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3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6"/>
    <p:sldId id="442" r:id="rId187"/>
    <p:sldId id="443" r:id="rId188"/>
    <p:sldId id="444" r:id="rId189"/>
    <p:sldId id="445" r:id="rId190"/>
    <p:sldId id="446" r:id="rId191"/>
    <p:sldId id="447" r:id="rId192"/>
    <p:sldId id="448" r:id="rId193"/>
    <p:sldId id="449" r:id="rId194"/>
    <p:sldId id="450" r:id="rId195"/>
    <p:sldId id="451" r:id="rId196"/>
    <p:sldId id="452" r:id="rId197"/>
    <p:sldId id="453" r:id="rId198"/>
    <p:sldId id="454" r:id="rId199"/>
    <p:sldId id="455" r:id="rId200"/>
    <p:sldId id="456" r:id="rId201"/>
    <p:sldId id="457" r:id="rId202"/>
    <p:sldId id="458" r:id="rId203"/>
    <p:sldId id="459" r:id="rId204"/>
    <p:sldId id="460" r:id="rId205"/>
    <p:sldId id="461" r:id="rId206"/>
    <p:sldId id="462" r:id="rId207"/>
    <p:sldId id="463" r:id="rId208"/>
    <p:sldId id="464" r:id="rId209"/>
    <p:sldId id="465" r:id="rId210"/>
    <p:sldId id="466" r:id="rId211"/>
    <p:sldId id="467" r:id="rId212"/>
    <p:sldId id="468" r:id="rId213"/>
    <p:sldId id="469" r:id="rId214"/>
    <p:sldId id="470" r:id="rId215"/>
    <p:sldId id="471" r:id="rId216"/>
    <p:sldId id="472" r:id="rId217"/>
    <p:sldId id="473" r:id="rId218"/>
    <p:sldId id="474" r:id="rId219"/>
    <p:sldId id="475" r:id="rId220"/>
    <p:sldId id="476" r:id="rId221"/>
    <p:sldId id="477" r:id="rId222"/>
    <p:sldId id="478" r:id="rId223"/>
    <p:sldId id="479" r:id="rId224"/>
    <p:sldId id="480" r:id="rId225"/>
    <p:sldId id="481" r:id="rId226"/>
    <p:sldId id="482" r:id="rId227"/>
    <p:sldId id="483" r:id="rId228"/>
    <p:sldId id="484" r:id="rId229"/>
    <p:sldId id="485" r:id="rId230"/>
    <p:sldId id="486" r:id="rId231"/>
    <p:sldId id="487" r:id="rId232"/>
    <p:sldId id="488" r:id="rId233"/>
    <p:sldId id="489" r:id="rId234"/>
    <p:sldId id="490" r:id="rId235"/>
    <p:sldId id="491" r:id="rId236"/>
    <p:sldId id="492" r:id="rId237"/>
    <p:sldId id="493" r:id="rId238"/>
    <p:sldId id="494" r:id="rId239"/>
    <p:sldId id="495" r:id="rId240"/>
    <p:sldId id="496" r:id="rId241"/>
    <p:sldId id="497" r:id="rId242"/>
    <p:sldId id="498" r:id="rId243"/>
    <p:sldId id="499" r:id="rId244"/>
    <p:sldId id="500" r:id="rId245"/>
    <p:sldId id="501" r:id="rId246"/>
    <p:sldId id="502" r:id="rId247"/>
    <p:sldId id="503" r:id="rId248"/>
    <p:sldId id="504" r:id="rId249"/>
    <p:sldId id="505" r:id="rId250"/>
    <p:sldId id="506" r:id="rId251"/>
    <p:sldId id="507" r:id="rId252"/>
    <p:sldId id="508" r:id="rId253"/>
    <p:sldId id="509" r:id="rId254"/>
    <p:sldId id="510" r:id="rId255"/>
    <p:sldId id="511" r:id="rId256"/>
    <p:sldId id="512" r:id="rId257"/>
    <p:sldId id="513" r:id="rId258"/>
    <p:sldId id="514" r:id="rId259"/>
    <p:sldId id="515" r:id="rId260"/>
    <p:sldId id="516" r:id="rId261"/>
    <p:sldId id="517" r:id="rId262"/>
    <p:sldId id="518" r:id="rId263"/>
    <p:sldId id="519" r:id="rId264"/>
    <p:sldId id="520" r:id="rId265"/>
    <p:sldId id="521" r:id="rId266"/>
    <p:sldId id="522" r:id="rId267"/>
    <p:sldId id="523" r:id="rId268"/>
    <p:sldId id="524" r:id="rId269"/>
    <p:sldId id="525" r:id="rId270"/>
    <p:sldId id="526" r:id="rId271"/>
    <p:sldId id="527" r:id="rId272"/>
    <p:sldId id="528" r:id="rId273"/>
    <p:sldId id="529" r:id="rId274"/>
    <p:sldId id="530" r:id="rId275"/>
    <p:sldId id="531" r:id="rId276"/>
    <p:sldId id="532" r:id="rId277"/>
    <p:sldId id="533" r:id="rId278"/>
    <p:sldId id="534" r:id="rId279"/>
    <p:sldId id="535" r:id="rId280"/>
    <p:sldId id="536" r:id="rId281"/>
    <p:sldId id="537" r:id="rId282"/>
    <p:sldId id="538" r:id="rId283"/>
    <p:sldId id="539" r:id="rId284"/>
    <p:sldId id="540" r:id="rId285"/>
    <p:sldId id="541" r:id="rId286"/>
    <p:sldId id="542" r:id="rId287"/>
    <p:sldId id="543" r:id="rId288"/>
    <p:sldId id="544" r:id="rId289"/>
    <p:sldId id="545" r:id="rId290"/>
    <p:sldId id="546" r:id="rId291"/>
    <p:sldId id="547" r:id="rId292"/>
    <p:sldId id="548" r:id="rId293"/>
    <p:sldId id="549" r:id="rId294"/>
    <p:sldId id="550" r:id="rId295"/>
    <p:sldId id="551" r:id="rId296"/>
    <p:sldId id="552" r:id="rId297"/>
    <p:sldId id="553" r:id="rId298"/>
    <p:sldId id="554" r:id="rId299"/>
    <p:sldId id="555" r:id="rId300"/>
    <p:sldId id="556" r:id="rId301"/>
    <p:sldId id="557" r:id="rId302"/>
    <p:sldId id="558" r:id="rId303"/>
    <p:sldId id="559" r:id="rId304"/>
    <p:sldId id="560" r:id="rId305"/>
    <p:sldId id="561" r:id="rId306"/>
    <p:sldId id="562" r:id="rId307"/>
    <p:sldId id="563" r:id="rId308"/>
    <p:sldId id="564" r:id="rId309"/>
    <p:sldId id="565" r:id="rId310"/>
    <p:sldId id="566" r:id="rId311"/>
    <p:sldId id="567" r:id="rId312"/>
    <p:sldId id="568" r:id="rId313"/>
    <p:sldId id="569" r:id="rId314"/>
    <p:sldId id="570" r:id="rId315"/>
    <p:sldId id="571" r:id="rId316"/>
    <p:sldId id="572" r:id="rId317"/>
    <p:sldId id="573" r:id="rId318"/>
    <p:sldId id="574" r:id="rId319"/>
    <p:sldId id="575" r:id="rId320"/>
    <p:sldId id="576" r:id="rId321"/>
    <p:sldId id="577" r:id="rId322"/>
    <p:sldId id="578" r:id="rId323"/>
    <p:sldId id="579" r:id="rId324"/>
    <p:sldId id="580" r:id="rId325"/>
    <p:sldId id="581" r:id="rId326"/>
    <p:sldId id="582" r:id="rId327"/>
    <p:sldId id="583" r:id="rId328"/>
    <p:sldId id="584" r:id="rId329"/>
    <p:sldId id="585" r:id="rId330"/>
    <p:sldId id="586" r:id="rId331"/>
    <p:sldId id="587" r:id="rId332"/>
    <p:sldId id="588" r:id="rId333"/>
    <p:sldId id="589" r:id="rId334"/>
    <p:sldId id="590" r:id="rId335"/>
    <p:sldId id="591" r:id="rId336"/>
    <p:sldId id="592" r:id="rId337"/>
    <p:sldId id="593" r:id="rId338"/>
    <p:sldId id="594" r:id="rId339"/>
    <p:sldId id="595" r:id="rId340"/>
    <p:sldId id="596" r:id="rId341"/>
    <p:sldId id="597" r:id="rId342"/>
    <p:sldId id="598" r:id="rId343"/>
    <p:sldId id="599" r:id="rId344"/>
    <p:sldId id="600" r:id="rId345"/>
    <p:sldId id="601" r:id="rId346"/>
    <p:sldId id="602" r:id="rId347"/>
    <p:sldId id="603" r:id="rId348"/>
    <p:sldId id="604" r:id="rId349"/>
    <p:sldId id="605" r:id="rId350"/>
    <p:sldId id="606" r:id="rId351"/>
    <p:sldId id="607" r:id="rId352"/>
    <p:sldId id="608" r:id="rId353"/>
    <p:sldId id="609" r:id="rId354"/>
    <p:sldId id="610" r:id="rId355"/>
    <p:sldId id="611" r:id="rId356"/>
    <p:sldId id="612" r:id="rId357"/>
    <p:sldId id="613" r:id="rId358"/>
    <p:sldId id="614" r:id="rId359"/>
    <p:sldId id="615" r:id="rId360"/>
    <p:sldId id="616" r:id="rId361"/>
    <p:sldId id="617" r:id="rId362"/>
    <p:sldId id="618" r:id="rId363"/>
    <p:sldId id="619" r:id="rId364"/>
    <p:sldId id="620" r:id="rId365"/>
    <p:sldId id="621" r:id="rId366"/>
    <p:sldId id="622" r:id="rId367"/>
    <p:sldId id="623" r:id="rId368"/>
    <p:sldId id="624" r:id="rId369"/>
    <p:sldId id="625" r:id="rId370"/>
    <p:sldId id="626" r:id="rId371"/>
    <p:sldId id="627" r:id="rId372"/>
    <p:sldId id="628" r:id="rId373"/>
    <p:sldId id="629" r:id="rId374"/>
    <p:sldId id="630" r:id="rId375"/>
    <p:sldId id="631" r:id="rId376"/>
    <p:sldId id="632" r:id="rId377"/>
    <p:sldId id="633" r:id="rId378"/>
    <p:sldId id="634" r:id="rId379"/>
    <p:sldId id="635" r:id="rId380"/>
    <p:sldId id="636" r:id="rId381"/>
    <p:sldId id="637" r:id="rId382"/>
    <p:sldId id="638" r:id="rId383"/>
    <p:sldId id="639" r:id="rId384"/>
    <p:sldId id="640" r:id="rId385"/>
    <p:sldId id="641" r:id="rId386"/>
    <p:sldId id="642" r:id="rId387"/>
    <p:sldId id="643" r:id="rId388"/>
    <p:sldId id="644" r:id="rId389"/>
    <p:sldId id="645" r:id="rId390"/>
    <p:sldId id="646" r:id="rId391"/>
    <p:sldId id="647" r:id="rId392"/>
    <p:sldId id="648" r:id="rId393"/>
    <p:sldId id="649" r:id="rId394"/>
    <p:sldId id="650" r:id="rId395"/>
    <p:sldId id="651" r:id="rId396"/>
    <p:sldId id="652" r:id="rId397"/>
    <p:sldId id="653" r:id="rId398"/>
    <p:sldId id="654" r:id="rId399"/>
    <p:sldId id="655" r:id="rId400"/>
    <p:sldId id="656" r:id="rId401"/>
    <p:sldId id="657" r:id="rId402"/>
    <p:sldId id="658" r:id="rId403"/>
    <p:sldId id="659" r:id="rId404"/>
    <p:sldId id="660" r:id="rId405"/>
    <p:sldId id="661" r:id="rId406"/>
    <p:sldId id="662" r:id="rId407"/>
    <p:sldId id="663" r:id="rId408"/>
    <p:sldId id="664" r:id="rId409"/>
    <p:sldId id="665" r:id="rId410"/>
    <p:sldId id="666" r:id="rId411"/>
    <p:sldId id="667" r:id="rId412"/>
    <p:sldId id="668" r:id="rId413"/>
    <p:sldId id="669" r:id="rId414"/>
    <p:sldId id="670" r:id="rId415"/>
    <p:sldId id="671" r:id="rId416"/>
    <p:sldId id="672" r:id="rId417"/>
    <p:sldId id="673" r:id="rId418"/>
    <p:sldId id="674" r:id="rId419"/>
    <p:sldId id="675" r:id="rId420"/>
    <p:sldId id="676" r:id="rId421"/>
    <p:sldId id="677" r:id="rId422"/>
    <p:sldId id="678" r:id="rId423"/>
    <p:sldId id="679" r:id="rId424"/>
    <p:sldId id="680" r:id="rId425"/>
    <p:sldId id="681" r:id="rId426"/>
    <p:sldId id="682" r:id="rId427"/>
    <p:sldId id="683" r:id="rId428"/>
    <p:sldId id="684" r:id="rId429"/>
    <p:sldId id="685" r:id="rId430"/>
    <p:sldId id="686" r:id="rId431"/>
    <p:sldId id="687" r:id="rId432"/>
    <p:sldId id="688" r:id="rId433"/>
    <p:sldId id="689" r:id="rId434"/>
    <p:sldId id="690" r:id="rId43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261" Type="http://schemas.openxmlformats.org/officeDocument/2006/relationships/slide" Target="slides/slide260.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230" Type="http://schemas.openxmlformats.org/officeDocument/2006/relationships/slide" Target="slides/slide229.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41" Type="http://schemas.openxmlformats.org/officeDocument/2006/relationships/slide" Target="slides/slide240.xml"/><Relationship Id="rId437" Type="http://schemas.openxmlformats.org/officeDocument/2006/relationships/presProps" Target="presProps.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196" Type="http://schemas.openxmlformats.org/officeDocument/2006/relationships/slide" Target="slides/slide195.xml"/><Relationship Id="rId417" Type="http://schemas.openxmlformats.org/officeDocument/2006/relationships/slide" Target="slides/slide416.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165" Type="http://schemas.openxmlformats.org/officeDocument/2006/relationships/slide" Target="slides/slide164.xml"/><Relationship Id="rId372" Type="http://schemas.openxmlformats.org/officeDocument/2006/relationships/slide" Target="slides/slide371.xml"/><Relationship Id="rId428" Type="http://schemas.openxmlformats.org/officeDocument/2006/relationships/slide" Target="slides/slide427.xml"/><Relationship Id="rId232" Type="http://schemas.openxmlformats.org/officeDocument/2006/relationships/slide" Target="slides/slide231.xml"/><Relationship Id="rId274" Type="http://schemas.openxmlformats.org/officeDocument/2006/relationships/slide" Target="slides/slide273.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80" Type="http://schemas.openxmlformats.org/officeDocument/2006/relationships/slide" Target="slides/slide79.xml"/><Relationship Id="rId176" Type="http://schemas.openxmlformats.org/officeDocument/2006/relationships/slide" Target="slides/slide175.xml"/><Relationship Id="rId341" Type="http://schemas.openxmlformats.org/officeDocument/2006/relationships/slide" Target="slides/slide340.xml"/><Relationship Id="rId383" Type="http://schemas.openxmlformats.org/officeDocument/2006/relationships/slide" Target="slides/slide382.xml"/><Relationship Id="rId439" Type="http://schemas.openxmlformats.org/officeDocument/2006/relationships/theme" Target="theme/theme1.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212" Type="http://schemas.openxmlformats.org/officeDocument/2006/relationships/slide" Target="slides/slide211.xml"/><Relationship Id="rId254" Type="http://schemas.openxmlformats.org/officeDocument/2006/relationships/slide" Target="slides/slide253.xml"/><Relationship Id="rId49" Type="http://schemas.openxmlformats.org/officeDocument/2006/relationships/slide" Target="slides/slide48.xml"/><Relationship Id="rId114" Type="http://schemas.openxmlformats.org/officeDocument/2006/relationships/slide" Target="slides/slide113.xml"/><Relationship Id="rId296" Type="http://schemas.openxmlformats.org/officeDocument/2006/relationships/slide" Target="slides/slide295.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notesMaster" Target="notesMasters/notesMaster1.xml"/><Relationship Id="rId240" Type="http://schemas.openxmlformats.org/officeDocument/2006/relationships/slide" Target="slides/slide239.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251" Type="http://schemas.openxmlformats.org/officeDocument/2006/relationships/slide" Target="slides/slide250.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220" Type="http://schemas.openxmlformats.org/officeDocument/2006/relationships/slide" Target="slides/slide219.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427" Type="http://schemas.openxmlformats.org/officeDocument/2006/relationships/slide" Target="slides/slide426.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200" Type="http://schemas.openxmlformats.org/officeDocument/2006/relationships/slide" Target="slides/slide199.xml"/><Relationship Id="rId382" Type="http://schemas.openxmlformats.org/officeDocument/2006/relationships/slide" Target="slides/slide381.xml"/><Relationship Id="rId438" Type="http://schemas.openxmlformats.org/officeDocument/2006/relationships/viewProps" Target="viewProps.xml"/><Relationship Id="rId242" Type="http://schemas.openxmlformats.org/officeDocument/2006/relationships/slide" Target="slides/slide241.xml"/><Relationship Id="rId284" Type="http://schemas.openxmlformats.org/officeDocument/2006/relationships/slide" Target="slides/slide283.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222" Type="http://schemas.openxmlformats.org/officeDocument/2006/relationships/slide" Target="slides/slide221.xml"/><Relationship Id="rId264" Type="http://schemas.openxmlformats.org/officeDocument/2006/relationships/slide" Target="slides/slide263.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slide" Target="slides/slide428.xml"/><Relationship Id="rId1" Type="http://schemas.openxmlformats.org/officeDocument/2006/relationships/slideMaster" Target="slideMasters/slideMaster1.xml"/><Relationship Id="rId233" Type="http://schemas.openxmlformats.org/officeDocument/2006/relationships/slide" Target="slides/slide232.xml"/><Relationship Id="rId440" Type="http://schemas.openxmlformats.org/officeDocument/2006/relationships/tableStyles" Target="tableStyles.xml"/><Relationship Id="rId28" Type="http://schemas.openxmlformats.org/officeDocument/2006/relationships/slide" Target="slides/slide27.xml"/><Relationship Id="rId275" Type="http://schemas.openxmlformats.org/officeDocument/2006/relationships/slide" Target="slides/slide274.xml"/><Relationship Id="rId300" Type="http://schemas.openxmlformats.org/officeDocument/2006/relationships/slide" Target="slides/slide29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DE40075F-C019-4F51-989E-6F58BABBE315}" type="datetimeFigureOut">
              <a:rPr lang="fa-IR" smtClean="0"/>
              <a:t>20/07/1442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FC514C5-60C3-4C15-84B0-7FC039B0509A}" type="slidenum">
              <a:rPr lang="fa-IR" smtClean="0"/>
              <a:t>‹#›</a:t>
            </a:fld>
            <a:endParaRPr lang="fa-IR"/>
          </a:p>
        </p:txBody>
      </p:sp>
    </p:spTree>
    <p:extLst>
      <p:ext uri="{BB962C8B-B14F-4D97-AF65-F5344CB8AC3E}">
        <p14:creationId xmlns:p14="http://schemas.microsoft.com/office/powerpoint/2010/main" val="394244604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D696D9-5AC7-476A-A3A6-6C1607D67DA8}" type="slidenum">
              <a:rPr lang="ar-SA">
                <a:solidFill>
                  <a:srgbClr val="000000"/>
                </a:solidFill>
              </a:rPr>
              <a:pPr/>
              <a:t>92</a:t>
            </a:fld>
            <a:endParaRPr lang="en-US" dirty="0">
              <a:solidFill>
                <a:srgbClr val="000000"/>
              </a:solidFill>
            </a:endParaRPr>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fa-IR" dirty="0"/>
          </a:p>
        </p:txBody>
      </p:sp>
    </p:spTree>
    <p:extLst>
      <p:ext uri="{BB962C8B-B14F-4D97-AF65-F5344CB8AC3E}">
        <p14:creationId xmlns:p14="http://schemas.microsoft.com/office/powerpoint/2010/main" val="1318732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D2D356-85F7-465B-B759-C326204C5951}" type="slidenum">
              <a:rPr lang="ar-SA">
                <a:solidFill>
                  <a:srgbClr val="000000"/>
                </a:solidFill>
              </a:rPr>
              <a:pPr/>
              <a:t>104</a:t>
            </a:fld>
            <a:endParaRPr lang="en-US" dirty="0">
              <a:solidFill>
                <a:srgbClr val="000000"/>
              </a:solidFill>
            </a:endParaRPr>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9710064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FF5DBB-708B-4822-B7CC-BAE528C1B8B4}" type="slidenum">
              <a:rPr lang="ar-SA">
                <a:solidFill>
                  <a:srgbClr val="000000"/>
                </a:solidFill>
              </a:rPr>
              <a:pPr/>
              <a:t>422</a:t>
            </a:fld>
            <a:endParaRPr lang="en-US" dirty="0">
              <a:solidFill>
                <a:srgbClr val="000000"/>
              </a:solidFill>
            </a:endParaRPr>
          </a:p>
        </p:txBody>
      </p:sp>
      <p:sp>
        <p:nvSpPr>
          <p:cNvPr id="699394" name="Rectangle 2"/>
          <p:cNvSpPr>
            <a:spLocks noGrp="1" noRot="1" noChangeAspect="1" noChangeArrowheads="1" noTextEdit="1"/>
          </p:cNvSpPr>
          <p:nvPr>
            <p:ph type="sldImg"/>
          </p:nvPr>
        </p:nvSpPr>
        <p:spPr>
          <a:ln/>
        </p:spPr>
      </p:sp>
      <p:sp>
        <p:nvSpPr>
          <p:cNvPr id="69939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151610631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C45177-F49D-4706-86D4-58D0259EF0F9}" type="slidenum">
              <a:rPr lang="ar-SA">
                <a:solidFill>
                  <a:srgbClr val="000000"/>
                </a:solidFill>
              </a:rPr>
              <a:pPr/>
              <a:t>423</a:t>
            </a:fld>
            <a:endParaRPr lang="en-US" dirty="0">
              <a:solidFill>
                <a:srgbClr val="000000"/>
              </a:solidFill>
            </a:endParaRPr>
          </a:p>
        </p:txBody>
      </p:sp>
      <p:sp>
        <p:nvSpPr>
          <p:cNvPr id="701442" name="Rectangle 2"/>
          <p:cNvSpPr>
            <a:spLocks noGrp="1" noRot="1" noChangeAspect="1" noChangeArrowheads="1" noTextEdit="1"/>
          </p:cNvSpPr>
          <p:nvPr>
            <p:ph type="sldImg"/>
          </p:nvPr>
        </p:nvSpPr>
        <p:spPr>
          <a:ln/>
        </p:spPr>
      </p:sp>
      <p:sp>
        <p:nvSpPr>
          <p:cNvPr id="701443"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06351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491746-4747-4464-BE27-1BEC0AACF517}" type="slidenum">
              <a:rPr lang="ar-SA">
                <a:solidFill>
                  <a:srgbClr val="000000"/>
                </a:solidFill>
              </a:rPr>
              <a:pPr/>
              <a:t>424</a:t>
            </a:fld>
            <a:endParaRPr lang="en-US" dirty="0">
              <a:solidFill>
                <a:srgbClr val="000000"/>
              </a:solidFill>
            </a:endParaRPr>
          </a:p>
        </p:txBody>
      </p:sp>
      <p:sp>
        <p:nvSpPr>
          <p:cNvPr id="703490" name="Rectangle 2"/>
          <p:cNvSpPr>
            <a:spLocks noGrp="1" noRot="1" noChangeAspect="1" noChangeArrowheads="1" noTextEdit="1"/>
          </p:cNvSpPr>
          <p:nvPr>
            <p:ph type="sldImg"/>
          </p:nvPr>
        </p:nvSpPr>
        <p:spPr>
          <a:ln/>
        </p:spPr>
      </p:sp>
      <p:sp>
        <p:nvSpPr>
          <p:cNvPr id="703491"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0947166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E942F8-B841-4B6C-A901-2A7A1BA65A83}" type="slidenum">
              <a:rPr lang="ar-SA">
                <a:solidFill>
                  <a:srgbClr val="000000"/>
                </a:solidFill>
              </a:rPr>
              <a:pPr/>
              <a:t>425</a:t>
            </a:fld>
            <a:endParaRPr lang="en-US" dirty="0">
              <a:solidFill>
                <a:srgbClr val="000000"/>
              </a:solidFill>
            </a:endParaRPr>
          </a:p>
        </p:txBody>
      </p:sp>
      <p:sp>
        <p:nvSpPr>
          <p:cNvPr id="705538" name="Rectangle 2"/>
          <p:cNvSpPr>
            <a:spLocks noGrp="1" noRot="1" noChangeAspect="1" noChangeArrowheads="1" noTextEdit="1"/>
          </p:cNvSpPr>
          <p:nvPr>
            <p:ph type="sldImg"/>
          </p:nvPr>
        </p:nvSpPr>
        <p:spPr>
          <a:ln/>
        </p:spPr>
      </p:sp>
      <p:sp>
        <p:nvSpPr>
          <p:cNvPr id="705539"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96255317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8DE2AD-34E4-4FE1-82D6-9F17DAC8845F}" type="slidenum">
              <a:rPr lang="ar-SA">
                <a:solidFill>
                  <a:srgbClr val="000000"/>
                </a:solidFill>
              </a:rPr>
              <a:pPr/>
              <a:t>426</a:t>
            </a:fld>
            <a:endParaRPr lang="en-US" dirty="0">
              <a:solidFill>
                <a:srgbClr val="000000"/>
              </a:solidFill>
            </a:endParaRPr>
          </a:p>
        </p:txBody>
      </p:sp>
      <p:sp>
        <p:nvSpPr>
          <p:cNvPr id="707586" name="Rectangle 2"/>
          <p:cNvSpPr>
            <a:spLocks noGrp="1" noRot="1" noChangeAspect="1" noChangeArrowheads="1" noTextEdit="1"/>
          </p:cNvSpPr>
          <p:nvPr>
            <p:ph type="sldImg"/>
          </p:nvPr>
        </p:nvSpPr>
        <p:spPr>
          <a:ln/>
        </p:spPr>
      </p:sp>
      <p:sp>
        <p:nvSpPr>
          <p:cNvPr id="70758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122173576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CB7017-57C1-4EC2-BD4A-C829CDEAD838}" type="slidenum">
              <a:rPr lang="ar-SA">
                <a:solidFill>
                  <a:srgbClr val="000000"/>
                </a:solidFill>
              </a:rPr>
              <a:pPr/>
              <a:t>427</a:t>
            </a:fld>
            <a:endParaRPr lang="en-US" dirty="0">
              <a:solidFill>
                <a:srgbClr val="000000"/>
              </a:solidFill>
            </a:endParaRPr>
          </a:p>
        </p:txBody>
      </p:sp>
      <p:sp>
        <p:nvSpPr>
          <p:cNvPr id="709634" name="Rectangle 2"/>
          <p:cNvSpPr>
            <a:spLocks noGrp="1" noRot="1" noChangeAspect="1" noChangeArrowheads="1" noTextEdit="1"/>
          </p:cNvSpPr>
          <p:nvPr>
            <p:ph type="sldImg"/>
          </p:nvPr>
        </p:nvSpPr>
        <p:spPr>
          <a:ln/>
        </p:spPr>
      </p:sp>
      <p:sp>
        <p:nvSpPr>
          <p:cNvPr id="70963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1394946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B9BA72-8041-4BBD-9014-934A21759C05}" type="slidenum">
              <a:rPr lang="ar-SA">
                <a:solidFill>
                  <a:srgbClr val="000000"/>
                </a:solidFill>
              </a:rPr>
              <a:pPr/>
              <a:t>428</a:t>
            </a:fld>
            <a:endParaRPr lang="en-US" dirty="0">
              <a:solidFill>
                <a:srgbClr val="000000"/>
              </a:solidFill>
            </a:endParaRPr>
          </a:p>
        </p:txBody>
      </p:sp>
      <p:sp>
        <p:nvSpPr>
          <p:cNvPr id="711682" name="Rectangle 2"/>
          <p:cNvSpPr>
            <a:spLocks noGrp="1" noRot="1" noChangeAspect="1" noChangeArrowheads="1" noTextEdit="1"/>
          </p:cNvSpPr>
          <p:nvPr>
            <p:ph type="sldImg"/>
          </p:nvPr>
        </p:nvSpPr>
        <p:spPr>
          <a:ln/>
        </p:spPr>
      </p:sp>
      <p:sp>
        <p:nvSpPr>
          <p:cNvPr id="711683"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87927261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A2A7A3-C820-49FF-B2D3-C6374727DE3D}" type="slidenum">
              <a:rPr lang="ar-SA">
                <a:solidFill>
                  <a:srgbClr val="000000"/>
                </a:solidFill>
              </a:rPr>
              <a:pPr/>
              <a:t>429</a:t>
            </a:fld>
            <a:endParaRPr lang="en-US" dirty="0">
              <a:solidFill>
                <a:srgbClr val="000000"/>
              </a:solidFill>
            </a:endParaRPr>
          </a:p>
        </p:txBody>
      </p:sp>
      <p:sp>
        <p:nvSpPr>
          <p:cNvPr id="713730" name="Rectangle 2"/>
          <p:cNvSpPr>
            <a:spLocks noGrp="1" noRot="1" noChangeAspect="1" noChangeArrowheads="1" noTextEdit="1"/>
          </p:cNvSpPr>
          <p:nvPr>
            <p:ph type="sldImg"/>
          </p:nvPr>
        </p:nvSpPr>
        <p:spPr>
          <a:ln/>
        </p:spPr>
      </p:sp>
      <p:sp>
        <p:nvSpPr>
          <p:cNvPr id="713731"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49560724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470756-C5AC-4006-9CA7-F2105C2E4389}" type="slidenum">
              <a:rPr lang="ar-SA">
                <a:solidFill>
                  <a:srgbClr val="000000"/>
                </a:solidFill>
              </a:rPr>
              <a:pPr/>
              <a:t>430</a:t>
            </a:fld>
            <a:endParaRPr lang="en-US" dirty="0">
              <a:solidFill>
                <a:srgbClr val="000000"/>
              </a:solidFill>
            </a:endParaRPr>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101473145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17111B-6740-4885-918B-AEE972BAB57D}" type="slidenum">
              <a:rPr lang="ar-SA">
                <a:solidFill>
                  <a:srgbClr val="000000"/>
                </a:solidFill>
              </a:rPr>
              <a:pPr/>
              <a:t>431</a:t>
            </a:fld>
            <a:endParaRPr lang="en-US" dirty="0">
              <a:solidFill>
                <a:srgbClr val="000000"/>
              </a:solidFill>
            </a:endParaRPr>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63319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9E58A5-346A-4FD3-B03D-69588C0F7ECF}" type="slidenum">
              <a:rPr lang="ar-SA">
                <a:solidFill>
                  <a:srgbClr val="000000"/>
                </a:solidFill>
              </a:rPr>
              <a:pPr/>
              <a:t>105</a:t>
            </a:fld>
            <a:endParaRPr lang="en-US" dirty="0">
              <a:solidFill>
                <a:srgbClr val="000000"/>
              </a:solidFill>
            </a:endParaRPr>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693441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2FEAE5-7854-40CB-8576-12D01BCFCD2A}" type="slidenum">
              <a:rPr lang="ar-SA">
                <a:solidFill>
                  <a:srgbClr val="000000"/>
                </a:solidFill>
              </a:rPr>
              <a:pPr/>
              <a:t>106</a:t>
            </a:fld>
            <a:endParaRPr lang="en-US" dirty="0">
              <a:solidFill>
                <a:srgbClr val="000000"/>
              </a:solidFill>
            </a:endParaRPr>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965011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8D6367-1517-41BB-BA57-16E8AB146005}" type="slidenum">
              <a:rPr lang="ar-SA">
                <a:solidFill>
                  <a:srgbClr val="000000"/>
                </a:solidFill>
              </a:rPr>
              <a:pPr/>
              <a:t>107</a:t>
            </a:fld>
            <a:endParaRPr lang="en-US" dirty="0">
              <a:solidFill>
                <a:srgbClr val="000000"/>
              </a:solidFill>
            </a:endParaRPr>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660243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EAA793-7D79-48CD-91CC-FA0027EC1422}" type="slidenum">
              <a:rPr lang="ar-SA">
                <a:solidFill>
                  <a:srgbClr val="000000"/>
                </a:solidFill>
              </a:rPr>
              <a:pPr/>
              <a:t>108</a:t>
            </a:fld>
            <a:endParaRPr lang="en-US" dirty="0">
              <a:solidFill>
                <a:srgbClr val="000000"/>
              </a:solidFill>
            </a:endParaRPr>
          </a:p>
        </p:txBody>
      </p:sp>
      <p:sp>
        <p:nvSpPr>
          <p:cNvPr id="275458" name="Rectangle 2"/>
          <p:cNvSpPr>
            <a:spLocks noGrp="1" noRot="1" noChangeAspect="1" noChangeArrowheads="1" noTextEdit="1"/>
          </p:cNvSpPr>
          <p:nvPr>
            <p:ph type="sldImg"/>
          </p:nvPr>
        </p:nvSpPr>
        <p:spPr>
          <a:ln/>
        </p:spPr>
      </p:sp>
      <p:sp>
        <p:nvSpPr>
          <p:cNvPr id="27545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138551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36262B-BB98-4AC9-8A09-F8D30138D5AC}" type="slidenum">
              <a:rPr lang="ar-SA">
                <a:solidFill>
                  <a:srgbClr val="000000"/>
                </a:solidFill>
              </a:rPr>
              <a:pPr/>
              <a:t>110</a:t>
            </a:fld>
            <a:endParaRPr lang="en-US" dirty="0">
              <a:solidFill>
                <a:srgbClr val="000000"/>
              </a:solidFill>
            </a:endParaRPr>
          </a:p>
        </p:txBody>
      </p:sp>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861378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4FBBCD-09CE-46D0-81F4-FC140DB18242}" type="slidenum">
              <a:rPr lang="ar-SA">
                <a:solidFill>
                  <a:srgbClr val="000000"/>
                </a:solidFill>
              </a:rPr>
              <a:pPr/>
              <a:t>111</a:t>
            </a:fld>
            <a:endParaRPr lang="en-US" dirty="0">
              <a:solidFill>
                <a:srgbClr val="000000"/>
              </a:solidFill>
            </a:endParaRPr>
          </a:p>
        </p:txBody>
      </p:sp>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201651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205869-E0C8-44F7-BC4F-D8B7FE8600EA}" type="slidenum">
              <a:rPr lang="ar-SA">
                <a:solidFill>
                  <a:srgbClr val="000000"/>
                </a:solidFill>
              </a:rPr>
              <a:pPr/>
              <a:t>112</a:t>
            </a:fld>
            <a:endParaRPr lang="en-US" dirty="0">
              <a:solidFill>
                <a:srgbClr val="000000"/>
              </a:solidFill>
            </a:endParaRPr>
          </a:p>
        </p:txBody>
      </p:sp>
      <p:sp>
        <p:nvSpPr>
          <p:cNvPr id="282626" name="Rectangle 2"/>
          <p:cNvSpPr>
            <a:spLocks noGrp="1" noRot="1" noChangeAspect="1" noChangeArrowheads="1" noTextEdit="1"/>
          </p:cNvSpPr>
          <p:nvPr>
            <p:ph type="sldImg"/>
          </p:nvPr>
        </p:nvSpPr>
        <p:spPr>
          <a:ln/>
        </p:spPr>
      </p:sp>
      <p:sp>
        <p:nvSpPr>
          <p:cNvPr id="2826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410967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1CCA94-4456-4E19-9B3D-D266C641BCD0}" type="slidenum">
              <a:rPr lang="ar-SA">
                <a:solidFill>
                  <a:srgbClr val="000000"/>
                </a:solidFill>
              </a:rPr>
              <a:pPr/>
              <a:t>113</a:t>
            </a:fld>
            <a:endParaRPr lang="en-US" dirty="0">
              <a:solidFill>
                <a:srgbClr val="000000"/>
              </a:solidFill>
            </a:endParaRPr>
          </a:p>
        </p:txBody>
      </p:sp>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957933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9FE899-72A0-4523-B231-76E692665E0D}" type="slidenum">
              <a:rPr lang="ar-SA">
                <a:solidFill>
                  <a:srgbClr val="000000"/>
                </a:solidFill>
              </a:rPr>
              <a:pPr/>
              <a:t>114</a:t>
            </a:fld>
            <a:endParaRPr lang="en-US" dirty="0">
              <a:solidFill>
                <a:srgbClr val="000000"/>
              </a:solidFill>
            </a:endParaRPr>
          </a:p>
        </p:txBody>
      </p:sp>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112858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3A04BE-5CFD-412B-846E-9D01DF56F5C9}" type="slidenum">
              <a:rPr lang="ar-SA">
                <a:solidFill>
                  <a:srgbClr val="000000"/>
                </a:solidFill>
              </a:rPr>
              <a:pPr/>
              <a:t>94</a:t>
            </a:fld>
            <a:endParaRPr lang="en-US" dirty="0">
              <a:solidFill>
                <a:srgbClr val="000000"/>
              </a:solidFill>
            </a:endParaRPr>
          </a:p>
        </p:txBody>
      </p:sp>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p:txBody>
          <a:bodyPr/>
          <a:lstStyle/>
          <a:p>
            <a:pPr algn="just">
              <a:lnSpc>
                <a:spcPct val="140000"/>
              </a:lnSpc>
              <a:spcBef>
                <a:spcPct val="0"/>
              </a:spcBef>
            </a:pPr>
            <a:r>
              <a:rPr lang="fa-IR" dirty="0">
                <a:solidFill>
                  <a:srgbClr val="99FF99"/>
                </a:solidFill>
              </a:rPr>
              <a:t> </a:t>
            </a:r>
          </a:p>
          <a:p>
            <a:endParaRPr lang="en-US" dirty="0"/>
          </a:p>
        </p:txBody>
      </p:sp>
    </p:spTree>
    <p:extLst>
      <p:ext uri="{BB962C8B-B14F-4D97-AF65-F5344CB8AC3E}">
        <p14:creationId xmlns:p14="http://schemas.microsoft.com/office/powerpoint/2010/main" val="32799283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0D6B8D-F53B-4880-B081-30362F770EDF}" type="slidenum">
              <a:rPr lang="ar-SA">
                <a:solidFill>
                  <a:srgbClr val="000000"/>
                </a:solidFill>
              </a:rPr>
              <a:pPr/>
              <a:t>115</a:t>
            </a:fld>
            <a:endParaRPr lang="en-US" dirty="0">
              <a:solidFill>
                <a:srgbClr val="000000"/>
              </a:solidFill>
            </a:endParaRPr>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273816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4D8CE4-D390-4711-B4A1-AEA13A4EA099}" type="slidenum">
              <a:rPr lang="ar-SA">
                <a:solidFill>
                  <a:srgbClr val="000000"/>
                </a:solidFill>
              </a:rPr>
              <a:pPr/>
              <a:t>116</a:t>
            </a:fld>
            <a:endParaRPr lang="en-US" dirty="0">
              <a:solidFill>
                <a:srgbClr val="000000"/>
              </a:solidFill>
            </a:endParaRPr>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8294416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90C3C9-E33F-4AFA-AA79-1FD6F447B706}" type="slidenum">
              <a:rPr lang="ar-SA">
                <a:solidFill>
                  <a:srgbClr val="000000"/>
                </a:solidFill>
              </a:rPr>
              <a:pPr/>
              <a:t>117</a:t>
            </a:fld>
            <a:endParaRPr lang="en-US" dirty="0">
              <a:solidFill>
                <a:srgbClr val="000000"/>
              </a:solidFill>
            </a:endParaRPr>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833425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E6E3A4-E230-4521-B33E-CA9F03DD26C1}" type="slidenum">
              <a:rPr lang="ar-SA">
                <a:solidFill>
                  <a:srgbClr val="000000"/>
                </a:solidFill>
              </a:rPr>
              <a:pPr/>
              <a:t>118</a:t>
            </a:fld>
            <a:endParaRPr lang="en-US" dirty="0">
              <a:solidFill>
                <a:srgbClr val="000000"/>
              </a:solidFill>
            </a:endParaRPr>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10866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43ECA2-3FE7-4E0C-897E-99D3224122C5}" type="slidenum">
              <a:rPr lang="ar-SA">
                <a:solidFill>
                  <a:srgbClr val="000000"/>
                </a:solidFill>
              </a:rPr>
              <a:pPr/>
              <a:t>121</a:t>
            </a:fld>
            <a:endParaRPr lang="en-US" dirty="0">
              <a:solidFill>
                <a:srgbClr val="000000"/>
              </a:solidFill>
            </a:endParaRPr>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888062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96B5E4-6DA5-400C-AD24-3286C3144D7F}" type="slidenum">
              <a:rPr lang="ar-SA">
                <a:solidFill>
                  <a:srgbClr val="000000"/>
                </a:solidFill>
              </a:rPr>
              <a:pPr/>
              <a:t>123</a:t>
            </a:fld>
            <a:endParaRPr lang="en-US" dirty="0">
              <a:solidFill>
                <a:srgbClr val="000000"/>
              </a:solidFill>
            </a:endParaRPr>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334080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DC63F5-DA46-4D84-B1A0-7A4741D3668C}" type="slidenum">
              <a:rPr lang="ar-SA">
                <a:solidFill>
                  <a:srgbClr val="000000"/>
                </a:solidFill>
              </a:rPr>
              <a:pPr/>
              <a:t>124</a:t>
            </a:fld>
            <a:endParaRPr lang="en-US" dirty="0">
              <a:solidFill>
                <a:srgbClr val="000000"/>
              </a:solidFill>
            </a:endParaRPr>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1514706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970E53-E848-4BB7-967D-D419FB5CF077}" type="slidenum">
              <a:rPr lang="ar-SA">
                <a:solidFill>
                  <a:srgbClr val="000000"/>
                </a:solidFill>
              </a:rPr>
              <a:pPr/>
              <a:t>125</a:t>
            </a:fld>
            <a:endParaRPr lang="en-US" dirty="0">
              <a:solidFill>
                <a:srgbClr val="000000"/>
              </a:solidFill>
            </a:endParaRPr>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6049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0F4DD1-BE62-438B-964A-5EE1242E2636}" type="slidenum">
              <a:rPr lang="ar-SA">
                <a:solidFill>
                  <a:srgbClr val="000000"/>
                </a:solidFill>
              </a:rPr>
              <a:pPr/>
              <a:t>126</a:t>
            </a:fld>
            <a:endParaRPr lang="en-US" dirty="0">
              <a:solidFill>
                <a:srgbClr val="000000"/>
              </a:solidFill>
            </a:endParaRPr>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2786225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91165-E7DB-4442-8335-7308994817CA}" type="slidenum">
              <a:rPr lang="ar-SA">
                <a:solidFill>
                  <a:srgbClr val="000000"/>
                </a:solidFill>
              </a:rPr>
              <a:pPr/>
              <a:t>127</a:t>
            </a:fld>
            <a:endParaRPr lang="en-US" dirty="0">
              <a:solidFill>
                <a:srgbClr val="000000"/>
              </a:solidFill>
            </a:endParaRPr>
          </a:p>
        </p:txBody>
      </p:sp>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457032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3FFD47-D586-4C4E-BCCA-4871D0F4EA2F}" type="slidenum">
              <a:rPr lang="ar-SA">
                <a:solidFill>
                  <a:srgbClr val="000000"/>
                </a:solidFill>
              </a:rPr>
              <a:pPr/>
              <a:t>95</a:t>
            </a:fld>
            <a:endParaRPr lang="en-US" dirty="0">
              <a:solidFill>
                <a:srgbClr val="000000"/>
              </a:solidFill>
            </a:endParaRPr>
          </a:p>
        </p:txBody>
      </p:sp>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9760117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9C474E-3A30-4173-8521-DA2814F2C140}" type="slidenum">
              <a:rPr lang="ar-SA">
                <a:solidFill>
                  <a:srgbClr val="000000"/>
                </a:solidFill>
              </a:rPr>
              <a:pPr/>
              <a:t>128</a:t>
            </a:fld>
            <a:endParaRPr lang="en-US" dirty="0">
              <a:solidFill>
                <a:srgbClr val="000000"/>
              </a:solidFill>
            </a:endParaRPr>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54627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02E583-3668-42BE-AAFB-D41F02E4C2CB}" type="slidenum">
              <a:rPr lang="ar-SA">
                <a:solidFill>
                  <a:srgbClr val="000000"/>
                </a:solidFill>
              </a:rPr>
              <a:pPr/>
              <a:t>129</a:t>
            </a:fld>
            <a:endParaRPr lang="en-US" dirty="0">
              <a:solidFill>
                <a:srgbClr val="000000"/>
              </a:solidFill>
            </a:endParaRPr>
          </a:p>
        </p:txBody>
      </p:sp>
      <p:sp>
        <p:nvSpPr>
          <p:cNvPr id="314370" name="Rectangle 2"/>
          <p:cNvSpPr>
            <a:spLocks noGrp="1" noRot="1" noChangeAspect="1" noChangeArrowheads="1" noTextEdit="1"/>
          </p:cNvSpPr>
          <p:nvPr>
            <p:ph type="sldImg"/>
          </p:nvPr>
        </p:nvSpPr>
        <p:spPr>
          <a:ln/>
        </p:spPr>
      </p:sp>
      <p:sp>
        <p:nvSpPr>
          <p:cNvPr id="3143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6562234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E3D0EA-628A-4FEE-B3CB-F072F9102567}" type="slidenum">
              <a:rPr lang="ar-SA">
                <a:solidFill>
                  <a:srgbClr val="000000"/>
                </a:solidFill>
              </a:rPr>
              <a:pPr/>
              <a:t>130</a:t>
            </a:fld>
            <a:endParaRPr lang="en-US" dirty="0">
              <a:solidFill>
                <a:srgbClr val="000000"/>
              </a:solidFill>
            </a:endParaRPr>
          </a:p>
        </p:txBody>
      </p:sp>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496865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D786C2-EA85-4C8C-8180-817C5C0F0520}" type="slidenum">
              <a:rPr lang="ar-SA">
                <a:solidFill>
                  <a:srgbClr val="000000"/>
                </a:solidFill>
              </a:rPr>
              <a:pPr/>
              <a:t>131</a:t>
            </a:fld>
            <a:endParaRPr lang="en-US" dirty="0">
              <a:solidFill>
                <a:srgbClr val="000000"/>
              </a:solidFill>
            </a:endParaRPr>
          </a:p>
        </p:txBody>
      </p:sp>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4490910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373301-E6C3-4FD6-ABB0-ACFDB5171FB2}" type="slidenum">
              <a:rPr lang="ar-SA">
                <a:solidFill>
                  <a:srgbClr val="000000"/>
                </a:solidFill>
              </a:rPr>
              <a:pPr/>
              <a:t>137</a:t>
            </a:fld>
            <a:endParaRPr lang="en-US" dirty="0">
              <a:solidFill>
                <a:srgbClr val="000000"/>
              </a:solidFill>
            </a:endParaRPr>
          </a:p>
        </p:txBody>
      </p:sp>
      <p:sp>
        <p:nvSpPr>
          <p:cNvPr id="325634" name="Rectangle 2"/>
          <p:cNvSpPr>
            <a:spLocks noGrp="1" noRot="1" noChangeAspect="1" noChangeArrowheads="1" noTextEdit="1"/>
          </p:cNvSpPr>
          <p:nvPr>
            <p:ph type="sldImg"/>
          </p:nvPr>
        </p:nvSpPr>
        <p:spPr>
          <a:ln/>
        </p:spPr>
      </p:sp>
      <p:sp>
        <p:nvSpPr>
          <p:cNvPr id="32563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660304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00CB01-EE68-483C-8480-0E1A29EAF60F}" type="slidenum">
              <a:rPr lang="ar-SA">
                <a:solidFill>
                  <a:srgbClr val="000000"/>
                </a:solidFill>
              </a:rPr>
              <a:pPr/>
              <a:t>138</a:t>
            </a:fld>
            <a:endParaRPr lang="en-US" dirty="0">
              <a:solidFill>
                <a:srgbClr val="000000"/>
              </a:solidFill>
            </a:endParaRPr>
          </a:p>
        </p:txBody>
      </p:sp>
      <p:sp>
        <p:nvSpPr>
          <p:cNvPr id="327682" name="Rectangle 2"/>
          <p:cNvSpPr>
            <a:spLocks noGrp="1" noRot="1" noChangeAspect="1" noChangeArrowheads="1" noTextEdit="1"/>
          </p:cNvSpPr>
          <p:nvPr>
            <p:ph type="sldImg"/>
          </p:nvPr>
        </p:nvSpPr>
        <p:spPr>
          <a:ln/>
        </p:spPr>
      </p:sp>
      <p:sp>
        <p:nvSpPr>
          <p:cNvPr id="32768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94296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AB85F0-23F6-4B7F-953D-E5E2D46FE0F1}" type="slidenum">
              <a:rPr lang="ar-SA">
                <a:solidFill>
                  <a:srgbClr val="000000"/>
                </a:solidFill>
              </a:rPr>
              <a:pPr/>
              <a:t>139</a:t>
            </a:fld>
            <a:endParaRPr lang="en-US" dirty="0">
              <a:solidFill>
                <a:srgbClr val="000000"/>
              </a:solidFill>
            </a:endParaRPr>
          </a:p>
        </p:txBody>
      </p:sp>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353420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EB27EF-B666-414F-B9ED-F552F4B3F816}" type="slidenum">
              <a:rPr lang="ar-SA">
                <a:solidFill>
                  <a:srgbClr val="000000"/>
                </a:solidFill>
              </a:rPr>
              <a:pPr/>
              <a:t>140</a:t>
            </a:fld>
            <a:endParaRPr lang="en-US" dirty="0">
              <a:solidFill>
                <a:srgbClr val="000000"/>
              </a:solidFill>
            </a:endParaRPr>
          </a:p>
        </p:txBody>
      </p:sp>
      <p:sp>
        <p:nvSpPr>
          <p:cNvPr id="331778" name="Rectangle 2"/>
          <p:cNvSpPr>
            <a:spLocks noGrp="1" noRot="1" noChangeAspect="1" noChangeArrowheads="1" noTextEdit="1"/>
          </p:cNvSpPr>
          <p:nvPr>
            <p:ph type="sldImg"/>
          </p:nvPr>
        </p:nvSpPr>
        <p:spPr>
          <a:ln/>
        </p:spPr>
      </p:sp>
      <p:sp>
        <p:nvSpPr>
          <p:cNvPr id="33177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150377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3F106A-CA6F-4888-854B-0640FCBC88C2}" type="slidenum">
              <a:rPr lang="ar-SA">
                <a:solidFill>
                  <a:srgbClr val="000000"/>
                </a:solidFill>
              </a:rPr>
              <a:pPr/>
              <a:t>141</a:t>
            </a:fld>
            <a:endParaRPr lang="en-US" dirty="0">
              <a:solidFill>
                <a:srgbClr val="000000"/>
              </a:solidFill>
            </a:endParaRPr>
          </a:p>
        </p:txBody>
      </p:sp>
      <p:sp>
        <p:nvSpPr>
          <p:cNvPr id="333826" name="Rectangle 2"/>
          <p:cNvSpPr>
            <a:spLocks noGrp="1" noRot="1" noChangeAspect="1" noChangeArrowheads="1" noTextEdit="1"/>
          </p:cNvSpPr>
          <p:nvPr>
            <p:ph type="sldImg"/>
          </p:nvPr>
        </p:nvSpPr>
        <p:spPr>
          <a:ln/>
        </p:spPr>
      </p:sp>
      <p:sp>
        <p:nvSpPr>
          <p:cNvPr id="33382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0978894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BD37A9-B963-4D80-9C3E-CCAC6254D002}" type="slidenum">
              <a:rPr lang="ar-SA">
                <a:solidFill>
                  <a:srgbClr val="000000"/>
                </a:solidFill>
              </a:rPr>
              <a:pPr/>
              <a:t>142</a:t>
            </a:fld>
            <a:endParaRPr lang="en-US" dirty="0">
              <a:solidFill>
                <a:srgbClr val="000000"/>
              </a:solidFill>
            </a:endParaRPr>
          </a:p>
        </p:txBody>
      </p:sp>
      <p:sp>
        <p:nvSpPr>
          <p:cNvPr id="335874" name="Rectangle 2"/>
          <p:cNvSpPr>
            <a:spLocks noGrp="1" noRot="1" noChangeAspect="1" noChangeArrowheads="1" noTextEdit="1"/>
          </p:cNvSpPr>
          <p:nvPr>
            <p:ph type="sldImg"/>
          </p:nvPr>
        </p:nvSpPr>
        <p:spPr>
          <a:ln/>
        </p:spPr>
      </p:sp>
      <p:sp>
        <p:nvSpPr>
          <p:cNvPr id="33587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233495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D82AF4-CFDE-4270-9C8B-E72CC0A07515}" type="slidenum">
              <a:rPr lang="ar-SA">
                <a:solidFill>
                  <a:srgbClr val="000000"/>
                </a:solidFill>
              </a:rPr>
              <a:pPr/>
              <a:t>96</a:t>
            </a:fld>
            <a:endParaRPr lang="en-US" dirty="0">
              <a:solidFill>
                <a:srgbClr val="000000"/>
              </a:solidFill>
            </a:endParaRPr>
          </a:p>
        </p:txBody>
      </p:sp>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1018033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347F90-B8BF-4875-BEFC-A29424F0B9B6}" type="slidenum">
              <a:rPr lang="ar-SA">
                <a:solidFill>
                  <a:srgbClr val="000000"/>
                </a:solidFill>
              </a:rPr>
              <a:pPr/>
              <a:t>144</a:t>
            </a:fld>
            <a:endParaRPr lang="en-US" dirty="0">
              <a:solidFill>
                <a:srgbClr val="000000"/>
              </a:solidFill>
            </a:endParaRPr>
          </a:p>
        </p:txBody>
      </p:sp>
      <p:sp>
        <p:nvSpPr>
          <p:cNvPr id="338946" name="Rectangle 2"/>
          <p:cNvSpPr>
            <a:spLocks noGrp="1" noRot="1" noChangeAspect="1" noChangeArrowheads="1" noTextEdit="1"/>
          </p:cNvSpPr>
          <p:nvPr>
            <p:ph type="sldImg"/>
          </p:nvPr>
        </p:nvSpPr>
        <p:spPr>
          <a:ln/>
        </p:spPr>
      </p:sp>
      <p:sp>
        <p:nvSpPr>
          <p:cNvPr id="33894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4644420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E9CE4A-5946-446A-AB01-D1C90C8A522F}" type="slidenum">
              <a:rPr lang="ar-SA">
                <a:solidFill>
                  <a:srgbClr val="000000"/>
                </a:solidFill>
              </a:rPr>
              <a:pPr/>
              <a:t>145</a:t>
            </a:fld>
            <a:endParaRPr lang="en-US" dirty="0">
              <a:solidFill>
                <a:srgbClr val="000000"/>
              </a:solidFill>
            </a:endParaRPr>
          </a:p>
        </p:txBody>
      </p:sp>
      <p:sp>
        <p:nvSpPr>
          <p:cNvPr id="340994"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5915118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BB7A2C-38C1-4AFC-B07F-AE18E1162291}" type="slidenum">
              <a:rPr lang="ar-SA">
                <a:solidFill>
                  <a:srgbClr val="000000"/>
                </a:solidFill>
              </a:rPr>
              <a:pPr/>
              <a:t>146</a:t>
            </a:fld>
            <a:endParaRPr lang="en-US" dirty="0">
              <a:solidFill>
                <a:srgbClr val="000000"/>
              </a:solidFill>
            </a:endParaRPr>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2101616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A26061-A021-4B6D-A4D6-5A33DAFD1722}" type="slidenum">
              <a:rPr lang="ar-SA">
                <a:solidFill>
                  <a:srgbClr val="000000"/>
                </a:solidFill>
              </a:rPr>
              <a:pPr/>
              <a:t>147</a:t>
            </a:fld>
            <a:endParaRPr lang="en-US" dirty="0">
              <a:solidFill>
                <a:srgbClr val="000000"/>
              </a:solidFill>
            </a:endParaRPr>
          </a:p>
        </p:txBody>
      </p:sp>
      <p:sp>
        <p:nvSpPr>
          <p:cNvPr id="345090" name="Rectangle 2"/>
          <p:cNvSpPr>
            <a:spLocks noGrp="1" noRot="1" noChangeAspect="1" noChangeArrowheads="1" noTextEdit="1"/>
          </p:cNvSpPr>
          <p:nvPr>
            <p:ph type="sldImg"/>
          </p:nvPr>
        </p:nvSpPr>
        <p:spPr>
          <a:ln/>
        </p:spPr>
      </p:sp>
      <p:sp>
        <p:nvSpPr>
          <p:cNvPr id="34509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772343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EEDF65-F58D-47D3-8C5E-25CE56C32566}" type="slidenum">
              <a:rPr lang="ar-SA">
                <a:solidFill>
                  <a:srgbClr val="000000"/>
                </a:solidFill>
              </a:rPr>
              <a:pPr/>
              <a:t>148</a:t>
            </a:fld>
            <a:endParaRPr lang="en-US" dirty="0">
              <a:solidFill>
                <a:srgbClr val="000000"/>
              </a:solidFill>
            </a:endParaRPr>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2124340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BCDD9E-F5D1-4E74-A535-01A87336F827}" type="slidenum">
              <a:rPr lang="ar-SA">
                <a:solidFill>
                  <a:srgbClr val="000000"/>
                </a:solidFill>
              </a:rPr>
              <a:pPr/>
              <a:t>149</a:t>
            </a:fld>
            <a:endParaRPr lang="en-US" dirty="0">
              <a:solidFill>
                <a:srgbClr val="000000"/>
              </a:solidFill>
            </a:endParaRPr>
          </a:p>
        </p:txBody>
      </p:sp>
      <p:sp>
        <p:nvSpPr>
          <p:cNvPr id="349186" name="Rectangle 2"/>
          <p:cNvSpPr>
            <a:spLocks noGrp="1" noRot="1" noChangeAspect="1" noChangeArrowheads="1" noTextEdit="1"/>
          </p:cNvSpPr>
          <p:nvPr>
            <p:ph type="sldImg"/>
          </p:nvPr>
        </p:nvSpPr>
        <p:spPr>
          <a:ln/>
        </p:spPr>
      </p:sp>
      <p:sp>
        <p:nvSpPr>
          <p:cNvPr id="34918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3193228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1D1CA3-F8F5-4B21-A8DA-159C4E289CF2}" type="slidenum">
              <a:rPr lang="ar-SA">
                <a:solidFill>
                  <a:srgbClr val="000000"/>
                </a:solidFill>
              </a:rPr>
              <a:pPr/>
              <a:t>150</a:t>
            </a:fld>
            <a:endParaRPr lang="en-US" dirty="0">
              <a:solidFill>
                <a:srgbClr val="000000"/>
              </a:solidFill>
            </a:endParaRPr>
          </a:p>
        </p:txBody>
      </p:sp>
      <p:sp>
        <p:nvSpPr>
          <p:cNvPr id="351234" name="Rectangle 2"/>
          <p:cNvSpPr>
            <a:spLocks noGrp="1" noRot="1" noChangeAspect="1" noChangeArrowheads="1" noTextEdit="1"/>
          </p:cNvSpPr>
          <p:nvPr>
            <p:ph type="sldImg"/>
          </p:nvPr>
        </p:nvSpPr>
        <p:spPr>
          <a:ln/>
        </p:spPr>
      </p:sp>
      <p:sp>
        <p:nvSpPr>
          <p:cNvPr id="35123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5169642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DA64BF-9E69-4DA6-A100-A45CA32E1EAD}" type="slidenum">
              <a:rPr lang="ar-SA">
                <a:solidFill>
                  <a:srgbClr val="000000"/>
                </a:solidFill>
              </a:rPr>
              <a:pPr/>
              <a:t>151</a:t>
            </a:fld>
            <a:endParaRPr lang="en-US" dirty="0">
              <a:solidFill>
                <a:srgbClr val="000000"/>
              </a:solidFill>
            </a:endParaRPr>
          </a:p>
        </p:txBody>
      </p:sp>
      <p:sp>
        <p:nvSpPr>
          <p:cNvPr id="353282" name="Rectangle 2"/>
          <p:cNvSpPr>
            <a:spLocks noGrp="1" noRot="1" noChangeAspect="1" noChangeArrowheads="1" noTextEdit="1"/>
          </p:cNvSpPr>
          <p:nvPr>
            <p:ph type="sldImg"/>
          </p:nvPr>
        </p:nvSpPr>
        <p:spPr>
          <a:ln/>
        </p:spPr>
      </p:sp>
      <p:sp>
        <p:nvSpPr>
          <p:cNvPr id="35328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3572023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400AD4-1AE0-478C-8172-1BCAEB7AE2F7}" type="slidenum">
              <a:rPr lang="ar-SA">
                <a:solidFill>
                  <a:srgbClr val="000000"/>
                </a:solidFill>
              </a:rPr>
              <a:pPr/>
              <a:t>152</a:t>
            </a:fld>
            <a:endParaRPr lang="en-US" dirty="0">
              <a:solidFill>
                <a:srgbClr val="000000"/>
              </a:solidFill>
            </a:endParaRPr>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436946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EC52DF-CFAA-410A-80BF-D969FAA70614}" type="slidenum">
              <a:rPr lang="ar-SA">
                <a:solidFill>
                  <a:srgbClr val="000000"/>
                </a:solidFill>
              </a:rPr>
              <a:pPr/>
              <a:t>153</a:t>
            </a:fld>
            <a:endParaRPr lang="en-US" dirty="0">
              <a:solidFill>
                <a:srgbClr val="000000"/>
              </a:solidFill>
            </a:endParaRPr>
          </a:p>
        </p:txBody>
      </p:sp>
      <p:sp>
        <p:nvSpPr>
          <p:cNvPr id="357378" name="Rectangle 2"/>
          <p:cNvSpPr>
            <a:spLocks noGrp="1" noRot="1" noChangeAspect="1" noChangeArrowheads="1" noTextEdit="1"/>
          </p:cNvSpPr>
          <p:nvPr>
            <p:ph type="sldImg"/>
          </p:nvPr>
        </p:nvSpPr>
        <p:spPr>
          <a:ln/>
        </p:spPr>
      </p:sp>
      <p:sp>
        <p:nvSpPr>
          <p:cNvPr id="35737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990090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660F2A-1A41-445D-BB5A-741EFC64A0DF}" type="slidenum">
              <a:rPr lang="ar-SA">
                <a:solidFill>
                  <a:srgbClr val="000000"/>
                </a:solidFill>
              </a:rPr>
              <a:pPr/>
              <a:t>97</a:t>
            </a:fld>
            <a:endParaRPr lang="en-US" dirty="0">
              <a:solidFill>
                <a:srgbClr val="000000"/>
              </a:solidFill>
            </a:endParaRPr>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8014698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B3C82B-533C-469A-AFB2-17E592CC4779}" type="slidenum">
              <a:rPr lang="ar-SA">
                <a:solidFill>
                  <a:srgbClr val="000000"/>
                </a:solidFill>
              </a:rPr>
              <a:pPr/>
              <a:t>156</a:t>
            </a:fld>
            <a:endParaRPr lang="en-US" dirty="0">
              <a:solidFill>
                <a:srgbClr val="000000"/>
              </a:solidFill>
            </a:endParaRPr>
          </a:p>
        </p:txBody>
      </p:sp>
      <p:sp>
        <p:nvSpPr>
          <p:cNvPr id="361474" name="Rectangle 2"/>
          <p:cNvSpPr>
            <a:spLocks noGrp="1" noRot="1" noChangeAspect="1" noChangeArrowheads="1" noTextEdit="1"/>
          </p:cNvSpPr>
          <p:nvPr>
            <p:ph type="sldImg"/>
          </p:nvPr>
        </p:nvSpPr>
        <p:spPr>
          <a:ln/>
        </p:spPr>
      </p:sp>
      <p:sp>
        <p:nvSpPr>
          <p:cNvPr id="36147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53989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3D74F7-1061-40DE-A40E-80B3D76C0ECD}" type="slidenum">
              <a:rPr lang="ar-SA">
                <a:solidFill>
                  <a:srgbClr val="000000"/>
                </a:solidFill>
              </a:rPr>
              <a:pPr/>
              <a:t>157</a:t>
            </a:fld>
            <a:endParaRPr lang="en-US" dirty="0">
              <a:solidFill>
                <a:srgbClr val="000000"/>
              </a:solidFill>
            </a:endParaRPr>
          </a:p>
        </p:txBody>
      </p:sp>
      <p:sp>
        <p:nvSpPr>
          <p:cNvPr id="363522" name="Rectangle 2"/>
          <p:cNvSpPr>
            <a:spLocks noGrp="1" noRot="1" noChangeAspect="1" noChangeArrowheads="1" noTextEdit="1"/>
          </p:cNvSpPr>
          <p:nvPr>
            <p:ph type="sldImg"/>
          </p:nvPr>
        </p:nvSpPr>
        <p:spPr>
          <a:ln/>
        </p:spPr>
      </p:sp>
      <p:sp>
        <p:nvSpPr>
          <p:cNvPr id="36352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649534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DE03F9-B823-4DBB-9CFF-F9CC16DDCC25}" type="slidenum">
              <a:rPr lang="ar-SA">
                <a:solidFill>
                  <a:srgbClr val="000000"/>
                </a:solidFill>
              </a:rPr>
              <a:pPr/>
              <a:t>158</a:t>
            </a:fld>
            <a:endParaRPr lang="en-US" dirty="0">
              <a:solidFill>
                <a:srgbClr val="000000"/>
              </a:solidFill>
            </a:endParaRPr>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4078469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B426BB-AC18-49D0-A0AA-FB12ED589906}" type="slidenum">
              <a:rPr lang="ar-SA">
                <a:solidFill>
                  <a:srgbClr val="000000"/>
                </a:solidFill>
              </a:rPr>
              <a:pPr/>
              <a:t>160</a:t>
            </a:fld>
            <a:endParaRPr lang="en-US" dirty="0">
              <a:solidFill>
                <a:srgbClr val="000000"/>
              </a:solidFill>
            </a:endParaRPr>
          </a:p>
        </p:txBody>
      </p:sp>
      <p:sp>
        <p:nvSpPr>
          <p:cNvPr id="368642" name="Rectangle 2"/>
          <p:cNvSpPr>
            <a:spLocks noGrp="1" noRot="1" noChangeAspect="1" noChangeArrowheads="1" noTextEdit="1"/>
          </p:cNvSpPr>
          <p:nvPr>
            <p:ph type="sldImg"/>
          </p:nvPr>
        </p:nvSpPr>
        <p:spPr>
          <a:ln/>
        </p:spPr>
      </p:sp>
      <p:sp>
        <p:nvSpPr>
          <p:cNvPr id="36864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7418560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8C220D-8914-4A33-82A6-894C0E903AE4}" type="slidenum">
              <a:rPr lang="ar-SA">
                <a:solidFill>
                  <a:srgbClr val="000000"/>
                </a:solidFill>
              </a:rPr>
              <a:pPr/>
              <a:t>161</a:t>
            </a:fld>
            <a:endParaRPr lang="en-US" dirty="0">
              <a:solidFill>
                <a:srgbClr val="000000"/>
              </a:solidFill>
            </a:endParaRPr>
          </a:p>
        </p:txBody>
      </p:sp>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237265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E5DAE1-C32E-4B80-8136-AC29617F116E}" type="slidenum">
              <a:rPr lang="ar-SA">
                <a:solidFill>
                  <a:srgbClr val="000000"/>
                </a:solidFill>
              </a:rPr>
              <a:pPr/>
              <a:t>162</a:t>
            </a:fld>
            <a:endParaRPr lang="en-US" dirty="0">
              <a:solidFill>
                <a:srgbClr val="000000"/>
              </a:solidFill>
            </a:endParaRPr>
          </a:p>
        </p:txBody>
      </p:sp>
      <p:sp>
        <p:nvSpPr>
          <p:cNvPr id="372738" name="Rectangle 2"/>
          <p:cNvSpPr>
            <a:spLocks noGrp="1" noRot="1" noChangeAspect="1" noChangeArrowheads="1" noTextEdit="1"/>
          </p:cNvSpPr>
          <p:nvPr>
            <p:ph type="sldImg"/>
          </p:nvPr>
        </p:nvSpPr>
        <p:spPr>
          <a:ln/>
        </p:spPr>
      </p:sp>
      <p:sp>
        <p:nvSpPr>
          <p:cNvPr id="37273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0981092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32A7F2-944D-47F7-A8D3-0B0BEA6BC9ED}" type="slidenum">
              <a:rPr lang="ar-SA">
                <a:solidFill>
                  <a:srgbClr val="000000"/>
                </a:solidFill>
              </a:rPr>
              <a:pPr/>
              <a:t>163</a:t>
            </a:fld>
            <a:endParaRPr lang="en-US" dirty="0">
              <a:solidFill>
                <a:srgbClr val="000000"/>
              </a:solidFill>
            </a:endParaRPr>
          </a:p>
        </p:txBody>
      </p:sp>
      <p:sp>
        <p:nvSpPr>
          <p:cNvPr id="374786" name="Rectangle 2"/>
          <p:cNvSpPr>
            <a:spLocks noGrp="1" noRot="1" noChangeAspect="1" noChangeArrowheads="1" noTextEdit="1"/>
          </p:cNvSpPr>
          <p:nvPr>
            <p:ph type="sldImg"/>
          </p:nvPr>
        </p:nvSpPr>
        <p:spPr>
          <a:ln/>
        </p:spPr>
      </p:sp>
      <p:sp>
        <p:nvSpPr>
          <p:cNvPr id="37478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8918898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AEE50A-B3E6-4304-B03B-EF20A9A8E4FD}" type="slidenum">
              <a:rPr lang="ar-SA">
                <a:solidFill>
                  <a:srgbClr val="000000"/>
                </a:solidFill>
              </a:rPr>
              <a:pPr/>
              <a:t>164</a:t>
            </a:fld>
            <a:endParaRPr lang="en-US" dirty="0">
              <a:solidFill>
                <a:srgbClr val="000000"/>
              </a:solidFill>
            </a:endParaRPr>
          </a:p>
        </p:txBody>
      </p:sp>
      <p:sp>
        <p:nvSpPr>
          <p:cNvPr id="376834" name="Rectangle 2"/>
          <p:cNvSpPr>
            <a:spLocks noGrp="1" noRot="1" noChangeAspect="1" noChangeArrowheads="1" noTextEdit="1"/>
          </p:cNvSpPr>
          <p:nvPr>
            <p:ph type="sldImg"/>
          </p:nvPr>
        </p:nvSpPr>
        <p:spPr>
          <a:ln/>
        </p:spPr>
      </p:sp>
      <p:sp>
        <p:nvSpPr>
          <p:cNvPr id="37683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6791055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8EDADA-C708-4310-B811-596D4D06FD17}" type="slidenum">
              <a:rPr lang="ar-SA">
                <a:solidFill>
                  <a:srgbClr val="000000"/>
                </a:solidFill>
              </a:rPr>
              <a:pPr/>
              <a:t>165</a:t>
            </a:fld>
            <a:endParaRPr lang="en-US" dirty="0">
              <a:solidFill>
                <a:srgbClr val="000000"/>
              </a:solidFill>
            </a:endParaRPr>
          </a:p>
        </p:txBody>
      </p:sp>
      <p:sp>
        <p:nvSpPr>
          <p:cNvPr id="378882" name="Rectangle 2"/>
          <p:cNvSpPr>
            <a:spLocks noGrp="1" noRot="1" noChangeAspect="1" noChangeArrowheads="1" noTextEdit="1"/>
          </p:cNvSpPr>
          <p:nvPr>
            <p:ph type="sldImg"/>
          </p:nvPr>
        </p:nvSpPr>
        <p:spPr>
          <a:ln/>
        </p:spPr>
      </p:sp>
      <p:sp>
        <p:nvSpPr>
          <p:cNvPr id="37888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1523637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8926F1-8150-45C0-8420-58279494123E}" type="slidenum">
              <a:rPr lang="ar-SA">
                <a:solidFill>
                  <a:srgbClr val="000000"/>
                </a:solidFill>
              </a:rPr>
              <a:pPr/>
              <a:t>166</a:t>
            </a:fld>
            <a:endParaRPr lang="en-US" dirty="0">
              <a:solidFill>
                <a:srgbClr val="000000"/>
              </a:solidFill>
            </a:endParaRPr>
          </a:p>
        </p:txBody>
      </p:sp>
      <p:sp>
        <p:nvSpPr>
          <p:cNvPr id="380930" name="Rectangle 2"/>
          <p:cNvSpPr>
            <a:spLocks noGrp="1" noRot="1" noChangeAspect="1" noChangeArrowheads="1" noTextEdit="1"/>
          </p:cNvSpPr>
          <p:nvPr>
            <p:ph type="sldImg"/>
          </p:nvPr>
        </p:nvSpPr>
        <p:spPr>
          <a:ln/>
        </p:spPr>
      </p:sp>
      <p:sp>
        <p:nvSpPr>
          <p:cNvPr id="3809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998177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7AA176-6AC8-45C1-B5E2-A82969747B86}" type="slidenum">
              <a:rPr lang="ar-SA">
                <a:solidFill>
                  <a:srgbClr val="000000"/>
                </a:solidFill>
              </a:rPr>
              <a:pPr/>
              <a:t>99</a:t>
            </a:fld>
            <a:endParaRPr lang="en-US" dirty="0">
              <a:solidFill>
                <a:srgbClr val="000000"/>
              </a:solidFill>
            </a:endParaRPr>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0885576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0E8284-6FD5-4D07-B582-C01CC675CFF0}" type="slidenum">
              <a:rPr lang="ar-SA">
                <a:solidFill>
                  <a:srgbClr val="000000"/>
                </a:solidFill>
              </a:rPr>
              <a:pPr/>
              <a:t>167</a:t>
            </a:fld>
            <a:endParaRPr lang="en-US" dirty="0">
              <a:solidFill>
                <a:srgbClr val="000000"/>
              </a:solidFill>
            </a:endParaRPr>
          </a:p>
        </p:txBody>
      </p:sp>
      <p:sp>
        <p:nvSpPr>
          <p:cNvPr id="382978" name="Rectangle 2"/>
          <p:cNvSpPr>
            <a:spLocks noGrp="1" noRot="1" noChangeAspect="1" noChangeArrowheads="1" noTextEdit="1"/>
          </p:cNvSpPr>
          <p:nvPr>
            <p:ph type="sldImg"/>
          </p:nvPr>
        </p:nvSpPr>
        <p:spPr>
          <a:ln/>
        </p:spPr>
      </p:sp>
      <p:sp>
        <p:nvSpPr>
          <p:cNvPr id="38297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1260160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B9F653-57E7-4B2C-A24C-9F42A564CE6A}" type="slidenum">
              <a:rPr lang="ar-SA">
                <a:solidFill>
                  <a:srgbClr val="000000"/>
                </a:solidFill>
              </a:rPr>
              <a:pPr/>
              <a:t>169</a:t>
            </a:fld>
            <a:endParaRPr lang="en-US" dirty="0">
              <a:solidFill>
                <a:srgbClr val="000000"/>
              </a:solidFill>
            </a:endParaRPr>
          </a:p>
        </p:txBody>
      </p:sp>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5999114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5FA889-D02C-4FC3-BE10-42A70CEAF2E5}" type="slidenum">
              <a:rPr lang="ar-SA">
                <a:solidFill>
                  <a:srgbClr val="000000"/>
                </a:solidFill>
              </a:rPr>
              <a:pPr/>
              <a:t>170</a:t>
            </a:fld>
            <a:endParaRPr lang="en-US" dirty="0">
              <a:solidFill>
                <a:srgbClr val="000000"/>
              </a:solidFill>
            </a:endParaRPr>
          </a:p>
        </p:txBody>
      </p:sp>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7547170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F20C32-6AFA-438A-9100-132D25083C49}" type="slidenum">
              <a:rPr lang="ar-SA">
                <a:solidFill>
                  <a:srgbClr val="000000"/>
                </a:solidFill>
              </a:rPr>
              <a:pPr/>
              <a:t>171</a:t>
            </a:fld>
            <a:endParaRPr lang="en-US" dirty="0">
              <a:solidFill>
                <a:srgbClr val="000000"/>
              </a:solidFill>
            </a:endParaRPr>
          </a:p>
        </p:txBody>
      </p:sp>
      <p:sp>
        <p:nvSpPr>
          <p:cNvPr id="390146" name="Rectangle 2"/>
          <p:cNvSpPr>
            <a:spLocks noGrp="1" noRot="1" noChangeAspect="1" noChangeArrowheads="1" noTextEdit="1"/>
          </p:cNvSpPr>
          <p:nvPr>
            <p:ph type="sldImg"/>
          </p:nvPr>
        </p:nvSpPr>
        <p:spPr>
          <a:ln/>
        </p:spPr>
      </p:sp>
      <p:sp>
        <p:nvSpPr>
          <p:cNvPr id="39014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6814128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E5E315-F3B4-4D5A-9A40-2EDF4665FED8}" type="slidenum">
              <a:rPr lang="ar-SA">
                <a:solidFill>
                  <a:srgbClr val="000000"/>
                </a:solidFill>
              </a:rPr>
              <a:pPr/>
              <a:t>172</a:t>
            </a:fld>
            <a:endParaRPr lang="en-US" dirty="0">
              <a:solidFill>
                <a:srgbClr val="000000"/>
              </a:solidFill>
            </a:endParaRPr>
          </a:p>
        </p:txBody>
      </p:sp>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9958570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D91486-7C24-4925-B0C4-F6ACEC5CE1D7}" type="slidenum">
              <a:rPr lang="ar-SA">
                <a:solidFill>
                  <a:srgbClr val="000000"/>
                </a:solidFill>
              </a:rPr>
              <a:pPr/>
              <a:t>173</a:t>
            </a:fld>
            <a:endParaRPr lang="en-US" dirty="0">
              <a:solidFill>
                <a:srgbClr val="000000"/>
              </a:solidFill>
            </a:endParaRPr>
          </a:p>
        </p:txBody>
      </p:sp>
      <p:sp>
        <p:nvSpPr>
          <p:cNvPr id="394242" name="Rectangle 2"/>
          <p:cNvSpPr>
            <a:spLocks noGrp="1" noRot="1" noChangeAspect="1" noChangeArrowheads="1" noTextEdit="1"/>
          </p:cNvSpPr>
          <p:nvPr>
            <p:ph type="sldImg"/>
          </p:nvPr>
        </p:nvSpPr>
        <p:spPr>
          <a:ln/>
        </p:spPr>
      </p:sp>
      <p:sp>
        <p:nvSpPr>
          <p:cNvPr id="39424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1367884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8A4ECA-E924-460F-99C6-B460431179D0}" type="slidenum">
              <a:rPr lang="ar-SA">
                <a:solidFill>
                  <a:srgbClr val="000000"/>
                </a:solidFill>
              </a:rPr>
              <a:pPr/>
              <a:t>175</a:t>
            </a:fld>
            <a:endParaRPr lang="en-US" dirty="0">
              <a:solidFill>
                <a:srgbClr val="000000"/>
              </a:solidFill>
            </a:endParaRPr>
          </a:p>
        </p:txBody>
      </p:sp>
      <p:sp>
        <p:nvSpPr>
          <p:cNvPr id="397314" name="Rectangle 2"/>
          <p:cNvSpPr>
            <a:spLocks noGrp="1" noRot="1" noChangeAspect="1" noChangeArrowheads="1" noTextEdit="1"/>
          </p:cNvSpPr>
          <p:nvPr>
            <p:ph type="sldImg"/>
          </p:nvPr>
        </p:nvSpPr>
        <p:spPr>
          <a:ln/>
        </p:spPr>
      </p:sp>
      <p:sp>
        <p:nvSpPr>
          <p:cNvPr id="39731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56858142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FB5914-8E76-4D3D-9403-35F34A534E32}" type="slidenum">
              <a:rPr lang="ar-SA">
                <a:solidFill>
                  <a:srgbClr val="000000"/>
                </a:solidFill>
              </a:rPr>
              <a:pPr/>
              <a:t>176</a:t>
            </a:fld>
            <a:endParaRPr lang="en-US" dirty="0">
              <a:solidFill>
                <a:srgbClr val="000000"/>
              </a:solidFill>
            </a:endParaRPr>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7259836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EA18EF-54D3-4CE5-8317-FBAA1B02E58C}" type="slidenum">
              <a:rPr lang="ar-SA">
                <a:solidFill>
                  <a:srgbClr val="000000"/>
                </a:solidFill>
              </a:rPr>
              <a:pPr/>
              <a:t>177</a:t>
            </a:fld>
            <a:endParaRPr lang="en-US" dirty="0">
              <a:solidFill>
                <a:srgbClr val="000000"/>
              </a:solidFill>
            </a:endParaRPr>
          </a:p>
        </p:txBody>
      </p:sp>
      <p:sp>
        <p:nvSpPr>
          <p:cNvPr id="401410" name="Rectangle 2"/>
          <p:cNvSpPr>
            <a:spLocks noGrp="1" noRot="1" noChangeAspect="1" noChangeArrowheads="1" noTextEdit="1"/>
          </p:cNvSpPr>
          <p:nvPr>
            <p:ph type="sldImg"/>
          </p:nvPr>
        </p:nvSpPr>
        <p:spPr>
          <a:ln/>
        </p:spPr>
      </p:sp>
      <p:sp>
        <p:nvSpPr>
          <p:cNvPr id="4014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8299217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B15264-BA63-4E8D-ABDA-295BADD652EC}" type="slidenum">
              <a:rPr lang="ar-SA">
                <a:solidFill>
                  <a:srgbClr val="000000"/>
                </a:solidFill>
              </a:rPr>
              <a:pPr/>
              <a:t>178</a:t>
            </a:fld>
            <a:endParaRPr lang="en-US" dirty="0">
              <a:solidFill>
                <a:srgbClr val="000000"/>
              </a:solidFill>
            </a:endParaRPr>
          </a:p>
        </p:txBody>
      </p:sp>
      <p:sp>
        <p:nvSpPr>
          <p:cNvPr id="403458" name="Rectangle 2"/>
          <p:cNvSpPr>
            <a:spLocks noGrp="1" noRot="1" noChangeAspect="1" noChangeArrowheads="1" noTextEdit="1"/>
          </p:cNvSpPr>
          <p:nvPr>
            <p:ph type="sldImg"/>
          </p:nvPr>
        </p:nvSpPr>
        <p:spPr>
          <a:ln/>
        </p:spPr>
      </p:sp>
      <p:sp>
        <p:nvSpPr>
          <p:cNvPr id="40345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01405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0D1CE4-86D8-4564-8B32-48DB3B9F4056}" type="slidenum">
              <a:rPr lang="ar-SA">
                <a:solidFill>
                  <a:srgbClr val="000000"/>
                </a:solidFill>
              </a:rPr>
              <a:pPr/>
              <a:t>101</a:t>
            </a:fld>
            <a:endParaRPr lang="en-US" dirty="0">
              <a:solidFill>
                <a:srgbClr val="000000"/>
              </a:solidFill>
            </a:endParaRPr>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5227555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A1A2AD-BF71-495B-8B44-D96DA21C5A88}" type="slidenum">
              <a:rPr lang="ar-SA">
                <a:solidFill>
                  <a:srgbClr val="000000"/>
                </a:solidFill>
              </a:rPr>
              <a:pPr/>
              <a:t>179</a:t>
            </a:fld>
            <a:endParaRPr lang="en-US" dirty="0">
              <a:solidFill>
                <a:srgbClr val="000000"/>
              </a:solidFill>
            </a:endParaRPr>
          </a:p>
        </p:txBody>
      </p:sp>
      <p:sp>
        <p:nvSpPr>
          <p:cNvPr id="405506" name="Rectangle 2"/>
          <p:cNvSpPr>
            <a:spLocks noGrp="1" noRot="1" noChangeAspect="1" noChangeArrowheads="1" noTextEdit="1"/>
          </p:cNvSpPr>
          <p:nvPr>
            <p:ph type="sldImg"/>
          </p:nvPr>
        </p:nvSpPr>
        <p:spPr>
          <a:ln/>
        </p:spPr>
      </p:sp>
      <p:sp>
        <p:nvSpPr>
          <p:cNvPr id="405507"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8252924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2DE9D2-1C57-4705-BAF9-9D7CF612468C}" type="slidenum">
              <a:rPr lang="ar-SA">
                <a:solidFill>
                  <a:srgbClr val="000000"/>
                </a:solidFill>
              </a:rPr>
              <a:pPr/>
              <a:t>180</a:t>
            </a:fld>
            <a:endParaRPr lang="en-US" dirty="0">
              <a:solidFill>
                <a:srgbClr val="000000"/>
              </a:solidFill>
            </a:endParaRPr>
          </a:p>
        </p:txBody>
      </p:sp>
      <p:sp>
        <p:nvSpPr>
          <p:cNvPr id="407554" name="Rectangle 2"/>
          <p:cNvSpPr>
            <a:spLocks noGrp="1" noRot="1" noChangeAspect="1" noChangeArrowheads="1" noTextEdit="1"/>
          </p:cNvSpPr>
          <p:nvPr>
            <p:ph type="sldImg"/>
          </p:nvPr>
        </p:nvSpPr>
        <p:spPr>
          <a:ln/>
        </p:spPr>
      </p:sp>
      <p:sp>
        <p:nvSpPr>
          <p:cNvPr id="40755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728458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7823B6-6973-4BD1-90EB-E8FE1EF4627E}" type="slidenum">
              <a:rPr lang="ar-SA">
                <a:solidFill>
                  <a:srgbClr val="000000"/>
                </a:solidFill>
              </a:rPr>
              <a:pPr/>
              <a:t>181</a:t>
            </a:fld>
            <a:endParaRPr lang="en-US" dirty="0">
              <a:solidFill>
                <a:srgbClr val="000000"/>
              </a:solidFill>
            </a:endParaRPr>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9303205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09AA65-8F66-48A1-BFC2-6A0411EBC526}" type="slidenum">
              <a:rPr lang="ar-SA">
                <a:solidFill>
                  <a:srgbClr val="000000"/>
                </a:solidFill>
              </a:rPr>
              <a:pPr/>
              <a:t>182</a:t>
            </a:fld>
            <a:endParaRPr lang="en-US" dirty="0">
              <a:solidFill>
                <a:srgbClr val="000000"/>
              </a:solidFill>
            </a:endParaRPr>
          </a:p>
        </p:txBody>
      </p:sp>
      <p:sp>
        <p:nvSpPr>
          <p:cNvPr id="411650" name="Rectangle 2"/>
          <p:cNvSpPr>
            <a:spLocks noGrp="1" noRot="1" noChangeAspect="1" noChangeArrowheads="1" noTextEdit="1"/>
          </p:cNvSpPr>
          <p:nvPr>
            <p:ph type="sldImg"/>
          </p:nvPr>
        </p:nvSpPr>
        <p:spPr>
          <a:ln/>
        </p:spPr>
      </p:sp>
      <p:sp>
        <p:nvSpPr>
          <p:cNvPr id="41165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5941591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189C3A-80E1-443D-BF38-3CFB95BB4391}" type="slidenum">
              <a:rPr lang="ar-SA">
                <a:solidFill>
                  <a:srgbClr val="000000"/>
                </a:solidFill>
              </a:rPr>
              <a:pPr/>
              <a:t>342</a:t>
            </a:fld>
            <a:endParaRPr lang="en-US" dirty="0">
              <a:solidFill>
                <a:srgbClr val="000000"/>
              </a:solidFill>
            </a:endParaRPr>
          </a:p>
        </p:txBody>
      </p:sp>
      <p:sp>
        <p:nvSpPr>
          <p:cNvPr id="590850" name="Rectangle 2"/>
          <p:cNvSpPr>
            <a:spLocks noGrp="1" noRot="1" noChangeAspect="1" noChangeArrowheads="1" noTextEdit="1"/>
          </p:cNvSpPr>
          <p:nvPr>
            <p:ph type="sldImg"/>
          </p:nvPr>
        </p:nvSpPr>
        <p:spPr>
          <a:ln/>
        </p:spPr>
      </p:sp>
      <p:sp>
        <p:nvSpPr>
          <p:cNvPr id="590851"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8318896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CDB640-42E1-45FF-9C38-0A66BC6FBE3C}" type="slidenum">
              <a:rPr lang="ar-SA">
                <a:solidFill>
                  <a:srgbClr val="000000"/>
                </a:solidFill>
              </a:rPr>
              <a:pPr/>
              <a:t>343</a:t>
            </a:fld>
            <a:endParaRPr lang="en-US" dirty="0">
              <a:solidFill>
                <a:srgbClr val="000000"/>
              </a:solidFill>
            </a:endParaRPr>
          </a:p>
        </p:txBody>
      </p:sp>
      <p:sp>
        <p:nvSpPr>
          <p:cNvPr id="592898" name="Rectangle 2"/>
          <p:cNvSpPr>
            <a:spLocks noGrp="1" noRot="1" noChangeAspect="1" noChangeArrowheads="1" noTextEdit="1"/>
          </p:cNvSpPr>
          <p:nvPr>
            <p:ph type="sldImg"/>
          </p:nvPr>
        </p:nvSpPr>
        <p:spPr>
          <a:ln/>
        </p:spPr>
      </p:sp>
      <p:sp>
        <p:nvSpPr>
          <p:cNvPr id="592899"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69392338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B1893-5A66-4394-B740-D816C5EB62E5}" type="slidenum">
              <a:rPr lang="ar-SA">
                <a:solidFill>
                  <a:srgbClr val="000000"/>
                </a:solidFill>
              </a:rPr>
              <a:pPr/>
              <a:t>344</a:t>
            </a:fld>
            <a:endParaRPr lang="en-US" dirty="0">
              <a:solidFill>
                <a:srgbClr val="000000"/>
              </a:solidFill>
            </a:endParaRPr>
          </a:p>
        </p:txBody>
      </p:sp>
      <p:sp>
        <p:nvSpPr>
          <p:cNvPr id="594946" name="Rectangle 2"/>
          <p:cNvSpPr>
            <a:spLocks noGrp="1" noRot="1" noChangeAspect="1" noChangeArrowheads="1" noTextEdit="1"/>
          </p:cNvSpPr>
          <p:nvPr>
            <p:ph type="sldImg"/>
          </p:nvPr>
        </p:nvSpPr>
        <p:spPr>
          <a:ln/>
        </p:spPr>
      </p:sp>
      <p:sp>
        <p:nvSpPr>
          <p:cNvPr id="59494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2479837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4229D1-9825-47B3-9302-B162E0278A33}" type="slidenum">
              <a:rPr lang="ar-SA">
                <a:solidFill>
                  <a:srgbClr val="000000"/>
                </a:solidFill>
              </a:rPr>
              <a:pPr/>
              <a:t>345</a:t>
            </a:fld>
            <a:endParaRPr lang="en-US" dirty="0">
              <a:solidFill>
                <a:srgbClr val="000000"/>
              </a:solidFill>
            </a:endParaRPr>
          </a:p>
        </p:txBody>
      </p:sp>
      <p:sp>
        <p:nvSpPr>
          <p:cNvPr id="596994" name="Rectangle 2"/>
          <p:cNvSpPr>
            <a:spLocks noGrp="1" noRot="1" noChangeAspect="1" noChangeArrowheads="1" noTextEdit="1"/>
          </p:cNvSpPr>
          <p:nvPr>
            <p:ph type="sldImg"/>
          </p:nvPr>
        </p:nvSpPr>
        <p:spPr>
          <a:ln/>
        </p:spPr>
      </p:sp>
      <p:sp>
        <p:nvSpPr>
          <p:cNvPr id="59699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1362783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A676C4-ED1A-4073-A824-209B5FB28800}" type="slidenum">
              <a:rPr lang="ar-SA">
                <a:solidFill>
                  <a:srgbClr val="000000"/>
                </a:solidFill>
              </a:rPr>
              <a:pPr/>
              <a:t>346</a:t>
            </a:fld>
            <a:endParaRPr lang="en-US" dirty="0">
              <a:solidFill>
                <a:srgbClr val="000000"/>
              </a:solidFill>
            </a:endParaRPr>
          </a:p>
        </p:txBody>
      </p:sp>
      <p:sp>
        <p:nvSpPr>
          <p:cNvPr id="599042" name="Rectangle 2"/>
          <p:cNvSpPr>
            <a:spLocks noGrp="1" noRot="1" noChangeAspect="1" noChangeArrowheads="1" noTextEdit="1"/>
          </p:cNvSpPr>
          <p:nvPr>
            <p:ph type="sldImg"/>
          </p:nvPr>
        </p:nvSpPr>
        <p:spPr>
          <a:ln/>
        </p:spPr>
      </p:sp>
      <p:sp>
        <p:nvSpPr>
          <p:cNvPr id="599043"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84121074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A588CE-2176-4DA9-9942-C5A61921C45A}" type="slidenum">
              <a:rPr lang="ar-SA">
                <a:solidFill>
                  <a:srgbClr val="000000"/>
                </a:solidFill>
              </a:rPr>
              <a:pPr/>
              <a:t>347</a:t>
            </a:fld>
            <a:endParaRPr lang="en-US" dirty="0">
              <a:solidFill>
                <a:srgbClr val="000000"/>
              </a:solidFill>
            </a:endParaRPr>
          </a:p>
        </p:txBody>
      </p:sp>
      <p:sp>
        <p:nvSpPr>
          <p:cNvPr id="601090" name="Rectangle 2"/>
          <p:cNvSpPr>
            <a:spLocks noGrp="1" noRot="1" noChangeAspect="1" noChangeArrowheads="1" noTextEdit="1"/>
          </p:cNvSpPr>
          <p:nvPr>
            <p:ph type="sldImg"/>
          </p:nvPr>
        </p:nvSpPr>
        <p:spPr>
          <a:ln/>
        </p:spPr>
      </p:sp>
      <p:sp>
        <p:nvSpPr>
          <p:cNvPr id="601091"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4015988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B256FE-D75D-4245-8360-26B755B6D839}" type="slidenum">
              <a:rPr lang="ar-SA">
                <a:solidFill>
                  <a:srgbClr val="000000"/>
                </a:solidFill>
              </a:rPr>
              <a:pPr/>
              <a:t>102</a:t>
            </a:fld>
            <a:endParaRPr lang="en-US" dirty="0">
              <a:solidFill>
                <a:srgbClr val="000000"/>
              </a:solidFill>
            </a:endParaRPr>
          </a:p>
        </p:txBody>
      </p:sp>
      <p:sp>
        <p:nvSpPr>
          <p:cNvPr id="263170" name="Rectangle 2"/>
          <p:cNvSpPr>
            <a:spLocks noGrp="1" noRot="1" noChangeAspect="1" noChangeArrowheads="1" noTextEdit="1"/>
          </p:cNvSpPr>
          <p:nvPr>
            <p:ph type="sldImg"/>
          </p:nvPr>
        </p:nvSpPr>
        <p:spPr>
          <a:ln/>
        </p:spPr>
      </p:sp>
      <p:sp>
        <p:nvSpPr>
          <p:cNvPr id="2631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513755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3366EC-7685-4F93-8AFF-969AE9B1B140}" type="slidenum">
              <a:rPr lang="ar-SA">
                <a:solidFill>
                  <a:srgbClr val="000000"/>
                </a:solidFill>
              </a:rPr>
              <a:pPr/>
              <a:t>348</a:t>
            </a:fld>
            <a:endParaRPr lang="en-US" dirty="0">
              <a:solidFill>
                <a:srgbClr val="000000"/>
              </a:solidFill>
            </a:endParaRPr>
          </a:p>
        </p:txBody>
      </p:sp>
      <p:sp>
        <p:nvSpPr>
          <p:cNvPr id="603138" name="Rectangle 2"/>
          <p:cNvSpPr>
            <a:spLocks noGrp="1" noRot="1" noChangeAspect="1" noChangeArrowheads="1" noTextEdit="1"/>
          </p:cNvSpPr>
          <p:nvPr>
            <p:ph type="sldImg"/>
          </p:nvPr>
        </p:nvSpPr>
        <p:spPr>
          <a:ln/>
        </p:spPr>
      </p:sp>
      <p:sp>
        <p:nvSpPr>
          <p:cNvPr id="603139"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9362488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EFAB88-C18B-40E6-87DD-FF33082D75C6}" type="slidenum">
              <a:rPr lang="ar-SA">
                <a:solidFill>
                  <a:srgbClr val="000000"/>
                </a:solidFill>
              </a:rPr>
              <a:pPr/>
              <a:t>349</a:t>
            </a:fld>
            <a:endParaRPr lang="en-US" dirty="0">
              <a:solidFill>
                <a:srgbClr val="000000"/>
              </a:solidFill>
            </a:endParaRPr>
          </a:p>
        </p:txBody>
      </p:sp>
      <p:sp>
        <p:nvSpPr>
          <p:cNvPr id="605186" name="Rectangle 2"/>
          <p:cNvSpPr>
            <a:spLocks noGrp="1" noRot="1" noChangeAspect="1" noChangeArrowheads="1" noTextEdit="1"/>
          </p:cNvSpPr>
          <p:nvPr>
            <p:ph type="sldImg"/>
          </p:nvPr>
        </p:nvSpPr>
        <p:spPr>
          <a:ln/>
        </p:spPr>
      </p:sp>
      <p:sp>
        <p:nvSpPr>
          <p:cNvPr id="60518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5166378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A1B83C-213F-45F6-B385-DA8E4F1938E9}" type="slidenum">
              <a:rPr lang="ar-SA">
                <a:solidFill>
                  <a:srgbClr val="000000"/>
                </a:solidFill>
              </a:rPr>
              <a:pPr/>
              <a:t>350</a:t>
            </a:fld>
            <a:endParaRPr lang="en-US" dirty="0">
              <a:solidFill>
                <a:srgbClr val="000000"/>
              </a:solidFill>
            </a:endParaRPr>
          </a:p>
        </p:txBody>
      </p:sp>
      <p:sp>
        <p:nvSpPr>
          <p:cNvPr id="607234" name="Rectangle 2"/>
          <p:cNvSpPr>
            <a:spLocks noGrp="1" noRot="1" noChangeAspect="1" noChangeArrowheads="1" noTextEdit="1"/>
          </p:cNvSpPr>
          <p:nvPr>
            <p:ph type="sldImg"/>
          </p:nvPr>
        </p:nvSpPr>
        <p:spPr>
          <a:ln/>
        </p:spPr>
      </p:sp>
      <p:sp>
        <p:nvSpPr>
          <p:cNvPr id="60723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0532123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7FCE11-51D4-4DC1-B613-CB7FB6B30488}" type="slidenum">
              <a:rPr lang="ar-SA">
                <a:solidFill>
                  <a:srgbClr val="000000"/>
                </a:solidFill>
              </a:rPr>
              <a:pPr/>
              <a:t>351</a:t>
            </a:fld>
            <a:endParaRPr lang="en-US" dirty="0">
              <a:solidFill>
                <a:srgbClr val="000000"/>
              </a:solidFill>
            </a:endParaRPr>
          </a:p>
        </p:txBody>
      </p:sp>
      <p:sp>
        <p:nvSpPr>
          <p:cNvPr id="609282" name="Rectangle 2"/>
          <p:cNvSpPr>
            <a:spLocks noGrp="1" noRot="1" noChangeAspect="1" noChangeArrowheads="1" noTextEdit="1"/>
          </p:cNvSpPr>
          <p:nvPr>
            <p:ph type="sldImg"/>
          </p:nvPr>
        </p:nvSpPr>
        <p:spPr>
          <a:ln/>
        </p:spPr>
      </p:sp>
      <p:sp>
        <p:nvSpPr>
          <p:cNvPr id="609283"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10286644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264360-372D-4DF7-BA6B-D5E37791F3AF}" type="slidenum">
              <a:rPr lang="ar-SA">
                <a:solidFill>
                  <a:srgbClr val="000000"/>
                </a:solidFill>
              </a:rPr>
              <a:pPr/>
              <a:t>352</a:t>
            </a:fld>
            <a:endParaRPr lang="en-US" dirty="0">
              <a:solidFill>
                <a:srgbClr val="000000"/>
              </a:solidFill>
            </a:endParaRPr>
          </a:p>
        </p:txBody>
      </p:sp>
      <p:sp>
        <p:nvSpPr>
          <p:cNvPr id="611330" name="Rectangle 2"/>
          <p:cNvSpPr>
            <a:spLocks noGrp="1" noRot="1" noChangeAspect="1" noChangeArrowheads="1" noTextEdit="1"/>
          </p:cNvSpPr>
          <p:nvPr>
            <p:ph type="sldImg"/>
          </p:nvPr>
        </p:nvSpPr>
        <p:spPr>
          <a:ln/>
        </p:spPr>
      </p:sp>
      <p:sp>
        <p:nvSpPr>
          <p:cNvPr id="611331"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38174882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30E2DE-CFB6-42E7-B087-0A6BC1F6685C}" type="slidenum">
              <a:rPr lang="ar-SA">
                <a:solidFill>
                  <a:srgbClr val="000000"/>
                </a:solidFill>
              </a:rPr>
              <a:pPr/>
              <a:t>353</a:t>
            </a:fld>
            <a:endParaRPr lang="en-US" dirty="0">
              <a:solidFill>
                <a:srgbClr val="000000"/>
              </a:solidFill>
            </a:endParaRPr>
          </a:p>
        </p:txBody>
      </p:sp>
      <p:sp>
        <p:nvSpPr>
          <p:cNvPr id="613378" name="Rectangle 2"/>
          <p:cNvSpPr>
            <a:spLocks noGrp="1" noRot="1" noChangeAspect="1" noChangeArrowheads="1" noTextEdit="1"/>
          </p:cNvSpPr>
          <p:nvPr>
            <p:ph type="sldImg"/>
          </p:nvPr>
        </p:nvSpPr>
        <p:spPr>
          <a:ln/>
        </p:spPr>
      </p:sp>
      <p:sp>
        <p:nvSpPr>
          <p:cNvPr id="613379"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0462307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55C612-4F46-4102-8696-CC5C8D6296DB}" type="slidenum">
              <a:rPr lang="ar-SA">
                <a:solidFill>
                  <a:srgbClr val="000000"/>
                </a:solidFill>
              </a:rPr>
              <a:pPr/>
              <a:t>354</a:t>
            </a:fld>
            <a:endParaRPr lang="en-US" dirty="0">
              <a:solidFill>
                <a:srgbClr val="000000"/>
              </a:solidFill>
            </a:endParaRPr>
          </a:p>
        </p:txBody>
      </p:sp>
      <p:sp>
        <p:nvSpPr>
          <p:cNvPr id="615426" name="Rectangle 2"/>
          <p:cNvSpPr>
            <a:spLocks noGrp="1" noRot="1" noChangeAspect="1" noChangeArrowheads="1" noTextEdit="1"/>
          </p:cNvSpPr>
          <p:nvPr>
            <p:ph type="sldImg"/>
          </p:nvPr>
        </p:nvSpPr>
        <p:spPr>
          <a:ln/>
        </p:spPr>
      </p:sp>
      <p:sp>
        <p:nvSpPr>
          <p:cNvPr id="61542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17917152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B20DD4-6FD3-4023-AF9D-1E9C0773CF99}" type="slidenum">
              <a:rPr lang="ar-SA">
                <a:solidFill>
                  <a:srgbClr val="000000"/>
                </a:solidFill>
              </a:rPr>
              <a:pPr/>
              <a:t>355</a:t>
            </a:fld>
            <a:endParaRPr lang="en-US" dirty="0">
              <a:solidFill>
                <a:srgbClr val="000000"/>
              </a:solidFill>
            </a:endParaRPr>
          </a:p>
        </p:txBody>
      </p:sp>
      <p:sp>
        <p:nvSpPr>
          <p:cNvPr id="617474" name="Rectangle 2"/>
          <p:cNvSpPr>
            <a:spLocks noGrp="1" noRot="1" noChangeAspect="1" noChangeArrowheads="1" noTextEdit="1"/>
          </p:cNvSpPr>
          <p:nvPr>
            <p:ph type="sldImg"/>
          </p:nvPr>
        </p:nvSpPr>
        <p:spPr>
          <a:ln/>
        </p:spPr>
      </p:sp>
      <p:sp>
        <p:nvSpPr>
          <p:cNvPr id="61747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52580844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9F5260-FF2A-4DF1-A50D-E0CFD9065551}" type="slidenum">
              <a:rPr lang="ar-SA">
                <a:solidFill>
                  <a:srgbClr val="000000"/>
                </a:solidFill>
              </a:rPr>
              <a:pPr/>
              <a:t>409</a:t>
            </a:fld>
            <a:endParaRPr lang="en-US" dirty="0">
              <a:solidFill>
                <a:srgbClr val="000000"/>
              </a:solidFill>
            </a:endParaRPr>
          </a:p>
        </p:txBody>
      </p:sp>
      <p:sp>
        <p:nvSpPr>
          <p:cNvPr id="673794" name="Rectangle 2"/>
          <p:cNvSpPr>
            <a:spLocks noGrp="1" noRot="1" noChangeAspect="1" noChangeArrowheads="1" noTextEdit="1"/>
          </p:cNvSpPr>
          <p:nvPr>
            <p:ph type="sldImg"/>
          </p:nvPr>
        </p:nvSpPr>
        <p:spPr>
          <a:ln/>
        </p:spPr>
      </p:sp>
      <p:sp>
        <p:nvSpPr>
          <p:cNvPr id="67379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408663828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F931E1-4F5B-4203-8C90-6E85732C4495}" type="slidenum">
              <a:rPr lang="ar-SA">
                <a:solidFill>
                  <a:srgbClr val="000000"/>
                </a:solidFill>
              </a:rPr>
              <a:pPr/>
              <a:t>410</a:t>
            </a:fld>
            <a:endParaRPr lang="en-US" dirty="0">
              <a:solidFill>
                <a:srgbClr val="000000"/>
              </a:solidFill>
            </a:endParaRPr>
          </a:p>
        </p:txBody>
      </p:sp>
      <p:sp>
        <p:nvSpPr>
          <p:cNvPr id="675842" name="Rectangle 2"/>
          <p:cNvSpPr>
            <a:spLocks noGrp="1" noRot="1" noChangeAspect="1" noChangeArrowheads="1" noTextEdit="1"/>
          </p:cNvSpPr>
          <p:nvPr>
            <p:ph type="sldImg"/>
          </p:nvPr>
        </p:nvSpPr>
        <p:spPr>
          <a:ln/>
        </p:spPr>
      </p:sp>
      <p:sp>
        <p:nvSpPr>
          <p:cNvPr id="675843"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6195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3E6CFC-5954-4060-99A9-524D28967A65}" type="slidenum">
              <a:rPr lang="ar-SA">
                <a:solidFill>
                  <a:srgbClr val="000000"/>
                </a:solidFill>
              </a:rPr>
              <a:pPr/>
              <a:t>103</a:t>
            </a:fld>
            <a:endParaRPr lang="en-US" dirty="0">
              <a:solidFill>
                <a:srgbClr val="000000"/>
              </a:solidFill>
            </a:endParaRPr>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263049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E716F4-ABE7-426E-92B9-40E1B1CA07B1}" type="slidenum">
              <a:rPr lang="ar-SA">
                <a:solidFill>
                  <a:srgbClr val="000000"/>
                </a:solidFill>
              </a:rPr>
              <a:pPr/>
              <a:t>411</a:t>
            </a:fld>
            <a:endParaRPr lang="en-US" dirty="0">
              <a:solidFill>
                <a:srgbClr val="000000"/>
              </a:solidFill>
            </a:endParaRPr>
          </a:p>
        </p:txBody>
      </p:sp>
      <p:sp>
        <p:nvSpPr>
          <p:cNvPr id="677890" name="Rectangle 2"/>
          <p:cNvSpPr>
            <a:spLocks noGrp="1" noRot="1" noChangeAspect="1" noChangeArrowheads="1" noTextEdit="1"/>
          </p:cNvSpPr>
          <p:nvPr>
            <p:ph type="sldImg"/>
          </p:nvPr>
        </p:nvSpPr>
        <p:spPr>
          <a:ln/>
        </p:spPr>
      </p:sp>
      <p:sp>
        <p:nvSpPr>
          <p:cNvPr id="677891"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2256699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74792D-486C-488B-944B-67814F440704}" type="slidenum">
              <a:rPr lang="ar-SA">
                <a:solidFill>
                  <a:srgbClr val="000000"/>
                </a:solidFill>
              </a:rPr>
              <a:pPr/>
              <a:t>412</a:t>
            </a:fld>
            <a:endParaRPr lang="en-US" dirty="0">
              <a:solidFill>
                <a:srgbClr val="000000"/>
              </a:solidFill>
            </a:endParaRPr>
          </a:p>
        </p:txBody>
      </p:sp>
      <p:sp>
        <p:nvSpPr>
          <p:cNvPr id="679938" name="Rectangle 2"/>
          <p:cNvSpPr>
            <a:spLocks noGrp="1" noRot="1" noChangeAspect="1" noChangeArrowheads="1" noTextEdit="1"/>
          </p:cNvSpPr>
          <p:nvPr>
            <p:ph type="sldImg"/>
          </p:nvPr>
        </p:nvSpPr>
        <p:spPr>
          <a:ln/>
        </p:spPr>
      </p:sp>
      <p:sp>
        <p:nvSpPr>
          <p:cNvPr id="679939"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1966915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37FD31-364C-485E-8587-E2854BFA7511}" type="slidenum">
              <a:rPr lang="ar-SA">
                <a:solidFill>
                  <a:srgbClr val="000000"/>
                </a:solidFill>
              </a:rPr>
              <a:pPr/>
              <a:t>413</a:t>
            </a:fld>
            <a:endParaRPr lang="en-US" dirty="0">
              <a:solidFill>
                <a:srgbClr val="000000"/>
              </a:solidFill>
            </a:endParaRPr>
          </a:p>
        </p:txBody>
      </p:sp>
      <p:sp>
        <p:nvSpPr>
          <p:cNvPr id="681986" name="Rectangle 2"/>
          <p:cNvSpPr>
            <a:spLocks noGrp="1" noRot="1" noChangeAspect="1" noChangeArrowheads="1" noTextEdit="1"/>
          </p:cNvSpPr>
          <p:nvPr>
            <p:ph type="sldImg"/>
          </p:nvPr>
        </p:nvSpPr>
        <p:spPr>
          <a:ln/>
        </p:spPr>
      </p:sp>
      <p:sp>
        <p:nvSpPr>
          <p:cNvPr id="68198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36250268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99D165-CFE3-4840-AC49-CA9090A34482}" type="slidenum">
              <a:rPr lang="ar-SA">
                <a:solidFill>
                  <a:srgbClr val="000000"/>
                </a:solidFill>
              </a:rPr>
              <a:pPr/>
              <a:t>414</a:t>
            </a:fld>
            <a:endParaRPr lang="en-US" dirty="0">
              <a:solidFill>
                <a:srgbClr val="000000"/>
              </a:solidFill>
            </a:endParaRPr>
          </a:p>
        </p:txBody>
      </p:sp>
      <p:sp>
        <p:nvSpPr>
          <p:cNvPr id="684034" name="Rectangle 2"/>
          <p:cNvSpPr>
            <a:spLocks noGrp="1" noRot="1" noChangeAspect="1" noChangeArrowheads="1" noTextEdit="1"/>
          </p:cNvSpPr>
          <p:nvPr>
            <p:ph type="sldImg"/>
          </p:nvPr>
        </p:nvSpPr>
        <p:spPr>
          <a:ln/>
        </p:spPr>
      </p:sp>
      <p:sp>
        <p:nvSpPr>
          <p:cNvPr id="68403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76883314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6419BC-C97A-46C3-990E-DB997A478337}" type="slidenum">
              <a:rPr lang="ar-SA">
                <a:solidFill>
                  <a:srgbClr val="000000"/>
                </a:solidFill>
              </a:rPr>
              <a:pPr/>
              <a:t>415</a:t>
            </a:fld>
            <a:endParaRPr lang="en-US" dirty="0">
              <a:solidFill>
                <a:srgbClr val="000000"/>
              </a:solidFill>
            </a:endParaRPr>
          </a:p>
        </p:txBody>
      </p:sp>
      <p:sp>
        <p:nvSpPr>
          <p:cNvPr id="686082" name="Rectangle 2"/>
          <p:cNvSpPr>
            <a:spLocks noGrp="1" noRot="1" noChangeAspect="1" noChangeArrowheads="1" noTextEdit="1"/>
          </p:cNvSpPr>
          <p:nvPr>
            <p:ph type="sldImg"/>
          </p:nvPr>
        </p:nvSpPr>
        <p:spPr>
          <a:ln/>
        </p:spPr>
      </p:sp>
      <p:sp>
        <p:nvSpPr>
          <p:cNvPr id="686083"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72973502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942EA1-258E-4AF1-B828-85144F027F0C}" type="slidenum">
              <a:rPr lang="ar-SA">
                <a:solidFill>
                  <a:srgbClr val="000000"/>
                </a:solidFill>
              </a:rPr>
              <a:pPr/>
              <a:t>416</a:t>
            </a:fld>
            <a:endParaRPr lang="en-US" dirty="0">
              <a:solidFill>
                <a:srgbClr val="000000"/>
              </a:solidFill>
            </a:endParaRPr>
          </a:p>
        </p:txBody>
      </p:sp>
      <p:sp>
        <p:nvSpPr>
          <p:cNvPr id="688130" name="Rectangle 2"/>
          <p:cNvSpPr>
            <a:spLocks noGrp="1" noRot="1" noChangeAspect="1" noChangeArrowheads="1" noTextEdit="1"/>
          </p:cNvSpPr>
          <p:nvPr>
            <p:ph type="sldImg"/>
          </p:nvPr>
        </p:nvSpPr>
        <p:spPr>
          <a:ln/>
        </p:spPr>
      </p:sp>
      <p:sp>
        <p:nvSpPr>
          <p:cNvPr id="688131"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1097673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375166-5496-4FF4-8043-F1E95155328B}" type="slidenum">
              <a:rPr lang="ar-SA">
                <a:solidFill>
                  <a:srgbClr val="000000"/>
                </a:solidFill>
              </a:rPr>
              <a:pPr/>
              <a:t>417</a:t>
            </a:fld>
            <a:endParaRPr lang="en-US" dirty="0">
              <a:solidFill>
                <a:srgbClr val="000000"/>
              </a:solidFill>
            </a:endParaRPr>
          </a:p>
        </p:txBody>
      </p:sp>
      <p:sp>
        <p:nvSpPr>
          <p:cNvPr id="690178" name="Rectangle 2"/>
          <p:cNvSpPr>
            <a:spLocks noGrp="1" noRot="1" noChangeAspect="1" noChangeArrowheads="1" noTextEdit="1"/>
          </p:cNvSpPr>
          <p:nvPr>
            <p:ph type="sldImg"/>
          </p:nvPr>
        </p:nvSpPr>
        <p:spPr>
          <a:ln/>
        </p:spPr>
      </p:sp>
      <p:sp>
        <p:nvSpPr>
          <p:cNvPr id="690179"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4446972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F595D3-2996-4B08-825A-156BB479EA00}" type="slidenum">
              <a:rPr lang="ar-SA">
                <a:solidFill>
                  <a:srgbClr val="000000"/>
                </a:solidFill>
              </a:rPr>
              <a:pPr/>
              <a:t>418</a:t>
            </a:fld>
            <a:endParaRPr lang="en-US" dirty="0">
              <a:solidFill>
                <a:srgbClr val="000000"/>
              </a:solidFill>
            </a:endParaRPr>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67585530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8AC181-0556-4318-9051-1995925ECDCF}" type="slidenum">
              <a:rPr lang="ar-SA">
                <a:solidFill>
                  <a:srgbClr val="000000"/>
                </a:solidFill>
              </a:rPr>
              <a:pPr/>
              <a:t>419</a:t>
            </a:fld>
            <a:endParaRPr lang="en-US" dirty="0">
              <a:solidFill>
                <a:srgbClr val="000000"/>
              </a:solidFill>
            </a:endParaRPr>
          </a:p>
        </p:txBody>
      </p:sp>
      <p:sp>
        <p:nvSpPr>
          <p:cNvPr id="694274" name="Rectangle 2"/>
          <p:cNvSpPr>
            <a:spLocks noGrp="1" noRot="1" noChangeAspect="1" noChangeArrowheads="1" noTextEdit="1"/>
          </p:cNvSpPr>
          <p:nvPr>
            <p:ph type="sldImg"/>
          </p:nvPr>
        </p:nvSpPr>
        <p:spPr>
          <a:ln/>
        </p:spPr>
      </p:sp>
      <p:sp>
        <p:nvSpPr>
          <p:cNvPr id="694275"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253419217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CF5A4C-944E-4A41-96FD-3DB24371D37D}" type="slidenum">
              <a:rPr lang="ar-SA">
                <a:solidFill>
                  <a:srgbClr val="000000"/>
                </a:solidFill>
              </a:rPr>
              <a:pPr/>
              <a:t>421</a:t>
            </a:fld>
            <a:endParaRPr lang="en-US" dirty="0">
              <a:solidFill>
                <a:srgbClr val="000000"/>
              </a:solidFill>
            </a:endParaRPr>
          </a:p>
        </p:txBody>
      </p:sp>
      <p:sp>
        <p:nvSpPr>
          <p:cNvPr id="697346" name="Rectangle 2"/>
          <p:cNvSpPr>
            <a:spLocks noGrp="1" noRot="1" noChangeAspect="1" noChangeArrowheads="1" noTextEdit="1"/>
          </p:cNvSpPr>
          <p:nvPr>
            <p:ph type="sldImg"/>
          </p:nvPr>
        </p:nvSpPr>
        <p:spPr>
          <a:ln/>
        </p:spPr>
      </p:sp>
      <p:sp>
        <p:nvSpPr>
          <p:cNvPr id="697347" name="Rectangle 3"/>
          <p:cNvSpPr>
            <a:spLocks noGrp="1" noChangeArrowheads="1"/>
          </p:cNvSpPr>
          <p:nvPr>
            <p:ph type="body" idx="1"/>
          </p:nvPr>
        </p:nvSpPr>
        <p:spPr/>
        <p:txBody>
          <a:bodyPr/>
          <a:lstStyle/>
          <a:p>
            <a:r>
              <a:rPr lang="fa-IR" dirty="0"/>
              <a:t>ِِ</a:t>
            </a:r>
            <a:endParaRPr lang="en-US" dirty="0"/>
          </a:p>
        </p:txBody>
      </p:sp>
    </p:spTree>
    <p:extLst>
      <p:ext uri="{BB962C8B-B14F-4D97-AF65-F5344CB8AC3E}">
        <p14:creationId xmlns:p14="http://schemas.microsoft.com/office/powerpoint/2010/main" val="3440517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7521C184-44D9-4CFC-A271-8987D004DC15}"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690185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733AB5FF-AD1D-490B-ACC9-DA8FB439EEE8}"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141332656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733AB5FF-AD1D-490B-ACC9-DA8FB439EEE8}" type="slidenum">
              <a:rPr lang="ar-SA" smtClean="0">
                <a:solidFill>
                  <a:srgbClr val="90C226"/>
                </a:solidFill>
              </a:rPr>
              <a:pPr/>
              <a:t>‹#›</a:t>
            </a:fld>
            <a:endParaRPr lang="en-US" dirty="0">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b="1" dirty="0">
                <a:ln w="3175" cmpd="sng">
                  <a:noFill/>
                </a:ln>
                <a:solidFill>
                  <a:srgbClr val="90C226">
                    <a:lumMod val="60000"/>
                    <a:lumOff val="40000"/>
                  </a:srgbClr>
                </a:solidFill>
                <a:latin typeface="Arial"/>
                <a:cs typeface="Arial" pitchFamily="34" charset="0"/>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b="1" dirty="0">
                <a:ln w="3175" cmpd="sng">
                  <a:noFill/>
                </a:ln>
                <a:solidFill>
                  <a:srgbClr val="90C226">
                    <a:lumMod val="60000"/>
                    <a:lumOff val="40000"/>
                  </a:srgbClr>
                </a:solidFill>
                <a:latin typeface="Arial"/>
                <a:cs typeface="Arial" pitchFamily="34" charset="0"/>
              </a:rPr>
              <a:t>”</a:t>
            </a:r>
          </a:p>
        </p:txBody>
      </p:sp>
    </p:spTree>
    <p:extLst>
      <p:ext uri="{BB962C8B-B14F-4D97-AF65-F5344CB8AC3E}">
        <p14:creationId xmlns:p14="http://schemas.microsoft.com/office/powerpoint/2010/main" val="152320977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733AB5FF-AD1D-490B-ACC9-DA8FB439EEE8}"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175643612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733AB5FF-AD1D-490B-ACC9-DA8FB439EEE8}" type="slidenum">
              <a:rPr lang="ar-SA" smtClean="0">
                <a:solidFill>
                  <a:srgbClr val="90C226"/>
                </a:solidFill>
              </a:rPr>
              <a:pPr/>
              <a:t>‹#›</a:t>
            </a:fld>
            <a:endParaRPr lang="en-US" dirty="0">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b="1" dirty="0">
                <a:ln w="3175" cmpd="sng">
                  <a:noFill/>
                </a:ln>
                <a:solidFill>
                  <a:srgbClr val="90C226">
                    <a:lumMod val="60000"/>
                    <a:lumOff val="40000"/>
                  </a:srgbClr>
                </a:solidFill>
                <a:latin typeface="Arial"/>
                <a:cs typeface="Arial" pitchFamily="34" charset="0"/>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fontAlgn="base">
              <a:spcBef>
                <a:spcPct val="0"/>
              </a:spcBef>
              <a:spcAft>
                <a:spcPct val="0"/>
              </a:spcAft>
            </a:pPr>
            <a:r>
              <a:rPr lang="en-US" sz="8000" b="1" dirty="0">
                <a:ln w="3175" cmpd="sng">
                  <a:noFill/>
                </a:ln>
                <a:solidFill>
                  <a:srgbClr val="90C226">
                    <a:lumMod val="60000"/>
                    <a:lumOff val="40000"/>
                  </a:srgbClr>
                </a:solidFill>
                <a:latin typeface="Arial"/>
                <a:cs typeface="Arial" pitchFamily="34" charset="0"/>
              </a:rPr>
              <a:t>”</a:t>
            </a:r>
          </a:p>
        </p:txBody>
      </p:sp>
    </p:spTree>
    <p:extLst>
      <p:ext uri="{BB962C8B-B14F-4D97-AF65-F5344CB8AC3E}">
        <p14:creationId xmlns:p14="http://schemas.microsoft.com/office/powerpoint/2010/main" val="297054948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733AB5FF-AD1D-490B-ACC9-DA8FB439EEE8}"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996735641"/>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13EAB81-C250-4C85-AC0B-A7B6B0FE5559}"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5766188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A600C89-ECB0-417E-91AF-402B65AE1F90}"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6652972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quarter" idx="2"/>
          </p:nvPr>
        </p:nvSpPr>
        <p:spPr>
          <a:xfrm>
            <a:off x="4648200" y="1600200"/>
            <a:ext cx="4038600" cy="2185988"/>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4"/>
          <p:cNvSpPr>
            <a:spLocks noGrp="1"/>
          </p:cNvSpPr>
          <p:nvPr>
            <p:ph sz="quarter" idx="3"/>
          </p:nvPr>
        </p:nvSpPr>
        <p:spPr>
          <a:xfrm>
            <a:off x="4648200" y="3938588"/>
            <a:ext cx="4038600" cy="2187575"/>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5"/>
          <p:cNvSpPr>
            <a:spLocks noGrp="1"/>
          </p:cNvSpPr>
          <p:nvPr>
            <p:ph type="dt" sz="half" idx="10"/>
          </p:nvPr>
        </p:nvSpPr>
        <p:spPr>
          <a:xfrm>
            <a:off x="6553200" y="6245225"/>
            <a:ext cx="2133600" cy="476250"/>
          </a:xfrm>
        </p:spPr>
        <p:txBody>
          <a:bodyPr/>
          <a:lstStyle>
            <a:lvl1pPr>
              <a:defRPr/>
            </a:lvl1pPr>
          </a:lstStyle>
          <a:p>
            <a:endParaRPr lang="en-US" dirty="0">
              <a:solidFill>
                <a:prstClr val="black">
                  <a:tint val="75000"/>
                </a:prstClr>
              </a:solidFill>
            </a:endParaRPr>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dirty="0">
              <a:solidFill>
                <a:prstClr val="black">
                  <a:tint val="75000"/>
                </a:prstClr>
              </a:solidFill>
            </a:endParaRPr>
          </a:p>
        </p:txBody>
      </p:sp>
      <p:sp>
        <p:nvSpPr>
          <p:cNvPr id="8" name="Slide Number Placeholder 7"/>
          <p:cNvSpPr>
            <a:spLocks noGrp="1"/>
          </p:cNvSpPr>
          <p:nvPr>
            <p:ph type="sldNum" sz="quarter" idx="12"/>
          </p:nvPr>
        </p:nvSpPr>
        <p:spPr>
          <a:xfrm>
            <a:off x="457200" y="6245225"/>
            <a:ext cx="2133600" cy="476250"/>
          </a:xfrm>
        </p:spPr>
        <p:txBody>
          <a:bodyPr/>
          <a:lstStyle>
            <a:lvl1pPr>
              <a:defRPr/>
            </a:lvl1pPr>
          </a:lstStyle>
          <a:p>
            <a:fld id="{FAFCBC2D-2E4A-4FA8-86D9-68AB0E4EDFA4}"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958465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2"/>
          <p:cNvSpPr>
            <a:spLocks noGrp="1"/>
          </p:cNvSpPr>
          <p:nvPr>
            <p:ph type="dt" sz="half" idx="10"/>
          </p:nvPr>
        </p:nvSpPr>
        <p:spPr>
          <a:xfrm>
            <a:off x="6553200" y="6245225"/>
            <a:ext cx="2133600" cy="476250"/>
          </a:xfrm>
        </p:spPr>
        <p:txBody>
          <a:bodyPr/>
          <a:lstStyle>
            <a:lvl1pPr>
              <a:defRPr/>
            </a:lvl1pPr>
          </a:lstStyle>
          <a:p>
            <a:endParaRPr lang="en-US" dirty="0">
              <a:solidFill>
                <a:prstClr val="black">
                  <a:tint val="75000"/>
                </a:prst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a:xfrm>
            <a:off x="457200" y="6245225"/>
            <a:ext cx="2133600" cy="476250"/>
          </a:xfrm>
        </p:spPr>
        <p:txBody>
          <a:bodyPr/>
          <a:lstStyle>
            <a:lvl1pPr>
              <a:defRPr/>
            </a:lvl1pPr>
          </a:lstStyle>
          <a:p>
            <a:fld id="{BE1F11A0-373B-4212-856E-C206A5437143}"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6298044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quarter" idx="1"/>
          </p:nvPr>
        </p:nvSpPr>
        <p:spPr>
          <a:xfrm>
            <a:off x="457200" y="1600200"/>
            <a:ext cx="4038600" cy="2185988"/>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quarter" idx="2"/>
          </p:nvPr>
        </p:nvSpPr>
        <p:spPr>
          <a:xfrm>
            <a:off x="4648200" y="1600200"/>
            <a:ext cx="4038600" cy="2185988"/>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4"/>
          <p:cNvSpPr>
            <a:spLocks noGrp="1"/>
          </p:cNvSpPr>
          <p:nvPr>
            <p:ph sz="quarter" idx="3"/>
          </p:nvPr>
        </p:nvSpPr>
        <p:spPr>
          <a:xfrm>
            <a:off x="457200" y="3938588"/>
            <a:ext cx="4038600" cy="2187575"/>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8200" y="3938588"/>
            <a:ext cx="4038600" cy="2187575"/>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a:xfrm>
            <a:off x="6553200" y="6245225"/>
            <a:ext cx="2133600" cy="476250"/>
          </a:xfrm>
        </p:spPr>
        <p:txBody>
          <a:bodyPr/>
          <a:lstStyle>
            <a:lvl1pPr>
              <a:defRPr/>
            </a:lvl1pPr>
          </a:lstStyle>
          <a:p>
            <a:endParaRPr lang="en-US" dirty="0">
              <a:solidFill>
                <a:prstClr val="black">
                  <a:tint val="75000"/>
                </a:prstClr>
              </a:solidFill>
            </a:endParaRPr>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a:xfrm>
            <a:off x="457200" y="6245225"/>
            <a:ext cx="2133600" cy="476250"/>
          </a:xfrm>
        </p:spPr>
        <p:txBody>
          <a:bodyPr/>
          <a:lstStyle>
            <a:lvl1pPr>
              <a:defRPr/>
            </a:lvl1pPr>
          </a:lstStyle>
          <a:p>
            <a:fld id="{3AD75B78-1565-4012-86F5-C932BE56A799}"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821555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D739B16-7613-400D-992B-E09396D6535E}"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765076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327B50F-CF89-40E8-A536-1EEB25E55DD2}"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601684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76406075-6790-4003-83E7-C54488EBE22C}"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64531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83573B-AE98-49E1-945E-C7506EA3238C}"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2605349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798E11D9-BC69-4D89-A1EA-6CF4A32A30AF}"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05802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2F18DD9-A9F8-431A-B9A8-A39CA1477CD2}"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333767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947B1E7F-72C5-4603-BF68-03C416F25252}"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424559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1887D7D1-8FF7-45C1-B593-5318814F5819}" type="slidenum">
              <a:rPr lang="ar-SA" smtClean="0">
                <a:solidFill>
                  <a:srgbClr val="90C226"/>
                </a:solidFill>
              </a:rPr>
              <a:pPr/>
              <a:t>‹#›</a:t>
            </a:fld>
            <a:endParaRPr lang="en-US" dirty="0">
              <a:solidFill>
                <a:srgbClr val="90C226"/>
              </a:solidFill>
            </a:endParaRPr>
          </a:p>
        </p:txBody>
      </p:sp>
    </p:spTree>
    <p:extLst>
      <p:ext uri="{BB962C8B-B14F-4D97-AF65-F5344CB8AC3E}">
        <p14:creationId xmlns:p14="http://schemas.microsoft.com/office/powerpoint/2010/main" val="3201845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pPr>
            <a:endParaRPr lang="en-US" b="1" dirty="0">
              <a:solidFill>
                <a:prstClr val="black">
                  <a:tint val="75000"/>
                </a:prstClr>
              </a:solidFill>
              <a:latin typeface="Arial" pitchFamily="34" charset="0"/>
              <a:cs typeface="Arial" pitchFamily="34" charset="0"/>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pPr>
            <a:endParaRPr lang="en-US" b="1" dirty="0">
              <a:solidFill>
                <a:prstClr val="black">
                  <a:tint val="75000"/>
                </a:prstClr>
              </a:solidFill>
              <a:latin typeface="Arial" pitchFamily="34" charset="0"/>
              <a:cs typeface="Arial" pitchFamily="34" charset="0"/>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fontAlgn="base">
              <a:spcBef>
                <a:spcPct val="0"/>
              </a:spcBef>
              <a:spcAft>
                <a:spcPct val="0"/>
              </a:spcAft>
            </a:pPr>
            <a:fld id="{733AB5FF-AD1D-490B-ACC9-DA8FB439EEE8}" type="slidenum">
              <a:rPr lang="ar-SA" b="1" smtClean="0">
                <a:solidFill>
                  <a:srgbClr val="90C226"/>
                </a:solidFill>
                <a:latin typeface="Arial" pitchFamily="34" charset="0"/>
                <a:cs typeface="Arial" pitchFamily="34" charset="0"/>
              </a:rPr>
              <a:pPr fontAlgn="base">
                <a:spcBef>
                  <a:spcPct val="0"/>
                </a:spcBef>
                <a:spcAft>
                  <a:spcPct val="0"/>
                </a:spcAft>
              </a:pPr>
              <a:t>‹#›</a:t>
            </a:fld>
            <a:endParaRPr lang="en-US" b="1" dirty="0">
              <a:solidFill>
                <a:srgbClr val="90C226"/>
              </a:solidFill>
              <a:latin typeface="Arial" pitchFamily="34" charset="0"/>
              <a:cs typeface="Arial" pitchFamily="34" charset="0"/>
            </a:endParaRPr>
          </a:p>
        </p:txBody>
      </p:sp>
    </p:spTree>
    <p:extLst>
      <p:ext uri="{BB962C8B-B14F-4D97-AF65-F5344CB8AC3E}">
        <p14:creationId xmlns:p14="http://schemas.microsoft.com/office/powerpoint/2010/main" val="29102986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hf hdr="0" ftr="0" dt="0"/>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295.jpeg"/><Relationship Id="rId2" Type="http://schemas.openxmlformats.org/officeDocument/2006/relationships/image" Target="../media/image294.jpeg"/><Relationship Id="rId1" Type="http://schemas.openxmlformats.org/officeDocument/2006/relationships/slideLayout" Target="../slideLayouts/slideLayout7.xml"/><Relationship Id="rId4" Type="http://schemas.openxmlformats.org/officeDocument/2006/relationships/image" Target="../media/image296.jpeg"/></Relationships>
</file>

<file path=ppt/slides/_rels/slide101.xml.rels><?xml version="1.0" encoding="UTF-8" standalone="yes"?>
<Relationships xmlns="http://schemas.openxmlformats.org/package/2006/relationships"><Relationship Id="rId3" Type="http://schemas.openxmlformats.org/officeDocument/2006/relationships/image" Target="../media/image297.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98.jpeg"/></Relationships>
</file>

<file path=ppt/slides/_rels/slide102.xml.rels><?xml version="1.0" encoding="UTF-8" standalone="yes"?>
<Relationships xmlns="http://schemas.openxmlformats.org/package/2006/relationships"><Relationship Id="rId3" Type="http://schemas.openxmlformats.org/officeDocument/2006/relationships/image" Target="../media/image299.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300.jpeg"/></Relationships>
</file>

<file path=ppt/slides/_rels/slide103.xml.rels><?xml version="1.0" encoding="UTF-8" standalone="yes"?>
<Relationships xmlns="http://schemas.openxmlformats.org/package/2006/relationships"><Relationship Id="rId3" Type="http://schemas.openxmlformats.org/officeDocument/2006/relationships/image" Target="../media/image301.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04.xml.rels><?xml version="1.0" encoding="UTF-8" standalone="yes"?>
<Relationships xmlns="http://schemas.openxmlformats.org/package/2006/relationships"><Relationship Id="rId3" Type="http://schemas.openxmlformats.org/officeDocument/2006/relationships/image" Target="../media/image30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94.jpeg"/></Relationships>
</file>

<file path=ppt/slides/_rels/slide105.xml.rels><?xml version="1.0" encoding="UTF-8" standalone="yes"?>
<Relationships xmlns="http://schemas.openxmlformats.org/package/2006/relationships"><Relationship Id="rId3" Type="http://schemas.openxmlformats.org/officeDocument/2006/relationships/image" Target="../media/image303.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04.jpeg"/></Relationships>
</file>

<file path=ppt/slides/_rels/slide106.xml.rels><?xml version="1.0" encoding="UTF-8" standalone="yes"?>
<Relationships xmlns="http://schemas.openxmlformats.org/package/2006/relationships"><Relationship Id="rId3" Type="http://schemas.openxmlformats.org/officeDocument/2006/relationships/image" Target="../media/image305.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306.jpeg"/></Relationships>
</file>

<file path=ppt/slides/_rels/slide107.xml.rels><?xml version="1.0" encoding="UTF-8" standalone="yes"?>
<Relationships xmlns="http://schemas.openxmlformats.org/package/2006/relationships"><Relationship Id="rId3" Type="http://schemas.openxmlformats.org/officeDocument/2006/relationships/image" Target="../media/image307.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308.jpeg"/></Relationships>
</file>

<file path=ppt/slides/_rels/slide108.xml.rels><?xml version="1.0" encoding="UTF-8" standalone="yes"?>
<Relationships xmlns="http://schemas.openxmlformats.org/package/2006/relationships"><Relationship Id="rId3" Type="http://schemas.openxmlformats.org/officeDocument/2006/relationships/image" Target="../media/image30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311.jpeg"/><Relationship Id="rId2" Type="http://schemas.openxmlformats.org/officeDocument/2006/relationships/image" Target="../media/image3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312.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14.jpeg"/><Relationship Id="rId4" Type="http://schemas.openxmlformats.org/officeDocument/2006/relationships/image" Target="../media/image313.jpeg"/></Relationships>
</file>

<file path=ppt/slides/_rels/slide111.xml.rels><?xml version="1.0" encoding="UTF-8" standalone="yes"?>
<Relationships xmlns="http://schemas.openxmlformats.org/package/2006/relationships"><Relationship Id="rId3" Type="http://schemas.openxmlformats.org/officeDocument/2006/relationships/image" Target="../media/image315.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17.jpeg"/><Relationship Id="rId4" Type="http://schemas.openxmlformats.org/officeDocument/2006/relationships/image" Target="../media/image316.jpeg"/></Relationships>
</file>

<file path=ppt/slides/_rels/slide112.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20.jpeg"/><Relationship Id="rId4" Type="http://schemas.openxmlformats.org/officeDocument/2006/relationships/image" Target="../media/image319.jpeg"/></Relationships>
</file>

<file path=ppt/slides/_rels/slide113.xml.rels><?xml version="1.0" encoding="UTF-8" standalone="yes"?>
<Relationships xmlns="http://schemas.openxmlformats.org/package/2006/relationships"><Relationship Id="rId3" Type="http://schemas.openxmlformats.org/officeDocument/2006/relationships/image" Target="../media/image32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322.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24.png"/><Relationship Id="rId4" Type="http://schemas.openxmlformats.org/officeDocument/2006/relationships/image" Target="../media/image323.jpeg"/></Relationships>
</file>

<file path=ppt/slides/_rels/slide115.xml.rels><?xml version="1.0" encoding="UTF-8" standalone="yes"?>
<Relationships xmlns="http://schemas.openxmlformats.org/package/2006/relationships"><Relationship Id="rId3" Type="http://schemas.openxmlformats.org/officeDocument/2006/relationships/image" Target="../media/image32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326.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28.jpeg"/><Relationship Id="rId4" Type="http://schemas.openxmlformats.org/officeDocument/2006/relationships/image" Target="../media/image327.jpeg"/></Relationships>
</file>

<file path=ppt/slides/_rels/slide117.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slide" Target="slide93.xml"/><Relationship Id="rId5" Type="http://schemas.openxmlformats.org/officeDocument/2006/relationships/image" Target="../media/image331.jpeg"/><Relationship Id="rId4" Type="http://schemas.openxmlformats.org/officeDocument/2006/relationships/image" Target="../media/image330.jpeg"/></Relationships>
</file>

<file path=ppt/slides/_rels/slide118.xml.rels><?xml version="1.0" encoding="UTF-8" standalone="yes"?>
<Relationships xmlns="http://schemas.openxmlformats.org/package/2006/relationships"><Relationship Id="rId3" Type="http://schemas.openxmlformats.org/officeDocument/2006/relationships/image" Target="../media/image332.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19.xml.rels><?xml version="1.0" encoding="UTF-8" standalone="yes"?>
<Relationships xmlns="http://schemas.openxmlformats.org/package/2006/relationships"><Relationship Id="rId2" Type="http://schemas.openxmlformats.org/officeDocument/2006/relationships/image" Target="../media/image33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334.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36.jpeg"/></Relationships>
</file>

<file path=ppt/slides/_rels/slide122.xml.rels><?xml version="1.0" encoding="UTF-8" standalone="yes"?>
<Relationships xmlns="http://schemas.openxmlformats.org/package/2006/relationships"><Relationship Id="rId3" Type="http://schemas.openxmlformats.org/officeDocument/2006/relationships/image" Target="../media/image338.jpeg"/><Relationship Id="rId2" Type="http://schemas.openxmlformats.org/officeDocument/2006/relationships/image" Target="../media/image337.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339.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40.jpeg"/></Relationships>
</file>

<file path=ppt/slides/_rels/slide124.xml.rels><?xml version="1.0" encoding="UTF-8" standalone="yes"?>
<Relationships xmlns="http://schemas.openxmlformats.org/package/2006/relationships"><Relationship Id="rId3" Type="http://schemas.openxmlformats.org/officeDocument/2006/relationships/image" Target="../media/image341.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43.jpeg"/><Relationship Id="rId4" Type="http://schemas.openxmlformats.org/officeDocument/2006/relationships/image" Target="../media/image342.jpeg"/></Relationships>
</file>

<file path=ppt/slides/_rels/slide125.xml.rels><?xml version="1.0" encoding="UTF-8" standalone="yes"?>
<Relationships xmlns="http://schemas.openxmlformats.org/package/2006/relationships"><Relationship Id="rId3" Type="http://schemas.openxmlformats.org/officeDocument/2006/relationships/image" Target="../media/image344.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345.jpeg"/></Relationships>
</file>

<file path=ppt/slides/_rels/slide126.xml.rels><?xml version="1.0" encoding="UTF-8" standalone="yes"?>
<Relationships xmlns="http://schemas.openxmlformats.org/package/2006/relationships"><Relationship Id="rId3" Type="http://schemas.openxmlformats.org/officeDocument/2006/relationships/image" Target="../media/image346.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27.xml.rels><?xml version="1.0" encoding="UTF-8" standalone="yes"?>
<Relationships xmlns="http://schemas.openxmlformats.org/package/2006/relationships"><Relationship Id="rId3" Type="http://schemas.openxmlformats.org/officeDocument/2006/relationships/image" Target="../media/image34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348.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349.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130.xml.rels><?xml version="1.0" encoding="UTF-8" standalone="yes"?>
<Relationships xmlns="http://schemas.openxmlformats.org/package/2006/relationships"><Relationship Id="rId3" Type="http://schemas.openxmlformats.org/officeDocument/2006/relationships/image" Target="../media/image350.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31.xml.rels><?xml version="1.0" encoding="UTF-8" standalone="yes"?>
<Relationships xmlns="http://schemas.openxmlformats.org/package/2006/relationships"><Relationship Id="rId3" Type="http://schemas.openxmlformats.org/officeDocument/2006/relationships/image" Target="../media/image351.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352.jpeg"/></Relationships>
</file>

<file path=ppt/slides/_rels/slide132.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353.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354.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356.jpeg"/><Relationship Id="rId2" Type="http://schemas.openxmlformats.org/officeDocument/2006/relationships/image" Target="../media/image355.jpeg"/><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35.xml.rels><?xml version="1.0" encoding="UTF-8" standalone="yes"?>
<Relationships xmlns="http://schemas.openxmlformats.org/package/2006/relationships"><Relationship Id="rId3" Type="http://schemas.openxmlformats.org/officeDocument/2006/relationships/image" Target="../media/image358.jpeg"/><Relationship Id="rId2" Type="http://schemas.openxmlformats.org/officeDocument/2006/relationships/image" Target="../media/image357.jpeg"/><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36.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359.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360.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38.xml.rels><?xml version="1.0" encoding="UTF-8" standalone="yes"?>
<Relationships xmlns="http://schemas.openxmlformats.org/package/2006/relationships"><Relationship Id="rId3" Type="http://schemas.openxmlformats.org/officeDocument/2006/relationships/image" Target="../media/image36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362.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63.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0.xml.rels><?xml version="1.0" encoding="UTF-8" standalone="yes"?>
<Relationships xmlns="http://schemas.openxmlformats.org/package/2006/relationships"><Relationship Id="rId3" Type="http://schemas.openxmlformats.org/officeDocument/2006/relationships/image" Target="../media/image364.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65.jpeg"/></Relationships>
</file>

<file path=ppt/slides/_rels/slide141.xml.rels><?xml version="1.0" encoding="UTF-8" standalone="yes"?>
<Relationships xmlns="http://schemas.openxmlformats.org/package/2006/relationships"><Relationship Id="rId3" Type="http://schemas.openxmlformats.org/officeDocument/2006/relationships/image" Target="../media/image366.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367.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368.jpeg"/></Relationships>
</file>

<file path=ppt/slides/_rels/slide143.xml.rels><?xml version="1.0" encoding="UTF-8" standalone="yes"?>
<Relationships xmlns="http://schemas.openxmlformats.org/package/2006/relationships"><Relationship Id="rId3" Type="http://schemas.openxmlformats.org/officeDocument/2006/relationships/image" Target="../media/image370.jpeg"/><Relationship Id="rId2" Type="http://schemas.openxmlformats.org/officeDocument/2006/relationships/image" Target="../media/image369.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371.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slide" Target="slide93.xml"/><Relationship Id="rId5" Type="http://schemas.openxmlformats.org/officeDocument/2006/relationships/image" Target="../media/image373.jpeg"/><Relationship Id="rId4" Type="http://schemas.openxmlformats.org/officeDocument/2006/relationships/image" Target="../media/image372.jpeg"/></Relationships>
</file>

<file path=ppt/slides/_rels/slide145.xml.rels><?xml version="1.0" encoding="UTF-8" standalone="yes"?>
<Relationships xmlns="http://schemas.openxmlformats.org/package/2006/relationships"><Relationship Id="rId3" Type="http://schemas.openxmlformats.org/officeDocument/2006/relationships/image" Target="../media/image374.jpe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375.jpeg"/></Relationships>
</file>

<file path=ppt/slides/_rels/slide146.xml.rels><?xml version="1.0" encoding="UTF-8" standalone="yes"?>
<Relationships xmlns="http://schemas.openxmlformats.org/package/2006/relationships"><Relationship Id="rId3" Type="http://schemas.openxmlformats.org/officeDocument/2006/relationships/image" Target="../media/image376.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77.jpeg"/></Relationships>
</file>

<file path=ppt/slides/_rels/slide147.xml.rels><?xml version="1.0" encoding="UTF-8" standalone="yes"?>
<Relationships xmlns="http://schemas.openxmlformats.org/package/2006/relationships"><Relationship Id="rId3" Type="http://schemas.openxmlformats.org/officeDocument/2006/relationships/image" Target="../media/image378.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379.jpeg"/></Relationships>
</file>

<file path=ppt/slides/_rels/slide148.xml.rels><?xml version="1.0" encoding="UTF-8" standalone="yes"?>
<Relationships xmlns="http://schemas.openxmlformats.org/package/2006/relationships"><Relationship Id="rId3" Type="http://schemas.openxmlformats.org/officeDocument/2006/relationships/image" Target="../media/image380.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381.jpeg"/></Relationships>
</file>

<file path=ppt/slides/_rels/slide149.xml.rels><?xml version="1.0" encoding="UTF-8" standalone="yes"?>
<Relationships xmlns="http://schemas.openxmlformats.org/package/2006/relationships"><Relationship Id="rId3" Type="http://schemas.openxmlformats.org/officeDocument/2006/relationships/image" Target="../media/image382.jpe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384.jpeg"/><Relationship Id="rId4" Type="http://schemas.openxmlformats.org/officeDocument/2006/relationships/image" Target="../media/image38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50.xml.rels><?xml version="1.0" encoding="UTF-8" standalone="yes"?>
<Relationships xmlns="http://schemas.openxmlformats.org/package/2006/relationships"><Relationship Id="rId3" Type="http://schemas.openxmlformats.org/officeDocument/2006/relationships/image" Target="../media/image385.jpe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slide" Target="slide91.xml"/><Relationship Id="rId4" Type="http://schemas.openxmlformats.org/officeDocument/2006/relationships/image" Target="../media/image386.png"/></Relationships>
</file>

<file path=ppt/slides/_rels/slide151.xml.rels><?xml version="1.0" encoding="UTF-8" standalone="yes"?>
<Relationships xmlns="http://schemas.openxmlformats.org/package/2006/relationships"><Relationship Id="rId3" Type="http://schemas.openxmlformats.org/officeDocument/2006/relationships/image" Target="../media/image387.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image" Target="../media/image38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389.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image" Target="../media/image391.jpeg"/><Relationship Id="rId2" Type="http://schemas.openxmlformats.org/officeDocument/2006/relationships/image" Target="../media/image390.jpe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3" Type="http://schemas.openxmlformats.org/officeDocument/2006/relationships/image" Target="../media/image393.jpeg"/><Relationship Id="rId2" Type="http://schemas.openxmlformats.org/officeDocument/2006/relationships/image" Target="../media/image392.jpe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3" Type="http://schemas.openxmlformats.org/officeDocument/2006/relationships/image" Target="../media/image394.jpe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57.xml.rels><?xml version="1.0" encoding="UTF-8" standalone="yes"?>
<Relationships xmlns="http://schemas.openxmlformats.org/package/2006/relationships"><Relationship Id="rId3" Type="http://schemas.openxmlformats.org/officeDocument/2006/relationships/image" Target="../media/image395.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58.xml.rels><?xml version="1.0" encoding="UTF-8" standalone="yes"?>
<Relationships xmlns="http://schemas.openxmlformats.org/package/2006/relationships"><Relationship Id="rId3" Type="http://schemas.openxmlformats.org/officeDocument/2006/relationships/image" Target="../media/image396.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3" Type="http://schemas.openxmlformats.org/officeDocument/2006/relationships/image" Target="../media/image398.jpeg"/><Relationship Id="rId2" Type="http://schemas.openxmlformats.org/officeDocument/2006/relationships/image" Target="../media/image39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7.xml"/><Relationship Id="rId5" Type="http://schemas.openxmlformats.org/officeDocument/2006/relationships/image" Target="../media/image30.jpeg"/><Relationship Id="rId4" Type="http://schemas.openxmlformats.org/officeDocument/2006/relationships/image" Target="../media/image29.jpeg"/></Relationships>
</file>

<file path=ppt/slides/_rels/slide160.xml.rels><?xml version="1.0" encoding="UTF-8" standalone="yes"?>
<Relationships xmlns="http://schemas.openxmlformats.org/package/2006/relationships"><Relationship Id="rId3" Type="http://schemas.openxmlformats.org/officeDocument/2006/relationships/image" Target="../media/image399.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400.png"/></Relationships>
</file>

<file path=ppt/slides/_rels/slide161.xml.rels><?xml version="1.0" encoding="UTF-8" standalone="yes"?>
<Relationships xmlns="http://schemas.openxmlformats.org/package/2006/relationships"><Relationship Id="rId3" Type="http://schemas.openxmlformats.org/officeDocument/2006/relationships/image" Target="../media/image401.jpe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403.jpeg"/><Relationship Id="rId4" Type="http://schemas.openxmlformats.org/officeDocument/2006/relationships/image" Target="../media/image402.jpeg"/></Relationships>
</file>

<file path=ppt/slides/_rels/slide162.xml.rels><?xml version="1.0" encoding="UTF-8" standalone="yes"?>
<Relationships xmlns="http://schemas.openxmlformats.org/package/2006/relationships"><Relationship Id="rId3" Type="http://schemas.openxmlformats.org/officeDocument/2006/relationships/image" Target="../media/image404.jpe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405.jpeg"/></Relationships>
</file>

<file path=ppt/slides/_rels/slide163.xml.rels><?xml version="1.0" encoding="UTF-8" standalone="yes"?>
<Relationships xmlns="http://schemas.openxmlformats.org/package/2006/relationships"><Relationship Id="rId3" Type="http://schemas.openxmlformats.org/officeDocument/2006/relationships/image" Target="../media/image406.jpe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408.jpeg"/><Relationship Id="rId4" Type="http://schemas.openxmlformats.org/officeDocument/2006/relationships/image" Target="../media/image407.jpeg"/></Relationships>
</file>

<file path=ppt/slides/_rels/slide164.xml.rels><?xml version="1.0" encoding="UTF-8" standalone="yes"?>
<Relationships xmlns="http://schemas.openxmlformats.org/package/2006/relationships"><Relationship Id="rId3" Type="http://schemas.openxmlformats.org/officeDocument/2006/relationships/image" Target="../media/image409.pn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411.jpeg"/><Relationship Id="rId4" Type="http://schemas.openxmlformats.org/officeDocument/2006/relationships/image" Target="../media/image410.jpeg"/></Relationships>
</file>

<file path=ppt/slides/_rels/slide165.xml.rels><?xml version="1.0" encoding="UTF-8" standalone="yes"?>
<Relationships xmlns="http://schemas.openxmlformats.org/package/2006/relationships"><Relationship Id="rId3" Type="http://schemas.openxmlformats.org/officeDocument/2006/relationships/image" Target="../media/image412.jpe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slide" Target="slide93.xml"/><Relationship Id="rId5" Type="http://schemas.openxmlformats.org/officeDocument/2006/relationships/image" Target="../media/image414.jpeg"/><Relationship Id="rId4" Type="http://schemas.openxmlformats.org/officeDocument/2006/relationships/image" Target="../media/image413.jpeg"/></Relationships>
</file>

<file path=ppt/slides/_rels/slide166.xml.rels><?xml version="1.0" encoding="UTF-8" standalone="yes"?>
<Relationships xmlns="http://schemas.openxmlformats.org/package/2006/relationships"><Relationship Id="rId3" Type="http://schemas.openxmlformats.org/officeDocument/2006/relationships/image" Target="../media/image415.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67.xml.rels><?xml version="1.0" encoding="UTF-8" standalone="yes"?>
<Relationships xmlns="http://schemas.openxmlformats.org/package/2006/relationships"><Relationship Id="rId3" Type="http://schemas.openxmlformats.org/officeDocument/2006/relationships/image" Target="../media/image416.jpe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417.jpeg"/></Relationships>
</file>

<file path=ppt/slides/_rels/slide168.xml.rels><?xml version="1.0" encoding="UTF-8" standalone="yes"?>
<Relationships xmlns="http://schemas.openxmlformats.org/package/2006/relationships"><Relationship Id="rId2" Type="http://schemas.openxmlformats.org/officeDocument/2006/relationships/image" Target="../media/image418.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3" Type="http://schemas.openxmlformats.org/officeDocument/2006/relationships/image" Target="../media/image419.jpe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420.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70.xml.rels><?xml version="1.0" encoding="UTF-8" standalone="yes"?>
<Relationships xmlns="http://schemas.openxmlformats.org/package/2006/relationships"><Relationship Id="rId3" Type="http://schemas.openxmlformats.org/officeDocument/2006/relationships/image" Target="../media/image421.jpe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422.jpeg"/></Relationships>
</file>

<file path=ppt/slides/_rels/slide171.xml.rels><?xml version="1.0" encoding="UTF-8" standalone="yes"?>
<Relationships xmlns="http://schemas.openxmlformats.org/package/2006/relationships"><Relationship Id="rId3" Type="http://schemas.openxmlformats.org/officeDocument/2006/relationships/image" Target="../media/image423.jpe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424.png"/></Relationships>
</file>

<file path=ppt/slides/_rels/slide172.xml.rels><?xml version="1.0" encoding="UTF-8" standalone="yes"?>
<Relationships xmlns="http://schemas.openxmlformats.org/package/2006/relationships"><Relationship Id="rId3" Type="http://schemas.openxmlformats.org/officeDocument/2006/relationships/image" Target="../media/image425.png"/><Relationship Id="rId2" Type="http://schemas.openxmlformats.org/officeDocument/2006/relationships/notesSlide" Target="../notesSlides/notesSlide64.xml"/><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426.png"/></Relationships>
</file>

<file path=ppt/slides/_rels/slide173.xml.rels><?xml version="1.0" encoding="UTF-8" standalone="yes"?>
<Relationships xmlns="http://schemas.openxmlformats.org/package/2006/relationships"><Relationship Id="rId3" Type="http://schemas.openxmlformats.org/officeDocument/2006/relationships/image" Target="../media/image427.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74.xml.rels><?xml version="1.0" encoding="UTF-8" standalone="yes"?>
<Relationships xmlns="http://schemas.openxmlformats.org/package/2006/relationships"><Relationship Id="rId2" Type="http://schemas.openxmlformats.org/officeDocument/2006/relationships/image" Target="../media/image428.jpe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3" Type="http://schemas.openxmlformats.org/officeDocument/2006/relationships/image" Target="../media/image429.jpe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76.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3" Type="http://schemas.openxmlformats.org/officeDocument/2006/relationships/image" Target="../media/image430.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3" Type="http://schemas.openxmlformats.org/officeDocument/2006/relationships/image" Target="../media/image432.jpe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4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80.xml.rels><?xml version="1.0" encoding="UTF-8" standalone="yes"?>
<Relationships xmlns="http://schemas.openxmlformats.org/package/2006/relationships"><Relationship Id="rId3" Type="http://schemas.openxmlformats.org/officeDocument/2006/relationships/image" Target="../media/image434.jpe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81.xml.rels><?xml version="1.0" encoding="UTF-8" standalone="yes"?>
<Relationships xmlns="http://schemas.openxmlformats.org/package/2006/relationships"><Relationship Id="rId3" Type="http://schemas.openxmlformats.org/officeDocument/2006/relationships/image" Target="../media/image249.jpe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182.xml.rels><?xml version="1.0" encoding="UTF-8" standalone="yes"?>
<Relationships xmlns="http://schemas.openxmlformats.org/package/2006/relationships"><Relationship Id="rId3" Type="http://schemas.openxmlformats.org/officeDocument/2006/relationships/image" Target="../media/image435.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ype="http://schemas.openxmlformats.org/officeDocument/2006/relationships/image" Target="../media/image437.jpeg"/><Relationship Id="rId2" Type="http://schemas.openxmlformats.org/officeDocument/2006/relationships/image" Target="../media/image436.jpeg"/><Relationship Id="rId1" Type="http://schemas.openxmlformats.org/officeDocument/2006/relationships/slideLayout" Target="../slideLayouts/slideLayout7.xml"/><Relationship Id="rId5" Type="http://schemas.openxmlformats.org/officeDocument/2006/relationships/slide" Target="slide93.xml"/><Relationship Id="rId4" Type="http://schemas.openxmlformats.org/officeDocument/2006/relationships/image" Target="../media/image438.jpeg"/></Relationships>
</file>

<file path=ppt/slides/_rels/slide184.xml.rels><?xml version="1.0" encoding="UTF-8" standalone="yes"?>
<Relationships xmlns="http://schemas.openxmlformats.org/package/2006/relationships"><Relationship Id="rId2" Type="http://schemas.openxmlformats.org/officeDocument/2006/relationships/hyperlink" Target="../safhe%20avval.ppt" TargetMode="Externa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439.jpeg"/><Relationship Id="rId2" Type="http://schemas.openxmlformats.org/officeDocument/2006/relationships/slide" Target="slide186.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3" Type="http://schemas.openxmlformats.org/officeDocument/2006/relationships/slide" Target="slide195.xml"/><Relationship Id="rId2" Type="http://schemas.openxmlformats.org/officeDocument/2006/relationships/slide" Target="slide185.xml"/><Relationship Id="rId1" Type="http://schemas.openxmlformats.org/officeDocument/2006/relationships/slideLayout" Target="../slideLayouts/slideLayout7.xml"/><Relationship Id="rId4" Type="http://schemas.openxmlformats.org/officeDocument/2006/relationships/slide" Target="slide186.xml"/></Relationships>
</file>

<file path=ppt/slides/_rels/slide187.xml.rels><?xml version="1.0" encoding="UTF-8" standalone="yes"?>
<Relationships xmlns="http://schemas.openxmlformats.org/package/2006/relationships"><Relationship Id="rId3" Type="http://schemas.openxmlformats.org/officeDocument/2006/relationships/slide" Target="slide186.xml"/><Relationship Id="rId2" Type="http://schemas.openxmlformats.org/officeDocument/2006/relationships/slide" Target="slide185.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hyperlink" Target="linke%201.ppt" TargetMode="Externa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3" Type="http://schemas.openxmlformats.org/officeDocument/2006/relationships/slide" Target="slide186.xml"/><Relationship Id="rId2" Type="http://schemas.openxmlformats.org/officeDocument/2006/relationships/image" Target="../media/image440.pn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8" Type="http://schemas.openxmlformats.org/officeDocument/2006/relationships/hyperlink" Target="madrese.ppt" TargetMode="External"/><Relationship Id="rId13" Type="http://schemas.openxmlformats.org/officeDocument/2006/relationships/hyperlink" Target="hammam.ppt" TargetMode="External"/><Relationship Id="rId18" Type="http://schemas.openxmlformats.org/officeDocument/2006/relationships/hyperlink" Target="esfahan%20arsan.ppt" TargetMode="External"/><Relationship Id="rId3" Type="http://schemas.openxmlformats.org/officeDocument/2006/relationships/image" Target="../media/image442.jpeg"/><Relationship Id="rId7" Type="http://schemas.openxmlformats.org/officeDocument/2006/relationships/image" Target="../media/image446.jpeg"/><Relationship Id="rId12" Type="http://schemas.openxmlformats.org/officeDocument/2006/relationships/hyperlink" Target="pol2.ppt" TargetMode="External"/><Relationship Id="rId17" Type="http://schemas.openxmlformats.org/officeDocument/2006/relationships/image" Target="../media/image449.jpeg"/><Relationship Id="rId2" Type="http://schemas.openxmlformats.org/officeDocument/2006/relationships/image" Target="../media/image441.jpeg"/><Relationship Id="rId16" Type="http://schemas.openxmlformats.org/officeDocument/2006/relationships/image" Target="../media/image448.jpeg"/><Relationship Id="rId20" Type="http://schemas.openxmlformats.org/officeDocument/2006/relationships/hyperlink" Target="linke%201.ppt" TargetMode="External"/><Relationship Id="rId1" Type="http://schemas.openxmlformats.org/officeDocument/2006/relationships/slideLayout" Target="../slideLayouts/slideLayout7.xml"/><Relationship Id="rId6" Type="http://schemas.openxmlformats.org/officeDocument/2006/relationships/image" Target="../media/image445.jpeg"/><Relationship Id="rId11" Type="http://schemas.openxmlformats.org/officeDocument/2006/relationships/hyperlink" Target="masjed5.ppt" TargetMode="External"/><Relationship Id="rId5" Type="http://schemas.openxmlformats.org/officeDocument/2006/relationships/image" Target="../media/image444.png"/><Relationship Id="rId15" Type="http://schemas.openxmlformats.org/officeDocument/2006/relationships/hyperlink" Target="arsan%20e%20ganjali%20khan.ppt#-1,1,Slide 1" TargetMode="External"/><Relationship Id="rId10" Type="http://schemas.openxmlformats.org/officeDocument/2006/relationships/hyperlink" Target="bazar.ppt" TargetMode="External"/><Relationship Id="rId19" Type="http://schemas.openxmlformats.org/officeDocument/2006/relationships/hyperlink" Target="arsan%20e%20shiraz.ppt#-1,1,Slide 1" TargetMode="External"/><Relationship Id="rId4" Type="http://schemas.openxmlformats.org/officeDocument/2006/relationships/image" Target="../media/image443.jpeg"/><Relationship Id="rId9" Type="http://schemas.openxmlformats.org/officeDocument/2006/relationships/hyperlink" Target="baghe%20safavi.ppt" TargetMode="External"/><Relationship Id="rId14" Type="http://schemas.openxmlformats.org/officeDocument/2006/relationships/image" Target="../media/image447.jpeg"/></Relationships>
</file>

<file path=ppt/slides/_rels/slide197.xml.rels><?xml version="1.0" encoding="UTF-8" standalone="yes"?>
<Relationships xmlns="http://schemas.openxmlformats.org/package/2006/relationships"><Relationship Id="rId3" Type="http://schemas.openxmlformats.org/officeDocument/2006/relationships/hyperlink" Target="maktab.ppt#-1,12,Slide 12" TargetMode="External"/><Relationship Id="rId2" Type="http://schemas.openxmlformats.org/officeDocument/2006/relationships/hyperlink" Target="link%20e111.ppt#-1,1,Slide 1" TargetMode="External"/><Relationship Id="rId1" Type="http://schemas.openxmlformats.org/officeDocument/2006/relationships/slideLayout" Target="../slideLayouts/slideLayout7.xml"/><Relationship Id="rId4" Type="http://schemas.openxmlformats.org/officeDocument/2006/relationships/hyperlink" Target="linke%202.ppt" TargetMode="External"/></Relationships>
</file>

<file path=ppt/slides/_rels/slide198.xml.rels><?xml version="1.0" encoding="UTF-8" standalone="yes"?>
<Relationships xmlns="http://schemas.openxmlformats.org/package/2006/relationships"><Relationship Id="rId8" Type="http://schemas.openxmlformats.org/officeDocument/2006/relationships/hyperlink" Target="baghe%20ghajari.ppt" TargetMode="External"/><Relationship Id="rId3" Type="http://schemas.openxmlformats.org/officeDocument/2006/relationships/image" Target="../media/image451.jpeg"/><Relationship Id="rId7" Type="http://schemas.openxmlformats.org/officeDocument/2006/relationships/hyperlink" Target="khaneye%20broojerdiha.ppt#-1,1,Slide 1" TargetMode="External"/><Relationship Id="rId12" Type="http://schemas.openxmlformats.org/officeDocument/2006/relationships/hyperlink" Target="shamsolemare.ppt#-1,1,Slide 1" TargetMode="External"/><Relationship Id="rId2" Type="http://schemas.openxmlformats.org/officeDocument/2006/relationships/image" Target="../media/image450.jpeg"/><Relationship Id="rId1" Type="http://schemas.openxmlformats.org/officeDocument/2006/relationships/slideLayout" Target="../slideLayouts/slideLayout7.xml"/><Relationship Id="rId6" Type="http://schemas.openxmlformats.org/officeDocument/2006/relationships/hyperlink" Target="linke%201.ppt" TargetMode="External"/><Relationship Id="rId11" Type="http://schemas.openxmlformats.org/officeDocument/2006/relationships/image" Target="../media/image454.png"/><Relationship Id="rId5" Type="http://schemas.openxmlformats.org/officeDocument/2006/relationships/image" Target="../media/image453.jpeg"/><Relationship Id="rId10" Type="http://schemas.openxmlformats.org/officeDocument/2006/relationships/hyperlink" Target="masjed%20sepahsalarppt.ppt#-1,1,Slide 1" TargetMode="External"/><Relationship Id="rId4" Type="http://schemas.openxmlformats.org/officeDocument/2006/relationships/image" Target="../media/image452.jpeg"/><Relationship Id="rId9" Type="http://schemas.openxmlformats.org/officeDocument/2006/relationships/hyperlink" Target="madrese%20ghajar.ppt" TargetMode="External"/></Relationships>
</file>

<file path=ppt/slides/_rels/slide199.xml.rels><?xml version="1.0" encoding="UTF-8" standalone="yes"?>
<Relationships xmlns="http://schemas.openxmlformats.org/package/2006/relationships"><Relationship Id="rId3" Type="http://schemas.openxmlformats.org/officeDocument/2006/relationships/image" Target="../media/image456.jpeg"/><Relationship Id="rId2" Type="http://schemas.openxmlformats.org/officeDocument/2006/relationships/image" Target="../media/image455.jpeg"/><Relationship Id="rId1" Type="http://schemas.openxmlformats.org/officeDocument/2006/relationships/slideLayout" Target="../slideLayouts/slideLayout7.xml"/><Relationship Id="rId4" Type="http://schemas.openxmlformats.org/officeDocument/2006/relationships/hyperlink" Target="hammam.pp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00.xml.rels><?xml version="1.0" encoding="UTF-8" standalone="yes"?>
<Relationships xmlns="http://schemas.openxmlformats.org/package/2006/relationships"><Relationship Id="rId2" Type="http://schemas.openxmlformats.org/officeDocument/2006/relationships/image" Target="../media/image457.jpe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3" Type="http://schemas.openxmlformats.org/officeDocument/2006/relationships/image" Target="../media/image459.jpeg"/><Relationship Id="rId2" Type="http://schemas.openxmlformats.org/officeDocument/2006/relationships/image" Target="../media/image458.jpeg"/><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image" Target="../media/image460.jpe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3" Type="http://schemas.openxmlformats.org/officeDocument/2006/relationships/image" Target="../media/image462.jpeg"/><Relationship Id="rId2" Type="http://schemas.openxmlformats.org/officeDocument/2006/relationships/image" Target="../media/image461.jpe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3" Type="http://schemas.openxmlformats.org/officeDocument/2006/relationships/image" Target="../media/image464.jpeg"/><Relationship Id="rId2" Type="http://schemas.openxmlformats.org/officeDocument/2006/relationships/image" Target="../media/image463.jpeg"/><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3" Type="http://schemas.openxmlformats.org/officeDocument/2006/relationships/image" Target="../media/image466.jpeg"/><Relationship Id="rId2" Type="http://schemas.openxmlformats.org/officeDocument/2006/relationships/image" Target="../media/image465.jpe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3" Type="http://schemas.openxmlformats.org/officeDocument/2006/relationships/image" Target="../media/image468.jpeg"/><Relationship Id="rId2" Type="http://schemas.openxmlformats.org/officeDocument/2006/relationships/image" Target="../media/image467.jpeg"/><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3" Type="http://schemas.openxmlformats.org/officeDocument/2006/relationships/image" Target="../media/image470.jpeg"/><Relationship Id="rId2" Type="http://schemas.openxmlformats.org/officeDocument/2006/relationships/image" Target="../media/image469.jpeg"/><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3" Type="http://schemas.openxmlformats.org/officeDocument/2006/relationships/image" Target="../media/image472.jpeg"/><Relationship Id="rId2" Type="http://schemas.openxmlformats.org/officeDocument/2006/relationships/image" Target="../media/image471.jpeg"/><Relationship Id="rId1" Type="http://schemas.openxmlformats.org/officeDocument/2006/relationships/slideLayout" Target="../slideLayouts/slideLayout7.xml"/><Relationship Id="rId4" Type="http://schemas.openxmlformats.org/officeDocument/2006/relationships/image" Target="../media/image473.jpeg"/></Relationships>
</file>

<file path=ppt/slides/_rels/slide209.xml.rels><?xml version="1.0" encoding="UTF-8" standalone="yes"?>
<Relationships xmlns="http://schemas.openxmlformats.org/package/2006/relationships"><Relationship Id="rId3" Type="http://schemas.openxmlformats.org/officeDocument/2006/relationships/image" Target="../media/image475.jpeg"/><Relationship Id="rId2" Type="http://schemas.openxmlformats.org/officeDocument/2006/relationships/image" Target="../media/image474.jpeg"/><Relationship Id="rId1" Type="http://schemas.openxmlformats.org/officeDocument/2006/relationships/slideLayout" Target="../slideLayouts/slideLayout7.xml"/><Relationship Id="rId5" Type="http://schemas.openxmlformats.org/officeDocument/2006/relationships/image" Target="../media/image476.jpeg"/><Relationship Id="rId4" Type="http://schemas.openxmlformats.org/officeDocument/2006/relationships/image" Target="../media/image472.jpeg"/></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10.xml.rels><?xml version="1.0" encoding="UTF-8" standalone="yes"?>
<Relationships xmlns="http://schemas.openxmlformats.org/package/2006/relationships"><Relationship Id="rId3" Type="http://schemas.openxmlformats.org/officeDocument/2006/relationships/image" Target="../media/image478.jpeg"/><Relationship Id="rId2" Type="http://schemas.openxmlformats.org/officeDocument/2006/relationships/image" Target="../media/image477.jpeg"/><Relationship Id="rId1" Type="http://schemas.openxmlformats.org/officeDocument/2006/relationships/slideLayout" Target="../slideLayouts/slideLayout7.xml"/><Relationship Id="rId4" Type="http://schemas.openxmlformats.org/officeDocument/2006/relationships/image" Target="../media/image479.jpeg"/></Relationships>
</file>

<file path=ppt/slides/_rels/slide211.xml.rels><?xml version="1.0" encoding="UTF-8" standalone="yes"?>
<Relationships xmlns="http://schemas.openxmlformats.org/package/2006/relationships"><Relationship Id="rId3" Type="http://schemas.openxmlformats.org/officeDocument/2006/relationships/image" Target="../media/image481.jpeg"/><Relationship Id="rId2" Type="http://schemas.openxmlformats.org/officeDocument/2006/relationships/image" Target="../media/image480.jpeg"/><Relationship Id="rId1" Type="http://schemas.openxmlformats.org/officeDocument/2006/relationships/slideLayout" Target="../slideLayouts/slideLayout7.xml"/><Relationship Id="rId4" Type="http://schemas.openxmlformats.org/officeDocument/2006/relationships/hyperlink" Target="kakh%20o%20kooshk.ppt" TargetMode="External"/></Relationships>
</file>

<file path=ppt/slides/_rels/slide212.xml.rels><?xml version="1.0" encoding="UTF-8" standalone="yes"?>
<Relationships xmlns="http://schemas.openxmlformats.org/package/2006/relationships"><Relationship Id="rId3" Type="http://schemas.openxmlformats.org/officeDocument/2006/relationships/image" Target="../media/image483.jpeg"/><Relationship Id="rId2" Type="http://schemas.openxmlformats.org/officeDocument/2006/relationships/image" Target="../media/image482.jpe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485.jpeg"/><Relationship Id="rId2" Type="http://schemas.openxmlformats.org/officeDocument/2006/relationships/image" Target="../media/image484.jpe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image" Target="../media/image486.jpeg"/><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3" Type="http://schemas.openxmlformats.org/officeDocument/2006/relationships/image" Target="../media/image481.jpeg"/><Relationship Id="rId2" Type="http://schemas.openxmlformats.org/officeDocument/2006/relationships/image" Target="../media/image487.jpeg"/><Relationship Id="rId1" Type="http://schemas.openxmlformats.org/officeDocument/2006/relationships/slideLayout" Target="../slideLayouts/slideLayout7.xml"/><Relationship Id="rId4" Type="http://schemas.openxmlformats.org/officeDocument/2006/relationships/hyperlink" Target="kakh%20o%20kooshk.ppt" TargetMode="External"/></Relationships>
</file>

<file path=ppt/slides/_rels/slide216.xml.rels><?xml version="1.0" encoding="UTF-8" standalone="yes"?>
<Relationships xmlns="http://schemas.openxmlformats.org/package/2006/relationships"><Relationship Id="rId2" Type="http://schemas.openxmlformats.org/officeDocument/2006/relationships/image" Target="../media/image488.jpe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3" Type="http://schemas.openxmlformats.org/officeDocument/2006/relationships/image" Target="../media/image490.jpeg"/><Relationship Id="rId2" Type="http://schemas.openxmlformats.org/officeDocument/2006/relationships/image" Target="../media/image489.jpeg"/><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3" Type="http://schemas.openxmlformats.org/officeDocument/2006/relationships/image" Target="../media/image492.jpeg"/><Relationship Id="rId2" Type="http://schemas.openxmlformats.org/officeDocument/2006/relationships/image" Target="../media/image491.jpeg"/><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3" Type="http://schemas.openxmlformats.org/officeDocument/2006/relationships/image" Target="../media/image494.jpeg"/><Relationship Id="rId2" Type="http://schemas.openxmlformats.org/officeDocument/2006/relationships/image" Target="../media/image49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220.xml.rels><?xml version="1.0" encoding="UTF-8" standalone="yes"?>
<Relationships xmlns="http://schemas.openxmlformats.org/package/2006/relationships"><Relationship Id="rId3" Type="http://schemas.openxmlformats.org/officeDocument/2006/relationships/image" Target="../media/image496.jpeg"/><Relationship Id="rId2" Type="http://schemas.openxmlformats.org/officeDocument/2006/relationships/image" Target="../media/image495.jpe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3" Type="http://schemas.openxmlformats.org/officeDocument/2006/relationships/image" Target="../media/image498.jpeg"/><Relationship Id="rId2" Type="http://schemas.openxmlformats.org/officeDocument/2006/relationships/image" Target="../media/image497.jpeg"/><Relationship Id="rId1" Type="http://schemas.openxmlformats.org/officeDocument/2006/relationships/slideLayout" Target="../slideLayouts/slideLayout7.xml"/><Relationship Id="rId4" Type="http://schemas.openxmlformats.org/officeDocument/2006/relationships/image" Target="../media/image499.jpeg"/></Relationships>
</file>

<file path=ppt/slides/_rels/slide222.xml.rels><?xml version="1.0" encoding="UTF-8" standalone="yes"?>
<Relationships xmlns="http://schemas.openxmlformats.org/package/2006/relationships"><Relationship Id="rId3" Type="http://schemas.openxmlformats.org/officeDocument/2006/relationships/image" Target="../media/image481.jpeg"/><Relationship Id="rId2" Type="http://schemas.openxmlformats.org/officeDocument/2006/relationships/image" Target="../media/image500.jpeg"/><Relationship Id="rId1" Type="http://schemas.openxmlformats.org/officeDocument/2006/relationships/slideLayout" Target="../slideLayouts/slideLayout7.xml"/><Relationship Id="rId4" Type="http://schemas.openxmlformats.org/officeDocument/2006/relationships/hyperlink" Target="kakh%20o%20kooshk.ppt" TargetMode="External"/></Relationships>
</file>

<file path=ppt/slides/_rels/slide223.xml.rels><?xml version="1.0" encoding="UTF-8" standalone="yes"?>
<Relationships xmlns="http://schemas.openxmlformats.org/package/2006/relationships"><Relationship Id="rId2" Type="http://schemas.openxmlformats.org/officeDocument/2006/relationships/image" Target="../media/image501.jpe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502.jpe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3" Type="http://schemas.openxmlformats.org/officeDocument/2006/relationships/image" Target="../media/image504.jpeg"/><Relationship Id="rId2" Type="http://schemas.openxmlformats.org/officeDocument/2006/relationships/image" Target="../media/image503.jpeg"/><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3" Type="http://schemas.openxmlformats.org/officeDocument/2006/relationships/image" Target="../media/image506.jpeg"/><Relationship Id="rId2" Type="http://schemas.openxmlformats.org/officeDocument/2006/relationships/image" Target="../media/image505.jpe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3" Type="http://schemas.openxmlformats.org/officeDocument/2006/relationships/image" Target="../media/image508.jpeg"/><Relationship Id="rId2" Type="http://schemas.openxmlformats.org/officeDocument/2006/relationships/image" Target="../media/image507.jpe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3" Type="http://schemas.openxmlformats.org/officeDocument/2006/relationships/image" Target="../media/image510.jpeg"/><Relationship Id="rId7" Type="http://schemas.openxmlformats.org/officeDocument/2006/relationships/image" Target="../media/image514.jpeg"/><Relationship Id="rId2" Type="http://schemas.openxmlformats.org/officeDocument/2006/relationships/image" Target="../media/image509.jpeg"/><Relationship Id="rId1" Type="http://schemas.openxmlformats.org/officeDocument/2006/relationships/slideLayout" Target="../slideLayouts/slideLayout7.xml"/><Relationship Id="rId6" Type="http://schemas.openxmlformats.org/officeDocument/2006/relationships/image" Target="../media/image513.jpeg"/><Relationship Id="rId5" Type="http://schemas.openxmlformats.org/officeDocument/2006/relationships/image" Target="../media/image512.jpeg"/><Relationship Id="rId4" Type="http://schemas.openxmlformats.org/officeDocument/2006/relationships/image" Target="../media/image511.jpeg"/></Relationships>
</file>

<file path=ppt/slides/_rels/slide229.xml.rels><?xml version="1.0" encoding="UTF-8" standalone="yes"?>
<Relationships xmlns="http://schemas.openxmlformats.org/package/2006/relationships"><Relationship Id="rId2" Type="http://schemas.openxmlformats.org/officeDocument/2006/relationships/image" Target="../media/image50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30.xml.rels><?xml version="1.0" encoding="UTF-8" standalone="yes"?>
<Relationships xmlns="http://schemas.openxmlformats.org/package/2006/relationships"><Relationship Id="rId3" Type="http://schemas.openxmlformats.org/officeDocument/2006/relationships/image" Target="../media/image506.jpeg"/><Relationship Id="rId2" Type="http://schemas.openxmlformats.org/officeDocument/2006/relationships/image" Target="../media/image505.jpeg"/><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3" Type="http://schemas.openxmlformats.org/officeDocument/2006/relationships/image" Target="../media/image508.jpeg"/><Relationship Id="rId2" Type="http://schemas.openxmlformats.org/officeDocument/2006/relationships/image" Target="../media/image507.jpeg"/><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3" Type="http://schemas.openxmlformats.org/officeDocument/2006/relationships/image" Target="../media/image510.jpeg"/><Relationship Id="rId7" Type="http://schemas.openxmlformats.org/officeDocument/2006/relationships/image" Target="../media/image514.jpeg"/><Relationship Id="rId2" Type="http://schemas.openxmlformats.org/officeDocument/2006/relationships/image" Target="../media/image509.jpeg"/><Relationship Id="rId1" Type="http://schemas.openxmlformats.org/officeDocument/2006/relationships/slideLayout" Target="../slideLayouts/slideLayout7.xml"/><Relationship Id="rId6" Type="http://schemas.openxmlformats.org/officeDocument/2006/relationships/image" Target="../media/image513.jpeg"/><Relationship Id="rId5" Type="http://schemas.openxmlformats.org/officeDocument/2006/relationships/image" Target="../media/image512.jpeg"/><Relationship Id="rId4" Type="http://schemas.openxmlformats.org/officeDocument/2006/relationships/image" Target="../media/image511.jpeg"/></Relationships>
</file>

<file path=ppt/slides/_rels/slide233.xml.rels><?xml version="1.0" encoding="UTF-8" standalone="yes"?>
<Relationships xmlns="http://schemas.openxmlformats.org/package/2006/relationships"><Relationship Id="rId3" Type="http://schemas.openxmlformats.org/officeDocument/2006/relationships/hyperlink" Target="link%20e111.ppt#-1,1,Slide 1" TargetMode="External"/><Relationship Id="rId2" Type="http://schemas.openxmlformats.org/officeDocument/2006/relationships/image" Target="../media/image515.jpeg"/><Relationship Id="rId1" Type="http://schemas.openxmlformats.org/officeDocument/2006/relationships/slideLayout" Target="../slideLayouts/slideLayout7.xml"/><Relationship Id="rId4" Type="http://schemas.openxmlformats.org/officeDocument/2006/relationships/image" Target="../media/image516.png"/></Relationships>
</file>

<file path=ppt/slides/_rels/slide234.xml.rels><?xml version="1.0" encoding="UTF-8" standalone="yes"?>
<Relationships xmlns="http://schemas.openxmlformats.org/package/2006/relationships"><Relationship Id="rId3" Type="http://schemas.openxmlformats.org/officeDocument/2006/relationships/image" Target="../media/image518.jpeg"/><Relationship Id="rId2" Type="http://schemas.openxmlformats.org/officeDocument/2006/relationships/image" Target="../media/image517.jpeg"/><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3" Type="http://schemas.openxmlformats.org/officeDocument/2006/relationships/hyperlink" Target="meydan%20e%20ganj%20ali%20khan.ppt#-1,1,Slide 1" TargetMode="External"/><Relationship Id="rId2" Type="http://schemas.openxmlformats.org/officeDocument/2006/relationships/image" Target="../media/image519.jpeg"/><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3" Type="http://schemas.openxmlformats.org/officeDocument/2006/relationships/image" Target="../media/image521.jpeg"/><Relationship Id="rId2" Type="http://schemas.openxmlformats.org/officeDocument/2006/relationships/image" Target="../media/image520.jpeg"/><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3" Type="http://schemas.openxmlformats.org/officeDocument/2006/relationships/hyperlink" Target="link%20e111.ppt#-1,1,Slide 1" TargetMode="External"/><Relationship Id="rId2" Type="http://schemas.openxmlformats.org/officeDocument/2006/relationships/image" Target="../media/image522.jpeg"/><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3" Type="http://schemas.openxmlformats.org/officeDocument/2006/relationships/image" Target="../media/image524.jpeg"/><Relationship Id="rId2" Type="http://schemas.openxmlformats.org/officeDocument/2006/relationships/image" Target="../media/image523.jpeg"/><Relationship Id="rId1" Type="http://schemas.openxmlformats.org/officeDocument/2006/relationships/slideLayout" Target="../slideLayouts/slideLayout7.xml"/><Relationship Id="rId4" Type="http://schemas.openxmlformats.org/officeDocument/2006/relationships/hyperlink" Target="baghe%20ghajari.ppt" TargetMode="External"/></Relationships>
</file>

<file path=ppt/slides/_rels/slide239.xml.rels><?xml version="1.0" encoding="UTF-8" standalone="yes"?>
<Relationships xmlns="http://schemas.openxmlformats.org/package/2006/relationships"><Relationship Id="rId3" Type="http://schemas.openxmlformats.org/officeDocument/2006/relationships/image" Target="../media/image526.jpeg"/><Relationship Id="rId2" Type="http://schemas.openxmlformats.org/officeDocument/2006/relationships/image" Target="../media/image52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4" Type="http://schemas.openxmlformats.org/officeDocument/2006/relationships/image" Target="../media/image61.jpeg"/></Relationships>
</file>

<file path=ppt/slides/_rels/slide240.xml.rels><?xml version="1.0" encoding="UTF-8" standalone="yes"?>
<Relationships xmlns="http://schemas.openxmlformats.org/package/2006/relationships"><Relationship Id="rId3" Type="http://schemas.openxmlformats.org/officeDocument/2006/relationships/image" Target="../media/image528.jpeg"/><Relationship Id="rId2" Type="http://schemas.openxmlformats.org/officeDocument/2006/relationships/image" Target="../media/image527.jpeg"/><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3" Type="http://schemas.openxmlformats.org/officeDocument/2006/relationships/image" Target="../media/image530.png"/><Relationship Id="rId2" Type="http://schemas.openxmlformats.org/officeDocument/2006/relationships/image" Target="../media/image529.jpeg"/><Relationship Id="rId1" Type="http://schemas.openxmlformats.org/officeDocument/2006/relationships/slideLayout" Target="../slideLayouts/slideLayout7.xml"/><Relationship Id="rId4" Type="http://schemas.openxmlformats.org/officeDocument/2006/relationships/hyperlink" Target="baghe%20safavi.ppt" TargetMode="External"/></Relationships>
</file>

<file path=ppt/slides/_rels/slide242.xml.rels><?xml version="1.0" encoding="UTF-8" standalone="yes"?>
<Relationships xmlns="http://schemas.openxmlformats.org/package/2006/relationships"><Relationship Id="rId2" Type="http://schemas.openxmlformats.org/officeDocument/2006/relationships/image" Target="../media/image531.jpeg"/><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3" Type="http://schemas.openxmlformats.org/officeDocument/2006/relationships/image" Target="../media/image533.jpeg"/><Relationship Id="rId2" Type="http://schemas.openxmlformats.org/officeDocument/2006/relationships/image" Target="../media/image532.jpeg"/><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2" Type="http://schemas.openxmlformats.org/officeDocument/2006/relationships/image" Target="../media/image534.jpeg"/><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3" Type="http://schemas.openxmlformats.org/officeDocument/2006/relationships/image" Target="../media/image536.jpeg"/><Relationship Id="rId2" Type="http://schemas.openxmlformats.org/officeDocument/2006/relationships/image" Target="../media/image535.jpeg"/><Relationship Id="rId1" Type="http://schemas.openxmlformats.org/officeDocument/2006/relationships/slideLayout" Target="../slideLayouts/slideLayout7.xml"/><Relationship Id="rId4" Type="http://schemas.openxmlformats.org/officeDocument/2006/relationships/image" Target="../media/image537.jpeg"/></Relationships>
</file>

<file path=ppt/slides/_rels/slide246.xml.rels><?xml version="1.0" encoding="UTF-8" standalone="yes"?>
<Relationships xmlns="http://schemas.openxmlformats.org/package/2006/relationships"><Relationship Id="rId3" Type="http://schemas.openxmlformats.org/officeDocument/2006/relationships/image" Target="../media/image539.png"/><Relationship Id="rId2" Type="http://schemas.openxmlformats.org/officeDocument/2006/relationships/image" Target="../media/image538.jpeg"/><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3" Type="http://schemas.openxmlformats.org/officeDocument/2006/relationships/image" Target="../media/image541.png"/><Relationship Id="rId2" Type="http://schemas.openxmlformats.org/officeDocument/2006/relationships/image" Target="../media/image540.jpe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3" Type="http://schemas.openxmlformats.org/officeDocument/2006/relationships/image" Target="../media/image543.jpeg"/><Relationship Id="rId2" Type="http://schemas.openxmlformats.org/officeDocument/2006/relationships/image" Target="../media/image542.jpe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3" Type="http://schemas.openxmlformats.org/officeDocument/2006/relationships/image" Target="../media/image545.jpeg"/><Relationship Id="rId2" Type="http://schemas.openxmlformats.org/officeDocument/2006/relationships/image" Target="../media/image544.jpeg"/><Relationship Id="rId1" Type="http://schemas.openxmlformats.org/officeDocument/2006/relationships/slideLayout" Target="../slideLayouts/slideLayout7.xml"/><Relationship Id="rId4" Type="http://schemas.openxmlformats.org/officeDocument/2006/relationships/image" Target="../media/image546.jpe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64.jpeg"/></Relationships>
</file>

<file path=ppt/slides/_rels/slide250.xml.rels><?xml version="1.0" encoding="UTF-8" standalone="yes"?>
<Relationships xmlns="http://schemas.openxmlformats.org/package/2006/relationships"><Relationship Id="rId3" Type="http://schemas.openxmlformats.org/officeDocument/2006/relationships/image" Target="../media/image548.jpeg"/><Relationship Id="rId2" Type="http://schemas.openxmlformats.org/officeDocument/2006/relationships/image" Target="../media/image547.jpeg"/><Relationship Id="rId1" Type="http://schemas.openxmlformats.org/officeDocument/2006/relationships/slideLayout" Target="../slideLayouts/slideLayout7.xml"/><Relationship Id="rId4" Type="http://schemas.openxmlformats.org/officeDocument/2006/relationships/image" Target="../media/image549.jpeg"/></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8" Type="http://schemas.openxmlformats.org/officeDocument/2006/relationships/image" Target="../media/image553.jpeg"/><Relationship Id="rId3" Type="http://schemas.openxmlformats.org/officeDocument/2006/relationships/image" Target="../media/image551.jpeg"/><Relationship Id="rId7" Type="http://schemas.openxmlformats.org/officeDocument/2006/relationships/hyperlink" Target="baghe%20afif%20abad.ppt#-1,1,Slide 1" TargetMode="External"/><Relationship Id="rId2" Type="http://schemas.openxmlformats.org/officeDocument/2006/relationships/image" Target="../media/image550.jpeg"/><Relationship Id="rId1" Type="http://schemas.openxmlformats.org/officeDocument/2006/relationships/slideLayout" Target="../slideLayouts/slideLayout7.xml"/><Relationship Id="rId6" Type="http://schemas.openxmlformats.org/officeDocument/2006/relationships/hyperlink" Target="narenjestan.ppt#-1,1,Slide 1" TargetMode="External"/><Relationship Id="rId5" Type="http://schemas.openxmlformats.org/officeDocument/2006/relationships/hyperlink" Target="baghe%20eram2.ppt#-1,1,Slide 1" TargetMode="External"/><Relationship Id="rId4" Type="http://schemas.openxmlformats.org/officeDocument/2006/relationships/image" Target="../media/image552.jpeg"/><Relationship Id="rId9" Type="http://schemas.openxmlformats.org/officeDocument/2006/relationships/hyperlink" Target="linke%202.ppt" TargetMode="External"/></Relationships>
</file>

<file path=ppt/slides/_rels/slide253.xml.rels><?xml version="1.0" encoding="UTF-8" standalone="yes"?>
<Relationships xmlns="http://schemas.openxmlformats.org/package/2006/relationships"><Relationship Id="rId3" Type="http://schemas.openxmlformats.org/officeDocument/2006/relationships/hyperlink" Target="baghe%20dolat%20abad.ppt#-1,1,Slide 1" TargetMode="External"/><Relationship Id="rId2" Type="http://schemas.openxmlformats.org/officeDocument/2006/relationships/image" Target="../media/image554.png"/><Relationship Id="rId1" Type="http://schemas.openxmlformats.org/officeDocument/2006/relationships/slideLayout" Target="../slideLayouts/slideLayout7.xml"/><Relationship Id="rId5" Type="http://schemas.openxmlformats.org/officeDocument/2006/relationships/hyperlink" Target="link%20e111.ppt#-1,1,Slide 1" TargetMode="External"/><Relationship Id="rId4" Type="http://schemas.openxmlformats.org/officeDocument/2006/relationships/image" Target="../media/image555.png"/></Relationships>
</file>

<file path=ppt/slides/_rels/slide254.xml.rels><?xml version="1.0" encoding="UTF-8" standalone="yes"?>
<Relationships xmlns="http://schemas.openxmlformats.org/package/2006/relationships"><Relationship Id="rId8" Type="http://schemas.openxmlformats.org/officeDocument/2006/relationships/image" Target="../media/image555.png"/><Relationship Id="rId3" Type="http://schemas.openxmlformats.org/officeDocument/2006/relationships/image" Target="../media/image557.jpeg"/><Relationship Id="rId7" Type="http://schemas.openxmlformats.org/officeDocument/2006/relationships/hyperlink" Target="bazar%20vakil2.ppt#-1,1,Slide 1" TargetMode="External"/><Relationship Id="rId2" Type="http://schemas.openxmlformats.org/officeDocument/2006/relationships/image" Target="../media/image556.jpeg"/><Relationship Id="rId1" Type="http://schemas.openxmlformats.org/officeDocument/2006/relationships/slideLayout" Target="../slideLayouts/slideLayout7.xml"/><Relationship Id="rId6" Type="http://schemas.openxmlformats.org/officeDocument/2006/relationships/hyperlink" Target="bazare%20khan.ppt#-1,1,Slide 1" TargetMode="External"/><Relationship Id="rId5" Type="http://schemas.openxmlformats.org/officeDocument/2006/relationships/hyperlink" Target="bazar%20e%20esfahan.ppt#-1,1,Slide 1" TargetMode="External"/><Relationship Id="rId4" Type="http://schemas.openxmlformats.org/officeDocument/2006/relationships/image" Target="../media/image558.jpeg"/><Relationship Id="rId9" Type="http://schemas.openxmlformats.org/officeDocument/2006/relationships/hyperlink" Target="link%20e111.ppt#-1,1,Slide 1" TargetMode="External"/></Relationships>
</file>

<file path=ppt/slides/_rels/slide255.xml.rels><?xml version="1.0" encoding="UTF-8" standalone="yes"?>
<Relationships xmlns="http://schemas.openxmlformats.org/package/2006/relationships"><Relationship Id="rId3" Type="http://schemas.openxmlformats.org/officeDocument/2006/relationships/image" Target="../media/image560.jpeg"/><Relationship Id="rId2" Type="http://schemas.openxmlformats.org/officeDocument/2006/relationships/image" Target="../media/image559.jpeg"/><Relationship Id="rId1" Type="http://schemas.openxmlformats.org/officeDocument/2006/relationships/slideLayout" Target="../slideLayouts/slideLayout7.xml"/><Relationship Id="rId4" Type="http://schemas.openxmlformats.org/officeDocument/2006/relationships/hyperlink" Target="bazar.ppt" TargetMode="External"/></Relationships>
</file>

<file path=ppt/slides/_rels/slide256.xml.rels><?xml version="1.0" encoding="UTF-8" standalone="yes"?>
<Relationships xmlns="http://schemas.openxmlformats.org/package/2006/relationships"><Relationship Id="rId3" Type="http://schemas.openxmlformats.org/officeDocument/2006/relationships/image" Target="../media/image562.jpeg"/><Relationship Id="rId2" Type="http://schemas.openxmlformats.org/officeDocument/2006/relationships/image" Target="../media/image561.jpeg"/><Relationship Id="rId1" Type="http://schemas.openxmlformats.org/officeDocument/2006/relationships/slideLayout" Target="../slideLayouts/slideLayout7.xml"/><Relationship Id="rId4" Type="http://schemas.openxmlformats.org/officeDocument/2006/relationships/image" Target="../media/image563.jpeg"/></Relationships>
</file>

<file path=ppt/slides/_rels/slide257.xml.rels><?xml version="1.0" encoding="UTF-8" standalone="yes"?>
<Relationships xmlns="http://schemas.openxmlformats.org/package/2006/relationships"><Relationship Id="rId3" Type="http://schemas.openxmlformats.org/officeDocument/2006/relationships/image" Target="../media/image560.jpeg"/><Relationship Id="rId2" Type="http://schemas.openxmlformats.org/officeDocument/2006/relationships/image" Target="../media/image564.jpeg"/><Relationship Id="rId1" Type="http://schemas.openxmlformats.org/officeDocument/2006/relationships/slideLayout" Target="../slideLayouts/slideLayout7.xml"/><Relationship Id="rId4" Type="http://schemas.openxmlformats.org/officeDocument/2006/relationships/hyperlink" Target="bazar.ppt" TargetMode="External"/></Relationships>
</file>

<file path=ppt/slides/_rels/slide258.xml.rels><?xml version="1.0" encoding="UTF-8" standalone="yes"?>
<Relationships xmlns="http://schemas.openxmlformats.org/package/2006/relationships"><Relationship Id="rId2" Type="http://schemas.openxmlformats.org/officeDocument/2006/relationships/image" Target="../media/image565.jpeg"/><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3" Type="http://schemas.openxmlformats.org/officeDocument/2006/relationships/image" Target="../media/image567.jpeg"/><Relationship Id="rId2" Type="http://schemas.openxmlformats.org/officeDocument/2006/relationships/image" Target="../media/image56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3" Type="http://schemas.openxmlformats.org/officeDocument/2006/relationships/image" Target="file:///E:\rando\memari%20eslami%200\maktabe%20esfahan\irangardan\html\Clip\Bullet\BulletA.gif" TargetMode="External"/><Relationship Id="rId2" Type="http://schemas.openxmlformats.org/officeDocument/2006/relationships/image" Target="../media/image568.png"/><Relationship Id="rId1" Type="http://schemas.openxmlformats.org/officeDocument/2006/relationships/slideLayout" Target="../slideLayouts/slideLayout7.xml"/><Relationship Id="rId5" Type="http://schemas.openxmlformats.org/officeDocument/2006/relationships/image" Target="../media/image570.jpeg"/><Relationship Id="rId4" Type="http://schemas.openxmlformats.org/officeDocument/2006/relationships/image" Target="../media/image569.jpeg"/></Relationships>
</file>

<file path=ppt/slides/_rels/slide261.xml.rels><?xml version="1.0" encoding="UTF-8" standalone="yes"?>
<Relationships xmlns="http://schemas.openxmlformats.org/package/2006/relationships"><Relationship Id="rId3" Type="http://schemas.openxmlformats.org/officeDocument/2006/relationships/image" Target="../media/image572.jpeg"/><Relationship Id="rId2" Type="http://schemas.openxmlformats.org/officeDocument/2006/relationships/image" Target="../media/image571.jpeg"/><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3" Type="http://schemas.openxmlformats.org/officeDocument/2006/relationships/image" Target="../media/image560.jpeg"/><Relationship Id="rId2" Type="http://schemas.openxmlformats.org/officeDocument/2006/relationships/image" Target="../media/image573.jpeg"/><Relationship Id="rId1" Type="http://schemas.openxmlformats.org/officeDocument/2006/relationships/slideLayout" Target="../slideLayouts/slideLayout7.xml"/><Relationship Id="rId4" Type="http://schemas.openxmlformats.org/officeDocument/2006/relationships/hyperlink" Target="bazar.ppt" TargetMode="External"/></Relationships>
</file>

<file path=ppt/slides/_rels/slide263.xml.rels><?xml version="1.0" encoding="UTF-8" standalone="yes"?>
<Relationships xmlns="http://schemas.openxmlformats.org/package/2006/relationships"><Relationship Id="rId3" Type="http://schemas.openxmlformats.org/officeDocument/2006/relationships/image" Target="../media/image575.jpeg"/><Relationship Id="rId2" Type="http://schemas.openxmlformats.org/officeDocument/2006/relationships/image" Target="../media/image574.jpeg"/><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3" Type="http://schemas.openxmlformats.org/officeDocument/2006/relationships/image" Target="../media/image577.jpeg"/><Relationship Id="rId2" Type="http://schemas.openxmlformats.org/officeDocument/2006/relationships/image" Target="../media/image576.jpeg"/><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3" Type="http://schemas.openxmlformats.org/officeDocument/2006/relationships/image" Target="../media/image579.jpeg"/><Relationship Id="rId2" Type="http://schemas.openxmlformats.org/officeDocument/2006/relationships/image" Target="../media/image578.jpeg"/><Relationship Id="rId1" Type="http://schemas.openxmlformats.org/officeDocument/2006/relationships/slideLayout" Target="../slideLayouts/slideLayout7.xml"/><Relationship Id="rId5" Type="http://schemas.openxmlformats.org/officeDocument/2006/relationships/image" Target="../media/image581.jpeg"/><Relationship Id="rId4" Type="http://schemas.openxmlformats.org/officeDocument/2006/relationships/image" Target="../media/image580.jpeg"/></Relationships>
</file>

<file path=ppt/slides/_rels/slide266.xml.rels><?xml version="1.0" encoding="UTF-8" standalone="yes"?>
<Relationships xmlns="http://schemas.openxmlformats.org/package/2006/relationships"><Relationship Id="rId3" Type="http://schemas.openxmlformats.org/officeDocument/2006/relationships/image" Target="../media/image582.jpeg"/><Relationship Id="rId2" Type="http://schemas.openxmlformats.org/officeDocument/2006/relationships/image" Target="../media/image573.jpeg"/><Relationship Id="rId1" Type="http://schemas.openxmlformats.org/officeDocument/2006/relationships/slideLayout" Target="../slideLayouts/slideLayout7.xml"/><Relationship Id="rId4" Type="http://schemas.openxmlformats.org/officeDocument/2006/relationships/hyperlink" Target="arsan%20e%20ganjali%20khan.ppt#-1,1,Slide 1" TargetMode="External"/></Relationships>
</file>

<file path=ppt/slides/_rels/slide267.xml.rels><?xml version="1.0" encoding="UTF-8" standalone="yes"?>
<Relationships xmlns="http://schemas.openxmlformats.org/package/2006/relationships"><Relationship Id="rId3" Type="http://schemas.openxmlformats.org/officeDocument/2006/relationships/image" Target="../media/image575.jpeg"/><Relationship Id="rId2" Type="http://schemas.openxmlformats.org/officeDocument/2006/relationships/image" Target="../media/image574.jpeg"/><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3" Type="http://schemas.openxmlformats.org/officeDocument/2006/relationships/image" Target="../media/image577.jpeg"/><Relationship Id="rId2" Type="http://schemas.openxmlformats.org/officeDocument/2006/relationships/image" Target="../media/image576.jpeg"/><Relationship Id="rId1" Type="http://schemas.openxmlformats.org/officeDocument/2006/relationships/slideLayout" Target="../slideLayouts/slideLayout7.xml"/></Relationships>
</file>

<file path=ppt/slides/_rels/slide269.xml.rels><?xml version="1.0" encoding="UTF-8" standalone="yes"?>
<Relationships xmlns="http://schemas.openxmlformats.org/package/2006/relationships"><Relationship Id="rId3" Type="http://schemas.openxmlformats.org/officeDocument/2006/relationships/image" Target="../media/image579.jpeg"/><Relationship Id="rId2" Type="http://schemas.openxmlformats.org/officeDocument/2006/relationships/image" Target="../media/image578.jpeg"/><Relationship Id="rId1" Type="http://schemas.openxmlformats.org/officeDocument/2006/relationships/slideLayout" Target="../slideLayouts/slideLayout7.xml"/><Relationship Id="rId5" Type="http://schemas.openxmlformats.org/officeDocument/2006/relationships/image" Target="../media/image581.jpeg"/><Relationship Id="rId4" Type="http://schemas.openxmlformats.org/officeDocument/2006/relationships/image" Target="../media/image580.jpeg"/></Relationships>
</file>

<file path=ppt/slides/_rels/slide2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70.xml.rels><?xml version="1.0" encoding="UTF-8" standalone="yes"?>
<Relationships xmlns="http://schemas.openxmlformats.org/package/2006/relationships"><Relationship Id="rId3" Type="http://schemas.openxmlformats.org/officeDocument/2006/relationships/image" Target="../media/image584.jpeg"/><Relationship Id="rId7" Type="http://schemas.openxmlformats.org/officeDocument/2006/relationships/hyperlink" Target="khiyabane%204%20baghppt.ppt#-1,1,Slide 1" TargetMode="External"/><Relationship Id="rId2" Type="http://schemas.openxmlformats.org/officeDocument/2006/relationships/image" Target="../media/image583.jpeg"/><Relationship Id="rId1" Type="http://schemas.openxmlformats.org/officeDocument/2006/relationships/slideLayout" Target="../slideLayouts/slideLayout7.xml"/><Relationship Id="rId6" Type="http://schemas.openxmlformats.org/officeDocument/2006/relationships/hyperlink" Target="naghshe%20jahan.ppt#-1,1,Slide 1" TargetMode="External"/><Relationship Id="rId5" Type="http://schemas.openxmlformats.org/officeDocument/2006/relationships/hyperlink" Target="link%20e111.ppt#-1,1,Slide 1" TargetMode="External"/><Relationship Id="rId4" Type="http://schemas.openxmlformats.org/officeDocument/2006/relationships/image" Target="../media/image555.png"/></Relationships>
</file>

<file path=ppt/slides/_rels/slide271.xml.rels><?xml version="1.0" encoding="UTF-8" standalone="yes"?>
<Relationships xmlns="http://schemas.openxmlformats.org/package/2006/relationships"><Relationship Id="rId3" Type="http://schemas.openxmlformats.org/officeDocument/2006/relationships/image" Target="../media/image586.jpeg"/><Relationship Id="rId7" Type="http://schemas.openxmlformats.org/officeDocument/2006/relationships/hyperlink" Target="link%20e111.ppt#-1,1,Slide 1" TargetMode="External"/><Relationship Id="rId2" Type="http://schemas.openxmlformats.org/officeDocument/2006/relationships/image" Target="../media/image585.jpeg"/><Relationship Id="rId1" Type="http://schemas.openxmlformats.org/officeDocument/2006/relationships/slideLayout" Target="../slideLayouts/slideLayout7.xml"/><Relationship Id="rId6" Type="http://schemas.openxmlformats.org/officeDocument/2006/relationships/image" Target="../media/image555.png"/><Relationship Id="rId5" Type="http://schemas.openxmlformats.org/officeDocument/2006/relationships/hyperlink" Target="hammam%20e%20vakil.ppt#-1,1,Slide 1" TargetMode="External"/><Relationship Id="rId4" Type="http://schemas.openxmlformats.org/officeDocument/2006/relationships/hyperlink" Target="hammame%20ganjali%20khan.ppt#-1,1,Slide 1" TargetMode="External"/></Relationships>
</file>

<file path=ppt/slides/_rels/slide272.xml.rels><?xml version="1.0" encoding="UTF-8" standalone="yes"?>
<Relationships xmlns="http://schemas.openxmlformats.org/package/2006/relationships"><Relationship Id="rId3" Type="http://schemas.openxmlformats.org/officeDocument/2006/relationships/image" Target="../media/image456.jpeg"/><Relationship Id="rId2" Type="http://schemas.openxmlformats.org/officeDocument/2006/relationships/image" Target="../media/image587.jpeg"/><Relationship Id="rId1" Type="http://schemas.openxmlformats.org/officeDocument/2006/relationships/slideLayout" Target="../slideLayouts/slideLayout7.xml"/><Relationship Id="rId4" Type="http://schemas.openxmlformats.org/officeDocument/2006/relationships/hyperlink" Target="hammam.ppt" TargetMode="External"/></Relationships>
</file>

<file path=ppt/slides/_rels/slide273.xml.rels><?xml version="1.0" encoding="UTF-8" standalone="yes"?>
<Relationships xmlns="http://schemas.openxmlformats.org/package/2006/relationships"><Relationship Id="rId2" Type="http://schemas.openxmlformats.org/officeDocument/2006/relationships/image" Target="../media/image588.png"/><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3" Type="http://schemas.openxmlformats.org/officeDocument/2006/relationships/image" Target="../media/image590.jpeg"/><Relationship Id="rId2" Type="http://schemas.openxmlformats.org/officeDocument/2006/relationships/image" Target="../media/image589.jpeg"/><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3" Type="http://schemas.openxmlformats.org/officeDocument/2006/relationships/image" Target="../media/image456.jpeg"/><Relationship Id="rId2" Type="http://schemas.openxmlformats.org/officeDocument/2006/relationships/image" Target="../media/image591.jpeg"/><Relationship Id="rId1" Type="http://schemas.openxmlformats.org/officeDocument/2006/relationships/slideLayout" Target="../slideLayouts/slideLayout7.xml"/><Relationship Id="rId6" Type="http://schemas.openxmlformats.org/officeDocument/2006/relationships/image" Target="../media/image459.jpeg"/><Relationship Id="rId5" Type="http://schemas.openxmlformats.org/officeDocument/2006/relationships/image" Target="../media/image458.jpeg"/><Relationship Id="rId4" Type="http://schemas.openxmlformats.org/officeDocument/2006/relationships/hyperlink" Target="hammam.ppt" TargetMode="External"/></Relationships>
</file>

<file path=ppt/slides/_rels/slide276.xml.rels><?xml version="1.0" encoding="UTF-8" standalone="yes"?>
<Relationships xmlns="http://schemas.openxmlformats.org/package/2006/relationships"><Relationship Id="rId3" Type="http://schemas.openxmlformats.org/officeDocument/2006/relationships/image" Target="../media/image593.jpeg"/><Relationship Id="rId2" Type="http://schemas.openxmlformats.org/officeDocument/2006/relationships/image" Target="../media/image592.jpeg"/><Relationship Id="rId1" Type="http://schemas.openxmlformats.org/officeDocument/2006/relationships/slideLayout" Target="../slideLayouts/slideLayout7.xml"/><Relationship Id="rId5" Type="http://schemas.openxmlformats.org/officeDocument/2006/relationships/image" Target="../media/image594.jpeg"/><Relationship Id="rId4" Type="http://schemas.openxmlformats.org/officeDocument/2006/relationships/image" Target="../media/image464.jpeg"/></Relationships>
</file>

<file path=ppt/slides/_rels/slide277.xml.rels><?xml version="1.0" encoding="UTF-8" standalone="yes"?>
<Relationships xmlns="http://schemas.openxmlformats.org/package/2006/relationships"><Relationship Id="rId3" Type="http://schemas.openxmlformats.org/officeDocument/2006/relationships/image" Target="../media/image471.jpeg"/><Relationship Id="rId7" Type="http://schemas.openxmlformats.org/officeDocument/2006/relationships/image" Target="../media/image597.jpeg"/><Relationship Id="rId2" Type="http://schemas.openxmlformats.org/officeDocument/2006/relationships/image" Target="../media/image595.jpeg"/><Relationship Id="rId1" Type="http://schemas.openxmlformats.org/officeDocument/2006/relationships/slideLayout" Target="../slideLayouts/slideLayout7.xml"/><Relationship Id="rId6" Type="http://schemas.openxmlformats.org/officeDocument/2006/relationships/image" Target="../media/image472.jpeg"/><Relationship Id="rId5" Type="http://schemas.openxmlformats.org/officeDocument/2006/relationships/image" Target="../media/image596.jpeg"/><Relationship Id="rId4" Type="http://schemas.openxmlformats.org/officeDocument/2006/relationships/image" Target="../media/image469.jpeg"/></Relationships>
</file>

<file path=ppt/slides/_rels/slide278.xml.rels><?xml version="1.0" encoding="UTF-8" standalone="yes"?>
<Relationships xmlns="http://schemas.openxmlformats.org/package/2006/relationships"><Relationship Id="rId8" Type="http://schemas.openxmlformats.org/officeDocument/2006/relationships/image" Target="../media/image601.jpeg"/><Relationship Id="rId3" Type="http://schemas.openxmlformats.org/officeDocument/2006/relationships/image" Target="../media/image472.jpeg"/><Relationship Id="rId7" Type="http://schemas.openxmlformats.org/officeDocument/2006/relationships/image" Target="../media/image600.jpeg"/><Relationship Id="rId2" Type="http://schemas.openxmlformats.org/officeDocument/2006/relationships/image" Target="../media/image475.jpeg"/><Relationship Id="rId1" Type="http://schemas.openxmlformats.org/officeDocument/2006/relationships/slideLayout" Target="../slideLayouts/slideLayout7.xml"/><Relationship Id="rId6" Type="http://schemas.openxmlformats.org/officeDocument/2006/relationships/image" Target="../media/image599.jpeg"/><Relationship Id="rId5" Type="http://schemas.openxmlformats.org/officeDocument/2006/relationships/image" Target="../media/image598.jpeg"/><Relationship Id="rId4" Type="http://schemas.openxmlformats.org/officeDocument/2006/relationships/image" Target="../media/image476.jpeg"/></Relationships>
</file>

<file path=ppt/slides/_rels/slide279.xml.rels><?xml version="1.0" encoding="UTF-8" standalone="yes"?>
<Relationships xmlns="http://schemas.openxmlformats.org/package/2006/relationships"><Relationship Id="rId3" Type="http://schemas.openxmlformats.org/officeDocument/2006/relationships/image" Target="../media/image481.jpeg"/><Relationship Id="rId2" Type="http://schemas.openxmlformats.org/officeDocument/2006/relationships/image" Target="../media/image602.png"/><Relationship Id="rId1" Type="http://schemas.openxmlformats.org/officeDocument/2006/relationships/slideLayout" Target="../slideLayouts/slideLayout7.xml"/><Relationship Id="rId4" Type="http://schemas.openxmlformats.org/officeDocument/2006/relationships/hyperlink" Target="kakh%20o%20kooshk.ppt"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0.xml.rels><?xml version="1.0" encoding="UTF-8" standalone="yes"?>
<Relationships xmlns="http://schemas.openxmlformats.org/package/2006/relationships"><Relationship Id="rId3" Type="http://schemas.openxmlformats.org/officeDocument/2006/relationships/image" Target="../media/image604.jpeg"/><Relationship Id="rId2" Type="http://schemas.openxmlformats.org/officeDocument/2006/relationships/image" Target="../media/image603.jpeg"/><Relationship Id="rId1" Type="http://schemas.openxmlformats.org/officeDocument/2006/relationships/slideLayout" Target="../slideLayouts/slideLayout7.xml"/><Relationship Id="rId4" Type="http://schemas.openxmlformats.org/officeDocument/2006/relationships/image" Target="../media/image605.jpeg"/></Relationships>
</file>

<file path=ppt/slides/_rels/slide281.xml.rels><?xml version="1.0" encoding="UTF-8" standalone="yes"?>
<Relationships xmlns="http://schemas.openxmlformats.org/package/2006/relationships"><Relationship Id="rId2" Type="http://schemas.openxmlformats.org/officeDocument/2006/relationships/image" Target="../media/image606.jpeg"/><Relationship Id="rId1" Type="http://schemas.openxmlformats.org/officeDocument/2006/relationships/slideLayout" Target="../slideLayouts/slideLayout7.xml"/></Relationships>
</file>

<file path=ppt/slides/_rels/slide282.xml.rels><?xml version="1.0" encoding="UTF-8" standalone="yes"?>
<Relationships xmlns="http://schemas.openxmlformats.org/package/2006/relationships"><Relationship Id="rId3" Type="http://schemas.openxmlformats.org/officeDocument/2006/relationships/image" Target="../media/image608.jpeg"/><Relationship Id="rId2" Type="http://schemas.openxmlformats.org/officeDocument/2006/relationships/image" Target="../media/image607.jpeg"/><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2" Type="http://schemas.openxmlformats.org/officeDocument/2006/relationships/image" Target="../media/image609.jpeg"/><Relationship Id="rId1" Type="http://schemas.openxmlformats.org/officeDocument/2006/relationships/slideLayout" Target="../slideLayouts/slideLayout7.xml"/></Relationships>
</file>

<file path=ppt/slides/_rels/slide284.xml.rels><?xml version="1.0" encoding="UTF-8" standalone="yes"?>
<Relationships xmlns="http://schemas.openxmlformats.org/package/2006/relationships"><Relationship Id="rId2" Type="http://schemas.openxmlformats.org/officeDocument/2006/relationships/image" Target="../media/image610.jpeg"/><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3" Type="http://schemas.openxmlformats.org/officeDocument/2006/relationships/image" Target="../media/image612.jpeg"/><Relationship Id="rId2" Type="http://schemas.openxmlformats.org/officeDocument/2006/relationships/image" Target="../media/image611.png"/><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3" Type="http://schemas.openxmlformats.org/officeDocument/2006/relationships/image" Target="../media/image614.png"/><Relationship Id="rId2" Type="http://schemas.openxmlformats.org/officeDocument/2006/relationships/image" Target="../media/image613.png"/><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3" Type="http://schemas.openxmlformats.org/officeDocument/2006/relationships/image" Target="../media/image616.png"/><Relationship Id="rId2" Type="http://schemas.openxmlformats.org/officeDocument/2006/relationships/image" Target="../media/image615.jpeg"/><Relationship Id="rId1" Type="http://schemas.openxmlformats.org/officeDocument/2006/relationships/slideLayout" Target="../slideLayouts/slideLayout7.xml"/><Relationship Id="rId5" Type="http://schemas.openxmlformats.org/officeDocument/2006/relationships/image" Target="../media/image618.jpeg"/><Relationship Id="rId4" Type="http://schemas.openxmlformats.org/officeDocument/2006/relationships/image" Target="../media/image617.jpeg"/></Relationships>
</file>

<file path=ppt/slides/_rels/slide288.xml.rels><?xml version="1.0" encoding="UTF-8" standalone="yes"?>
<Relationships xmlns="http://schemas.openxmlformats.org/package/2006/relationships"><Relationship Id="rId3" Type="http://schemas.openxmlformats.org/officeDocument/2006/relationships/image" Target="../media/image481.jpeg"/><Relationship Id="rId2" Type="http://schemas.openxmlformats.org/officeDocument/2006/relationships/image" Target="../media/image602.png"/><Relationship Id="rId1" Type="http://schemas.openxmlformats.org/officeDocument/2006/relationships/slideLayout" Target="../slideLayouts/slideLayout7.xml"/><Relationship Id="rId4" Type="http://schemas.openxmlformats.org/officeDocument/2006/relationships/hyperlink" Target="kakh%20o%20kooshk.ppt" TargetMode="External"/></Relationships>
</file>

<file path=ppt/slides/_rels/slide289.xml.rels><?xml version="1.0" encoding="UTF-8" standalone="yes"?>
<Relationships xmlns="http://schemas.openxmlformats.org/package/2006/relationships"><Relationship Id="rId3" Type="http://schemas.openxmlformats.org/officeDocument/2006/relationships/image" Target="../media/image604.jpeg"/><Relationship Id="rId2" Type="http://schemas.openxmlformats.org/officeDocument/2006/relationships/image" Target="../media/image603.jpeg"/><Relationship Id="rId1" Type="http://schemas.openxmlformats.org/officeDocument/2006/relationships/slideLayout" Target="../slideLayouts/slideLayout7.xml"/><Relationship Id="rId4" Type="http://schemas.openxmlformats.org/officeDocument/2006/relationships/image" Target="../media/image605.jpeg"/></Relationships>
</file>

<file path=ppt/slides/_rels/slide2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290.xml.rels><?xml version="1.0" encoding="UTF-8" standalone="yes"?>
<Relationships xmlns="http://schemas.openxmlformats.org/package/2006/relationships"><Relationship Id="rId2" Type="http://schemas.openxmlformats.org/officeDocument/2006/relationships/image" Target="../media/image606.jpeg"/><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3" Type="http://schemas.openxmlformats.org/officeDocument/2006/relationships/image" Target="../media/image608.jpeg"/><Relationship Id="rId2" Type="http://schemas.openxmlformats.org/officeDocument/2006/relationships/image" Target="../media/image607.jpeg"/><Relationship Id="rId1" Type="http://schemas.openxmlformats.org/officeDocument/2006/relationships/slideLayout" Target="../slideLayouts/slideLayout7.xml"/></Relationships>
</file>

<file path=ppt/slides/_rels/slide292.xml.rels><?xml version="1.0" encoding="UTF-8" standalone="yes"?>
<Relationships xmlns="http://schemas.openxmlformats.org/package/2006/relationships"><Relationship Id="rId2" Type="http://schemas.openxmlformats.org/officeDocument/2006/relationships/image" Target="../media/image609.jpeg"/><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2" Type="http://schemas.openxmlformats.org/officeDocument/2006/relationships/image" Target="../media/image610.jpeg"/><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3" Type="http://schemas.openxmlformats.org/officeDocument/2006/relationships/image" Target="../media/image612.jpeg"/><Relationship Id="rId2" Type="http://schemas.openxmlformats.org/officeDocument/2006/relationships/image" Target="../media/image611.png"/><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3" Type="http://schemas.openxmlformats.org/officeDocument/2006/relationships/image" Target="../media/image614.png"/><Relationship Id="rId2" Type="http://schemas.openxmlformats.org/officeDocument/2006/relationships/image" Target="../media/image613.png"/><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3" Type="http://schemas.openxmlformats.org/officeDocument/2006/relationships/image" Target="../media/image616.png"/><Relationship Id="rId2" Type="http://schemas.openxmlformats.org/officeDocument/2006/relationships/image" Target="../media/image615.jpeg"/><Relationship Id="rId1" Type="http://schemas.openxmlformats.org/officeDocument/2006/relationships/slideLayout" Target="../slideLayouts/slideLayout7.xml"/><Relationship Id="rId5" Type="http://schemas.openxmlformats.org/officeDocument/2006/relationships/image" Target="../media/image618.jpeg"/><Relationship Id="rId4" Type="http://schemas.openxmlformats.org/officeDocument/2006/relationships/image" Target="../media/image617.jpeg"/></Relationships>
</file>

<file path=ppt/slides/_rels/slide297.xml.rels><?xml version="1.0" encoding="UTF-8" standalone="yes"?>
<Relationships xmlns="http://schemas.openxmlformats.org/package/2006/relationships"><Relationship Id="rId8" Type="http://schemas.openxmlformats.org/officeDocument/2006/relationships/image" Target="../media/image622.jpeg"/><Relationship Id="rId3" Type="http://schemas.openxmlformats.org/officeDocument/2006/relationships/image" Target="../media/image620.jpeg"/><Relationship Id="rId7" Type="http://schemas.openxmlformats.org/officeDocument/2006/relationships/hyperlink" Target="hasht%20behesht.ppt#-1,1,Slide 1" TargetMode="External"/><Relationship Id="rId2" Type="http://schemas.openxmlformats.org/officeDocument/2006/relationships/image" Target="../media/image619.jpeg"/><Relationship Id="rId1" Type="http://schemas.openxmlformats.org/officeDocument/2006/relationships/slideLayout" Target="../slideLayouts/slideLayout7.xml"/><Relationship Id="rId6" Type="http://schemas.openxmlformats.org/officeDocument/2006/relationships/hyperlink" Target="40sotoone%20esfahan.ppt#-1,1,Slide 1" TargetMode="External"/><Relationship Id="rId5" Type="http://schemas.openxmlformats.org/officeDocument/2006/relationships/hyperlink" Target="ali%20ghapoo.ppt#-1,1,Slide 1" TargetMode="External"/><Relationship Id="rId4" Type="http://schemas.openxmlformats.org/officeDocument/2006/relationships/image" Target="../media/image621.jpeg"/><Relationship Id="rId9" Type="http://schemas.openxmlformats.org/officeDocument/2006/relationships/hyperlink" Target="40%20sotoone%20ghazvin1.ppt#-1,1,Slide 1" TargetMode="External"/></Relationships>
</file>

<file path=ppt/slides/_rels/slide298.xml.rels><?xml version="1.0" encoding="UTF-8" standalone="yes"?>
<Relationships xmlns="http://schemas.openxmlformats.org/package/2006/relationships"><Relationship Id="rId3" Type="http://schemas.openxmlformats.org/officeDocument/2006/relationships/image" Target="../media/image624.jpeg"/><Relationship Id="rId2" Type="http://schemas.openxmlformats.org/officeDocument/2006/relationships/image" Target="../media/image623.jpeg"/><Relationship Id="rId1" Type="http://schemas.openxmlformats.org/officeDocument/2006/relationships/slideLayout" Target="../slideLayouts/slideLayout7.xml"/><Relationship Id="rId4" Type="http://schemas.openxmlformats.org/officeDocument/2006/relationships/hyperlink" Target="linke%202.ppt" TargetMode="External"/></Relationships>
</file>

<file path=ppt/slides/_rels/slide299.xml.rels><?xml version="1.0" encoding="UTF-8" standalone="yes"?>
<Relationships xmlns="http://schemas.openxmlformats.org/package/2006/relationships"><Relationship Id="rId3" Type="http://schemas.openxmlformats.org/officeDocument/2006/relationships/image" Target="../media/image626.jpeg"/><Relationship Id="rId2" Type="http://schemas.openxmlformats.org/officeDocument/2006/relationships/image" Target="../media/image6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 Id="rId5" Type="http://schemas.openxmlformats.org/officeDocument/2006/relationships/image" Target="../media/image76.jpeg"/><Relationship Id="rId4" Type="http://schemas.openxmlformats.org/officeDocument/2006/relationships/image" Target="../media/image75.jpeg"/></Relationships>
</file>

<file path=ppt/slides/_rels/slide300.xml.rels><?xml version="1.0" encoding="UTF-8" standalone="yes"?>
<Relationships xmlns="http://schemas.openxmlformats.org/package/2006/relationships"><Relationship Id="rId3" Type="http://schemas.openxmlformats.org/officeDocument/2006/relationships/image" Target="../media/image626.jpeg"/><Relationship Id="rId2" Type="http://schemas.openxmlformats.org/officeDocument/2006/relationships/image" Target="../media/image627.jpeg"/><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2" Type="http://schemas.openxmlformats.org/officeDocument/2006/relationships/image" Target="../media/image628.jpeg"/><Relationship Id="rId1" Type="http://schemas.openxmlformats.org/officeDocument/2006/relationships/slideLayout" Target="../slideLayouts/slideLayout7.xml"/></Relationships>
</file>

<file path=ppt/slides/_rels/slide302.xml.rels><?xml version="1.0" encoding="UTF-8" standalone="yes"?>
<Relationships xmlns="http://schemas.openxmlformats.org/package/2006/relationships"><Relationship Id="rId3" Type="http://schemas.openxmlformats.org/officeDocument/2006/relationships/image" Target="../media/image630.jpeg"/><Relationship Id="rId2" Type="http://schemas.openxmlformats.org/officeDocument/2006/relationships/image" Target="../media/image629.jpeg"/><Relationship Id="rId1" Type="http://schemas.openxmlformats.org/officeDocument/2006/relationships/slideLayout" Target="../slideLayouts/slideLayout7.xml"/></Relationships>
</file>

<file path=ppt/slides/_rels/slide303.xml.rels><?xml version="1.0" encoding="UTF-8" standalone="yes"?>
<Relationships xmlns="http://schemas.openxmlformats.org/package/2006/relationships"><Relationship Id="rId3" Type="http://schemas.openxmlformats.org/officeDocument/2006/relationships/image" Target="../media/image632.jpeg"/><Relationship Id="rId2" Type="http://schemas.openxmlformats.org/officeDocument/2006/relationships/image" Target="../media/image631.jpeg"/><Relationship Id="rId1" Type="http://schemas.openxmlformats.org/officeDocument/2006/relationships/slideLayout" Target="../slideLayouts/slideLayout7.xml"/><Relationship Id="rId4" Type="http://schemas.openxmlformats.org/officeDocument/2006/relationships/image" Target="../media/image633.jpeg"/></Relationships>
</file>

<file path=ppt/slides/_rels/slide304.xml.rels><?xml version="1.0" encoding="UTF-8" standalone="yes"?>
<Relationships xmlns="http://schemas.openxmlformats.org/package/2006/relationships"><Relationship Id="rId2" Type="http://schemas.openxmlformats.org/officeDocument/2006/relationships/image" Target="../media/image634.jpeg"/><Relationship Id="rId1"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3" Type="http://schemas.openxmlformats.org/officeDocument/2006/relationships/image" Target="../media/image635.jpeg"/><Relationship Id="rId2" Type="http://schemas.openxmlformats.org/officeDocument/2006/relationships/image" Target="../media/image623.jpeg"/><Relationship Id="rId1" Type="http://schemas.openxmlformats.org/officeDocument/2006/relationships/slideLayout" Target="../slideLayouts/slideLayout7.xml"/></Relationships>
</file>

<file path=ppt/slides/_rels/slide306.xml.rels><?xml version="1.0" encoding="UTF-8" standalone="yes"?>
<Relationships xmlns="http://schemas.openxmlformats.org/package/2006/relationships"><Relationship Id="rId3" Type="http://schemas.openxmlformats.org/officeDocument/2006/relationships/image" Target="../media/image637.jpeg"/><Relationship Id="rId2" Type="http://schemas.openxmlformats.org/officeDocument/2006/relationships/image" Target="../media/image636.jpeg"/><Relationship Id="rId1" Type="http://schemas.openxmlformats.org/officeDocument/2006/relationships/slideLayout" Target="../slideLayouts/slideLayout7.xml"/></Relationships>
</file>

<file path=ppt/slides/_rels/slide307.xml.rels><?xml version="1.0" encoding="UTF-8" standalone="yes"?>
<Relationships xmlns="http://schemas.openxmlformats.org/package/2006/relationships"><Relationship Id="rId3" Type="http://schemas.openxmlformats.org/officeDocument/2006/relationships/image" Target="../media/image639.jpeg"/><Relationship Id="rId2" Type="http://schemas.openxmlformats.org/officeDocument/2006/relationships/image" Target="../media/image638.jpeg"/><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3" Type="http://schemas.openxmlformats.org/officeDocument/2006/relationships/image" Target="../media/image641.jpeg"/><Relationship Id="rId2" Type="http://schemas.openxmlformats.org/officeDocument/2006/relationships/image" Target="../media/image640.jpeg"/><Relationship Id="rId1" Type="http://schemas.openxmlformats.org/officeDocument/2006/relationships/slideLayout" Target="../slideLayouts/slideLayout7.xml"/></Relationships>
</file>

<file path=ppt/slides/_rels/slide309.xml.rels><?xml version="1.0" encoding="UTF-8" standalone="yes"?>
<Relationships xmlns="http://schemas.openxmlformats.org/package/2006/relationships"><Relationship Id="rId3" Type="http://schemas.openxmlformats.org/officeDocument/2006/relationships/image" Target="../media/image643.png"/><Relationship Id="rId2" Type="http://schemas.openxmlformats.org/officeDocument/2006/relationships/image" Target="../media/image64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310.xml.rels><?xml version="1.0" encoding="UTF-8" standalone="yes"?>
<Relationships xmlns="http://schemas.openxmlformats.org/package/2006/relationships"><Relationship Id="rId3" Type="http://schemas.openxmlformats.org/officeDocument/2006/relationships/image" Target="../media/image645.jpeg"/><Relationship Id="rId2" Type="http://schemas.openxmlformats.org/officeDocument/2006/relationships/image" Target="../media/image644.jpeg"/><Relationship Id="rId1" Type="http://schemas.openxmlformats.org/officeDocument/2006/relationships/slideLayout" Target="../slideLayouts/slideLayout7.xml"/><Relationship Id="rId5" Type="http://schemas.openxmlformats.org/officeDocument/2006/relationships/image" Target="../media/image647.jpeg"/><Relationship Id="rId4" Type="http://schemas.openxmlformats.org/officeDocument/2006/relationships/image" Target="../media/image646.jpeg"/></Relationships>
</file>

<file path=ppt/slides/_rels/slide311.xml.rels><?xml version="1.0" encoding="UTF-8" standalone="yes"?>
<Relationships xmlns="http://schemas.openxmlformats.org/package/2006/relationships"><Relationship Id="rId3" Type="http://schemas.openxmlformats.org/officeDocument/2006/relationships/image" Target="../media/image649.jpeg"/><Relationship Id="rId2" Type="http://schemas.openxmlformats.org/officeDocument/2006/relationships/image" Target="../media/image648.jpeg"/><Relationship Id="rId1" Type="http://schemas.openxmlformats.org/officeDocument/2006/relationships/slideLayout" Target="../slideLayouts/slideLayout7.xml"/></Relationships>
</file>

<file path=ppt/slides/_rels/slide312.xml.rels><?xml version="1.0" encoding="UTF-8" standalone="yes"?>
<Relationships xmlns="http://schemas.openxmlformats.org/package/2006/relationships"><Relationship Id="rId3" Type="http://schemas.openxmlformats.org/officeDocument/2006/relationships/image" Target="../media/image651.jpeg"/><Relationship Id="rId2" Type="http://schemas.openxmlformats.org/officeDocument/2006/relationships/image" Target="../media/image650.png"/><Relationship Id="rId1" Type="http://schemas.openxmlformats.org/officeDocument/2006/relationships/slideLayout" Target="../slideLayouts/slideLayout7.xml"/></Relationships>
</file>

<file path=ppt/slides/_rels/slide313.xml.rels><?xml version="1.0" encoding="UTF-8" standalone="yes"?>
<Relationships xmlns="http://schemas.openxmlformats.org/package/2006/relationships"><Relationship Id="rId3" Type="http://schemas.openxmlformats.org/officeDocument/2006/relationships/image" Target="../media/image653.jpeg"/><Relationship Id="rId2" Type="http://schemas.openxmlformats.org/officeDocument/2006/relationships/image" Target="../media/image652.jpeg"/><Relationship Id="rId1" Type="http://schemas.openxmlformats.org/officeDocument/2006/relationships/slideLayout" Target="../slideLayouts/slideLayout7.xml"/></Relationships>
</file>

<file path=ppt/slides/_rels/slide314.xml.rels><?xml version="1.0" encoding="UTF-8" standalone="yes"?>
<Relationships xmlns="http://schemas.openxmlformats.org/package/2006/relationships"><Relationship Id="rId3" Type="http://schemas.openxmlformats.org/officeDocument/2006/relationships/image" Target="../media/image655.jpeg"/><Relationship Id="rId2" Type="http://schemas.openxmlformats.org/officeDocument/2006/relationships/image" Target="../media/image654.jpeg"/><Relationship Id="rId1" Type="http://schemas.openxmlformats.org/officeDocument/2006/relationships/slideLayout" Target="../slideLayouts/slideLayout7.xml"/><Relationship Id="rId4" Type="http://schemas.openxmlformats.org/officeDocument/2006/relationships/image" Target="../media/image656.jpeg"/></Relationships>
</file>

<file path=ppt/slides/_rels/slide315.xml.rels><?xml version="1.0" encoding="UTF-8" standalone="yes"?>
<Relationships xmlns="http://schemas.openxmlformats.org/package/2006/relationships"><Relationship Id="rId3" Type="http://schemas.openxmlformats.org/officeDocument/2006/relationships/image" Target="../media/image658.jpeg"/><Relationship Id="rId2" Type="http://schemas.openxmlformats.org/officeDocument/2006/relationships/image" Target="../media/image657.jpeg"/><Relationship Id="rId1" Type="http://schemas.openxmlformats.org/officeDocument/2006/relationships/slideLayout" Target="../slideLayouts/slideLayout7.xml"/></Relationships>
</file>

<file path=ppt/slides/_rels/slide316.xml.rels><?xml version="1.0" encoding="UTF-8" standalone="yes"?>
<Relationships xmlns="http://schemas.openxmlformats.org/package/2006/relationships"><Relationship Id="rId3" Type="http://schemas.openxmlformats.org/officeDocument/2006/relationships/image" Target="../media/image660.jpeg"/><Relationship Id="rId2" Type="http://schemas.openxmlformats.org/officeDocument/2006/relationships/image" Target="../media/image659.jpeg"/><Relationship Id="rId1" Type="http://schemas.openxmlformats.org/officeDocument/2006/relationships/slideLayout" Target="../slideLayouts/slideLayout7.xml"/><Relationship Id="rId4" Type="http://schemas.openxmlformats.org/officeDocument/2006/relationships/hyperlink" Target="esfahan%20arsan.ppt" TargetMode="External"/></Relationships>
</file>

<file path=ppt/slides/_rels/slide317.xml.rels><?xml version="1.0" encoding="UTF-8" standalone="yes"?>
<Relationships xmlns="http://schemas.openxmlformats.org/package/2006/relationships"><Relationship Id="rId2" Type="http://schemas.openxmlformats.org/officeDocument/2006/relationships/image" Target="../media/image661.jpeg"/><Relationship Id="rId1" Type="http://schemas.openxmlformats.org/officeDocument/2006/relationships/slideLayout" Target="../slideLayouts/slideLayout7.xml"/></Relationships>
</file>

<file path=ppt/slides/_rels/slide318.xml.rels><?xml version="1.0" encoding="UTF-8" standalone="yes"?>
<Relationships xmlns="http://schemas.openxmlformats.org/package/2006/relationships"><Relationship Id="rId3" Type="http://schemas.openxmlformats.org/officeDocument/2006/relationships/image" Target="../media/image663.jpeg"/><Relationship Id="rId2" Type="http://schemas.openxmlformats.org/officeDocument/2006/relationships/image" Target="../media/image662.jpeg"/><Relationship Id="rId1" Type="http://schemas.openxmlformats.org/officeDocument/2006/relationships/slideLayout" Target="../slideLayouts/slideLayout7.xml"/><Relationship Id="rId4" Type="http://schemas.openxmlformats.org/officeDocument/2006/relationships/image" Target="../media/image664.jpeg"/></Relationships>
</file>

<file path=ppt/slides/_rels/slide319.xml.rels><?xml version="1.0" encoding="UTF-8" standalone="yes"?>
<Relationships xmlns="http://schemas.openxmlformats.org/package/2006/relationships"><Relationship Id="rId3" Type="http://schemas.openxmlformats.org/officeDocument/2006/relationships/image" Target="../media/image666.jpeg"/><Relationship Id="rId7" Type="http://schemas.openxmlformats.org/officeDocument/2006/relationships/hyperlink" Target="link%20e111.ppt#-1,1,Slide 1" TargetMode="External"/><Relationship Id="rId2" Type="http://schemas.openxmlformats.org/officeDocument/2006/relationships/image" Target="../media/image665.jpeg"/><Relationship Id="rId1" Type="http://schemas.openxmlformats.org/officeDocument/2006/relationships/slideLayout" Target="../slideLayouts/slideLayout7.xml"/><Relationship Id="rId6" Type="http://schemas.openxmlformats.org/officeDocument/2006/relationships/image" Target="../media/image555.png"/><Relationship Id="rId5" Type="http://schemas.openxmlformats.org/officeDocument/2006/relationships/hyperlink" Target="madrese%20chahar%20bagh.ppt#-1,1,Slide 1" TargetMode="External"/><Relationship Id="rId4" Type="http://schemas.openxmlformats.org/officeDocument/2006/relationships/hyperlink" Target="madrese%20khan.ppt#-1,1,Slide 1"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320.xml.rels><?xml version="1.0" encoding="UTF-8" standalone="yes"?>
<Relationships xmlns="http://schemas.openxmlformats.org/package/2006/relationships"><Relationship Id="rId3" Type="http://schemas.openxmlformats.org/officeDocument/2006/relationships/image" Target="../media/image668.jpeg"/><Relationship Id="rId2" Type="http://schemas.openxmlformats.org/officeDocument/2006/relationships/image" Target="../media/image667.jpeg"/><Relationship Id="rId1" Type="http://schemas.openxmlformats.org/officeDocument/2006/relationships/slideLayout" Target="../slideLayouts/slideLayout7.xml"/><Relationship Id="rId4" Type="http://schemas.openxmlformats.org/officeDocument/2006/relationships/hyperlink" Target="madrese.ppt" TargetMode="External"/></Relationships>
</file>

<file path=ppt/slides/_rels/slide321.xml.rels><?xml version="1.0" encoding="UTF-8" standalone="yes"?>
<Relationships xmlns="http://schemas.openxmlformats.org/package/2006/relationships"><Relationship Id="rId3" Type="http://schemas.openxmlformats.org/officeDocument/2006/relationships/image" Target="../media/image670.jpeg"/><Relationship Id="rId2" Type="http://schemas.openxmlformats.org/officeDocument/2006/relationships/image" Target="../media/image669.jpeg"/><Relationship Id="rId1" Type="http://schemas.openxmlformats.org/officeDocument/2006/relationships/slideLayout" Target="../slideLayouts/slideLayout7.xml"/></Relationships>
</file>

<file path=ppt/slides/_rels/slide322.xml.rels><?xml version="1.0" encoding="UTF-8" standalone="yes"?>
<Relationships xmlns="http://schemas.openxmlformats.org/package/2006/relationships"><Relationship Id="rId3" Type="http://schemas.openxmlformats.org/officeDocument/2006/relationships/image" Target="../media/image672.jpeg"/><Relationship Id="rId2" Type="http://schemas.openxmlformats.org/officeDocument/2006/relationships/image" Target="../media/image671.jpeg"/><Relationship Id="rId1" Type="http://schemas.openxmlformats.org/officeDocument/2006/relationships/slideLayout" Target="../slideLayouts/slideLayout7.xml"/></Relationships>
</file>

<file path=ppt/slides/_rels/slide323.xml.rels><?xml version="1.0" encoding="UTF-8" standalone="yes"?>
<Relationships xmlns="http://schemas.openxmlformats.org/package/2006/relationships"><Relationship Id="rId2" Type="http://schemas.openxmlformats.org/officeDocument/2006/relationships/image" Target="../media/image673.jpeg"/><Relationship Id="rId1" Type="http://schemas.openxmlformats.org/officeDocument/2006/relationships/slideLayout" Target="../slideLayouts/slideLayout7.xml"/></Relationships>
</file>

<file path=ppt/slides/_rels/slide324.xml.rels><?xml version="1.0" encoding="UTF-8" standalone="yes"?>
<Relationships xmlns="http://schemas.openxmlformats.org/package/2006/relationships"><Relationship Id="rId3" Type="http://schemas.openxmlformats.org/officeDocument/2006/relationships/image" Target="../media/image675.jpeg"/><Relationship Id="rId2" Type="http://schemas.openxmlformats.org/officeDocument/2006/relationships/image" Target="../media/image674.jpeg"/><Relationship Id="rId1" Type="http://schemas.openxmlformats.org/officeDocument/2006/relationships/slideLayout" Target="../slideLayouts/slideLayout7.xml"/></Relationships>
</file>

<file path=ppt/slides/_rels/slide325.xml.rels><?xml version="1.0" encoding="UTF-8" standalone="yes"?>
<Relationships xmlns="http://schemas.openxmlformats.org/package/2006/relationships"><Relationship Id="rId3" Type="http://schemas.openxmlformats.org/officeDocument/2006/relationships/image" Target="../media/image677.jpeg"/><Relationship Id="rId2" Type="http://schemas.openxmlformats.org/officeDocument/2006/relationships/image" Target="../media/image676.jpeg"/><Relationship Id="rId1" Type="http://schemas.openxmlformats.org/officeDocument/2006/relationships/slideLayout" Target="../slideLayouts/slideLayout7.xml"/></Relationships>
</file>

<file path=ppt/slides/_rels/slide326.xml.rels><?xml version="1.0" encoding="UTF-8" standalone="yes"?>
<Relationships xmlns="http://schemas.openxmlformats.org/package/2006/relationships"><Relationship Id="rId2" Type="http://schemas.openxmlformats.org/officeDocument/2006/relationships/image" Target="../media/image678.jpeg"/><Relationship Id="rId1" Type="http://schemas.openxmlformats.org/officeDocument/2006/relationships/slideLayout" Target="../slideLayouts/slideLayout7.xml"/></Relationships>
</file>

<file path=ppt/slides/_rels/slide327.xml.rels><?xml version="1.0" encoding="UTF-8" standalone="yes"?>
<Relationships xmlns="http://schemas.openxmlformats.org/package/2006/relationships"><Relationship Id="rId3" Type="http://schemas.openxmlformats.org/officeDocument/2006/relationships/image" Target="../media/image680.jpeg"/><Relationship Id="rId2" Type="http://schemas.openxmlformats.org/officeDocument/2006/relationships/image" Target="../media/image679.jpeg"/><Relationship Id="rId1" Type="http://schemas.openxmlformats.org/officeDocument/2006/relationships/slideLayout" Target="../slideLayouts/slideLayout7.xml"/></Relationships>
</file>

<file path=ppt/slides/_rels/slide328.xml.rels><?xml version="1.0" encoding="UTF-8" standalone="yes"?>
<Relationships xmlns="http://schemas.openxmlformats.org/package/2006/relationships"><Relationship Id="rId3" Type="http://schemas.openxmlformats.org/officeDocument/2006/relationships/image" Target="../media/image682.jpeg"/><Relationship Id="rId2" Type="http://schemas.openxmlformats.org/officeDocument/2006/relationships/image" Target="../media/image681.jpeg"/><Relationship Id="rId1" Type="http://schemas.openxmlformats.org/officeDocument/2006/relationships/slideLayout" Target="../slideLayouts/slideLayout7.xml"/><Relationship Id="rId4" Type="http://schemas.openxmlformats.org/officeDocument/2006/relationships/image" Target="../media/image683.jpeg"/></Relationships>
</file>

<file path=ppt/slides/_rels/slide329.xml.rels><?xml version="1.0" encoding="UTF-8" standalone="yes"?>
<Relationships xmlns="http://schemas.openxmlformats.org/package/2006/relationships"><Relationship Id="rId8" Type="http://schemas.openxmlformats.org/officeDocument/2006/relationships/image" Target="../media/image690.jpeg"/><Relationship Id="rId3" Type="http://schemas.openxmlformats.org/officeDocument/2006/relationships/image" Target="../media/image685.jpeg"/><Relationship Id="rId7" Type="http://schemas.openxmlformats.org/officeDocument/2006/relationships/image" Target="../media/image689.jpeg"/><Relationship Id="rId2" Type="http://schemas.openxmlformats.org/officeDocument/2006/relationships/image" Target="../media/image684.jpeg"/><Relationship Id="rId1" Type="http://schemas.openxmlformats.org/officeDocument/2006/relationships/slideLayout" Target="../slideLayouts/slideLayout7.xml"/><Relationship Id="rId6" Type="http://schemas.openxmlformats.org/officeDocument/2006/relationships/image" Target="../media/image688.jpeg"/><Relationship Id="rId5" Type="http://schemas.openxmlformats.org/officeDocument/2006/relationships/image" Target="../media/image687.jpeg"/><Relationship Id="rId4" Type="http://schemas.openxmlformats.org/officeDocument/2006/relationships/image" Target="../media/image686.jpeg"/><Relationship Id="rId9" Type="http://schemas.openxmlformats.org/officeDocument/2006/relationships/image" Target="../media/image691.jpeg"/></Relationships>
</file>

<file path=ppt/slides/_rels/slide3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330.xml.rels><?xml version="1.0" encoding="UTF-8" standalone="yes"?>
<Relationships xmlns="http://schemas.openxmlformats.org/package/2006/relationships"><Relationship Id="rId3" Type="http://schemas.openxmlformats.org/officeDocument/2006/relationships/image" Target="../media/image693.jpeg"/><Relationship Id="rId7" Type="http://schemas.openxmlformats.org/officeDocument/2006/relationships/hyperlink" Target="linke%202.ppt" TargetMode="External"/><Relationship Id="rId2" Type="http://schemas.openxmlformats.org/officeDocument/2006/relationships/image" Target="../media/image692.jpeg"/><Relationship Id="rId1" Type="http://schemas.openxmlformats.org/officeDocument/2006/relationships/slideLayout" Target="../slideLayouts/slideLayout7.xml"/><Relationship Id="rId6" Type="http://schemas.openxmlformats.org/officeDocument/2006/relationships/image" Target="../media/image553.jpeg"/><Relationship Id="rId5" Type="http://schemas.openxmlformats.org/officeDocument/2006/relationships/hyperlink" Target="soltani.ppt#-1,1,Slide 1" TargetMode="External"/><Relationship Id="rId4" Type="http://schemas.openxmlformats.org/officeDocument/2006/relationships/hyperlink" Target="madreseye%20agha%20bozorg.ppt#-1,1,Slide 1" TargetMode="External"/></Relationships>
</file>

<file path=ppt/slides/_rels/slide331.xml.rels><?xml version="1.0" encoding="UTF-8" standalone="yes"?>
<Relationships xmlns="http://schemas.openxmlformats.org/package/2006/relationships"><Relationship Id="rId3" Type="http://schemas.openxmlformats.org/officeDocument/2006/relationships/image" Target="../media/image668.jpeg"/><Relationship Id="rId2" Type="http://schemas.openxmlformats.org/officeDocument/2006/relationships/image" Target="../media/image694.jpeg"/><Relationship Id="rId1" Type="http://schemas.openxmlformats.org/officeDocument/2006/relationships/slideLayout" Target="../slideLayouts/slideLayout7.xml"/><Relationship Id="rId4" Type="http://schemas.openxmlformats.org/officeDocument/2006/relationships/hyperlink" Target="madrese.ppt" TargetMode="External"/></Relationships>
</file>

<file path=ppt/slides/_rels/slide332.xml.rels><?xml version="1.0" encoding="UTF-8" standalone="yes"?>
<Relationships xmlns="http://schemas.openxmlformats.org/package/2006/relationships"><Relationship Id="rId3" Type="http://schemas.openxmlformats.org/officeDocument/2006/relationships/image" Target="../media/image696.jpeg"/><Relationship Id="rId2" Type="http://schemas.openxmlformats.org/officeDocument/2006/relationships/image" Target="../media/image695.jpeg"/><Relationship Id="rId1" Type="http://schemas.openxmlformats.org/officeDocument/2006/relationships/slideLayout" Target="../slideLayouts/slideLayout7.xml"/></Relationships>
</file>

<file path=ppt/slides/_rels/slide333.xml.rels><?xml version="1.0" encoding="UTF-8" standalone="yes"?>
<Relationships xmlns="http://schemas.openxmlformats.org/package/2006/relationships"><Relationship Id="rId3" Type="http://schemas.openxmlformats.org/officeDocument/2006/relationships/image" Target="../media/image698.jpeg"/><Relationship Id="rId2" Type="http://schemas.openxmlformats.org/officeDocument/2006/relationships/image" Target="../media/image697.jpeg"/><Relationship Id="rId1" Type="http://schemas.openxmlformats.org/officeDocument/2006/relationships/slideLayout" Target="../slideLayouts/slideLayout7.xml"/></Relationships>
</file>

<file path=ppt/slides/_rels/slide334.xml.rels><?xml version="1.0" encoding="UTF-8" standalone="yes"?>
<Relationships xmlns="http://schemas.openxmlformats.org/package/2006/relationships"><Relationship Id="rId3" Type="http://schemas.openxmlformats.org/officeDocument/2006/relationships/image" Target="../media/image700.jpeg"/><Relationship Id="rId2" Type="http://schemas.openxmlformats.org/officeDocument/2006/relationships/image" Target="../media/image699.jpeg"/><Relationship Id="rId1" Type="http://schemas.openxmlformats.org/officeDocument/2006/relationships/slideLayout" Target="../slideLayouts/slideLayout7.xml"/></Relationships>
</file>

<file path=ppt/slides/_rels/slide335.xml.rels><?xml version="1.0" encoding="UTF-8" standalone="yes"?>
<Relationships xmlns="http://schemas.openxmlformats.org/package/2006/relationships"><Relationship Id="rId3" Type="http://schemas.openxmlformats.org/officeDocument/2006/relationships/image" Target="../media/image702.jpeg"/><Relationship Id="rId2" Type="http://schemas.openxmlformats.org/officeDocument/2006/relationships/image" Target="../media/image701.jpeg"/><Relationship Id="rId1" Type="http://schemas.openxmlformats.org/officeDocument/2006/relationships/slideLayout" Target="../slideLayouts/slideLayout7.xml"/></Relationships>
</file>

<file path=ppt/slides/_rels/slide336.xml.rels><?xml version="1.0" encoding="UTF-8" standalone="yes"?>
<Relationships xmlns="http://schemas.openxmlformats.org/package/2006/relationships"><Relationship Id="rId2" Type="http://schemas.openxmlformats.org/officeDocument/2006/relationships/image" Target="../media/image703.jpeg"/><Relationship Id="rId1" Type="http://schemas.openxmlformats.org/officeDocument/2006/relationships/slideLayout" Target="../slideLayouts/slideLayout7.xml"/></Relationships>
</file>

<file path=ppt/slides/_rels/slide337.xml.rels><?xml version="1.0" encoding="UTF-8" standalone="yes"?>
<Relationships xmlns="http://schemas.openxmlformats.org/package/2006/relationships"><Relationship Id="rId3" Type="http://schemas.openxmlformats.org/officeDocument/2006/relationships/image" Target="../media/image705.jpeg"/><Relationship Id="rId2" Type="http://schemas.openxmlformats.org/officeDocument/2006/relationships/image" Target="../media/image704.jpeg"/><Relationship Id="rId1" Type="http://schemas.openxmlformats.org/officeDocument/2006/relationships/slideLayout" Target="../slideLayouts/slideLayout7.xml"/></Relationships>
</file>

<file path=ppt/slides/_rels/slide338.xml.rels><?xml version="1.0" encoding="UTF-8" standalone="yes"?>
<Relationships xmlns="http://schemas.openxmlformats.org/package/2006/relationships"><Relationship Id="rId3" Type="http://schemas.openxmlformats.org/officeDocument/2006/relationships/image" Target="../media/image707.jpeg"/><Relationship Id="rId2" Type="http://schemas.openxmlformats.org/officeDocument/2006/relationships/image" Target="../media/image706.jpeg"/><Relationship Id="rId1" Type="http://schemas.openxmlformats.org/officeDocument/2006/relationships/slideLayout" Target="../slideLayouts/slideLayout7.xml"/><Relationship Id="rId4" Type="http://schemas.openxmlformats.org/officeDocument/2006/relationships/image" Target="../media/image708.jpeg"/></Relationships>
</file>

<file path=ppt/slides/_rels/slide339.xml.rels><?xml version="1.0" encoding="UTF-8" standalone="yes"?>
<Relationships xmlns="http://schemas.openxmlformats.org/package/2006/relationships"><Relationship Id="rId3" Type="http://schemas.openxmlformats.org/officeDocument/2006/relationships/image" Target="../media/image710.jpeg"/><Relationship Id="rId2" Type="http://schemas.openxmlformats.org/officeDocument/2006/relationships/image" Target="../media/image709.jpeg"/><Relationship Id="rId1" Type="http://schemas.openxmlformats.org/officeDocument/2006/relationships/slideLayout" Target="../slideLayouts/slideLayout7.xml"/><Relationship Id="rId4" Type="http://schemas.openxmlformats.org/officeDocument/2006/relationships/image" Target="../media/image711.jpeg"/></Relationships>
</file>

<file path=ppt/slides/_rels/slide3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340.xml.rels><?xml version="1.0" encoding="UTF-8" standalone="yes"?>
<Relationships xmlns="http://schemas.openxmlformats.org/package/2006/relationships"><Relationship Id="rId8" Type="http://schemas.openxmlformats.org/officeDocument/2006/relationships/image" Target="../media/image715.jpeg"/><Relationship Id="rId3" Type="http://schemas.openxmlformats.org/officeDocument/2006/relationships/image" Target="../media/image713.jpeg"/><Relationship Id="rId7" Type="http://schemas.openxmlformats.org/officeDocument/2006/relationships/hyperlink" Target="masjed%20hakim.ppt#-1,1,Slide 1" TargetMode="External"/><Relationship Id="rId2" Type="http://schemas.openxmlformats.org/officeDocument/2006/relationships/image" Target="../media/image712.jpeg"/><Relationship Id="rId1" Type="http://schemas.openxmlformats.org/officeDocument/2006/relationships/slideLayout" Target="../slideLayouts/slideLayout7.xml"/><Relationship Id="rId6" Type="http://schemas.openxmlformats.org/officeDocument/2006/relationships/hyperlink" Target="sheikh%20lotfollah.ppt#-1,1,Slide 1" TargetMode="External"/><Relationship Id="rId11" Type="http://schemas.openxmlformats.org/officeDocument/2006/relationships/hyperlink" Target="link%20e111.ppt#-1,1,Slide 1" TargetMode="External"/><Relationship Id="rId5" Type="http://schemas.openxmlformats.org/officeDocument/2006/relationships/hyperlink" Target="masjed%20emam.ppt#-1,1,Slide 1" TargetMode="External"/><Relationship Id="rId10" Type="http://schemas.openxmlformats.org/officeDocument/2006/relationships/image" Target="../media/image555.png"/><Relationship Id="rId4" Type="http://schemas.openxmlformats.org/officeDocument/2006/relationships/image" Target="../media/image714.jpeg"/><Relationship Id="rId9" Type="http://schemas.openxmlformats.org/officeDocument/2006/relationships/hyperlink" Target="masjed%20vakil.ppt#-1,1,Slide 1" TargetMode="External"/></Relationships>
</file>

<file path=ppt/slides/_rels/slide341.xml.rels><?xml version="1.0" encoding="UTF-8" standalone="yes"?>
<Relationships xmlns="http://schemas.openxmlformats.org/package/2006/relationships"><Relationship Id="rId3" Type="http://schemas.openxmlformats.org/officeDocument/2006/relationships/image" Target="../media/image717.jpeg"/><Relationship Id="rId2" Type="http://schemas.openxmlformats.org/officeDocument/2006/relationships/image" Target="../media/image716.jpeg"/><Relationship Id="rId1" Type="http://schemas.openxmlformats.org/officeDocument/2006/relationships/slideLayout" Target="../slideLayouts/slideLayout7.xml"/><Relationship Id="rId4" Type="http://schemas.openxmlformats.org/officeDocument/2006/relationships/hyperlink" Target="masjed5.ppt" TargetMode="Externa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343.xml.rels><?xml version="1.0" encoding="UTF-8" standalone="yes"?>
<Relationships xmlns="http://schemas.openxmlformats.org/package/2006/relationships"><Relationship Id="rId3" Type="http://schemas.openxmlformats.org/officeDocument/2006/relationships/image" Target="../media/image718.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344.xml.rels><?xml version="1.0" encoding="UTF-8" standalone="yes"?>
<Relationships xmlns="http://schemas.openxmlformats.org/package/2006/relationships"><Relationship Id="rId3" Type="http://schemas.openxmlformats.org/officeDocument/2006/relationships/image" Target="../media/image719.jpeg"/><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image" Target="../media/image720.jpeg"/></Relationships>
</file>

<file path=ppt/slides/_rels/slide345.xml.rels><?xml version="1.0" encoding="UTF-8" standalone="yes"?>
<Relationships xmlns="http://schemas.openxmlformats.org/package/2006/relationships"><Relationship Id="rId3" Type="http://schemas.openxmlformats.org/officeDocument/2006/relationships/image" Target="../media/image721.jpe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722.jpeg"/></Relationships>
</file>

<file path=ppt/slides/_rels/slide346.xml.rels><?xml version="1.0" encoding="UTF-8" standalone="yes"?>
<Relationships xmlns="http://schemas.openxmlformats.org/package/2006/relationships"><Relationship Id="rId3" Type="http://schemas.openxmlformats.org/officeDocument/2006/relationships/image" Target="../media/image723.jpeg"/><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image" Target="../media/image724.jpeg"/></Relationships>
</file>

<file path=ppt/slides/_rels/slide347.xml.rels><?xml version="1.0" encoding="UTF-8" standalone="yes"?>
<Relationships xmlns="http://schemas.openxmlformats.org/package/2006/relationships"><Relationship Id="rId3" Type="http://schemas.openxmlformats.org/officeDocument/2006/relationships/image" Target="../media/image725.jpe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348.xml.rels><?xml version="1.0" encoding="UTF-8" standalone="yes"?>
<Relationships xmlns="http://schemas.openxmlformats.org/package/2006/relationships"><Relationship Id="rId3" Type="http://schemas.openxmlformats.org/officeDocument/2006/relationships/image" Target="../media/image726.jpe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349.xml.rels><?xml version="1.0" encoding="UTF-8" standalone="yes"?>
<Relationships xmlns="http://schemas.openxmlformats.org/package/2006/relationships"><Relationship Id="rId3" Type="http://schemas.openxmlformats.org/officeDocument/2006/relationships/image" Target="../media/image727.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 Id="rId4" Type="http://schemas.openxmlformats.org/officeDocument/2006/relationships/image" Target="../media/image90.jpeg"/></Relationships>
</file>

<file path=ppt/slides/_rels/slide350.xml.rels><?xml version="1.0" encoding="UTF-8" standalone="yes"?>
<Relationships xmlns="http://schemas.openxmlformats.org/package/2006/relationships"><Relationship Id="rId3" Type="http://schemas.openxmlformats.org/officeDocument/2006/relationships/image" Target="../media/image728.jpe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730.jpeg"/><Relationship Id="rId4" Type="http://schemas.openxmlformats.org/officeDocument/2006/relationships/image" Target="../media/image729.jpeg"/></Relationships>
</file>

<file path=ppt/slides/_rels/slide351.xml.rels><?xml version="1.0" encoding="UTF-8" standalone="yes"?>
<Relationships xmlns="http://schemas.openxmlformats.org/package/2006/relationships"><Relationship Id="rId3" Type="http://schemas.openxmlformats.org/officeDocument/2006/relationships/image" Target="../media/image731.jpeg"/><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image" Target="../media/image732.jpeg"/></Relationships>
</file>

<file path=ppt/slides/_rels/slide352.xml.rels><?xml version="1.0" encoding="UTF-8" standalone="yes"?>
<Relationships xmlns="http://schemas.openxmlformats.org/package/2006/relationships"><Relationship Id="rId3" Type="http://schemas.openxmlformats.org/officeDocument/2006/relationships/image" Target="../media/image733.jpeg"/><Relationship Id="rId2" Type="http://schemas.openxmlformats.org/officeDocument/2006/relationships/notesSlide" Target="../notesSlides/notesSlide84.xml"/><Relationship Id="rId1" Type="http://schemas.openxmlformats.org/officeDocument/2006/relationships/slideLayout" Target="../slideLayouts/slideLayout7.xml"/><Relationship Id="rId5" Type="http://schemas.openxmlformats.org/officeDocument/2006/relationships/image" Target="../media/image735.jpeg"/><Relationship Id="rId4" Type="http://schemas.openxmlformats.org/officeDocument/2006/relationships/image" Target="../media/image734.jpeg"/></Relationships>
</file>

<file path=ppt/slides/_rels/slide353.xml.rels><?xml version="1.0" encoding="UTF-8" standalone="yes"?>
<Relationships xmlns="http://schemas.openxmlformats.org/package/2006/relationships"><Relationship Id="rId3" Type="http://schemas.openxmlformats.org/officeDocument/2006/relationships/image" Target="../media/image736.jpeg"/><Relationship Id="rId2" Type="http://schemas.openxmlformats.org/officeDocument/2006/relationships/notesSlide" Target="../notesSlides/notesSlide85.xml"/><Relationship Id="rId1" Type="http://schemas.openxmlformats.org/officeDocument/2006/relationships/slideLayout" Target="../slideLayouts/slideLayout7.xml"/><Relationship Id="rId6" Type="http://schemas.openxmlformats.org/officeDocument/2006/relationships/image" Target="../media/image739.jpeg"/><Relationship Id="rId5" Type="http://schemas.openxmlformats.org/officeDocument/2006/relationships/image" Target="../media/image738.jpeg"/><Relationship Id="rId4" Type="http://schemas.openxmlformats.org/officeDocument/2006/relationships/image" Target="../media/image737.jpeg"/></Relationships>
</file>

<file path=ppt/slides/_rels/slide354.xml.rels><?xml version="1.0" encoding="UTF-8" standalone="yes"?>
<Relationships xmlns="http://schemas.openxmlformats.org/package/2006/relationships"><Relationship Id="rId3" Type="http://schemas.openxmlformats.org/officeDocument/2006/relationships/image" Target="../media/image740.jpe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741.jpeg"/></Relationships>
</file>

<file path=ppt/slides/_rels/slide355.xml.rels><?xml version="1.0" encoding="UTF-8" standalone="yes"?>
<Relationships xmlns="http://schemas.openxmlformats.org/package/2006/relationships"><Relationship Id="rId3" Type="http://schemas.openxmlformats.org/officeDocument/2006/relationships/image" Target="../media/image742.jpe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744.jpeg"/><Relationship Id="rId4" Type="http://schemas.openxmlformats.org/officeDocument/2006/relationships/image" Target="../media/image743.jpeg"/></Relationships>
</file>

<file path=ppt/slides/_rels/slide356.xml.rels><?xml version="1.0" encoding="UTF-8" standalone="yes"?>
<Relationships xmlns="http://schemas.openxmlformats.org/package/2006/relationships"><Relationship Id="rId3" Type="http://schemas.openxmlformats.org/officeDocument/2006/relationships/image" Target="../media/image717.jpeg"/><Relationship Id="rId2" Type="http://schemas.openxmlformats.org/officeDocument/2006/relationships/image" Target="../media/image745.jpeg"/><Relationship Id="rId1" Type="http://schemas.openxmlformats.org/officeDocument/2006/relationships/slideLayout" Target="../slideLayouts/slideLayout7.xml"/><Relationship Id="rId4" Type="http://schemas.openxmlformats.org/officeDocument/2006/relationships/hyperlink" Target="masjed5.ppt" TargetMode="External"/></Relationships>
</file>

<file path=ppt/slides/_rels/slide357.xml.rels><?xml version="1.0" encoding="UTF-8" standalone="yes"?>
<Relationships xmlns="http://schemas.openxmlformats.org/package/2006/relationships"><Relationship Id="rId2" Type="http://schemas.openxmlformats.org/officeDocument/2006/relationships/image" Target="../media/image746.png"/><Relationship Id="rId1" Type="http://schemas.openxmlformats.org/officeDocument/2006/relationships/slideLayout" Target="../slideLayouts/slideLayout7.xml"/></Relationships>
</file>

<file path=ppt/slides/_rels/slide358.xml.rels><?xml version="1.0" encoding="UTF-8" standalone="yes"?>
<Relationships xmlns="http://schemas.openxmlformats.org/package/2006/relationships"><Relationship Id="rId3" Type="http://schemas.openxmlformats.org/officeDocument/2006/relationships/image" Target="../media/image748.jpeg"/><Relationship Id="rId2" Type="http://schemas.openxmlformats.org/officeDocument/2006/relationships/image" Target="../media/image747.jpeg"/><Relationship Id="rId1" Type="http://schemas.openxmlformats.org/officeDocument/2006/relationships/slideLayout" Target="../slideLayouts/slideLayout7.xml"/></Relationships>
</file>

<file path=ppt/slides/_rels/slide359.xml.rels><?xml version="1.0" encoding="UTF-8" standalone="yes"?>
<Relationships xmlns="http://schemas.openxmlformats.org/package/2006/relationships"><Relationship Id="rId3" Type="http://schemas.openxmlformats.org/officeDocument/2006/relationships/image" Target="../media/image750.jpeg"/><Relationship Id="rId2" Type="http://schemas.openxmlformats.org/officeDocument/2006/relationships/image" Target="../media/image74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360.xml.rels><?xml version="1.0" encoding="UTF-8" standalone="yes"?>
<Relationships xmlns="http://schemas.openxmlformats.org/package/2006/relationships"><Relationship Id="rId3" Type="http://schemas.openxmlformats.org/officeDocument/2006/relationships/image" Target="../media/image752.jpeg"/><Relationship Id="rId2" Type="http://schemas.openxmlformats.org/officeDocument/2006/relationships/image" Target="../media/image751.jpeg"/><Relationship Id="rId1" Type="http://schemas.openxmlformats.org/officeDocument/2006/relationships/slideLayout" Target="../slideLayouts/slideLayout7.xml"/><Relationship Id="rId4" Type="http://schemas.openxmlformats.org/officeDocument/2006/relationships/image" Target="../media/image753.jpeg"/></Relationships>
</file>

<file path=ppt/slides/_rels/slide361.xml.rels><?xml version="1.0" encoding="UTF-8" standalone="yes"?>
<Relationships xmlns="http://schemas.openxmlformats.org/package/2006/relationships"><Relationship Id="rId3" Type="http://schemas.openxmlformats.org/officeDocument/2006/relationships/image" Target="../media/image755.jpeg"/><Relationship Id="rId2" Type="http://schemas.openxmlformats.org/officeDocument/2006/relationships/image" Target="../media/image754.jpeg"/><Relationship Id="rId1" Type="http://schemas.openxmlformats.org/officeDocument/2006/relationships/slideLayout" Target="../slideLayouts/slideLayout7.xml"/></Relationships>
</file>

<file path=ppt/slides/_rels/slide362.xml.rels><?xml version="1.0" encoding="UTF-8" standalone="yes"?>
<Relationships xmlns="http://schemas.openxmlformats.org/package/2006/relationships"><Relationship Id="rId3" Type="http://schemas.openxmlformats.org/officeDocument/2006/relationships/image" Target="../media/image757.jpeg"/><Relationship Id="rId2" Type="http://schemas.openxmlformats.org/officeDocument/2006/relationships/image" Target="../media/image756.jpeg"/><Relationship Id="rId1" Type="http://schemas.openxmlformats.org/officeDocument/2006/relationships/slideLayout" Target="../slideLayouts/slideLayout7.xml"/></Relationships>
</file>

<file path=ppt/slides/_rels/slide363.xml.rels><?xml version="1.0" encoding="UTF-8" standalone="yes"?>
<Relationships xmlns="http://schemas.openxmlformats.org/package/2006/relationships"><Relationship Id="rId3" Type="http://schemas.openxmlformats.org/officeDocument/2006/relationships/image" Target="../media/image759.jpeg"/><Relationship Id="rId2" Type="http://schemas.openxmlformats.org/officeDocument/2006/relationships/image" Target="../media/image758.jpeg"/><Relationship Id="rId1" Type="http://schemas.openxmlformats.org/officeDocument/2006/relationships/slideLayout" Target="../slideLayouts/slideLayout7.xml"/><Relationship Id="rId4" Type="http://schemas.openxmlformats.org/officeDocument/2006/relationships/hyperlink" Target="linke%202.ppt" TargetMode="Externa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5.xml.rels><?xml version="1.0" encoding="UTF-8" standalone="yes"?>
<Relationships xmlns="http://schemas.openxmlformats.org/package/2006/relationships"><Relationship Id="rId3" Type="http://schemas.openxmlformats.org/officeDocument/2006/relationships/image" Target="../media/image761.jpeg"/><Relationship Id="rId2" Type="http://schemas.openxmlformats.org/officeDocument/2006/relationships/image" Target="../media/image760.jpeg"/><Relationship Id="rId1" Type="http://schemas.openxmlformats.org/officeDocument/2006/relationships/slideLayout" Target="../slideLayouts/slideLayout7.xml"/></Relationships>
</file>

<file path=ppt/slides/_rels/slide366.xml.rels><?xml version="1.0" encoding="UTF-8" standalone="yes"?>
<Relationships xmlns="http://schemas.openxmlformats.org/package/2006/relationships"><Relationship Id="rId3" Type="http://schemas.openxmlformats.org/officeDocument/2006/relationships/image" Target="../media/image763.jpeg"/><Relationship Id="rId2" Type="http://schemas.openxmlformats.org/officeDocument/2006/relationships/image" Target="../media/image762.jpeg"/><Relationship Id="rId1" Type="http://schemas.openxmlformats.org/officeDocument/2006/relationships/slideLayout" Target="../slideLayouts/slideLayout7.xml"/><Relationship Id="rId4" Type="http://schemas.openxmlformats.org/officeDocument/2006/relationships/image" Target="../media/image764.jpeg"/></Relationships>
</file>

<file path=ppt/slides/_rels/slide367.xml.rels><?xml version="1.0" encoding="UTF-8" standalone="yes"?>
<Relationships xmlns="http://schemas.openxmlformats.org/package/2006/relationships"><Relationship Id="rId3" Type="http://schemas.openxmlformats.org/officeDocument/2006/relationships/image" Target="../media/image766.jpeg"/><Relationship Id="rId2" Type="http://schemas.openxmlformats.org/officeDocument/2006/relationships/image" Target="../media/image765.jpeg"/><Relationship Id="rId1" Type="http://schemas.openxmlformats.org/officeDocument/2006/relationships/slideLayout" Target="../slideLayouts/slideLayout7.xml"/><Relationship Id="rId4" Type="http://schemas.openxmlformats.org/officeDocument/2006/relationships/image" Target="../media/image767.jpeg"/></Relationships>
</file>

<file path=ppt/slides/_rels/slide368.xml.rels><?xml version="1.0" encoding="UTF-8" standalone="yes"?>
<Relationships xmlns="http://schemas.openxmlformats.org/package/2006/relationships"><Relationship Id="rId2" Type="http://schemas.openxmlformats.org/officeDocument/2006/relationships/image" Target="../media/image768.jpeg"/><Relationship Id="rId1" Type="http://schemas.openxmlformats.org/officeDocument/2006/relationships/slideLayout" Target="../slideLayouts/slideLayout7.xml"/></Relationships>
</file>

<file path=ppt/slides/_rels/slide369.xml.rels><?xml version="1.0" encoding="UTF-8" standalone="yes"?>
<Relationships xmlns="http://schemas.openxmlformats.org/package/2006/relationships"><Relationship Id="rId3" Type="http://schemas.openxmlformats.org/officeDocument/2006/relationships/image" Target="../media/image770.jpeg"/><Relationship Id="rId2" Type="http://schemas.openxmlformats.org/officeDocument/2006/relationships/image" Target="../media/image76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7.xml"/><Relationship Id="rId5" Type="http://schemas.openxmlformats.org/officeDocument/2006/relationships/image" Target="../media/image99.jpeg"/><Relationship Id="rId4" Type="http://schemas.openxmlformats.org/officeDocument/2006/relationships/image" Target="../media/image98.jpeg"/></Relationships>
</file>

<file path=ppt/slides/_rels/slide370.xml.rels><?xml version="1.0" encoding="UTF-8" standalone="yes"?>
<Relationships xmlns="http://schemas.openxmlformats.org/package/2006/relationships"><Relationship Id="rId3" Type="http://schemas.openxmlformats.org/officeDocument/2006/relationships/image" Target="../media/image772.jpeg"/><Relationship Id="rId2" Type="http://schemas.openxmlformats.org/officeDocument/2006/relationships/image" Target="../media/image771.jpeg"/><Relationship Id="rId1" Type="http://schemas.openxmlformats.org/officeDocument/2006/relationships/slideLayout" Target="../slideLayouts/slideLayout7.xml"/><Relationship Id="rId4" Type="http://schemas.openxmlformats.org/officeDocument/2006/relationships/hyperlink" Target="masjed5.ppt" TargetMode="Externa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5.xml.rels><?xml version="1.0" encoding="UTF-8" standalone="yes"?>
<Relationships xmlns="http://schemas.openxmlformats.org/package/2006/relationships"><Relationship Id="rId3" Type="http://schemas.openxmlformats.org/officeDocument/2006/relationships/image" Target="../media/image774.jpeg"/><Relationship Id="rId2" Type="http://schemas.openxmlformats.org/officeDocument/2006/relationships/image" Target="../media/image773.jpeg"/><Relationship Id="rId1" Type="http://schemas.openxmlformats.org/officeDocument/2006/relationships/slideLayout" Target="../slideLayouts/slideLayout7.xml"/></Relationships>
</file>

<file path=ppt/slides/_rels/slide376.xml.rels><?xml version="1.0" encoding="UTF-8" standalone="yes"?>
<Relationships xmlns="http://schemas.openxmlformats.org/package/2006/relationships"><Relationship Id="rId3" Type="http://schemas.openxmlformats.org/officeDocument/2006/relationships/image" Target="../media/image776.jpeg"/><Relationship Id="rId2" Type="http://schemas.openxmlformats.org/officeDocument/2006/relationships/image" Target="../media/image775.jpeg"/><Relationship Id="rId1" Type="http://schemas.openxmlformats.org/officeDocument/2006/relationships/slideLayout" Target="../slideLayouts/slideLayout7.xml"/><Relationship Id="rId4" Type="http://schemas.openxmlformats.org/officeDocument/2006/relationships/image" Target="../media/image777.jpeg"/></Relationships>
</file>

<file path=ppt/slides/_rels/slide377.xml.rels><?xml version="1.0" encoding="UTF-8" standalone="yes"?>
<Relationships xmlns="http://schemas.openxmlformats.org/package/2006/relationships"><Relationship Id="rId3" Type="http://schemas.openxmlformats.org/officeDocument/2006/relationships/image" Target="../media/image779.jpeg"/><Relationship Id="rId2" Type="http://schemas.openxmlformats.org/officeDocument/2006/relationships/image" Target="../media/image778.jpeg"/><Relationship Id="rId1" Type="http://schemas.openxmlformats.org/officeDocument/2006/relationships/slideLayout" Target="../slideLayouts/slideLayout7.xml"/></Relationships>
</file>

<file path=ppt/slides/_rels/slide378.xml.rels><?xml version="1.0" encoding="UTF-8" standalone="yes"?>
<Relationships xmlns="http://schemas.openxmlformats.org/package/2006/relationships"><Relationship Id="rId3" Type="http://schemas.openxmlformats.org/officeDocument/2006/relationships/image" Target="../media/image781.jpeg"/><Relationship Id="rId2" Type="http://schemas.openxmlformats.org/officeDocument/2006/relationships/image" Target="../media/image780.jpeg"/><Relationship Id="rId1" Type="http://schemas.openxmlformats.org/officeDocument/2006/relationships/slideLayout" Target="../slideLayouts/slideLayout7.xml"/></Relationships>
</file>

<file path=ppt/slides/_rels/slide379.xml.rels><?xml version="1.0" encoding="UTF-8" standalone="yes"?>
<Relationships xmlns="http://schemas.openxmlformats.org/package/2006/relationships"><Relationship Id="rId2" Type="http://schemas.openxmlformats.org/officeDocument/2006/relationships/image" Target="../media/image78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380.xml.rels><?xml version="1.0" encoding="UTF-8" standalone="yes"?>
<Relationships xmlns="http://schemas.openxmlformats.org/package/2006/relationships"><Relationship Id="rId3" Type="http://schemas.openxmlformats.org/officeDocument/2006/relationships/image" Target="../media/image784.jpeg"/><Relationship Id="rId2" Type="http://schemas.openxmlformats.org/officeDocument/2006/relationships/image" Target="../media/image783.jpeg"/><Relationship Id="rId1" Type="http://schemas.openxmlformats.org/officeDocument/2006/relationships/slideLayout" Target="../slideLayouts/slideLayout7.xml"/></Relationships>
</file>

<file path=ppt/slides/_rels/slide381.xml.rels><?xml version="1.0" encoding="UTF-8" standalone="yes"?>
<Relationships xmlns="http://schemas.openxmlformats.org/package/2006/relationships"><Relationship Id="rId3" Type="http://schemas.openxmlformats.org/officeDocument/2006/relationships/image" Target="../media/image786.jpeg"/><Relationship Id="rId2" Type="http://schemas.openxmlformats.org/officeDocument/2006/relationships/image" Target="../media/image785.jpeg"/><Relationship Id="rId1" Type="http://schemas.openxmlformats.org/officeDocument/2006/relationships/slideLayout" Target="../slideLayouts/slideLayout7.xml"/><Relationship Id="rId4" Type="http://schemas.openxmlformats.org/officeDocument/2006/relationships/hyperlink" Target="arsan%20e%20ganjali%20khan.ppt#-1,3,Slide 3" TargetMode="External"/></Relationships>
</file>

<file path=ppt/slides/_rels/slide382.xml.rels><?xml version="1.0" encoding="UTF-8" standalone="yes"?>
<Relationships xmlns="http://schemas.openxmlformats.org/package/2006/relationships"><Relationship Id="rId3" Type="http://schemas.openxmlformats.org/officeDocument/2006/relationships/image" Target="../media/image788.jpeg"/><Relationship Id="rId2" Type="http://schemas.openxmlformats.org/officeDocument/2006/relationships/image" Target="../media/image787.jpeg"/><Relationship Id="rId1" Type="http://schemas.openxmlformats.org/officeDocument/2006/relationships/slideLayout" Target="../slideLayouts/slideLayout7.xml"/></Relationships>
</file>

<file path=ppt/slides/_rels/slide383.xml.rels><?xml version="1.0" encoding="UTF-8" standalone="yes"?>
<Relationships xmlns="http://schemas.openxmlformats.org/package/2006/relationships"><Relationship Id="rId3" Type="http://schemas.openxmlformats.org/officeDocument/2006/relationships/image" Target="../media/image790.jpeg"/><Relationship Id="rId2" Type="http://schemas.openxmlformats.org/officeDocument/2006/relationships/image" Target="../media/image789.jpeg"/><Relationship Id="rId1" Type="http://schemas.openxmlformats.org/officeDocument/2006/relationships/slideLayout" Target="../slideLayouts/slideLayout7.xml"/><Relationship Id="rId4" Type="http://schemas.openxmlformats.org/officeDocument/2006/relationships/image" Target="../media/image791.jpeg"/></Relationships>
</file>

<file path=ppt/slides/_rels/slide384.xml.rels><?xml version="1.0" encoding="UTF-8" standalone="yes"?>
<Relationships xmlns="http://schemas.openxmlformats.org/package/2006/relationships"><Relationship Id="rId3" Type="http://schemas.openxmlformats.org/officeDocument/2006/relationships/image" Target="../media/image793.jpeg"/><Relationship Id="rId2" Type="http://schemas.openxmlformats.org/officeDocument/2006/relationships/image" Target="../media/image792.jpeg"/><Relationship Id="rId1" Type="http://schemas.openxmlformats.org/officeDocument/2006/relationships/slideLayout" Target="../slideLayouts/slideLayout7.xml"/></Relationships>
</file>

<file path=ppt/slides/_rels/slide385.xml.rels><?xml version="1.0" encoding="UTF-8" standalone="yes"?>
<Relationships xmlns="http://schemas.openxmlformats.org/package/2006/relationships"><Relationship Id="rId3" Type="http://schemas.openxmlformats.org/officeDocument/2006/relationships/image" Target="../media/image660.jpeg"/><Relationship Id="rId2" Type="http://schemas.openxmlformats.org/officeDocument/2006/relationships/image" Target="../media/image794.jpeg"/><Relationship Id="rId1" Type="http://schemas.openxmlformats.org/officeDocument/2006/relationships/slideLayout" Target="../slideLayouts/slideLayout7.xml"/><Relationship Id="rId4" Type="http://schemas.openxmlformats.org/officeDocument/2006/relationships/hyperlink" Target="esfahan%20arsan.ppt" TargetMode="External"/></Relationships>
</file>

<file path=ppt/slides/_rels/slide386.xml.rels><?xml version="1.0" encoding="UTF-8" standalone="yes"?>
<Relationships xmlns="http://schemas.openxmlformats.org/package/2006/relationships"><Relationship Id="rId3" Type="http://schemas.openxmlformats.org/officeDocument/2006/relationships/image" Target="../media/image796.jpeg"/><Relationship Id="rId2" Type="http://schemas.openxmlformats.org/officeDocument/2006/relationships/image" Target="../media/image795.jpeg"/><Relationship Id="rId1" Type="http://schemas.openxmlformats.org/officeDocument/2006/relationships/slideLayout" Target="../slideLayouts/slideLayout7.xml"/></Relationships>
</file>

<file path=ppt/slides/_rels/slide387.xml.rels><?xml version="1.0" encoding="UTF-8" standalone="yes"?>
<Relationships xmlns="http://schemas.openxmlformats.org/package/2006/relationships"><Relationship Id="rId3" Type="http://schemas.openxmlformats.org/officeDocument/2006/relationships/image" Target="../media/image798.jpeg"/><Relationship Id="rId2" Type="http://schemas.openxmlformats.org/officeDocument/2006/relationships/image" Target="../media/image797.png"/><Relationship Id="rId1" Type="http://schemas.openxmlformats.org/officeDocument/2006/relationships/slideLayout" Target="../slideLayouts/slideLayout7.xml"/></Relationships>
</file>

<file path=ppt/slides/_rels/slide388.xml.rels><?xml version="1.0" encoding="UTF-8" standalone="yes"?>
<Relationships xmlns="http://schemas.openxmlformats.org/package/2006/relationships"><Relationship Id="rId2" Type="http://schemas.openxmlformats.org/officeDocument/2006/relationships/image" Target="../media/image799.jpeg"/><Relationship Id="rId1" Type="http://schemas.openxmlformats.org/officeDocument/2006/relationships/slideLayout" Target="../slideLayouts/slideLayout7.xml"/></Relationships>
</file>

<file path=ppt/slides/_rels/slide389.xml.rels><?xml version="1.0" encoding="UTF-8" standalone="yes"?>
<Relationships xmlns="http://schemas.openxmlformats.org/package/2006/relationships"><Relationship Id="rId2" Type="http://schemas.openxmlformats.org/officeDocument/2006/relationships/image" Target="../media/image80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 Id="rId5" Type="http://schemas.openxmlformats.org/officeDocument/2006/relationships/image" Target="../media/image105.jpeg"/><Relationship Id="rId4" Type="http://schemas.openxmlformats.org/officeDocument/2006/relationships/image" Target="../media/image104.jpeg"/></Relationships>
</file>

<file path=ppt/slides/_rels/slide390.xml.rels><?xml version="1.0" encoding="UTF-8" standalone="yes"?>
<Relationships xmlns="http://schemas.openxmlformats.org/package/2006/relationships"><Relationship Id="rId3" Type="http://schemas.openxmlformats.org/officeDocument/2006/relationships/image" Target="../media/image802.jpeg"/><Relationship Id="rId2" Type="http://schemas.openxmlformats.org/officeDocument/2006/relationships/image" Target="../media/image801.jpeg"/><Relationship Id="rId1" Type="http://schemas.openxmlformats.org/officeDocument/2006/relationships/slideLayout" Target="../slideLayouts/slideLayout7.xml"/><Relationship Id="rId4" Type="http://schemas.openxmlformats.org/officeDocument/2006/relationships/image" Target="../media/image803.jpeg"/></Relationships>
</file>

<file path=ppt/slides/_rels/slide391.xml.rels><?xml version="1.0" encoding="UTF-8" standalone="yes"?>
<Relationships xmlns="http://schemas.openxmlformats.org/package/2006/relationships"><Relationship Id="rId3" Type="http://schemas.openxmlformats.org/officeDocument/2006/relationships/image" Target="../media/image805.jpeg"/><Relationship Id="rId2" Type="http://schemas.openxmlformats.org/officeDocument/2006/relationships/image" Target="../media/image804.jpeg"/><Relationship Id="rId1" Type="http://schemas.openxmlformats.org/officeDocument/2006/relationships/slideLayout" Target="../slideLayouts/slideLayout7.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3" Type="http://schemas.openxmlformats.org/officeDocument/2006/relationships/image" Target="../media/image807.jpeg"/><Relationship Id="rId7" Type="http://schemas.openxmlformats.org/officeDocument/2006/relationships/hyperlink" Target="link%20e111.ppt#-1,1,Slide 1" TargetMode="External"/><Relationship Id="rId2" Type="http://schemas.openxmlformats.org/officeDocument/2006/relationships/image" Target="../media/image806.jpeg"/><Relationship Id="rId1" Type="http://schemas.openxmlformats.org/officeDocument/2006/relationships/slideLayout" Target="../slideLayouts/slideLayout7.xml"/><Relationship Id="rId6" Type="http://schemas.openxmlformats.org/officeDocument/2006/relationships/image" Target="../media/image555.png"/><Relationship Id="rId5" Type="http://schemas.openxmlformats.org/officeDocument/2006/relationships/hyperlink" Target="pole%20khajoo.ppt#-1,1,Slide 1" TargetMode="External"/><Relationship Id="rId4" Type="http://schemas.openxmlformats.org/officeDocument/2006/relationships/hyperlink" Target="33%20pol.ppt#-1,1,Slide 1" TargetMode="External"/></Relationships>
</file>

<file path=ppt/slides/_rels/slide394.xml.rels><?xml version="1.0" encoding="UTF-8" standalone="yes"?>
<Relationships xmlns="http://schemas.openxmlformats.org/package/2006/relationships"><Relationship Id="rId3" Type="http://schemas.openxmlformats.org/officeDocument/2006/relationships/image" Target="../media/image560.jpeg"/><Relationship Id="rId2" Type="http://schemas.openxmlformats.org/officeDocument/2006/relationships/image" Target="../media/image808.jpeg"/><Relationship Id="rId1" Type="http://schemas.openxmlformats.org/officeDocument/2006/relationships/slideLayout" Target="../slideLayouts/slideLayout7.xml"/><Relationship Id="rId4" Type="http://schemas.openxmlformats.org/officeDocument/2006/relationships/hyperlink" Target="pol2.ppt" TargetMode="External"/></Relationships>
</file>

<file path=ppt/slides/_rels/slide395.xml.rels><?xml version="1.0" encoding="UTF-8" standalone="yes"?>
<Relationships xmlns="http://schemas.openxmlformats.org/package/2006/relationships"><Relationship Id="rId2" Type="http://schemas.openxmlformats.org/officeDocument/2006/relationships/image" Target="../media/image809.jpeg"/><Relationship Id="rId1" Type="http://schemas.openxmlformats.org/officeDocument/2006/relationships/slideLayout" Target="../slideLayouts/slideLayout7.xml"/></Relationships>
</file>

<file path=ppt/slides/_rels/slide396.xml.rels><?xml version="1.0" encoding="UTF-8" standalone="yes"?>
<Relationships xmlns="http://schemas.openxmlformats.org/package/2006/relationships"><Relationship Id="rId3" Type="http://schemas.openxmlformats.org/officeDocument/2006/relationships/image" Target="../media/image811.jpeg"/><Relationship Id="rId2" Type="http://schemas.openxmlformats.org/officeDocument/2006/relationships/image" Target="../media/image810.jpeg"/><Relationship Id="rId1" Type="http://schemas.openxmlformats.org/officeDocument/2006/relationships/slideLayout" Target="../slideLayouts/slideLayout7.xml"/></Relationships>
</file>

<file path=ppt/slides/_rels/slide397.xml.rels><?xml version="1.0" encoding="UTF-8" standalone="yes"?>
<Relationships xmlns="http://schemas.openxmlformats.org/package/2006/relationships"><Relationship Id="rId3" Type="http://schemas.openxmlformats.org/officeDocument/2006/relationships/image" Target="../media/image813.jpeg"/><Relationship Id="rId2" Type="http://schemas.openxmlformats.org/officeDocument/2006/relationships/image" Target="../media/image812.jpeg"/><Relationship Id="rId1" Type="http://schemas.openxmlformats.org/officeDocument/2006/relationships/slideLayout" Target="../slideLayouts/slideLayout7.xml"/></Relationships>
</file>

<file path=ppt/slides/_rels/slide398.xml.rels><?xml version="1.0" encoding="UTF-8" standalone="yes"?>
<Relationships xmlns="http://schemas.openxmlformats.org/package/2006/relationships"><Relationship Id="rId2" Type="http://schemas.openxmlformats.org/officeDocument/2006/relationships/image" Target="../media/image814.jpeg"/><Relationship Id="rId1" Type="http://schemas.openxmlformats.org/officeDocument/2006/relationships/slideLayout" Target="../slideLayouts/slideLayout7.xml"/></Relationships>
</file>

<file path=ppt/slides/_rels/slide399.xml.rels><?xml version="1.0" encoding="UTF-8" standalone="yes"?>
<Relationships xmlns="http://schemas.openxmlformats.org/package/2006/relationships"><Relationship Id="rId3" Type="http://schemas.openxmlformats.org/officeDocument/2006/relationships/image" Target="../media/image816.jpeg"/><Relationship Id="rId2" Type="http://schemas.openxmlformats.org/officeDocument/2006/relationships/image" Target="../media/image81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7.xml"/><Relationship Id="rId4" Type="http://schemas.openxmlformats.org/officeDocument/2006/relationships/image" Target="../media/image108.jpeg"/></Relationships>
</file>

<file path=ppt/slides/_rels/slide400.xml.rels><?xml version="1.0" encoding="UTF-8" standalone="yes"?>
<Relationships xmlns="http://schemas.openxmlformats.org/package/2006/relationships"><Relationship Id="rId3" Type="http://schemas.openxmlformats.org/officeDocument/2006/relationships/image" Target="../media/image818.jpeg"/><Relationship Id="rId2" Type="http://schemas.openxmlformats.org/officeDocument/2006/relationships/image" Target="../media/image817.jpeg"/><Relationship Id="rId1" Type="http://schemas.openxmlformats.org/officeDocument/2006/relationships/slideLayout" Target="../slideLayouts/slideLayout7.xml"/><Relationship Id="rId5" Type="http://schemas.openxmlformats.org/officeDocument/2006/relationships/image" Target="../media/image820.jpeg"/><Relationship Id="rId4" Type="http://schemas.openxmlformats.org/officeDocument/2006/relationships/image" Target="../media/image819.jpeg"/></Relationships>
</file>

<file path=ppt/slides/_rels/slide401.xml.rels><?xml version="1.0" encoding="UTF-8" standalone="yes"?>
<Relationships xmlns="http://schemas.openxmlformats.org/package/2006/relationships"><Relationship Id="rId2" Type="http://schemas.openxmlformats.org/officeDocument/2006/relationships/image" Target="../media/image821.jpeg"/><Relationship Id="rId1" Type="http://schemas.openxmlformats.org/officeDocument/2006/relationships/slideLayout" Target="../slideLayouts/slideLayout7.xml"/></Relationships>
</file>

<file path=ppt/slides/_rels/slide402.xml.rels><?xml version="1.0" encoding="UTF-8" standalone="yes"?>
<Relationships xmlns="http://schemas.openxmlformats.org/package/2006/relationships"><Relationship Id="rId3" Type="http://schemas.openxmlformats.org/officeDocument/2006/relationships/image" Target="../media/image823.png"/><Relationship Id="rId2" Type="http://schemas.openxmlformats.org/officeDocument/2006/relationships/image" Target="../media/image822.jpeg"/><Relationship Id="rId1" Type="http://schemas.openxmlformats.org/officeDocument/2006/relationships/slideLayout" Target="../slideLayouts/slideLayout7.xml"/><Relationship Id="rId5" Type="http://schemas.openxmlformats.org/officeDocument/2006/relationships/hyperlink" Target="linke%202.ppt" TargetMode="External"/><Relationship Id="rId4" Type="http://schemas.openxmlformats.org/officeDocument/2006/relationships/image" Target="../media/image759.jpeg"/></Relationships>
</file>

<file path=ppt/slides/_rels/slide403.xml.rels><?xml version="1.0" encoding="UTF-8" standalone="yes"?>
<Relationships xmlns="http://schemas.openxmlformats.org/package/2006/relationships"><Relationship Id="rId3" Type="http://schemas.openxmlformats.org/officeDocument/2006/relationships/image" Target="../media/image825.jpeg"/><Relationship Id="rId2" Type="http://schemas.openxmlformats.org/officeDocument/2006/relationships/image" Target="../media/image824.jpeg"/><Relationship Id="rId1" Type="http://schemas.openxmlformats.org/officeDocument/2006/relationships/slideLayout" Target="../slideLayouts/slideLayout7.xml"/></Relationships>
</file>

<file path=ppt/slides/_rels/slide404.xml.rels><?xml version="1.0" encoding="UTF-8" standalone="yes"?>
<Relationships xmlns="http://schemas.openxmlformats.org/package/2006/relationships"><Relationship Id="rId3" Type="http://schemas.openxmlformats.org/officeDocument/2006/relationships/image" Target="../media/image827.jpeg"/><Relationship Id="rId2" Type="http://schemas.openxmlformats.org/officeDocument/2006/relationships/image" Target="../media/image826.jpeg"/><Relationship Id="rId1" Type="http://schemas.openxmlformats.org/officeDocument/2006/relationships/slideLayout" Target="../slideLayouts/slideLayout7.xml"/></Relationships>
</file>

<file path=ppt/slides/_rels/slide405.xml.rels><?xml version="1.0" encoding="UTF-8" standalone="yes"?>
<Relationships xmlns="http://schemas.openxmlformats.org/package/2006/relationships"><Relationship Id="rId3" Type="http://schemas.openxmlformats.org/officeDocument/2006/relationships/image" Target="../media/image829.jpeg"/><Relationship Id="rId2" Type="http://schemas.openxmlformats.org/officeDocument/2006/relationships/image" Target="../media/image828.jpeg"/><Relationship Id="rId1" Type="http://schemas.openxmlformats.org/officeDocument/2006/relationships/slideLayout" Target="../slideLayouts/slideLayout7.xml"/><Relationship Id="rId4" Type="http://schemas.openxmlformats.org/officeDocument/2006/relationships/image" Target="file:///E:\rando\memari%20eslami%200\maktabe%20esfahan\shamsolemare\New%20Page%201_files\shams.jpg" TargetMode="Externa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8.xml.rels><?xml version="1.0" encoding="UTF-8" standalone="yes"?>
<Relationships xmlns="http://schemas.openxmlformats.org/package/2006/relationships"><Relationship Id="rId2" Type="http://schemas.openxmlformats.org/officeDocument/2006/relationships/image" Target="../media/image830.jpeg"/><Relationship Id="rId1" Type="http://schemas.openxmlformats.org/officeDocument/2006/relationships/slideLayout" Target="../slideLayouts/slideLayout7.xml"/></Relationships>
</file>

<file path=ppt/slides/_rels/slide40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410.xml.rels><?xml version="1.0" encoding="UTF-8" standalone="yes"?>
<Relationships xmlns="http://schemas.openxmlformats.org/package/2006/relationships"><Relationship Id="rId3" Type="http://schemas.openxmlformats.org/officeDocument/2006/relationships/image" Target="../media/image831.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411.xml.rels><?xml version="1.0" encoding="UTF-8" standalone="yes"?>
<Relationships xmlns="http://schemas.openxmlformats.org/package/2006/relationships"><Relationship Id="rId3" Type="http://schemas.openxmlformats.org/officeDocument/2006/relationships/image" Target="../media/image832.jpe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833.jpeg"/></Relationships>
</file>

<file path=ppt/slides/_rels/slide412.xml.rels><?xml version="1.0" encoding="UTF-8" standalone="yes"?>
<Relationships xmlns="http://schemas.openxmlformats.org/package/2006/relationships"><Relationship Id="rId3" Type="http://schemas.openxmlformats.org/officeDocument/2006/relationships/image" Target="../media/image834.jpeg"/><Relationship Id="rId2" Type="http://schemas.openxmlformats.org/officeDocument/2006/relationships/notesSlide" Target="../notesSlides/notesSlide91.xml"/><Relationship Id="rId1" Type="http://schemas.openxmlformats.org/officeDocument/2006/relationships/slideLayout" Target="../slideLayouts/slideLayout7.xml"/><Relationship Id="rId5" Type="http://schemas.openxmlformats.org/officeDocument/2006/relationships/image" Target="../media/image836.jpeg"/><Relationship Id="rId4" Type="http://schemas.openxmlformats.org/officeDocument/2006/relationships/image" Target="../media/image835.jpeg"/></Relationships>
</file>

<file path=ppt/slides/_rels/slide413.xml.rels><?xml version="1.0" encoding="UTF-8" standalone="yes"?>
<Relationships xmlns="http://schemas.openxmlformats.org/package/2006/relationships"><Relationship Id="rId3" Type="http://schemas.openxmlformats.org/officeDocument/2006/relationships/image" Target="../media/image837.jpeg"/><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image" Target="../media/image840.jpeg"/><Relationship Id="rId5" Type="http://schemas.openxmlformats.org/officeDocument/2006/relationships/image" Target="../media/image839.jpeg"/><Relationship Id="rId4" Type="http://schemas.openxmlformats.org/officeDocument/2006/relationships/image" Target="../media/image838.jpeg"/></Relationships>
</file>

<file path=ppt/slides/_rels/slide414.xml.rels><?xml version="1.0" encoding="UTF-8" standalone="yes"?>
<Relationships xmlns="http://schemas.openxmlformats.org/package/2006/relationships"><Relationship Id="rId3" Type="http://schemas.openxmlformats.org/officeDocument/2006/relationships/image" Target="../media/image841.jpeg"/><Relationship Id="rId2" Type="http://schemas.openxmlformats.org/officeDocument/2006/relationships/notesSlide" Target="../notesSlides/notesSlide93.xml"/><Relationship Id="rId1" Type="http://schemas.openxmlformats.org/officeDocument/2006/relationships/slideLayout" Target="../slideLayouts/slideLayout7.xml"/><Relationship Id="rId5" Type="http://schemas.openxmlformats.org/officeDocument/2006/relationships/image" Target="../media/image843.jpeg"/><Relationship Id="rId4" Type="http://schemas.openxmlformats.org/officeDocument/2006/relationships/image" Target="../media/image842.jpeg"/></Relationships>
</file>

<file path=ppt/slides/_rels/slide415.xml.rels><?xml version="1.0" encoding="UTF-8" standalone="yes"?>
<Relationships xmlns="http://schemas.openxmlformats.org/package/2006/relationships"><Relationship Id="rId3" Type="http://schemas.openxmlformats.org/officeDocument/2006/relationships/image" Target="../media/image844.jpeg"/><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image" Target="../media/image847.jpeg"/><Relationship Id="rId5" Type="http://schemas.openxmlformats.org/officeDocument/2006/relationships/image" Target="../media/image846.jpeg"/><Relationship Id="rId4" Type="http://schemas.openxmlformats.org/officeDocument/2006/relationships/image" Target="../media/image845.jpeg"/></Relationships>
</file>

<file path=ppt/slides/_rels/slide416.xml.rels><?xml version="1.0" encoding="UTF-8" standalone="yes"?>
<Relationships xmlns="http://schemas.openxmlformats.org/package/2006/relationships"><Relationship Id="rId3" Type="http://schemas.openxmlformats.org/officeDocument/2006/relationships/image" Target="../media/image848.jpe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849.jpeg"/></Relationships>
</file>

<file path=ppt/slides/_rels/slide417.xml.rels><?xml version="1.0" encoding="UTF-8" standalone="yes"?>
<Relationships xmlns="http://schemas.openxmlformats.org/package/2006/relationships"><Relationship Id="rId3" Type="http://schemas.openxmlformats.org/officeDocument/2006/relationships/image" Target="../media/image850.jpeg"/><Relationship Id="rId2" Type="http://schemas.openxmlformats.org/officeDocument/2006/relationships/notesSlide" Target="../notesSlides/notesSlide96.xml"/><Relationship Id="rId1" Type="http://schemas.openxmlformats.org/officeDocument/2006/relationships/slideLayout" Target="../slideLayouts/slideLayout7.xml"/><Relationship Id="rId5" Type="http://schemas.openxmlformats.org/officeDocument/2006/relationships/image" Target="../media/image852.jpeg"/><Relationship Id="rId4" Type="http://schemas.openxmlformats.org/officeDocument/2006/relationships/image" Target="../media/image851.jpeg"/></Relationships>
</file>

<file path=ppt/slides/_rels/slide418.xml.rels><?xml version="1.0" encoding="UTF-8" standalone="yes"?>
<Relationships xmlns="http://schemas.openxmlformats.org/package/2006/relationships"><Relationship Id="rId3" Type="http://schemas.openxmlformats.org/officeDocument/2006/relationships/image" Target="../media/image853.jpeg"/><Relationship Id="rId2" Type="http://schemas.openxmlformats.org/officeDocument/2006/relationships/notesSlide" Target="../notesSlides/notesSlide97.xml"/><Relationship Id="rId1" Type="http://schemas.openxmlformats.org/officeDocument/2006/relationships/slideLayout" Target="../slideLayouts/slideLayout7.xml"/><Relationship Id="rId6" Type="http://schemas.openxmlformats.org/officeDocument/2006/relationships/image" Target="../media/image856.jpeg"/><Relationship Id="rId5" Type="http://schemas.openxmlformats.org/officeDocument/2006/relationships/image" Target="../media/image855.jpeg"/><Relationship Id="rId4" Type="http://schemas.openxmlformats.org/officeDocument/2006/relationships/image" Target="../media/image854.jpeg"/></Relationships>
</file>

<file path=ppt/slides/_rels/slide419.xml.rels><?xml version="1.0" encoding="UTF-8" standalone="yes"?>
<Relationships xmlns="http://schemas.openxmlformats.org/package/2006/relationships"><Relationship Id="rId3" Type="http://schemas.openxmlformats.org/officeDocument/2006/relationships/image" Target="../media/image857.jpeg"/><Relationship Id="rId2" Type="http://schemas.openxmlformats.org/officeDocument/2006/relationships/notesSlide" Target="../notesSlides/notesSlide98.xml"/><Relationship Id="rId1" Type="http://schemas.openxmlformats.org/officeDocument/2006/relationships/slideLayout" Target="../slideLayouts/slideLayout7.xml"/><Relationship Id="rId5" Type="http://schemas.openxmlformats.org/officeDocument/2006/relationships/slide" Target="slide408.xml"/><Relationship Id="rId4" Type="http://schemas.openxmlformats.org/officeDocument/2006/relationships/image" Target="../media/image858.jpeg"/></Relationships>
</file>

<file path=ppt/slides/_rels/slide42.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420.xml.rels><?xml version="1.0" encoding="UTF-8" standalone="yes"?>
<Relationships xmlns="http://schemas.openxmlformats.org/package/2006/relationships"><Relationship Id="rId3" Type="http://schemas.openxmlformats.org/officeDocument/2006/relationships/image" Target="../media/image859.gif"/><Relationship Id="rId2" Type="http://schemas.openxmlformats.org/officeDocument/2006/relationships/image" Target="../media/image830.jpeg"/><Relationship Id="rId1" Type="http://schemas.openxmlformats.org/officeDocument/2006/relationships/slideLayout" Target="../slideLayouts/slideLayout7.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422.xml.rels><?xml version="1.0" encoding="UTF-8" standalone="yes"?>
<Relationships xmlns="http://schemas.openxmlformats.org/package/2006/relationships"><Relationship Id="rId3" Type="http://schemas.openxmlformats.org/officeDocument/2006/relationships/image" Target="../media/image831.jpe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423.xml.rels><?xml version="1.0" encoding="UTF-8" standalone="yes"?>
<Relationships xmlns="http://schemas.openxmlformats.org/package/2006/relationships"><Relationship Id="rId3" Type="http://schemas.openxmlformats.org/officeDocument/2006/relationships/image" Target="../media/image832.jpeg"/><Relationship Id="rId2" Type="http://schemas.openxmlformats.org/officeDocument/2006/relationships/notesSlide" Target="../notesSlides/notesSlide101.xml"/><Relationship Id="rId1" Type="http://schemas.openxmlformats.org/officeDocument/2006/relationships/slideLayout" Target="../slideLayouts/slideLayout7.xml"/><Relationship Id="rId4" Type="http://schemas.openxmlformats.org/officeDocument/2006/relationships/image" Target="../media/image833.jpeg"/></Relationships>
</file>

<file path=ppt/slides/_rels/slide424.xml.rels><?xml version="1.0" encoding="UTF-8" standalone="yes"?>
<Relationships xmlns="http://schemas.openxmlformats.org/package/2006/relationships"><Relationship Id="rId3" Type="http://schemas.openxmlformats.org/officeDocument/2006/relationships/image" Target="../media/image834.jpeg"/><Relationship Id="rId2" Type="http://schemas.openxmlformats.org/officeDocument/2006/relationships/notesSlide" Target="../notesSlides/notesSlide102.xml"/><Relationship Id="rId1" Type="http://schemas.openxmlformats.org/officeDocument/2006/relationships/slideLayout" Target="../slideLayouts/slideLayout7.xml"/><Relationship Id="rId5" Type="http://schemas.openxmlformats.org/officeDocument/2006/relationships/image" Target="../media/image836.jpeg"/><Relationship Id="rId4" Type="http://schemas.openxmlformats.org/officeDocument/2006/relationships/image" Target="../media/image835.jpeg"/></Relationships>
</file>

<file path=ppt/slides/_rels/slide425.xml.rels><?xml version="1.0" encoding="UTF-8" standalone="yes"?>
<Relationships xmlns="http://schemas.openxmlformats.org/package/2006/relationships"><Relationship Id="rId3" Type="http://schemas.openxmlformats.org/officeDocument/2006/relationships/image" Target="../media/image837.jpeg"/><Relationship Id="rId2" Type="http://schemas.openxmlformats.org/officeDocument/2006/relationships/notesSlide" Target="../notesSlides/notesSlide103.xml"/><Relationship Id="rId1" Type="http://schemas.openxmlformats.org/officeDocument/2006/relationships/slideLayout" Target="../slideLayouts/slideLayout7.xml"/><Relationship Id="rId6" Type="http://schemas.openxmlformats.org/officeDocument/2006/relationships/image" Target="../media/image840.jpeg"/><Relationship Id="rId5" Type="http://schemas.openxmlformats.org/officeDocument/2006/relationships/image" Target="../media/image839.jpeg"/><Relationship Id="rId4" Type="http://schemas.openxmlformats.org/officeDocument/2006/relationships/image" Target="../media/image838.jpeg"/></Relationships>
</file>

<file path=ppt/slides/_rels/slide426.xml.rels><?xml version="1.0" encoding="UTF-8" standalone="yes"?>
<Relationships xmlns="http://schemas.openxmlformats.org/package/2006/relationships"><Relationship Id="rId3" Type="http://schemas.openxmlformats.org/officeDocument/2006/relationships/image" Target="../media/image841.jpeg"/><Relationship Id="rId2" Type="http://schemas.openxmlformats.org/officeDocument/2006/relationships/notesSlide" Target="../notesSlides/notesSlide104.xml"/><Relationship Id="rId1" Type="http://schemas.openxmlformats.org/officeDocument/2006/relationships/slideLayout" Target="../slideLayouts/slideLayout7.xml"/><Relationship Id="rId5" Type="http://schemas.openxmlformats.org/officeDocument/2006/relationships/image" Target="../media/image843.jpeg"/><Relationship Id="rId4" Type="http://schemas.openxmlformats.org/officeDocument/2006/relationships/image" Target="../media/image842.jpeg"/></Relationships>
</file>

<file path=ppt/slides/_rels/slide427.xml.rels><?xml version="1.0" encoding="UTF-8" standalone="yes"?>
<Relationships xmlns="http://schemas.openxmlformats.org/package/2006/relationships"><Relationship Id="rId3" Type="http://schemas.openxmlformats.org/officeDocument/2006/relationships/image" Target="../media/image844.jpeg"/><Relationship Id="rId2" Type="http://schemas.openxmlformats.org/officeDocument/2006/relationships/notesSlide" Target="../notesSlides/notesSlide105.xml"/><Relationship Id="rId1" Type="http://schemas.openxmlformats.org/officeDocument/2006/relationships/slideLayout" Target="../slideLayouts/slideLayout7.xml"/><Relationship Id="rId6" Type="http://schemas.openxmlformats.org/officeDocument/2006/relationships/image" Target="../media/image847.jpeg"/><Relationship Id="rId5" Type="http://schemas.openxmlformats.org/officeDocument/2006/relationships/image" Target="../media/image846.jpeg"/><Relationship Id="rId4" Type="http://schemas.openxmlformats.org/officeDocument/2006/relationships/image" Target="../media/image845.jpeg"/></Relationships>
</file>

<file path=ppt/slides/_rels/slide428.xml.rels><?xml version="1.0" encoding="UTF-8" standalone="yes"?>
<Relationships xmlns="http://schemas.openxmlformats.org/package/2006/relationships"><Relationship Id="rId3" Type="http://schemas.openxmlformats.org/officeDocument/2006/relationships/image" Target="../media/image848.jpeg"/><Relationship Id="rId2" Type="http://schemas.openxmlformats.org/officeDocument/2006/relationships/notesSlide" Target="../notesSlides/notesSlide106.xml"/><Relationship Id="rId1" Type="http://schemas.openxmlformats.org/officeDocument/2006/relationships/slideLayout" Target="../slideLayouts/slideLayout7.xml"/><Relationship Id="rId4" Type="http://schemas.openxmlformats.org/officeDocument/2006/relationships/image" Target="../media/image849.jpeg"/></Relationships>
</file>

<file path=ppt/slides/_rels/slide429.xml.rels><?xml version="1.0" encoding="UTF-8" standalone="yes"?>
<Relationships xmlns="http://schemas.openxmlformats.org/package/2006/relationships"><Relationship Id="rId3" Type="http://schemas.openxmlformats.org/officeDocument/2006/relationships/image" Target="../media/image850.jpeg"/><Relationship Id="rId2" Type="http://schemas.openxmlformats.org/officeDocument/2006/relationships/notesSlide" Target="../notesSlides/notesSlide107.xml"/><Relationship Id="rId1" Type="http://schemas.openxmlformats.org/officeDocument/2006/relationships/slideLayout" Target="../slideLayouts/slideLayout7.xml"/><Relationship Id="rId5" Type="http://schemas.openxmlformats.org/officeDocument/2006/relationships/image" Target="../media/image852.jpeg"/><Relationship Id="rId4" Type="http://schemas.openxmlformats.org/officeDocument/2006/relationships/image" Target="../media/image851.jpeg"/></Relationships>
</file>

<file path=ppt/slides/_rels/slide4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image" Target="../media/image117.jpeg"/><Relationship Id="rId3" Type="http://schemas.openxmlformats.org/officeDocument/2006/relationships/image" Target="../media/image112.jpeg"/><Relationship Id="rId7" Type="http://schemas.openxmlformats.org/officeDocument/2006/relationships/image" Target="../media/image114.jpeg"/><Relationship Id="rId12" Type="http://schemas.openxmlformats.org/officeDocument/2006/relationships/slide" Target="slide45.xml"/><Relationship Id="rId17" Type="http://schemas.openxmlformats.org/officeDocument/2006/relationships/image" Target="../media/image119.jpeg"/><Relationship Id="rId2" Type="http://schemas.openxmlformats.org/officeDocument/2006/relationships/slide" Target="slide47.xml"/><Relationship Id="rId16" Type="http://schemas.openxmlformats.org/officeDocument/2006/relationships/slide" Target="slide51.xml"/><Relationship Id="rId1" Type="http://schemas.openxmlformats.org/officeDocument/2006/relationships/slideLayout" Target="../slideLayouts/slideLayout7.xml"/><Relationship Id="rId6" Type="http://schemas.openxmlformats.org/officeDocument/2006/relationships/slide" Target="slide48.xml"/><Relationship Id="rId11" Type="http://schemas.openxmlformats.org/officeDocument/2006/relationships/image" Target="../media/image116.jpeg"/><Relationship Id="rId5" Type="http://schemas.openxmlformats.org/officeDocument/2006/relationships/image" Target="../media/image113.jpeg"/><Relationship Id="rId15" Type="http://schemas.openxmlformats.org/officeDocument/2006/relationships/image" Target="../media/image118.jpeg"/><Relationship Id="rId10" Type="http://schemas.openxmlformats.org/officeDocument/2006/relationships/slide" Target="slide49.xml"/><Relationship Id="rId4" Type="http://schemas.openxmlformats.org/officeDocument/2006/relationships/slide" Target="slide46.xml"/><Relationship Id="rId9" Type="http://schemas.openxmlformats.org/officeDocument/2006/relationships/image" Target="../media/image115.jpeg"/><Relationship Id="rId14" Type="http://schemas.openxmlformats.org/officeDocument/2006/relationships/slide" Target="slide150.xml"/></Relationships>
</file>

<file path=ppt/slides/_rels/slide430.xml.rels><?xml version="1.0" encoding="UTF-8" standalone="yes"?>
<Relationships xmlns="http://schemas.openxmlformats.org/package/2006/relationships"><Relationship Id="rId3" Type="http://schemas.openxmlformats.org/officeDocument/2006/relationships/image" Target="../media/image853.jpeg"/><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image" Target="../media/image856.jpeg"/><Relationship Id="rId5" Type="http://schemas.openxmlformats.org/officeDocument/2006/relationships/image" Target="../media/image855.jpeg"/><Relationship Id="rId4" Type="http://schemas.openxmlformats.org/officeDocument/2006/relationships/image" Target="../media/image854.jpeg"/></Relationships>
</file>

<file path=ppt/slides/_rels/slide431.xml.rels><?xml version="1.0" encoding="UTF-8" standalone="yes"?>
<Relationships xmlns="http://schemas.openxmlformats.org/package/2006/relationships"><Relationship Id="rId3" Type="http://schemas.openxmlformats.org/officeDocument/2006/relationships/image" Target="../media/image857.jpeg"/><Relationship Id="rId2" Type="http://schemas.openxmlformats.org/officeDocument/2006/relationships/notesSlide" Target="../notesSlides/notesSlide109.xml"/><Relationship Id="rId1" Type="http://schemas.openxmlformats.org/officeDocument/2006/relationships/slideLayout" Target="../slideLayouts/slideLayout7.xml"/><Relationship Id="rId4" Type="http://schemas.openxmlformats.org/officeDocument/2006/relationships/image" Target="../media/image858.jpeg"/></Relationships>
</file>

<file path=ppt/slides/_rels/slide432.xml.rels><?xml version="1.0" encoding="UTF-8" standalone="yes"?>
<Relationships xmlns="http://schemas.openxmlformats.org/package/2006/relationships"><Relationship Id="rId2" Type="http://schemas.openxmlformats.org/officeDocument/2006/relationships/image" Target="../media/image860.png"/><Relationship Id="rId1" Type="http://schemas.openxmlformats.org/officeDocument/2006/relationships/slideLayout" Target="../slideLayouts/slideLayout7.xml"/></Relationships>
</file>

<file path=ppt/slides/_rels/slide433.xml.rels><?xml version="1.0" encoding="UTF-8" standalone="yes"?>
<Relationships xmlns="http://schemas.openxmlformats.org/package/2006/relationships"><Relationship Id="rId3" Type="http://schemas.openxmlformats.org/officeDocument/2006/relationships/image" Target="../media/image862.jpeg"/><Relationship Id="rId2" Type="http://schemas.openxmlformats.org/officeDocument/2006/relationships/image" Target="../media/image861.jpeg"/><Relationship Id="rId1" Type="http://schemas.openxmlformats.org/officeDocument/2006/relationships/slideLayout" Target="../slideLayouts/slideLayout7.xml"/><Relationship Id="rId4" Type="http://schemas.openxmlformats.org/officeDocument/2006/relationships/image" Target="../media/image863.jpeg"/></Relationships>
</file>

<file path=ppt/slides/_rels/slide434.xml.rels><?xml version="1.0" encoding="UTF-8" standalone="yes"?>
<Relationships xmlns="http://schemas.openxmlformats.org/package/2006/relationships"><Relationship Id="rId2" Type="http://schemas.openxmlformats.org/officeDocument/2006/relationships/image" Target="../media/image86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19.xml"/><Relationship Id="rId4" Type="http://schemas.openxmlformats.org/officeDocument/2006/relationships/image" Target="../media/image126.jpeg"/></Relationships>
</file>

<file path=ppt/slides/_rels/slide4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4.xml"/><Relationship Id="rId6" Type="http://schemas.openxmlformats.org/officeDocument/2006/relationships/image" Target="../media/image131.jpeg"/><Relationship Id="rId5" Type="http://schemas.openxmlformats.org/officeDocument/2006/relationships/image" Target="../media/image130.jpeg"/><Relationship Id="rId4" Type="http://schemas.openxmlformats.org/officeDocument/2006/relationships/image" Target="../media/image129.jpeg"/></Relationships>
</file>

<file path=ppt/slides/_rels/slide48.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2.xml"/><Relationship Id="rId4" Type="http://schemas.openxmlformats.org/officeDocument/2006/relationships/image" Target="../media/image134.jpeg"/></Relationships>
</file>

<file path=ppt/slides/_rels/slide49.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slide" Target="slide148.xml"/><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2.xml"/><Relationship Id="rId5" Type="http://schemas.openxmlformats.org/officeDocument/2006/relationships/image" Target="../media/image145.jpeg"/><Relationship Id="rId4" Type="http://schemas.openxmlformats.org/officeDocument/2006/relationships/image" Target="../media/image144.jpeg"/></Relationships>
</file>

<file path=ppt/slides/_rels/slide55.xml.rels><?xml version="1.0" encoding="UTF-8" standalone="yes"?>
<Relationships xmlns="http://schemas.openxmlformats.org/package/2006/relationships"><Relationship Id="rId3" Type="http://schemas.openxmlformats.org/officeDocument/2006/relationships/image" Target="../media/image147.jpeg"/><Relationship Id="rId7" Type="http://schemas.openxmlformats.org/officeDocument/2006/relationships/image" Target="../media/image151.jpeg"/><Relationship Id="rId2" Type="http://schemas.openxmlformats.org/officeDocument/2006/relationships/image" Target="../media/image146.jpeg"/><Relationship Id="rId1" Type="http://schemas.openxmlformats.org/officeDocument/2006/relationships/slideLayout" Target="../slideLayouts/slideLayout18.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s>
</file>

<file path=ppt/slides/_rels/slide56.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slideLayout" Target="../slideLayouts/slideLayout18.xml"/><Relationship Id="rId4" Type="http://schemas.openxmlformats.org/officeDocument/2006/relationships/image" Target="../media/image154.jpeg"/></Relationships>
</file>

<file path=ppt/slides/_rels/slide57.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jpe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157.jpeg"/><Relationship Id="rId1" Type="http://schemas.openxmlformats.org/officeDocument/2006/relationships/slideLayout" Target="../slideLayouts/slideLayout2.xml"/><Relationship Id="rId4" Type="http://schemas.openxmlformats.org/officeDocument/2006/relationships/image" Target="../media/image159.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slide" Target="slide74.xml"/><Relationship Id="rId13" Type="http://schemas.openxmlformats.org/officeDocument/2006/relationships/slide" Target="slide218.xml"/><Relationship Id="rId3" Type="http://schemas.openxmlformats.org/officeDocument/2006/relationships/slide" Target="slide62.xml"/><Relationship Id="rId7" Type="http://schemas.openxmlformats.org/officeDocument/2006/relationships/slide" Target="slide72.xml"/><Relationship Id="rId12" Type="http://schemas.openxmlformats.org/officeDocument/2006/relationships/slide" Target="slide87.xml"/><Relationship Id="rId2" Type="http://schemas.openxmlformats.org/officeDocument/2006/relationships/slide" Target="slide61.xml"/><Relationship Id="rId1" Type="http://schemas.openxmlformats.org/officeDocument/2006/relationships/slideLayout" Target="../slideLayouts/slideLayout2.xml"/><Relationship Id="rId6" Type="http://schemas.openxmlformats.org/officeDocument/2006/relationships/slide" Target="slide66.xml"/><Relationship Id="rId11" Type="http://schemas.openxmlformats.org/officeDocument/2006/relationships/slide" Target="slide209.xml"/><Relationship Id="rId5" Type="http://schemas.openxmlformats.org/officeDocument/2006/relationships/slide" Target="slide64.xml"/><Relationship Id="rId10" Type="http://schemas.openxmlformats.org/officeDocument/2006/relationships/slide" Target="slide78.xml"/><Relationship Id="rId4" Type="http://schemas.openxmlformats.org/officeDocument/2006/relationships/slide" Target="slide63.xml"/><Relationship Id="rId9" Type="http://schemas.openxmlformats.org/officeDocument/2006/relationships/slide" Target="slide75.xml"/></Relationships>
</file>

<file path=ppt/slides/_rels/slide61.xml.rels><?xml version="1.0" encoding="UTF-8" standalone="yes"?>
<Relationships xmlns="http://schemas.openxmlformats.org/package/2006/relationships"><Relationship Id="rId3" Type="http://schemas.openxmlformats.org/officeDocument/2006/relationships/image" Target="../media/image161.jpeg"/><Relationship Id="rId7" Type="http://schemas.openxmlformats.org/officeDocument/2006/relationships/slide" Target="slide60.xml"/><Relationship Id="rId2" Type="http://schemas.openxmlformats.org/officeDocument/2006/relationships/image" Target="../media/image160.jpeg"/><Relationship Id="rId1" Type="http://schemas.openxmlformats.org/officeDocument/2006/relationships/slideLayout" Target="../slideLayouts/slideLayout18.xml"/><Relationship Id="rId6" Type="http://schemas.openxmlformats.org/officeDocument/2006/relationships/image" Target="../media/image163.jpeg"/><Relationship Id="rId5" Type="http://schemas.openxmlformats.org/officeDocument/2006/relationships/image" Target="../media/image143.jpeg"/><Relationship Id="rId4" Type="http://schemas.openxmlformats.org/officeDocument/2006/relationships/image" Target="../media/image162.jpeg"/></Relationships>
</file>

<file path=ppt/slides/_rels/slide62.xml.rels><?xml version="1.0" encoding="UTF-8" standalone="yes"?>
<Relationships xmlns="http://schemas.openxmlformats.org/package/2006/relationships"><Relationship Id="rId3" Type="http://schemas.openxmlformats.org/officeDocument/2006/relationships/image" Target="../media/image165.jpeg"/><Relationship Id="rId7" Type="http://schemas.openxmlformats.org/officeDocument/2006/relationships/slide" Target="slide60.xml"/><Relationship Id="rId2" Type="http://schemas.openxmlformats.org/officeDocument/2006/relationships/image" Target="../media/image164.jpeg"/><Relationship Id="rId1" Type="http://schemas.openxmlformats.org/officeDocument/2006/relationships/slideLayout" Target="../slideLayouts/slideLayout18.xml"/><Relationship Id="rId6" Type="http://schemas.openxmlformats.org/officeDocument/2006/relationships/image" Target="../media/image168.jpeg"/><Relationship Id="rId5" Type="http://schemas.openxmlformats.org/officeDocument/2006/relationships/image" Target="../media/image167.jpeg"/><Relationship Id="rId4" Type="http://schemas.openxmlformats.org/officeDocument/2006/relationships/image" Target="../media/image166.jpeg"/></Relationships>
</file>

<file path=ppt/slides/_rels/slide63.xml.rels><?xml version="1.0" encoding="UTF-8" standalone="yes"?>
<Relationships xmlns="http://schemas.openxmlformats.org/package/2006/relationships"><Relationship Id="rId3" Type="http://schemas.openxmlformats.org/officeDocument/2006/relationships/image" Target="../media/image170.jpeg"/><Relationship Id="rId7" Type="http://schemas.openxmlformats.org/officeDocument/2006/relationships/slide" Target="slide60.xml"/><Relationship Id="rId2" Type="http://schemas.openxmlformats.org/officeDocument/2006/relationships/image" Target="../media/image169.jpeg"/><Relationship Id="rId1" Type="http://schemas.openxmlformats.org/officeDocument/2006/relationships/slideLayout" Target="../slideLayouts/slideLayout18.xml"/><Relationship Id="rId6" Type="http://schemas.openxmlformats.org/officeDocument/2006/relationships/image" Target="../media/image173.jpeg"/><Relationship Id="rId5" Type="http://schemas.openxmlformats.org/officeDocument/2006/relationships/image" Target="../media/image172.jpeg"/><Relationship Id="rId4" Type="http://schemas.openxmlformats.org/officeDocument/2006/relationships/image" Target="../media/image171.jpeg"/></Relationships>
</file>

<file path=ppt/slides/_rels/slide64.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jpeg"/><Relationship Id="rId1" Type="http://schemas.openxmlformats.org/officeDocument/2006/relationships/slideLayout" Target="../slideLayouts/slideLayout2.xml"/><Relationship Id="rId6" Type="http://schemas.openxmlformats.org/officeDocument/2006/relationships/image" Target="../media/image178.jpeg"/><Relationship Id="rId5" Type="http://schemas.openxmlformats.org/officeDocument/2006/relationships/image" Target="../media/image177.jpeg"/><Relationship Id="rId4" Type="http://schemas.openxmlformats.org/officeDocument/2006/relationships/image" Target="../media/image176.jpeg"/></Relationships>
</file>

<file path=ppt/slides/_rels/slide65.xml.rels><?xml version="1.0" encoding="UTF-8" standalone="yes"?>
<Relationships xmlns="http://schemas.openxmlformats.org/package/2006/relationships"><Relationship Id="rId8" Type="http://schemas.openxmlformats.org/officeDocument/2006/relationships/slide" Target="slide60.xml"/><Relationship Id="rId3" Type="http://schemas.openxmlformats.org/officeDocument/2006/relationships/image" Target="../media/image180.jpeg"/><Relationship Id="rId7" Type="http://schemas.openxmlformats.org/officeDocument/2006/relationships/image" Target="../media/image184.jpeg"/><Relationship Id="rId2" Type="http://schemas.openxmlformats.org/officeDocument/2006/relationships/image" Target="../media/image179.jpeg"/><Relationship Id="rId1" Type="http://schemas.openxmlformats.org/officeDocument/2006/relationships/slideLayout" Target="../slideLayouts/slideLayout2.xml"/><Relationship Id="rId6" Type="http://schemas.openxmlformats.org/officeDocument/2006/relationships/image" Target="../media/image183.jpeg"/><Relationship Id="rId5" Type="http://schemas.openxmlformats.org/officeDocument/2006/relationships/image" Target="../media/image182.jpeg"/><Relationship Id="rId4" Type="http://schemas.openxmlformats.org/officeDocument/2006/relationships/image" Target="../media/image181.jpeg"/></Relationships>
</file>

<file path=ppt/slides/_rels/slide66.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image" Target="../media/image185.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image" Target="../media/image18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90.jpeg"/><Relationship Id="rId1" Type="http://schemas.openxmlformats.org/officeDocument/2006/relationships/slideLayout" Target="../slideLayouts/slideLayout2.xml"/><Relationship Id="rId5" Type="http://schemas.openxmlformats.org/officeDocument/2006/relationships/image" Target="../media/image193.jpeg"/><Relationship Id="rId4" Type="http://schemas.openxmlformats.org/officeDocument/2006/relationships/image" Target="../media/image192.jpeg"/></Relationships>
</file>

<file path=ppt/slides/_rels/slide71.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jpeg"/><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72.xml.rels><?xml version="1.0" encoding="UTF-8" standalone="yes"?>
<Relationships xmlns="http://schemas.openxmlformats.org/package/2006/relationships"><Relationship Id="rId3" Type="http://schemas.openxmlformats.org/officeDocument/2006/relationships/image" Target="../media/image197.jpeg"/><Relationship Id="rId2" Type="http://schemas.openxmlformats.org/officeDocument/2006/relationships/image" Target="../media/image196.jpeg"/><Relationship Id="rId1" Type="http://schemas.openxmlformats.org/officeDocument/2006/relationships/slideLayout" Target="../slideLayouts/slideLayout2.xml"/><Relationship Id="rId5" Type="http://schemas.openxmlformats.org/officeDocument/2006/relationships/image" Target="../media/image199.jpeg"/><Relationship Id="rId4" Type="http://schemas.openxmlformats.org/officeDocument/2006/relationships/image" Target="../media/image198.jpeg"/></Relationships>
</file>

<file path=ppt/slides/_rels/slide73.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20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image" Target="../media/image201.jpeg"/><Relationship Id="rId1" Type="http://schemas.openxmlformats.org/officeDocument/2006/relationships/slideLayout" Target="../slideLayouts/slideLayout2.xml"/><Relationship Id="rId5" Type="http://schemas.openxmlformats.org/officeDocument/2006/relationships/slide" Target="slide60.xml"/><Relationship Id="rId4" Type="http://schemas.openxmlformats.org/officeDocument/2006/relationships/image" Target="../media/image203.jpeg"/></Relationships>
</file>

<file path=ppt/slides/_rels/slide75.xml.rels><?xml version="1.0" encoding="UTF-8" standalone="yes"?>
<Relationships xmlns="http://schemas.openxmlformats.org/package/2006/relationships"><Relationship Id="rId3" Type="http://schemas.openxmlformats.org/officeDocument/2006/relationships/image" Target="../media/image205.jpeg"/><Relationship Id="rId2" Type="http://schemas.openxmlformats.org/officeDocument/2006/relationships/image" Target="../media/image204.jpeg"/><Relationship Id="rId1" Type="http://schemas.openxmlformats.org/officeDocument/2006/relationships/slideLayout" Target="../slideLayouts/slideLayout2.xml"/><Relationship Id="rId5" Type="http://schemas.openxmlformats.org/officeDocument/2006/relationships/image" Target="../media/image207.jpeg"/><Relationship Id="rId4" Type="http://schemas.openxmlformats.org/officeDocument/2006/relationships/image" Target="../media/image206.jpeg"/></Relationships>
</file>

<file path=ppt/slides/_rels/slide7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image" Target="../media/image210.jpeg"/><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image" Target="../media/image213.jpeg"/><Relationship Id="rId4" Type="http://schemas.openxmlformats.org/officeDocument/2006/relationships/image" Target="../media/image212.jpeg"/></Relationships>
</file>

<file path=ppt/slides/_rels/slide78.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image" Target="../media/image214.jpeg"/><Relationship Id="rId1" Type="http://schemas.openxmlformats.org/officeDocument/2006/relationships/slideLayout" Target="../slideLayouts/slideLayout2.xml"/><Relationship Id="rId4" Type="http://schemas.openxmlformats.org/officeDocument/2006/relationships/image" Target="../media/image216.jpeg"/></Relationships>
</file>

<file path=ppt/slides/_rels/slide79.xml.rels><?xml version="1.0" encoding="UTF-8" standalone="yes"?>
<Relationships xmlns="http://schemas.openxmlformats.org/package/2006/relationships"><Relationship Id="rId3" Type="http://schemas.openxmlformats.org/officeDocument/2006/relationships/image" Target="../media/image218.jpeg"/><Relationship Id="rId2" Type="http://schemas.openxmlformats.org/officeDocument/2006/relationships/image" Target="../media/image217.jpeg"/><Relationship Id="rId1" Type="http://schemas.openxmlformats.org/officeDocument/2006/relationships/slideLayout" Target="../slideLayouts/slideLayout2.xml"/><Relationship Id="rId5" Type="http://schemas.openxmlformats.org/officeDocument/2006/relationships/image" Target="../media/image220.jpeg"/><Relationship Id="rId4" Type="http://schemas.openxmlformats.org/officeDocument/2006/relationships/image" Target="../media/image219.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jpeg"/></Relationships>
</file>

<file path=ppt/slides/_rels/slide80.xml.rels><?xml version="1.0" encoding="UTF-8" standalone="yes"?>
<Relationships xmlns="http://schemas.openxmlformats.org/package/2006/relationships"><Relationship Id="rId3" Type="http://schemas.openxmlformats.org/officeDocument/2006/relationships/image" Target="../media/image222.jpeg"/><Relationship Id="rId2" Type="http://schemas.openxmlformats.org/officeDocument/2006/relationships/image" Target="../media/image221.jpeg"/><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image" Target="../media/image224.jpeg"/><Relationship Id="rId4" Type="http://schemas.openxmlformats.org/officeDocument/2006/relationships/image" Target="../media/image223.jpeg"/></Relationships>
</file>

<file path=ppt/slides/_rels/slide81.xml.rels><?xml version="1.0" encoding="UTF-8" standalone="yes"?>
<Relationships xmlns="http://schemas.openxmlformats.org/package/2006/relationships"><Relationship Id="rId3" Type="http://schemas.openxmlformats.org/officeDocument/2006/relationships/image" Target="../media/image226.jpeg"/><Relationship Id="rId2" Type="http://schemas.openxmlformats.org/officeDocument/2006/relationships/image" Target="../media/image225.jpeg"/><Relationship Id="rId1" Type="http://schemas.openxmlformats.org/officeDocument/2006/relationships/slideLayout" Target="../slideLayouts/slideLayout2.xml"/><Relationship Id="rId5" Type="http://schemas.openxmlformats.org/officeDocument/2006/relationships/image" Target="../media/image228.jpeg"/><Relationship Id="rId4" Type="http://schemas.openxmlformats.org/officeDocument/2006/relationships/image" Target="../media/image227.jpeg"/></Relationships>
</file>

<file path=ppt/slides/_rels/slide82.xml.rels><?xml version="1.0" encoding="UTF-8" standalone="yes"?>
<Relationships xmlns="http://schemas.openxmlformats.org/package/2006/relationships"><Relationship Id="rId3" Type="http://schemas.openxmlformats.org/officeDocument/2006/relationships/image" Target="../media/image230.jpeg"/><Relationship Id="rId2" Type="http://schemas.openxmlformats.org/officeDocument/2006/relationships/image" Target="../media/image229.jpeg"/><Relationship Id="rId1" Type="http://schemas.openxmlformats.org/officeDocument/2006/relationships/slideLayout" Target="../slideLayouts/slideLayout2.xml"/><Relationship Id="rId5" Type="http://schemas.openxmlformats.org/officeDocument/2006/relationships/image" Target="../media/image232.jpeg"/><Relationship Id="rId4" Type="http://schemas.openxmlformats.org/officeDocument/2006/relationships/image" Target="../media/image231.jpeg"/></Relationships>
</file>

<file path=ppt/slides/_rels/slide83.xml.rels><?xml version="1.0" encoding="UTF-8" standalone="yes"?>
<Relationships xmlns="http://schemas.openxmlformats.org/package/2006/relationships"><Relationship Id="rId3" Type="http://schemas.openxmlformats.org/officeDocument/2006/relationships/image" Target="../media/image232.jpeg"/><Relationship Id="rId2" Type="http://schemas.openxmlformats.org/officeDocument/2006/relationships/image" Target="../media/image233.jpeg"/><Relationship Id="rId1" Type="http://schemas.openxmlformats.org/officeDocument/2006/relationships/slideLayout" Target="../slideLayouts/slideLayout2.xml"/><Relationship Id="rId4" Type="http://schemas.openxmlformats.org/officeDocument/2006/relationships/image" Target="../media/image234.jpeg"/></Relationships>
</file>

<file path=ppt/slides/_rels/slide84.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image" Target="../media/image235.jpeg"/><Relationship Id="rId1" Type="http://schemas.openxmlformats.org/officeDocument/2006/relationships/slideLayout" Target="../slideLayouts/slideLayout2.xml"/><Relationship Id="rId4" Type="http://schemas.openxmlformats.org/officeDocument/2006/relationships/image" Target="../media/image237.jpeg"/></Relationships>
</file>

<file path=ppt/slides/_rels/slide85.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3" Type="http://schemas.openxmlformats.org/officeDocument/2006/relationships/image" Target="../media/image240.jpeg"/><Relationship Id="rId2" Type="http://schemas.openxmlformats.org/officeDocument/2006/relationships/image" Target="../media/image239.jpeg"/><Relationship Id="rId1" Type="http://schemas.openxmlformats.org/officeDocument/2006/relationships/slideLayout" Target="../slideLayouts/slideLayout2.xml"/><Relationship Id="rId5" Type="http://schemas.openxmlformats.org/officeDocument/2006/relationships/slide" Target="slide60.xml"/><Relationship Id="rId4" Type="http://schemas.openxmlformats.org/officeDocument/2006/relationships/image" Target="../media/image241.jpeg"/></Relationships>
</file>

<file path=ppt/slides/_rels/slide87.xml.rels><?xml version="1.0" encoding="UTF-8" standalone="yes"?>
<Relationships xmlns="http://schemas.openxmlformats.org/package/2006/relationships"><Relationship Id="rId3" Type="http://schemas.openxmlformats.org/officeDocument/2006/relationships/image" Target="../media/image243.jpeg"/><Relationship Id="rId2" Type="http://schemas.openxmlformats.org/officeDocument/2006/relationships/image" Target="../media/image242.jpeg"/><Relationship Id="rId1" Type="http://schemas.openxmlformats.org/officeDocument/2006/relationships/slideLayout" Target="../slideLayouts/slideLayout2.xml"/><Relationship Id="rId5" Type="http://schemas.openxmlformats.org/officeDocument/2006/relationships/image" Target="../media/image244.png"/><Relationship Id="rId4" Type="http://schemas.openxmlformats.org/officeDocument/2006/relationships/slide" Target="slide60.xml"/></Relationships>
</file>

<file path=ppt/slides/_rels/slide88.xml.rels><?xml version="1.0" encoding="UTF-8" standalone="yes"?>
<Relationships xmlns="http://schemas.openxmlformats.org/package/2006/relationships"><Relationship Id="rId3" Type="http://schemas.openxmlformats.org/officeDocument/2006/relationships/image" Target="../media/image246.jpeg"/><Relationship Id="rId2" Type="http://schemas.openxmlformats.org/officeDocument/2006/relationships/image" Target="../media/image245.jpeg"/><Relationship Id="rId1" Type="http://schemas.openxmlformats.org/officeDocument/2006/relationships/slideLayout" Target="../slideLayouts/slideLayout7.xml"/><Relationship Id="rId6" Type="http://schemas.openxmlformats.org/officeDocument/2006/relationships/image" Target="../media/image249.jpeg"/><Relationship Id="rId5" Type="http://schemas.openxmlformats.org/officeDocument/2006/relationships/image" Target="../media/image248.jpeg"/><Relationship Id="rId4" Type="http://schemas.openxmlformats.org/officeDocument/2006/relationships/image" Target="../media/image247.jpeg"/></Relationships>
</file>

<file path=ppt/slides/_rels/slide89.xml.rels><?xml version="1.0" encoding="UTF-8" standalone="yes"?>
<Relationships xmlns="http://schemas.openxmlformats.org/package/2006/relationships"><Relationship Id="rId3" Type="http://schemas.openxmlformats.org/officeDocument/2006/relationships/image" Target="../media/image251.jpeg"/><Relationship Id="rId7" Type="http://schemas.openxmlformats.org/officeDocument/2006/relationships/image" Target="../media/image255.jpeg"/><Relationship Id="rId2" Type="http://schemas.openxmlformats.org/officeDocument/2006/relationships/image" Target="../media/image250.jpeg"/><Relationship Id="rId1" Type="http://schemas.openxmlformats.org/officeDocument/2006/relationships/slideLayout" Target="../slideLayouts/slideLayout7.xml"/><Relationship Id="rId6" Type="http://schemas.openxmlformats.org/officeDocument/2006/relationships/image" Target="../media/image254.jpeg"/><Relationship Id="rId5" Type="http://schemas.openxmlformats.org/officeDocument/2006/relationships/image" Target="../media/image253.jpeg"/><Relationship Id="rId4" Type="http://schemas.openxmlformats.org/officeDocument/2006/relationships/image" Target="../media/image252.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0.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56.jpeg"/><Relationship Id="rId1" Type="http://schemas.openxmlformats.org/officeDocument/2006/relationships/slideLayout" Target="../slideLayouts/slideLayout7.xml"/><Relationship Id="rId5" Type="http://schemas.openxmlformats.org/officeDocument/2006/relationships/image" Target="../media/image259.png"/><Relationship Id="rId4" Type="http://schemas.openxmlformats.org/officeDocument/2006/relationships/image" Target="../media/image258.jpeg"/></Relationships>
</file>

<file path=ppt/slides/_rels/slide91.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3" Type="http://schemas.openxmlformats.org/officeDocument/2006/relationships/slide" Target="slide151.xml"/><Relationship Id="rId18" Type="http://schemas.openxmlformats.org/officeDocument/2006/relationships/slide" Target="slide181.xml"/><Relationship Id="rId26" Type="http://schemas.openxmlformats.org/officeDocument/2006/relationships/image" Target="../media/image269.jpeg"/><Relationship Id="rId3" Type="http://schemas.openxmlformats.org/officeDocument/2006/relationships/slide" Target="slide96.xml"/><Relationship Id="rId21" Type="http://schemas.openxmlformats.org/officeDocument/2006/relationships/image" Target="../media/image264.jpeg"/><Relationship Id="rId34" Type="http://schemas.openxmlformats.org/officeDocument/2006/relationships/image" Target="../media/image277.jpeg"/><Relationship Id="rId7" Type="http://schemas.openxmlformats.org/officeDocument/2006/relationships/slide" Target="slide126.xml"/><Relationship Id="rId12" Type="http://schemas.openxmlformats.org/officeDocument/2006/relationships/slide" Target="slide145.xml"/><Relationship Id="rId17" Type="http://schemas.openxmlformats.org/officeDocument/2006/relationships/slide" Target="slide176.xml"/><Relationship Id="rId25" Type="http://schemas.openxmlformats.org/officeDocument/2006/relationships/image" Target="../media/image268.jpeg"/><Relationship Id="rId33" Type="http://schemas.openxmlformats.org/officeDocument/2006/relationships/image" Target="../media/image276.png"/><Relationship Id="rId2" Type="http://schemas.openxmlformats.org/officeDocument/2006/relationships/slide" Target="slide94.xml"/><Relationship Id="rId16" Type="http://schemas.openxmlformats.org/officeDocument/2006/relationships/slide" Target="slide173.xml"/><Relationship Id="rId20" Type="http://schemas.openxmlformats.org/officeDocument/2006/relationships/image" Target="../media/image263.png"/><Relationship Id="rId29" Type="http://schemas.openxmlformats.org/officeDocument/2006/relationships/image" Target="../media/image272.jpeg"/><Relationship Id="rId1" Type="http://schemas.openxmlformats.org/officeDocument/2006/relationships/slideLayout" Target="../slideLayouts/slideLayout7.xml"/><Relationship Id="rId6" Type="http://schemas.openxmlformats.org/officeDocument/2006/relationships/slide" Target="slide118.xml"/><Relationship Id="rId11" Type="http://schemas.openxmlformats.org/officeDocument/2006/relationships/slide" Target="slide137.xml"/><Relationship Id="rId24" Type="http://schemas.openxmlformats.org/officeDocument/2006/relationships/image" Target="../media/image267.png"/><Relationship Id="rId32" Type="http://schemas.openxmlformats.org/officeDocument/2006/relationships/image" Target="../media/image275.jpeg"/><Relationship Id="rId5" Type="http://schemas.openxmlformats.org/officeDocument/2006/relationships/slide" Target="slide107.xml"/><Relationship Id="rId15" Type="http://schemas.openxmlformats.org/officeDocument/2006/relationships/slide" Target="slide166.xml"/><Relationship Id="rId23" Type="http://schemas.openxmlformats.org/officeDocument/2006/relationships/image" Target="../media/image266.jpeg"/><Relationship Id="rId28" Type="http://schemas.openxmlformats.org/officeDocument/2006/relationships/image" Target="../media/image271.jpeg"/><Relationship Id="rId10" Type="http://schemas.openxmlformats.org/officeDocument/2006/relationships/slide" Target="slide135.xml"/><Relationship Id="rId19" Type="http://schemas.openxmlformats.org/officeDocument/2006/relationships/image" Target="../media/image262.jpeg"/><Relationship Id="rId31" Type="http://schemas.openxmlformats.org/officeDocument/2006/relationships/image" Target="../media/image274.jpeg"/><Relationship Id="rId4" Type="http://schemas.openxmlformats.org/officeDocument/2006/relationships/slide" Target="slide103.xml"/><Relationship Id="rId9" Type="http://schemas.openxmlformats.org/officeDocument/2006/relationships/slide" Target="slide132.xml"/><Relationship Id="rId14" Type="http://schemas.openxmlformats.org/officeDocument/2006/relationships/slide" Target="slide157.xml"/><Relationship Id="rId22" Type="http://schemas.openxmlformats.org/officeDocument/2006/relationships/image" Target="../media/image265.jpeg"/><Relationship Id="rId27" Type="http://schemas.openxmlformats.org/officeDocument/2006/relationships/image" Target="../media/image270.jpeg"/><Relationship Id="rId30" Type="http://schemas.openxmlformats.org/officeDocument/2006/relationships/image" Target="../media/image273.jpeg"/><Relationship Id="rId35" Type="http://schemas.openxmlformats.org/officeDocument/2006/relationships/image" Target="../media/image278.jpeg"/><Relationship Id="rId8" Type="http://schemas.openxmlformats.org/officeDocument/2006/relationships/slide" Target="slide130.xml"/></Relationships>
</file>

<file path=ppt/slides/_rels/slide94.xml.rels><?xml version="1.0" encoding="UTF-8" standalone="yes"?>
<Relationships xmlns="http://schemas.openxmlformats.org/package/2006/relationships"><Relationship Id="rId3" Type="http://schemas.openxmlformats.org/officeDocument/2006/relationships/image" Target="../media/image279.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81.jpeg"/><Relationship Id="rId5" Type="http://schemas.openxmlformats.org/officeDocument/2006/relationships/image" Target="../media/image280.jpeg"/><Relationship Id="rId4" Type="http://schemas.openxmlformats.org/officeDocument/2006/relationships/slide" Target="slide93.xml"/></Relationships>
</file>

<file path=ppt/slides/_rels/slide95.xml.rels><?xml version="1.0" encoding="UTF-8" standalone="yes"?>
<Relationships xmlns="http://schemas.openxmlformats.org/package/2006/relationships"><Relationship Id="rId8" Type="http://schemas.openxmlformats.org/officeDocument/2006/relationships/image" Target="../media/image286.jpeg"/><Relationship Id="rId3" Type="http://schemas.openxmlformats.org/officeDocument/2006/relationships/image" Target="../media/image282.jpeg"/><Relationship Id="rId7" Type="http://schemas.openxmlformats.org/officeDocument/2006/relationships/slide" Target="slide93.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85.jpeg"/><Relationship Id="rId5" Type="http://schemas.openxmlformats.org/officeDocument/2006/relationships/image" Target="../media/image284.jpeg"/><Relationship Id="rId4" Type="http://schemas.openxmlformats.org/officeDocument/2006/relationships/image" Target="../media/image283.jpeg"/><Relationship Id="rId9" Type="http://schemas.openxmlformats.org/officeDocument/2006/relationships/image" Target="../media/image259.png"/></Relationships>
</file>

<file path=ppt/slides/_rels/slide96.xml.rels><?xml version="1.0" encoding="UTF-8" standalone="yes"?>
<Relationships xmlns="http://schemas.openxmlformats.org/package/2006/relationships"><Relationship Id="rId3" Type="http://schemas.openxmlformats.org/officeDocument/2006/relationships/image" Target="../media/image28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97.xml.rels><?xml version="1.0" encoding="UTF-8" standalone="yes"?>
<Relationships xmlns="http://schemas.openxmlformats.org/package/2006/relationships"><Relationship Id="rId3" Type="http://schemas.openxmlformats.org/officeDocument/2006/relationships/image" Target="../media/image28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89.jpeg"/></Relationships>
</file>

<file path=ppt/slides/_rels/slide98.xml.rels><?xml version="1.0" encoding="UTF-8" standalone="yes"?>
<Relationships xmlns="http://schemas.openxmlformats.org/package/2006/relationships"><Relationship Id="rId3" Type="http://schemas.openxmlformats.org/officeDocument/2006/relationships/image" Target="../media/image291.jpeg"/><Relationship Id="rId2" Type="http://schemas.openxmlformats.org/officeDocument/2006/relationships/image" Target="../media/image290.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29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9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E606A647-6F62-4FBF-936E-12A0DD3A07B9}" type="slidenum">
              <a:rPr lang="ar-SA">
                <a:solidFill>
                  <a:srgbClr val="90C226"/>
                </a:solidFill>
              </a:rPr>
              <a:pPr/>
              <a:t>1</a:t>
            </a:fld>
            <a:endParaRPr lang="en-US" dirty="0">
              <a:solidFill>
                <a:srgbClr val="90C226"/>
              </a:solidFill>
            </a:endParaRPr>
          </a:p>
        </p:txBody>
      </p:sp>
      <p:sp>
        <p:nvSpPr>
          <p:cNvPr id="732165" name="Text Box 5"/>
          <p:cNvSpPr txBox="1">
            <a:spLocks noChangeArrowheads="1"/>
          </p:cNvSpPr>
          <p:nvPr/>
        </p:nvSpPr>
        <p:spPr bwMode="auto">
          <a:xfrm>
            <a:off x="463476" y="2162324"/>
            <a:ext cx="7632848" cy="1785104"/>
          </a:xfrm>
          <a:prstGeom prst="rect">
            <a:avLst/>
          </a:prstGeom>
          <a:noFill/>
          <a:ln w="9525">
            <a:noFill/>
            <a:miter lim="800000"/>
            <a:headEnd/>
            <a:tailEnd/>
          </a:ln>
          <a:effectLst/>
        </p:spPr>
        <p:txBody>
          <a:bodyPr wrap="square">
            <a:spAutoFit/>
          </a:bodyPr>
          <a:lstStyle/>
          <a:p>
            <a:pPr algn="ctr" rtl="0" fontAlgn="base">
              <a:spcBef>
                <a:spcPct val="50000"/>
              </a:spcBef>
              <a:spcAft>
                <a:spcPct val="0"/>
              </a:spcAft>
            </a:pPr>
            <a:r>
              <a:rPr lang="fa-IR" sz="4400" b="1" dirty="0">
                <a:solidFill>
                  <a:srgbClr val="990000"/>
                </a:solidFill>
                <a:latin typeface="Batang" pitchFamily="18" charset="-127"/>
                <a:cs typeface="B Titr" panose="00000700000000000000" pitchFamily="2" charset="-78"/>
              </a:rPr>
              <a:t>پاورپوینت کتاب آشنایی با</a:t>
            </a:r>
          </a:p>
          <a:p>
            <a:pPr algn="ctr" rtl="0" fontAlgn="base">
              <a:spcBef>
                <a:spcPct val="50000"/>
              </a:spcBef>
              <a:spcAft>
                <a:spcPct val="0"/>
              </a:spcAft>
            </a:pPr>
            <a:r>
              <a:rPr lang="fa-IR" sz="4400" b="1" dirty="0">
                <a:solidFill>
                  <a:srgbClr val="990000"/>
                </a:solidFill>
                <a:latin typeface="Batang" pitchFamily="18" charset="-127"/>
                <a:cs typeface="B Titr" panose="00000700000000000000" pitchFamily="2" charset="-78"/>
              </a:rPr>
              <a:t> معماری </a:t>
            </a:r>
            <a:r>
              <a:rPr lang="fa-IR" sz="4400" b="1" dirty="0" smtClean="0">
                <a:solidFill>
                  <a:srgbClr val="990000"/>
                </a:solidFill>
                <a:latin typeface="Batang" pitchFamily="18" charset="-127"/>
                <a:cs typeface="B Titr" panose="00000700000000000000" pitchFamily="2" charset="-78"/>
              </a:rPr>
              <a:t>اسلامی</a:t>
            </a:r>
            <a:endParaRPr lang="fa-IR" sz="4400" b="1" dirty="0">
              <a:solidFill>
                <a:srgbClr val="990000"/>
              </a:solidFill>
              <a:latin typeface="Batang" pitchFamily="18" charset="-127"/>
              <a:cs typeface="B Titr" panose="00000700000000000000" pitchFamily="2" charset="-78"/>
            </a:endParaRPr>
          </a:p>
        </p:txBody>
      </p:sp>
    </p:spTree>
    <p:extLst>
      <p:ext uri="{BB962C8B-B14F-4D97-AF65-F5344CB8AC3E}">
        <p14:creationId xmlns:p14="http://schemas.microsoft.com/office/powerpoint/2010/main" val="276339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32165"/>
                                        </p:tgtEl>
                                        <p:attrNameLst>
                                          <p:attrName>style.visibility</p:attrName>
                                        </p:attrNameLst>
                                      </p:cBhvr>
                                      <p:to>
                                        <p:strVal val="visible"/>
                                      </p:to>
                                    </p:set>
                                    <p:animEffect transition="in" filter="wedge">
                                      <p:cBhvr>
                                        <p:cTn id="7" dur="1000"/>
                                        <p:tgtEl>
                                          <p:spTgt spid="732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21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12854071-D4F3-485A-A0D0-5211A7CD9A92}" type="slidenum">
              <a:rPr lang="ar-SA">
                <a:solidFill>
                  <a:srgbClr val="90C226"/>
                </a:solidFill>
              </a:rPr>
              <a:pPr/>
              <a:t>10</a:t>
            </a:fld>
            <a:endParaRPr lang="en-US" dirty="0">
              <a:solidFill>
                <a:srgbClr val="90C226"/>
              </a:solidFill>
            </a:endParaRPr>
          </a:p>
        </p:txBody>
      </p:sp>
      <p:sp>
        <p:nvSpPr>
          <p:cNvPr id="19458" name="WordArt 2"/>
          <p:cNvSpPr>
            <a:spLocks noChangeArrowheads="1" noChangeShapeType="1" noTextEdit="1"/>
          </p:cNvSpPr>
          <p:nvPr/>
        </p:nvSpPr>
        <p:spPr bwMode="auto">
          <a:xfrm>
            <a:off x="6948488" y="333375"/>
            <a:ext cx="1733550"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معماری دوران مادها</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19459" name="Text Box 3"/>
          <p:cNvSpPr txBox="1">
            <a:spLocks noChangeArrowheads="1"/>
          </p:cNvSpPr>
          <p:nvPr/>
        </p:nvSpPr>
        <p:spPr bwMode="auto">
          <a:xfrm>
            <a:off x="827088" y="981075"/>
            <a:ext cx="7772400" cy="1465263"/>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دیااکو یکی از سران قبایل مادها حکومت مادها را پایه گذاری کرد . انها از 728 قبل از میلاد تا 550 قبل از میلاد فرمانروایی کردند. در سال 605 قبل از میلاد اهمیت و شهرت جهانی ایران به دلیل پیروزی  مادها بر اشوریان اغاز شد . سرانجام دولت مادها باغلبه هخامنشیان بر انها برافتاد. از ساختمان های به جای مانده از دوران مادها تپه نوشیجان و استودان ها  می باشد.                                            </a:t>
            </a:r>
            <a:endParaRPr lang="en-US" b="1" dirty="0">
              <a:solidFill>
                <a:prstClr val="black"/>
              </a:solidFill>
              <a:latin typeface="Arial" pitchFamily="34" charset="0"/>
              <a:cs typeface="B Homa" panose="00000400000000000000" pitchFamily="2" charset="-78"/>
            </a:endParaRPr>
          </a:p>
        </p:txBody>
      </p:sp>
      <p:sp>
        <p:nvSpPr>
          <p:cNvPr id="19460" name="WordArt 4"/>
          <p:cNvSpPr>
            <a:spLocks noChangeArrowheads="1" noChangeShapeType="1" noTextEdit="1"/>
          </p:cNvSpPr>
          <p:nvPr/>
        </p:nvSpPr>
        <p:spPr bwMode="auto">
          <a:xfrm>
            <a:off x="7366000" y="3213100"/>
            <a:ext cx="1047750"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99CA3C"/>
                </a:solidFill>
                <a:latin typeface="Arial"/>
                <a:cs typeface="B Homa" panose="00000400000000000000" pitchFamily="2" charset="-78"/>
              </a:rPr>
              <a:t>تپه نو شیجان</a:t>
            </a:r>
            <a:endParaRPr lang="en-US" b="1" kern="10" dirty="0">
              <a:ln w="9525">
                <a:solidFill>
                  <a:srgbClr val="000000"/>
                </a:solidFill>
                <a:round/>
                <a:headEnd/>
                <a:tailEnd/>
              </a:ln>
              <a:solidFill>
                <a:srgbClr val="99CA3C"/>
              </a:solidFill>
              <a:latin typeface="Arial"/>
              <a:cs typeface="B Homa" panose="00000400000000000000" pitchFamily="2" charset="-78"/>
            </a:endParaRPr>
          </a:p>
        </p:txBody>
      </p:sp>
      <p:sp>
        <p:nvSpPr>
          <p:cNvPr id="19462" name="WordArt 6"/>
          <p:cNvSpPr>
            <a:spLocks noChangeArrowheads="1" noChangeShapeType="1" noTextEdit="1"/>
          </p:cNvSpPr>
          <p:nvPr/>
        </p:nvSpPr>
        <p:spPr bwMode="auto">
          <a:xfrm>
            <a:off x="6611938" y="3959225"/>
            <a:ext cx="1847850"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99CA3C"/>
                </a:solidFill>
                <a:latin typeface="Arial"/>
                <a:cs typeface="B Homa" panose="00000400000000000000" pitchFamily="2" charset="-78"/>
              </a:rPr>
              <a:t>ارامگاههای دوران مادها</a:t>
            </a:r>
            <a:endParaRPr lang="en-US" b="1" kern="10" dirty="0">
              <a:ln w="9525">
                <a:solidFill>
                  <a:srgbClr val="000000"/>
                </a:solidFill>
                <a:round/>
                <a:headEnd/>
                <a:tailEnd/>
              </a:ln>
              <a:solidFill>
                <a:srgbClr val="99CA3C"/>
              </a:solidFill>
              <a:latin typeface="Arial"/>
              <a:cs typeface="B Homa" panose="00000400000000000000" pitchFamily="2" charset="-78"/>
            </a:endParaRPr>
          </a:p>
        </p:txBody>
      </p:sp>
      <p:sp>
        <p:nvSpPr>
          <p:cNvPr id="19463" name="WordArt 7"/>
          <p:cNvSpPr>
            <a:spLocks noChangeArrowheads="1" noChangeShapeType="1" noTextEdit="1"/>
          </p:cNvSpPr>
          <p:nvPr/>
        </p:nvSpPr>
        <p:spPr bwMode="auto">
          <a:xfrm>
            <a:off x="7451725" y="3598863"/>
            <a:ext cx="976313" cy="2159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99CA3C"/>
                </a:solidFill>
                <a:latin typeface="Arial"/>
                <a:cs typeface="B Homa" panose="00000400000000000000" pitchFamily="2" charset="-78"/>
              </a:rPr>
              <a:t>استودانها</a:t>
            </a:r>
            <a:endParaRPr lang="en-US" b="1" kern="10" dirty="0">
              <a:ln w="9525">
                <a:solidFill>
                  <a:srgbClr val="000000"/>
                </a:solidFill>
                <a:round/>
                <a:headEnd/>
                <a:tailEnd/>
              </a:ln>
              <a:solidFill>
                <a:srgbClr val="99CA3C"/>
              </a:solidFill>
              <a:latin typeface="Arial"/>
              <a:cs typeface="B Homa" panose="00000400000000000000" pitchFamily="2" charset="-78"/>
            </a:endParaRPr>
          </a:p>
        </p:txBody>
      </p:sp>
      <p:sp>
        <p:nvSpPr>
          <p:cNvPr id="19464" name="Text Box 8"/>
          <p:cNvSpPr txBox="1">
            <a:spLocks noChangeArrowheads="1"/>
          </p:cNvSpPr>
          <p:nvPr/>
        </p:nvSpPr>
        <p:spPr bwMode="auto">
          <a:xfrm>
            <a:off x="6084888" y="2492375"/>
            <a:ext cx="2447925"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prstClr val="black"/>
                </a:solidFill>
                <a:latin typeface="Arial" pitchFamily="34" charset="0"/>
                <a:cs typeface="B Homa" panose="00000400000000000000" pitchFamily="2" charset="-78"/>
              </a:rPr>
              <a:t>آثار معماری مادها</a:t>
            </a:r>
            <a:endParaRPr lang="en-US" sz="20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13834174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7538A752-5651-460C-B51B-09425D0D1339}" type="slidenum">
              <a:rPr lang="ar-SA">
                <a:solidFill>
                  <a:srgbClr val="90C226"/>
                </a:solidFill>
              </a:rPr>
              <a:pPr/>
              <a:t>100</a:t>
            </a:fld>
            <a:endParaRPr lang="en-US" dirty="0">
              <a:solidFill>
                <a:srgbClr val="90C226"/>
              </a:solidFill>
            </a:endParaRPr>
          </a:p>
        </p:txBody>
      </p:sp>
      <p:sp>
        <p:nvSpPr>
          <p:cNvPr id="259074" name="Rectangle 2"/>
          <p:cNvSpPr>
            <a:spLocks noChangeArrowheads="1"/>
          </p:cNvSpPr>
          <p:nvPr/>
        </p:nvSpPr>
        <p:spPr bwMode="auto">
          <a:xfrm>
            <a:off x="2484438" y="3500438"/>
            <a:ext cx="1943100" cy="5048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9075" name="Rectangle 3"/>
          <p:cNvSpPr>
            <a:spLocks noChangeArrowheads="1"/>
          </p:cNvSpPr>
          <p:nvPr/>
        </p:nvSpPr>
        <p:spPr bwMode="auto">
          <a:xfrm>
            <a:off x="4859338" y="4437063"/>
            <a:ext cx="3384550"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59076" name="Picture 4" descr="IIR0361"/>
          <p:cNvPicPr>
            <a:picLocks noChangeAspect="1" noChangeArrowheads="1"/>
          </p:cNvPicPr>
          <p:nvPr/>
        </p:nvPicPr>
        <p:blipFill>
          <a:blip r:embed="rId2"/>
          <a:srcRect/>
          <a:stretch>
            <a:fillRect/>
          </a:stretch>
        </p:blipFill>
        <p:spPr bwMode="auto">
          <a:xfrm>
            <a:off x="4643438" y="1268413"/>
            <a:ext cx="4211637" cy="28575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59077" name="Rectangle 5"/>
          <p:cNvSpPr>
            <a:spLocks noChangeArrowheads="1"/>
          </p:cNvSpPr>
          <p:nvPr/>
        </p:nvSpPr>
        <p:spPr bwMode="auto">
          <a:xfrm>
            <a:off x="5062873" y="4484688"/>
            <a:ext cx="3180679" cy="461665"/>
          </a:xfrm>
          <a:prstGeom prst="rect">
            <a:avLst/>
          </a:prstGeom>
          <a:noFill/>
          <a:ln w="9525" algn="ctr">
            <a:noFill/>
            <a:miter lim="800000"/>
            <a:headEnd/>
            <a:tailEnd/>
          </a:ln>
          <a:effectLst/>
        </p:spPr>
        <p:txBody>
          <a:bodyPr wrap="none">
            <a:spAutoFit/>
          </a:bodyPr>
          <a:lstStyle/>
          <a:p>
            <a:pPr algn="just" fontAlgn="base">
              <a:spcBef>
                <a:spcPct val="30000"/>
              </a:spcBef>
              <a:spcAft>
                <a:spcPct val="0"/>
              </a:spcAft>
              <a:buFontTx/>
              <a:buChar char="•"/>
            </a:pPr>
            <a:r>
              <a:rPr lang="fa-IR" sz="2400" b="1" dirty="0">
                <a:solidFill>
                  <a:srgbClr val="EBEBEB"/>
                </a:solidFill>
                <a:latin typeface="Arial" pitchFamily="34" charset="0"/>
                <a:cs typeface="B Zar" pitchFamily="2" charset="-78"/>
              </a:rPr>
              <a:t>نمایی از ایوان جلوی گنبد</a:t>
            </a:r>
            <a:endParaRPr lang="en-US" sz="2400" b="1" dirty="0">
              <a:solidFill>
                <a:srgbClr val="EBEBEB"/>
              </a:solidFill>
              <a:latin typeface="Arial" pitchFamily="34" charset="0"/>
              <a:cs typeface="B Zar" pitchFamily="2" charset="-78"/>
            </a:endParaRPr>
          </a:p>
        </p:txBody>
      </p:sp>
      <p:pic>
        <p:nvPicPr>
          <p:cNvPr id="259078" name="Picture 6" descr="varamin1"/>
          <p:cNvPicPr>
            <a:picLocks noChangeAspect="1" noChangeArrowheads="1"/>
          </p:cNvPicPr>
          <p:nvPr/>
        </p:nvPicPr>
        <p:blipFill>
          <a:blip r:embed="rId3"/>
          <a:srcRect/>
          <a:stretch>
            <a:fillRect/>
          </a:stretch>
        </p:blipFill>
        <p:spPr bwMode="auto">
          <a:xfrm>
            <a:off x="2555875" y="620713"/>
            <a:ext cx="1863725" cy="27368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59079" name="Picture 7" descr="varamin4"/>
          <p:cNvPicPr>
            <a:picLocks noChangeAspect="1" noChangeArrowheads="1"/>
          </p:cNvPicPr>
          <p:nvPr/>
        </p:nvPicPr>
        <p:blipFill>
          <a:blip r:embed="rId4"/>
          <a:srcRect/>
          <a:stretch>
            <a:fillRect/>
          </a:stretch>
        </p:blipFill>
        <p:spPr bwMode="auto">
          <a:xfrm>
            <a:off x="539750" y="2205038"/>
            <a:ext cx="1844675" cy="26638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59080" name="Rectangle 8"/>
          <p:cNvSpPr>
            <a:spLocks noChangeArrowheads="1"/>
          </p:cNvSpPr>
          <p:nvPr/>
        </p:nvSpPr>
        <p:spPr bwMode="auto">
          <a:xfrm>
            <a:off x="2484438" y="3500438"/>
            <a:ext cx="2359025" cy="457200"/>
          </a:xfrm>
          <a:prstGeom prst="rect">
            <a:avLst/>
          </a:prstGeom>
          <a:noFill/>
          <a:ln w="9525">
            <a:noFill/>
            <a:miter lim="800000"/>
            <a:headEnd/>
            <a:tailEnd/>
          </a:ln>
          <a:effectLst/>
        </p:spPr>
        <p:txBody>
          <a:bodyPr>
            <a:spAutoFit/>
          </a:bodyPr>
          <a:lstStyle/>
          <a:p>
            <a:pPr lvl="1"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نمایی از ورودی</a:t>
            </a:r>
            <a:endParaRPr lang="en-US" sz="2400" b="1" dirty="0">
              <a:solidFill>
                <a:srgbClr val="EBEBEB"/>
              </a:solidFill>
              <a:latin typeface="Arial" pitchFamily="34" charset="0"/>
              <a:cs typeface="B Homa" panose="00000400000000000000" pitchFamily="2" charset="-78"/>
            </a:endParaRPr>
          </a:p>
        </p:txBody>
      </p:sp>
      <p:sp>
        <p:nvSpPr>
          <p:cNvPr id="259081" name="Rectangle 9"/>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9082" name="Rectangle 10"/>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1448916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59076"/>
                                        </p:tgtEl>
                                        <p:attrNameLst>
                                          <p:attrName>style.visibility</p:attrName>
                                        </p:attrNameLst>
                                      </p:cBhvr>
                                      <p:to>
                                        <p:strVal val="visible"/>
                                      </p:to>
                                    </p:set>
                                    <p:animEffect transition="in" filter="slide(fromBottom)">
                                      <p:cBhvr>
                                        <p:cTn id="7" dur="500"/>
                                        <p:tgtEl>
                                          <p:spTgt spid="259076"/>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59077"/>
                                        </p:tgtEl>
                                        <p:attrNameLst>
                                          <p:attrName>style.visibility</p:attrName>
                                        </p:attrNameLst>
                                      </p:cBhvr>
                                      <p:to>
                                        <p:strVal val="visible"/>
                                      </p:to>
                                    </p:set>
                                    <p:anim calcmode="lin" valueType="num">
                                      <p:cBhvr>
                                        <p:cTn id="10" dur="1000" fill="hold"/>
                                        <p:tgtEl>
                                          <p:spTgt spid="259077"/>
                                        </p:tgtEl>
                                        <p:attrNameLst>
                                          <p:attrName>ppt_x</p:attrName>
                                        </p:attrNameLst>
                                      </p:cBhvr>
                                      <p:tavLst>
                                        <p:tav tm="0">
                                          <p:val>
                                            <p:strVal val="#ppt_x-.2"/>
                                          </p:val>
                                        </p:tav>
                                        <p:tav tm="100000">
                                          <p:val>
                                            <p:strVal val="#ppt_x"/>
                                          </p:val>
                                        </p:tav>
                                      </p:tavLst>
                                    </p:anim>
                                    <p:anim calcmode="lin" valueType="num">
                                      <p:cBhvr>
                                        <p:cTn id="11" dur="1000" fill="hold"/>
                                        <p:tgtEl>
                                          <p:spTgt spid="259077"/>
                                        </p:tgtEl>
                                        <p:attrNameLst>
                                          <p:attrName>ppt_y</p:attrName>
                                        </p:attrNameLst>
                                      </p:cBhvr>
                                      <p:tavLst>
                                        <p:tav tm="0">
                                          <p:val>
                                            <p:strVal val="#ppt_y"/>
                                          </p:val>
                                        </p:tav>
                                        <p:tav tm="100000">
                                          <p:val>
                                            <p:strVal val="#ppt_y"/>
                                          </p:val>
                                        </p:tav>
                                      </p:tavLst>
                                    </p:anim>
                                    <p:animEffect transition="in" filter="wipe(right)" prLst="gradientSize: 0.1">
                                      <p:cBhvr>
                                        <p:cTn id="12" dur="1000"/>
                                        <p:tgtEl>
                                          <p:spTgt spid="259077"/>
                                        </p:tgtEl>
                                      </p:cBhvr>
                                    </p:animEffect>
                                  </p:childTnLst>
                                </p:cTn>
                              </p:par>
                            </p:childTnLst>
                          </p:cTn>
                        </p:par>
                        <p:par>
                          <p:cTn id="13" fill="hold">
                            <p:stCondLst>
                              <p:cond delay="1000"/>
                            </p:stCondLst>
                            <p:childTnLst>
                              <p:par>
                                <p:cTn id="14" presetID="12" presetClass="entr" presetSubtype="1" fill="hold" nodeType="afterEffect">
                                  <p:stCondLst>
                                    <p:cond delay="0"/>
                                  </p:stCondLst>
                                  <p:childTnLst>
                                    <p:set>
                                      <p:cBhvr>
                                        <p:cTn id="15" dur="1" fill="hold">
                                          <p:stCondLst>
                                            <p:cond delay="0"/>
                                          </p:stCondLst>
                                        </p:cTn>
                                        <p:tgtEl>
                                          <p:spTgt spid="259078"/>
                                        </p:tgtEl>
                                        <p:attrNameLst>
                                          <p:attrName>style.visibility</p:attrName>
                                        </p:attrNameLst>
                                      </p:cBhvr>
                                      <p:to>
                                        <p:strVal val="visible"/>
                                      </p:to>
                                    </p:set>
                                    <p:animEffect transition="in" filter="slide(fromTop)">
                                      <p:cBhvr>
                                        <p:cTn id="16" dur="500"/>
                                        <p:tgtEl>
                                          <p:spTgt spid="259078"/>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259079"/>
                                        </p:tgtEl>
                                        <p:attrNameLst>
                                          <p:attrName>style.visibility</p:attrName>
                                        </p:attrNameLst>
                                      </p:cBhvr>
                                      <p:to>
                                        <p:strVal val="visible"/>
                                      </p:to>
                                    </p:set>
                                    <p:animEffect transition="in" filter="slide(fromBottom)">
                                      <p:cBhvr>
                                        <p:cTn id="20" dur="500"/>
                                        <p:tgtEl>
                                          <p:spTgt spid="259079"/>
                                        </p:tgtEl>
                                      </p:cBhvr>
                                    </p:animEffect>
                                  </p:childTnLst>
                                </p:cTn>
                              </p:par>
                              <p:par>
                                <p:cTn id="21" presetID="29" presetClass="entr" presetSubtype="0" fill="hold" grpId="0" nodeType="withEffect">
                                  <p:stCondLst>
                                    <p:cond delay="0"/>
                                  </p:stCondLst>
                                  <p:childTnLst>
                                    <p:set>
                                      <p:cBhvr>
                                        <p:cTn id="22" dur="1" fill="hold">
                                          <p:stCondLst>
                                            <p:cond delay="0"/>
                                          </p:stCondLst>
                                        </p:cTn>
                                        <p:tgtEl>
                                          <p:spTgt spid="259080"/>
                                        </p:tgtEl>
                                        <p:attrNameLst>
                                          <p:attrName>style.visibility</p:attrName>
                                        </p:attrNameLst>
                                      </p:cBhvr>
                                      <p:to>
                                        <p:strVal val="visible"/>
                                      </p:to>
                                    </p:set>
                                    <p:anim calcmode="lin" valueType="num">
                                      <p:cBhvr>
                                        <p:cTn id="23" dur="1000" fill="hold"/>
                                        <p:tgtEl>
                                          <p:spTgt spid="259080"/>
                                        </p:tgtEl>
                                        <p:attrNameLst>
                                          <p:attrName>ppt_x</p:attrName>
                                        </p:attrNameLst>
                                      </p:cBhvr>
                                      <p:tavLst>
                                        <p:tav tm="0">
                                          <p:val>
                                            <p:strVal val="#ppt_x-.2"/>
                                          </p:val>
                                        </p:tav>
                                        <p:tav tm="100000">
                                          <p:val>
                                            <p:strVal val="#ppt_x"/>
                                          </p:val>
                                        </p:tav>
                                      </p:tavLst>
                                    </p:anim>
                                    <p:anim calcmode="lin" valueType="num">
                                      <p:cBhvr>
                                        <p:cTn id="24" dur="1000" fill="hold"/>
                                        <p:tgtEl>
                                          <p:spTgt spid="259080"/>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59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7" grpId="0"/>
      <p:bldP spid="259080"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CBDEDFFD-179B-4BBC-821C-96A22A127A98}" type="slidenum">
              <a:rPr lang="ar-SA">
                <a:solidFill>
                  <a:srgbClr val="90C226"/>
                </a:solidFill>
              </a:rPr>
              <a:pPr/>
              <a:t>101</a:t>
            </a:fld>
            <a:endParaRPr lang="en-US" dirty="0">
              <a:solidFill>
                <a:srgbClr val="90C226"/>
              </a:solidFill>
            </a:endParaRPr>
          </a:p>
        </p:txBody>
      </p:sp>
      <p:pic>
        <p:nvPicPr>
          <p:cNvPr id="260098" name="Picture 2" descr="varamin"/>
          <p:cNvPicPr>
            <a:picLocks noChangeAspect="1" noChangeArrowheads="1"/>
          </p:cNvPicPr>
          <p:nvPr/>
        </p:nvPicPr>
        <p:blipFill>
          <a:blip r:embed="rId3"/>
          <a:srcRect/>
          <a:stretch>
            <a:fillRect/>
          </a:stretch>
        </p:blipFill>
        <p:spPr bwMode="auto">
          <a:xfrm>
            <a:off x="1331913" y="549275"/>
            <a:ext cx="2733675" cy="41767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60099" name="Picture 3" descr="varamin2"/>
          <p:cNvPicPr>
            <a:picLocks noChangeAspect="1" noChangeArrowheads="1"/>
          </p:cNvPicPr>
          <p:nvPr/>
        </p:nvPicPr>
        <p:blipFill>
          <a:blip r:embed="rId4"/>
          <a:srcRect/>
          <a:stretch>
            <a:fillRect/>
          </a:stretch>
        </p:blipFill>
        <p:spPr bwMode="auto">
          <a:xfrm>
            <a:off x="4572000" y="981075"/>
            <a:ext cx="3209925" cy="48228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60100" name="Rectangle 4"/>
          <p:cNvSpPr>
            <a:spLocks noChangeArrowheads="1"/>
          </p:cNvSpPr>
          <p:nvPr/>
        </p:nvSpPr>
        <p:spPr bwMode="auto">
          <a:xfrm>
            <a:off x="2171932" y="5300663"/>
            <a:ext cx="2217275" cy="461665"/>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استفاده از مقرنس</a:t>
            </a:r>
            <a:endParaRPr lang="en-US" sz="2400" b="1" dirty="0">
              <a:solidFill>
                <a:srgbClr val="EBEBEB"/>
              </a:solidFill>
              <a:latin typeface="Arial" pitchFamily="34" charset="0"/>
              <a:cs typeface="B Zar" pitchFamily="2" charset="-78"/>
            </a:endParaRPr>
          </a:p>
        </p:txBody>
      </p:sp>
      <p:sp>
        <p:nvSpPr>
          <p:cNvPr id="260101" name="Rectangle 5"/>
          <p:cNvSpPr>
            <a:spLocks noChangeArrowheads="1"/>
          </p:cNvSpPr>
          <p:nvPr/>
        </p:nvSpPr>
        <p:spPr bwMode="auto">
          <a:xfrm>
            <a:off x="5980638" y="204788"/>
            <a:ext cx="2484976" cy="461665"/>
          </a:xfrm>
          <a:prstGeom prst="rect">
            <a:avLst/>
          </a:prstGeom>
          <a:noFill/>
          <a:ln w="9525" algn="ctr">
            <a:noFill/>
            <a:miter lim="800000"/>
            <a:headEnd/>
            <a:tailEnd/>
          </a:ln>
          <a:effectLst/>
        </p:spPr>
        <p:txBody>
          <a:bodyPr wrap="none">
            <a:spAutoFit/>
          </a:bodyPr>
          <a:lstStyle/>
          <a:p>
            <a:pPr algn="just" fontAlgn="base">
              <a:spcBef>
                <a:spcPct val="30000"/>
              </a:spcBef>
              <a:spcAft>
                <a:spcPct val="0"/>
              </a:spcAft>
              <a:buFontTx/>
              <a:buChar char="•"/>
            </a:pPr>
            <a:r>
              <a:rPr lang="fa-IR" sz="2400" b="1" dirty="0">
                <a:solidFill>
                  <a:srgbClr val="EBEBEB"/>
                </a:solidFill>
                <a:latin typeface="Arial" pitchFamily="34" charset="0"/>
                <a:cs typeface="B Zar" pitchFamily="2" charset="-78"/>
              </a:rPr>
              <a:t> مسجد جامع ورامین</a:t>
            </a:r>
            <a:endParaRPr lang="en-US" sz="2400" b="1" dirty="0">
              <a:solidFill>
                <a:srgbClr val="EBEBEB"/>
              </a:solidFill>
              <a:latin typeface="Arial" pitchFamily="34" charset="0"/>
              <a:cs typeface="B Zar" pitchFamily="2" charset="-78"/>
            </a:endParaRPr>
          </a:p>
        </p:txBody>
      </p:sp>
      <p:sp>
        <p:nvSpPr>
          <p:cNvPr id="260102"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0103" name="Rectangle 7"/>
          <p:cNvSpPr>
            <a:spLocks noChangeArrowheads="1"/>
          </p:cNvSpPr>
          <p:nvPr/>
        </p:nvSpPr>
        <p:spPr bwMode="auto">
          <a:xfrm>
            <a:off x="5795963" y="188913"/>
            <a:ext cx="2663825" cy="5032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0104" name="Rectangle 8"/>
          <p:cNvSpPr>
            <a:spLocks noChangeArrowheads="1"/>
          </p:cNvSpPr>
          <p:nvPr/>
        </p:nvSpPr>
        <p:spPr bwMode="auto">
          <a:xfrm>
            <a:off x="2124075" y="5229225"/>
            <a:ext cx="2232025"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0105"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8559546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60098"/>
                                        </p:tgtEl>
                                        <p:attrNameLst>
                                          <p:attrName>style.visibility</p:attrName>
                                        </p:attrNameLst>
                                      </p:cBhvr>
                                      <p:to>
                                        <p:strVal val="visible"/>
                                      </p:to>
                                    </p:set>
                                    <p:anim calcmode="lin" valueType="num">
                                      <p:cBhvr>
                                        <p:cTn id="7" dur="2000" fill="hold"/>
                                        <p:tgtEl>
                                          <p:spTgt spid="260098"/>
                                        </p:tgtEl>
                                        <p:attrNameLst>
                                          <p:attrName>ppt_w</p:attrName>
                                        </p:attrNameLst>
                                      </p:cBhvr>
                                      <p:tavLst>
                                        <p:tav tm="0">
                                          <p:val>
                                            <p:fltVal val="0"/>
                                          </p:val>
                                        </p:tav>
                                        <p:tav tm="100000">
                                          <p:val>
                                            <p:strVal val="#ppt_w"/>
                                          </p:val>
                                        </p:tav>
                                      </p:tavLst>
                                    </p:anim>
                                    <p:anim calcmode="lin" valueType="num">
                                      <p:cBhvr>
                                        <p:cTn id="8" dur="2000" fill="hold"/>
                                        <p:tgtEl>
                                          <p:spTgt spid="260098"/>
                                        </p:tgtEl>
                                        <p:attrNameLst>
                                          <p:attrName>ppt_h</p:attrName>
                                        </p:attrNameLst>
                                      </p:cBhvr>
                                      <p:tavLst>
                                        <p:tav tm="0">
                                          <p:val>
                                            <p:fltVal val="0"/>
                                          </p:val>
                                        </p:tav>
                                        <p:tav tm="100000">
                                          <p:val>
                                            <p:strVal val="#ppt_h"/>
                                          </p:val>
                                        </p:tav>
                                      </p:tavLst>
                                    </p:anim>
                                    <p:anim calcmode="lin" valueType="num">
                                      <p:cBhvr>
                                        <p:cTn id="9" dur="2000" fill="hold"/>
                                        <p:tgtEl>
                                          <p:spTgt spid="260098"/>
                                        </p:tgtEl>
                                        <p:attrNameLst>
                                          <p:attrName>style.rotation</p:attrName>
                                        </p:attrNameLst>
                                      </p:cBhvr>
                                      <p:tavLst>
                                        <p:tav tm="0">
                                          <p:val>
                                            <p:fltVal val="90"/>
                                          </p:val>
                                        </p:tav>
                                        <p:tav tm="100000">
                                          <p:val>
                                            <p:fltVal val="0"/>
                                          </p:val>
                                        </p:tav>
                                      </p:tavLst>
                                    </p:anim>
                                    <p:animEffect transition="in" filter="fade">
                                      <p:cBhvr>
                                        <p:cTn id="10" dur="2000"/>
                                        <p:tgtEl>
                                          <p:spTgt spid="260098"/>
                                        </p:tgtEl>
                                      </p:cBhvr>
                                    </p:animEffect>
                                  </p:childTnLst>
                                </p:cTn>
                              </p:par>
                            </p:childTnLst>
                          </p:cTn>
                        </p:par>
                        <p:par>
                          <p:cTn id="11" fill="hold">
                            <p:stCondLst>
                              <p:cond delay="2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260099"/>
                                        </p:tgtEl>
                                        <p:attrNameLst>
                                          <p:attrName>style.visibility</p:attrName>
                                        </p:attrNameLst>
                                      </p:cBhvr>
                                      <p:to>
                                        <p:strVal val="visible"/>
                                      </p:to>
                                    </p:set>
                                    <p:anim calcmode="lin" valueType="num">
                                      <p:cBhvr>
                                        <p:cTn id="14" dur="2000" fill="hold"/>
                                        <p:tgtEl>
                                          <p:spTgt spid="260099"/>
                                        </p:tgtEl>
                                        <p:attrNameLst>
                                          <p:attrName>ppt_w</p:attrName>
                                        </p:attrNameLst>
                                      </p:cBhvr>
                                      <p:tavLst>
                                        <p:tav tm="0">
                                          <p:val>
                                            <p:fltVal val="0"/>
                                          </p:val>
                                        </p:tav>
                                        <p:tav tm="100000">
                                          <p:val>
                                            <p:strVal val="#ppt_w"/>
                                          </p:val>
                                        </p:tav>
                                      </p:tavLst>
                                    </p:anim>
                                    <p:anim calcmode="lin" valueType="num">
                                      <p:cBhvr>
                                        <p:cTn id="15" dur="2000" fill="hold"/>
                                        <p:tgtEl>
                                          <p:spTgt spid="260099"/>
                                        </p:tgtEl>
                                        <p:attrNameLst>
                                          <p:attrName>ppt_h</p:attrName>
                                        </p:attrNameLst>
                                      </p:cBhvr>
                                      <p:tavLst>
                                        <p:tav tm="0">
                                          <p:val>
                                            <p:fltVal val="0"/>
                                          </p:val>
                                        </p:tav>
                                        <p:tav tm="100000">
                                          <p:val>
                                            <p:strVal val="#ppt_h"/>
                                          </p:val>
                                        </p:tav>
                                      </p:tavLst>
                                    </p:anim>
                                    <p:anim calcmode="lin" valueType="num">
                                      <p:cBhvr>
                                        <p:cTn id="16" dur="2000" fill="hold"/>
                                        <p:tgtEl>
                                          <p:spTgt spid="260099"/>
                                        </p:tgtEl>
                                        <p:attrNameLst>
                                          <p:attrName>style.rotation</p:attrName>
                                        </p:attrNameLst>
                                      </p:cBhvr>
                                      <p:tavLst>
                                        <p:tav tm="0">
                                          <p:val>
                                            <p:fltVal val="90"/>
                                          </p:val>
                                        </p:tav>
                                        <p:tav tm="100000">
                                          <p:val>
                                            <p:fltVal val="0"/>
                                          </p:val>
                                        </p:tav>
                                      </p:tavLst>
                                    </p:anim>
                                    <p:animEffect transition="in" filter="fade">
                                      <p:cBhvr>
                                        <p:cTn id="17" dur="2000"/>
                                        <p:tgtEl>
                                          <p:spTgt spid="260099"/>
                                        </p:tgtEl>
                                      </p:cBhvr>
                                    </p:animEffect>
                                  </p:childTnLst>
                                </p:cTn>
                              </p:par>
                            </p:childTnLst>
                          </p:cTn>
                        </p:par>
                        <p:par>
                          <p:cTn id="18" fill="hold">
                            <p:stCondLst>
                              <p:cond delay="4000"/>
                            </p:stCondLst>
                            <p:childTnLst>
                              <p:par>
                                <p:cTn id="19" presetID="2" presetClass="entr" presetSubtype="2" fill="hold" grpId="0" nodeType="afterEffect">
                                  <p:stCondLst>
                                    <p:cond delay="0"/>
                                  </p:stCondLst>
                                  <p:childTnLst>
                                    <p:set>
                                      <p:cBhvr>
                                        <p:cTn id="20" dur="1" fill="hold">
                                          <p:stCondLst>
                                            <p:cond delay="0"/>
                                          </p:stCondLst>
                                        </p:cTn>
                                        <p:tgtEl>
                                          <p:spTgt spid="260100"/>
                                        </p:tgtEl>
                                        <p:attrNameLst>
                                          <p:attrName>style.visibility</p:attrName>
                                        </p:attrNameLst>
                                      </p:cBhvr>
                                      <p:to>
                                        <p:strVal val="visible"/>
                                      </p:to>
                                    </p:set>
                                    <p:anim calcmode="lin" valueType="num">
                                      <p:cBhvr additive="base">
                                        <p:cTn id="21" dur="2000" fill="hold"/>
                                        <p:tgtEl>
                                          <p:spTgt spid="260100"/>
                                        </p:tgtEl>
                                        <p:attrNameLst>
                                          <p:attrName>ppt_x</p:attrName>
                                        </p:attrNameLst>
                                      </p:cBhvr>
                                      <p:tavLst>
                                        <p:tav tm="0">
                                          <p:val>
                                            <p:strVal val="1+#ppt_w/2"/>
                                          </p:val>
                                        </p:tav>
                                        <p:tav tm="100000">
                                          <p:val>
                                            <p:strVal val="#ppt_x"/>
                                          </p:val>
                                        </p:tav>
                                      </p:tavLst>
                                    </p:anim>
                                    <p:anim calcmode="lin" valueType="num">
                                      <p:cBhvr additive="base">
                                        <p:cTn id="22" dur="2000" fill="hold"/>
                                        <p:tgtEl>
                                          <p:spTgt spid="26010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60101">
                                            <p:txEl>
                                              <p:pRg st="0" end="0"/>
                                            </p:txEl>
                                          </p:spTgt>
                                        </p:tgtEl>
                                        <p:attrNameLst>
                                          <p:attrName>style.visibility</p:attrName>
                                        </p:attrNameLst>
                                      </p:cBhvr>
                                      <p:to>
                                        <p:strVal val="visible"/>
                                      </p:to>
                                    </p:set>
                                    <p:anim calcmode="lin" valueType="num">
                                      <p:cBhvr additive="base">
                                        <p:cTn id="25" dur="2000" fill="hold"/>
                                        <p:tgtEl>
                                          <p:spTgt spid="260101">
                                            <p:txEl>
                                              <p:pRg st="0" end="0"/>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26010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0"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6B6A7483-D2EF-4410-9EB4-EE926274D307}" type="slidenum">
              <a:rPr lang="ar-SA">
                <a:solidFill>
                  <a:srgbClr val="90C226"/>
                </a:solidFill>
              </a:rPr>
              <a:pPr/>
              <a:t>102</a:t>
            </a:fld>
            <a:endParaRPr lang="en-US" dirty="0">
              <a:solidFill>
                <a:srgbClr val="90C226"/>
              </a:solidFill>
            </a:endParaRPr>
          </a:p>
        </p:txBody>
      </p:sp>
      <p:sp>
        <p:nvSpPr>
          <p:cNvPr id="262146" name="Rectangle 2"/>
          <p:cNvSpPr>
            <a:spLocks noChangeArrowheads="1"/>
          </p:cNvSpPr>
          <p:nvPr/>
        </p:nvSpPr>
        <p:spPr bwMode="auto">
          <a:xfrm>
            <a:off x="539750" y="5734050"/>
            <a:ext cx="2879725" cy="574675"/>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62147" name="Picture 3" descr="2"/>
          <p:cNvPicPr>
            <a:picLocks noChangeAspect="1" noChangeArrowheads="1"/>
          </p:cNvPicPr>
          <p:nvPr/>
        </p:nvPicPr>
        <p:blipFill>
          <a:blip r:embed="rId3">
            <a:lum contrast="30000"/>
          </a:blip>
          <a:srcRect/>
          <a:stretch>
            <a:fillRect/>
          </a:stretch>
        </p:blipFill>
        <p:spPr bwMode="auto">
          <a:xfrm>
            <a:off x="5148263" y="188913"/>
            <a:ext cx="3257550" cy="47132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62148" name="Picture 4" descr="3"/>
          <p:cNvPicPr>
            <a:picLocks noChangeAspect="1" noChangeArrowheads="1"/>
          </p:cNvPicPr>
          <p:nvPr/>
        </p:nvPicPr>
        <p:blipFill>
          <a:blip r:embed="rId4">
            <a:lum contrast="18000"/>
          </a:blip>
          <a:srcRect/>
          <a:stretch>
            <a:fillRect/>
          </a:stretch>
        </p:blipFill>
        <p:spPr bwMode="auto">
          <a:xfrm>
            <a:off x="304800" y="838200"/>
            <a:ext cx="4343400" cy="30035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62149" name="Rectangle 5"/>
          <p:cNvSpPr>
            <a:spLocks noChangeArrowheads="1"/>
          </p:cNvSpPr>
          <p:nvPr/>
        </p:nvSpPr>
        <p:spPr bwMode="auto">
          <a:xfrm>
            <a:off x="4572000" y="5013325"/>
            <a:ext cx="3962400" cy="1200329"/>
          </a:xfrm>
          <a:prstGeom prst="rect">
            <a:avLst/>
          </a:prstGeom>
          <a:noFill/>
          <a:ln w="9525">
            <a:noFill/>
            <a:miter lim="800000"/>
            <a:headEnd/>
            <a:tailEnd/>
          </a:ln>
          <a:effectLst/>
        </p:spPr>
        <p:txBody>
          <a:bodyPr>
            <a:spAutoFit/>
          </a:bodyPr>
          <a:lstStyle/>
          <a:p>
            <a:pPr fontAlgn="base">
              <a:spcBef>
                <a:spcPct val="0"/>
              </a:spcBef>
              <a:spcAft>
                <a:spcPct val="0"/>
              </a:spcAft>
              <a:buFontTx/>
              <a:buChar char="•"/>
            </a:pPr>
            <a:r>
              <a:rPr lang="fa-IR" sz="2400" b="1" dirty="0">
                <a:solidFill>
                  <a:srgbClr val="EBEBEB"/>
                </a:solidFill>
                <a:latin typeface="Arial" pitchFamily="34" charset="0"/>
                <a:cs typeface="B Zar" pitchFamily="2" charset="-78"/>
              </a:rPr>
              <a:t> اجرای گوشواره سازی رسمی (سه کنج سازی ، شکنج سازی)مسجد جامع ورامین</a:t>
            </a:r>
            <a:endParaRPr lang="en-US" sz="2400" b="1" dirty="0">
              <a:solidFill>
                <a:srgbClr val="EBEBEB"/>
              </a:solidFill>
              <a:latin typeface="Arial" pitchFamily="34" charset="0"/>
              <a:cs typeface="B Zar" pitchFamily="2" charset="-78"/>
            </a:endParaRPr>
          </a:p>
        </p:txBody>
      </p:sp>
      <p:sp>
        <p:nvSpPr>
          <p:cNvPr id="262150" name="Rectangle 6"/>
          <p:cNvSpPr>
            <a:spLocks noChangeArrowheads="1"/>
          </p:cNvSpPr>
          <p:nvPr/>
        </p:nvSpPr>
        <p:spPr bwMode="auto">
          <a:xfrm>
            <a:off x="539750" y="4149725"/>
            <a:ext cx="3733800" cy="1200329"/>
          </a:xfrm>
          <a:prstGeom prst="rect">
            <a:avLst/>
          </a:prstGeom>
          <a:noFill/>
          <a:ln w="9525">
            <a:noFill/>
            <a:miter lim="800000"/>
            <a:headEnd/>
            <a:tailEnd/>
          </a:ln>
          <a:effectLst/>
        </p:spPr>
        <p:txBody>
          <a:bodyPr>
            <a:spAutoFit/>
          </a:bodyPr>
          <a:lstStyle/>
          <a:p>
            <a:pPr algn="just" fontAlgn="base">
              <a:spcBef>
                <a:spcPct val="30000"/>
              </a:spcBef>
              <a:spcAft>
                <a:spcPct val="0"/>
              </a:spcAft>
              <a:buFontTx/>
              <a:buChar char="•"/>
            </a:pPr>
            <a:r>
              <a:rPr lang="fa-IR" sz="2400" b="1" dirty="0">
                <a:solidFill>
                  <a:srgbClr val="EBEBEB"/>
                </a:solidFill>
                <a:latin typeface="Arial" pitchFamily="34" charset="0"/>
                <a:cs typeface="B Zar" pitchFamily="2" charset="-78"/>
              </a:rPr>
              <a:t> گوشه سازی ، تبدیل </a:t>
            </a:r>
            <a:r>
              <a:rPr lang="fa-IR" sz="2400" b="1" dirty="0">
                <a:solidFill>
                  <a:prstClr val="black"/>
                </a:solidFill>
                <a:latin typeface="Arial" pitchFamily="34" charset="0"/>
                <a:cs typeface="B Zar" pitchFamily="2" charset="-78"/>
              </a:rPr>
              <a:t>زمینه چهار</a:t>
            </a:r>
            <a:r>
              <a:rPr lang="fa-IR" sz="2400" b="1" dirty="0">
                <a:solidFill>
                  <a:srgbClr val="EBEBEB"/>
                </a:solidFill>
                <a:latin typeface="Arial" pitchFamily="34" charset="0"/>
                <a:cs typeface="B Zar" pitchFamily="2" charset="-78"/>
              </a:rPr>
              <a:t> به مدور جهت پوشش </a:t>
            </a:r>
            <a:r>
              <a:rPr lang="fa-IR" sz="2400" b="1" dirty="0">
                <a:solidFill>
                  <a:prstClr val="black"/>
                </a:solidFill>
                <a:latin typeface="Arial" pitchFamily="34" charset="0"/>
                <a:cs typeface="B Zar" pitchFamily="2" charset="-78"/>
              </a:rPr>
              <a:t>گنبد مسجد</a:t>
            </a:r>
            <a:r>
              <a:rPr lang="fa-IR" sz="2400" b="1" dirty="0">
                <a:solidFill>
                  <a:srgbClr val="EBEBEB"/>
                </a:solidFill>
                <a:latin typeface="Arial" pitchFamily="34" charset="0"/>
                <a:cs typeface="B Zar" pitchFamily="2" charset="-78"/>
              </a:rPr>
              <a:t> جامع ورامین.</a:t>
            </a:r>
            <a:endParaRPr lang="en-US" sz="2400" b="1" dirty="0">
              <a:solidFill>
                <a:srgbClr val="EBEBEB"/>
              </a:solidFill>
              <a:latin typeface="Arial" pitchFamily="34" charset="0"/>
              <a:cs typeface="B Zar" pitchFamily="2" charset="-78"/>
            </a:endParaRPr>
          </a:p>
        </p:txBody>
      </p:sp>
      <p:sp>
        <p:nvSpPr>
          <p:cNvPr id="262151"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2152" name="Rectangle 8"/>
          <p:cNvSpPr>
            <a:spLocks noChangeArrowheads="1"/>
          </p:cNvSpPr>
          <p:nvPr/>
        </p:nvSpPr>
        <p:spPr bwMode="auto">
          <a:xfrm>
            <a:off x="611188" y="4005263"/>
            <a:ext cx="3816350" cy="17287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2153" name="Rectangle 9"/>
          <p:cNvSpPr>
            <a:spLocks noChangeArrowheads="1"/>
          </p:cNvSpPr>
          <p:nvPr/>
        </p:nvSpPr>
        <p:spPr bwMode="auto">
          <a:xfrm>
            <a:off x="4643438" y="5013325"/>
            <a:ext cx="3889375" cy="11525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2154" name="Rectangle 10"/>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262155" name="Rectangle 11"/>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a:solidFill>
                  <a:srgbClr val="99FF99"/>
                </a:solidFill>
                <a:latin typeface="Times New Roman" pitchFamily="18" charset="0"/>
                <a:cs typeface="Times New Roman" pitchFamily="18" charset="0"/>
                <a:hlinkClick r:id="rId5" action="ppaction://hlinksldjump"/>
              </a:rPr>
              <a:t>Return to main menu</a:t>
            </a:r>
            <a:endParaRPr lang="en-US" sz="2400">
              <a:solidFill>
                <a:srgbClr val="99FF99"/>
              </a:solidFill>
              <a:latin typeface="Times New Roman" pitchFamily="18" charset="0"/>
              <a:cs typeface="Times New Roman" pitchFamily="18" charset="0"/>
            </a:endParaRPr>
          </a:p>
        </p:txBody>
      </p:sp>
    </p:spTree>
    <p:extLst>
      <p:ext uri="{BB962C8B-B14F-4D97-AF65-F5344CB8AC3E}">
        <p14:creationId xmlns:p14="http://schemas.microsoft.com/office/powerpoint/2010/main" val="28004558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2147"/>
                                        </p:tgtEl>
                                        <p:attrNameLst>
                                          <p:attrName>style.visibility</p:attrName>
                                        </p:attrNameLst>
                                      </p:cBhvr>
                                      <p:to>
                                        <p:strVal val="visible"/>
                                      </p:to>
                                    </p:set>
                                    <p:anim calcmode="lin" valueType="num">
                                      <p:cBhvr additive="base">
                                        <p:cTn id="7" dur="500" fill="hold"/>
                                        <p:tgtEl>
                                          <p:spTgt spid="262147"/>
                                        </p:tgtEl>
                                        <p:attrNameLst>
                                          <p:attrName>ppt_x</p:attrName>
                                        </p:attrNameLst>
                                      </p:cBhvr>
                                      <p:tavLst>
                                        <p:tav tm="0">
                                          <p:val>
                                            <p:strVal val="#ppt_x"/>
                                          </p:val>
                                        </p:tav>
                                        <p:tav tm="100000">
                                          <p:val>
                                            <p:strVal val="#ppt_x"/>
                                          </p:val>
                                        </p:tav>
                                      </p:tavLst>
                                    </p:anim>
                                    <p:anim calcmode="lin" valueType="num">
                                      <p:cBhvr additive="base">
                                        <p:cTn id="8" dur="500" fill="hold"/>
                                        <p:tgtEl>
                                          <p:spTgt spid="262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62148"/>
                                        </p:tgtEl>
                                        <p:attrNameLst>
                                          <p:attrName>style.visibility</p:attrName>
                                        </p:attrNameLst>
                                      </p:cBhvr>
                                      <p:to>
                                        <p:strVal val="visible"/>
                                      </p:to>
                                    </p:set>
                                    <p:anim calcmode="lin" valueType="num">
                                      <p:cBhvr additive="base">
                                        <p:cTn id="12" dur="500" fill="hold"/>
                                        <p:tgtEl>
                                          <p:spTgt spid="262148"/>
                                        </p:tgtEl>
                                        <p:attrNameLst>
                                          <p:attrName>ppt_x</p:attrName>
                                        </p:attrNameLst>
                                      </p:cBhvr>
                                      <p:tavLst>
                                        <p:tav tm="0">
                                          <p:val>
                                            <p:strVal val="#ppt_x"/>
                                          </p:val>
                                        </p:tav>
                                        <p:tav tm="100000">
                                          <p:val>
                                            <p:strVal val="#ppt_x"/>
                                          </p:val>
                                        </p:tav>
                                      </p:tavLst>
                                    </p:anim>
                                    <p:anim calcmode="lin" valueType="num">
                                      <p:cBhvr additive="base">
                                        <p:cTn id="13" dur="500" fill="hold"/>
                                        <p:tgtEl>
                                          <p:spTgt spid="26214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62149"/>
                                        </p:tgtEl>
                                        <p:attrNameLst>
                                          <p:attrName>style.visibility</p:attrName>
                                        </p:attrNameLst>
                                      </p:cBhvr>
                                      <p:to>
                                        <p:strVal val="visible"/>
                                      </p:to>
                                    </p:set>
                                    <p:animEffect transition="in" filter="slide(fromBottom)">
                                      <p:cBhvr>
                                        <p:cTn id="17" dur="500"/>
                                        <p:tgtEl>
                                          <p:spTgt spid="262149"/>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62150"/>
                                        </p:tgtEl>
                                        <p:attrNameLst>
                                          <p:attrName>style.visibility</p:attrName>
                                        </p:attrNameLst>
                                      </p:cBhvr>
                                      <p:to>
                                        <p:strVal val="visible"/>
                                      </p:to>
                                    </p:set>
                                    <p:animEffect transition="in" filter="slide(fromBottom)">
                                      <p:cBhvr>
                                        <p:cTn id="21" dur="500"/>
                                        <p:tgtEl>
                                          <p:spTgt spid="262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9" grpId="0"/>
      <p:bldP spid="262150"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4F1B3DAB-1DD7-48D1-BD8B-FF17E8CE733C}" type="slidenum">
              <a:rPr lang="ar-SA">
                <a:solidFill>
                  <a:srgbClr val="90C226"/>
                </a:solidFill>
              </a:rPr>
              <a:pPr/>
              <a:t>103</a:t>
            </a:fld>
            <a:endParaRPr lang="en-US" dirty="0">
              <a:solidFill>
                <a:srgbClr val="90C226"/>
              </a:solidFill>
            </a:endParaRPr>
          </a:p>
        </p:txBody>
      </p:sp>
      <p:sp>
        <p:nvSpPr>
          <p:cNvPr id="264194" name="Rectangle 2"/>
          <p:cNvSpPr>
            <a:spLocks noChangeArrowheads="1"/>
          </p:cNvSpPr>
          <p:nvPr/>
        </p:nvSpPr>
        <p:spPr bwMode="auto">
          <a:xfrm>
            <a:off x="539750" y="5805488"/>
            <a:ext cx="2843213"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4195" name="Rectangle 3"/>
          <p:cNvSpPr>
            <a:spLocks noChangeArrowheads="1"/>
          </p:cNvSpPr>
          <p:nvPr/>
        </p:nvSpPr>
        <p:spPr bwMode="auto">
          <a:xfrm>
            <a:off x="395288" y="5157788"/>
            <a:ext cx="4464050"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4196" name="Rectangle 4"/>
          <p:cNvSpPr>
            <a:spLocks noChangeArrowheads="1"/>
          </p:cNvSpPr>
          <p:nvPr/>
        </p:nvSpPr>
        <p:spPr bwMode="auto">
          <a:xfrm>
            <a:off x="4500563" y="1628775"/>
            <a:ext cx="4643437" cy="432117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4197" name="Rectangle 5"/>
          <p:cNvSpPr>
            <a:spLocks noChangeArrowheads="1"/>
          </p:cNvSpPr>
          <p:nvPr/>
        </p:nvSpPr>
        <p:spPr bwMode="auto">
          <a:xfrm>
            <a:off x="4320020" y="887413"/>
            <a:ext cx="6324168" cy="461665"/>
          </a:xfrm>
          <a:prstGeom prst="rect">
            <a:avLst/>
          </a:prstGeom>
          <a:noFill/>
          <a:ln w="9525">
            <a:noFill/>
            <a:miter lim="800000"/>
            <a:headEnd/>
            <a:tailEnd/>
          </a:ln>
          <a:effectLst/>
        </p:spPr>
        <p:txBody>
          <a:bodyPr wrap="none">
            <a:spAutoFit/>
          </a:bodyPr>
          <a:lstStyle/>
          <a:p>
            <a:pPr lvl="4" fontAlgn="base">
              <a:spcBef>
                <a:spcPct val="30000"/>
              </a:spcBef>
              <a:spcAft>
                <a:spcPct val="0"/>
              </a:spcAft>
              <a:buFontTx/>
              <a:buChar char="•"/>
            </a:pPr>
            <a:r>
              <a:rPr lang="fa-IR" sz="2400" dirty="0">
                <a:solidFill>
                  <a:prstClr val="black"/>
                </a:solidFill>
                <a:latin typeface="Arial" pitchFamily="34" charset="0"/>
                <a:cs typeface="B Homa" panose="00000400000000000000" pitchFamily="2" charset="-78"/>
              </a:rPr>
              <a:t> </a:t>
            </a:r>
            <a:r>
              <a:rPr lang="fa-IR" sz="2400" b="1" dirty="0">
                <a:solidFill>
                  <a:prstClr val="black"/>
                </a:solidFill>
                <a:latin typeface="Arial" pitchFamily="34" charset="0"/>
                <a:cs typeface="B Homa" panose="00000400000000000000" pitchFamily="2" charset="-78"/>
              </a:rPr>
              <a:t>محراب الجایتو در مسجد جامع اصفهان:</a:t>
            </a:r>
            <a:endParaRPr lang="en-US" sz="2400" b="1" dirty="0">
              <a:solidFill>
                <a:prstClr val="black"/>
              </a:solidFill>
              <a:latin typeface="Arial" pitchFamily="34" charset="0"/>
              <a:cs typeface="B Homa" panose="00000400000000000000" pitchFamily="2" charset="-78"/>
            </a:endParaRPr>
          </a:p>
        </p:txBody>
      </p:sp>
      <p:sp>
        <p:nvSpPr>
          <p:cNvPr id="264198" name="Rectangle 6"/>
          <p:cNvSpPr>
            <a:spLocks noChangeArrowheads="1"/>
          </p:cNvSpPr>
          <p:nvPr/>
        </p:nvSpPr>
        <p:spPr bwMode="auto">
          <a:xfrm>
            <a:off x="611188" y="1484313"/>
            <a:ext cx="8382000" cy="4362450"/>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در این دوره ساخت محراب های بسیار نفیس</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و زیبا که عمدتاً به صورت گچ بری تزئین گشته اند</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و قبلاً در شیوه رازی اجرا شده اند به اوج تنوع و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زیبایی خود می رسند.محراب الجایتو که در سال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710 هجری ساخته شده از نمونه های بسیار جالب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در گچ بری است.این محراب دارای طرحهای گچ بری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شده اصیل از طرحهای اسلیمی اولیه و خط در</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ترکیبهای متنوع کوفی مثلث است و حتی ترسیمهای</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هندسی اسلامی «گره»به بهترین شکل در آن طراحی</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شده است.</a:t>
            </a:r>
            <a:endParaRPr lang="en-US" sz="2000" b="1" dirty="0">
              <a:solidFill>
                <a:srgbClr val="EBEBEB"/>
              </a:solidFill>
              <a:latin typeface="Arial" pitchFamily="34" charset="0"/>
              <a:cs typeface="B Zar" pitchFamily="2" charset="-78"/>
            </a:endParaRPr>
          </a:p>
        </p:txBody>
      </p:sp>
      <p:pic>
        <p:nvPicPr>
          <p:cNvPr id="264199" name="Picture 7" descr="Al-C03"/>
          <p:cNvPicPr>
            <a:picLocks noChangeAspect="1" noChangeArrowheads="1"/>
          </p:cNvPicPr>
          <p:nvPr/>
        </p:nvPicPr>
        <p:blipFill>
          <a:blip r:embed="rId3">
            <a:lum contrast="36000"/>
          </a:blip>
          <a:srcRect/>
          <a:stretch>
            <a:fillRect/>
          </a:stretch>
        </p:blipFill>
        <p:spPr bwMode="auto">
          <a:xfrm>
            <a:off x="611188" y="0"/>
            <a:ext cx="3727450" cy="49688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64200" name="Rectangle 8"/>
          <p:cNvSpPr>
            <a:spLocks noChangeArrowheads="1"/>
          </p:cNvSpPr>
          <p:nvPr/>
        </p:nvSpPr>
        <p:spPr bwMode="auto">
          <a:xfrm>
            <a:off x="306672" y="5229225"/>
            <a:ext cx="4862228" cy="461665"/>
          </a:xfrm>
          <a:prstGeom prst="rect">
            <a:avLst/>
          </a:prstGeom>
          <a:noFill/>
          <a:ln w="9525">
            <a:noFill/>
            <a:miter lim="800000"/>
            <a:headEnd/>
            <a:tailEnd/>
          </a:ln>
          <a:effectLst/>
        </p:spPr>
        <p:txBody>
          <a:bodyPr wrap="none">
            <a:spAutoFit/>
          </a:bodyPr>
          <a:lstStyle/>
          <a:p>
            <a:pPr lvl="1" fontAlgn="base">
              <a:spcBef>
                <a:spcPct val="30000"/>
              </a:spcBef>
              <a:spcAft>
                <a:spcPct val="0"/>
              </a:spcAft>
              <a:buFontTx/>
              <a:buChar char="•"/>
            </a:pPr>
            <a:r>
              <a:rPr lang="fa-IR" sz="2400"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Homa" panose="00000400000000000000" pitchFamily="2" charset="-78"/>
              </a:rPr>
              <a:t>محراب الجایتو در مسجد </a:t>
            </a:r>
            <a:r>
              <a:rPr lang="fa-IR" sz="2400" b="1" dirty="0">
                <a:solidFill>
                  <a:prstClr val="black"/>
                </a:solidFill>
                <a:latin typeface="Arial" pitchFamily="34" charset="0"/>
                <a:cs typeface="B Homa" panose="00000400000000000000" pitchFamily="2" charset="-78"/>
              </a:rPr>
              <a:t>جامع اصفهان</a:t>
            </a:r>
            <a:endParaRPr lang="en-US" sz="2400" b="1" dirty="0">
              <a:solidFill>
                <a:prstClr val="black"/>
              </a:solidFill>
              <a:latin typeface="Arial" pitchFamily="34" charset="0"/>
              <a:cs typeface="B Homa" panose="00000400000000000000" pitchFamily="2" charset="-78"/>
            </a:endParaRPr>
          </a:p>
        </p:txBody>
      </p:sp>
      <p:sp>
        <p:nvSpPr>
          <p:cNvPr id="264201" name="Rectangle 9"/>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4202" name="Rectangle 10"/>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264203" name="Rectangle 11"/>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5604167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64197"/>
                                        </p:tgtEl>
                                        <p:attrNameLst>
                                          <p:attrName>style.visibility</p:attrName>
                                        </p:attrNameLst>
                                      </p:cBhvr>
                                      <p:to>
                                        <p:strVal val="visible"/>
                                      </p:to>
                                    </p:set>
                                    <p:animEffect transition="in" filter="fade">
                                      <p:cBhvr>
                                        <p:cTn id="7" dur="1000"/>
                                        <p:tgtEl>
                                          <p:spTgt spid="264197"/>
                                        </p:tgtEl>
                                      </p:cBhvr>
                                    </p:animEffect>
                                    <p:anim calcmode="lin" valueType="num">
                                      <p:cBhvr>
                                        <p:cTn id="8" dur="1000" fill="hold"/>
                                        <p:tgtEl>
                                          <p:spTgt spid="264197"/>
                                        </p:tgtEl>
                                        <p:attrNameLst>
                                          <p:attrName>ppt_x</p:attrName>
                                        </p:attrNameLst>
                                      </p:cBhvr>
                                      <p:tavLst>
                                        <p:tav tm="0">
                                          <p:val>
                                            <p:strVal val="#ppt_x-.1"/>
                                          </p:val>
                                        </p:tav>
                                        <p:tav tm="100000">
                                          <p:val>
                                            <p:strVal val="#ppt_x"/>
                                          </p:val>
                                        </p:tav>
                                      </p:tavLst>
                                    </p:anim>
                                    <p:anim calcmode="lin" valueType="num">
                                      <p:cBhvr>
                                        <p:cTn id="9" dur="1000" fill="hold"/>
                                        <p:tgtEl>
                                          <p:spTgt spid="264197"/>
                                        </p:tgtEl>
                                        <p:attrNameLst>
                                          <p:attrName>ppt_y</p:attrName>
                                        </p:attrNameLst>
                                      </p:cBhvr>
                                      <p:tavLst>
                                        <p:tav tm="0">
                                          <p:val>
                                            <p:strVal val="#ppt_y"/>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264199"/>
                                        </p:tgtEl>
                                        <p:attrNameLst>
                                          <p:attrName>style.visibility</p:attrName>
                                        </p:attrNameLst>
                                      </p:cBhvr>
                                      <p:to>
                                        <p:strVal val="visible"/>
                                      </p:to>
                                    </p:set>
                                    <p:anim calcmode="lin" valueType="num">
                                      <p:cBhvr additive="base">
                                        <p:cTn id="12" dur="500" fill="hold"/>
                                        <p:tgtEl>
                                          <p:spTgt spid="264199"/>
                                        </p:tgtEl>
                                        <p:attrNameLst>
                                          <p:attrName>ppt_x</p:attrName>
                                        </p:attrNameLst>
                                      </p:cBhvr>
                                      <p:tavLst>
                                        <p:tav tm="0">
                                          <p:val>
                                            <p:strVal val="0-#ppt_w/2"/>
                                          </p:val>
                                        </p:tav>
                                        <p:tav tm="100000">
                                          <p:val>
                                            <p:strVal val="#ppt_x"/>
                                          </p:val>
                                        </p:tav>
                                      </p:tavLst>
                                    </p:anim>
                                    <p:anim calcmode="lin" valueType="num">
                                      <p:cBhvr additive="base">
                                        <p:cTn id="13" dur="500" fill="hold"/>
                                        <p:tgtEl>
                                          <p:spTgt spid="264199"/>
                                        </p:tgtEl>
                                        <p:attrNameLst>
                                          <p:attrName>ppt_y</p:attrName>
                                        </p:attrNameLst>
                                      </p:cBhvr>
                                      <p:tavLst>
                                        <p:tav tm="0">
                                          <p:val>
                                            <p:strVal val="0-#ppt_h/2"/>
                                          </p:val>
                                        </p:tav>
                                        <p:tav tm="100000">
                                          <p:val>
                                            <p:strVal val="#ppt_y"/>
                                          </p:val>
                                        </p:tav>
                                      </p:tavLst>
                                    </p:anim>
                                  </p:childTnLst>
                                </p:cTn>
                              </p:par>
                              <p:par>
                                <p:cTn id="14" presetID="29" presetClass="entr" presetSubtype="0" fill="hold" nodeType="withEffect">
                                  <p:stCondLst>
                                    <p:cond delay="0"/>
                                  </p:stCondLst>
                                  <p:childTnLst>
                                    <p:set>
                                      <p:cBhvr>
                                        <p:cTn id="15" dur="1" fill="hold">
                                          <p:stCondLst>
                                            <p:cond delay="0"/>
                                          </p:stCondLst>
                                        </p:cTn>
                                        <p:tgtEl>
                                          <p:spTgt spid="264198">
                                            <p:txEl>
                                              <p:pRg st="0" end="0"/>
                                            </p:txEl>
                                          </p:spTgt>
                                        </p:tgtEl>
                                        <p:attrNameLst>
                                          <p:attrName>style.visibility</p:attrName>
                                        </p:attrNameLst>
                                      </p:cBhvr>
                                      <p:to>
                                        <p:strVal val="visible"/>
                                      </p:to>
                                    </p:set>
                                    <p:anim calcmode="lin" valueType="num">
                                      <p:cBhvr>
                                        <p:cTn id="16" dur="1000" fill="hold"/>
                                        <p:tgtEl>
                                          <p:spTgt spid="264198">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26419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64198">
                                            <p:txEl>
                                              <p:pRg st="0" end="0"/>
                                            </p:txEl>
                                          </p:spTgt>
                                        </p:tgtEl>
                                      </p:cBhvr>
                                    </p:animEffect>
                                  </p:childTnLst>
                                </p:cTn>
                              </p:par>
                              <p:par>
                                <p:cTn id="19" presetID="29" presetClass="entr" presetSubtype="0" fill="hold" nodeType="withEffect">
                                  <p:stCondLst>
                                    <p:cond delay="0"/>
                                  </p:stCondLst>
                                  <p:childTnLst>
                                    <p:set>
                                      <p:cBhvr>
                                        <p:cTn id="20" dur="1" fill="hold">
                                          <p:stCondLst>
                                            <p:cond delay="0"/>
                                          </p:stCondLst>
                                        </p:cTn>
                                        <p:tgtEl>
                                          <p:spTgt spid="264198">
                                            <p:txEl>
                                              <p:pRg st="1" end="1"/>
                                            </p:txEl>
                                          </p:spTgt>
                                        </p:tgtEl>
                                        <p:attrNameLst>
                                          <p:attrName>style.visibility</p:attrName>
                                        </p:attrNameLst>
                                      </p:cBhvr>
                                      <p:to>
                                        <p:strVal val="visible"/>
                                      </p:to>
                                    </p:set>
                                    <p:anim calcmode="lin" valueType="num">
                                      <p:cBhvr>
                                        <p:cTn id="21" dur="1000" fill="hold"/>
                                        <p:tgtEl>
                                          <p:spTgt spid="264198">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26419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64198">
                                            <p:txEl>
                                              <p:pRg st="1" end="1"/>
                                            </p:txEl>
                                          </p:spTgt>
                                        </p:tgtEl>
                                      </p:cBhvr>
                                    </p:animEffect>
                                  </p:childTnLst>
                                </p:cTn>
                              </p:par>
                              <p:par>
                                <p:cTn id="24" presetID="29" presetClass="entr" presetSubtype="0" fill="hold" nodeType="withEffect">
                                  <p:stCondLst>
                                    <p:cond delay="0"/>
                                  </p:stCondLst>
                                  <p:childTnLst>
                                    <p:set>
                                      <p:cBhvr>
                                        <p:cTn id="25" dur="1" fill="hold">
                                          <p:stCondLst>
                                            <p:cond delay="0"/>
                                          </p:stCondLst>
                                        </p:cTn>
                                        <p:tgtEl>
                                          <p:spTgt spid="264198">
                                            <p:txEl>
                                              <p:pRg st="2" end="2"/>
                                            </p:txEl>
                                          </p:spTgt>
                                        </p:tgtEl>
                                        <p:attrNameLst>
                                          <p:attrName>style.visibility</p:attrName>
                                        </p:attrNameLst>
                                      </p:cBhvr>
                                      <p:to>
                                        <p:strVal val="visible"/>
                                      </p:to>
                                    </p:set>
                                    <p:anim calcmode="lin" valueType="num">
                                      <p:cBhvr>
                                        <p:cTn id="26" dur="1000" fill="hold"/>
                                        <p:tgtEl>
                                          <p:spTgt spid="264198">
                                            <p:txEl>
                                              <p:pRg st="2" end="2"/>
                                            </p:txEl>
                                          </p:spTgt>
                                        </p:tgtEl>
                                        <p:attrNameLst>
                                          <p:attrName>ppt_x</p:attrName>
                                        </p:attrNameLst>
                                      </p:cBhvr>
                                      <p:tavLst>
                                        <p:tav tm="0">
                                          <p:val>
                                            <p:strVal val="#ppt_x-.2"/>
                                          </p:val>
                                        </p:tav>
                                        <p:tav tm="100000">
                                          <p:val>
                                            <p:strVal val="#ppt_x"/>
                                          </p:val>
                                        </p:tav>
                                      </p:tavLst>
                                    </p:anim>
                                    <p:anim calcmode="lin" valueType="num">
                                      <p:cBhvr>
                                        <p:cTn id="27" dur="1000" fill="hold"/>
                                        <p:tgtEl>
                                          <p:spTgt spid="264198">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64198">
                                            <p:txEl>
                                              <p:pRg st="2" end="2"/>
                                            </p:txEl>
                                          </p:spTgt>
                                        </p:tgtEl>
                                      </p:cBhvr>
                                    </p:animEffect>
                                  </p:childTnLst>
                                </p:cTn>
                              </p:par>
                              <p:par>
                                <p:cTn id="29" presetID="29" presetClass="entr" presetSubtype="0" fill="hold" nodeType="withEffect">
                                  <p:stCondLst>
                                    <p:cond delay="0"/>
                                  </p:stCondLst>
                                  <p:childTnLst>
                                    <p:set>
                                      <p:cBhvr>
                                        <p:cTn id="30" dur="1" fill="hold">
                                          <p:stCondLst>
                                            <p:cond delay="0"/>
                                          </p:stCondLst>
                                        </p:cTn>
                                        <p:tgtEl>
                                          <p:spTgt spid="264198">
                                            <p:txEl>
                                              <p:pRg st="3" end="3"/>
                                            </p:txEl>
                                          </p:spTgt>
                                        </p:tgtEl>
                                        <p:attrNameLst>
                                          <p:attrName>style.visibility</p:attrName>
                                        </p:attrNameLst>
                                      </p:cBhvr>
                                      <p:to>
                                        <p:strVal val="visible"/>
                                      </p:to>
                                    </p:set>
                                    <p:anim calcmode="lin" valueType="num">
                                      <p:cBhvr>
                                        <p:cTn id="31" dur="1000" fill="hold"/>
                                        <p:tgtEl>
                                          <p:spTgt spid="264198">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264198">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64198">
                                            <p:txEl>
                                              <p:pRg st="3" end="3"/>
                                            </p:txEl>
                                          </p:spTgt>
                                        </p:tgtEl>
                                      </p:cBhvr>
                                    </p:animEffect>
                                  </p:childTnLst>
                                </p:cTn>
                              </p:par>
                              <p:par>
                                <p:cTn id="34" presetID="29" presetClass="entr" presetSubtype="0" fill="hold" nodeType="withEffect">
                                  <p:stCondLst>
                                    <p:cond delay="0"/>
                                  </p:stCondLst>
                                  <p:childTnLst>
                                    <p:set>
                                      <p:cBhvr>
                                        <p:cTn id="35" dur="1" fill="hold">
                                          <p:stCondLst>
                                            <p:cond delay="0"/>
                                          </p:stCondLst>
                                        </p:cTn>
                                        <p:tgtEl>
                                          <p:spTgt spid="264198">
                                            <p:txEl>
                                              <p:pRg st="4" end="4"/>
                                            </p:txEl>
                                          </p:spTgt>
                                        </p:tgtEl>
                                        <p:attrNameLst>
                                          <p:attrName>style.visibility</p:attrName>
                                        </p:attrNameLst>
                                      </p:cBhvr>
                                      <p:to>
                                        <p:strVal val="visible"/>
                                      </p:to>
                                    </p:set>
                                    <p:anim calcmode="lin" valueType="num">
                                      <p:cBhvr>
                                        <p:cTn id="36" dur="1000" fill="hold"/>
                                        <p:tgtEl>
                                          <p:spTgt spid="264198">
                                            <p:txEl>
                                              <p:pRg st="4" end="4"/>
                                            </p:txEl>
                                          </p:spTgt>
                                        </p:tgtEl>
                                        <p:attrNameLst>
                                          <p:attrName>ppt_x</p:attrName>
                                        </p:attrNameLst>
                                      </p:cBhvr>
                                      <p:tavLst>
                                        <p:tav tm="0">
                                          <p:val>
                                            <p:strVal val="#ppt_x-.2"/>
                                          </p:val>
                                        </p:tav>
                                        <p:tav tm="100000">
                                          <p:val>
                                            <p:strVal val="#ppt_x"/>
                                          </p:val>
                                        </p:tav>
                                      </p:tavLst>
                                    </p:anim>
                                    <p:anim calcmode="lin" valueType="num">
                                      <p:cBhvr>
                                        <p:cTn id="37" dur="1000" fill="hold"/>
                                        <p:tgtEl>
                                          <p:spTgt spid="264198">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264198">
                                            <p:txEl>
                                              <p:pRg st="4" end="4"/>
                                            </p:txEl>
                                          </p:spTgt>
                                        </p:tgtEl>
                                      </p:cBhvr>
                                    </p:animEffect>
                                  </p:childTnLst>
                                </p:cTn>
                              </p:par>
                              <p:par>
                                <p:cTn id="39" presetID="29" presetClass="entr" presetSubtype="0" fill="hold" nodeType="withEffect">
                                  <p:stCondLst>
                                    <p:cond delay="0"/>
                                  </p:stCondLst>
                                  <p:childTnLst>
                                    <p:set>
                                      <p:cBhvr>
                                        <p:cTn id="40" dur="1" fill="hold">
                                          <p:stCondLst>
                                            <p:cond delay="0"/>
                                          </p:stCondLst>
                                        </p:cTn>
                                        <p:tgtEl>
                                          <p:spTgt spid="264198">
                                            <p:txEl>
                                              <p:pRg st="5" end="5"/>
                                            </p:txEl>
                                          </p:spTgt>
                                        </p:tgtEl>
                                        <p:attrNameLst>
                                          <p:attrName>style.visibility</p:attrName>
                                        </p:attrNameLst>
                                      </p:cBhvr>
                                      <p:to>
                                        <p:strVal val="visible"/>
                                      </p:to>
                                    </p:set>
                                    <p:anim calcmode="lin" valueType="num">
                                      <p:cBhvr>
                                        <p:cTn id="41" dur="1000" fill="hold"/>
                                        <p:tgtEl>
                                          <p:spTgt spid="264198">
                                            <p:txEl>
                                              <p:pRg st="5" end="5"/>
                                            </p:txEl>
                                          </p:spTgt>
                                        </p:tgtEl>
                                        <p:attrNameLst>
                                          <p:attrName>ppt_x</p:attrName>
                                        </p:attrNameLst>
                                      </p:cBhvr>
                                      <p:tavLst>
                                        <p:tav tm="0">
                                          <p:val>
                                            <p:strVal val="#ppt_x-.2"/>
                                          </p:val>
                                        </p:tav>
                                        <p:tav tm="100000">
                                          <p:val>
                                            <p:strVal val="#ppt_x"/>
                                          </p:val>
                                        </p:tav>
                                      </p:tavLst>
                                    </p:anim>
                                    <p:anim calcmode="lin" valueType="num">
                                      <p:cBhvr>
                                        <p:cTn id="42" dur="1000" fill="hold"/>
                                        <p:tgtEl>
                                          <p:spTgt spid="264198">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264198">
                                            <p:txEl>
                                              <p:pRg st="5" end="5"/>
                                            </p:txEl>
                                          </p:spTgt>
                                        </p:tgtEl>
                                      </p:cBhvr>
                                    </p:animEffect>
                                  </p:childTnLst>
                                </p:cTn>
                              </p:par>
                              <p:par>
                                <p:cTn id="44" presetID="29" presetClass="entr" presetSubtype="0" fill="hold" nodeType="withEffect">
                                  <p:stCondLst>
                                    <p:cond delay="0"/>
                                  </p:stCondLst>
                                  <p:childTnLst>
                                    <p:set>
                                      <p:cBhvr>
                                        <p:cTn id="45" dur="1" fill="hold">
                                          <p:stCondLst>
                                            <p:cond delay="0"/>
                                          </p:stCondLst>
                                        </p:cTn>
                                        <p:tgtEl>
                                          <p:spTgt spid="264198">
                                            <p:txEl>
                                              <p:pRg st="6" end="6"/>
                                            </p:txEl>
                                          </p:spTgt>
                                        </p:tgtEl>
                                        <p:attrNameLst>
                                          <p:attrName>style.visibility</p:attrName>
                                        </p:attrNameLst>
                                      </p:cBhvr>
                                      <p:to>
                                        <p:strVal val="visible"/>
                                      </p:to>
                                    </p:set>
                                    <p:anim calcmode="lin" valueType="num">
                                      <p:cBhvr>
                                        <p:cTn id="46" dur="1000" fill="hold"/>
                                        <p:tgtEl>
                                          <p:spTgt spid="264198">
                                            <p:txEl>
                                              <p:pRg st="6" end="6"/>
                                            </p:txEl>
                                          </p:spTgt>
                                        </p:tgtEl>
                                        <p:attrNameLst>
                                          <p:attrName>ppt_x</p:attrName>
                                        </p:attrNameLst>
                                      </p:cBhvr>
                                      <p:tavLst>
                                        <p:tav tm="0">
                                          <p:val>
                                            <p:strVal val="#ppt_x-.2"/>
                                          </p:val>
                                        </p:tav>
                                        <p:tav tm="100000">
                                          <p:val>
                                            <p:strVal val="#ppt_x"/>
                                          </p:val>
                                        </p:tav>
                                      </p:tavLst>
                                    </p:anim>
                                    <p:anim calcmode="lin" valueType="num">
                                      <p:cBhvr>
                                        <p:cTn id="47" dur="1000" fill="hold"/>
                                        <p:tgtEl>
                                          <p:spTgt spid="264198">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8" dur="1000"/>
                                        <p:tgtEl>
                                          <p:spTgt spid="264198">
                                            <p:txEl>
                                              <p:pRg st="6" end="6"/>
                                            </p:txEl>
                                          </p:spTgt>
                                        </p:tgtEl>
                                      </p:cBhvr>
                                    </p:animEffect>
                                  </p:childTnLst>
                                </p:cTn>
                              </p:par>
                              <p:par>
                                <p:cTn id="49" presetID="29" presetClass="entr" presetSubtype="0" fill="hold" nodeType="withEffect">
                                  <p:stCondLst>
                                    <p:cond delay="0"/>
                                  </p:stCondLst>
                                  <p:childTnLst>
                                    <p:set>
                                      <p:cBhvr>
                                        <p:cTn id="50" dur="1" fill="hold">
                                          <p:stCondLst>
                                            <p:cond delay="0"/>
                                          </p:stCondLst>
                                        </p:cTn>
                                        <p:tgtEl>
                                          <p:spTgt spid="264198">
                                            <p:txEl>
                                              <p:pRg st="7" end="7"/>
                                            </p:txEl>
                                          </p:spTgt>
                                        </p:tgtEl>
                                        <p:attrNameLst>
                                          <p:attrName>style.visibility</p:attrName>
                                        </p:attrNameLst>
                                      </p:cBhvr>
                                      <p:to>
                                        <p:strVal val="visible"/>
                                      </p:to>
                                    </p:set>
                                    <p:anim calcmode="lin" valueType="num">
                                      <p:cBhvr>
                                        <p:cTn id="51" dur="1000" fill="hold"/>
                                        <p:tgtEl>
                                          <p:spTgt spid="264198">
                                            <p:txEl>
                                              <p:pRg st="7" end="7"/>
                                            </p:txEl>
                                          </p:spTgt>
                                        </p:tgtEl>
                                        <p:attrNameLst>
                                          <p:attrName>ppt_x</p:attrName>
                                        </p:attrNameLst>
                                      </p:cBhvr>
                                      <p:tavLst>
                                        <p:tav tm="0">
                                          <p:val>
                                            <p:strVal val="#ppt_x-.2"/>
                                          </p:val>
                                        </p:tav>
                                        <p:tav tm="100000">
                                          <p:val>
                                            <p:strVal val="#ppt_x"/>
                                          </p:val>
                                        </p:tav>
                                      </p:tavLst>
                                    </p:anim>
                                    <p:anim calcmode="lin" valueType="num">
                                      <p:cBhvr>
                                        <p:cTn id="52" dur="1000" fill="hold"/>
                                        <p:tgtEl>
                                          <p:spTgt spid="264198">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64198">
                                            <p:txEl>
                                              <p:pRg st="7" end="7"/>
                                            </p:txEl>
                                          </p:spTgt>
                                        </p:tgtEl>
                                      </p:cBhvr>
                                    </p:animEffect>
                                  </p:childTnLst>
                                </p:cTn>
                              </p:par>
                              <p:par>
                                <p:cTn id="54" presetID="29" presetClass="entr" presetSubtype="0" fill="hold" nodeType="withEffect">
                                  <p:stCondLst>
                                    <p:cond delay="0"/>
                                  </p:stCondLst>
                                  <p:childTnLst>
                                    <p:set>
                                      <p:cBhvr>
                                        <p:cTn id="55" dur="1" fill="hold">
                                          <p:stCondLst>
                                            <p:cond delay="0"/>
                                          </p:stCondLst>
                                        </p:cTn>
                                        <p:tgtEl>
                                          <p:spTgt spid="264198">
                                            <p:txEl>
                                              <p:pRg st="8" end="8"/>
                                            </p:txEl>
                                          </p:spTgt>
                                        </p:tgtEl>
                                        <p:attrNameLst>
                                          <p:attrName>style.visibility</p:attrName>
                                        </p:attrNameLst>
                                      </p:cBhvr>
                                      <p:to>
                                        <p:strVal val="visible"/>
                                      </p:to>
                                    </p:set>
                                    <p:anim calcmode="lin" valueType="num">
                                      <p:cBhvr>
                                        <p:cTn id="56" dur="1000" fill="hold"/>
                                        <p:tgtEl>
                                          <p:spTgt spid="264198">
                                            <p:txEl>
                                              <p:pRg st="8" end="8"/>
                                            </p:txEl>
                                          </p:spTgt>
                                        </p:tgtEl>
                                        <p:attrNameLst>
                                          <p:attrName>ppt_x</p:attrName>
                                        </p:attrNameLst>
                                      </p:cBhvr>
                                      <p:tavLst>
                                        <p:tav tm="0">
                                          <p:val>
                                            <p:strVal val="#ppt_x-.2"/>
                                          </p:val>
                                        </p:tav>
                                        <p:tav tm="100000">
                                          <p:val>
                                            <p:strVal val="#ppt_x"/>
                                          </p:val>
                                        </p:tav>
                                      </p:tavLst>
                                    </p:anim>
                                    <p:anim calcmode="lin" valueType="num">
                                      <p:cBhvr>
                                        <p:cTn id="57" dur="1000" fill="hold"/>
                                        <p:tgtEl>
                                          <p:spTgt spid="264198">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64198">
                                            <p:txEl>
                                              <p:pRg st="8" end="8"/>
                                            </p:txEl>
                                          </p:spTgt>
                                        </p:tgtEl>
                                      </p:cBhvr>
                                    </p:animEffect>
                                  </p:childTnLst>
                                </p:cTn>
                              </p:par>
                              <p:par>
                                <p:cTn id="59" presetID="29" presetClass="entr" presetSubtype="0" fill="hold" nodeType="withEffect">
                                  <p:stCondLst>
                                    <p:cond delay="0"/>
                                  </p:stCondLst>
                                  <p:childTnLst>
                                    <p:set>
                                      <p:cBhvr>
                                        <p:cTn id="60" dur="1" fill="hold">
                                          <p:stCondLst>
                                            <p:cond delay="0"/>
                                          </p:stCondLst>
                                        </p:cTn>
                                        <p:tgtEl>
                                          <p:spTgt spid="264198">
                                            <p:txEl>
                                              <p:pRg st="9" end="9"/>
                                            </p:txEl>
                                          </p:spTgt>
                                        </p:tgtEl>
                                        <p:attrNameLst>
                                          <p:attrName>style.visibility</p:attrName>
                                        </p:attrNameLst>
                                      </p:cBhvr>
                                      <p:to>
                                        <p:strVal val="visible"/>
                                      </p:to>
                                    </p:set>
                                    <p:anim calcmode="lin" valueType="num">
                                      <p:cBhvr>
                                        <p:cTn id="61" dur="1000" fill="hold"/>
                                        <p:tgtEl>
                                          <p:spTgt spid="264198">
                                            <p:txEl>
                                              <p:pRg st="9" end="9"/>
                                            </p:txEl>
                                          </p:spTgt>
                                        </p:tgtEl>
                                        <p:attrNameLst>
                                          <p:attrName>ppt_x</p:attrName>
                                        </p:attrNameLst>
                                      </p:cBhvr>
                                      <p:tavLst>
                                        <p:tav tm="0">
                                          <p:val>
                                            <p:strVal val="#ppt_x-.2"/>
                                          </p:val>
                                        </p:tav>
                                        <p:tav tm="100000">
                                          <p:val>
                                            <p:strVal val="#ppt_x"/>
                                          </p:val>
                                        </p:tav>
                                      </p:tavLst>
                                    </p:anim>
                                    <p:anim calcmode="lin" valueType="num">
                                      <p:cBhvr>
                                        <p:cTn id="62" dur="1000" fill="hold"/>
                                        <p:tgtEl>
                                          <p:spTgt spid="264198">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63" dur="1000"/>
                                        <p:tgtEl>
                                          <p:spTgt spid="264198">
                                            <p:txEl>
                                              <p:pRg st="9" end="9"/>
                                            </p:txEl>
                                          </p:spTgt>
                                        </p:tgtEl>
                                      </p:cBhvr>
                                    </p:animEffect>
                                  </p:childTnLst>
                                </p:cTn>
                              </p:par>
                              <p:par>
                                <p:cTn id="64" presetID="29" presetClass="entr" presetSubtype="0" fill="hold" grpId="0" nodeType="withEffect">
                                  <p:stCondLst>
                                    <p:cond delay="0"/>
                                  </p:stCondLst>
                                  <p:childTnLst>
                                    <p:set>
                                      <p:cBhvr>
                                        <p:cTn id="65" dur="1" fill="hold">
                                          <p:stCondLst>
                                            <p:cond delay="0"/>
                                          </p:stCondLst>
                                        </p:cTn>
                                        <p:tgtEl>
                                          <p:spTgt spid="264200"/>
                                        </p:tgtEl>
                                        <p:attrNameLst>
                                          <p:attrName>style.visibility</p:attrName>
                                        </p:attrNameLst>
                                      </p:cBhvr>
                                      <p:to>
                                        <p:strVal val="visible"/>
                                      </p:to>
                                    </p:set>
                                    <p:anim calcmode="lin" valueType="num">
                                      <p:cBhvr>
                                        <p:cTn id="66" dur="1000" fill="hold"/>
                                        <p:tgtEl>
                                          <p:spTgt spid="264200"/>
                                        </p:tgtEl>
                                        <p:attrNameLst>
                                          <p:attrName>ppt_x</p:attrName>
                                        </p:attrNameLst>
                                      </p:cBhvr>
                                      <p:tavLst>
                                        <p:tav tm="0">
                                          <p:val>
                                            <p:strVal val="#ppt_x-.2"/>
                                          </p:val>
                                        </p:tav>
                                        <p:tav tm="100000">
                                          <p:val>
                                            <p:strVal val="#ppt_x"/>
                                          </p:val>
                                        </p:tav>
                                      </p:tavLst>
                                    </p:anim>
                                    <p:anim calcmode="lin" valueType="num">
                                      <p:cBhvr>
                                        <p:cTn id="67" dur="1000" fill="hold"/>
                                        <p:tgtEl>
                                          <p:spTgt spid="264200"/>
                                        </p:tgtEl>
                                        <p:attrNameLst>
                                          <p:attrName>ppt_y</p:attrName>
                                        </p:attrNameLst>
                                      </p:cBhvr>
                                      <p:tavLst>
                                        <p:tav tm="0">
                                          <p:val>
                                            <p:strVal val="#ppt_y"/>
                                          </p:val>
                                        </p:tav>
                                        <p:tav tm="100000">
                                          <p:val>
                                            <p:strVal val="#ppt_y"/>
                                          </p:val>
                                        </p:tav>
                                      </p:tavLst>
                                    </p:anim>
                                    <p:animEffect transition="in" filter="wipe(right)" prLst="gradientSize: 0.1">
                                      <p:cBhvr>
                                        <p:cTn id="68" dur="1000"/>
                                        <p:tgtEl>
                                          <p:spTgt spid="264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7" grpId="0"/>
      <p:bldP spid="264200"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7DFA26CE-E881-49D5-8195-9F2DD8A8384F}" type="slidenum">
              <a:rPr lang="ar-SA">
                <a:solidFill>
                  <a:srgbClr val="90C226"/>
                </a:solidFill>
              </a:rPr>
              <a:pPr/>
              <a:t>104</a:t>
            </a:fld>
            <a:endParaRPr lang="en-US" dirty="0">
              <a:solidFill>
                <a:srgbClr val="90C226"/>
              </a:solidFill>
            </a:endParaRPr>
          </a:p>
        </p:txBody>
      </p:sp>
      <p:sp>
        <p:nvSpPr>
          <p:cNvPr id="266242" name="Rectangle 2"/>
          <p:cNvSpPr>
            <a:spLocks noChangeArrowheads="1"/>
          </p:cNvSpPr>
          <p:nvPr/>
        </p:nvSpPr>
        <p:spPr bwMode="auto">
          <a:xfrm>
            <a:off x="4427538" y="5084763"/>
            <a:ext cx="4176712" cy="10810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66243" name="Picture 3" descr="5"/>
          <p:cNvPicPr>
            <a:picLocks noChangeAspect="1" noChangeArrowheads="1"/>
          </p:cNvPicPr>
          <p:nvPr/>
        </p:nvPicPr>
        <p:blipFill>
          <a:blip r:embed="rId3">
            <a:lum contrast="24000"/>
          </a:blip>
          <a:srcRect/>
          <a:stretch>
            <a:fillRect/>
          </a:stretch>
        </p:blipFill>
        <p:spPr bwMode="auto">
          <a:xfrm>
            <a:off x="4284663" y="476250"/>
            <a:ext cx="4508500" cy="43957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66244" name="Picture 4" descr="mihrab4b"/>
          <p:cNvPicPr>
            <a:picLocks noChangeAspect="1" noChangeArrowheads="1"/>
          </p:cNvPicPr>
          <p:nvPr/>
        </p:nvPicPr>
        <p:blipFill>
          <a:blip r:embed="rId4">
            <a:lum contrast="18000"/>
          </a:blip>
          <a:srcRect/>
          <a:stretch>
            <a:fillRect/>
          </a:stretch>
        </p:blipFill>
        <p:spPr bwMode="auto">
          <a:xfrm>
            <a:off x="468313" y="1125538"/>
            <a:ext cx="3608387" cy="46323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66245" name="Rectangle 5"/>
          <p:cNvSpPr>
            <a:spLocks noChangeArrowheads="1"/>
          </p:cNvSpPr>
          <p:nvPr/>
        </p:nvSpPr>
        <p:spPr bwMode="auto">
          <a:xfrm>
            <a:off x="4173446" y="5157788"/>
            <a:ext cx="4408579" cy="941796"/>
          </a:xfrm>
          <a:prstGeom prst="rect">
            <a:avLst/>
          </a:prstGeom>
          <a:noFill/>
          <a:ln w="28575">
            <a:solidFill>
              <a:schemeClr val="tx1"/>
            </a:solid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 گچ بری با طرح اسلیمی و خط</a:t>
            </a:r>
          </a:p>
          <a:p>
            <a:pPr fontAlgn="base">
              <a:spcBef>
                <a:spcPct val="30000"/>
              </a:spcBef>
              <a:spcAft>
                <a:spcPct val="0"/>
              </a:spcAft>
            </a:pPr>
            <a:r>
              <a:rPr lang="fa-IR" sz="2400" b="1" dirty="0">
                <a:solidFill>
                  <a:srgbClr val="EBEBEB"/>
                </a:solidFill>
                <a:latin typeface="Arial" pitchFamily="34" charset="0"/>
                <a:cs typeface="B Zar" pitchFamily="2" charset="-78"/>
              </a:rPr>
              <a:t> محراب الجایتو در مسجد جامع اصفهان</a:t>
            </a:r>
            <a:endParaRPr lang="en-US" sz="2400" b="1" dirty="0">
              <a:solidFill>
                <a:srgbClr val="EBEBEB"/>
              </a:solidFill>
              <a:latin typeface="Arial" pitchFamily="34" charset="0"/>
              <a:cs typeface="B Zar" pitchFamily="2" charset="-78"/>
            </a:endParaRPr>
          </a:p>
        </p:txBody>
      </p:sp>
      <p:sp>
        <p:nvSpPr>
          <p:cNvPr id="266246"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6247"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196874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6243"/>
                                        </p:tgtEl>
                                        <p:attrNameLst>
                                          <p:attrName>style.visibility</p:attrName>
                                        </p:attrNameLst>
                                      </p:cBhvr>
                                      <p:to>
                                        <p:strVal val="visible"/>
                                      </p:to>
                                    </p:set>
                                    <p:animEffect transition="in" filter="fade">
                                      <p:cBhvr>
                                        <p:cTn id="7" dur="1000"/>
                                        <p:tgtEl>
                                          <p:spTgt spid="266243"/>
                                        </p:tgtEl>
                                      </p:cBhvr>
                                    </p:animEffect>
                                    <p:anim calcmode="lin" valueType="num">
                                      <p:cBhvr>
                                        <p:cTn id="8" dur="1000" fill="hold"/>
                                        <p:tgtEl>
                                          <p:spTgt spid="266243"/>
                                        </p:tgtEl>
                                        <p:attrNameLst>
                                          <p:attrName>ppt_x</p:attrName>
                                        </p:attrNameLst>
                                      </p:cBhvr>
                                      <p:tavLst>
                                        <p:tav tm="0">
                                          <p:val>
                                            <p:strVal val="#ppt_x"/>
                                          </p:val>
                                        </p:tav>
                                        <p:tav tm="100000">
                                          <p:val>
                                            <p:strVal val="#ppt_x"/>
                                          </p:val>
                                        </p:tav>
                                      </p:tavLst>
                                    </p:anim>
                                    <p:anim calcmode="lin" valueType="num">
                                      <p:cBhvr>
                                        <p:cTn id="9" dur="1000" fill="hold"/>
                                        <p:tgtEl>
                                          <p:spTgt spid="2662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66244"/>
                                        </p:tgtEl>
                                        <p:attrNameLst>
                                          <p:attrName>style.visibility</p:attrName>
                                        </p:attrNameLst>
                                      </p:cBhvr>
                                      <p:to>
                                        <p:strVal val="visible"/>
                                      </p:to>
                                    </p:set>
                                    <p:animEffect transition="in" filter="fade">
                                      <p:cBhvr>
                                        <p:cTn id="13" dur="1000"/>
                                        <p:tgtEl>
                                          <p:spTgt spid="266244"/>
                                        </p:tgtEl>
                                      </p:cBhvr>
                                    </p:animEffect>
                                    <p:anim calcmode="lin" valueType="num">
                                      <p:cBhvr>
                                        <p:cTn id="14" dur="1000" fill="hold"/>
                                        <p:tgtEl>
                                          <p:spTgt spid="266244"/>
                                        </p:tgtEl>
                                        <p:attrNameLst>
                                          <p:attrName>ppt_x</p:attrName>
                                        </p:attrNameLst>
                                      </p:cBhvr>
                                      <p:tavLst>
                                        <p:tav tm="0">
                                          <p:val>
                                            <p:strVal val="#ppt_x"/>
                                          </p:val>
                                        </p:tav>
                                        <p:tav tm="100000">
                                          <p:val>
                                            <p:strVal val="#ppt_x"/>
                                          </p:val>
                                        </p:tav>
                                      </p:tavLst>
                                    </p:anim>
                                    <p:anim calcmode="lin" valueType="num">
                                      <p:cBhvr>
                                        <p:cTn id="15" dur="1000" fill="hold"/>
                                        <p:tgtEl>
                                          <p:spTgt spid="266244"/>
                                        </p:tgtEl>
                                        <p:attrNameLst>
                                          <p:attrName>ppt_y</p:attrName>
                                        </p:attrNameLst>
                                      </p:cBhvr>
                                      <p:tavLst>
                                        <p:tav tm="0">
                                          <p:val>
                                            <p:strVal val="#ppt_y-.1"/>
                                          </p:val>
                                        </p:tav>
                                        <p:tav tm="100000">
                                          <p:val>
                                            <p:strVal val="#ppt_y"/>
                                          </p:val>
                                        </p:tav>
                                      </p:tavLst>
                                    </p:anim>
                                  </p:childTnLst>
                                </p:cTn>
                              </p:par>
                              <p:par>
                                <p:cTn id="16" presetID="29" presetClass="entr" presetSubtype="0" fill="hold" nodeType="withEffect">
                                  <p:stCondLst>
                                    <p:cond delay="0"/>
                                  </p:stCondLst>
                                  <p:childTnLst>
                                    <p:set>
                                      <p:cBhvr>
                                        <p:cTn id="17" dur="1" fill="hold">
                                          <p:stCondLst>
                                            <p:cond delay="0"/>
                                          </p:stCondLst>
                                        </p:cTn>
                                        <p:tgtEl>
                                          <p:spTgt spid="266245">
                                            <p:txEl>
                                              <p:pRg st="0" end="0"/>
                                            </p:txEl>
                                          </p:spTgt>
                                        </p:tgtEl>
                                        <p:attrNameLst>
                                          <p:attrName>style.visibility</p:attrName>
                                        </p:attrNameLst>
                                      </p:cBhvr>
                                      <p:to>
                                        <p:strVal val="visible"/>
                                      </p:to>
                                    </p:set>
                                    <p:anim calcmode="lin" valueType="num">
                                      <p:cBhvr>
                                        <p:cTn id="18" dur="1000" fill="hold"/>
                                        <p:tgtEl>
                                          <p:spTgt spid="266245">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26624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66245">
                                            <p:txEl>
                                              <p:pRg st="0" end="0"/>
                                            </p:txEl>
                                          </p:spTgt>
                                        </p:tgtEl>
                                      </p:cBhvr>
                                    </p:animEffect>
                                  </p:childTnLst>
                                </p:cTn>
                              </p:par>
                              <p:par>
                                <p:cTn id="21" presetID="29" presetClass="entr" presetSubtype="0" fill="hold" nodeType="withEffect">
                                  <p:stCondLst>
                                    <p:cond delay="0"/>
                                  </p:stCondLst>
                                  <p:childTnLst>
                                    <p:set>
                                      <p:cBhvr>
                                        <p:cTn id="22" dur="1" fill="hold">
                                          <p:stCondLst>
                                            <p:cond delay="0"/>
                                          </p:stCondLst>
                                        </p:cTn>
                                        <p:tgtEl>
                                          <p:spTgt spid="266245">
                                            <p:txEl>
                                              <p:pRg st="1" end="1"/>
                                            </p:txEl>
                                          </p:spTgt>
                                        </p:tgtEl>
                                        <p:attrNameLst>
                                          <p:attrName>style.visibility</p:attrName>
                                        </p:attrNameLst>
                                      </p:cBhvr>
                                      <p:to>
                                        <p:strVal val="visible"/>
                                      </p:to>
                                    </p:set>
                                    <p:anim calcmode="lin" valueType="num">
                                      <p:cBhvr>
                                        <p:cTn id="23" dur="1000" fill="hold"/>
                                        <p:tgtEl>
                                          <p:spTgt spid="266245">
                                            <p:txEl>
                                              <p:pRg st="1" end="1"/>
                                            </p:txEl>
                                          </p:spTgt>
                                        </p:tgtEl>
                                        <p:attrNameLst>
                                          <p:attrName>ppt_x</p:attrName>
                                        </p:attrNameLst>
                                      </p:cBhvr>
                                      <p:tavLst>
                                        <p:tav tm="0">
                                          <p:val>
                                            <p:strVal val="#ppt_x-.2"/>
                                          </p:val>
                                        </p:tav>
                                        <p:tav tm="100000">
                                          <p:val>
                                            <p:strVal val="#ppt_x"/>
                                          </p:val>
                                        </p:tav>
                                      </p:tavLst>
                                    </p:anim>
                                    <p:anim calcmode="lin" valueType="num">
                                      <p:cBhvr>
                                        <p:cTn id="24" dur="1000" fill="hold"/>
                                        <p:tgtEl>
                                          <p:spTgt spid="26624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662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CE51F343-66BB-4B32-8BB6-1E3EA8B1B637}" type="slidenum">
              <a:rPr lang="ar-SA">
                <a:solidFill>
                  <a:srgbClr val="90C226"/>
                </a:solidFill>
              </a:rPr>
              <a:pPr/>
              <a:t>105</a:t>
            </a:fld>
            <a:endParaRPr lang="en-US" dirty="0">
              <a:solidFill>
                <a:srgbClr val="90C226"/>
              </a:solidFill>
            </a:endParaRPr>
          </a:p>
        </p:txBody>
      </p:sp>
      <p:pic>
        <p:nvPicPr>
          <p:cNvPr id="268290" name="Picture 2" descr="7"/>
          <p:cNvPicPr>
            <a:picLocks noChangeAspect="1" noChangeArrowheads="1"/>
          </p:cNvPicPr>
          <p:nvPr/>
        </p:nvPicPr>
        <p:blipFill>
          <a:blip r:embed="rId3">
            <a:lum contrast="24000"/>
          </a:blip>
          <a:srcRect/>
          <a:stretch>
            <a:fillRect/>
          </a:stretch>
        </p:blipFill>
        <p:spPr bwMode="auto">
          <a:xfrm>
            <a:off x="611188" y="836613"/>
            <a:ext cx="4211637" cy="32639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68291" name="Picture 3" descr="DSCN2484"/>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a:off x="4932363" y="1700213"/>
            <a:ext cx="3970337" cy="32639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68292" name="Rectangle 4"/>
          <p:cNvSpPr>
            <a:spLocks noChangeArrowheads="1"/>
          </p:cNvSpPr>
          <p:nvPr/>
        </p:nvSpPr>
        <p:spPr bwMode="auto">
          <a:xfrm>
            <a:off x="1056458" y="5300663"/>
            <a:ext cx="5796780"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منبر منبت شده محراب الجایتو،مسجد جامع اصفهان</a:t>
            </a:r>
            <a:endParaRPr lang="en-US" sz="2400" b="1" dirty="0">
              <a:solidFill>
                <a:srgbClr val="EBEBEB"/>
              </a:solidFill>
              <a:latin typeface="Arial" pitchFamily="34" charset="0"/>
              <a:cs typeface="B Zar" pitchFamily="2" charset="-78"/>
            </a:endParaRPr>
          </a:p>
        </p:txBody>
      </p:sp>
      <p:sp>
        <p:nvSpPr>
          <p:cNvPr id="268293" name="Rectangle 5"/>
          <p:cNvSpPr>
            <a:spLocks noChangeArrowheads="1"/>
          </p:cNvSpPr>
          <p:nvPr/>
        </p:nvSpPr>
        <p:spPr bwMode="auto">
          <a:xfrm>
            <a:off x="1403350" y="5300663"/>
            <a:ext cx="5400675" cy="5762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8294"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68295"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6384577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8290"/>
                                        </p:tgtEl>
                                        <p:attrNameLst>
                                          <p:attrName>style.visibility</p:attrName>
                                        </p:attrNameLst>
                                      </p:cBhvr>
                                      <p:to>
                                        <p:strVal val="visible"/>
                                      </p:to>
                                    </p:set>
                                    <p:animEffect transition="in" filter="wipe(down)">
                                      <p:cBhvr>
                                        <p:cTn id="7" dur="500"/>
                                        <p:tgtEl>
                                          <p:spTgt spid="26829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68291"/>
                                        </p:tgtEl>
                                        <p:attrNameLst>
                                          <p:attrName>style.visibility</p:attrName>
                                        </p:attrNameLst>
                                      </p:cBhvr>
                                      <p:to>
                                        <p:strVal val="visible"/>
                                      </p:to>
                                    </p:set>
                                    <p:animEffect transition="in" filter="wipe(up)">
                                      <p:cBhvr>
                                        <p:cTn id="11" dur="500"/>
                                        <p:tgtEl>
                                          <p:spTgt spid="268291"/>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268292">
                                            <p:txEl>
                                              <p:pRg st="0" end="0"/>
                                            </p:txEl>
                                          </p:spTgt>
                                        </p:tgtEl>
                                        <p:attrNameLst>
                                          <p:attrName>style.visibility</p:attrName>
                                        </p:attrNameLst>
                                      </p:cBhvr>
                                      <p:to>
                                        <p:strVal val="visible"/>
                                      </p:to>
                                    </p:set>
                                    <p:animEffect transition="in" filter="strips(downLeft)">
                                      <p:cBhvr>
                                        <p:cTn id="15" dur="500"/>
                                        <p:tgtEl>
                                          <p:spTgt spid="2682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51B1CAE8-F869-40D2-8F61-82656FB8AFC0}" type="slidenum">
              <a:rPr lang="ar-SA">
                <a:solidFill>
                  <a:srgbClr val="90C226"/>
                </a:solidFill>
              </a:rPr>
              <a:pPr/>
              <a:t>106</a:t>
            </a:fld>
            <a:endParaRPr lang="en-US" dirty="0">
              <a:solidFill>
                <a:srgbClr val="90C226"/>
              </a:solidFill>
            </a:endParaRPr>
          </a:p>
        </p:txBody>
      </p:sp>
      <p:sp>
        <p:nvSpPr>
          <p:cNvPr id="270338" name="Rectangle 2"/>
          <p:cNvSpPr>
            <a:spLocks noChangeArrowheads="1"/>
          </p:cNvSpPr>
          <p:nvPr/>
        </p:nvSpPr>
        <p:spPr bwMode="auto">
          <a:xfrm>
            <a:off x="539750" y="5805488"/>
            <a:ext cx="2736850"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0339" name="Rectangle 3"/>
          <p:cNvSpPr>
            <a:spLocks noChangeArrowheads="1"/>
          </p:cNvSpPr>
          <p:nvPr/>
        </p:nvSpPr>
        <p:spPr bwMode="auto">
          <a:xfrm>
            <a:off x="827088" y="4652963"/>
            <a:ext cx="2808287" cy="1152525"/>
          </a:xfrm>
          <a:prstGeom prst="rect">
            <a:avLst/>
          </a:prstGeom>
          <a:solidFill>
            <a:srgbClr val="0066CC">
              <a:alpha val="14999"/>
            </a:srgbClr>
          </a:solidFill>
          <a:ln w="3175"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0340" name="Rectangle 4"/>
          <p:cNvSpPr>
            <a:spLocks noChangeArrowheads="1"/>
          </p:cNvSpPr>
          <p:nvPr/>
        </p:nvSpPr>
        <p:spPr bwMode="auto">
          <a:xfrm>
            <a:off x="5148263" y="4581525"/>
            <a:ext cx="3455987" cy="1511300"/>
          </a:xfrm>
          <a:prstGeom prst="rect">
            <a:avLst/>
          </a:prstGeom>
          <a:solidFill>
            <a:srgbClr val="0066CC">
              <a:alpha val="14999"/>
            </a:srgbClr>
          </a:solidFill>
          <a:ln w="3175"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70341" name="Picture 5" descr="2"/>
          <p:cNvPicPr>
            <a:picLocks noChangeAspect="1" noChangeArrowheads="1"/>
          </p:cNvPicPr>
          <p:nvPr/>
        </p:nvPicPr>
        <p:blipFill>
          <a:blip r:embed="rId3"/>
          <a:srcRect/>
          <a:stretch>
            <a:fillRect/>
          </a:stretch>
        </p:blipFill>
        <p:spPr bwMode="auto">
          <a:xfrm>
            <a:off x="827088" y="549275"/>
            <a:ext cx="2752725" cy="38957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70342" name="Picture 6" descr="1"/>
          <p:cNvPicPr>
            <a:picLocks noChangeAspect="1" noChangeArrowheads="1"/>
          </p:cNvPicPr>
          <p:nvPr/>
        </p:nvPicPr>
        <p:blipFill>
          <a:blip r:embed="rId4"/>
          <a:srcRect/>
          <a:stretch>
            <a:fillRect/>
          </a:stretch>
        </p:blipFill>
        <p:spPr bwMode="auto">
          <a:xfrm>
            <a:off x="3779838" y="1125538"/>
            <a:ext cx="4953000" cy="32972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70343" name="Rectangle 7"/>
          <p:cNvSpPr>
            <a:spLocks noChangeArrowheads="1"/>
          </p:cNvSpPr>
          <p:nvPr/>
        </p:nvSpPr>
        <p:spPr bwMode="auto">
          <a:xfrm>
            <a:off x="954750" y="4724400"/>
            <a:ext cx="2525050" cy="941796"/>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نقشه شبستان </a:t>
            </a:r>
            <a:r>
              <a:rPr lang="fa-IR" sz="2400" b="1" dirty="0">
                <a:solidFill>
                  <a:prstClr val="black"/>
                </a:solidFill>
                <a:latin typeface="Arial" pitchFamily="34" charset="0"/>
                <a:cs typeface="B Zar" pitchFamily="2" charset="-78"/>
              </a:rPr>
              <a:t>الجایتو،</a:t>
            </a:r>
          </a:p>
          <a:p>
            <a:pPr fontAlgn="base">
              <a:spcBef>
                <a:spcPct val="30000"/>
              </a:spcBef>
              <a:spcAft>
                <a:spcPct val="0"/>
              </a:spcAft>
            </a:pPr>
            <a:r>
              <a:rPr lang="fa-IR" sz="2400" b="1" dirty="0">
                <a:solidFill>
                  <a:srgbClr val="EBEBEB"/>
                </a:solidFill>
                <a:latin typeface="Arial" pitchFamily="34" charset="0"/>
                <a:cs typeface="B Zar" pitchFamily="2" charset="-78"/>
              </a:rPr>
              <a:t>مسجد جامع اص</a:t>
            </a:r>
            <a:r>
              <a:rPr lang="fa-IR" sz="2400" b="1" dirty="0">
                <a:solidFill>
                  <a:prstClr val="black"/>
                </a:solidFill>
                <a:latin typeface="Arial" pitchFamily="34" charset="0"/>
                <a:cs typeface="B Zar" pitchFamily="2" charset="-78"/>
              </a:rPr>
              <a:t>فهان</a:t>
            </a:r>
            <a:endParaRPr lang="en-US" sz="2400" b="1" dirty="0">
              <a:solidFill>
                <a:prstClr val="black"/>
              </a:solidFill>
              <a:latin typeface="Arial" pitchFamily="34" charset="0"/>
              <a:cs typeface="B Zar" pitchFamily="2" charset="-78"/>
            </a:endParaRPr>
          </a:p>
        </p:txBody>
      </p:sp>
      <p:sp>
        <p:nvSpPr>
          <p:cNvPr id="270344" name="Rectangle 8"/>
          <p:cNvSpPr>
            <a:spLocks noChangeArrowheads="1"/>
          </p:cNvSpPr>
          <p:nvPr/>
        </p:nvSpPr>
        <p:spPr bwMode="auto">
          <a:xfrm>
            <a:off x="4900707" y="4581525"/>
            <a:ext cx="3568606" cy="1421928"/>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پیچکهای اسلیمی گچ بری در </a:t>
            </a:r>
          </a:p>
          <a:p>
            <a:pPr fontAlgn="base">
              <a:spcBef>
                <a:spcPct val="30000"/>
              </a:spcBef>
              <a:spcAft>
                <a:spcPct val="0"/>
              </a:spcAft>
            </a:pPr>
            <a:r>
              <a:rPr lang="fa-IR" sz="2400" b="1" dirty="0">
                <a:solidFill>
                  <a:srgbClr val="EBEBEB"/>
                </a:solidFill>
                <a:latin typeface="Arial" pitchFamily="34" charset="0"/>
                <a:cs typeface="B Zar" pitchFamily="2" charset="-78"/>
              </a:rPr>
              <a:t>خط ثلث محراب الجایتو،</a:t>
            </a:r>
          </a:p>
          <a:p>
            <a:pPr fontAlgn="base">
              <a:spcBef>
                <a:spcPct val="30000"/>
              </a:spcBef>
              <a:spcAft>
                <a:spcPct val="0"/>
              </a:spcAft>
            </a:pPr>
            <a:r>
              <a:rPr lang="fa-IR" sz="2400" b="1" dirty="0">
                <a:solidFill>
                  <a:srgbClr val="EBEBEB"/>
                </a:solidFill>
                <a:latin typeface="Arial" pitchFamily="34" charset="0"/>
                <a:cs typeface="B Zar" pitchFamily="2" charset="-78"/>
              </a:rPr>
              <a:t>مسجد جامع اصفهان</a:t>
            </a:r>
            <a:endParaRPr lang="en-US" sz="2400" b="1" dirty="0">
              <a:solidFill>
                <a:srgbClr val="EBEBEB"/>
              </a:solidFill>
              <a:latin typeface="Arial" pitchFamily="34" charset="0"/>
              <a:cs typeface="B Zar" pitchFamily="2" charset="-78"/>
            </a:endParaRPr>
          </a:p>
        </p:txBody>
      </p:sp>
      <p:sp>
        <p:nvSpPr>
          <p:cNvPr id="270345" name="Rectangle 9"/>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0346" name="Rectangle 10"/>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270347" name="Rectangle 11"/>
          <p:cNvSpPr>
            <a:spLocks noChangeArrowheads="1"/>
          </p:cNvSpPr>
          <p:nvPr/>
        </p:nvSpPr>
        <p:spPr bwMode="auto">
          <a:xfrm>
            <a:off x="468313"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5"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3094435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70342"/>
                                        </p:tgtEl>
                                        <p:attrNameLst>
                                          <p:attrName>style.visibility</p:attrName>
                                        </p:attrNameLst>
                                      </p:cBhvr>
                                      <p:to>
                                        <p:strVal val="visible"/>
                                      </p:to>
                                    </p:set>
                                    <p:animEffect transition="in" filter="slide(fromBottom)">
                                      <p:cBhvr>
                                        <p:cTn id="7" dur="1000"/>
                                        <p:tgtEl>
                                          <p:spTgt spid="270342"/>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70344"/>
                                        </p:tgtEl>
                                        <p:attrNameLst>
                                          <p:attrName>style.visibility</p:attrName>
                                        </p:attrNameLst>
                                      </p:cBhvr>
                                      <p:to>
                                        <p:strVal val="visible"/>
                                      </p:to>
                                    </p:set>
                                    <p:anim calcmode="lin" valueType="num">
                                      <p:cBhvr>
                                        <p:cTn id="10" dur="1000" fill="hold"/>
                                        <p:tgtEl>
                                          <p:spTgt spid="270344"/>
                                        </p:tgtEl>
                                        <p:attrNameLst>
                                          <p:attrName>ppt_x</p:attrName>
                                        </p:attrNameLst>
                                      </p:cBhvr>
                                      <p:tavLst>
                                        <p:tav tm="0">
                                          <p:val>
                                            <p:strVal val="#ppt_x-.2"/>
                                          </p:val>
                                        </p:tav>
                                        <p:tav tm="100000">
                                          <p:val>
                                            <p:strVal val="#ppt_x"/>
                                          </p:val>
                                        </p:tav>
                                      </p:tavLst>
                                    </p:anim>
                                    <p:anim calcmode="lin" valueType="num">
                                      <p:cBhvr>
                                        <p:cTn id="11" dur="1000" fill="hold"/>
                                        <p:tgtEl>
                                          <p:spTgt spid="270344"/>
                                        </p:tgtEl>
                                        <p:attrNameLst>
                                          <p:attrName>ppt_y</p:attrName>
                                        </p:attrNameLst>
                                      </p:cBhvr>
                                      <p:tavLst>
                                        <p:tav tm="0">
                                          <p:val>
                                            <p:strVal val="#ppt_y"/>
                                          </p:val>
                                        </p:tav>
                                        <p:tav tm="100000">
                                          <p:val>
                                            <p:strVal val="#ppt_y"/>
                                          </p:val>
                                        </p:tav>
                                      </p:tavLst>
                                    </p:anim>
                                    <p:animEffect transition="in" filter="wipe(right)" prLst="gradientSize: 0.1">
                                      <p:cBhvr>
                                        <p:cTn id="12" dur="1000"/>
                                        <p:tgtEl>
                                          <p:spTgt spid="270344"/>
                                        </p:tgtEl>
                                      </p:cBhvr>
                                    </p:animEffect>
                                  </p:childTnLst>
                                </p:cTn>
                              </p:par>
                            </p:childTnLst>
                          </p:cTn>
                        </p:par>
                        <p:par>
                          <p:cTn id="13" fill="hold">
                            <p:stCondLst>
                              <p:cond delay="1000"/>
                            </p:stCondLst>
                            <p:childTnLst>
                              <p:par>
                                <p:cTn id="14" presetID="12" presetClass="entr" presetSubtype="1" fill="hold" nodeType="afterEffect">
                                  <p:stCondLst>
                                    <p:cond delay="0"/>
                                  </p:stCondLst>
                                  <p:childTnLst>
                                    <p:set>
                                      <p:cBhvr>
                                        <p:cTn id="15" dur="1" fill="hold">
                                          <p:stCondLst>
                                            <p:cond delay="0"/>
                                          </p:stCondLst>
                                        </p:cTn>
                                        <p:tgtEl>
                                          <p:spTgt spid="270341"/>
                                        </p:tgtEl>
                                        <p:attrNameLst>
                                          <p:attrName>style.visibility</p:attrName>
                                        </p:attrNameLst>
                                      </p:cBhvr>
                                      <p:to>
                                        <p:strVal val="visible"/>
                                      </p:to>
                                    </p:set>
                                    <p:animEffect transition="in" filter="slide(fromTop)">
                                      <p:cBhvr>
                                        <p:cTn id="16" dur="1000"/>
                                        <p:tgtEl>
                                          <p:spTgt spid="270341"/>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270343"/>
                                        </p:tgtEl>
                                        <p:attrNameLst>
                                          <p:attrName>style.visibility</p:attrName>
                                        </p:attrNameLst>
                                      </p:cBhvr>
                                      <p:to>
                                        <p:strVal val="visible"/>
                                      </p:to>
                                    </p:set>
                                    <p:anim calcmode="lin" valueType="num">
                                      <p:cBhvr>
                                        <p:cTn id="19" dur="1000" fill="hold"/>
                                        <p:tgtEl>
                                          <p:spTgt spid="270343"/>
                                        </p:tgtEl>
                                        <p:attrNameLst>
                                          <p:attrName>ppt_x</p:attrName>
                                        </p:attrNameLst>
                                      </p:cBhvr>
                                      <p:tavLst>
                                        <p:tav tm="0">
                                          <p:val>
                                            <p:strVal val="#ppt_x-.2"/>
                                          </p:val>
                                        </p:tav>
                                        <p:tav tm="100000">
                                          <p:val>
                                            <p:strVal val="#ppt_x"/>
                                          </p:val>
                                        </p:tav>
                                      </p:tavLst>
                                    </p:anim>
                                    <p:anim calcmode="lin" valueType="num">
                                      <p:cBhvr>
                                        <p:cTn id="20" dur="1000" fill="hold"/>
                                        <p:tgtEl>
                                          <p:spTgt spid="27034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70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3" grpId="0"/>
      <p:bldP spid="270344"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60028233-7595-4121-B8B7-31BFA542E9E3}" type="slidenum">
              <a:rPr lang="ar-SA">
                <a:solidFill>
                  <a:srgbClr val="90C226"/>
                </a:solidFill>
              </a:rPr>
              <a:pPr/>
              <a:t>107</a:t>
            </a:fld>
            <a:endParaRPr lang="en-US" dirty="0">
              <a:solidFill>
                <a:srgbClr val="90C226"/>
              </a:solidFill>
            </a:endParaRPr>
          </a:p>
        </p:txBody>
      </p:sp>
      <p:sp>
        <p:nvSpPr>
          <p:cNvPr id="272386" name="Rectangle 2"/>
          <p:cNvSpPr>
            <a:spLocks noChangeArrowheads="1"/>
          </p:cNvSpPr>
          <p:nvPr/>
        </p:nvSpPr>
        <p:spPr bwMode="auto">
          <a:xfrm>
            <a:off x="6227763" y="5805488"/>
            <a:ext cx="2916237"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2387" name="Rectangle 3"/>
          <p:cNvSpPr>
            <a:spLocks noChangeArrowheads="1"/>
          </p:cNvSpPr>
          <p:nvPr/>
        </p:nvSpPr>
        <p:spPr bwMode="auto">
          <a:xfrm>
            <a:off x="3779838" y="4581525"/>
            <a:ext cx="4464050" cy="12239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2388" name="Rectangle 4"/>
          <p:cNvSpPr>
            <a:spLocks noChangeArrowheads="1"/>
          </p:cNvSpPr>
          <p:nvPr/>
        </p:nvSpPr>
        <p:spPr bwMode="auto">
          <a:xfrm>
            <a:off x="5580063" y="1628775"/>
            <a:ext cx="3563937" cy="194468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2389" name="Rectangle 5"/>
          <p:cNvSpPr>
            <a:spLocks noChangeArrowheads="1"/>
          </p:cNvSpPr>
          <p:nvPr/>
        </p:nvSpPr>
        <p:spPr bwMode="auto">
          <a:xfrm>
            <a:off x="5684414" y="787400"/>
            <a:ext cx="2637261" cy="5847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fontAlgn="base">
              <a:spcBef>
                <a:spcPct val="0"/>
              </a:spcBef>
              <a:spcAft>
                <a:spcPct val="0"/>
              </a:spcAft>
              <a:buFontTx/>
              <a:buChar char="•"/>
            </a:pPr>
            <a:r>
              <a:rPr lang="fa-IR" sz="3200" b="1" dirty="0">
                <a:solidFill>
                  <a:prstClr val="black"/>
                </a:solidFill>
                <a:latin typeface="Arial" pitchFamily="34" charset="0"/>
                <a:cs typeface="B Zar" pitchFamily="2" charset="-78"/>
              </a:rPr>
              <a:t>مسجد جامع یزد</a:t>
            </a:r>
            <a:endParaRPr lang="en-US" sz="3200" b="1" dirty="0">
              <a:solidFill>
                <a:prstClr val="black"/>
              </a:solidFill>
              <a:latin typeface="Arial" pitchFamily="34" charset="0"/>
              <a:cs typeface="B Zar" pitchFamily="2" charset="-78"/>
            </a:endParaRPr>
          </a:p>
        </p:txBody>
      </p:sp>
      <p:pic>
        <p:nvPicPr>
          <p:cNvPr id="272390" name="Picture 6" descr="16"/>
          <p:cNvPicPr>
            <a:picLocks noChangeAspect="1" noChangeArrowheads="1"/>
          </p:cNvPicPr>
          <p:nvPr/>
        </p:nvPicPr>
        <p:blipFill>
          <a:blip r:embed="rId3" cstate="screen">
            <a:lum contrast="18000"/>
            <a:extLst>
              <a:ext uri="{28A0092B-C50C-407E-A947-70E740481C1C}">
                <a14:useLocalDpi xmlns:a14="http://schemas.microsoft.com/office/drawing/2010/main"/>
              </a:ext>
            </a:extLst>
          </a:blip>
          <a:srcRect/>
          <a:stretch>
            <a:fillRect/>
          </a:stretch>
        </p:blipFill>
        <p:spPr bwMode="auto">
          <a:xfrm>
            <a:off x="684213" y="476250"/>
            <a:ext cx="4859337" cy="28209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72391" name="Picture 7" descr="16"/>
          <p:cNvPicPr>
            <a:picLocks noChangeAspect="1" noChangeArrowheads="1"/>
          </p:cNvPicPr>
          <p:nvPr/>
        </p:nvPicPr>
        <p:blipFill>
          <a:blip r:embed="rId4" cstate="screen">
            <a:lum contrast="12000"/>
            <a:extLst>
              <a:ext uri="{28A0092B-C50C-407E-A947-70E740481C1C}">
                <a14:useLocalDpi xmlns:a14="http://schemas.microsoft.com/office/drawing/2010/main"/>
              </a:ext>
            </a:extLst>
          </a:blip>
          <a:srcRect/>
          <a:stretch>
            <a:fillRect/>
          </a:stretch>
        </p:blipFill>
        <p:spPr bwMode="auto">
          <a:xfrm>
            <a:off x="1116013" y="3357563"/>
            <a:ext cx="2351087" cy="28082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72392" name="Text Box 8"/>
          <p:cNvSpPr txBox="1">
            <a:spLocks noChangeArrowheads="1"/>
          </p:cNvSpPr>
          <p:nvPr/>
        </p:nvSpPr>
        <p:spPr bwMode="auto">
          <a:xfrm>
            <a:off x="3564959" y="4724400"/>
            <a:ext cx="4621779" cy="707886"/>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نقشه اولیه،این بخش در شمال شرقی مسجد کنونی</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قرار داشته که جای آن یک شبستان نو ساخته اند.</a:t>
            </a:r>
            <a:endParaRPr lang="en-US" sz="2000" b="1" dirty="0">
              <a:solidFill>
                <a:srgbClr val="EBEBEB"/>
              </a:solidFill>
              <a:latin typeface="Arial" pitchFamily="34" charset="0"/>
              <a:cs typeface="B Homa" panose="00000400000000000000" pitchFamily="2" charset="-78"/>
            </a:endParaRPr>
          </a:p>
        </p:txBody>
      </p:sp>
      <p:sp>
        <p:nvSpPr>
          <p:cNvPr id="272393" name="Text Box 9"/>
          <p:cNvSpPr txBox="1">
            <a:spLocks noChangeArrowheads="1"/>
          </p:cNvSpPr>
          <p:nvPr/>
        </p:nvSpPr>
        <p:spPr bwMode="auto">
          <a:xfrm>
            <a:off x="5075193" y="1628775"/>
            <a:ext cx="4068807" cy="2246769"/>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مسجد جامع یزد در قرن ششم هجری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در شیوه خراسانی با تهرنگ شبستان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 ستوندار ساخته شد که امروزه چیزی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از آن باقی نمانده است.به جای آن شبستان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ستونداری را در شرق میانسرای آن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ساخته اند.</a:t>
            </a:r>
          </a:p>
          <a:p>
            <a:pPr fontAlgn="base">
              <a:spcBef>
                <a:spcPct val="0"/>
              </a:spcBef>
              <a:spcAft>
                <a:spcPct val="0"/>
              </a:spcAft>
            </a:pPr>
            <a:endParaRPr lang="en-US" sz="2000" b="1" dirty="0">
              <a:solidFill>
                <a:srgbClr val="EBEBEB"/>
              </a:solidFill>
              <a:latin typeface="Arial" pitchFamily="34" charset="0"/>
              <a:cs typeface="B Homa" panose="00000400000000000000" pitchFamily="2" charset="-78"/>
            </a:endParaRPr>
          </a:p>
        </p:txBody>
      </p:sp>
      <p:sp>
        <p:nvSpPr>
          <p:cNvPr id="272394" name="Rectangle 10"/>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2395" name="Rectangle 11"/>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272396" name="Rectangle 12"/>
          <p:cNvSpPr>
            <a:spLocks noChangeArrowheads="1"/>
          </p:cNvSpPr>
          <p:nvPr/>
        </p:nvSpPr>
        <p:spPr bwMode="auto">
          <a:xfrm>
            <a:off x="6381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5"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1719068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72389"/>
                                        </p:tgtEl>
                                        <p:attrNameLst>
                                          <p:attrName>style.visibility</p:attrName>
                                        </p:attrNameLst>
                                      </p:cBhvr>
                                      <p:to>
                                        <p:strVal val="visible"/>
                                      </p:to>
                                    </p:set>
                                    <p:anim calcmode="lin" valueType="num">
                                      <p:cBhvr>
                                        <p:cTn id="7" dur="1000" fill="hold"/>
                                        <p:tgtEl>
                                          <p:spTgt spid="272389"/>
                                        </p:tgtEl>
                                        <p:attrNameLst>
                                          <p:attrName>ppt_x</p:attrName>
                                        </p:attrNameLst>
                                      </p:cBhvr>
                                      <p:tavLst>
                                        <p:tav tm="0">
                                          <p:val>
                                            <p:strVal val="#ppt_x-.2"/>
                                          </p:val>
                                        </p:tav>
                                        <p:tav tm="100000">
                                          <p:val>
                                            <p:strVal val="#ppt_x"/>
                                          </p:val>
                                        </p:tav>
                                      </p:tavLst>
                                    </p:anim>
                                    <p:anim calcmode="lin" valueType="num">
                                      <p:cBhvr>
                                        <p:cTn id="8" dur="1000" fill="hold"/>
                                        <p:tgtEl>
                                          <p:spTgt spid="272389"/>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238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272393"/>
                                        </p:tgtEl>
                                        <p:attrNameLst>
                                          <p:attrName>style.visibility</p:attrName>
                                        </p:attrNameLst>
                                      </p:cBhvr>
                                      <p:to>
                                        <p:strVal val="visible"/>
                                      </p:to>
                                    </p:set>
                                    <p:anim calcmode="lin" valueType="num">
                                      <p:cBhvr>
                                        <p:cTn id="13" dur="1000" fill="hold"/>
                                        <p:tgtEl>
                                          <p:spTgt spid="272393"/>
                                        </p:tgtEl>
                                        <p:attrNameLst>
                                          <p:attrName>ppt_x</p:attrName>
                                        </p:attrNameLst>
                                      </p:cBhvr>
                                      <p:tavLst>
                                        <p:tav tm="0">
                                          <p:val>
                                            <p:strVal val="#ppt_x-.2"/>
                                          </p:val>
                                        </p:tav>
                                        <p:tav tm="100000">
                                          <p:val>
                                            <p:strVal val="#ppt_x"/>
                                          </p:val>
                                        </p:tav>
                                      </p:tavLst>
                                    </p:anim>
                                    <p:anim calcmode="lin" valueType="num">
                                      <p:cBhvr>
                                        <p:cTn id="14" dur="1000" fill="hold"/>
                                        <p:tgtEl>
                                          <p:spTgt spid="27239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72393"/>
                                        </p:tgtEl>
                                      </p:cBhvr>
                                    </p:animEffect>
                                  </p:childTnLst>
                                </p:cTn>
                              </p:par>
                              <p:par>
                                <p:cTn id="16" presetID="47" presetClass="entr" presetSubtype="0" fill="hold" nodeType="withEffect">
                                  <p:stCondLst>
                                    <p:cond delay="0"/>
                                  </p:stCondLst>
                                  <p:childTnLst>
                                    <p:set>
                                      <p:cBhvr>
                                        <p:cTn id="17" dur="1" fill="hold">
                                          <p:stCondLst>
                                            <p:cond delay="0"/>
                                          </p:stCondLst>
                                        </p:cTn>
                                        <p:tgtEl>
                                          <p:spTgt spid="272390"/>
                                        </p:tgtEl>
                                        <p:attrNameLst>
                                          <p:attrName>style.visibility</p:attrName>
                                        </p:attrNameLst>
                                      </p:cBhvr>
                                      <p:to>
                                        <p:strVal val="visible"/>
                                      </p:to>
                                    </p:set>
                                    <p:animEffect transition="in" filter="fade">
                                      <p:cBhvr>
                                        <p:cTn id="18" dur="1000"/>
                                        <p:tgtEl>
                                          <p:spTgt spid="272390"/>
                                        </p:tgtEl>
                                      </p:cBhvr>
                                    </p:animEffect>
                                    <p:anim calcmode="lin" valueType="num">
                                      <p:cBhvr>
                                        <p:cTn id="19" dur="1000" fill="hold"/>
                                        <p:tgtEl>
                                          <p:spTgt spid="272390"/>
                                        </p:tgtEl>
                                        <p:attrNameLst>
                                          <p:attrName>ppt_x</p:attrName>
                                        </p:attrNameLst>
                                      </p:cBhvr>
                                      <p:tavLst>
                                        <p:tav tm="0">
                                          <p:val>
                                            <p:strVal val="#ppt_x"/>
                                          </p:val>
                                        </p:tav>
                                        <p:tav tm="100000">
                                          <p:val>
                                            <p:strVal val="#ppt_x"/>
                                          </p:val>
                                        </p:tav>
                                      </p:tavLst>
                                    </p:anim>
                                    <p:anim calcmode="lin" valueType="num">
                                      <p:cBhvr>
                                        <p:cTn id="20" dur="1000" fill="hold"/>
                                        <p:tgtEl>
                                          <p:spTgt spid="27239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272392">
                                            <p:txEl>
                                              <p:pRg st="0" end="0"/>
                                            </p:txEl>
                                          </p:spTgt>
                                        </p:tgtEl>
                                        <p:attrNameLst>
                                          <p:attrName>style.visibility</p:attrName>
                                        </p:attrNameLst>
                                      </p:cBhvr>
                                      <p:to>
                                        <p:strVal val="visible"/>
                                      </p:to>
                                    </p:set>
                                    <p:anim calcmode="lin" valueType="num">
                                      <p:cBhvr>
                                        <p:cTn id="24" dur="1000" fill="hold"/>
                                        <p:tgtEl>
                                          <p:spTgt spid="272392">
                                            <p:txEl>
                                              <p:pRg st="0" end="0"/>
                                            </p:txEl>
                                          </p:spTgt>
                                        </p:tgtEl>
                                        <p:attrNameLst>
                                          <p:attrName>ppt_x</p:attrName>
                                        </p:attrNameLst>
                                      </p:cBhvr>
                                      <p:tavLst>
                                        <p:tav tm="0">
                                          <p:val>
                                            <p:strVal val="#ppt_x-.2"/>
                                          </p:val>
                                        </p:tav>
                                        <p:tav tm="100000">
                                          <p:val>
                                            <p:strVal val="#ppt_x"/>
                                          </p:val>
                                        </p:tav>
                                      </p:tavLst>
                                    </p:anim>
                                    <p:anim calcmode="lin" valueType="num">
                                      <p:cBhvr>
                                        <p:cTn id="25" dur="1000" fill="hold"/>
                                        <p:tgtEl>
                                          <p:spTgt spid="27239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72392">
                                            <p:txEl>
                                              <p:pRg st="0" end="0"/>
                                            </p:txEl>
                                          </p:spTgt>
                                        </p:tgtEl>
                                      </p:cBhvr>
                                    </p:animEffect>
                                  </p:childTnLst>
                                </p:cTn>
                              </p:par>
                            </p:childTnLst>
                          </p:cTn>
                        </p:par>
                        <p:par>
                          <p:cTn id="27" fill="hold">
                            <p:stCondLst>
                              <p:cond delay="3000"/>
                            </p:stCondLst>
                            <p:childTnLst>
                              <p:par>
                                <p:cTn id="28" presetID="29" presetClass="entr" presetSubtype="0" fill="hold" nodeType="afterEffect">
                                  <p:stCondLst>
                                    <p:cond delay="0"/>
                                  </p:stCondLst>
                                  <p:childTnLst>
                                    <p:set>
                                      <p:cBhvr>
                                        <p:cTn id="29" dur="1" fill="hold">
                                          <p:stCondLst>
                                            <p:cond delay="0"/>
                                          </p:stCondLst>
                                        </p:cTn>
                                        <p:tgtEl>
                                          <p:spTgt spid="272392">
                                            <p:txEl>
                                              <p:pRg st="1" end="1"/>
                                            </p:txEl>
                                          </p:spTgt>
                                        </p:tgtEl>
                                        <p:attrNameLst>
                                          <p:attrName>style.visibility</p:attrName>
                                        </p:attrNameLst>
                                      </p:cBhvr>
                                      <p:to>
                                        <p:strVal val="visible"/>
                                      </p:to>
                                    </p:set>
                                    <p:anim calcmode="lin" valueType="num">
                                      <p:cBhvr>
                                        <p:cTn id="30" dur="1000" fill="hold"/>
                                        <p:tgtEl>
                                          <p:spTgt spid="272392">
                                            <p:txEl>
                                              <p:pRg st="1" end="1"/>
                                            </p:txEl>
                                          </p:spTgt>
                                        </p:tgtEl>
                                        <p:attrNameLst>
                                          <p:attrName>ppt_x</p:attrName>
                                        </p:attrNameLst>
                                      </p:cBhvr>
                                      <p:tavLst>
                                        <p:tav tm="0">
                                          <p:val>
                                            <p:strVal val="#ppt_x-.2"/>
                                          </p:val>
                                        </p:tav>
                                        <p:tav tm="100000">
                                          <p:val>
                                            <p:strVal val="#ppt_x"/>
                                          </p:val>
                                        </p:tav>
                                      </p:tavLst>
                                    </p:anim>
                                    <p:anim calcmode="lin" valueType="num">
                                      <p:cBhvr>
                                        <p:cTn id="31" dur="1000" fill="hold"/>
                                        <p:tgtEl>
                                          <p:spTgt spid="27239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72392">
                                            <p:txEl>
                                              <p:pRg st="1" end="1"/>
                                            </p:txEl>
                                          </p:spTgt>
                                        </p:tgtEl>
                                      </p:cBhvr>
                                    </p:animEffect>
                                  </p:childTnLst>
                                </p:cTn>
                              </p:par>
                              <p:par>
                                <p:cTn id="33" presetID="12" presetClass="entr" presetSubtype="4" fill="hold" nodeType="withEffect">
                                  <p:stCondLst>
                                    <p:cond delay="0"/>
                                  </p:stCondLst>
                                  <p:childTnLst>
                                    <p:set>
                                      <p:cBhvr>
                                        <p:cTn id="34" dur="1" fill="hold">
                                          <p:stCondLst>
                                            <p:cond delay="0"/>
                                          </p:stCondLst>
                                        </p:cTn>
                                        <p:tgtEl>
                                          <p:spTgt spid="272391"/>
                                        </p:tgtEl>
                                        <p:attrNameLst>
                                          <p:attrName>style.visibility</p:attrName>
                                        </p:attrNameLst>
                                      </p:cBhvr>
                                      <p:to>
                                        <p:strVal val="visible"/>
                                      </p:to>
                                    </p:set>
                                    <p:animEffect transition="in" filter="slide(fromBottom)">
                                      <p:cBhvr>
                                        <p:cTn id="35" dur="1000"/>
                                        <p:tgtEl>
                                          <p:spTgt spid="272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9" grpId="0"/>
      <p:bldP spid="272393"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 name="Slide Number Placeholder 3"/>
          <p:cNvSpPr>
            <a:spLocks noGrp="1"/>
          </p:cNvSpPr>
          <p:nvPr>
            <p:ph type="sldNum" sz="quarter" idx="12"/>
          </p:nvPr>
        </p:nvSpPr>
        <p:spPr/>
        <p:txBody>
          <a:bodyPr/>
          <a:lstStyle/>
          <a:p>
            <a:fld id="{938AEA7B-F2DB-4BA6-AFE6-077801E88AB9}" type="slidenum">
              <a:rPr lang="ar-SA">
                <a:solidFill>
                  <a:srgbClr val="90C226"/>
                </a:solidFill>
              </a:rPr>
              <a:pPr/>
              <a:t>108</a:t>
            </a:fld>
            <a:endParaRPr lang="en-US" dirty="0">
              <a:solidFill>
                <a:srgbClr val="90C226"/>
              </a:solidFill>
            </a:endParaRPr>
          </a:p>
        </p:txBody>
      </p:sp>
      <p:sp>
        <p:nvSpPr>
          <p:cNvPr id="274434" name="Rectangle 2"/>
          <p:cNvSpPr>
            <a:spLocks noChangeArrowheads="1"/>
          </p:cNvSpPr>
          <p:nvPr/>
        </p:nvSpPr>
        <p:spPr bwMode="auto">
          <a:xfrm>
            <a:off x="1908175" y="5734050"/>
            <a:ext cx="3527425" cy="50323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35" name="Rectangle 3"/>
          <p:cNvSpPr>
            <a:spLocks noChangeArrowheads="1"/>
          </p:cNvSpPr>
          <p:nvPr/>
        </p:nvSpPr>
        <p:spPr bwMode="auto">
          <a:xfrm>
            <a:off x="5364163" y="2349500"/>
            <a:ext cx="3024187" cy="71913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36" name="Rectangle 4"/>
          <p:cNvSpPr>
            <a:spLocks noChangeArrowheads="1"/>
          </p:cNvSpPr>
          <p:nvPr/>
        </p:nvSpPr>
        <p:spPr bwMode="auto">
          <a:xfrm>
            <a:off x="1585114" y="5734050"/>
            <a:ext cx="3825086"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 پلان تکمیل شده مسجد کبیر یزد</a:t>
            </a:r>
            <a:endParaRPr lang="en-US" sz="2400" b="1" dirty="0">
              <a:solidFill>
                <a:srgbClr val="EBEBEB"/>
              </a:solidFill>
              <a:latin typeface="Arial" pitchFamily="34" charset="0"/>
              <a:cs typeface="B Zar" pitchFamily="2" charset="-78"/>
            </a:endParaRPr>
          </a:p>
        </p:txBody>
      </p:sp>
      <p:pic>
        <p:nvPicPr>
          <p:cNvPr id="274437" name="Picture 5" descr="14"/>
          <p:cNvPicPr>
            <a:picLocks noChangeAspect="1" noChangeArrowheads="1"/>
          </p:cNvPicPr>
          <p:nvPr/>
        </p:nvPicPr>
        <p:blipFill>
          <a:blip r:embed="rId3"/>
          <a:srcRect/>
          <a:stretch>
            <a:fillRect/>
          </a:stretch>
        </p:blipFill>
        <p:spPr bwMode="auto">
          <a:xfrm>
            <a:off x="1403350" y="260350"/>
            <a:ext cx="4308475" cy="54006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74438" name="Line 6"/>
          <p:cNvSpPr>
            <a:spLocks noChangeShapeType="1"/>
          </p:cNvSpPr>
          <p:nvPr/>
        </p:nvSpPr>
        <p:spPr bwMode="auto">
          <a:xfrm>
            <a:off x="3276600" y="3068638"/>
            <a:ext cx="1944688" cy="0"/>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39" name="Line 7"/>
          <p:cNvSpPr>
            <a:spLocks noChangeShapeType="1"/>
          </p:cNvSpPr>
          <p:nvPr/>
        </p:nvSpPr>
        <p:spPr bwMode="auto">
          <a:xfrm>
            <a:off x="5219700" y="3068638"/>
            <a:ext cx="0" cy="1368425"/>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0" name="Line 8"/>
          <p:cNvSpPr>
            <a:spLocks noChangeShapeType="1"/>
          </p:cNvSpPr>
          <p:nvPr/>
        </p:nvSpPr>
        <p:spPr bwMode="auto">
          <a:xfrm>
            <a:off x="3276600" y="3068638"/>
            <a:ext cx="0" cy="1368425"/>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1" name="Line 9"/>
          <p:cNvSpPr>
            <a:spLocks noChangeShapeType="1"/>
          </p:cNvSpPr>
          <p:nvPr/>
        </p:nvSpPr>
        <p:spPr bwMode="auto">
          <a:xfrm>
            <a:off x="3276600" y="4437063"/>
            <a:ext cx="1944688" cy="0"/>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2" name="Line 10"/>
          <p:cNvSpPr>
            <a:spLocks noChangeShapeType="1"/>
          </p:cNvSpPr>
          <p:nvPr/>
        </p:nvSpPr>
        <p:spPr bwMode="auto">
          <a:xfrm>
            <a:off x="3779838" y="3429000"/>
            <a:ext cx="0" cy="647700"/>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3" name="Line 11"/>
          <p:cNvSpPr>
            <a:spLocks noChangeShapeType="1"/>
          </p:cNvSpPr>
          <p:nvPr/>
        </p:nvSpPr>
        <p:spPr bwMode="auto">
          <a:xfrm>
            <a:off x="3779838" y="3429000"/>
            <a:ext cx="1008062" cy="0"/>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4" name="Line 12"/>
          <p:cNvSpPr>
            <a:spLocks noChangeShapeType="1"/>
          </p:cNvSpPr>
          <p:nvPr/>
        </p:nvSpPr>
        <p:spPr bwMode="auto">
          <a:xfrm>
            <a:off x="4787900" y="3429000"/>
            <a:ext cx="0" cy="647700"/>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5" name="Line 13"/>
          <p:cNvSpPr>
            <a:spLocks noChangeShapeType="1"/>
          </p:cNvSpPr>
          <p:nvPr/>
        </p:nvSpPr>
        <p:spPr bwMode="auto">
          <a:xfrm flipH="1">
            <a:off x="3779838" y="4076700"/>
            <a:ext cx="1008062" cy="0"/>
          </a:xfrm>
          <a:prstGeom prst="line">
            <a:avLst/>
          </a:prstGeom>
          <a:noFill/>
          <a:ln w="38100">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6" name="Rectangle 14"/>
          <p:cNvSpPr>
            <a:spLocks noChangeArrowheads="1"/>
          </p:cNvSpPr>
          <p:nvPr/>
        </p:nvSpPr>
        <p:spPr bwMode="auto">
          <a:xfrm>
            <a:off x="4787900" y="3068638"/>
            <a:ext cx="431800" cy="1368425"/>
          </a:xfrm>
          <a:prstGeom prst="rect">
            <a:avLst/>
          </a:prstGeom>
          <a:solidFill>
            <a:srgbClr val="FF0000">
              <a:alpha val="35001"/>
            </a:srgbClr>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7" name="Rectangle 15"/>
          <p:cNvSpPr>
            <a:spLocks noChangeArrowheads="1"/>
          </p:cNvSpPr>
          <p:nvPr/>
        </p:nvSpPr>
        <p:spPr bwMode="auto">
          <a:xfrm>
            <a:off x="3276600" y="3068638"/>
            <a:ext cx="1511300" cy="360362"/>
          </a:xfrm>
          <a:prstGeom prst="rect">
            <a:avLst/>
          </a:prstGeom>
          <a:solidFill>
            <a:srgbClr val="FF0000">
              <a:alpha val="35001"/>
            </a:srgbClr>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8" name="Rectangle 16"/>
          <p:cNvSpPr>
            <a:spLocks noChangeArrowheads="1"/>
          </p:cNvSpPr>
          <p:nvPr/>
        </p:nvSpPr>
        <p:spPr bwMode="auto">
          <a:xfrm>
            <a:off x="3276600" y="4076700"/>
            <a:ext cx="1511300" cy="360363"/>
          </a:xfrm>
          <a:prstGeom prst="rect">
            <a:avLst/>
          </a:prstGeom>
          <a:solidFill>
            <a:srgbClr val="FF0000">
              <a:alpha val="35001"/>
            </a:srgbClr>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49" name="Rectangle 17"/>
          <p:cNvSpPr>
            <a:spLocks noChangeArrowheads="1"/>
          </p:cNvSpPr>
          <p:nvPr/>
        </p:nvSpPr>
        <p:spPr bwMode="auto">
          <a:xfrm>
            <a:off x="3276600" y="3429000"/>
            <a:ext cx="503238" cy="647700"/>
          </a:xfrm>
          <a:prstGeom prst="rect">
            <a:avLst/>
          </a:prstGeom>
          <a:solidFill>
            <a:srgbClr val="FF0000">
              <a:alpha val="35001"/>
            </a:srgbClr>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50" name="Text Box 18"/>
          <p:cNvSpPr txBox="1">
            <a:spLocks noChangeArrowheads="1"/>
          </p:cNvSpPr>
          <p:nvPr/>
        </p:nvSpPr>
        <p:spPr bwMode="auto">
          <a:xfrm>
            <a:off x="5812515" y="2460625"/>
            <a:ext cx="2523448"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srgbClr val="EBEBEB"/>
                </a:solidFill>
                <a:latin typeface="Arial" pitchFamily="34" charset="0"/>
                <a:cs typeface="B Homa" panose="00000400000000000000" pitchFamily="2" charset="-78"/>
              </a:rPr>
              <a:t>جایگاه مسجد اولیه</a:t>
            </a:r>
            <a:endParaRPr lang="en-US" sz="2800" b="1" dirty="0">
              <a:solidFill>
                <a:srgbClr val="EBEBEB"/>
              </a:solidFill>
              <a:latin typeface="Arial" pitchFamily="34" charset="0"/>
              <a:cs typeface="B Homa" panose="00000400000000000000" pitchFamily="2" charset="-78"/>
            </a:endParaRPr>
          </a:p>
        </p:txBody>
      </p:sp>
      <p:sp>
        <p:nvSpPr>
          <p:cNvPr id="274451" name="Line 19"/>
          <p:cNvSpPr>
            <a:spLocks noChangeShapeType="1"/>
          </p:cNvSpPr>
          <p:nvPr/>
        </p:nvSpPr>
        <p:spPr bwMode="auto">
          <a:xfrm flipH="1">
            <a:off x="5003800" y="3068638"/>
            <a:ext cx="1439863" cy="1081087"/>
          </a:xfrm>
          <a:prstGeom prst="line">
            <a:avLst/>
          </a:prstGeom>
          <a:noFill/>
          <a:ln w="9525">
            <a:solidFill>
              <a:srgbClr val="FF0000"/>
            </a:solidFill>
            <a:round/>
            <a:headEnd/>
            <a:tailEnd type="triangle" w="med" len="me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52" name="Rectangle 20"/>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4453" name="Rectangle 21"/>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274454" name="Line 22"/>
          <p:cNvSpPr>
            <a:spLocks noChangeShapeType="1"/>
          </p:cNvSpPr>
          <p:nvPr/>
        </p:nvSpPr>
        <p:spPr bwMode="auto">
          <a:xfrm>
            <a:off x="6443663" y="4221163"/>
            <a:ext cx="1296987" cy="0"/>
          </a:xfrm>
          <a:prstGeom prst="line">
            <a:avLst/>
          </a:prstGeom>
          <a:noFill/>
          <a:ln w="12700" cap="sq">
            <a:solidFill>
              <a:schemeClr val="tx1"/>
            </a:solidFill>
            <a:round/>
            <a:headEnd type="none" w="sm" len="sm"/>
            <a:tailEnd type="none" w="sm" len="sm"/>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362457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74437"/>
                                        </p:tgtEl>
                                        <p:attrNameLst>
                                          <p:attrName>style.visibility</p:attrName>
                                        </p:attrNameLst>
                                      </p:cBhvr>
                                      <p:to>
                                        <p:strVal val="visible"/>
                                      </p:to>
                                    </p:set>
                                    <p:animEffect transition="in" filter="fade">
                                      <p:cBhvr>
                                        <p:cTn id="7" dur="1000"/>
                                        <p:tgtEl>
                                          <p:spTgt spid="274437"/>
                                        </p:tgtEl>
                                      </p:cBhvr>
                                    </p:animEffect>
                                    <p:anim calcmode="lin" valueType="num">
                                      <p:cBhvr>
                                        <p:cTn id="8" dur="1000" fill="hold"/>
                                        <p:tgtEl>
                                          <p:spTgt spid="274437"/>
                                        </p:tgtEl>
                                        <p:attrNameLst>
                                          <p:attrName>ppt_x</p:attrName>
                                        </p:attrNameLst>
                                      </p:cBhvr>
                                      <p:tavLst>
                                        <p:tav tm="0">
                                          <p:val>
                                            <p:strVal val="#ppt_x"/>
                                          </p:val>
                                        </p:tav>
                                        <p:tav tm="100000">
                                          <p:val>
                                            <p:strVal val="#ppt_x"/>
                                          </p:val>
                                        </p:tav>
                                      </p:tavLst>
                                    </p:anim>
                                    <p:anim calcmode="lin" valueType="num">
                                      <p:cBhvr>
                                        <p:cTn id="9" dur="1000" fill="hold"/>
                                        <p:tgtEl>
                                          <p:spTgt spid="27443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74447"/>
                                        </p:tgtEl>
                                        <p:attrNameLst>
                                          <p:attrName>style.visibility</p:attrName>
                                        </p:attrNameLst>
                                      </p:cBhvr>
                                      <p:to>
                                        <p:strVal val="visible"/>
                                      </p:to>
                                    </p:set>
                                    <p:animEffect transition="in" filter="fade">
                                      <p:cBhvr>
                                        <p:cTn id="12" dur="1000"/>
                                        <p:tgtEl>
                                          <p:spTgt spid="274447"/>
                                        </p:tgtEl>
                                      </p:cBhvr>
                                    </p:animEffect>
                                    <p:anim calcmode="lin" valueType="num">
                                      <p:cBhvr>
                                        <p:cTn id="13" dur="1000" fill="hold"/>
                                        <p:tgtEl>
                                          <p:spTgt spid="274447"/>
                                        </p:tgtEl>
                                        <p:attrNameLst>
                                          <p:attrName>ppt_x</p:attrName>
                                        </p:attrNameLst>
                                      </p:cBhvr>
                                      <p:tavLst>
                                        <p:tav tm="0">
                                          <p:val>
                                            <p:strVal val="#ppt_x"/>
                                          </p:val>
                                        </p:tav>
                                        <p:tav tm="100000">
                                          <p:val>
                                            <p:strVal val="#ppt_x"/>
                                          </p:val>
                                        </p:tav>
                                      </p:tavLst>
                                    </p:anim>
                                    <p:anim calcmode="lin" valueType="num">
                                      <p:cBhvr>
                                        <p:cTn id="14" dur="1000" fill="hold"/>
                                        <p:tgtEl>
                                          <p:spTgt spid="27444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74438"/>
                                        </p:tgtEl>
                                        <p:attrNameLst>
                                          <p:attrName>style.visibility</p:attrName>
                                        </p:attrNameLst>
                                      </p:cBhvr>
                                      <p:to>
                                        <p:strVal val="visible"/>
                                      </p:to>
                                    </p:set>
                                    <p:animEffect transition="in" filter="fade">
                                      <p:cBhvr>
                                        <p:cTn id="17" dur="1000"/>
                                        <p:tgtEl>
                                          <p:spTgt spid="274438"/>
                                        </p:tgtEl>
                                      </p:cBhvr>
                                    </p:animEffect>
                                    <p:anim calcmode="lin" valueType="num">
                                      <p:cBhvr>
                                        <p:cTn id="18" dur="1000" fill="hold"/>
                                        <p:tgtEl>
                                          <p:spTgt spid="274438"/>
                                        </p:tgtEl>
                                        <p:attrNameLst>
                                          <p:attrName>ppt_x</p:attrName>
                                        </p:attrNameLst>
                                      </p:cBhvr>
                                      <p:tavLst>
                                        <p:tav tm="0">
                                          <p:val>
                                            <p:strVal val="#ppt_x"/>
                                          </p:val>
                                        </p:tav>
                                        <p:tav tm="100000">
                                          <p:val>
                                            <p:strVal val="#ppt_x"/>
                                          </p:val>
                                        </p:tav>
                                      </p:tavLst>
                                    </p:anim>
                                    <p:anim calcmode="lin" valueType="num">
                                      <p:cBhvr>
                                        <p:cTn id="19" dur="1000" fill="hold"/>
                                        <p:tgtEl>
                                          <p:spTgt spid="27443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74446"/>
                                        </p:tgtEl>
                                        <p:attrNameLst>
                                          <p:attrName>style.visibility</p:attrName>
                                        </p:attrNameLst>
                                      </p:cBhvr>
                                      <p:to>
                                        <p:strVal val="visible"/>
                                      </p:to>
                                    </p:set>
                                    <p:animEffect transition="in" filter="fade">
                                      <p:cBhvr>
                                        <p:cTn id="22" dur="1000"/>
                                        <p:tgtEl>
                                          <p:spTgt spid="274446"/>
                                        </p:tgtEl>
                                      </p:cBhvr>
                                    </p:animEffect>
                                    <p:anim calcmode="lin" valueType="num">
                                      <p:cBhvr>
                                        <p:cTn id="23" dur="1000" fill="hold"/>
                                        <p:tgtEl>
                                          <p:spTgt spid="274446"/>
                                        </p:tgtEl>
                                        <p:attrNameLst>
                                          <p:attrName>ppt_x</p:attrName>
                                        </p:attrNameLst>
                                      </p:cBhvr>
                                      <p:tavLst>
                                        <p:tav tm="0">
                                          <p:val>
                                            <p:strVal val="#ppt_x"/>
                                          </p:val>
                                        </p:tav>
                                        <p:tav tm="100000">
                                          <p:val>
                                            <p:strVal val="#ppt_x"/>
                                          </p:val>
                                        </p:tav>
                                      </p:tavLst>
                                    </p:anim>
                                    <p:anim calcmode="lin" valueType="num">
                                      <p:cBhvr>
                                        <p:cTn id="24" dur="1000" fill="hold"/>
                                        <p:tgtEl>
                                          <p:spTgt spid="27444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74448"/>
                                        </p:tgtEl>
                                        <p:attrNameLst>
                                          <p:attrName>style.visibility</p:attrName>
                                        </p:attrNameLst>
                                      </p:cBhvr>
                                      <p:to>
                                        <p:strVal val="visible"/>
                                      </p:to>
                                    </p:set>
                                    <p:animEffect transition="in" filter="fade">
                                      <p:cBhvr>
                                        <p:cTn id="27" dur="1000"/>
                                        <p:tgtEl>
                                          <p:spTgt spid="274448"/>
                                        </p:tgtEl>
                                      </p:cBhvr>
                                    </p:animEffect>
                                    <p:anim calcmode="lin" valueType="num">
                                      <p:cBhvr>
                                        <p:cTn id="28" dur="1000" fill="hold"/>
                                        <p:tgtEl>
                                          <p:spTgt spid="274448"/>
                                        </p:tgtEl>
                                        <p:attrNameLst>
                                          <p:attrName>ppt_x</p:attrName>
                                        </p:attrNameLst>
                                      </p:cBhvr>
                                      <p:tavLst>
                                        <p:tav tm="0">
                                          <p:val>
                                            <p:strVal val="#ppt_x"/>
                                          </p:val>
                                        </p:tav>
                                        <p:tav tm="100000">
                                          <p:val>
                                            <p:strVal val="#ppt_x"/>
                                          </p:val>
                                        </p:tav>
                                      </p:tavLst>
                                    </p:anim>
                                    <p:anim calcmode="lin" valueType="num">
                                      <p:cBhvr>
                                        <p:cTn id="29" dur="1000" fill="hold"/>
                                        <p:tgtEl>
                                          <p:spTgt spid="27444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74449"/>
                                        </p:tgtEl>
                                        <p:attrNameLst>
                                          <p:attrName>style.visibility</p:attrName>
                                        </p:attrNameLst>
                                      </p:cBhvr>
                                      <p:to>
                                        <p:strVal val="visible"/>
                                      </p:to>
                                    </p:set>
                                    <p:animEffect transition="in" filter="fade">
                                      <p:cBhvr>
                                        <p:cTn id="32" dur="1000"/>
                                        <p:tgtEl>
                                          <p:spTgt spid="274449"/>
                                        </p:tgtEl>
                                      </p:cBhvr>
                                    </p:animEffect>
                                    <p:anim calcmode="lin" valueType="num">
                                      <p:cBhvr>
                                        <p:cTn id="33" dur="1000" fill="hold"/>
                                        <p:tgtEl>
                                          <p:spTgt spid="274449"/>
                                        </p:tgtEl>
                                        <p:attrNameLst>
                                          <p:attrName>ppt_x</p:attrName>
                                        </p:attrNameLst>
                                      </p:cBhvr>
                                      <p:tavLst>
                                        <p:tav tm="0">
                                          <p:val>
                                            <p:strVal val="#ppt_x"/>
                                          </p:val>
                                        </p:tav>
                                        <p:tav tm="100000">
                                          <p:val>
                                            <p:strVal val="#ppt_x"/>
                                          </p:val>
                                        </p:tav>
                                      </p:tavLst>
                                    </p:anim>
                                    <p:anim calcmode="lin" valueType="num">
                                      <p:cBhvr>
                                        <p:cTn id="34" dur="1000" fill="hold"/>
                                        <p:tgtEl>
                                          <p:spTgt spid="27444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74439"/>
                                        </p:tgtEl>
                                        <p:attrNameLst>
                                          <p:attrName>style.visibility</p:attrName>
                                        </p:attrNameLst>
                                      </p:cBhvr>
                                      <p:to>
                                        <p:strVal val="visible"/>
                                      </p:to>
                                    </p:set>
                                    <p:animEffect transition="in" filter="fade">
                                      <p:cBhvr>
                                        <p:cTn id="37" dur="1000"/>
                                        <p:tgtEl>
                                          <p:spTgt spid="274439"/>
                                        </p:tgtEl>
                                      </p:cBhvr>
                                    </p:animEffect>
                                    <p:anim calcmode="lin" valueType="num">
                                      <p:cBhvr>
                                        <p:cTn id="38" dur="1000" fill="hold"/>
                                        <p:tgtEl>
                                          <p:spTgt spid="274439"/>
                                        </p:tgtEl>
                                        <p:attrNameLst>
                                          <p:attrName>ppt_x</p:attrName>
                                        </p:attrNameLst>
                                      </p:cBhvr>
                                      <p:tavLst>
                                        <p:tav tm="0">
                                          <p:val>
                                            <p:strVal val="#ppt_x"/>
                                          </p:val>
                                        </p:tav>
                                        <p:tav tm="100000">
                                          <p:val>
                                            <p:strVal val="#ppt_x"/>
                                          </p:val>
                                        </p:tav>
                                      </p:tavLst>
                                    </p:anim>
                                    <p:anim calcmode="lin" valueType="num">
                                      <p:cBhvr>
                                        <p:cTn id="39" dur="1000" fill="hold"/>
                                        <p:tgtEl>
                                          <p:spTgt spid="2744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274445"/>
                                        </p:tgtEl>
                                        <p:attrNameLst>
                                          <p:attrName>style.visibility</p:attrName>
                                        </p:attrNameLst>
                                      </p:cBhvr>
                                      <p:to>
                                        <p:strVal val="visible"/>
                                      </p:to>
                                    </p:set>
                                    <p:animEffect transition="in" filter="fade">
                                      <p:cBhvr>
                                        <p:cTn id="42" dur="1000"/>
                                        <p:tgtEl>
                                          <p:spTgt spid="274445"/>
                                        </p:tgtEl>
                                      </p:cBhvr>
                                    </p:animEffect>
                                    <p:anim calcmode="lin" valueType="num">
                                      <p:cBhvr>
                                        <p:cTn id="43" dur="1000" fill="hold"/>
                                        <p:tgtEl>
                                          <p:spTgt spid="274445"/>
                                        </p:tgtEl>
                                        <p:attrNameLst>
                                          <p:attrName>ppt_x</p:attrName>
                                        </p:attrNameLst>
                                      </p:cBhvr>
                                      <p:tavLst>
                                        <p:tav tm="0">
                                          <p:val>
                                            <p:strVal val="#ppt_x"/>
                                          </p:val>
                                        </p:tav>
                                        <p:tav tm="100000">
                                          <p:val>
                                            <p:strVal val="#ppt_x"/>
                                          </p:val>
                                        </p:tav>
                                      </p:tavLst>
                                    </p:anim>
                                    <p:anim calcmode="lin" valueType="num">
                                      <p:cBhvr>
                                        <p:cTn id="44" dur="1000" fill="hold"/>
                                        <p:tgtEl>
                                          <p:spTgt spid="27444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274444"/>
                                        </p:tgtEl>
                                        <p:attrNameLst>
                                          <p:attrName>style.visibility</p:attrName>
                                        </p:attrNameLst>
                                      </p:cBhvr>
                                      <p:to>
                                        <p:strVal val="visible"/>
                                      </p:to>
                                    </p:set>
                                    <p:animEffect transition="in" filter="fade">
                                      <p:cBhvr>
                                        <p:cTn id="47" dur="1000"/>
                                        <p:tgtEl>
                                          <p:spTgt spid="274444"/>
                                        </p:tgtEl>
                                      </p:cBhvr>
                                    </p:animEffect>
                                    <p:anim calcmode="lin" valueType="num">
                                      <p:cBhvr>
                                        <p:cTn id="48" dur="1000" fill="hold"/>
                                        <p:tgtEl>
                                          <p:spTgt spid="274444"/>
                                        </p:tgtEl>
                                        <p:attrNameLst>
                                          <p:attrName>ppt_x</p:attrName>
                                        </p:attrNameLst>
                                      </p:cBhvr>
                                      <p:tavLst>
                                        <p:tav tm="0">
                                          <p:val>
                                            <p:strVal val="#ppt_x"/>
                                          </p:val>
                                        </p:tav>
                                        <p:tav tm="100000">
                                          <p:val>
                                            <p:strVal val="#ppt_x"/>
                                          </p:val>
                                        </p:tav>
                                      </p:tavLst>
                                    </p:anim>
                                    <p:anim calcmode="lin" valueType="num">
                                      <p:cBhvr>
                                        <p:cTn id="49" dur="1000" fill="hold"/>
                                        <p:tgtEl>
                                          <p:spTgt spid="27444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274443"/>
                                        </p:tgtEl>
                                        <p:attrNameLst>
                                          <p:attrName>style.visibility</p:attrName>
                                        </p:attrNameLst>
                                      </p:cBhvr>
                                      <p:to>
                                        <p:strVal val="visible"/>
                                      </p:to>
                                    </p:set>
                                    <p:animEffect transition="in" filter="fade">
                                      <p:cBhvr>
                                        <p:cTn id="52" dur="1000"/>
                                        <p:tgtEl>
                                          <p:spTgt spid="274443"/>
                                        </p:tgtEl>
                                      </p:cBhvr>
                                    </p:animEffect>
                                    <p:anim calcmode="lin" valueType="num">
                                      <p:cBhvr>
                                        <p:cTn id="53" dur="1000" fill="hold"/>
                                        <p:tgtEl>
                                          <p:spTgt spid="274443"/>
                                        </p:tgtEl>
                                        <p:attrNameLst>
                                          <p:attrName>ppt_x</p:attrName>
                                        </p:attrNameLst>
                                      </p:cBhvr>
                                      <p:tavLst>
                                        <p:tav tm="0">
                                          <p:val>
                                            <p:strVal val="#ppt_x"/>
                                          </p:val>
                                        </p:tav>
                                        <p:tav tm="100000">
                                          <p:val>
                                            <p:strVal val="#ppt_x"/>
                                          </p:val>
                                        </p:tav>
                                      </p:tavLst>
                                    </p:anim>
                                    <p:anim calcmode="lin" valueType="num">
                                      <p:cBhvr>
                                        <p:cTn id="54" dur="1000" fill="hold"/>
                                        <p:tgtEl>
                                          <p:spTgt spid="274443"/>
                                        </p:tgtEl>
                                        <p:attrNameLst>
                                          <p:attrName>ppt_y</p:attrName>
                                        </p:attrNameLst>
                                      </p:cBhvr>
                                      <p:tavLst>
                                        <p:tav tm="0">
                                          <p:val>
                                            <p:strVal val="#ppt_y-.1"/>
                                          </p:val>
                                        </p:tav>
                                        <p:tav tm="100000">
                                          <p:val>
                                            <p:strVal val="#ppt_y"/>
                                          </p:val>
                                        </p:tav>
                                      </p:tavLst>
                                    </p:anim>
                                  </p:childTnLst>
                                </p:cTn>
                              </p:par>
                              <p:par>
                                <p:cTn id="55" presetID="47" presetClass="entr" presetSubtype="0" fill="hold" grpId="1" nodeType="withEffect">
                                  <p:stCondLst>
                                    <p:cond delay="0"/>
                                  </p:stCondLst>
                                  <p:childTnLst>
                                    <p:set>
                                      <p:cBhvr>
                                        <p:cTn id="56" dur="1" fill="hold">
                                          <p:stCondLst>
                                            <p:cond delay="0"/>
                                          </p:stCondLst>
                                        </p:cTn>
                                        <p:tgtEl>
                                          <p:spTgt spid="274449"/>
                                        </p:tgtEl>
                                        <p:attrNameLst>
                                          <p:attrName>style.visibility</p:attrName>
                                        </p:attrNameLst>
                                      </p:cBhvr>
                                      <p:to>
                                        <p:strVal val="visible"/>
                                      </p:to>
                                    </p:set>
                                    <p:animEffect transition="in" filter="fade">
                                      <p:cBhvr>
                                        <p:cTn id="57" dur="1000"/>
                                        <p:tgtEl>
                                          <p:spTgt spid="274449"/>
                                        </p:tgtEl>
                                      </p:cBhvr>
                                    </p:animEffect>
                                    <p:anim calcmode="lin" valueType="num">
                                      <p:cBhvr>
                                        <p:cTn id="58" dur="1000" fill="hold"/>
                                        <p:tgtEl>
                                          <p:spTgt spid="274449"/>
                                        </p:tgtEl>
                                        <p:attrNameLst>
                                          <p:attrName>ppt_x</p:attrName>
                                        </p:attrNameLst>
                                      </p:cBhvr>
                                      <p:tavLst>
                                        <p:tav tm="0">
                                          <p:val>
                                            <p:strVal val="#ppt_x"/>
                                          </p:val>
                                        </p:tav>
                                        <p:tav tm="100000">
                                          <p:val>
                                            <p:strVal val="#ppt_x"/>
                                          </p:val>
                                        </p:tav>
                                      </p:tavLst>
                                    </p:anim>
                                    <p:anim calcmode="lin" valueType="num">
                                      <p:cBhvr>
                                        <p:cTn id="59" dur="1000" fill="hold"/>
                                        <p:tgtEl>
                                          <p:spTgt spid="274449"/>
                                        </p:tgtEl>
                                        <p:attrNameLst>
                                          <p:attrName>ppt_y</p:attrName>
                                        </p:attrNameLst>
                                      </p:cBhvr>
                                      <p:tavLst>
                                        <p:tav tm="0">
                                          <p:val>
                                            <p:strVal val="#ppt_y-.1"/>
                                          </p:val>
                                        </p:tav>
                                        <p:tav tm="100000">
                                          <p:val>
                                            <p:strVal val="#ppt_y"/>
                                          </p:val>
                                        </p:tav>
                                      </p:tavLst>
                                    </p:anim>
                                  </p:childTnLst>
                                </p:cTn>
                              </p:par>
                              <p:par>
                                <p:cTn id="60" presetID="47" presetClass="entr" presetSubtype="0" fill="hold" grpId="2" nodeType="withEffect">
                                  <p:stCondLst>
                                    <p:cond delay="0"/>
                                  </p:stCondLst>
                                  <p:childTnLst>
                                    <p:set>
                                      <p:cBhvr>
                                        <p:cTn id="61" dur="1" fill="hold">
                                          <p:stCondLst>
                                            <p:cond delay="0"/>
                                          </p:stCondLst>
                                        </p:cTn>
                                        <p:tgtEl>
                                          <p:spTgt spid="274449"/>
                                        </p:tgtEl>
                                        <p:attrNameLst>
                                          <p:attrName>style.visibility</p:attrName>
                                        </p:attrNameLst>
                                      </p:cBhvr>
                                      <p:to>
                                        <p:strVal val="visible"/>
                                      </p:to>
                                    </p:set>
                                    <p:animEffect transition="in" filter="fade">
                                      <p:cBhvr>
                                        <p:cTn id="62" dur="1000"/>
                                        <p:tgtEl>
                                          <p:spTgt spid="274449"/>
                                        </p:tgtEl>
                                      </p:cBhvr>
                                    </p:animEffect>
                                    <p:anim calcmode="lin" valueType="num">
                                      <p:cBhvr>
                                        <p:cTn id="63" dur="1000" fill="hold"/>
                                        <p:tgtEl>
                                          <p:spTgt spid="274449"/>
                                        </p:tgtEl>
                                        <p:attrNameLst>
                                          <p:attrName>ppt_x</p:attrName>
                                        </p:attrNameLst>
                                      </p:cBhvr>
                                      <p:tavLst>
                                        <p:tav tm="0">
                                          <p:val>
                                            <p:strVal val="#ppt_x"/>
                                          </p:val>
                                        </p:tav>
                                        <p:tav tm="100000">
                                          <p:val>
                                            <p:strVal val="#ppt_x"/>
                                          </p:val>
                                        </p:tav>
                                      </p:tavLst>
                                    </p:anim>
                                    <p:anim calcmode="lin" valueType="num">
                                      <p:cBhvr>
                                        <p:cTn id="64" dur="1000" fill="hold"/>
                                        <p:tgtEl>
                                          <p:spTgt spid="274449"/>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274440"/>
                                        </p:tgtEl>
                                        <p:attrNameLst>
                                          <p:attrName>style.visibility</p:attrName>
                                        </p:attrNameLst>
                                      </p:cBhvr>
                                      <p:to>
                                        <p:strVal val="visible"/>
                                      </p:to>
                                    </p:set>
                                    <p:animEffect transition="in" filter="fade">
                                      <p:cBhvr>
                                        <p:cTn id="67" dur="1000"/>
                                        <p:tgtEl>
                                          <p:spTgt spid="274440"/>
                                        </p:tgtEl>
                                      </p:cBhvr>
                                    </p:animEffect>
                                    <p:anim calcmode="lin" valueType="num">
                                      <p:cBhvr>
                                        <p:cTn id="68" dur="1000" fill="hold"/>
                                        <p:tgtEl>
                                          <p:spTgt spid="274440"/>
                                        </p:tgtEl>
                                        <p:attrNameLst>
                                          <p:attrName>ppt_x</p:attrName>
                                        </p:attrNameLst>
                                      </p:cBhvr>
                                      <p:tavLst>
                                        <p:tav tm="0">
                                          <p:val>
                                            <p:strVal val="#ppt_x"/>
                                          </p:val>
                                        </p:tav>
                                        <p:tav tm="100000">
                                          <p:val>
                                            <p:strVal val="#ppt_x"/>
                                          </p:val>
                                        </p:tav>
                                      </p:tavLst>
                                    </p:anim>
                                    <p:anim calcmode="lin" valueType="num">
                                      <p:cBhvr>
                                        <p:cTn id="69" dur="1000" fill="hold"/>
                                        <p:tgtEl>
                                          <p:spTgt spid="274440"/>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74441"/>
                                        </p:tgtEl>
                                        <p:attrNameLst>
                                          <p:attrName>style.visibility</p:attrName>
                                        </p:attrNameLst>
                                      </p:cBhvr>
                                      <p:to>
                                        <p:strVal val="visible"/>
                                      </p:to>
                                    </p:set>
                                    <p:animEffect transition="in" filter="fade">
                                      <p:cBhvr>
                                        <p:cTn id="72" dur="1000"/>
                                        <p:tgtEl>
                                          <p:spTgt spid="274441"/>
                                        </p:tgtEl>
                                      </p:cBhvr>
                                    </p:animEffect>
                                    <p:anim calcmode="lin" valueType="num">
                                      <p:cBhvr>
                                        <p:cTn id="73" dur="1000" fill="hold"/>
                                        <p:tgtEl>
                                          <p:spTgt spid="274441"/>
                                        </p:tgtEl>
                                        <p:attrNameLst>
                                          <p:attrName>ppt_x</p:attrName>
                                        </p:attrNameLst>
                                      </p:cBhvr>
                                      <p:tavLst>
                                        <p:tav tm="0">
                                          <p:val>
                                            <p:strVal val="#ppt_x"/>
                                          </p:val>
                                        </p:tav>
                                        <p:tav tm="100000">
                                          <p:val>
                                            <p:strVal val="#ppt_x"/>
                                          </p:val>
                                        </p:tav>
                                      </p:tavLst>
                                    </p:anim>
                                    <p:anim calcmode="lin" valueType="num">
                                      <p:cBhvr>
                                        <p:cTn id="74" dur="1000" fill="hold"/>
                                        <p:tgtEl>
                                          <p:spTgt spid="274441"/>
                                        </p:tgtEl>
                                        <p:attrNameLst>
                                          <p:attrName>ppt_y</p:attrName>
                                        </p:attrNameLst>
                                      </p:cBhvr>
                                      <p:tavLst>
                                        <p:tav tm="0">
                                          <p:val>
                                            <p:strVal val="#ppt_y-.1"/>
                                          </p:val>
                                        </p:tav>
                                        <p:tav tm="100000">
                                          <p:val>
                                            <p:strVal val="#ppt_y"/>
                                          </p:val>
                                        </p:tav>
                                      </p:tavLst>
                                    </p:anim>
                                  </p:childTnLst>
                                </p:cTn>
                              </p:par>
                              <p:par>
                                <p:cTn id="75" presetID="47" presetClass="entr" presetSubtype="0" fill="hold" grpId="3" nodeType="withEffect">
                                  <p:stCondLst>
                                    <p:cond delay="0"/>
                                  </p:stCondLst>
                                  <p:childTnLst>
                                    <p:set>
                                      <p:cBhvr>
                                        <p:cTn id="76" dur="1" fill="hold">
                                          <p:stCondLst>
                                            <p:cond delay="0"/>
                                          </p:stCondLst>
                                        </p:cTn>
                                        <p:tgtEl>
                                          <p:spTgt spid="274449"/>
                                        </p:tgtEl>
                                        <p:attrNameLst>
                                          <p:attrName>style.visibility</p:attrName>
                                        </p:attrNameLst>
                                      </p:cBhvr>
                                      <p:to>
                                        <p:strVal val="visible"/>
                                      </p:to>
                                    </p:set>
                                    <p:animEffect transition="in" filter="fade">
                                      <p:cBhvr>
                                        <p:cTn id="77" dur="1000"/>
                                        <p:tgtEl>
                                          <p:spTgt spid="274449"/>
                                        </p:tgtEl>
                                      </p:cBhvr>
                                    </p:animEffect>
                                    <p:anim calcmode="lin" valueType="num">
                                      <p:cBhvr>
                                        <p:cTn id="78" dur="1000" fill="hold"/>
                                        <p:tgtEl>
                                          <p:spTgt spid="274449"/>
                                        </p:tgtEl>
                                        <p:attrNameLst>
                                          <p:attrName>ppt_x</p:attrName>
                                        </p:attrNameLst>
                                      </p:cBhvr>
                                      <p:tavLst>
                                        <p:tav tm="0">
                                          <p:val>
                                            <p:strVal val="#ppt_x"/>
                                          </p:val>
                                        </p:tav>
                                        <p:tav tm="100000">
                                          <p:val>
                                            <p:strVal val="#ppt_x"/>
                                          </p:val>
                                        </p:tav>
                                      </p:tavLst>
                                    </p:anim>
                                    <p:anim calcmode="lin" valueType="num">
                                      <p:cBhvr>
                                        <p:cTn id="79" dur="1000" fill="hold"/>
                                        <p:tgtEl>
                                          <p:spTgt spid="27444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74442"/>
                                        </p:tgtEl>
                                        <p:attrNameLst>
                                          <p:attrName>style.visibility</p:attrName>
                                        </p:attrNameLst>
                                      </p:cBhvr>
                                      <p:to>
                                        <p:strVal val="visible"/>
                                      </p:to>
                                    </p:set>
                                    <p:animEffect transition="in" filter="fade">
                                      <p:cBhvr>
                                        <p:cTn id="82" dur="1000"/>
                                        <p:tgtEl>
                                          <p:spTgt spid="274442"/>
                                        </p:tgtEl>
                                      </p:cBhvr>
                                    </p:animEffect>
                                    <p:anim calcmode="lin" valueType="num">
                                      <p:cBhvr>
                                        <p:cTn id="83" dur="1000" fill="hold"/>
                                        <p:tgtEl>
                                          <p:spTgt spid="274442"/>
                                        </p:tgtEl>
                                        <p:attrNameLst>
                                          <p:attrName>ppt_x</p:attrName>
                                        </p:attrNameLst>
                                      </p:cBhvr>
                                      <p:tavLst>
                                        <p:tav tm="0">
                                          <p:val>
                                            <p:strVal val="#ppt_x"/>
                                          </p:val>
                                        </p:tav>
                                        <p:tav tm="100000">
                                          <p:val>
                                            <p:strVal val="#ppt_x"/>
                                          </p:val>
                                        </p:tav>
                                      </p:tavLst>
                                    </p:anim>
                                    <p:anim calcmode="lin" valueType="num">
                                      <p:cBhvr>
                                        <p:cTn id="84" dur="1000" fill="hold"/>
                                        <p:tgtEl>
                                          <p:spTgt spid="274442"/>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29" presetClass="entr" presetSubtype="0" fill="hold" grpId="0" nodeType="afterEffect">
                                  <p:stCondLst>
                                    <p:cond delay="0"/>
                                  </p:stCondLst>
                                  <p:childTnLst>
                                    <p:set>
                                      <p:cBhvr>
                                        <p:cTn id="87" dur="1" fill="hold">
                                          <p:stCondLst>
                                            <p:cond delay="0"/>
                                          </p:stCondLst>
                                        </p:cTn>
                                        <p:tgtEl>
                                          <p:spTgt spid="274450"/>
                                        </p:tgtEl>
                                        <p:attrNameLst>
                                          <p:attrName>style.visibility</p:attrName>
                                        </p:attrNameLst>
                                      </p:cBhvr>
                                      <p:to>
                                        <p:strVal val="visible"/>
                                      </p:to>
                                    </p:set>
                                    <p:anim calcmode="lin" valueType="num">
                                      <p:cBhvr>
                                        <p:cTn id="88" dur="1000" fill="hold"/>
                                        <p:tgtEl>
                                          <p:spTgt spid="274450"/>
                                        </p:tgtEl>
                                        <p:attrNameLst>
                                          <p:attrName>ppt_x</p:attrName>
                                        </p:attrNameLst>
                                      </p:cBhvr>
                                      <p:tavLst>
                                        <p:tav tm="0">
                                          <p:val>
                                            <p:strVal val="#ppt_x-.2"/>
                                          </p:val>
                                        </p:tav>
                                        <p:tav tm="100000">
                                          <p:val>
                                            <p:strVal val="#ppt_x"/>
                                          </p:val>
                                        </p:tav>
                                      </p:tavLst>
                                    </p:anim>
                                    <p:anim calcmode="lin" valueType="num">
                                      <p:cBhvr>
                                        <p:cTn id="89" dur="1000" fill="hold"/>
                                        <p:tgtEl>
                                          <p:spTgt spid="274450"/>
                                        </p:tgtEl>
                                        <p:attrNameLst>
                                          <p:attrName>ppt_y</p:attrName>
                                        </p:attrNameLst>
                                      </p:cBhvr>
                                      <p:tavLst>
                                        <p:tav tm="0">
                                          <p:val>
                                            <p:strVal val="#ppt_y"/>
                                          </p:val>
                                        </p:tav>
                                        <p:tav tm="100000">
                                          <p:val>
                                            <p:strVal val="#ppt_y"/>
                                          </p:val>
                                        </p:tav>
                                      </p:tavLst>
                                    </p:anim>
                                    <p:animEffect transition="in" filter="wipe(right)" prLst="gradientSize: 0.1">
                                      <p:cBhvr>
                                        <p:cTn id="90" dur="1000"/>
                                        <p:tgtEl>
                                          <p:spTgt spid="274450"/>
                                        </p:tgtEl>
                                      </p:cBhvr>
                                    </p:animEffect>
                                  </p:childTnLst>
                                </p:cTn>
                              </p:par>
                              <p:par>
                                <p:cTn id="91" presetID="29" presetClass="entr" presetSubtype="0" fill="hold" grpId="0" nodeType="withEffect">
                                  <p:stCondLst>
                                    <p:cond delay="0"/>
                                  </p:stCondLst>
                                  <p:childTnLst>
                                    <p:set>
                                      <p:cBhvr>
                                        <p:cTn id="92" dur="1" fill="hold">
                                          <p:stCondLst>
                                            <p:cond delay="0"/>
                                          </p:stCondLst>
                                        </p:cTn>
                                        <p:tgtEl>
                                          <p:spTgt spid="274451"/>
                                        </p:tgtEl>
                                        <p:attrNameLst>
                                          <p:attrName>style.visibility</p:attrName>
                                        </p:attrNameLst>
                                      </p:cBhvr>
                                      <p:to>
                                        <p:strVal val="visible"/>
                                      </p:to>
                                    </p:set>
                                    <p:anim calcmode="lin" valueType="num">
                                      <p:cBhvr>
                                        <p:cTn id="93" dur="1000" fill="hold"/>
                                        <p:tgtEl>
                                          <p:spTgt spid="274451"/>
                                        </p:tgtEl>
                                        <p:attrNameLst>
                                          <p:attrName>ppt_x</p:attrName>
                                        </p:attrNameLst>
                                      </p:cBhvr>
                                      <p:tavLst>
                                        <p:tav tm="0">
                                          <p:val>
                                            <p:strVal val="#ppt_x-.2"/>
                                          </p:val>
                                        </p:tav>
                                        <p:tav tm="100000">
                                          <p:val>
                                            <p:strVal val="#ppt_x"/>
                                          </p:val>
                                        </p:tav>
                                      </p:tavLst>
                                    </p:anim>
                                    <p:anim calcmode="lin" valueType="num">
                                      <p:cBhvr>
                                        <p:cTn id="94" dur="1000" fill="hold"/>
                                        <p:tgtEl>
                                          <p:spTgt spid="274451"/>
                                        </p:tgtEl>
                                        <p:attrNameLst>
                                          <p:attrName>ppt_y</p:attrName>
                                        </p:attrNameLst>
                                      </p:cBhvr>
                                      <p:tavLst>
                                        <p:tav tm="0">
                                          <p:val>
                                            <p:strVal val="#ppt_y"/>
                                          </p:val>
                                        </p:tav>
                                        <p:tav tm="100000">
                                          <p:val>
                                            <p:strVal val="#ppt_y"/>
                                          </p:val>
                                        </p:tav>
                                      </p:tavLst>
                                    </p:anim>
                                    <p:animEffect transition="in" filter="wipe(right)" prLst="gradientSize: 0.1">
                                      <p:cBhvr>
                                        <p:cTn id="95" dur="1000"/>
                                        <p:tgtEl>
                                          <p:spTgt spid="274451"/>
                                        </p:tgtEl>
                                      </p:cBhvr>
                                    </p:animEffect>
                                  </p:childTnLst>
                                </p:cTn>
                              </p:par>
                            </p:childTnLst>
                          </p:cTn>
                        </p:par>
                        <p:par>
                          <p:cTn id="96" fill="hold">
                            <p:stCondLst>
                              <p:cond delay="2000"/>
                            </p:stCondLst>
                            <p:childTnLst>
                              <p:par>
                                <p:cTn id="97" presetID="29" presetClass="entr" presetSubtype="0" fill="hold" grpId="0" nodeType="afterEffect">
                                  <p:stCondLst>
                                    <p:cond delay="0"/>
                                  </p:stCondLst>
                                  <p:childTnLst>
                                    <p:set>
                                      <p:cBhvr>
                                        <p:cTn id="98" dur="1" fill="hold">
                                          <p:stCondLst>
                                            <p:cond delay="0"/>
                                          </p:stCondLst>
                                        </p:cTn>
                                        <p:tgtEl>
                                          <p:spTgt spid="274436"/>
                                        </p:tgtEl>
                                        <p:attrNameLst>
                                          <p:attrName>style.visibility</p:attrName>
                                        </p:attrNameLst>
                                      </p:cBhvr>
                                      <p:to>
                                        <p:strVal val="visible"/>
                                      </p:to>
                                    </p:set>
                                    <p:anim calcmode="lin" valueType="num">
                                      <p:cBhvr>
                                        <p:cTn id="99" dur="1000" fill="hold"/>
                                        <p:tgtEl>
                                          <p:spTgt spid="274436"/>
                                        </p:tgtEl>
                                        <p:attrNameLst>
                                          <p:attrName>ppt_x</p:attrName>
                                        </p:attrNameLst>
                                      </p:cBhvr>
                                      <p:tavLst>
                                        <p:tav tm="0">
                                          <p:val>
                                            <p:strVal val="#ppt_x-.2"/>
                                          </p:val>
                                        </p:tav>
                                        <p:tav tm="100000">
                                          <p:val>
                                            <p:strVal val="#ppt_x"/>
                                          </p:val>
                                        </p:tav>
                                      </p:tavLst>
                                    </p:anim>
                                    <p:anim calcmode="lin" valueType="num">
                                      <p:cBhvr>
                                        <p:cTn id="100" dur="1000" fill="hold"/>
                                        <p:tgtEl>
                                          <p:spTgt spid="274436"/>
                                        </p:tgtEl>
                                        <p:attrNameLst>
                                          <p:attrName>ppt_y</p:attrName>
                                        </p:attrNameLst>
                                      </p:cBhvr>
                                      <p:tavLst>
                                        <p:tav tm="0">
                                          <p:val>
                                            <p:strVal val="#ppt_y"/>
                                          </p:val>
                                        </p:tav>
                                        <p:tav tm="100000">
                                          <p:val>
                                            <p:strVal val="#ppt_y"/>
                                          </p:val>
                                        </p:tav>
                                      </p:tavLst>
                                    </p:anim>
                                    <p:animEffect transition="in" filter="wipe(right)" prLst="gradientSize: 0.1">
                                      <p:cBhvr>
                                        <p:cTn id="101" dur="1000"/>
                                        <p:tgtEl>
                                          <p:spTgt spid="274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6" grpId="0"/>
      <p:bldP spid="274438" grpId="0" animBg="1"/>
      <p:bldP spid="274439" grpId="0" animBg="1"/>
      <p:bldP spid="274440" grpId="0" animBg="1"/>
      <p:bldP spid="274441" grpId="0" animBg="1"/>
      <p:bldP spid="274442" grpId="0" animBg="1"/>
      <p:bldP spid="274443" grpId="0" animBg="1"/>
      <p:bldP spid="274444" grpId="0" animBg="1"/>
      <p:bldP spid="274445" grpId="0" animBg="1"/>
      <p:bldP spid="274446" grpId="0" animBg="1"/>
      <p:bldP spid="274447" grpId="0" animBg="1"/>
      <p:bldP spid="274448" grpId="0" animBg="1"/>
      <p:bldP spid="274449" grpId="0" animBg="1"/>
      <p:bldP spid="274449" grpId="1" animBg="1"/>
      <p:bldP spid="274449" grpId="2" animBg="1"/>
      <p:bldP spid="274449" grpId="3" animBg="1"/>
      <p:bldP spid="274450" grpId="0"/>
      <p:bldP spid="274451"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B17AF802-10BA-4B67-9B29-F559BE07E8ED}" type="slidenum">
              <a:rPr lang="ar-SA">
                <a:solidFill>
                  <a:srgbClr val="90C226"/>
                </a:solidFill>
              </a:rPr>
              <a:pPr/>
              <a:t>109</a:t>
            </a:fld>
            <a:endParaRPr lang="en-US" dirty="0">
              <a:solidFill>
                <a:srgbClr val="90C226"/>
              </a:solidFill>
            </a:endParaRPr>
          </a:p>
        </p:txBody>
      </p:sp>
      <p:sp>
        <p:nvSpPr>
          <p:cNvPr id="276482" name="Rectangle 2"/>
          <p:cNvSpPr>
            <a:spLocks noChangeArrowheads="1"/>
          </p:cNvSpPr>
          <p:nvPr/>
        </p:nvSpPr>
        <p:spPr bwMode="auto">
          <a:xfrm>
            <a:off x="5003800" y="5373688"/>
            <a:ext cx="3889375" cy="9350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6483" name="Rectangle 3"/>
          <p:cNvSpPr>
            <a:spLocks noChangeArrowheads="1"/>
          </p:cNvSpPr>
          <p:nvPr/>
        </p:nvSpPr>
        <p:spPr bwMode="auto">
          <a:xfrm>
            <a:off x="1042988" y="4724400"/>
            <a:ext cx="3457575" cy="5048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6484" name="Rectangle 4"/>
          <p:cNvSpPr>
            <a:spLocks noChangeArrowheads="1"/>
          </p:cNvSpPr>
          <p:nvPr/>
        </p:nvSpPr>
        <p:spPr bwMode="auto">
          <a:xfrm>
            <a:off x="4643438" y="549275"/>
            <a:ext cx="4249737" cy="21590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6485" name="Text Box 5"/>
          <p:cNvSpPr txBox="1">
            <a:spLocks noChangeArrowheads="1"/>
          </p:cNvSpPr>
          <p:nvPr/>
        </p:nvSpPr>
        <p:spPr bwMode="auto">
          <a:xfrm>
            <a:off x="4643438" y="836613"/>
            <a:ext cx="4257675" cy="2246769"/>
          </a:xfrm>
          <a:prstGeom prst="rect">
            <a:avLst/>
          </a:prstGeom>
          <a:noFill/>
          <a:ln w="9525">
            <a:noFill/>
            <a:miter lim="800000"/>
            <a:headEnd/>
            <a:tailEnd/>
          </a:ln>
          <a:effectLst/>
        </p:spPr>
        <p:txBody>
          <a:bodyPr>
            <a:spAutoFit/>
          </a:bodyPr>
          <a:lstStyle/>
          <a:p>
            <a:pPr fontAlgn="base">
              <a:spcBef>
                <a:spcPct val="0"/>
              </a:spcBef>
              <a:spcAft>
                <a:spcPct val="0"/>
              </a:spcAft>
            </a:pPr>
            <a:r>
              <a:rPr lang="fa-IR" sz="2000" b="1" dirty="0">
                <a:solidFill>
                  <a:prstClr val="black"/>
                </a:solidFill>
                <a:latin typeface="Arial" pitchFamily="34" charset="0"/>
                <a:cs typeface="B Homa" panose="00000400000000000000" pitchFamily="2" charset="-78"/>
              </a:rPr>
              <a:t>گنبد خانه و شبستانهای(تنبی ها)جنوب میانسرا </a:t>
            </a:r>
          </a:p>
          <a:p>
            <a:pPr fontAlgn="base">
              <a:spcBef>
                <a:spcPct val="0"/>
              </a:spcBef>
              <a:spcAft>
                <a:spcPct val="0"/>
              </a:spcAft>
            </a:pPr>
            <a:r>
              <a:rPr lang="fa-IR" sz="2000" b="1" dirty="0">
                <a:solidFill>
                  <a:prstClr val="black"/>
                </a:solidFill>
                <a:latin typeface="Arial" pitchFamily="34" charset="0"/>
                <a:cs typeface="B Homa" panose="00000400000000000000" pitchFamily="2" charset="-78"/>
              </a:rPr>
              <a:t>در شیوه آذری ساخته شد. در زمان شاهرخ در</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 دوزه دوم این شیوه،سردر بلند مسجد ساخته شد.</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در شیوه اصفهانی دو مناره به سردر افزوده شد</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 و در زمان قاجاریان یک شبستان زمستانی(در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غرب میانسرا)ساخته شد.</a:t>
            </a:r>
            <a:endParaRPr lang="en-US" sz="2000" b="1" dirty="0">
              <a:solidFill>
                <a:srgbClr val="EBEBEB"/>
              </a:solidFill>
              <a:latin typeface="Arial" pitchFamily="34" charset="0"/>
              <a:cs typeface="B Homa" panose="00000400000000000000" pitchFamily="2" charset="-78"/>
            </a:endParaRPr>
          </a:p>
        </p:txBody>
      </p:sp>
      <p:pic>
        <p:nvPicPr>
          <p:cNvPr id="276486" name="Picture 6" descr="18"/>
          <p:cNvPicPr>
            <a:picLocks noChangeAspect="1" noChangeArrowheads="1"/>
          </p:cNvPicPr>
          <p:nvPr/>
        </p:nvPicPr>
        <p:blipFill>
          <a:blip r:embed="rId2">
            <a:lum contrast="24000"/>
          </a:blip>
          <a:srcRect/>
          <a:stretch>
            <a:fillRect/>
          </a:stretch>
        </p:blipFill>
        <p:spPr bwMode="auto">
          <a:xfrm>
            <a:off x="539750" y="333375"/>
            <a:ext cx="4176713" cy="38131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76487" name="Picture 7" descr="DSCN246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48263" y="2781300"/>
            <a:ext cx="3995737" cy="24415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76488" name="Text Box 8"/>
          <p:cNvSpPr txBox="1">
            <a:spLocks noChangeArrowheads="1"/>
          </p:cNvSpPr>
          <p:nvPr/>
        </p:nvSpPr>
        <p:spPr bwMode="auto">
          <a:xfrm>
            <a:off x="4932363" y="5300663"/>
            <a:ext cx="3962400" cy="100647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یکی از بلندترین سردرهاست که نسبت 1به3</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دارد.برای جلوگیری از رانش تاق آن دو مناره</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به آن افزودند.</a:t>
            </a:r>
            <a:endParaRPr lang="en-US" sz="2000" b="1" dirty="0">
              <a:solidFill>
                <a:srgbClr val="EBEBEB"/>
              </a:solidFill>
              <a:latin typeface="Arial" pitchFamily="34" charset="0"/>
              <a:cs typeface="B Homa" panose="00000400000000000000" pitchFamily="2" charset="-78"/>
            </a:endParaRPr>
          </a:p>
        </p:txBody>
      </p:sp>
      <p:sp>
        <p:nvSpPr>
          <p:cNvPr id="276489" name="Text Box 9"/>
          <p:cNvSpPr txBox="1">
            <a:spLocks noChangeArrowheads="1"/>
          </p:cNvSpPr>
          <p:nvPr/>
        </p:nvSpPr>
        <p:spPr bwMode="auto">
          <a:xfrm>
            <a:off x="977617" y="4724400"/>
            <a:ext cx="3443571" cy="40011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نمایی از شبستان غربی افزوده </a:t>
            </a:r>
            <a:r>
              <a:rPr lang="fa-IR" sz="2000" b="1" dirty="0">
                <a:solidFill>
                  <a:prstClr val="black"/>
                </a:solidFill>
                <a:latin typeface="Arial" pitchFamily="34" charset="0"/>
                <a:cs typeface="B Homa" panose="00000400000000000000" pitchFamily="2" charset="-78"/>
              </a:rPr>
              <a:t>قاجاری</a:t>
            </a:r>
            <a:endParaRPr lang="en-US" sz="2000" b="1" dirty="0">
              <a:solidFill>
                <a:prstClr val="black"/>
              </a:solidFill>
              <a:latin typeface="Arial" pitchFamily="34" charset="0"/>
              <a:cs typeface="B Homa" panose="00000400000000000000" pitchFamily="2" charset="-78"/>
            </a:endParaRPr>
          </a:p>
        </p:txBody>
      </p:sp>
      <p:sp>
        <p:nvSpPr>
          <p:cNvPr id="276490" name="Rectangle 10"/>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6491" name="Rectangle 11"/>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4277593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76485">
                                            <p:txEl>
                                              <p:pRg st="0" end="0"/>
                                            </p:txEl>
                                          </p:spTgt>
                                        </p:tgtEl>
                                        <p:attrNameLst>
                                          <p:attrName>style.visibility</p:attrName>
                                        </p:attrNameLst>
                                      </p:cBhvr>
                                      <p:to>
                                        <p:strVal val="visible"/>
                                      </p:to>
                                    </p:set>
                                    <p:anim calcmode="lin" valueType="num">
                                      <p:cBhvr>
                                        <p:cTn id="7" dur="1000" fill="hold"/>
                                        <p:tgtEl>
                                          <p:spTgt spid="27648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7648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648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276485">
                                            <p:txEl>
                                              <p:pRg st="1" end="1"/>
                                            </p:txEl>
                                          </p:spTgt>
                                        </p:tgtEl>
                                        <p:attrNameLst>
                                          <p:attrName>style.visibility</p:attrName>
                                        </p:attrNameLst>
                                      </p:cBhvr>
                                      <p:to>
                                        <p:strVal val="visible"/>
                                      </p:to>
                                    </p:set>
                                    <p:anim calcmode="lin" valueType="num">
                                      <p:cBhvr>
                                        <p:cTn id="12" dur="1000" fill="hold"/>
                                        <p:tgtEl>
                                          <p:spTgt spid="276485">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27648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76485">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276485">
                                            <p:txEl>
                                              <p:pRg st="2" end="2"/>
                                            </p:txEl>
                                          </p:spTgt>
                                        </p:tgtEl>
                                        <p:attrNameLst>
                                          <p:attrName>style.visibility</p:attrName>
                                        </p:attrNameLst>
                                      </p:cBhvr>
                                      <p:to>
                                        <p:strVal val="visible"/>
                                      </p:to>
                                    </p:set>
                                    <p:anim calcmode="lin" valueType="num">
                                      <p:cBhvr>
                                        <p:cTn id="17" dur="1000" fill="hold"/>
                                        <p:tgtEl>
                                          <p:spTgt spid="276485">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27648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76485">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276485">
                                            <p:txEl>
                                              <p:pRg st="3" end="3"/>
                                            </p:txEl>
                                          </p:spTgt>
                                        </p:tgtEl>
                                        <p:attrNameLst>
                                          <p:attrName>style.visibility</p:attrName>
                                        </p:attrNameLst>
                                      </p:cBhvr>
                                      <p:to>
                                        <p:strVal val="visible"/>
                                      </p:to>
                                    </p:set>
                                    <p:anim calcmode="lin" valueType="num">
                                      <p:cBhvr>
                                        <p:cTn id="22" dur="1000" fill="hold"/>
                                        <p:tgtEl>
                                          <p:spTgt spid="276485">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27648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76485">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276485">
                                            <p:txEl>
                                              <p:pRg st="4" end="4"/>
                                            </p:txEl>
                                          </p:spTgt>
                                        </p:tgtEl>
                                        <p:attrNameLst>
                                          <p:attrName>style.visibility</p:attrName>
                                        </p:attrNameLst>
                                      </p:cBhvr>
                                      <p:to>
                                        <p:strVal val="visible"/>
                                      </p:to>
                                    </p:set>
                                    <p:anim calcmode="lin" valueType="num">
                                      <p:cBhvr>
                                        <p:cTn id="27" dur="1000" fill="hold"/>
                                        <p:tgtEl>
                                          <p:spTgt spid="276485">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27648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76485">
                                            <p:txEl>
                                              <p:pRg st="4" end="4"/>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276485">
                                            <p:txEl>
                                              <p:pRg st="5" end="5"/>
                                            </p:txEl>
                                          </p:spTgt>
                                        </p:tgtEl>
                                        <p:attrNameLst>
                                          <p:attrName>style.visibility</p:attrName>
                                        </p:attrNameLst>
                                      </p:cBhvr>
                                      <p:to>
                                        <p:strVal val="visible"/>
                                      </p:to>
                                    </p:set>
                                    <p:anim calcmode="lin" valueType="num">
                                      <p:cBhvr>
                                        <p:cTn id="32" dur="1000" fill="hold"/>
                                        <p:tgtEl>
                                          <p:spTgt spid="276485">
                                            <p:txEl>
                                              <p:pRg st="5" end="5"/>
                                            </p:txEl>
                                          </p:spTgt>
                                        </p:tgtEl>
                                        <p:attrNameLst>
                                          <p:attrName>ppt_x</p:attrName>
                                        </p:attrNameLst>
                                      </p:cBhvr>
                                      <p:tavLst>
                                        <p:tav tm="0">
                                          <p:val>
                                            <p:strVal val="#ppt_x-.2"/>
                                          </p:val>
                                        </p:tav>
                                        <p:tav tm="100000">
                                          <p:val>
                                            <p:strVal val="#ppt_x"/>
                                          </p:val>
                                        </p:tav>
                                      </p:tavLst>
                                    </p:anim>
                                    <p:anim calcmode="lin" valueType="num">
                                      <p:cBhvr>
                                        <p:cTn id="33" dur="1000" fill="hold"/>
                                        <p:tgtEl>
                                          <p:spTgt spid="27648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76485">
                                            <p:txEl>
                                              <p:pRg st="5" end="5"/>
                                            </p:txEl>
                                          </p:spTgt>
                                        </p:tgtEl>
                                      </p:cBhvr>
                                    </p:animEffect>
                                  </p:childTnLst>
                                </p:cTn>
                              </p:par>
                            </p:childTnLst>
                          </p:cTn>
                        </p:par>
                        <p:par>
                          <p:cTn id="35" fill="hold">
                            <p:stCondLst>
                              <p:cond delay="1000"/>
                            </p:stCondLst>
                            <p:childTnLst>
                              <p:par>
                                <p:cTn id="36" presetID="47" presetClass="entr" presetSubtype="0" fill="hold" nodeType="afterEffect">
                                  <p:stCondLst>
                                    <p:cond delay="0"/>
                                  </p:stCondLst>
                                  <p:childTnLst>
                                    <p:set>
                                      <p:cBhvr>
                                        <p:cTn id="37" dur="1" fill="hold">
                                          <p:stCondLst>
                                            <p:cond delay="0"/>
                                          </p:stCondLst>
                                        </p:cTn>
                                        <p:tgtEl>
                                          <p:spTgt spid="276486"/>
                                        </p:tgtEl>
                                        <p:attrNameLst>
                                          <p:attrName>style.visibility</p:attrName>
                                        </p:attrNameLst>
                                      </p:cBhvr>
                                      <p:to>
                                        <p:strVal val="visible"/>
                                      </p:to>
                                    </p:set>
                                    <p:animEffect transition="in" filter="fade">
                                      <p:cBhvr>
                                        <p:cTn id="38" dur="1000"/>
                                        <p:tgtEl>
                                          <p:spTgt spid="276486"/>
                                        </p:tgtEl>
                                      </p:cBhvr>
                                    </p:animEffect>
                                    <p:anim calcmode="lin" valueType="num">
                                      <p:cBhvr>
                                        <p:cTn id="39" dur="1000" fill="hold"/>
                                        <p:tgtEl>
                                          <p:spTgt spid="276486"/>
                                        </p:tgtEl>
                                        <p:attrNameLst>
                                          <p:attrName>ppt_x</p:attrName>
                                        </p:attrNameLst>
                                      </p:cBhvr>
                                      <p:tavLst>
                                        <p:tav tm="0">
                                          <p:val>
                                            <p:strVal val="#ppt_x"/>
                                          </p:val>
                                        </p:tav>
                                        <p:tav tm="100000">
                                          <p:val>
                                            <p:strVal val="#ppt_x"/>
                                          </p:val>
                                        </p:tav>
                                      </p:tavLst>
                                    </p:anim>
                                    <p:anim calcmode="lin" valueType="num">
                                      <p:cBhvr>
                                        <p:cTn id="40" dur="1000" fill="hold"/>
                                        <p:tgtEl>
                                          <p:spTgt spid="276486"/>
                                        </p:tgtEl>
                                        <p:attrNameLst>
                                          <p:attrName>ppt_y</p:attrName>
                                        </p:attrNameLst>
                                      </p:cBhvr>
                                      <p:tavLst>
                                        <p:tav tm="0">
                                          <p:val>
                                            <p:strVal val="#ppt_y-.1"/>
                                          </p:val>
                                        </p:tav>
                                        <p:tav tm="100000">
                                          <p:val>
                                            <p:strVal val="#ppt_y"/>
                                          </p:val>
                                        </p:tav>
                                      </p:tavLst>
                                    </p:anim>
                                  </p:childTnLst>
                                </p:cTn>
                              </p:par>
                              <p:par>
                                <p:cTn id="41" presetID="29" presetClass="entr" presetSubtype="0" fill="hold" grpId="0" nodeType="withEffect">
                                  <p:stCondLst>
                                    <p:cond delay="0"/>
                                  </p:stCondLst>
                                  <p:childTnLst>
                                    <p:set>
                                      <p:cBhvr>
                                        <p:cTn id="42" dur="1" fill="hold">
                                          <p:stCondLst>
                                            <p:cond delay="0"/>
                                          </p:stCondLst>
                                        </p:cTn>
                                        <p:tgtEl>
                                          <p:spTgt spid="276489"/>
                                        </p:tgtEl>
                                        <p:attrNameLst>
                                          <p:attrName>style.visibility</p:attrName>
                                        </p:attrNameLst>
                                      </p:cBhvr>
                                      <p:to>
                                        <p:strVal val="visible"/>
                                      </p:to>
                                    </p:set>
                                    <p:anim calcmode="lin" valueType="num">
                                      <p:cBhvr>
                                        <p:cTn id="43" dur="1000" fill="hold"/>
                                        <p:tgtEl>
                                          <p:spTgt spid="276489"/>
                                        </p:tgtEl>
                                        <p:attrNameLst>
                                          <p:attrName>ppt_x</p:attrName>
                                        </p:attrNameLst>
                                      </p:cBhvr>
                                      <p:tavLst>
                                        <p:tav tm="0">
                                          <p:val>
                                            <p:strVal val="#ppt_x-.2"/>
                                          </p:val>
                                        </p:tav>
                                        <p:tav tm="100000">
                                          <p:val>
                                            <p:strVal val="#ppt_x"/>
                                          </p:val>
                                        </p:tav>
                                      </p:tavLst>
                                    </p:anim>
                                    <p:anim calcmode="lin" valueType="num">
                                      <p:cBhvr>
                                        <p:cTn id="44" dur="1000" fill="hold"/>
                                        <p:tgtEl>
                                          <p:spTgt spid="276489"/>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76489"/>
                                        </p:tgtEl>
                                      </p:cBhvr>
                                    </p:animEffect>
                                  </p:childTnLst>
                                </p:cTn>
                              </p:par>
                            </p:childTnLst>
                          </p:cTn>
                        </p:par>
                        <p:par>
                          <p:cTn id="46" fill="hold">
                            <p:stCondLst>
                              <p:cond delay="2000"/>
                            </p:stCondLst>
                            <p:childTnLst>
                              <p:par>
                                <p:cTn id="47" presetID="42" presetClass="entr" presetSubtype="0" fill="hold" nodeType="afterEffect">
                                  <p:stCondLst>
                                    <p:cond delay="0"/>
                                  </p:stCondLst>
                                  <p:childTnLst>
                                    <p:set>
                                      <p:cBhvr>
                                        <p:cTn id="48" dur="1" fill="hold">
                                          <p:stCondLst>
                                            <p:cond delay="0"/>
                                          </p:stCondLst>
                                        </p:cTn>
                                        <p:tgtEl>
                                          <p:spTgt spid="276487"/>
                                        </p:tgtEl>
                                        <p:attrNameLst>
                                          <p:attrName>style.visibility</p:attrName>
                                        </p:attrNameLst>
                                      </p:cBhvr>
                                      <p:to>
                                        <p:strVal val="visible"/>
                                      </p:to>
                                    </p:set>
                                    <p:animEffect transition="in" filter="fade">
                                      <p:cBhvr>
                                        <p:cTn id="49" dur="1000"/>
                                        <p:tgtEl>
                                          <p:spTgt spid="276487"/>
                                        </p:tgtEl>
                                      </p:cBhvr>
                                    </p:animEffect>
                                    <p:anim calcmode="lin" valueType="num">
                                      <p:cBhvr>
                                        <p:cTn id="50" dur="1000" fill="hold"/>
                                        <p:tgtEl>
                                          <p:spTgt spid="276487"/>
                                        </p:tgtEl>
                                        <p:attrNameLst>
                                          <p:attrName>ppt_x</p:attrName>
                                        </p:attrNameLst>
                                      </p:cBhvr>
                                      <p:tavLst>
                                        <p:tav tm="0">
                                          <p:val>
                                            <p:strVal val="#ppt_x"/>
                                          </p:val>
                                        </p:tav>
                                        <p:tav tm="100000">
                                          <p:val>
                                            <p:strVal val="#ppt_x"/>
                                          </p:val>
                                        </p:tav>
                                      </p:tavLst>
                                    </p:anim>
                                    <p:anim calcmode="lin" valueType="num">
                                      <p:cBhvr>
                                        <p:cTn id="51" dur="1000" fill="hold"/>
                                        <p:tgtEl>
                                          <p:spTgt spid="276487"/>
                                        </p:tgtEl>
                                        <p:attrNameLst>
                                          <p:attrName>ppt_y</p:attrName>
                                        </p:attrNameLst>
                                      </p:cBhvr>
                                      <p:tavLst>
                                        <p:tav tm="0">
                                          <p:val>
                                            <p:strVal val="#ppt_y+.1"/>
                                          </p:val>
                                        </p:tav>
                                        <p:tav tm="100000">
                                          <p:val>
                                            <p:strVal val="#ppt_y"/>
                                          </p:val>
                                        </p:tav>
                                      </p:tavLst>
                                    </p:anim>
                                  </p:childTnLst>
                                </p:cTn>
                              </p:par>
                              <p:par>
                                <p:cTn id="52" presetID="29" presetClass="entr" presetSubtype="0" fill="hold" nodeType="withEffect">
                                  <p:stCondLst>
                                    <p:cond delay="0"/>
                                  </p:stCondLst>
                                  <p:childTnLst>
                                    <p:set>
                                      <p:cBhvr>
                                        <p:cTn id="53" dur="1" fill="hold">
                                          <p:stCondLst>
                                            <p:cond delay="0"/>
                                          </p:stCondLst>
                                        </p:cTn>
                                        <p:tgtEl>
                                          <p:spTgt spid="276488">
                                            <p:txEl>
                                              <p:pRg st="0" end="0"/>
                                            </p:txEl>
                                          </p:spTgt>
                                        </p:tgtEl>
                                        <p:attrNameLst>
                                          <p:attrName>style.visibility</p:attrName>
                                        </p:attrNameLst>
                                      </p:cBhvr>
                                      <p:to>
                                        <p:strVal val="visible"/>
                                      </p:to>
                                    </p:set>
                                    <p:anim calcmode="lin" valueType="num">
                                      <p:cBhvr>
                                        <p:cTn id="54" dur="1000" fill="hold"/>
                                        <p:tgtEl>
                                          <p:spTgt spid="276488">
                                            <p:txEl>
                                              <p:pRg st="0" end="0"/>
                                            </p:txEl>
                                          </p:spTgt>
                                        </p:tgtEl>
                                        <p:attrNameLst>
                                          <p:attrName>ppt_x</p:attrName>
                                        </p:attrNameLst>
                                      </p:cBhvr>
                                      <p:tavLst>
                                        <p:tav tm="0">
                                          <p:val>
                                            <p:strVal val="#ppt_x-.2"/>
                                          </p:val>
                                        </p:tav>
                                        <p:tav tm="100000">
                                          <p:val>
                                            <p:strVal val="#ppt_x"/>
                                          </p:val>
                                        </p:tav>
                                      </p:tavLst>
                                    </p:anim>
                                    <p:anim calcmode="lin" valueType="num">
                                      <p:cBhvr>
                                        <p:cTn id="55" dur="1000" fill="hold"/>
                                        <p:tgtEl>
                                          <p:spTgt spid="27648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276488">
                                            <p:txEl>
                                              <p:pRg st="0" end="0"/>
                                            </p:txEl>
                                          </p:spTgt>
                                        </p:tgtEl>
                                      </p:cBhvr>
                                    </p:animEffect>
                                  </p:childTnLst>
                                </p:cTn>
                              </p:par>
                              <p:par>
                                <p:cTn id="57" presetID="29" presetClass="entr" presetSubtype="0" fill="hold" nodeType="withEffect">
                                  <p:stCondLst>
                                    <p:cond delay="0"/>
                                  </p:stCondLst>
                                  <p:childTnLst>
                                    <p:set>
                                      <p:cBhvr>
                                        <p:cTn id="58" dur="1" fill="hold">
                                          <p:stCondLst>
                                            <p:cond delay="0"/>
                                          </p:stCondLst>
                                        </p:cTn>
                                        <p:tgtEl>
                                          <p:spTgt spid="276488">
                                            <p:txEl>
                                              <p:pRg st="1" end="1"/>
                                            </p:txEl>
                                          </p:spTgt>
                                        </p:tgtEl>
                                        <p:attrNameLst>
                                          <p:attrName>style.visibility</p:attrName>
                                        </p:attrNameLst>
                                      </p:cBhvr>
                                      <p:to>
                                        <p:strVal val="visible"/>
                                      </p:to>
                                    </p:set>
                                    <p:anim calcmode="lin" valueType="num">
                                      <p:cBhvr>
                                        <p:cTn id="59" dur="1000" fill="hold"/>
                                        <p:tgtEl>
                                          <p:spTgt spid="276488">
                                            <p:txEl>
                                              <p:pRg st="1" end="1"/>
                                            </p:txEl>
                                          </p:spTgt>
                                        </p:tgtEl>
                                        <p:attrNameLst>
                                          <p:attrName>ppt_x</p:attrName>
                                        </p:attrNameLst>
                                      </p:cBhvr>
                                      <p:tavLst>
                                        <p:tav tm="0">
                                          <p:val>
                                            <p:strVal val="#ppt_x-.2"/>
                                          </p:val>
                                        </p:tav>
                                        <p:tav tm="100000">
                                          <p:val>
                                            <p:strVal val="#ppt_x"/>
                                          </p:val>
                                        </p:tav>
                                      </p:tavLst>
                                    </p:anim>
                                    <p:anim calcmode="lin" valueType="num">
                                      <p:cBhvr>
                                        <p:cTn id="60" dur="1000" fill="hold"/>
                                        <p:tgtEl>
                                          <p:spTgt spid="27648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61" dur="1000"/>
                                        <p:tgtEl>
                                          <p:spTgt spid="276488">
                                            <p:txEl>
                                              <p:pRg st="1" end="1"/>
                                            </p:txEl>
                                          </p:spTgt>
                                        </p:tgtEl>
                                      </p:cBhvr>
                                    </p:animEffect>
                                  </p:childTnLst>
                                </p:cTn>
                              </p:par>
                              <p:par>
                                <p:cTn id="62" presetID="29" presetClass="entr" presetSubtype="0" fill="hold" nodeType="withEffect">
                                  <p:stCondLst>
                                    <p:cond delay="0"/>
                                  </p:stCondLst>
                                  <p:childTnLst>
                                    <p:set>
                                      <p:cBhvr>
                                        <p:cTn id="63" dur="1" fill="hold">
                                          <p:stCondLst>
                                            <p:cond delay="0"/>
                                          </p:stCondLst>
                                        </p:cTn>
                                        <p:tgtEl>
                                          <p:spTgt spid="276488">
                                            <p:txEl>
                                              <p:pRg st="2" end="2"/>
                                            </p:txEl>
                                          </p:spTgt>
                                        </p:tgtEl>
                                        <p:attrNameLst>
                                          <p:attrName>style.visibility</p:attrName>
                                        </p:attrNameLst>
                                      </p:cBhvr>
                                      <p:to>
                                        <p:strVal val="visible"/>
                                      </p:to>
                                    </p:set>
                                    <p:anim calcmode="lin" valueType="num">
                                      <p:cBhvr>
                                        <p:cTn id="64" dur="1000" fill="hold"/>
                                        <p:tgtEl>
                                          <p:spTgt spid="276488">
                                            <p:txEl>
                                              <p:pRg st="2" end="2"/>
                                            </p:txEl>
                                          </p:spTgt>
                                        </p:tgtEl>
                                        <p:attrNameLst>
                                          <p:attrName>ppt_x</p:attrName>
                                        </p:attrNameLst>
                                      </p:cBhvr>
                                      <p:tavLst>
                                        <p:tav tm="0">
                                          <p:val>
                                            <p:strVal val="#ppt_x-.2"/>
                                          </p:val>
                                        </p:tav>
                                        <p:tav tm="100000">
                                          <p:val>
                                            <p:strVal val="#ppt_x"/>
                                          </p:val>
                                        </p:tav>
                                      </p:tavLst>
                                    </p:anim>
                                    <p:anim calcmode="lin" valueType="num">
                                      <p:cBhvr>
                                        <p:cTn id="65" dur="1000" fill="hold"/>
                                        <p:tgtEl>
                                          <p:spTgt spid="276488">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66" dur="1000"/>
                                        <p:tgtEl>
                                          <p:spTgt spid="2764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descr="32"/>
          <p:cNvPicPr>
            <a:picLocks noGrp="1" noChangeAspect="1" noChangeArrowheads="1"/>
          </p:cNvPicPr>
          <p:nvPr>
            <p:ph idx="1"/>
          </p:nvPr>
        </p:nvPicPr>
        <p:blipFill>
          <a:blip r:embed="rId2" cstate="screen">
            <a:clrChange>
              <a:clrFrom>
                <a:srgbClr val="E8EAF9"/>
              </a:clrFrom>
              <a:clrTo>
                <a:srgbClr val="E8EAF9">
                  <a:alpha val="0"/>
                </a:srgbClr>
              </a:clrTo>
            </a:clrChange>
            <a:lum contrast="30000"/>
            <a:extLst>
              <a:ext uri="{28A0092B-C50C-407E-A947-70E740481C1C}">
                <a14:useLocalDpi xmlns:a14="http://schemas.microsoft.com/office/drawing/2010/main"/>
              </a:ext>
            </a:extLst>
          </a:blip>
          <a:srcRect/>
          <a:stretch>
            <a:fillRect/>
          </a:stretch>
        </p:blipFill>
        <p:spPr>
          <a:xfrm>
            <a:off x="2051050" y="404813"/>
            <a:ext cx="2160588" cy="1728787"/>
          </a:xfrm>
          <a:noFill/>
          <a:ln/>
        </p:spPr>
      </p:pic>
      <p:sp>
        <p:nvSpPr>
          <p:cNvPr id="12" name="Slide Number Placeholder 5"/>
          <p:cNvSpPr>
            <a:spLocks noGrp="1"/>
          </p:cNvSpPr>
          <p:nvPr>
            <p:ph type="sldNum" sz="quarter" idx="12"/>
          </p:nvPr>
        </p:nvSpPr>
        <p:spPr/>
        <p:txBody>
          <a:bodyPr/>
          <a:lstStyle/>
          <a:p>
            <a:fld id="{84FEE47B-2537-4F62-94DA-3181953EB1FD}" type="slidenum">
              <a:rPr lang="ar-SA">
                <a:solidFill>
                  <a:srgbClr val="90C226"/>
                </a:solidFill>
              </a:rPr>
              <a:pPr/>
              <a:t>11</a:t>
            </a:fld>
            <a:endParaRPr lang="en-US" dirty="0">
              <a:solidFill>
                <a:srgbClr val="90C226"/>
              </a:solidFill>
            </a:endParaRPr>
          </a:p>
        </p:txBody>
      </p:sp>
      <p:sp>
        <p:nvSpPr>
          <p:cNvPr id="20484" name="WordArt 4"/>
          <p:cNvSpPr>
            <a:spLocks noChangeArrowheads="1" noChangeShapeType="1" noTextEdit="1"/>
          </p:cNvSpPr>
          <p:nvPr/>
        </p:nvSpPr>
        <p:spPr bwMode="auto">
          <a:xfrm>
            <a:off x="7667625" y="404813"/>
            <a:ext cx="1047750" cy="3143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99CA3C"/>
                </a:solidFill>
                <a:latin typeface="Arial Black"/>
                <a:cs typeface="B Homa" panose="00000400000000000000" pitchFamily="2" charset="-78"/>
              </a:rPr>
              <a:t>تپه نو شیجان</a:t>
            </a:r>
            <a:endParaRPr lang="en-US" b="1" kern="10" dirty="0">
              <a:ln w="9525">
                <a:solidFill>
                  <a:srgbClr val="000000"/>
                </a:solidFill>
                <a:round/>
                <a:headEnd/>
                <a:tailEnd/>
              </a:ln>
              <a:solidFill>
                <a:srgbClr val="99CA3C"/>
              </a:solidFill>
              <a:latin typeface="Arial Black"/>
              <a:cs typeface="B Homa" panose="00000400000000000000" pitchFamily="2" charset="-78"/>
            </a:endParaRPr>
          </a:p>
        </p:txBody>
      </p:sp>
      <p:sp>
        <p:nvSpPr>
          <p:cNvPr id="20485" name="Text Box 5"/>
          <p:cNvSpPr txBox="1">
            <a:spLocks noChangeArrowheads="1"/>
          </p:cNvSpPr>
          <p:nvPr/>
        </p:nvSpPr>
        <p:spPr bwMode="auto">
          <a:xfrm>
            <a:off x="4572000" y="836613"/>
            <a:ext cx="4267200" cy="1846659"/>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ساختمان مرکزی این بنا دارای تالارهای   کشیده ای است که منطق ایستایی دارد.     تاقها جناغی و با روش ضربی اجر چینی  شده بود .                                دیوارها برای جلوگیری از رانش تاقها ستبر ساخته شده اند. دورتادور ساختمان را چفدهای جناغی زده اند.</a:t>
            </a:r>
            <a:r>
              <a:rPr lang="fa-IR" sz="2400" b="1" dirty="0">
                <a:solidFill>
                  <a:prstClr val="black"/>
                </a:solidFill>
                <a:latin typeface="Times New Roman" pitchFamily="18" charset="0"/>
                <a:cs typeface="Times New Roman" pitchFamily="18" charset="0"/>
              </a:rPr>
              <a:t>                                                 </a:t>
            </a:r>
            <a:endParaRPr lang="en-US" sz="2400" b="1" dirty="0">
              <a:solidFill>
                <a:prstClr val="black"/>
              </a:solidFill>
              <a:latin typeface="Times New Roman" pitchFamily="18" charset="0"/>
              <a:cs typeface="Times New Roman" pitchFamily="18" charset="0"/>
            </a:endParaRPr>
          </a:p>
        </p:txBody>
      </p:sp>
      <p:sp>
        <p:nvSpPr>
          <p:cNvPr id="20486" name="Text Box 6"/>
          <p:cNvSpPr txBox="1">
            <a:spLocks noChangeArrowheads="1"/>
          </p:cNvSpPr>
          <p:nvPr/>
        </p:nvSpPr>
        <p:spPr bwMode="auto">
          <a:xfrm>
            <a:off x="3995738" y="2924175"/>
            <a:ext cx="4824412" cy="915988"/>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استودانها اتاقکهایی هستند که درون سنگها تراشیده شده اند و زیرو روی درگاه انها را صاف کرده اند تا قابل دسترسی نباشد. دارای دو ستون  وایوان نیز می باشند.</a:t>
            </a:r>
            <a:endParaRPr lang="en-US" b="1" dirty="0">
              <a:solidFill>
                <a:prstClr val="black"/>
              </a:solidFill>
              <a:latin typeface="Arial" pitchFamily="34" charset="0"/>
              <a:cs typeface="B Homa" panose="00000400000000000000" pitchFamily="2" charset="-78"/>
            </a:endParaRPr>
          </a:p>
        </p:txBody>
      </p:sp>
      <p:sp>
        <p:nvSpPr>
          <p:cNvPr id="20487" name="WordArt 7"/>
          <p:cNvSpPr>
            <a:spLocks noChangeArrowheads="1" noChangeShapeType="1" noTextEdit="1"/>
          </p:cNvSpPr>
          <p:nvPr/>
        </p:nvSpPr>
        <p:spPr bwMode="auto">
          <a:xfrm>
            <a:off x="7956550" y="2647950"/>
            <a:ext cx="714375"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19050">
                  <a:solidFill>
                    <a:prstClr val="black"/>
                  </a:solidFill>
                  <a:round/>
                  <a:headEnd/>
                  <a:tailEnd/>
                </a:ln>
                <a:solidFill>
                  <a:srgbClr val="99CA3C"/>
                </a:solidFill>
                <a:effectLst>
                  <a:outerShdw dist="35921" dir="2700000" algn="ctr" rotWithShape="0">
                    <a:srgbClr val="990000"/>
                  </a:outerShdw>
                </a:effectLst>
                <a:latin typeface="Impact"/>
                <a:cs typeface="B Homa" panose="00000400000000000000" pitchFamily="2" charset="-78"/>
              </a:rPr>
              <a:t>استودانها</a:t>
            </a:r>
            <a:endParaRPr lang="en-US" b="1" kern="10" dirty="0">
              <a:ln w="19050">
                <a:solidFill>
                  <a:prstClr val="black"/>
                </a:solidFill>
                <a:round/>
                <a:headEnd/>
                <a:tailEnd/>
              </a:ln>
              <a:solidFill>
                <a:srgbClr val="99CA3C"/>
              </a:solidFill>
              <a:effectLst>
                <a:outerShdw dist="35921" dir="2700000" algn="ctr" rotWithShape="0">
                  <a:srgbClr val="990000"/>
                </a:outerShdw>
              </a:effectLst>
              <a:latin typeface="Impact"/>
              <a:cs typeface="B Homa" panose="00000400000000000000" pitchFamily="2" charset="-78"/>
            </a:endParaRPr>
          </a:p>
        </p:txBody>
      </p:sp>
      <p:pic>
        <p:nvPicPr>
          <p:cNvPr id="20488" name="Picture 8" descr="2"/>
          <p:cNvPicPr>
            <a:picLocks noChangeAspect="1" noChangeArrowheads="1"/>
          </p:cNvPicPr>
          <p:nvPr/>
        </p:nvPicPr>
        <p:blipFill>
          <a:blip r:embed="rId3">
            <a:clrChange>
              <a:clrFrom>
                <a:srgbClr val="D3D5E4"/>
              </a:clrFrom>
              <a:clrTo>
                <a:srgbClr val="D3D5E4">
                  <a:alpha val="0"/>
                </a:srgbClr>
              </a:clrTo>
            </a:clrChange>
            <a:lum bright="12000"/>
          </a:blip>
          <a:srcRect/>
          <a:stretch>
            <a:fillRect/>
          </a:stretch>
        </p:blipFill>
        <p:spPr bwMode="auto">
          <a:xfrm>
            <a:off x="539750" y="2133600"/>
            <a:ext cx="3200400" cy="4365625"/>
          </a:xfrm>
          <a:prstGeom prst="rect">
            <a:avLst/>
          </a:prstGeom>
          <a:noFill/>
          <a:ln w="9525">
            <a:noFill/>
            <a:miter lim="800000"/>
            <a:headEnd/>
            <a:tailEnd/>
          </a:ln>
        </p:spPr>
      </p:pic>
      <p:sp>
        <p:nvSpPr>
          <p:cNvPr id="20489" name="Text Box 9"/>
          <p:cNvSpPr txBox="1">
            <a:spLocks noChangeArrowheads="1"/>
          </p:cNvSpPr>
          <p:nvPr/>
        </p:nvSpPr>
        <p:spPr bwMode="auto">
          <a:xfrm>
            <a:off x="4356100" y="4300538"/>
            <a:ext cx="4608513" cy="228917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این ارامگاهها شامل یک ورودی و یک یا دو اتاق بودند گاهی این دو اتاق روی هم قرار می گرفتند مانند ارامگاه </a:t>
            </a:r>
            <a:r>
              <a:rPr lang="fa-IR" b="1" dirty="0">
                <a:solidFill>
                  <a:srgbClr val="99CA3C"/>
                </a:solidFill>
                <a:latin typeface="Arial" pitchFamily="34" charset="0"/>
                <a:cs typeface="B Homa" panose="00000400000000000000" pitchFamily="2" charset="-78"/>
              </a:rPr>
              <a:t>فرهاد و شیرین</a:t>
            </a:r>
            <a:r>
              <a:rPr lang="fa-IR" b="1" dirty="0">
                <a:solidFill>
                  <a:prstClr val="black"/>
                </a:solidFill>
                <a:latin typeface="Arial" pitchFamily="34" charset="0"/>
                <a:cs typeface="B Homa" panose="00000400000000000000" pitchFamily="2" charset="-78"/>
              </a:rPr>
              <a:t> و گاهی در کنارهم قرارداشتند و بوسیله ستونهایی در داخل ارامگاه از یکدیگرجدا می شدندمانند ارامگاه </a:t>
            </a:r>
            <a:r>
              <a:rPr lang="fa-IR" b="1" dirty="0">
                <a:solidFill>
                  <a:srgbClr val="99CA3C"/>
                </a:solidFill>
                <a:latin typeface="Arial" pitchFamily="34" charset="0"/>
                <a:cs typeface="B Homa" panose="00000400000000000000" pitchFamily="2" charset="-78"/>
              </a:rPr>
              <a:t>فخریکا </a:t>
            </a:r>
            <a:r>
              <a:rPr lang="fa-IR" b="1" dirty="0">
                <a:solidFill>
                  <a:prstClr val="black"/>
                </a:solidFill>
                <a:latin typeface="Arial" pitchFamily="34" charset="0"/>
                <a:cs typeface="B Homa" panose="00000400000000000000" pitchFamily="2" charset="-78"/>
              </a:rPr>
              <a:t>.در این ارامگاهها یک یا دو یا سه قبر کنده شده بود و در بعضی از انها مانند ارامگاه </a:t>
            </a:r>
            <a:r>
              <a:rPr lang="fa-IR" b="1" dirty="0">
                <a:solidFill>
                  <a:srgbClr val="99CA3C"/>
                </a:solidFill>
                <a:latin typeface="Arial" pitchFamily="34" charset="0"/>
                <a:cs typeface="B Homa" panose="00000400000000000000" pitchFamily="2" charset="-78"/>
              </a:rPr>
              <a:t>دکان</a:t>
            </a:r>
            <a:r>
              <a:rPr lang="fa-IR" b="1" dirty="0">
                <a:solidFill>
                  <a:prstClr val="black"/>
                </a:solidFill>
                <a:latin typeface="Arial" pitchFamily="34" charset="0"/>
                <a:cs typeface="B Homa" panose="00000400000000000000" pitchFamily="2" charset="-78"/>
              </a:rPr>
              <a:t> </a:t>
            </a:r>
            <a:r>
              <a:rPr lang="fa-IR" b="1" dirty="0">
                <a:solidFill>
                  <a:srgbClr val="99CA3C"/>
                </a:solidFill>
                <a:latin typeface="Arial" pitchFamily="34" charset="0"/>
                <a:cs typeface="B Homa" panose="00000400000000000000" pitchFamily="2" charset="-78"/>
              </a:rPr>
              <a:t>داوود</a:t>
            </a:r>
            <a:r>
              <a:rPr lang="fa-IR" b="1" dirty="0">
                <a:solidFill>
                  <a:prstClr val="black"/>
                </a:solidFill>
                <a:latin typeface="Arial" pitchFamily="34" charset="0"/>
                <a:cs typeface="B Homa" panose="00000400000000000000" pitchFamily="2" charset="-78"/>
              </a:rPr>
              <a:t> طاقچه هایی نیز برای قراردادن نذرها وهدایا در دیوار اتاق ها تراشیده می شد </a:t>
            </a:r>
            <a:endParaRPr lang="en-US" b="1" dirty="0">
              <a:solidFill>
                <a:prstClr val="black"/>
              </a:solidFill>
              <a:latin typeface="Arial" pitchFamily="34" charset="0"/>
              <a:cs typeface="B Homa" panose="00000400000000000000" pitchFamily="2" charset="-78"/>
            </a:endParaRPr>
          </a:p>
        </p:txBody>
      </p:sp>
      <p:sp>
        <p:nvSpPr>
          <p:cNvPr id="20490" name="WordArt 10"/>
          <p:cNvSpPr>
            <a:spLocks noChangeArrowheads="1" noChangeShapeType="1" noTextEdit="1"/>
          </p:cNvSpPr>
          <p:nvPr/>
        </p:nvSpPr>
        <p:spPr bwMode="auto">
          <a:xfrm>
            <a:off x="6877050" y="3933825"/>
            <a:ext cx="1847850" cy="3143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99CA3C"/>
                </a:solidFill>
                <a:latin typeface="Arial Black"/>
                <a:cs typeface="B Homa" panose="00000400000000000000" pitchFamily="2" charset="-78"/>
              </a:rPr>
              <a:t>ارامگاههای دوران مادها</a:t>
            </a:r>
            <a:endParaRPr lang="en-US" b="1" kern="10" dirty="0">
              <a:ln w="9525">
                <a:solidFill>
                  <a:srgbClr val="000000"/>
                </a:solidFill>
                <a:round/>
                <a:headEnd/>
                <a:tailEnd/>
              </a:ln>
              <a:solidFill>
                <a:srgbClr val="99CA3C"/>
              </a:solidFill>
              <a:latin typeface="Arial Black"/>
              <a:cs typeface="B Homa" panose="00000400000000000000" pitchFamily="2" charset="-78"/>
            </a:endParaRPr>
          </a:p>
        </p:txBody>
      </p:sp>
    </p:spTree>
    <p:extLst>
      <p:ext uri="{BB962C8B-B14F-4D97-AF65-F5344CB8AC3E}">
        <p14:creationId xmlns:p14="http://schemas.microsoft.com/office/powerpoint/2010/main" val="322741629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5DAE04C2-6DAB-4AC5-9EB0-19AB501A23B2}" type="slidenum">
              <a:rPr lang="ar-SA">
                <a:solidFill>
                  <a:srgbClr val="90C226"/>
                </a:solidFill>
              </a:rPr>
              <a:pPr/>
              <a:t>110</a:t>
            </a:fld>
            <a:endParaRPr lang="en-US" dirty="0">
              <a:solidFill>
                <a:srgbClr val="90C226"/>
              </a:solidFill>
            </a:endParaRPr>
          </a:p>
        </p:txBody>
      </p:sp>
      <p:sp>
        <p:nvSpPr>
          <p:cNvPr id="277506" name="Rectangle 2"/>
          <p:cNvSpPr>
            <a:spLocks noChangeArrowheads="1"/>
          </p:cNvSpPr>
          <p:nvPr/>
        </p:nvSpPr>
        <p:spPr bwMode="auto">
          <a:xfrm>
            <a:off x="827088" y="3860800"/>
            <a:ext cx="2520950" cy="3603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7507" name="Rectangle 3"/>
          <p:cNvSpPr>
            <a:spLocks noChangeArrowheads="1"/>
          </p:cNvSpPr>
          <p:nvPr/>
        </p:nvSpPr>
        <p:spPr bwMode="auto">
          <a:xfrm>
            <a:off x="4140200" y="0"/>
            <a:ext cx="4752975" cy="249237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77508" name="Picture 4" descr="DSCN2464"/>
          <p:cNvPicPr>
            <a:picLocks noChangeAspect="1" noChangeArrowheads="1"/>
          </p:cNvPicPr>
          <p:nvPr/>
        </p:nvPicPr>
        <p:blipFill>
          <a:blip r:embed="rId3"/>
          <a:srcRect/>
          <a:stretch>
            <a:fillRect/>
          </a:stretch>
        </p:blipFill>
        <p:spPr bwMode="auto">
          <a:xfrm>
            <a:off x="900113" y="620713"/>
            <a:ext cx="3144837" cy="31686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77509" name="Rectangle 5"/>
          <p:cNvSpPr>
            <a:spLocks noChangeArrowheads="1"/>
          </p:cNvSpPr>
          <p:nvPr/>
        </p:nvSpPr>
        <p:spPr bwMode="auto">
          <a:xfrm>
            <a:off x="827088" y="3789363"/>
            <a:ext cx="2522537" cy="457200"/>
          </a:xfrm>
          <a:prstGeom prst="rect">
            <a:avLst/>
          </a:prstGeom>
          <a:noFill/>
          <a:ln w="9525">
            <a:noFill/>
            <a:miter lim="800000"/>
            <a:headEnd/>
            <a:tailEnd/>
          </a:ln>
          <a:effectLst/>
        </p:spPr>
        <p:txBody>
          <a:bodyPr>
            <a:spAutoFit/>
          </a:bodyPr>
          <a:lstStyle/>
          <a:p>
            <a:pPr fontAlgn="base">
              <a:spcBef>
                <a:spcPct val="30000"/>
              </a:spcBef>
              <a:spcAft>
                <a:spcPct val="0"/>
              </a:spcAft>
              <a:buFontTx/>
              <a:buChar char="•"/>
            </a:pPr>
            <a:r>
              <a:rPr lang="fa-IR" dirty="0">
                <a:solidFill>
                  <a:srgbClr val="EBEBEB"/>
                </a:solidFill>
                <a:latin typeface="Arial" pitchFamily="34" charset="0"/>
                <a:cs typeface="B Homa" panose="00000400000000000000" pitchFamily="2" charset="-78"/>
              </a:rPr>
              <a:t> </a:t>
            </a:r>
            <a:r>
              <a:rPr lang="fa-IR" sz="2400" dirty="0">
                <a:solidFill>
                  <a:srgbClr val="EBEBEB"/>
                </a:solidFill>
                <a:latin typeface="Arial" pitchFamily="34" charset="0"/>
                <a:cs typeface="B Zar" pitchFamily="2" charset="-78"/>
              </a:rPr>
              <a:t>صحن مسجد </a:t>
            </a:r>
            <a:r>
              <a:rPr lang="fa-IR" sz="2400" dirty="0">
                <a:solidFill>
                  <a:prstClr val="black"/>
                </a:solidFill>
                <a:latin typeface="Arial" pitchFamily="34" charset="0"/>
                <a:cs typeface="B Zar" pitchFamily="2" charset="-78"/>
              </a:rPr>
              <a:t>جامع یزد</a:t>
            </a:r>
            <a:endParaRPr lang="en-US" sz="2400" dirty="0">
              <a:solidFill>
                <a:prstClr val="black"/>
              </a:solidFill>
              <a:latin typeface="Arial" pitchFamily="34" charset="0"/>
              <a:cs typeface="B Zar" pitchFamily="2" charset="-78"/>
            </a:endParaRPr>
          </a:p>
        </p:txBody>
      </p:sp>
      <p:sp>
        <p:nvSpPr>
          <p:cNvPr id="277510" name="Text Box 6"/>
          <p:cNvSpPr txBox="1">
            <a:spLocks noChangeArrowheads="1"/>
          </p:cNvSpPr>
          <p:nvPr/>
        </p:nvSpPr>
        <p:spPr bwMode="auto">
          <a:xfrm>
            <a:off x="4427538" y="692150"/>
            <a:ext cx="4319587" cy="701675"/>
          </a:xfrm>
          <a:prstGeom prst="rect">
            <a:avLst/>
          </a:prstGeom>
          <a:noFill/>
          <a:ln w="9525">
            <a:noFill/>
            <a:miter lim="800000"/>
            <a:headEnd/>
            <a:tailEnd/>
          </a:ln>
          <a:effectLst/>
        </p:spPr>
        <p:txBody>
          <a:bodyPr>
            <a:spAutoFit/>
          </a:bodyPr>
          <a:lstStyle/>
          <a:p>
            <a:pPr fontAlgn="base">
              <a:spcBef>
                <a:spcPct val="0"/>
              </a:spcBef>
              <a:spcAft>
                <a:spcPct val="0"/>
              </a:spcAft>
            </a:pPr>
            <a:r>
              <a:rPr lang="fa-IR" sz="2000" b="1" dirty="0">
                <a:solidFill>
                  <a:prstClr val="black"/>
                </a:solidFill>
                <a:latin typeface="Arial" pitchFamily="34" charset="0"/>
                <a:cs typeface="B Homa" panose="00000400000000000000" pitchFamily="2" charset="-78"/>
              </a:rPr>
              <a:t>دو پوسته گسسته است.</a:t>
            </a:r>
          </a:p>
          <a:p>
            <a:pPr fontAlgn="base">
              <a:spcBef>
                <a:spcPct val="0"/>
              </a:spcBef>
              <a:spcAft>
                <a:spcPct val="0"/>
              </a:spcAft>
            </a:pPr>
            <a:r>
              <a:rPr lang="fa-IR" sz="2000" b="1" dirty="0">
                <a:solidFill>
                  <a:prstClr val="black"/>
                </a:solidFill>
                <a:latin typeface="Arial" pitchFamily="34" charset="0"/>
                <a:cs typeface="B Homa" panose="00000400000000000000" pitchFamily="2" charset="-78"/>
              </a:rPr>
              <a:t>در جلوی سر در یا پیشخان،پادیاوی بوده که روی</a:t>
            </a:r>
          </a:p>
        </p:txBody>
      </p:sp>
      <p:sp>
        <p:nvSpPr>
          <p:cNvPr id="277511" name="Rectangle 7"/>
          <p:cNvSpPr>
            <a:spLocks noChangeArrowheads="1"/>
          </p:cNvSpPr>
          <p:nvPr/>
        </p:nvSpPr>
        <p:spPr bwMode="auto">
          <a:xfrm>
            <a:off x="4572000" y="2565400"/>
            <a:ext cx="4176713" cy="1295400"/>
          </a:xfrm>
          <a:prstGeom prst="rect">
            <a:avLst/>
          </a:prstGeom>
          <a:solidFill>
            <a:srgbClr val="FF3300">
              <a:alpha val="19000"/>
            </a:srgbClr>
          </a:solidFill>
          <a:ln w="9525">
            <a:solidFill>
              <a:srgbClr val="0066CC"/>
            </a:solidFill>
            <a:miter lim="800000"/>
            <a:headEnd/>
            <a:tailEnd/>
          </a:ln>
          <a:effectLst/>
        </p:spPr>
        <p:txBody>
          <a:bodyPr wrap="none" anchor="ctr"/>
          <a:lstStyle/>
          <a:p>
            <a:pPr algn="ctr" fontAlgn="base">
              <a:spcBef>
                <a:spcPct val="0"/>
              </a:spcBef>
              <a:spcAft>
                <a:spcPct val="0"/>
              </a:spcAft>
            </a:pPr>
            <a:r>
              <a:rPr lang="fa-IR" sz="2000" b="1" dirty="0">
                <a:solidFill>
                  <a:srgbClr val="EBEBEB"/>
                </a:solidFill>
                <a:latin typeface="Arial" pitchFamily="34" charset="0"/>
                <a:cs typeface="B Homa" panose="00000400000000000000" pitchFamily="2" charset="-78"/>
              </a:rPr>
              <a:t>آهیانه،گنبد ناری و خود،گنبدی با چفد شبدری کند</a:t>
            </a:r>
          </a:p>
          <a:p>
            <a:pPr algn="ctr" fontAlgn="base">
              <a:spcBef>
                <a:spcPct val="0"/>
              </a:spcBef>
              <a:spcAft>
                <a:spcPct val="0"/>
              </a:spcAft>
            </a:pPr>
            <a:r>
              <a:rPr lang="fa-IR" sz="2000" b="1" dirty="0">
                <a:solidFill>
                  <a:srgbClr val="EBEBEB"/>
                </a:solidFill>
                <a:latin typeface="Arial" pitchFamily="34" charset="0"/>
                <a:cs typeface="B Homa" panose="00000400000000000000" pitchFamily="2" charset="-78"/>
              </a:rPr>
              <a:t>بوده که در هنگام کار به گونه شبدری تند زده </a:t>
            </a:r>
          </a:p>
          <a:p>
            <a:pPr algn="ctr" fontAlgn="base">
              <a:spcBef>
                <a:spcPct val="0"/>
              </a:spcBef>
              <a:spcAft>
                <a:spcPct val="0"/>
              </a:spcAft>
            </a:pPr>
            <a:r>
              <a:rPr lang="fa-IR" sz="2000" b="1" dirty="0">
                <a:solidFill>
                  <a:srgbClr val="EBEBEB"/>
                </a:solidFill>
                <a:latin typeface="Arial" pitchFamily="34" charset="0"/>
                <a:cs typeface="B Homa" panose="00000400000000000000" pitchFamily="2" charset="-78"/>
              </a:rPr>
              <a:t>می شود.</a:t>
            </a:r>
          </a:p>
          <a:p>
            <a:pPr algn="ctr" fontAlgn="base">
              <a:spcBef>
                <a:spcPct val="0"/>
              </a:spcBef>
              <a:spcAft>
                <a:spcPct val="0"/>
              </a:spcAft>
            </a:pPr>
            <a:endParaRPr lang="en-US" sz="2000" b="1" dirty="0">
              <a:solidFill>
                <a:srgbClr val="EBEBEB"/>
              </a:solidFill>
              <a:latin typeface="Arial" pitchFamily="34" charset="0"/>
              <a:cs typeface="B Homa" panose="00000400000000000000" pitchFamily="2" charset="-78"/>
            </a:endParaRPr>
          </a:p>
        </p:txBody>
      </p:sp>
      <p:pic>
        <p:nvPicPr>
          <p:cNvPr id="277512" name="Picture 8" descr="1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1188" y="4292600"/>
            <a:ext cx="3995737" cy="18478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77513" name="Picture 9" descr="1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87900" y="3933825"/>
            <a:ext cx="3600450" cy="22320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77514" name="Rectangle 10"/>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7515" name="Rectangle 11"/>
          <p:cNvSpPr>
            <a:spLocks noChangeArrowheads="1"/>
          </p:cNvSpPr>
          <p:nvPr/>
        </p:nvSpPr>
        <p:spPr bwMode="auto">
          <a:xfrm>
            <a:off x="4284663" y="1484313"/>
            <a:ext cx="4572000" cy="1006475"/>
          </a:xfrm>
          <a:prstGeom prst="rect">
            <a:avLst/>
          </a:prstGeom>
          <a:noFill/>
          <a:ln w="12700" cap="sq">
            <a:noFill/>
            <a:miter lim="800000"/>
            <a:headEnd type="none" w="sm" len="sm"/>
            <a:tailEnd type="none" w="sm" len="sm"/>
          </a:ln>
          <a:effectLst/>
        </p:spPr>
        <p:txBody>
          <a:bodyPr>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آن پوشانده و انبار شده است.</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روی آهیانه،چنبر یا حلقه های آجری ساخته شده</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و خود روی آنها سوار شده است.</a:t>
            </a:r>
          </a:p>
        </p:txBody>
      </p:sp>
      <p:sp>
        <p:nvSpPr>
          <p:cNvPr id="277516" name="Rectangle 12"/>
          <p:cNvSpPr>
            <a:spLocks noChangeArrowheads="1"/>
          </p:cNvSpPr>
          <p:nvPr/>
        </p:nvSpPr>
        <p:spPr bwMode="auto">
          <a:xfrm>
            <a:off x="4211638" y="0"/>
            <a:ext cx="4572000" cy="701675"/>
          </a:xfrm>
          <a:prstGeom prst="rect">
            <a:avLst/>
          </a:prstGeom>
          <a:noFill/>
          <a:ln w="12700" cap="sq">
            <a:noFill/>
            <a:miter lim="800000"/>
            <a:headEnd type="none" w="sm" len="sm"/>
            <a:tailEnd type="none" w="sm" len="sm"/>
          </a:ln>
          <a:effectLst/>
        </p:spPr>
        <p:txBody>
          <a:bodyPr>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چفد پایه ایوان جلوی گنبدخانه،چمانه با تاق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آهنگ است. در پشت ایوان،گنبد خانه ای با گنبد </a:t>
            </a:r>
          </a:p>
        </p:txBody>
      </p:sp>
      <p:sp>
        <p:nvSpPr>
          <p:cNvPr id="277517" name="Rectangle 13"/>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2517253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77516">
                                            <p:txEl>
                                              <p:pRg st="0" end="0"/>
                                            </p:txEl>
                                          </p:spTgt>
                                        </p:tgtEl>
                                        <p:attrNameLst>
                                          <p:attrName>style.visibility</p:attrName>
                                        </p:attrNameLst>
                                      </p:cBhvr>
                                      <p:to>
                                        <p:strVal val="visible"/>
                                      </p:to>
                                    </p:set>
                                    <p:anim calcmode="lin" valueType="num">
                                      <p:cBhvr>
                                        <p:cTn id="7" dur="1000" fill="hold"/>
                                        <p:tgtEl>
                                          <p:spTgt spid="27751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7751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751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277516">
                                            <p:txEl>
                                              <p:pRg st="1" end="1"/>
                                            </p:txEl>
                                          </p:spTgt>
                                        </p:tgtEl>
                                        <p:attrNameLst>
                                          <p:attrName>style.visibility</p:attrName>
                                        </p:attrNameLst>
                                      </p:cBhvr>
                                      <p:to>
                                        <p:strVal val="visible"/>
                                      </p:to>
                                    </p:set>
                                    <p:anim calcmode="lin" valueType="num">
                                      <p:cBhvr>
                                        <p:cTn id="12" dur="1000" fill="hold"/>
                                        <p:tgtEl>
                                          <p:spTgt spid="277516">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27751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77516">
                                            <p:txEl>
                                              <p:pRg st="1" end="1"/>
                                            </p:txEl>
                                          </p:spTgt>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77510"/>
                                        </p:tgtEl>
                                        <p:attrNameLst>
                                          <p:attrName>style.visibility</p:attrName>
                                        </p:attrNameLst>
                                      </p:cBhvr>
                                      <p:to>
                                        <p:strVal val="visible"/>
                                      </p:to>
                                    </p:set>
                                    <p:anim calcmode="lin" valueType="num">
                                      <p:cBhvr>
                                        <p:cTn id="17" dur="1000" fill="hold"/>
                                        <p:tgtEl>
                                          <p:spTgt spid="277510"/>
                                        </p:tgtEl>
                                        <p:attrNameLst>
                                          <p:attrName>ppt_x</p:attrName>
                                        </p:attrNameLst>
                                      </p:cBhvr>
                                      <p:tavLst>
                                        <p:tav tm="0">
                                          <p:val>
                                            <p:strVal val="#ppt_x-.2"/>
                                          </p:val>
                                        </p:tav>
                                        <p:tav tm="100000">
                                          <p:val>
                                            <p:strVal val="#ppt_x"/>
                                          </p:val>
                                        </p:tav>
                                      </p:tavLst>
                                    </p:anim>
                                    <p:anim calcmode="lin" valueType="num">
                                      <p:cBhvr>
                                        <p:cTn id="18" dur="1000" fill="hold"/>
                                        <p:tgtEl>
                                          <p:spTgt spid="27751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77510"/>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277515"/>
                                        </p:tgtEl>
                                        <p:attrNameLst>
                                          <p:attrName>style.visibility</p:attrName>
                                        </p:attrNameLst>
                                      </p:cBhvr>
                                      <p:to>
                                        <p:strVal val="visible"/>
                                      </p:to>
                                    </p:set>
                                    <p:anim calcmode="lin" valueType="num">
                                      <p:cBhvr>
                                        <p:cTn id="22" dur="1000" fill="hold"/>
                                        <p:tgtEl>
                                          <p:spTgt spid="277515"/>
                                        </p:tgtEl>
                                        <p:attrNameLst>
                                          <p:attrName>ppt_x</p:attrName>
                                        </p:attrNameLst>
                                      </p:cBhvr>
                                      <p:tavLst>
                                        <p:tav tm="0">
                                          <p:val>
                                            <p:strVal val="#ppt_x-.2"/>
                                          </p:val>
                                        </p:tav>
                                        <p:tav tm="100000">
                                          <p:val>
                                            <p:strVal val="#ppt_x"/>
                                          </p:val>
                                        </p:tav>
                                      </p:tavLst>
                                    </p:anim>
                                    <p:anim calcmode="lin" valueType="num">
                                      <p:cBhvr>
                                        <p:cTn id="23" dur="1000" fill="hold"/>
                                        <p:tgtEl>
                                          <p:spTgt spid="27751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77515"/>
                                        </p:tgtEl>
                                      </p:cBhvr>
                                    </p:animEffect>
                                  </p:childTnLst>
                                </p:cTn>
                              </p:par>
                            </p:childTnLst>
                          </p:cTn>
                        </p:par>
                        <p:par>
                          <p:cTn id="25" fill="hold">
                            <p:stCondLst>
                              <p:cond delay="1000"/>
                            </p:stCondLst>
                            <p:childTnLst>
                              <p:par>
                                <p:cTn id="26" presetID="29" presetClass="entr" presetSubtype="0" fill="hold" grpId="0" nodeType="afterEffect">
                                  <p:stCondLst>
                                    <p:cond delay="0"/>
                                  </p:stCondLst>
                                  <p:childTnLst>
                                    <p:set>
                                      <p:cBhvr>
                                        <p:cTn id="27" dur="1" fill="hold">
                                          <p:stCondLst>
                                            <p:cond delay="0"/>
                                          </p:stCondLst>
                                        </p:cTn>
                                        <p:tgtEl>
                                          <p:spTgt spid="277511"/>
                                        </p:tgtEl>
                                        <p:attrNameLst>
                                          <p:attrName>style.visibility</p:attrName>
                                        </p:attrNameLst>
                                      </p:cBhvr>
                                      <p:to>
                                        <p:strVal val="visible"/>
                                      </p:to>
                                    </p:set>
                                    <p:anim calcmode="lin" valueType="num">
                                      <p:cBhvr>
                                        <p:cTn id="28" dur="1000" fill="hold"/>
                                        <p:tgtEl>
                                          <p:spTgt spid="277511"/>
                                        </p:tgtEl>
                                        <p:attrNameLst>
                                          <p:attrName>ppt_x</p:attrName>
                                        </p:attrNameLst>
                                      </p:cBhvr>
                                      <p:tavLst>
                                        <p:tav tm="0">
                                          <p:val>
                                            <p:strVal val="#ppt_x-.2"/>
                                          </p:val>
                                        </p:tav>
                                        <p:tav tm="100000">
                                          <p:val>
                                            <p:strVal val="#ppt_x"/>
                                          </p:val>
                                        </p:tav>
                                      </p:tavLst>
                                    </p:anim>
                                    <p:anim calcmode="lin" valueType="num">
                                      <p:cBhvr>
                                        <p:cTn id="29" dur="1000" fill="hold"/>
                                        <p:tgtEl>
                                          <p:spTgt spid="27751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77511"/>
                                        </p:tgtEl>
                                      </p:cBhvr>
                                    </p:animEffect>
                                  </p:childTnLst>
                                </p:cTn>
                              </p:par>
                            </p:childTnLst>
                          </p:cTn>
                        </p:par>
                        <p:par>
                          <p:cTn id="31" fill="hold">
                            <p:stCondLst>
                              <p:cond delay="2000"/>
                            </p:stCondLst>
                            <p:childTnLst>
                              <p:par>
                                <p:cTn id="32" presetID="47" presetClass="entr" presetSubtype="0" fill="hold" nodeType="afterEffect">
                                  <p:stCondLst>
                                    <p:cond delay="0"/>
                                  </p:stCondLst>
                                  <p:childTnLst>
                                    <p:set>
                                      <p:cBhvr>
                                        <p:cTn id="33" dur="1" fill="hold">
                                          <p:stCondLst>
                                            <p:cond delay="0"/>
                                          </p:stCondLst>
                                        </p:cTn>
                                        <p:tgtEl>
                                          <p:spTgt spid="277508"/>
                                        </p:tgtEl>
                                        <p:attrNameLst>
                                          <p:attrName>style.visibility</p:attrName>
                                        </p:attrNameLst>
                                      </p:cBhvr>
                                      <p:to>
                                        <p:strVal val="visible"/>
                                      </p:to>
                                    </p:set>
                                    <p:animEffect transition="in" filter="fade">
                                      <p:cBhvr>
                                        <p:cTn id="34" dur="1000"/>
                                        <p:tgtEl>
                                          <p:spTgt spid="277508"/>
                                        </p:tgtEl>
                                      </p:cBhvr>
                                    </p:animEffect>
                                    <p:anim calcmode="lin" valueType="num">
                                      <p:cBhvr>
                                        <p:cTn id="35" dur="1000" fill="hold"/>
                                        <p:tgtEl>
                                          <p:spTgt spid="277508"/>
                                        </p:tgtEl>
                                        <p:attrNameLst>
                                          <p:attrName>ppt_x</p:attrName>
                                        </p:attrNameLst>
                                      </p:cBhvr>
                                      <p:tavLst>
                                        <p:tav tm="0">
                                          <p:val>
                                            <p:strVal val="#ppt_x"/>
                                          </p:val>
                                        </p:tav>
                                        <p:tav tm="100000">
                                          <p:val>
                                            <p:strVal val="#ppt_x"/>
                                          </p:val>
                                        </p:tav>
                                      </p:tavLst>
                                    </p:anim>
                                    <p:anim calcmode="lin" valueType="num">
                                      <p:cBhvr>
                                        <p:cTn id="36" dur="1000" fill="hold"/>
                                        <p:tgtEl>
                                          <p:spTgt spid="277508"/>
                                        </p:tgtEl>
                                        <p:attrNameLst>
                                          <p:attrName>ppt_y</p:attrName>
                                        </p:attrNameLst>
                                      </p:cBhvr>
                                      <p:tavLst>
                                        <p:tav tm="0">
                                          <p:val>
                                            <p:strVal val="#ppt_y-.1"/>
                                          </p:val>
                                        </p:tav>
                                        <p:tav tm="100000">
                                          <p:val>
                                            <p:strVal val="#ppt_y"/>
                                          </p:val>
                                        </p:tav>
                                      </p:tavLst>
                                    </p:anim>
                                  </p:childTnLst>
                                </p:cTn>
                              </p:par>
                              <p:par>
                                <p:cTn id="37" presetID="29" presetClass="entr" presetSubtype="0" fill="hold" nodeType="withEffect">
                                  <p:stCondLst>
                                    <p:cond delay="0"/>
                                  </p:stCondLst>
                                  <p:childTnLst>
                                    <p:set>
                                      <p:cBhvr>
                                        <p:cTn id="38" dur="1" fill="hold">
                                          <p:stCondLst>
                                            <p:cond delay="0"/>
                                          </p:stCondLst>
                                        </p:cTn>
                                        <p:tgtEl>
                                          <p:spTgt spid="277509">
                                            <p:txEl>
                                              <p:pRg st="0" end="0"/>
                                            </p:txEl>
                                          </p:spTgt>
                                        </p:tgtEl>
                                        <p:attrNameLst>
                                          <p:attrName>style.visibility</p:attrName>
                                        </p:attrNameLst>
                                      </p:cBhvr>
                                      <p:to>
                                        <p:strVal val="visible"/>
                                      </p:to>
                                    </p:set>
                                    <p:anim calcmode="lin" valueType="num">
                                      <p:cBhvr>
                                        <p:cTn id="39" dur="1000" fill="hold"/>
                                        <p:tgtEl>
                                          <p:spTgt spid="277509">
                                            <p:txEl>
                                              <p:pRg st="0" end="0"/>
                                            </p:txEl>
                                          </p:spTgt>
                                        </p:tgtEl>
                                        <p:attrNameLst>
                                          <p:attrName>ppt_x</p:attrName>
                                        </p:attrNameLst>
                                      </p:cBhvr>
                                      <p:tavLst>
                                        <p:tav tm="0">
                                          <p:val>
                                            <p:strVal val="#ppt_x-.2"/>
                                          </p:val>
                                        </p:tav>
                                        <p:tav tm="100000">
                                          <p:val>
                                            <p:strVal val="#ppt_x"/>
                                          </p:val>
                                        </p:tav>
                                      </p:tavLst>
                                    </p:anim>
                                    <p:anim calcmode="lin" valueType="num">
                                      <p:cBhvr>
                                        <p:cTn id="40" dur="1000" fill="hold"/>
                                        <p:tgtEl>
                                          <p:spTgt spid="27750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77509">
                                            <p:txEl>
                                              <p:pRg st="0" end="0"/>
                                            </p:txEl>
                                          </p:spTgt>
                                        </p:tgtEl>
                                      </p:cBhvr>
                                    </p:animEffect>
                                  </p:childTnLst>
                                </p:cTn>
                              </p:par>
                            </p:childTnLst>
                          </p:cTn>
                        </p:par>
                        <p:par>
                          <p:cTn id="42" fill="hold">
                            <p:stCondLst>
                              <p:cond delay="3000"/>
                            </p:stCondLst>
                            <p:childTnLst>
                              <p:par>
                                <p:cTn id="43" presetID="12" presetClass="entr" presetSubtype="4" fill="hold" nodeType="afterEffect">
                                  <p:stCondLst>
                                    <p:cond delay="0"/>
                                  </p:stCondLst>
                                  <p:childTnLst>
                                    <p:set>
                                      <p:cBhvr>
                                        <p:cTn id="44" dur="1" fill="hold">
                                          <p:stCondLst>
                                            <p:cond delay="0"/>
                                          </p:stCondLst>
                                        </p:cTn>
                                        <p:tgtEl>
                                          <p:spTgt spid="277512"/>
                                        </p:tgtEl>
                                        <p:attrNameLst>
                                          <p:attrName>style.visibility</p:attrName>
                                        </p:attrNameLst>
                                      </p:cBhvr>
                                      <p:to>
                                        <p:strVal val="visible"/>
                                      </p:to>
                                    </p:set>
                                    <p:animEffect transition="in" filter="slide(fromBottom)">
                                      <p:cBhvr>
                                        <p:cTn id="45" dur="1000"/>
                                        <p:tgtEl>
                                          <p:spTgt spid="277512"/>
                                        </p:tgtEl>
                                      </p:cBhvr>
                                    </p:animEffect>
                                  </p:childTnLst>
                                </p:cTn>
                              </p:par>
                            </p:childTnLst>
                          </p:cTn>
                        </p:par>
                        <p:par>
                          <p:cTn id="46" fill="hold">
                            <p:stCondLst>
                              <p:cond delay="4000"/>
                            </p:stCondLst>
                            <p:childTnLst>
                              <p:par>
                                <p:cTn id="47" presetID="12" presetClass="entr" presetSubtype="2" fill="hold" nodeType="afterEffect">
                                  <p:stCondLst>
                                    <p:cond delay="0"/>
                                  </p:stCondLst>
                                  <p:childTnLst>
                                    <p:set>
                                      <p:cBhvr>
                                        <p:cTn id="48" dur="1" fill="hold">
                                          <p:stCondLst>
                                            <p:cond delay="0"/>
                                          </p:stCondLst>
                                        </p:cTn>
                                        <p:tgtEl>
                                          <p:spTgt spid="277513"/>
                                        </p:tgtEl>
                                        <p:attrNameLst>
                                          <p:attrName>style.visibility</p:attrName>
                                        </p:attrNameLst>
                                      </p:cBhvr>
                                      <p:to>
                                        <p:strVal val="visible"/>
                                      </p:to>
                                    </p:set>
                                    <p:animEffect transition="in" filter="slide(fromRight)">
                                      <p:cBhvr>
                                        <p:cTn id="49" dur="1000"/>
                                        <p:tgtEl>
                                          <p:spTgt spid="277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10" grpId="0"/>
      <p:bldP spid="277511" grpId="0" animBg="1"/>
      <p:bldP spid="277515"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9CA29E2A-3030-4B8F-804C-CDDC70435764}" type="slidenum">
              <a:rPr lang="ar-SA">
                <a:solidFill>
                  <a:srgbClr val="90C226"/>
                </a:solidFill>
              </a:rPr>
              <a:pPr/>
              <a:t>111</a:t>
            </a:fld>
            <a:endParaRPr lang="en-US" dirty="0">
              <a:solidFill>
                <a:srgbClr val="90C226"/>
              </a:solidFill>
            </a:endParaRPr>
          </a:p>
        </p:txBody>
      </p:sp>
      <p:pic>
        <p:nvPicPr>
          <p:cNvPr id="279554" name="Picture 2" descr="DSCN2431"/>
          <p:cNvPicPr>
            <a:picLocks noChangeAspect="1" noChangeArrowheads="1"/>
          </p:cNvPicPr>
          <p:nvPr/>
        </p:nvPicPr>
        <p:blipFill>
          <a:blip r:embed="rId3"/>
          <a:srcRect/>
          <a:stretch>
            <a:fillRect/>
          </a:stretch>
        </p:blipFill>
        <p:spPr bwMode="auto">
          <a:xfrm>
            <a:off x="323850" y="3573463"/>
            <a:ext cx="4267200" cy="27622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79555" name="Picture 3" descr="DSCN2478"/>
          <p:cNvPicPr>
            <a:picLocks noChangeAspect="1" noChangeArrowheads="1"/>
          </p:cNvPicPr>
          <p:nvPr/>
        </p:nvPicPr>
        <p:blipFill>
          <a:blip r:embed="rId4"/>
          <a:srcRect/>
          <a:stretch>
            <a:fillRect/>
          </a:stretch>
        </p:blipFill>
        <p:spPr bwMode="auto">
          <a:xfrm>
            <a:off x="4067175" y="549275"/>
            <a:ext cx="4572000" cy="27797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79556" name="Picture 4" descr="21"/>
          <p:cNvPicPr>
            <a:picLocks noChangeAspect="1" noChangeArrowheads="1"/>
          </p:cNvPicPr>
          <p:nvPr/>
        </p:nvPicPr>
        <p:blipFill>
          <a:blip r:embed="rId5"/>
          <a:srcRect/>
          <a:stretch>
            <a:fillRect/>
          </a:stretch>
        </p:blipFill>
        <p:spPr bwMode="auto">
          <a:xfrm>
            <a:off x="5076825" y="3573463"/>
            <a:ext cx="3502025" cy="25336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79557" name="Rectangle 5"/>
          <p:cNvSpPr>
            <a:spLocks noChangeArrowheads="1"/>
          </p:cNvSpPr>
          <p:nvPr/>
        </p:nvSpPr>
        <p:spPr bwMode="auto">
          <a:xfrm>
            <a:off x="1042988" y="908050"/>
            <a:ext cx="3108325" cy="519113"/>
          </a:xfrm>
          <a:prstGeom prst="rect">
            <a:avLst/>
          </a:prstGeom>
          <a:noFill/>
          <a:ln w="9525">
            <a:noFill/>
            <a:miter lim="800000"/>
            <a:headEnd/>
            <a:tailEnd/>
          </a:ln>
          <a:effectLst/>
        </p:spPr>
        <p:txBody>
          <a:bodyPr>
            <a:spAutoFit/>
          </a:bodyPr>
          <a:lstStyle/>
          <a:p>
            <a:pPr fontAlgn="base">
              <a:spcBef>
                <a:spcPct val="30000"/>
              </a:spcBef>
              <a:spcAft>
                <a:spcPct val="0"/>
              </a:spcAft>
              <a:buFontTx/>
              <a:buChar char="•"/>
            </a:pPr>
            <a:r>
              <a:rPr lang="fa-IR" sz="2800" b="1" dirty="0">
                <a:solidFill>
                  <a:prstClr val="black"/>
                </a:solidFill>
                <a:latin typeface="Arial" pitchFamily="34" charset="0"/>
                <a:cs typeface="B Zar" pitchFamily="2" charset="-78"/>
              </a:rPr>
              <a:t>چند نما از مناره وگنبد</a:t>
            </a:r>
            <a:endParaRPr lang="en-US" sz="2800" b="1" dirty="0">
              <a:solidFill>
                <a:prstClr val="black"/>
              </a:solidFill>
              <a:latin typeface="Arial" pitchFamily="34" charset="0"/>
              <a:cs typeface="B Zar" pitchFamily="2" charset="-78"/>
            </a:endParaRPr>
          </a:p>
        </p:txBody>
      </p:sp>
      <p:sp>
        <p:nvSpPr>
          <p:cNvPr id="279558"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79559"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prstClr val="black"/>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4394614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279555"/>
                                        </p:tgtEl>
                                        <p:attrNameLst>
                                          <p:attrName>style.visibility</p:attrName>
                                        </p:attrNameLst>
                                      </p:cBhvr>
                                      <p:to>
                                        <p:strVal val="visible"/>
                                      </p:to>
                                    </p:set>
                                    <p:animEffect transition="in" filter="slide(fromRight)">
                                      <p:cBhvr>
                                        <p:cTn id="7" dur="1000"/>
                                        <p:tgtEl>
                                          <p:spTgt spid="279555"/>
                                        </p:tgtEl>
                                      </p:cBhvr>
                                    </p:animEffect>
                                  </p:childTnLst>
                                </p:cTn>
                              </p:par>
                            </p:childTnLst>
                          </p:cTn>
                        </p:par>
                        <p:par>
                          <p:cTn id="8" fill="hold">
                            <p:stCondLst>
                              <p:cond delay="1000"/>
                            </p:stCondLst>
                            <p:childTnLst>
                              <p:par>
                                <p:cTn id="9" presetID="12" presetClass="entr" presetSubtype="4" fill="hold" nodeType="afterEffect">
                                  <p:stCondLst>
                                    <p:cond delay="0"/>
                                  </p:stCondLst>
                                  <p:childTnLst>
                                    <p:set>
                                      <p:cBhvr>
                                        <p:cTn id="10" dur="1" fill="hold">
                                          <p:stCondLst>
                                            <p:cond delay="0"/>
                                          </p:stCondLst>
                                        </p:cTn>
                                        <p:tgtEl>
                                          <p:spTgt spid="279556"/>
                                        </p:tgtEl>
                                        <p:attrNameLst>
                                          <p:attrName>style.visibility</p:attrName>
                                        </p:attrNameLst>
                                      </p:cBhvr>
                                      <p:to>
                                        <p:strVal val="visible"/>
                                      </p:to>
                                    </p:set>
                                    <p:animEffect transition="in" filter="slide(fromBottom)">
                                      <p:cBhvr>
                                        <p:cTn id="11" dur="1000"/>
                                        <p:tgtEl>
                                          <p:spTgt spid="279556"/>
                                        </p:tgtEl>
                                      </p:cBhvr>
                                    </p:animEffect>
                                  </p:childTnLst>
                                </p:cTn>
                              </p:par>
                            </p:childTnLst>
                          </p:cTn>
                        </p:par>
                        <p:par>
                          <p:cTn id="12" fill="hold">
                            <p:stCondLst>
                              <p:cond delay="2000"/>
                            </p:stCondLst>
                            <p:childTnLst>
                              <p:par>
                                <p:cTn id="13" presetID="12" presetClass="entr" presetSubtype="8" fill="hold" nodeType="afterEffect">
                                  <p:stCondLst>
                                    <p:cond delay="0"/>
                                  </p:stCondLst>
                                  <p:childTnLst>
                                    <p:set>
                                      <p:cBhvr>
                                        <p:cTn id="14" dur="1" fill="hold">
                                          <p:stCondLst>
                                            <p:cond delay="0"/>
                                          </p:stCondLst>
                                        </p:cTn>
                                        <p:tgtEl>
                                          <p:spTgt spid="279554"/>
                                        </p:tgtEl>
                                        <p:attrNameLst>
                                          <p:attrName>style.visibility</p:attrName>
                                        </p:attrNameLst>
                                      </p:cBhvr>
                                      <p:to>
                                        <p:strVal val="visible"/>
                                      </p:to>
                                    </p:set>
                                    <p:animEffect transition="in" filter="slide(fromLeft)">
                                      <p:cBhvr>
                                        <p:cTn id="15" dur="1000"/>
                                        <p:tgtEl>
                                          <p:spTgt spid="279554"/>
                                        </p:tgtEl>
                                      </p:cBhvr>
                                    </p:animEffect>
                                  </p:childTnLst>
                                </p:cTn>
                              </p:par>
                              <p:par>
                                <p:cTn id="16" presetID="29" presetClass="entr" presetSubtype="0" fill="hold" nodeType="withEffect">
                                  <p:stCondLst>
                                    <p:cond delay="0"/>
                                  </p:stCondLst>
                                  <p:childTnLst>
                                    <p:set>
                                      <p:cBhvr>
                                        <p:cTn id="17" dur="1" fill="hold">
                                          <p:stCondLst>
                                            <p:cond delay="0"/>
                                          </p:stCondLst>
                                        </p:cTn>
                                        <p:tgtEl>
                                          <p:spTgt spid="279557">
                                            <p:txEl>
                                              <p:pRg st="0" end="0"/>
                                            </p:txEl>
                                          </p:spTgt>
                                        </p:tgtEl>
                                        <p:attrNameLst>
                                          <p:attrName>style.visibility</p:attrName>
                                        </p:attrNameLst>
                                      </p:cBhvr>
                                      <p:to>
                                        <p:strVal val="visible"/>
                                      </p:to>
                                    </p:set>
                                    <p:anim calcmode="lin" valueType="num">
                                      <p:cBhvr>
                                        <p:cTn id="18" dur="1000" fill="hold"/>
                                        <p:tgtEl>
                                          <p:spTgt spid="279557">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27955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795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D16546D9-628F-4050-BAFD-9126C72051D2}" type="slidenum">
              <a:rPr lang="ar-SA">
                <a:solidFill>
                  <a:srgbClr val="90C226"/>
                </a:solidFill>
              </a:rPr>
              <a:pPr/>
              <a:t>112</a:t>
            </a:fld>
            <a:endParaRPr lang="en-US" dirty="0">
              <a:solidFill>
                <a:srgbClr val="90C226"/>
              </a:solidFill>
            </a:endParaRPr>
          </a:p>
        </p:txBody>
      </p:sp>
      <p:pic>
        <p:nvPicPr>
          <p:cNvPr id="281602" name="Picture 2" descr="22"/>
          <p:cNvPicPr>
            <a:picLocks noChangeAspect="1" noChangeArrowheads="1"/>
          </p:cNvPicPr>
          <p:nvPr/>
        </p:nvPicPr>
        <p:blipFill>
          <a:blip r:embed="rId3"/>
          <a:srcRect/>
          <a:stretch>
            <a:fillRect/>
          </a:stretch>
        </p:blipFill>
        <p:spPr bwMode="auto">
          <a:xfrm>
            <a:off x="5715000" y="304800"/>
            <a:ext cx="3146425" cy="5867400"/>
          </a:xfrm>
          <a:prstGeom prst="rect">
            <a:avLst/>
          </a:prstGeom>
          <a:noFill/>
          <a:ln w="3175">
            <a:solidFill>
              <a:srgbClr val="000000"/>
            </a:solidFill>
            <a:miter lim="800000"/>
            <a:headEnd/>
            <a:tailEnd/>
          </a:ln>
          <a:effectLst>
            <a:outerShdw dist="107763" dir="8100000" algn="ctr" rotWithShape="0">
              <a:srgbClr val="0066CC">
                <a:alpha val="50000"/>
              </a:srgbClr>
            </a:outerShdw>
          </a:effectLst>
        </p:spPr>
      </p:pic>
      <p:pic>
        <p:nvPicPr>
          <p:cNvPr id="281603" name="Picture 3" descr="gmy"/>
          <p:cNvPicPr>
            <a:picLocks noChangeAspect="1" noChangeArrowheads="1"/>
          </p:cNvPicPr>
          <p:nvPr/>
        </p:nvPicPr>
        <p:blipFill>
          <a:blip r:embed="rId4"/>
          <a:srcRect/>
          <a:stretch>
            <a:fillRect/>
          </a:stretch>
        </p:blipFill>
        <p:spPr bwMode="auto">
          <a:xfrm>
            <a:off x="827088" y="4005263"/>
            <a:ext cx="3429000" cy="2408237"/>
          </a:xfrm>
          <a:prstGeom prst="rect">
            <a:avLst/>
          </a:prstGeom>
          <a:noFill/>
          <a:ln w="3175">
            <a:solidFill>
              <a:srgbClr val="000000"/>
            </a:solidFill>
            <a:miter lim="800000"/>
            <a:headEnd/>
            <a:tailEnd/>
          </a:ln>
          <a:effectLst>
            <a:outerShdw dist="107763" dir="8100000" algn="ctr" rotWithShape="0">
              <a:srgbClr val="0066CC">
                <a:alpha val="50000"/>
              </a:srgbClr>
            </a:outerShdw>
          </a:effectLst>
        </p:spPr>
      </p:pic>
      <p:sp>
        <p:nvSpPr>
          <p:cNvPr id="281604" name="Rectangle 4"/>
          <p:cNvSpPr>
            <a:spLocks noChangeArrowheads="1"/>
          </p:cNvSpPr>
          <p:nvPr/>
        </p:nvSpPr>
        <p:spPr bwMode="auto">
          <a:xfrm>
            <a:off x="539750" y="3284538"/>
            <a:ext cx="5046663" cy="572464"/>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buFontTx/>
              <a:buChar char="•"/>
            </a:pPr>
            <a:r>
              <a:rPr lang="fa-IR" sz="2400" b="1" dirty="0">
                <a:solidFill>
                  <a:srgbClr val="EBEBEB"/>
                </a:solidFill>
                <a:latin typeface="Arial" pitchFamily="34" charset="0"/>
                <a:cs typeface="B Zar" pitchFamily="2" charset="-78"/>
              </a:rPr>
              <a:t>تصاویری از سردر و مناره های آن</a:t>
            </a:r>
            <a:endParaRPr lang="en-US" sz="2400" b="1" dirty="0">
              <a:solidFill>
                <a:srgbClr val="EBEBEB"/>
              </a:solidFill>
              <a:latin typeface="Arial" pitchFamily="34" charset="0"/>
              <a:cs typeface="B Zar" pitchFamily="2" charset="-78"/>
            </a:endParaRPr>
          </a:p>
        </p:txBody>
      </p:sp>
      <p:pic>
        <p:nvPicPr>
          <p:cNvPr id="281605" name="Picture 5" descr="15"/>
          <p:cNvPicPr>
            <a:picLocks noChangeAspect="1" noChangeArrowheads="1"/>
          </p:cNvPicPr>
          <p:nvPr/>
        </p:nvPicPr>
        <p:blipFill>
          <a:blip r:embed="rId5"/>
          <a:srcRect/>
          <a:stretch>
            <a:fillRect/>
          </a:stretch>
        </p:blipFill>
        <p:spPr bwMode="auto">
          <a:xfrm>
            <a:off x="3276600" y="228600"/>
            <a:ext cx="2055813" cy="3048000"/>
          </a:xfrm>
          <a:prstGeom prst="rect">
            <a:avLst/>
          </a:prstGeom>
          <a:noFill/>
          <a:ln w="3175">
            <a:solidFill>
              <a:srgbClr val="000000"/>
            </a:solidFill>
            <a:miter lim="800000"/>
            <a:headEnd/>
            <a:tailEnd/>
          </a:ln>
          <a:effectLst>
            <a:outerShdw dist="107763" dir="8100000" algn="ctr" rotWithShape="0">
              <a:srgbClr val="0066CC">
                <a:alpha val="50000"/>
              </a:srgbClr>
            </a:outerShdw>
          </a:effectLst>
        </p:spPr>
      </p:pic>
      <p:sp>
        <p:nvSpPr>
          <p:cNvPr id="281606"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1607" name="Rectangle 7"/>
          <p:cNvSpPr>
            <a:spLocks noChangeArrowheads="1"/>
          </p:cNvSpPr>
          <p:nvPr/>
        </p:nvSpPr>
        <p:spPr bwMode="auto">
          <a:xfrm>
            <a:off x="1835150" y="3357563"/>
            <a:ext cx="3744913" cy="5762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1608" name="Rectangle 8"/>
          <p:cNvSpPr>
            <a:spLocks noChangeArrowheads="1"/>
          </p:cNvSpPr>
          <p:nvPr/>
        </p:nvSpPr>
        <p:spPr bwMode="auto">
          <a:xfrm>
            <a:off x="250825" y="6381750"/>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1756300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81602"/>
                                        </p:tgtEl>
                                        <p:attrNameLst>
                                          <p:attrName>style.visibility</p:attrName>
                                        </p:attrNameLst>
                                      </p:cBhvr>
                                      <p:to>
                                        <p:strVal val="visible"/>
                                      </p:to>
                                    </p:set>
                                    <p:animEffect transition="in" filter="fade">
                                      <p:cBhvr>
                                        <p:cTn id="7" dur="1000"/>
                                        <p:tgtEl>
                                          <p:spTgt spid="281602"/>
                                        </p:tgtEl>
                                      </p:cBhvr>
                                    </p:animEffect>
                                    <p:anim calcmode="lin" valueType="num">
                                      <p:cBhvr>
                                        <p:cTn id="8" dur="1000" fill="hold"/>
                                        <p:tgtEl>
                                          <p:spTgt spid="281602"/>
                                        </p:tgtEl>
                                        <p:attrNameLst>
                                          <p:attrName>ppt_x</p:attrName>
                                        </p:attrNameLst>
                                      </p:cBhvr>
                                      <p:tavLst>
                                        <p:tav tm="0">
                                          <p:val>
                                            <p:strVal val="#ppt_x"/>
                                          </p:val>
                                        </p:tav>
                                        <p:tav tm="100000">
                                          <p:val>
                                            <p:strVal val="#ppt_x"/>
                                          </p:val>
                                        </p:tav>
                                      </p:tavLst>
                                    </p:anim>
                                    <p:anim calcmode="lin" valueType="num">
                                      <p:cBhvr>
                                        <p:cTn id="9" dur="900" decel="100000" fill="hold"/>
                                        <p:tgtEl>
                                          <p:spTgt spid="28160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160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81603"/>
                                        </p:tgtEl>
                                        <p:attrNameLst>
                                          <p:attrName>style.visibility</p:attrName>
                                        </p:attrNameLst>
                                      </p:cBhvr>
                                      <p:to>
                                        <p:strVal val="visible"/>
                                      </p:to>
                                    </p:set>
                                    <p:animEffect transition="in" filter="fade">
                                      <p:cBhvr>
                                        <p:cTn id="14" dur="1000"/>
                                        <p:tgtEl>
                                          <p:spTgt spid="281603"/>
                                        </p:tgtEl>
                                      </p:cBhvr>
                                    </p:animEffect>
                                    <p:anim calcmode="lin" valueType="num">
                                      <p:cBhvr>
                                        <p:cTn id="15" dur="1000" fill="hold"/>
                                        <p:tgtEl>
                                          <p:spTgt spid="281603"/>
                                        </p:tgtEl>
                                        <p:attrNameLst>
                                          <p:attrName>ppt_x</p:attrName>
                                        </p:attrNameLst>
                                      </p:cBhvr>
                                      <p:tavLst>
                                        <p:tav tm="0">
                                          <p:val>
                                            <p:strVal val="#ppt_x"/>
                                          </p:val>
                                        </p:tav>
                                        <p:tav tm="100000">
                                          <p:val>
                                            <p:strVal val="#ppt_x"/>
                                          </p:val>
                                        </p:tav>
                                      </p:tavLst>
                                    </p:anim>
                                    <p:anim calcmode="lin" valueType="num">
                                      <p:cBhvr>
                                        <p:cTn id="16" dur="900" decel="100000" fill="hold"/>
                                        <p:tgtEl>
                                          <p:spTgt spid="28160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8160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281605"/>
                                        </p:tgtEl>
                                        <p:attrNameLst>
                                          <p:attrName>style.visibility</p:attrName>
                                        </p:attrNameLst>
                                      </p:cBhvr>
                                      <p:to>
                                        <p:strVal val="visible"/>
                                      </p:to>
                                    </p:set>
                                    <p:animEffect transition="in" filter="fade">
                                      <p:cBhvr>
                                        <p:cTn id="21" dur="1000"/>
                                        <p:tgtEl>
                                          <p:spTgt spid="281605"/>
                                        </p:tgtEl>
                                      </p:cBhvr>
                                    </p:animEffect>
                                    <p:anim calcmode="lin" valueType="num">
                                      <p:cBhvr>
                                        <p:cTn id="22" dur="1000" fill="hold"/>
                                        <p:tgtEl>
                                          <p:spTgt spid="281605"/>
                                        </p:tgtEl>
                                        <p:attrNameLst>
                                          <p:attrName>ppt_x</p:attrName>
                                        </p:attrNameLst>
                                      </p:cBhvr>
                                      <p:tavLst>
                                        <p:tav tm="0">
                                          <p:val>
                                            <p:strVal val="#ppt_x"/>
                                          </p:val>
                                        </p:tav>
                                        <p:tav tm="100000">
                                          <p:val>
                                            <p:strVal val="#ppt_x"/>
                                          </p:val>
                                        </p:tav>
                                      </p:tavLst>
                                    </p:anim>
                                    <p:anim calcmode="lin" valueType="num">
                                      <p:cBhvr>
                                        <p:cTn id="23" dur="900" decel="100000" fill="hold"/>
                                        <p:tgtEl>
                                          <p:spTgt spid="28160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81605"/>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40" presetClass="entr" presetSubtype="0" fill="hold" grpId="0" nodeType="afterEffect">
                                  <p:stCondLst>
                                    <p:cond delay="0"/>
                                  </p:stCondLst>
                                  <p:iterate type="lt">
                                    <p:tmPct val="10000"/>
                                  </p:iterate>
                                  <p:childTnLst>
                                    <p:set>
                                      <p:cBhvr>
                                        <p:cTn id="27" dur="1" fill="hold">
                                          <p:stCondLst>
                                            <p:cond delay="0"/>
                                          </p:stCondLst>
                                        </p:cTn>
                                        <p:tgtEl>
                                          <p:spTgt spid="281604"/>
                                        </p:tgtEl>
                                        <p:attrNameLst>
                                          <p:attrName>style.visibility</p:attrName>
                                        </p:attrNameLst>
                                      </p:cBhvr>
                                      <p:to>
                                        <p:strVal val="visible"/>
                                      </p:to>
                                    </p:set>
                                    <p:animEffect transition="in" filter="fade">
                                      <p:cBhvr>
                                        <p:cTn id="28" dur="500"/>
                                        <p:tgtEl>
                                          <p:spTgt spid="281604"/>
                                        </p:tgtEl>
                                      </p:cBhvr>
                                    </p:animEffect>
                                    <p:anim calcmode="lin" valueType="num">
                                      <p:cBhvr>
                                        <p:cTn id="29" dur="500" fill="hold"/>
                                        <p:tgtEl>
                                          <p:spTgt spid="281604"/>
                                        </p:tgtEl>
                                        <p:attrNameLst>
                                          <p:attrName>ppt_x</p:attrName>
                                        </p:attrNameLst>
                                      </p:cBhvr>
                                      <p:tavLst>
                                        <p:tav tm="0">
                                          <p:val>
                                            <p:strVal val="#ppt_x-.1"/>
                                          </p:val>
                                        </p:tav>
                                        <p:tav tm="100000">
                                          <p:val>
                                            <p:strVal val="#ppt_x"/>
                                          </p:val>
                                        </p:tav>
                                      </p:tavLst>
                                    </p:anim>
                                    <p:anim calcmode="lin" valueType="num">
                                      <p:cBhvr>
                                        <p:cTn id="30" dur="500" fill="hold"/>
                                        <p:tgtEl>
                                          <p:spTgt spid="2816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4"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6E5A71C2-D5C7-4A1E-8E47-1FF1CC34A2E6}" type="slidenum">
              <a:rPr lang="ar-SA">
                <a:solidFill>
                  <a:srgbClr val="90C226"/>
                </a:solidFill>
              </a:rPr>
              <a:pPr/>
              <a:t>113</a:t>
            </a:fld>
            <a:endParaRPr lang="en-US" dirty="0">
              <a:solidFill>
                <a:srgbClr val="90C226"/>
              </a:solidFill>
            </a:endParaRPr>
          </a:p>
        </p:txBody>
      </p:sp>
      <p:sp>
        <p:nvSpPr>
          <p:cNvPr id="283650" name="Rectangle 2"/>
          <p:cNvSpPr>
            <a:spLocks noChangeArrowheads="1"/>
          </p:cNvSpPr>
          <p:nvPr/>
        </p:nvSpPr>
        <p:spPr bwMode="auto">
          <a:xfrm>
            <a:off x="755650" y="1557338"/>
            <a:ext cx="7704138" cy="14398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3651" name="Rectangle 3"/>
          <p:cNvSpPr>
            <a:spLocks noChangeArrowheads="1"/>
          </p:cNvSpPr>
          <p:nvPr/>
        </p:nvSpPr>
        <p:spPr bwMode="auto">
          <a:xfrm>
            <a:off x="762000" y="1447800"/>
            <a:ext cx="7467600" cy="1625600"/>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r>
              <a:rPr lang="fa-IR" sz="2400" b="1" dirty="0">
                <a:solidFill>
                  <a:srgbClr val="EBEBEB"/>
                </a:solidFill>
                <a:latin typeface="Arial" pitchFamily="34" charset="0"/>
                <a:cs typeface="B Zar" pitchFamily="2" charset="-78"/>
              </a:rPr>
              <a:t>گنبد از نوع دو پوسته است .گنبد داخلی منحنی بیضی شکل و گنبد خارجی با منحنی شبدری کند ساخته شده است که البته در عمل به دلیل ایجاد مشکلات به شبدری تند مبدل گشته است.</a:t>
            </a:r>
            <a:endParaRPr lang="en-US" sz="2400" b="1" dirty="0">
              <a:solidFill>
                <a:srgbClr val="EBEBEB"/>
              </a:solidFill>
              <a:latin typeface="Arial" pitchFamily="34" charset="0"/>
              <a:cs typeface="B Zar" pitchFamily="2" charset="-78"/>
            </a:endParaRPr>
          </a:p>
        </p:txBody>
      </p:sp>
      <p:sp>
        <p:nvSpPr>
          <p:cNvPr id="283652" name="Rectangle 4"/>
          <p:cNvSpPr>
            <a:spLocks noChangeArrowheads="1"/>
          </p:cNvSpPr>
          <p:nvPr/>
        </p:nvSpPr>
        <p:spPr bwMode="auto">
          <a:xfrm>
            <a:off x="6790235" y="836613"/>
            <a:ext cx="1064715" cy="646331"/>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fontAlgn="base">
              <a:spcBef>
                <a:spcPct val="0"/>
              </a:spcBef>
              <a:spcAft>
                <a:spcPct val="0"/>
              </a:spcAft>
            </a:pPr>
            <a:r>
              <a:rPr lang="fa-IR" sz="3600" b="1" dirty="0">
                <a:solidFill>
                  <a:prstClr val="black"/>
                </a:solidFill>
                <a:latin typeface="Arial" pitchFamily="34" charset="0"/>
                <a:cs typeface="B Zar" pitchFamily="2" charset="-78"/>
              </a:rPr>
              <a:t>گنبد:</a:t>
            </a:r>
            <a:endParaRPr lang="en-US" sz="3600" b="1" dirty="0">
              <a:solidFill>
                <a:prstClr val="black"/>
              </a:solidFill>
              <a:latin typeface="Arial" pitchFamily="34" charset="0"/>
              <a:cs typeface="B Zar" pitchFamily="2" charset="-78"/>
            </a:endParaRPr>
          </a:p>
        </p:txBody>
      </p:sp>
      <p:pic>
        <p:nvPicPr>
          <p:cNvPr id="283653" name="Picture 5" descr="16"/>
          <p:cNvPicPr>
            <a:picLocks noChangeAspect="1" noChangeArrowheads="1"/>
          </p:cNvPicPr>
          <p:nvPr/>
        </p:nvPicPr>
        <p:blipFill>
          <a:blip r:embed="rId3"/>
          <a:srcRect/>
          <a:stretch>
            <a:fillRect/>
          </a:stretch>
        </p:blipFill>
        <p:spPr bwMode="auto">
          <a:xfrm>
            <a:off x="1692275" y="3068638"/>
            <a:ext cx="5184775" cy="32067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83654"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3655"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4489909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83652"/>
                                        </p:tgtEl>
                                        <p:attrNameLst>
                                          <p:attrName>style.visibility</p:attrName>
                                        </p:attrNameLst>
                                      </p:cBhvr>
                                      <p:to>
                                        <p:strVal val="visible"/>
                                      </p:to>
                                    </p:set>
                                    <p:anim calcmode="lin" valueType="num">
                                      <p:cBhvr>
                                        <p:cTn id="7" dur="500" fill="hold"/>
                                        <p:tgtEl>
                                          <p:spTgt spid="283652"/>
                                        </p:tgtEl>
                                        <p:attrNameLst>
                                          <p:attrName>ppt_w</p:attrName>
                                        </p:attrNameLst>
                                      </p:cBhvr>
                                      <p:tavLst>
                                        <p:tav tm="0">
                                          <p:val>
                                            <p:fltVal val="0"/>
                                          </p:val>
                                        </p:tav>
                                        <p:tav tm="100000">
                                          <p:val>
                                            <p:strVal val="#ppt_w"/>
                                          </p:val>
                                        </p:tav>
                                      </p:tavLst>
                                    </p:anim>
                                    <p:anim calcmode="lin" valueType="num">
                                      <p:cBhvr>
                                        <p:cTn id="8" dur="500" fill="hold"/>
                                        <p:tgtEl>
                                          <p:spTgt spid="28365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283651"/>
                                        </p:tgtEl>
                                        <p:attrNameLst>
                                          <p:attrName>style.visibility</p:attrName>
                                        </p:attrNameLst>
                                      </p:cBhvr>
                                      <p:to>
                                        <p:strVal val="visible"/>
                                      </p:to>
                                    </p:set>
                                    <p:anim calcmode="lin" valueType="num">
                                      <p:cBhvr>
                                        <p:cTn id="12" dur="1000" fill="hold"/>
                                        <p:tgtEl>
                                          <p:spTgt spid="283651"/>
                                        </p:tgtEl>
                                        <p:attrNameLst>
                                          <p:attrName>ppt_x</p:attrName>
                                        </p:attrNameLst>
                                      </p:cBhvr>
                                      <p:tavLst>
                                        <p:tav tm="0">
                                          <p:val>
                                            <p:strVal val="#ppt_x-.2"/>
                                          </p:val>
                                        </p:tav>
                                        <p:tav tm="100000">
                                          <p:val>
                                            <p:strVal val="#ppt_x"/>
                                          </p:val>
                                        </p:tav>
                                      </p:tavLst>
                                    </p:anim>
                                    <p:anim calcmode="lin" valueType="num">
                                      <p:cBhvr>
                                        <p:cTn id="13" dur="1000" fill="hold"/>
                                        <p:tgtEl>
                                          <p:spTgt spid="28365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83651"/>
                                        </p:tgtEl>
                                      </p:cBhvr>
                                    </p:animEffect>
                                  </p:childTnLst>
                                </p:cTn>
                              </p:par>
                              <p:par>
                                <p:cTn id="15" presetID="12" presetClass="entr" presetSubtype="4" fill="hold" nodeType="withEffect">
                                  <p:stCondLst>
                                    <p:cond delay="0"/>
                                  </p:stCondLst>
                                  <p:childTnLst>
                                    <p:set>
                                      <p:cBhvr>
                                        <p:cTn id="16" dur="1" fill="hold">
                                          <p:stCondLst>
                                            <p:cond delay="0"/>
                                          </p:stCondLst>
                                        </p:cTn>
                                        <p:tgtEl>
                                          <p:spTgt spid="283653"/>
                                        </p:tgtEl>
                                        <p:attrNameLst>
                                          <p:attrName>style.visibility</p:attrName>
                                        </p:attrNameLst>
                                      </p:cBhvr>
                                      <p:to>
                                        <p:strVal val="visible"/>
                                      </p:to>
                                    </p:set>
                                    <p:animEffect transition="in" filter="slide(fromBottom)">
                                      <p:cBhvr>
                                        <p:cTn id="17" dur="1000"/>
                                        <p:tgtEl>
                                          <p:spTgt spid="283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p:bldP spid="28365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A1D8D7C3-9D30-4E4C-855C-79BE18797CBE}" type="slidenum">
              <a:rPr lang="ar-SA">
                <a:solidFill>
                  <a:srgbClr val="90C226"/>
                </a:solidFill>
              </a:rPr>
              <a:pPr/>
              <a:t>114</a:t>
            </a:fld>
            <a:endParaRPr lang="en-US" dirty="0">
              <a:solidFill>
                <a:srgbClr val="90C226"/>
              </a:solidFill>
            </a:endParaRPr>
          </a:p>
        </p:txBody>
      </p:sp>
      <p:pic>
        <p:nvPicPr>
          <p:cNvPr id="285698" name="Picture 2" descr="23"/>
          <p:cNvPicPr>
            <a:picLocks noChangeAspect="1" noChangeArrowheads="1"/>
          </p:cNvPicPr>
          <p:nvPr/>
        </p:nvPicPr>
        <p:blipFill>
          <a:blip r:embed="rId3"/>
          <a:srcRect/>
          <a:stretch>
            <a:fillRect/>
          </a:stretch>
        </p:blipFill>
        <p:spPr bwMode="auto">
          <a:xfrm>
            <a:off x="533400" y="1143000"/>
            <a:ext cx="2514600" cy="20970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85699" name="Picture 3" descr="e8"/>
          <p:cNvPicPr>
            <a:picLocks noChangeAspect="1" noChangeArrowheads="1"/>
          </p:cNvPicPr>
          <p:nvPr/>
        </p:nvPicPr>
        <p:blipFill>
          <a:blip r:embed="rId4"/>
          <a:srcRect/>
          <a:stretch>
            <a:fillRect/>
          </a:stretch>
        </p:blipFill>
        <p:spPr bwMode="auto">
          <a:xfrm>
            <a:off x="1403350" y="3573463"/>
            <a:ext cx="4406900" cy="26035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85700" name="Rectangle 4"/>
          <p:cNvSpPr>
            <a:spLocks noChangeArrowheads="1"/>
          </p:cNvSpPr>
          <p:nvPr/>
        </p:nvSpPr>
        <p:spPr bwMode="auto">
          <a:xfrm>
            <a:off x="2962553" y="836613"/>
            <a:ext cx="3057247" cy="52322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dirty="0">
                <a:solidFill>
                  <a:prstClr val="black"/>
                </a:solidFill>
                <a:latin typeface="Arial" pitchFamily="34" charset="0"/>
                <a:cs typeface="B Zar" pitchFamily="2" charset="-78"/>
              </a:rPr>
              <a:t> </a:t>
            </a:r>
            <a:r>
              <a:rPr lang="fa-IR" sz="2800" b="1" dirty="0">
                <a:solidFill>
                  <a:prstClr val="black"/>
                </a:solidFill>
                <a:latin typeface="Arial" pitchFamily="34" charset="0"/>
                <a:cs typeface="B Zar" pitchFamily="2" charset="-78"/>
              </a:rPr>
              <a:t>گنبد مسجد جامع یزد</a:t>
            </a:r>
            <a:endParaRPr lang="en-US" sz="2800" b="1" dirty="0">
              <a:solidFill>
                <a:prstClr val="black"/>
              </a:solidFill>
              <a:latin typeface="Arial" pitchFamily="34" charset="0"/>
              <a:cs typeface="B Zar" pitchFamily="2" charset="-78"/>
            </a:endParaRPr>
          </a:p>
        </p:txBody>
      </p:sp>
      <p:pic>
        <p:nvPicPr>
          <p:cNvPr id="285701" name="Picture 5" descr="15"/>
          <p:cNvPicPr>
            <a:picLocks noChangeAspect="1" noChangeArrowheads="1"/>
          </p:cNvPicPr>
          <p:nvPr/>
        </p:nvPicPr>
        <p:blipFill>
          <a:blip r:embed="rId5"/>
          <a:srcRect/>
          <a:stretch>
            <a:fillRect/>
          </a:stretch>
        </p:blipFill>
        <p:spPr bwMode="auto">
          <a:xfrm>
            <a:off x="6300788" y="188913"/>
            <a:ext cx="2551112" cy="49482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85702" name="Rectangle 6"/>
          <p:cNvSpPr>
            <a:spLocks noChangeArrowheads="1"/>
          </p:cNvSpPr>
          <p:nvPr/>
        </p:nvSpPr>
        <p:spPr bwMode="auto">
          <a:xfrm>
            <a:off x="6372225" y="5157788"/>
            <a:ext cx="2362200" cy="1114425"/>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buFontTx/>
              <a:buChar char="•"/>
            </a:pPr>
            <a:r>
              <a:rPr lang="fa-IR" sz="2400" dirty="0">
                <a:solidFill>
                  <a:srgbClr val="EBEBEB"/>
                </a:solidFill>
                <a:latin typeface="Arial" pitchFamily="34" charset="0"/>
                <a:cs typeface="B Zar" pitchFamily="2" charset="-78"/>
              </a:rPr>
              <a:t> گنبد دو پوسته بلند و پلان (خشخاشی)گنبد</a:t>
            </a:r>
            <a:endParaRPr lang="en-US" sz="2400" dirty="0">
              <a:solidFill>
                <a:srgbClr val="EBEBEB"/>
              </a:solidFill>
              <a:latin typeface="Arial" pitchFamily="34" charset="0"/>
              <a:cs typeface="B Zar" pitchFamily="2" charset="-78"/>
            </a:endParaRPr>
          </a:p>
        </p:txBody>
      </p:sp>
      <p:sp>
        <p:nvSpPr>
          <p:cNvPr id="285703"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5704" name="Rectangle 8"/>
          <p:cNvSpPr>
            <a:spLocks noChangeArrowheads="1"/>
          </p:cNvSpPr>
          <p:nvPr/>
        </p:nvSpPr>
        <p:spPr bwMode="auto">
          <a:xfrm>
            <a:off x="6300788" y="5300663"/>
            <a:ext cx="2519362" cy="9366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5705"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2612802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85699"/>
                                        </p:tgtEl>
                                        <p:attrNameLst>
                                          <p:attrName>style.visibility</p:attrName>
                                        </p:attrNameLst>
                                      </p:cBhvr>
                                      <p:to>
                                        <p:strVal val="visible"/>
                                      </p:to>
                                    </p:set>
                                    <p:animEffect transition="in" filter="strips(downLeft)">
                                      <p:cBhvr>
                                        <p:cTn id="7" dur="500"/>
                                        <p:tgtEl>
                                          <p:spTgt spid="285699"/>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285698"/>
                                        </p:tgtEl>
                                        <p:attrNameLst>
                                          <p:attrName>style.visibility</p:attrName>
                                        </p:attrNameLst>
                                      </p:cBhvr>
                                      <p:to>
                                        <p:strVal val="visible"/>
                                      </p:to>
                                    </p:set>
                                    <p:animEffect transition="in" filter="strips(downRight)">
                                      <p:cBhvr>
                                        <p:cTn id="11" dur="500"/>
                                        <p:tgtEl>
                                          <p:spTgt spid="285698"/>
                                        </p:tgtEl>
                                      </p:cBhvr>
                                    </p:animEffect>
                                  </p:childTnLst>
                                </p:cTn>
                              </p:par>
                            </p:childTnLst>
                          </p:cTn>
                        </p:par>
                        <p:par>
                          <p:cTn id="12" fill="hold">
                            <p:stCondLst>
                              <p:cond delay="1000"/>
                            </p:stCondLst>
                            <p:childTnLst>
                              <p:par>
                                <p:cTn id="13" presetID="18" presetClass="entr" presetSubtype="9" fill="hold" nodeType="afterEffect">
                                  <p:stCondLst>
                                    <p:cond delay="0"/>
                                  </p:stCondLst>
                                  <p:childTnLst>
                                    <p:set>
                                      <p:cBhvr>
                                        <p:cTn id="14" dur="1" fill="hold">
                                          <p:stCondLst>
                                            <p:cond delay="0"/>
                                          </p:stCondLst>
                                        </p:cTn>
                                        <p:tgtEl>
                                          <p:spTgt spid="285701"/>
                                        </p:tgtEl>
                                        <p:attrNameLst>
                                          <p:attrName>style.visibility</p:attrName>
                                        </p:attrNameLst>
                                      </p:cBhvr>
                                      <p:to>
                                        <p:strVal val="visible"/>
                                      </p:to>
                                    </p:set>
                                    <p:animEffect transition="in" filter="strips(upLeft)">
                                      <p:cBhvr>
                                        <p:cTn id="15" dur="500"/>
                                        <p:tgtEl>
                                          <p:spTgt spid="285701"/>
                                        </p:tgtEl>
                                      </p:cBhvr>
                                    </p:animEffect>
                                  </p:childTnLst>
                                </p:cTn>
                              </p:par>
                            </p:childTnLst>
                          </p:cTn>
                        </p:par>
                        <p:par>
                          <p:cTn id="16" fill="hold">
                            <p:stCondLst>
                              <p:cond delay="1500"/>
                            </p:stCondLst>
                            <p:childTnLst>
                              <p:par>
                                <p:cTn id="17" presetID="18" presetClass="entr" presetSubtype="9" fill="hold" grpId="0" nodeType="afterEffect">
                                  <p:stCondLst>
                                    <p:cond delay="0"/>
                                  </p:stCondLst>
                                  <p:childTnLst>
                                    <p:set>
                                      <p:cBhvr>
                                        <p:cTn id="18" dur="1" fill="hold">
                                          <p:stCondLst>
                                            <p:cond delay="0"/>
                                          </p:stCondLst>
                                        </p:cTn>
                                        <p:tgtEl>
                                          <p:spTgt spid="285700"/>
                                        </p:tgtEl>
                                        <p:attrNameLst>
                                          <p:attrName>style.visibility</p:attrName>
                                        </p:attrNameLst>
                                      </p:cBhvr>
                                      <p:to>
                                        <p:strVal val="visible"/>
                                      </p:to>
                                    </p:set>
                                    <p:animEffect transition="in" filter="strips(upLeft)">
                                      <p:cBhvr>
                                        <p:cTn id="19" dur="1000"/>
                                        <p:tgtEl>
                                          <p:spTgt spid="285700"/>
                                        </p:tgtEl>
                                      </p:cBhvr>
                                    </p:animEffect>
                                  </p:childTnLst>
                                </p:cTn>
                              </p:par>
                            </p:childTnLst>
                          </p:cTn>
                        </p:par>
                        <p:par>
                          <p:cTn id="20" fill="hold">
                            <p:stCondLst>
                              <p:cond delay="2500"/>
                            </p:stCondLst>
                            <p:childTnLst>
                              <p:par>
                                <p:cTn id="21" presetID="18" presetClass="entr" presetSubtype="3" fill="hold" nodeType="afterEffect">
                                  <p:stCondLst>
                                    <p:cond delay="0"/>
                                  </p:stCondLst>
                                  <p:childTnLst>
                                    <p:set>
                                      <p:cBhvr>
                                        <p:cTn id="22" dur="1" fill="hold">
                                          <p:stCondLst>
                                            <p:cond delay="0"/>
                                          </p:stCondLst>
                                        </p:cTn>
                                        <p:tgtEl>
                                          <p:spTgt spid="285702">
                                            <p:txEl>
                                              <p:pRg st="0" end="0"/>
                                            </p:txEl>
                                          </p:spTgt>
                                        </p:tgtEl>
                                        <p:attrNameLst>
                                          <p:attrName>style.visibility</p:attrName>
                                        </p:attrNameLst>
                                      </p:cBhvr>
                                      <p:to>
                                        <p:strVal val="visible"/>
                                      </p:to>
                                    </p:set>
                                    <p:animEffect transition="in" filter="strips(upRight)">
                                      <p:cBhvr>
                                        <p:cTn id="23" dur="1000"/>
                                        <p:tgtEl>
                                          <p:spTgt spid="2857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0"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119E9C22-21C8-4012-906D-873FDCFA48D8}" type="slidenum">
              <a:rPr lang="ar-SA">
                <a:solidFill>
                  <a:srgbClr val="90C226"/>
                </a:solidFill>
              </a:rPr>
              <a:pPr/>
              <a:t>115</a:t>
            </a:fld>
            <a:endParaRPr lang="en-US" dirty="0">
              <a:solidFill>
                <a:srgbClr val="90C226"/>
              </a:solidFill>
            </a:endParaRPr>
          </a:p>
        </p:txBody>
      </p:sp>
      <p:sp>
        <p:nvSpPr>
          <p:cNvPr id="287746" name="Rectangle 2"/>
          <p:cNvSpPr>
            <a:spLocks noChangeArrowheads="1"/>
          </p:cNvSpPr>
          <p:nvPr/>
        </p:nvSpPr>
        <p:spPr bwMode="auto">
          <a:xfrm>
            <a:off x="1042988" y="692150"/>
            <a:ext cx="7151687" cy="1384995"/>
          </a:xfrm>
          <a:prstGeom prst="rect">
            <a:avLst/>
          </a:prstGeom>
          <a:noFill/>
          <a:ln w="9525">
            <a:noFill/>
            <a:miter lim="800000"/>
            <a:headEnd/>
            <a:tailEnd/>
          </a:ln>
          <a:effectLst/>
        </p:spPr>
        <p:txBody>
          <a:bodyPr>
            <a:spAutoFit/>
          </a:bodyPr>
          <a:lstStyle/>
          <a:p>
            <a:pPr algn="just" fontAlgn="base">
              <a:spcBef>
                <a:spcPct val="50000"/>
              </a:spcBef>
              <a:spcAft>
                <a:spcPct val="0"/>
              </a:spcAft>
              <a:buFontTx/>
              <a:buChar char="•"/>
            </a:pPr>
            <a:r>
              <a:rPr lang="fa-IR" sz="2000" b="1" dirty="0">
                <a:solidFill>
                  <a:prstClr val="black"/>
                </a:solidFill>
                <a:latin typeface="Arial" pitchFamily="34" charset="0"/>
                <a:cs typeface="B Zar" pitchFamily="2" charset="-78"/>
              </a:rPr>
              <a:t>  </a:t>
            </a:r>
            <a:r>
              <a:rPr lang="fa-IR" sz="2400" b="1" dirty="0">
                <a:solidFill>
                  <a:prstClr val="black"/>
                </a:solidFill>
                <a:latin typeface="Arial" pitchFamily="34" charset="0"/>
                <a:cs typeface="B Zar" pitchFamily="2" charset="-78"/>
              </a:rPr>
              <a:t>طاق و تویزه و نوع خوانچه پوش آن در شبستان های کناری مسجد جامع یزد دیده می شود.</a:t>
            </a:r>
            <a:endParaRPr lang="en-US" sz="2400" b="1" dirty="0">
              <a:solidFill>
                <a:prstClr val="black"/>
              </a:solidFill>
              <a:latin typeface="Arial" pitchFamily="34" charset="0"/>
              <a:cs typeface="B Zar" pitchFamily="2" charset="-78"/>
            </a:endParaRPr>
          </a:p>
          <a:p>
            <a:pPr fontAlgn="base">
              <a:spcBef>
                <a:spcPct val="50000"/>
              </a:spcBef>
              <a:spcAft>
                <a:spcPct val="0"/>
              </a:spcAft>
            </a:pPr>
            <a:endParaRPr lang="en-US" sz="2400" b="1" dirty="0">
              <a:solidFill>
                <a:prstClr val="black"/>
              </a:solidFill>
              <a:latin typeface="Arial" pitchFamily="34" charset="0"/>
              <a:cs typeface="B Zar" pitchFamily="2" charset="-78"/>
            </a:endParaRPr>
          </a:p>
        </p:txBody>
      </p:sp>
      <p:pic>
        <p:nvPicPr>
          <p:cNvPr id="287747" name="Picture 3" descr="ghajar"/>
          <p:cNvPicPr>
            <a:picLocks noChangeAspect="1" noChangeArrowheads="1"/>
          </p:cNvPicPr>
          <p:nvPr/>
        </p:nvPicPr>
        <p:blipFill>
          <a:blip r:embed="rId3"/>
          <a:srcRect/>
          <a:stretch>
            <a:fillRect/>
          </a:stretch>
        </p:blipFill>
        <p:spPr bwMode="auto">
          <a:xfrm>
            <a:off x="1676400" y="1447800"/>
            <a:ext cx="3265488" cy="47180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87748" name="Rectangle 4"/>
          <p:cNvSpPr>
            <a:spLocks noChangeArrowheads="1"/>
          </p:cNvSpPr>
          <p:nvPr/>
        </p:nvSpPr>
        <p:spPr bwMode="auto">
          <a:xfrm>
            <a:off x="5257800" y="1981200"/>
            <a:ext cx="3362325" cy="1373188"/>
          </a:xfrm>
          <a:prstGeom prst="rect">
            <a:avLst/>
          </a:prstGeom>
          <a:noFill/>
          <a:ln w="9525">
            <a:noFill/>
            <a:miter lim="800000"/>
            <a:headEnd/>
            <a:tailEnd/>
          </a:ln>
          <a:effectLst/>
        </p:spPr>
        <p:txBody>
          <a:bodyPr>
            <a:spAutoFit/>
          </a:bodyPr>
          <a:lstStyle/>
          <a:p>
            <a:pPr fontAlgn="base">
              <a:lnSpc>
                <a:spcPct val="140000"/>
              </a:lnSpc>
              <a:spcBef>
                <a:spcPct val="30000"/>
              </a:spcBef>
              <a:spcAft>
                <a:spcPct val="0"/>
              </a:spcAft>
              <a:buFontTx/>
              <a:buChar char="•"/>
            </a:pPr>
            <a:r>
              <a:rPr lang="fa-IR" sz="2000" b="1" dirty="0">
                <a:solidFill>
                  <a:srgbClr val="EBEBEB"/>
                </a:solidFill>
                <a:latin typeface="Arial" pitchFamily="34" charset="0"/>
                <a:cs typeface="B Zar" pitchFamily="2" charset="-78"/>
              </a:rPr>
              <a:t> نوررسانی توسط سنگهای شفاف مرمر جهت شبستان زمستانی مسجد کبیر یزد</a:t>
            </a:r>
            <a:endParaRPr lang="en-US" sz="2000" b="1" dirty="0">
              <a:solidFill>
                <a:srgbClr val="EBEBEB"/>
              </a:solidFill>
              <a:latin typeface="Arial" pitchFamily="34" charset="0"/>
              <a:cs typeface="B Zar" pitchFamily="2" charset="-78"/>
            </a:endParaRPr>
          </a:p>
        </p:txBody>
      </p:sp>
      <p:sp>
        <p:nvSpPr>
          <p:cNvPr id="287749" name="Rectangle 5"/>
          <p:cNvSpPr>
            <a:spLocks noChangeArrowheads="1"/>
          </p:cNvSpPr>
          <p:nvPr/>
        </p:nvSpPr>
        <p:spPr bwMode="auto">
          <a:xfrm>
            <a:off x="5334000" y="3962400"/>
            <a:ext cx="3462338" cy="701675"/>
          </a:xfrm>
          <a:prstGeom prst="rect">
            <a:avLst/>
          </a:prstGeom>
          <a:noFill/>
          <a:ln w="9525">
            <a:noFill/>
            <a:miter lim="800000"/>
            <a:headEnd/>
            <a:tailEnd/>
          </a:ln>
          <a:effectLst/>
        </p:spPr>
        <p:txBody>
          <a:bodyPr>
            <a:spAutoFit/>
          </a:bodyPr>
          <a:lstStyle/>
          <a:p>
            <a:pPr algn="just" fontAlgn="base">
              <a:spcBef>
                <a:spcPct val="30000"/>
              </a:spcBef>
              <a:spcAft>
                <a:spcPct val="0"/>
              </a:spcAft>
              <a:buFontTx/>
              <a:buChar char="•"/>
            </a:pPr>
            <a:r>
              <a:rPr lang="fa-IR" sz="2000" b="1" dirty="0">
                <a:solidFill>
                  <a:srgbClr val="EBEBEB"/>
                </a:solidFill>
                <a:latin typeface="Arial" pitchFamily="34" charset="0"/>
                <a:cs typeface="B Zar" pitchFamily="2" charset="-78"/>
              </a:rPr>
              <a:t> این قسمت از بنا در دوره قاجار مرمت و ساخته شده است.</a:t>
            </a:r>
            <a:endParaRPr lang="en-US" sz="2000" b="1" dirty="0">
              <a:solidFill>
                <a:srgbClr val="EBEBEB"/>
              </a:solidFill>
              <a:latin typeface="Arial" pitchFamily="34" charset="0"/>
              <a:cs typeface="B Zar" pitchFamily="2" charset="-78"/>
            </a:endParaRPr>
          </a:p>
        </p:txBody>
      </p:sp>
      <p:sp>
        <p:nvSpPr>
          <p:cNvPr id="28775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7751" name="Rectangle 7"/>
          <p:cNvSpPr>
            <a:spLocks noChangeArrowheads="1"/>
          </p:cNvSpPr>
          <p:nvPr/>
        </p:nvSpPr>
        <p:spPr bwMode="auto">
          <a:xfrm>
            <a:off x="5508625" y="2060575"/>
            <a:ext cx="3167063" cy="129698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7752" name="Rectangle 8"/>
          <p:cNvSpPr>
            <a:spLocks noChangeArrowheads="1"/>
          </p:cNvSpPr>
          <p:nvPr/>
        </p:nvSpPr>
        <p:spPr bwMode="auto">
          <a:xfrm>
            <a:off x="5364163" y="3860800"/>
            <a:ext cx="3384550" cy="9366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7753"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0493395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87746"/>
                                        </p:tgtEl>
                                        <p:attrNameLst>
                                          <p:attrName>style.visibility</p:attrName>
                                        </p:attrNameLst>
                                      </p:cBhvr>
                                      <p:to>
                                        <p:strVal val="visible"/>
                                      </p:to>
                                    </p:set>
                                    <p:animEffect transition="in" filter="fade">
                                      <p:cBhvr>
                                        <p:cTn id="7" dur="1000"/>
                                        <p:tgtEl>
                                          <p:spTgt spid="287746"/>
                                        </p:tgtEl>
                                      </p:cBhvr>
                                    </p:animEffect>
                                    <p:anim calcmode="lin" valueType="num">
                                      <p:cBhvr>
                                        <p:cTn id="8" dur="1000" fill="hold"/>
                                        <p:tgtEl>
                                          <p:spTgt spid="287746"/>
                                        </p:tgtEl>
                                        <p:attrNameLst>
                                          <p:attrName>ppt_x</p:attrName>
                                        </p:attrNameLst>
                                      </p:cBhvr>
                                      <p:tavLst>
                                        <p:tav tm="0">
                                          <p:val>
                                            <p:strVal val="#ppt_x"/>
                                          </p:val>
                                        </p:tav>
                                        <p:tav tm="100000">
                                          <p:val>
                                            <p:strVal val="#ppt_x"/>
                                          </p:val>
                                        </p:tav>
                                      </p:tavLst>
                                    </p:anim>
                                    <p:anim calcmode="lin" valueType="num">
                                      <p:cBhvr>
                                        <p:cTn id="9" dur="1000" fill="hold"/>
                                        <p:tgtEl>
                                          <p:spTgt spid="2877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287747"/>
                                        </p:tgtEl>
                                        <p:attrNameLst>
                                          <p:attrName>style.visibility</p:attrName>
                                        </p:attrNameLst>
                                      </p:cBhvr>
                                      <p:to>
                                        <p:strVal val="visible"/>
                                      </p:to>
                                    </p:set>
                                    <p:animEffect transition="in" filter="fade">
                                      <p:cBhvr>
                                        <p:cTn id="13" dur="1000"/>
                                        <p:tgtEl>
                                          <p:spTgt spid="287747"/>
                                        </p:tgtEl>
                                      </p:cBhvr>
                                    </p:animEffect>
                                    <p:anim calcmode="lin" valueType="num">
                                      <p:cBhvr>
                                        <p:cTn id="14" dur="1000" fill="hold"/>
                                        <p:tgtEl>
                                          <p:spTgt spid="287747"/>
                                        </p:tgtEl>
                                        <p:attrNameLst>
                                          <p:attrName>ppt_x</p:attrName>
                                        </p:attrNameLst>
                                      </p:cBhvr>
                                      <p:tavLst>
                                        <p:tav tm="0">
                                          <p:val>
                                            <p:strVal val="#ppt_x"/>
                                          </p:val>
                                        </p:tav>
                                        <p:tav tm="100000">
                                          <p:val>
                                            <p:strVal val="#ppt_x"/>
                                          </p:val>
                                        </p:tav>
                                      </p:tavLst>
                                    </p:anim>
                                    <p:anim calcmode="lin" valueType="num">
                                      <p:cBhvr>
                                        <p:cTn id="15" dur="900" decel="100000" fill="hold"/>
                                        <p:tgtEl>
                                          <p:spTgt spid="28774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87747"/>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47" presetClass="entr" presetSubtype="0" fill="hold" grpId="0" nodeType="afterEffect">
                                  <p:stCondLst>
                                    <p:cond delay="0"/>
                                  </p:stCondLst>
                                  <p:childTnLst>
                                    <p:set>
                                      <p:cBhvr>
                                        <p:cTn id="19" dur="1" fill="hold">
                                          <p:stCondLst>
                                            <p:cond delay="0"/>
                                          </p:stCondLst>
                                        </p:cTn>
                                        <p:tgtEl>
                                          <p:spTgt spid="287748"/>
                                        </p:tgtEl>
                                        <p:attrNameLst>
                                          <p:attrName>style.visibility</p:attrName>
                                        </p:attrNameLst>
                                      </p:cBhvr>
                                      <p:to>
                                        <p:strVal val="visible"/>
                                      </p:to>
                                    </p:set>
                                    <p:animEffect transition="in" filter="fade">
                                      <p:cBhvr>
                                        <p:cTn id="20" dur="1000"/>
                                        <p:tgtEl>
                                          <p:spTgt spid="287748"/>
                                        </p:tgtEl>
                                      </p:cBhvr>
                                    </p:animEffect>
                                    <p:anim calcmode="lin" valueType="num">
                                      <p:cBhvr>
                                        <p:cTn id="21" dur="1000" fill="hold"/>
                                        <p:tgtEl>
                                          <p:spTgt spid="287748"/>
                                        </p:tgtEl>
                                        <p:attrNameLst>
                                          <p:attrName>ppt_x</p:attrName>
                                        </p:attrNameLst>
                                      </p:cBhvr>
                                      <p:tavLst>
                                        <p:tav tm="0">
                                          <p:val>
                                            <p:strVal val="#ppt_x"/>
                                          </p:val>
                                        </p:tav>
                                        <p:tav tm="100000">
                                          <p:val>
                                            <p:strVal val="#ppt_x"/>
                                          </p:val>
                                        </p:tav>
                                      </p:tavLst>
                                    </p:anim>
                                    <p:anim calcmode="lin" valueType="num">
                                      <p:cBhvr>
                                        <p:cTn id="22" dur="1000" fill="hold"/>
                                        <p:tgtEl>
                                          <p:spTgt spid="287748"/>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17" presetClass="entr" presetSubtype="10" fill="hold" grpId="0" nodeType="afterEffect">
                                  <p:stCondLst>
                                    <p:cond delay="0"/>
                                  </p:stCondLst>
                                  <p:childTnLst>
                                    <p:set>
                                      <p:cBhvr>
                                        <p:cTn id="25" dur="1" fill="hold">
                                          <p:stCondLst>
                                            <p:cond delay="0"/>
                                          </p:stCondLst>
                                        </p:cTn>
                                        <p:tgtEl>
                                          <p:spTgt spid="287749"/>
                                        </p:tgtEl>
                                        <p:attrNameLst>
                                          <p:attrName>style.visibility</p:attrName>
                                        </p:attrNameLst>
                                      </p:cBhvr>
                                      <p:to>
                                        <p:strVal val="visible"/>
                                      </p:to>
                                    </p:set>
                                    <p:anim calcmode="lin" valueType="num">
                                      <p:cBhvr>
                                        <p:cTn id="26" dur="500" fill="hold"/>
                                        <p:tgtEl>
                                          <p:spTgt spid="287749"/>
                                        </p:tgtEl>
                                        <p:attrNameLst>
                                          <p:attrName>ppt_w</p:attrName>
                                        </p:attrNameLst>
                                      </p:cBhvr>
                                      <p:tavLst>
                                        <p:tav tm="0">
                                          <p:val>
                                            <p:fltVal val="0"/>
                                          </p:val>
                                        </p:tav>
                                        <p:tav tm="100000">
                                          <p:val>
                                            <p:strVal val="#ppt_w"/>
                                          </p:val>
                                        </p:tav>
                                      </p:tavLst>
                                    </p:anim>
                                    <p:anim calcmode="lin" valueType="num">
                                      <p:cBhvr>
                                        <p:cTn id="27" dur="500" fill="hold"/>
                                        <p:tgtEl>
                                          <p:spTgt spid="2877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p:bldP spid="287748" grpId="0"/>
      <p:bldP spid="287749"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F279B6B3-D76F-4AC2-B79F-27E8E0C1370A}" type="slidenum">
              <a:rPr lang="ar-SA">
                <a:solidFill>
                  <a:srgbClr val="90C226"/>
                </a:solidFill>
              </a:rPr>
              <a:pPr/>
              <a:t>116</a:t>
            </a:fld>
            <a:endParaRPr lang="en-US" dirty="0">
              <a:solidFill>
                <a:srgbClr val="90C226"/>
              </a:solidFill>
            </a:endParaRPr>
          </a:p>
        </p:txBody>
      </p:sp>
      <p:sp>
        <p:nvSpPr>
          <p:cNvPr id="289794" name="Rectangle 2"/>
          <p:cNvSpPr>
            <a:spLocks noChangeArrowheads="1"/>
          </p:cNvSpPr>
          <p:nvPr/>
        </p:nvSpPr>
        <p:spPr bwMode="auto">
          <a:xfrm>
            <a:off x="755650" y="5661025"/>
            <a:ext cx="5040313"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9795" name="Rectangle 3"/>
          <p:cNvSpPr>
            <a:spLocks noChangeArrowheads="1"/>
          </p:cNvSpPr>
          <p:nvPr/>
        </p:nvSpPr>
        <p:spPr bwMode="auto">
          <a:xfrm>
            <a:off x="1547813" y="2349500"/>
            <a:ext cx="3095625" cy="35877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9796" name="Rectangle 4"/>
          <p:cNvSpPr>
            <a:spLocks noChangeArrowheads="1"/>
          </p:cNvSpPr>
          <p:nvPr/>
        </p:nvSpPr>
        <p:spPr bwMode="auto">
          <a:xfrm>
            <a:off x="5219700" y="4941888"/>
            <a:ext cx="3600450"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89797" name="Picture 5" descr="11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87450" y="2781300"/>
            <a:ext cx="3962400" cy="28130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89798" name="Picture 6" descr="DSCN2432"/>
          <p:cNvPicPr>
            <a:picLocks noChangeAspect="1" noChangeArrowheads="1"/>
          </p:cNvPicPr>
          <p:nvPr/>
        </p:nvPicPr>
        <p:blipFill>
          <a:blip r:embed="rId4"/>
          <a:srcRect/>
          <a:stretch>
            <a:fillRect/>
          </a:stretch>
        </p:blipFill>
        <p:spPr bwMode="auto">
          <a:xfrm>
            <a:off x="1692275" y="260350"/>
            <a:ext cx="3048000" cy="19573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89799" name="Picture 7" descr="8"/>
          <p:cNvPicPr>
            <a:picLocks noChangeAspect="1" noChangeArrowheads="1"/>
          </p:cNvPicPr>
          <p:nvPr/>
        </p:nvPicPr>
        <p:blipFill>
          <a:blip r:embed="rId5"/>
          <a:srcRect/>
          <a:stretch>
            <a:fillRect/>
          </a:stretch>
        </p:blipFill>
        <p:spPr bwMode="auto">
          <a:xfrm>
            <a:off x="5724525" y="620713"/>
            <a:ext cx="2700338" cy="40322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89800" name="Rectangle 8"/>
          <p:cNvSpPr>
            <a:spLocks noChangeArrowheads="1"/>
          </p:cNvSpPr>
          <p:nvPr/>
        </p:nvSpPr>
        <p:spPr bwMode="auto">
          <a:xfrm>
            <a:off x="4885889" y="5084763"/>
            <a:ext cx="3951724" cy="40011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000" b="1" dirty="0">
                <a:solidFill>
                  <a:srgbClr val="EBEBEB"/>
                </a:solidFill>
                <a:latin typeface="Arial" pitchFamily="34" charset="0"/>
                <a:cs typeface="B Zar" pitchFamily="2" charset="-78"/>
              </a:rPr>
              <a:t> خط بنائی گره دار معقلی مسجد کبیر یزد</a:t>
            </a:r>
            <a:endParaRPr lang="en-US" sz="2000" b="1" dirty="0">
              <a:solidFill>
                <a:srgbClr val="EBEBEB"/>
              </a:solidFill>
              <a:latin typeface="Arial" pitchFamily="34" charset="0"/>
              <a:cs typeface="B Zar" pitchFamily="2" charset="-78"/>
            </a:endParaRPr>
          </a:p>
        </p:txBody>
      </p:sp>
      <p:sp>
        <p:nvSpPr>
          <p:cNvPr id="289801" name="Rectangle 9"/>
          <p:cNvSpPr>
            <a:spLocks noChangeArrowheads="1"/>
          </p:cNvSpPr>
          <p:nvPr/>
        </p:nvSpPr>
        <p:spPr bwMode="auto">
          <a:xfrm>
            <a:off x="380341" y="5734050"/>
            <a:ext cx="5452134" cy="40011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000" b="1" dirty="0">
                <a:solidFill>
                  <a:srgbClr val="EBEBEB"/>
                </a:solidFill>
                <a:latin typeface="Arial" pitchFamily="34" charset="0"/>
                <a:cs typeface="B Zar" pitchFamily="2" charset="-78"/>
              </a:rPr>
              <a:t> خط کوفی مظهر اسلیمی محمد مکرر خط بنایی </a:t>
            </a:r>
            <a:r>
              <a:rPr lang="fa-IR" sz="2000" b="1" dirty="0">
                <a:solidFill>
                  <a:prstClr val="black"/>
                </a:solidFill>
                <a:latin typeface="Arial" pitchFamily="34" charset="0"/>
                <a:cs typeface="B Zar" pitchFamily="2" charset="-78"/>
              </a:rPr>
              <a:t>علی مکرر</a:t>
            </a:r>
            <a:endParaRPr lang="en-US" sz="2000" b="1" dirty="0">
              <a:solidFill>
                <a:prstClr val="black"/>
              </a:solidFill>
              <a:latin typeface="Arial" pitchFamily="34" charset="0"/>
              <a:cs typeface="B Zar" pitchFamily="2" charset="-78"/>
            </a:endParaRPr>
          </a:p>
        </p:txBody>
      </p:sp>
      <p:sp>
        <p:nvSpPr>
          <p:cNvPr id="289802" name="Rectangle 10"/>
          <p:cNvSpPr>
            <a:spLocks noChangeArrowheads="1"/>
          </p:cNvSpPr>
          <p:nvPr/>
        </p:nvSpPr>
        <p:spPr bwMode="auto">
          <a:xfrm>
            <a:off x="1383514" y="2349500"/>
            <a:ext cx="3331361" cy="40011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000" b="1" dirty="0">
                <a:solidFill>
                  <a:srgbClr val="EBEBEB"/>
                </a:solidFill>
                <a:latin typeface="Arial" pitchFamily="34" charset="0"/>
                <a:cs typeface="B Zar" pitchFamily="2" charset="-78"/>
              </a:rPr>
              <a:t> هنر کاشی کاری ، مسجد کبیر یزد</a:t>
            </a:r>
            <a:endParaRPr lang="en-US" sz="2000" b="1" dirty="0">
              <a:solidFill>
                <a:srgbClr val="EBEBEB"/>
              </a:solidFill>
              <a:latin typeface="Arial" pitchFamily="34" charset="0"/>
              <a:cs typeface="B Zar" pitchFamily="2" charset="-78"/>
            </a:endParaRPr>
          </a:p>
        </p:txBody>
      </p:sp>
      <p:sp>
        <p:nvSpPr>
          <p:cNvPr id="289803" name="Rectangle 11"/>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89804" name="Rectangle 12"/>
          <p:cNvSpPr>
            <a:spLocks noChangeArrowheads="1"/>
          </p:cNvSpPr>
          <p:nvPr/>
        </p:nvSpPr>
        <p:spPr bwMode="auto">
          <a:xfrm>
            <a:off x="323850"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8028943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89799"/>
                                        </p:tgtEl>
                                        <p:attrNameLst>
                                          <p:attrName>style.visibility</p:attrName>
                                        </p:attrNameLst>
                                      </p:cBhvr>
                                      <p:to>
                                        <p:strVal val="visible"/>
                                      </p:to>
                                    </p:set>
                                    <p:animEffect transition="in" filter="slide(fromTop)">
                                      <p:cBhvr>
                                        <p:cTn id="7" dur="1000"/>
                                        <p:tgtEl>
                                          <p:spTgt spid="289799"/>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289800"/>
                                        </p:tgtEl>
                                        <p:attrNameLst>
                                          <p:attrName>style.visibility</p:attrName>
                                        </p:attrNameLst>
                                      </p:cBhvr>
                                      <p:to>
                                        <p:strVal val="visible"/>
                                      </p:to>
                                    </p:set>
                                    <p:anim calcmode="lin" valueType="num">
                                      <p:cBhvr>
                                        <p:cTn id="10" dur="1000" fill="hold"/>
                                        <p:tgtEl>
                                          <p:spTgt spid="289800"/>
                                        </p:tgtEl>
                                        <p:attrNameLst>
                                          <p:attrName>ppt_x</p:attrName>
                                        </p:attrNameLst>
                                      </p:cBhvr>
                                      <p:tavLst>
                                        <p:tav tm="0">
                                          <p:val>
                                            <p:strVal val="#ppt_x-.2"/>
                                          </p:val>
                                        </p:tav>
                                        <p:tav tm="100000">
                                          <p:val>
                                            <p:strVal val="#ppt_x"/>
                                          </p:val>
                                        </p:tav>
                                      </p:tavLst>
                                    </p:anim>
                                    <p:anim calcmode="lin" valueType="num">
                                      <p:cBhvr>
                                        <p:cTn id="11" dur="1000" fill="hold"/>
                                        <p:tgtEl>
                                          <p:spTgt spid="289800"/>
                                        </p:tgtEl>
                                        <p:attrNameLst>
                                          <p:attrName>ppt_y</p:attrName>
                                        </p:attrNameLst>
                                      </p:cBhvr>
                                      <p:tavLst>
                                        <p:tav tm="0">
                                          <p:val>
                                            <p:strVal val="#ppt_y"/>
                                          </p:val>
                                        </p:tav>
                                        <p:tav tm="100000">
                                          <p:val>
                                            <p:strVal val="#ppt_y"/>
                                          </p:val>
                                        </p:tav>
                                      </p:tavLst>
                                    </p:anim>
                                    <p:animEffect transition="in" filter="wipe(right)" prLst="gradientSize: 0.1">
                                      <p:cBhvr>
                                        <p:cTn id="12" dur="1000"/>
                                        <p:tgtEl>
                                          <p:spTgt spid="289800"/>
                                        </p:tgtEl>
                                      </p:cBhvr>
                                    </p:animEffect>
                                  </p:childTnLst>
                                </p:cTn>
                              </p:par>
                            </p:childTnLst>
                          </p:cTn>
                        </p:par>
                        <p:par>
                          <p:cTn id="13" fill="hold">
                            <p:stCondLst>
                              <p:cond delay="1000"/>
                            </p:stCondLst>
                            <p:childTnLst>
                              <p:par>
                                <p:cTn id="14" presetID="29" presetClass="entr" presetSubtype="0" fill="hold" nodeType="afterEffect">
                                  <p:stCondLst>
                                    <p:cond delay="0"/>
                                  </p:stCondLst>
                                  <p:childTnLst>
                                    <p:set>
                                      <p:cBhvr>
                                        <p:cTn id="15" dur="1" fill="hold">
                                          <p:stCondLst>
                                            <p:cond delay="0"/>
                                          </p:stCondLst>
                                        </p:cTn>
                                        <p:tgtEl>
                                          <p:spTgt spid="289798"/>
                                        </p:tgtEl>
                                        <p:attrNameLst>
                                          <p:attrName>style.visibility</p:attrName>
                                        </p:attrNameLst>
                                      </p:cBhvr>
                                      <p:to>
                                        <p:strVal val="visible"/>
                                      </p:to>
                                    </p:set>
                                    <p:anim calcmode="lin" valueType="num">
                                      <p:cBhvr>
                                        <p:cTn id="16" dur="1000" fill="hold"/>
                                        <p:tgtEl>
                                          <p:spTgt spid="289798"/>
                                        </p:tgtEl>
                                        <p:attrNameLst>
                                          <p:attrName>ppt_x</p:attrName>
                                        </p:attrNameLst>
                                      </p:cBhvr>
                                      <p:tavLst>
                                        <p:tav tm="0">
                                          <p:val>
                                            <p:strVal val="#ppt_x-.2"/>
                                          </p:val>
                                        </p:tav>
                                        <p:tav tm="100000">
                                          <p:val>
                                            <p:strVal val="#ppt_x"/>
                                          </p:val>
                                        </p:tav>
                                      </p:tavLst>
                                    </p:anim>
                                    <p:anim calcmode="lin" valueType="num">
                                      <p:cBhvr>
                                        <p:cTn id="17" dur="1000" fill="hold"/>
                                        <p:tgtEl>
                                          <p:spTgt spid="289798"/>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89798"/>
                                        </p:tgtEl>
                                      </p:cBhvr>
                                    </p:animEffect>
                                  </p:childTnLst>
                                </p:cTn>
                              </p:par>
                              <p:par>
                                <p:cTn id="19" presetID="29" presetClass="entr" presetSubtype="0" fill="hold" grpId="0" nodeType="withEffect">
                                  <p:stCondLst>
                                    <p:cond delay="0"/>
                                  </p:stCondLst>
                                  <p:childTnLst>
                                    <p:set>
                                      <p:cBhvr>
                                        <p:cTn id="20" dur="1" fill="hold">
                                          <p:stCondLst>
                                            <p:cond delay="0"/>
                                          </p:stCondLst>
                                        </p:cTn>
                                        <p:tgtEl>
                                          <p:spTgt spid="289802"/>
                                        </p:tgtEl>
                                        <p:attrNameLst>
                                          <p:attrName>style.visibility</p:attrName>
                                        </p:attrNameLst>
                                      </p:cBhvr>
                                      <p:to>
                                        <p:strVal val="visible"/>
                                      </p:to>
                                    </p:set>
                                    <p:anim calcmode="lin" valueType="num">
                                      <p:cBhvr>
                                        <p:cTn id="21" dur="1000" fill="hold"/>
                                        <p:tgtEl>
                                          <p:spTgt spid="289802"/>
                                        </p:tgtEl>
                                        <p:attrNameLst>
                                          <p:attrName>ppt_x</p:attrName>
                                        </p:attrNameLst>
                                      </p:cBhvr>
                                      <p:tavLst>
                                        <p:tav tm="0">
                                          <p:val>
                                            <p:strVal val="#ppt_x-.2"/>
                                          </p:val>
                                        </p:tav>
                                        <p:tav tm="100000">
                                          <p:val>
                                            <p:strVal val="#ppt_x"/>
                                          </p:val>
                                        </p:tav>
                                      </p:tavLst>
                                    </p:anim>
                                    <p:anim calcmode="lin" valueType="num">
                                      <p:cBhvr>
                                        <p:cTn id="22" dur="1000" fill="hold"/>
                                        <p:tgtEl>
                                          <p:spTgt spid="28980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89802"/>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89797"/>
                                        </p:tgtEl>
                                        <p:attrNameLst>
                                          <p:attrName>style.visibility</p:attrName>
                                        </p:attrNameLst>
                                      </p:cBhvr>
                                      <p:to>
                                        <p:strVal val="visible"/>
                                      </p:to>
                                    </p:set>
                                    <p:animEffect transition="in" filter="fade">
                                      <p:cBhvr>
                                        <p:cTn id="27" dur="1000"/>
                                        <p:tgtEl>
                                          <p:spTgt spid="289797"/>
                                        </p:tgtEl>
                                      </p:cBhvr>
                                    </p:animEffect>
                                    <p:anim calcmode="lin" valueType="num">
                                      <p:cBhvr>
                                        <p:cTn id="28" dur="1000" fill="hold"/>
                                        <p:tgtEl>
                                          <p:spTgt spid="289797"/>
                                        </p:tgtEl>
                                        <p:attrNameLst>
                                          <p:attrName>ppt_x</p:attrName>
                                        </p:attrNameLst>
                                      </p:cBhvr>
                                      <p:tavLst>
                                        <p:tav tm="0">
                                          <p:val>
                                            <p:strVal val="#ppt_x"/>
                                          </p:val>
                                        </p:tav>
                                        <p:tav tm="100000">
                                          <p:val>
                                            <p:strVal val="#ppt_x"/>
                                          </p:val>
                                        </p:tav>
                                      </p:tavLst>
                                    </p:anim>
                                    <p:anim calcmode="lin" valueType="num">
                                      <p:cBhvr>
                                        <p:cTn id="29" dur="1000" fill="hold"/>
                                        <p:tgtEl>
                                          <p:spTgt spid="289797"/>
                                        </p:tgtEl>
                                        <p:attrNameLst>
                                          <p:attrName>ppt_y</p:attrName>
                                        </p:attrNameLst>
                                      </p:cBhvr>
                                      <p:tavLst>
                                        <p:tav tm="0">
                                          <p:val>
                                            <p:strVal val="#ppt_y+.1"/>
                                          </p:val>
                                        </p:tav>
                                        <p:tav tm="100000">
                                          <p:val>
                                            <p:strVal val="#ppt_y"/>
                                          </p:val>
                                        </p:tav>
                                      </p:tavLst>
                                    </p:anim>
                                  </p:childTnLst>
                                </p:cTn>
                              </p:par>
                              <p:par>
                                <p:cTn id="30" presetID="29" presetClass="entr" presetSubtype="0" fill="hold" grpId="0" nodeType="withEffect">
                                  <p:stCondLst>
                                    <p:cond delay="0"/>
                                  </p:stCondLst>
                                  <p:childTnLst>
                                    <p:set>
                                      <p:cBhvr>
                                        <p:cTn id="31" dur="1" fill="hold">
                                          <p:stCondLst>
                                            <p:cond delay="0"/>
                                          </p:stCondLst>
                                        </p:cTn>
                                        <p:tgtEl>
                                          <p:spTgt spid="289801"/>
                                        </p:tgtEl>
                                        <p:attrNameLst>
                                          <p:attrName>style.visibility</p:attrName>
                                        </p:attrNameLst>
                                      </p:cBhvr>
                                      <p:to>
                                        <p:strVal val="visible"/>
                                      </p:to>
                                    </p:set>
                                    <p:anim calcmode="lin" valueType="num">
                                      <p:cBhvr>
                                        <p:cTn id="32" dur="1000" fill="hold"/>
                                        <p:tgtEl>
                                          <p:spTgt spid="289801"/>
                                        </p:tgtEl>
                                        <p:attrNameLst>
                                          <p:attrName>ppt_x</p:attrName>
                                        </p:attrNameLst>
                                      </p:cBhvr>
                                      <p:tavLst>
                                        <p:tav tm="0">
                                          <p:val>
                                            <p:strVal val="#ppt_x-.2"/>
                                          </p:val>
                                        </p:tav>
                                        <p:tav tm="100000">
                                          <p:val>
                                            <p:strVal val="#ppt_x"/>
                                          </p:val>
                                        </p:tav>
                                      </p:tavLst>
                                    </p:anim>
                                    <p:anim calcmode="lin" valueType="num">
                                      <p:cBhvr>
                                        <p:cTn id="33" dur="1000" fill="hold"/>
                                        <p:tgtEl>
                                          <p:spTgt spid="289801"/>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89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0" grpId="0"/>
      <p:bldP spid="289801" grpId="0"/>
      <p:bldP spid="28980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389A445D-BFB9-43E9-8232-F243418516C1}" type="slidenum">
              <a:rPr lang="ar-SA">
                <a:solidFill>
                  <a:srgbClr val="90C226"/>
                </a:solidFill>
              </a:rPr>
              <a:pPr/>
              <a:t>117</a:t>
            </a:fld>
            <a:endParaRPr lang="en-US" dirty="0">
              <a:solidFill>
                <a:srgbClr val="90C226"/>
              </a:solidFill>
            </a:endParaRPr>
          </a:p>
        </p:txBody>
      </p:sp>
      <p:sp>
        <p:nvSpPr>
          <p:cNvPr id="291842" name="Rectangle 2"/>
          <p:cNvSpPr>
            <a:spLocks noChangeArrowheads="1"/>
          </p:cNvSpPr>
          <p:nvPr/>
        </p:nvSpPr>
        <p:spPr bwMode="auto">
          <a:xfrm>
            <a:off x="539750" y="5589588"/>
            <a:ext cx="2663825"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1843" name="Rectangle 3"/>
          <p:cNvSpPr>
            <a:spLocks noChangeArrowheads="1"/>
          </p:cNvSpPr>
          <p:nvPr/>
        </p:nvSpPr>
        <p:spPr bwMode="auto">
          <a:xfrm>
            <a:off x="468313" y="4868863"/>
            <a:ext cx="2808287" cy="4318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1844" name="Rectangle 4"/>
          <p:cNvSpPr>
            <a:spLocks noChangeArrowheads="1"/>
          </p:cNvSpPr>
          <p:nvPr/>
        </p:nvSpPr>
        <p:spPr bwMode="auto">
          <a:xfrm>
            <a:off x="3563938" y="5013325"/>
            <a:ext cx="4608512"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91845" name="Picture 5" descr="2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9388" y="692150"/>
            <a:ext cx="2752725" cy="35274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91846" name="Rectangle 6"/>
          <p:cNvSpPr>
            <a:spLocks noChangeArrowheads="1"/>
          </p:cNvSpPr>
          <p:nvPr/>
        </p:nvSpPr>
        <p:spPr bwMode="auto">
          <a:xfrm>
            <a:off x="792856" y="4868863"/>
            <a:ext cx="2521844"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dirty="0">
                <a:solidFill>
                  <a:srgbClr val="EBEBEB"/>
                </a:solidFill>
                <a:latin typeface="Arial" pitchFamily="34" charset="0"/>
                <a:cs typeface="B Zar" pitchFamily="2" charset="-78"/>
              </a:rPr>
              <a:t> محراب مسجد </a:t>
            </a:r>
            <a:r>
              <a:rPr lang="fa-IR" sz="2400" dirty="0">
                <a:solidFill>
                  <a:prstClr val="black"/>
                </a:solidFill>
                <a:latin typeface="Arial" pitchFamily="34" charset="0"/>
                <a:cs typeface="B Zar" pitchFamily="2" charset="-78"/>
              </a:rPr>
              <a:t>جامع یزد</a:t>
            </a:r>
            <a:endParaRPr lang="en-US" sz="2400" dirty="0">
              <a:solidFill>
                <a:prstClr val="black"/>
              </a:solidFill>
              <a:latin typeface="Arial" pitchFamily="34" charset="0"/>
              <a:cs typeface="B Zar" pitchFamily="2" charset="-78"/>
            </a:endParaRPr>
          </a:p>
        </p:txBody>
      </p:sp>
      <p:pic>
        <p:nvPicPr>
          <p:cNvPr id="291847" name="Picture 7" descr="11"/>
          <p:cNvPicPr>
            <a:picLocks noChangeAspect="1" noChangeArrowheads="1"/>
          </p:cNvPicPr>
          <p:nvPr/>
        </p:nvPicPr>
        <p:blipFill>
          <a:blip r:embed="rId4"/>
          <a:srcRect/>
          <a:stretch>
            <a:fillRect/>
          </a:stretch>
        </p:blipFill>
        <p:spPr bwMode="auto">
          <a:xfrm>
            <a:off x="3059113" y="2420938"/>
            <a:ext cx="3313112" cy="22939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91848" name="Rectangle 8"/>
          <p:cNvSpPr>
            <a:spLocks noChangeArrowheads="1"/>
          </p:cNvSpPr>
          <p:nvPr/>
        </p:nvSpPr>
        <p:spPr bwMode="auto">
          <a:xfrm>
            <a:off x="4260300" y="5013325"/>
            <a:ext cx="3799438"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dirty="0">
                <a:solidFill>
                  <a:srgbClr val="EBEBEB"/>
                </a:solidFill>
                <a:latin typeface="Arial" pitchFamily="34" charset="0"/>
                <a:cs typeface="B Zar" pitchFamily="2" charset="-78"/>
              </a:rPr>
              <a:t> مقرنس بندی طاسه دار مسجد کبیر یزد</a:t>
            </a:r>
            <a:endParaRPr lang="en-US" sz="2400" dirty="0">
              <a:solidFill>
                <a:srgbClr val="EBEBEB"/>
              </a:solidFill>
              <a:latin typeface="Arial" pitchFamily="34" charset="0"/>
              <a:cs typeface="B Zar" pitchFamily="2" charset="-78"/>
            </a:endParaRPr>
          </a:p>
        </p:txBody>
      </p:sp>
      <p:pic>
        <p:nvPicPr>
          <p:cNvPr id="291849" name="Picture 9" descr="yazd"/>
          <p:cNvPicPr>
            <a:picLocks noChangeAspect="1" noChangeArrowheads="1"/>
          </p:cNvPicPr>
          <p:nvPr/>
        </p:nvPicPr>
        <p:blipFill>
          <a:blip r:embed="rId5"/>
          <a:srcRect/>
          <a:stretch>
            <a:fillRect/>
          </a:stretch>
        </p:blipFill>
        <p:spPr bwMode="auto">
          <a:xfrm>
            <a:off x="6516688" y="1052513"/>
            <a:ext cx="2443162" cy="37115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91850" name="Rectangle 10"/>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1851" name="Rectangle 11"/>
          <p:cNvSpPr>
            <a:spLocks noChangeArrowheads="1"/>
          </p:cNvSpPr>
          <p:nvPr/>
        </p:nvSpPr>
        <p:spPr bwMode="auto">
          <a:xfrm>
            <a:off x="323850" y="6021388"/>
            <a:ext cx="8640763" cy="144462"/>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291852" name="Rectangle 12"/>
          <p:cNvSpPr>
            <a:spLocks noChangeArrowheads="1"/>
          </p:cNvSpPr>
          <p:nvPr/>
        </p:nvSpPr>
        <p:spPr bwMode="auto">
          <a:xfrm>
            <a:off x="539750" y="5516563"/>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6"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5832551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1849"/>
                                        </p:tgtEl>
                                        <p:attrNameLst>
                                          <p:attrName>style.visibility</p:attrName>
                                        </p:attrNameLst>
                                      </p:cBhvr>
                                      <p:to>
                                        <p:strVal val="visible"/>
                                      </p:to>
                                    </p:set>
                                    <p:animEffect transition="in" filter="fade">
                                      <p:cBhvr>
                                        <p:cTn id="7" dur="1000"/>
                                        <p:tgtEl>
                                          <p:spTgt spid="291849"/>
                                        </p:tgtEl>
                                      </p:cBhvr>
                                    </p:animEffect>
                                    <p:anim calcmode="lin" valueType="num">
                                      <p:cBhvr>
                                        <p:cTn id="8" dur="1000" fill="hold"/>
                                        <p:tgtEl>
                                          <p:spTgt spid="291849"/>
                                        </p:tgtEl>
                                        <p:attrNameLst>
                                          <p:attrName>ppt_x</p:attrName>
                                        </p:attrNameLst>
                                      </p:cBhvr>
                                      <p:tavLst>
                                        <p:tav tm="0">
                                          <p:val>
                                            <p:strVal val="#ppt_x"/>
                                          </p:val>
                                        </p:tav>
                                        <p:tav tm="100000">
                                          <p:val>
                                            <p:strVal val="#ppt_x"/>
                                          </p:val>
                                        </p:tav>
                                      </p:tavLst>
                                    </p:anim>
                                    <p:anim calcmode="lin" valueType="num">
                                      <p:cBhvr>
                                        <p:cTn id="9" dur="1000" fill="hold"/>
                                        <p:tgtEl>
                                          <p:spTgt spid="29184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1847"/>
                                        </p:tgtEl>
                                        <p:attrNameLst>
                                          <p:attrName>style.visibility</p:attrName>
                                        </p:attrNameLst>
                                      </p:cBhvr>
                                      <p:to>
                                        <p:strVal val="visible"/>
                                      </p:to>
                                    </p:set>
                                    <p:animEffect transition="in" filter="fade">
                                      <p:cBhvr>
                                        <p:cTn id="12" dur="1000"/>
                                        <p:tgtEl>
                                          <p:spTgt spid="291847"/>
                                        </p:tgtEl>
                                      </p:cBhvr>
                                    </p:animEffect>
                                    <p:anim calcmode="lin" valueType="num">
                                      <p:cBhvr>
                                        <p:cTn id="13" dur="1000" fill="hold"/>
                                        <p:tgtEl>
                                          <p:spTgt spid="291847"/>
                                        </p:tgtEl>
                                        <p:attrNameLst>
                                          <p:attrName>ppt_x</p:attrName>
                                        </p:attrNameLst>
                                      </p:cBhvr>
                                      <p:tavLst>
                                        <p:tav tm="0">
                                          <p:val>
                                            <p:strVal val="#ppt_x"/>
                                          </p:val>
                                        </p:tav>
                                        <p:tav tm="100000">
                                          <p:val>
                                            <p:strVal val="#ppt_x"/>
                                          </p:val>
                                        </p:tav>
                                      </p:tavLst>
                                    </p:anim>
                                    <p:anim calcmode="lin" valueType="num">
                                      <p:cBhvr>
                                        <p:cTn id="14" dur="1000" fill="hold"/>
                                        <p:tgtEl>
                                          <p:spTgt spid="291847"/>
                                        </p:tgtEl>
                                        <p:attrNameLst>
                                          <p:attrName>ppt_y</p:attrName>
                                        </p:attrNameLst>
                                      </p:cBhvr>
                                      <p:tavLst>
                                        <p:tav tm="0">
                                          <p:val>
                                            <p:strVal val="#ppt_y-.1"/>
                                          </p:val>
                                        </p:tav>
                                        <p:tav tm="100000">
                                          <p:val>
                                            <p:strVal val="#ppt_y"/>
                                          </p:val>
                                        </p:tav>
                                      </p:tavLst>
                                    </p:anim>
                                  </p:childTnLst>
                                </p:cTn>
                              </p:par>
                              <p:par>
                                <p:cTn id="15" presetID="29" presetClass="entr" presetSubtype="0" fill="hold" grpId="0" nodeType="withEffect">
                                  <p:stCondLst>
                                    <p:cond delay="0"/>
                                  </p:stCondLst>
                                  <p:childTnLst>
                                    <p:set>
                                      <p:cBhvr>
                                        <p:cTn id="16" dur="1" fill="hold">
                                          <p:stCondLst>
                                            <p:cond delay="0"/>
                                          </p:stCondLst>
                                        </p:cTn>
                                        <p:tgtEl>
                                          <p:spTgt spid="291848"/>
                                        </p:tgtEl>
                                        <p:attrNameLst>
                                          <p:attrName>style.visibility</p:attrName>
                                        </p:attrNameLst>
                                      </p:cBhvr>
                                      <p:to>
                                        <p:strVal val="visible"/>
                                      </p:to>
                                    </p:set>
                                    <p:anim calcmode="lin" valueType="num">
                                      <p:cBhvr>
                                        <p:cTn id="17" dur="1000" fill="hold"/>
                                        <p:tgtEl>
                                          <p:spTgt spid="291848"/>
                                        </p:tgtEl>
                                        <p:attrNameLst>
                                          <p:attrName>ppt_x</p:attrName>
                                        </p:attrNameLst>
                                      </p:cBhvr>
                                      <p:tavLst>
                                        <p:tav tm="0">
                                          <p:val>
                                            <p:strVal val="#ppt_x-.2"/>
                                          </p:val>
                                        </p:tav>
                                        <p:tav tm="100000">
                                          <p:val>
                                            <p:strVal val="#ppt_x"/>
                                          </p:val>
                                        </p:tav>
                                      </p:tavLst>
                                    </p:anim>
                                    <p:anim calcmode="lin" valueType="num">
                                      <p:cBhvr>
                                        <p:cTn id="18" dur="1000" fill="hold"/>
                                        <p:tgtEl>
                                          <p:spTgt spid="291848"/>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91848"/>
                                        </p:tgtEl>
                                      </p:cBhvr>
                                    </p:animEffect>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291845"/>
                                        </p:tgtEl>
                                        <p:attrNameLst>
                                          <p:attrName>style.visibility</p:attrName>
                                        </p:attrNameLst>
                                      </p:cBhvr>
                                      <p:to>
                                        <p:strVal val="visible"/>
                                      </p:to>
                                    </p:set>
                                    <p:animEffect transition="in" filter="fade">
                                      <p:cBhvr>
                                        <p:cTn id="23" dur="1000"/>
                                        <p:tgtEl>
                                          <p:spTgt spid="291845"/>
                                        </p:tgtEl>
                                      </p:cBhvr>
                                    </p:animEffect>
                                    <p:anim calcmode="lin" valueType="num">
                                      <p:cBhvr>
                                        <p:cTn id="24" dur="1000" fill="hold"/>
                                        <p:tgtEl>
                                          <p:spTgt spid="291845"/>
                                        </p:tgtEl>
                                        <p:attrNameLst>
                                          <p:attrName>ppt_x</p:attrName>
                                        </p:attrNameLst>
                                      </p:cBhvr>
                                      <p:tavLst>
                                        <p:tav tm="0">
                                          <p:val>
                                            <p:strVal val="#ppt_x"/>
                                          </p:val>
                                        </p:tav>
                                        <p:tav tm="100000">
                                          <p:val>
                                            <p:strVal val="#ppt_x"/>
                                          </p:val>
                                        </p:tav>
                                      </p:tavLst>
                                    </p:anim>
                                    <p:anim calcmode="lin" valueType="num">
                                      <p:cBhvr>
                                        <p:cTn id="25" dur="1000" fill="hold"/>
                                        <p:tgtEl>
                                          <p:spTgt spid="291845"/>
                                        </p:tgtEl>
                                        <p:attrNameLst>
                                          <p:attrName>ppt_y</p:attrName>
                                        </p:attrNameLst>
                                      </p:cBhvr>
                                      <p:tavLst>
                                        <p:tav tm="0">
                                          <p:val>
                                            <p:strVal val="#ppt_y-.1"/>
                                          </p:val>
                                        </p:tav>
                                        <p:tav tm="100000">
                                          <p:val>
                                            <p:strVal val="#ppt_y"/>
                                          </p:val>
                                        </p:tav>
                                      </p:tavLst>
                                    </p:anim>
                                  </p:childTnLst>
                                </p:cTn>
                              </p:par>
                              <p:par>
                                <p:cTn id="26" presetID="29" presetClass="entr" presetSubtype="0" fill="hold" grpId="0" nodeType="withEffect">
                                  <p:stCondLst>
                                    <p:cond delay="0"/>
                                  </p:stCondLst>
                                  <p:childTnLst>
                                    <p:set>
                                      <p:cBhvr>
                                        <p:cTn id="27" dur="1" fill="hold">
                                          <p:stCondLst>
                                            <p:cond delay="0"/>
                                          </p:stCondLst>
                                        </p:cTn>
                                        <p:tgtEl>
                                          <p:spTgt spid="291846"/>
                                        </p:tgtEl>
                                        <p:attrNameLst>
                                          <p:attrName>style.visibility</p:attrName>
                                        </p:attrNameLst>
                                      </p:cBhvr>
                                      <p:to>
                                        <p:strVal val="visible"/>
                                      </p:to>
                                    </p:set>
                                    <p:anim calcmode="lin" valueType="num">
                                      <p:cBhvr>
                                        <p:cTn id="28" dur="1000" fill="hold"/>
                                        <p:tgtEl>
                                          <p:spTgt spid="291846"/>
                                        </p:tgtEl>
                                        <p:attrNameLst>
                                          <p:attrName>ppt_x</p:attrName>
                                        </p:attrNameLst>
                                      </p:cBhvr>
                                      <p:tavLst>
                                        <p:tav tm="0">
                                          <p:val>
                                            <p:strVal val="#ppt_x-.2"/>
                                          </p:val>
                                        </p:tav>
                                        <p:tav tm="100000">
                                          <p:val>
                                            <p:strVal val="#ppt_x"/>
                                          </p:val>
                                        </p:tav>
                                      </p:tavLst>
                                    </p:anim>
                                    <p:anim calcmode="lin" valueType="num">
                                      <p:cBhvr>
                                        <p:cTn id="29" dur="1000" fill="hold"/>
                                        <p:tgtEl>
                                          <p:spTgt spid="29184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91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6" grpId="0"/>
      <p:bldP spid="291848"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6CAB3889-F5D2-4210-A22A-3D33215F65DB}" type="slidenum">
              <a:rPr lang="ar-SA">
                <a:solidFill>
                  <a:srgbClr val="90C226"/>
                </a:solidFill>
              </a:rPr>
              <a:pPr/>
              <a:t>118</a:t>
            </a:fld>
            <a:endParaRPr lang="en-US" dirty="0">
              <a:solidFill>
                <a:srgbClr val="90C226"/>
              </a:solidFill>
            </a:endParaRPr>
          </a:p>
        </p:txBody>
      </p:sp>
      <p:sp>
        <p:nvSpPr>
          <p:cNvPr id="293890" name="Rectangle 2"/>
          <p:cNvSpPr>
            <a:spLocks noChangeArrowheads="1"/>
          </p:cNvSpPr>
          <p:nvPr/>
        </p:nvSpPr>
        <p:spPr bwMode="auto">
          <a:xfrm>
            <a:off x="539750" y="5949950"/>
            <a:ext cx="2808288"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3891" name="Rectangle 3"/>
          <p:cNvSpPr>
            <a:spLocks noChangeArrowheads="1"/>
          </p:cNvSpPr>
          <p:nvPr/>
        </p:nvSpPr>
        <p:spPr bwMode="auto">
          <a:xfrm>
            <a:off x="4859338" y="1773238"/>
            <a:ext cx="4284662" cy="27352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3892" name="Rectangle 4"/>
          <p:cNvSpPr>
            <a:spLocks noChangeArrowheads="1"/>
          </p:cNvSpPr>
          <p:nvPr/>
        </p:nvSpPr>
        <p:spPr bwMode="auto">
          <a:xfrm>
            <a:off x="3816695" y="908050"/>
            <a:ext cx="5676555" cy="5847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lvl="2" fontAlgn="base">
              <a:spcBef>
                <a:spcPct val="30000"/>
              </a:spcBef>
              <a:spcAft>
                <a:spcPct val="0"/>
              </a:spcAft>
              <a:buFontTx/>
              <a:buChar char="•"/>
            </a:pPr>
            <a:r>
              <a:rPr lang="fa-IR" sz="2800" dirty="0">
                <a:solidFill>
                  <a:prstClr val="black"/>
                </a:solidFill>
                <a:latin typeface="Arial" pitchFamily="34" charset="0"/>
                <a:cs typeface="B Homa" panose="00000400000000000000" pitchFamily="2" charset="-78"/>
              </a:rPr>
              <a:t> </a:t>
            </a:r>
            <a:r>
              <a:rPr lang="fa-IR" sz="3200" b="1" dirty="0">
                <a:solidFill>
                  <a:prstClr val="black"/>
                </a:solidFill>
                <a:latin typeface="Arial" pitchFamily="34" charset="0"/>
                <a:cs typeface="B Zar" pitchFamily="2" charset="-78"/>
              </a:rPr>
              <a:t>مقبره محمد خدابنده(الجایتو):</a:t>
            </a:r>
            <a:endParaRPr lang="en-US" sz="3200" b="1" dirty="0">
              <a:solidFill>
                <a:prstClr val="black"/>
              </a:solidFill>
              <a:latin typeface="Arial" pitchFamily="34" charset="0"/>
              <a:cs typeface="B Zar" pitchFamily="2" charset="-78"/>
            </a:endParaRPr>
          </a:p>
        </p:txBody>
      </p:sp>
      <p:sp>
        <p:nvSpPr>
          <p:cNvPr id="293893" name="Rectangle 5"/>
          <p:cNvSpPr>
            <a:spLocks noChangeArrowheads="1"/>
          </p:cNvSpPr>
          <p:nvPr/>
        </p:nvSpPr>
        <p:spPr bwMode="auto">
          <a:xfrm>
            <a:off x="1219200" y="1773238"/>
            <a:ext cx="7924800" cy="2654300"/>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مقبره محمد خدابنده(الجایتو)در سلطانیه زنجان با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دهانه 25.5 متر که در قرن 8 هجری ساخته شده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در زمان خود بزرگترین گنبد و بنای اسلامی بوده</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است.این بنا یکی از باشکوهترین بناها در شیوه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آذری و شاید در کل شیوه های معماری اسلامی</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ایران باشد.</a:t>
            </a:r>
          </a:p>
        </p:txBody>
      </p:sp>
      <p:sp>
        <p:nvSpPr>
          <p:cNvPr id="293894" name="Rectangle 6"/>
          <p:cNvSpPr>
            <a:spLocks noChangeArrowheads="1"/>
          </p:cNvSpPr>
          <p:nvPr/>
        </p:nvSpPr>
        <p:spPr bwMode="auto">
          <a:xfrm>
            <a:off x="8378825" y="5013325"/>
            <a:ext cx="184150" cy="396875"/>
          </a:xfrm>
          <a:prstGeom prst="rect">
            <a:avLst/>
          </a:prstGeom>
          <a:noFill/>
          <a:ln w="9525">
            <a:noFill/>
            <a:miter lim="800000"/>
            <a:headEnd/>
            <a:tailEnd/>
          </a:ln>
          <a:effectLst/>
        </p:spPr>
        <p:txBody>
          <a:bodyPr wrap="none">
            <a:spAutoFit/>
          </a:bodyPr>
          <a:lstStyle/>
          <a:p>
            <a:pPr fontAlgn="base">
              <a:spcBef>
                <a:spcPct val="30000"/>
              </a:spcBef>
              <a:spcAft>
                <a:spcPct val="0"/>
              </a:spcAft>
            </a:pPr>
            <a:endParaRPr lang="en-US" sz="2000" dirty="0">
              <a:solidFill>
                <a:srgbClr val="EBEBEB"/>
              </a:solidFill>
              <a:latin typeface="Arial" pitchFamily="34" charset="0"/>
              <a:cs typeface="B Zar" pitchFamily="2" charset="-78"/>
            </a:endParaRPr>
          </a:p>
        </p:txBody>
      </p:sp>
      <p:pic>
        <p:nvPicPr>
          <p:cNvPr id="293895" name="Picture 7" descr="DSCN247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4213" y="1700213"/>
            <a:ext cx="4038600" cy="31908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93896"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3897" name="Rectangle 9"/>
          <p:cNvSpPr>
            <a:spLocks noChangeArrowheads="1"/>
          </p:cNvSpPr>
          <p:nvPr/>
        </p:nvSpPr>
        <p:spPr bwMode="auto">
          <a:xfrm>
            <a:off x="323850" y="6381750"/>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293898" name="Rectangle 10"/>
          <p:cNvSpPr>
            <a:spLocks noChangeArrowheads="1"/>
          </p:cNvSpPr>
          <p:nvPr/>
        </p:nvSpPr>
        <p:spPr bwMode="auto">
          <a:xfrm>
            <a:off x="539750" y="5876925"/>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8341473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293892">
                                            <p:txEl>
                                              <p:pRg st="0" end="0"/>
                                            </p:txEl>
                                          </p:spTgt>
                                        </p:tgtEl>
                                        <p:attrNameLst>
                                          <p:attrName>style.visibility</p:attrName>
                                        </p:attrNameLst>
                                      </p:cBhvr>
                                      <p:to>
                                        <p:strVal val="visible"/>
                                      </p:to>
                                    </p:set>
                                    <p:animEffect transition="in" filter="fade">
                                      <p:cBhvr>
                                        <p:cTn id="7" dur="1000"/>
                                        <p:tgtEl>
                                          <p:spTgt spid="293892">
                                            <p:txEl>
                                              <p:pRg st="0" end="0"/>
                                            </p:txEl>
                                          </p:spTgt>
                                        </p:tgtEl>
                                      </p:cBhvr>
                                    </p:animEffect>
                                    <p:anim calcmode="lin" valueType="num">
                                      <p:cBhvr>
                                        <p:cTn id="8" dur="1000" fill="hold"/>
                                        <p:tgtEl>
                                          <p:spTgt spid="293892">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293892">
                                            <p:txEl>
                                              <p:pRg st="0" end="0"/>
                                            </p:txEl>
                                          </p:spTgt>
                                        </p:tgtEl>
                                        <p:attrNameLst>
                                          <p:attrName>ppt_y</p:attrName>
                                        </p:attrNameLst>
                                      </p:cBhvr>
                                      <p:tavLst>
                                        <p:tav tm="0">
                                          <p:val>
                                            <p:strVal val="#ppt_y"/>
                                          </p:val>
                                        </p:tav>
                                        <p:tav tm="100000">
                                          <p:val>
                                            <p:strVal val="#ppt_y"/>
                                          </p:val>
                                        </p:tav>
                                      </p:tavLst>
                                    </p:anim>
                                  </p:childTnLst>
                                </p:cTn>
                              </p:par>
                            </p:childTnLst>
                          </p:cTn>
                        </p:par>
                        <p:par>
                          <p:cTn id="10" fill="hold">
                            <p:stCondLst>
                              <p:cond delay="3500"/>
                            </p:stCondLst>
                            <p:childTnLst>
                              <p:par>
                                <p:cTn id="11" presetID="29" presetClass="entr" presetSubtype="0" fill="hold" grpId="0" nodeType="afterEffect">
                                  <p:stCondLst>
                                    <p:cond delay="0"/>
                                  </p:stCondLst>
                                  <p:childTnLst>
                                    <p:set>
                                      <p:cBhvr>
                                        <p:cTn id="12" dur="1" fill="hold">
                                          <p:stCondLst>
                                            <p:cond delay="0"/>
                                          </p:stCondLst>
                                        </p:cTn>
                                        <p:tgtEl>
                                          <p:spTgt spid="293893"/>
                                        </p:tgtEl>
                                        <p:attrNameLst>
                                          <p:attrName>style.visibility</p:attrName>
                                        </p:attrNameLst>
                                      </p:cBhvr>
                                      <p:to>
                                        <p:strVal val="visible"/>
                                      </p:to>
                                    </p:set>
                                    <p:anim calcmode="lin" valueType="num">
                                      <p:cBhvr>
                                        <p:cTn id="13" dur="1000" fill="hold"/>
                                        <p:tgtEl>
                                          <p:spTgt spid="293893"/>
                                        </p:tgtEl>
                                        <p:attrNameLst>
                                          <p:attrName>ppt_x</p:attrName>
                                        </p:attrNameLst>
                                      </p:cBhvr>
                                      <p:tavLst>
                                        <p:tav tm="0">
                                          <p:val>
                                            <p:strVal val="#ppt_x-.2"/>
                                          </p:val>
                                        </p:tav>
                                        <p:tav tm="100000">
                                          <p:val>
                                            <p:strVal val="#ppt_x"/>
                                          </p:val>
                                        </p:tav>
                                      </p:tavLst>
                                    </p:anim>
                                    <p:anim calcmode="lin" valueType="num">
                                      <p:cBhvr>
                                        <p:cTn id="14" dur="1000" fill="hold"/>
                                        <p:tgtEl>
                                          <p:spTgt spid="29389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93893"/>
                                        </p:tgtEl>
                                      </p:cBhvr>
                                    </p:animEffect>
                                  </p:childTnLst>
                                </p:cTn>
                              </p:par>
                              <p:par>
                                <p:cTn id="16" presetID="31" presetClass="entr" presetSubtype="0" fill="hold" nodeType="withEffect">
                                  <p:stCondLst>
                                    <p:cond delay="0"/>
                                  </p:stCondLst>
                                  <p:iterate type="lt">
                                    <p:tmPct val="5000"/>
                                  </p:iterate>
                                  <p:childTnLst>
                                    <p:set>
                                      <p:cBhvr>
                                        <p:cTn id="17" dur="1" fill="hold">
                                          <p:stCondLst>
                                            <p:cond delay="0"/>
                                          </p:stCondLst>
                                        </p:cTn>
                                        <p:tgtEl>
                                          <p:spTgt spid="293895"/>
                                        </p:tgtEl>
                                        <p:attrNameLst>
                                          <p:attrName>style.visibility</p:attrName>
                                        </p:attrNameLst>
                                      </p:cBhvr>
                                      <p:to>
                                        <p:strVal val="visible"/>
                                      </p:to>
                                    </p:set>
                                    <p:anim calcmode="lin" valueType="num">
                                      <p:cBhvr>
                                        <p:cTn id="18" dur="1000" fill="hold"/>
                                        <p:tgtEl>
                                          <p:spTgt spid="293895"/>
                                        </p:tgtEl>
                                        <p:attrNameLst>
                                          <p:attrName>ppt_w</p:attrName>
                                        </p:attrNameLst>
                                      </p:cBhvr>
                                      <p:tavLst>
                                        <p:tav tm="0">
                                          <p:val>
                                            <p:fltVal val="0"/>
                                          </p:val>
                                        </p:tav>
                                        <p:tav tm="100000">
                                          <p:val>
                                            <p:strVal val="#ppt_w"/>
                                          </p:val>
                                        </p:tav>
                                      </p:tavLst>
                                    </p:anim>
                                    <p:anim calcmode="lin" valueType="num">
                                      <p:cBhvr>
                                        <p:cTn id="19" dur="1000" fill="hold"/>
                                        <p:tgtEl>
                                          <p:spTgt spid="293895"/>
                                        </p:tgtEl>
                                        <p:attrNameLst>
                                          <p:attrName>ppt_h</p:attrName>
                                        </p:attrNameLst>
                                      </p:cBhvr>
                                      <p:tavLst>
                                        <p:tav tm="0">
                                          <p:val>
                                            <p:fltVal val="0"/>
                                          </p:val>
                                        </p:tav>
                                        <p:tav tm="100000">
                                          <p:val>
                                            <p:strVal val="#ppt_h"/>
                                          </p:val>
                                        </p:tav>
                                      </p:tavLst>
                                    </p:anim>
                                    <p:anim calcmode="lin" valueType="num">
                                      <p:cBhvr>
                                        <p:cTn id="20" dur="1000" fill="hold"/>
                                        <p:tgtEl>
                                          <p:spTgt spid="293895"/>
                                        </p:tgtEl>
                                        <p:attrNameLst>
                                          <p:attrName>style.rotation</p:attrName>
                                        </p:attrNameLst>
                                      </p:cBhvr>
                                      <p:tavLst>
                                        <p:tav tm="0">
                                          <p:val>
                                            <p:fltVal val="90"/>
                                          </p:val>
                                        </p:tav>
                                        <p:tav tm="100000">
                                          <p:val>
                                            <p:fltVal val="0"/>
                                          </p:val>
                                        </p:tav>
                                      </p:tavLst>
                                    </p:anim>
                                    <p:animEffect transition="in" filter="fade">
                                      <p:cBhvr>
                                        <p:cTn id="21" dur="1000"/>
                                        <p:tgtEl>
                                          <p:spTgt spid="293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3"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DC33C6B4-ECD2-45B7-B368-82D718149F71}" type="slidenum">
              <a:rPr lang="ar-SA">
                <a:solidFill>
                  <a:srgbClr val="90C226"/>
                </a:solidFill>
              </a:rPr>
              <a:pPr/>
              <a:t>119</a:t>
            </a:fld>
            <a:endParaRPr lang="en-US" dirty="0">
              <a:solidFill>
                <a:srgbClr val="90C226"/>
              </a:solidFill>
            </a:endParaRPr>
          </a:p>
        </p:txBody>
      </p:sp>
      <p:sp>
        <p:nvSpPr>
          <p:cNvPr id="295938" name="Rectangle 2"/>
          <p:cNvSpPr>
            <a:spLocks noChangeArrowheads="1"/>
          </p:cNvSpPr>
          <p:nvPr/>
        </p:nvSpPr>
        <p:spPr bwMode="auto">
          <a:xfrm>
            <a:off x="3851275" y="1773238"/>
            <a:ext cx="5041900" cy="20161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5939" name="Rectangle 3"/>
          <p:cNvSpPr>
            <a:spLocks noChangeArrowheads="1"/>
          </p:cNvSpPr>
          <p:nvPr/>
        </p:nvSpPr>
        <p:spPr bwMode="auto">
          <a:xfrm>
            <a:off x="4547051" y="1773238"/>
            <a:ext cx="4352474" cy="1815882"/>
          </a:xfrm>
          <a:prstGeom prst="rect">
            <a:avLst/>
          </a:prstGeom>
          <a:noFill/>
          <a:ln w="9525">
            <a:noFill/>
            <a:miter lim="800000"/>
            <a:headEnd/>
            <a:tailEnd/>
          </a:ln>
          <a:effectLst/>
        </p:spPr>
        <p:txBody>
          <a:bodyPr wrap="none">
            <a:spAutoFit/>
          </a:bodyPr>
          <a:lstStyle/>
          <a:p>
            <a:pPr fontAlgn="base">
              <a:lnSpc>
                <a:spcPct val="140000"/>
              </a:lnSpc>
              <a:spcBef>
                <a:spcPct val="0"/>
              </a:spcBef>
              <a:spcAft>
                <a:spcPct val="0"/>
              </a:spcAft>
            </a:pPr>
            <a:r>
              <a:rPr lang="fa-IR" sz="2000" b="1" dirty="0">
                <a:solidFill>
                  <a:srgbClr val="EBEBEB"/>
                </a:solidFill>
                <a:latin typeface="Arial" pitchFamily="34" charset="0"/>
                <a:cs typeface="B Homa" panose="00000400000000000000" pitchFamily="2" charset="-78"/>
              </a:rPr>
              <a:t>پلان آن با زمینه هشت ضلعی است که هر ضلع </a:t>
            </a:r>
          </a:p>
          <a:p>
            <a:pPr fontAlgn="base">
              <a:lnSpc>
                <a:spcPct val="140000"/>
              </a:lnSpc>
              <a:spcBef>
                <a:spcPct val="0"/>
              </a:spcBef>
              <a:spcAft>
                <a:spcPct val="0"/>
              </a:spcAft>
            </a:pPr>
            <a:r>
              <a:rPr lang="fa-IR" sz="2000" b="1" dirty="0">
                <a:solidFill>
                  <a:srgbClr val="EBEBEB"/>
                </a:solidFill>
                <a:latin typeface="Arial" pitchFamily="34" charset="0"/>
                <a:cs typeface="B Homa" panose="00000400000000000000" pitchFamily="2" charset="-78"/>
              </a:rPr>
              <a:t>این بنای هشت ضلعی 17 متر طول دارد و در</a:t>
            </a:r>
          </a:p>
          <a:p>
            <a:pPr fontAlgn="base">
              <a:lnSpc>
                <a:spcPct val="140000"/>
              </a:lnSpc>
              <a:spcBef>
                <a:spcPct val="0"/>
              </a:spcBef>
              <a:spcAft>
                <a:spcPct val="0"/>
              </a:spcAft>
            </a:pPr>
            <a:r>
              <a:rPr lang="fa-IR" sz="2000" b="1" dirty="0">
                <a:solidFill>
                  <a:srgbClr val="EBEBEB"/>
                </a:solidFill>
                <a:latin typeface="Arial" pitchFamily="34" charset="0"/>
                <a:cs typeface="B Homa" panose="00000400000000000000" pitchFamily="2" charset="-78"/>
              </a:rPr>
              <a:t>جلوی آن ایوانی داشته که آثارش هنوز باقی</a:t>
            </a:r>
          </a:p>
          <a:p>
            <a:pPr fontAlgn="base">
              <a:lnSpc>
                <a:spcPct val="140000"/>
              </a:lnSpc>
              <a:spcBef>
                <a:spcPct val="0"/>
              </a:spcBef>
              <a:spcAft>
                <a:spcPct val="0"/>
              </a:spcAft>
            </a:pPr>
            <a:r>
              <a:rPr lang="fa-IR" sz="2000" b="1" dirty="0">
                <a:solidFill>
                  <a:srgbClr val="EBEBEB"/>
                </a:solidFill>
                <a:latin typeface="Arial" pitchFamily="34" charset="0"/>
                <a:cs typeface="B Homa" panose="00000400000000000000" pitchFamily="2" charset="-78"/>
              </a:rPr>
              <a:t>مانده است.</a:t>
            </a:r>
            <a:endParaRPr lang="en-US" sz="2000" b="1" dirty="0">
              <a:solidFill>
                <a:srgbClr val="EBEBEB"/>
              </a:solidFill>
              <a:latin typeface="Arial" pitchFamily="34" charset="0"/>
              <a:cs typeface="B Homa" panose="00000400000000000000" pitchFamily="2" charset="-78"/>
            </a:endParaRPr>
          </a:p>
        </p:txBody>
      </p:sp>
      <p:pic>
        <p:nvPicPr>
          <p:cNvPr id="295940" name="Picture 4" descr="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20763" y="954088"/>
            <a:ext cx="3240087" cy="49672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95941" name="Rectangle 5"/>
          <p:cNvSpPr>
            <a:spLocks noChangeArrowheads="1"/>
          </p:cNvSpPr>
          <p:nvPr/>
        </p:nvSpPr>
        <p:spPr bwMode="auto">
          <a:xfrm>
            <a:off x="517525" y="522288"/>
            <a:ext cx="71438" cy="6335712"/>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5942" name="Rectangle 6"/>
          <p:cNvSpPr>
            <a:spLocks noChangeArrowheads="1"/>
          </p:cNvSpPr>
          <p:nvPr/>
        </p:nvSpPr>
        <p:spPr bwMode="auto">
          <a:xfrm>
            <a:off x="300038" y="6497638"/>
            <a:ext cx="8640762" cy="144462"/>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69001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95939"/>
                                        </p:tgtEl>
                                        <p:attrNameLst>
                                          <p:attrName>style.visibility</p:attrName>
                                        </p:attrNameLst>
                                      </p:cBhvr>
                                      <p:to>
                                        <p:strVal val="visible"/>
                                      </p:to>
                                    </p:set>
                                    <p:anim calcmode="lin" valueType="num">
                                      <p:cBhvr>
                                        <p:cTn id="7" dur="1000" fill="hold"/>
                                        <p:tgtEl>
                                          <p:spTgt spid="295939"/>
                                        </p:tgtEl>
                                        <p:attrNameLst>
                                          <p:attrName>ppt_x</p:attrName>
                                        </p:attrNameLst>
                                      </p:cBhvr>
                                      <p:tavLst>
                                        <p:tav tm="0">
                                          <p:val>
                                            <p:strVal val="#ppt_x-.2"/>
                                          </p:val>
                                        </p:tav>
                                        <p:tav tm="100000">
                                          <p:val>
                                            <p:strVal val="#ppt_x"/>
                                          </p:val>
                                        </p:tav>
                                      </p:tavLst>
                                    </p:anim>
                                    <p:anim calcmode="lin" valueType="num">
                                      <p:cBhvr>
                                        <p:cTn id="8" dur="1000" fill="hold"/>
                                        <p:tgtEl>
                                          <p:spTgt spid="2959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5939"/>
                                        </p:tgtEl>
                                      </p:cBhvr>
                                    </p:animEffect>
                                  </p:childTnLst>
                                </p:cTn>
                              </p:par>
                              <p:par>
                                <p:cTn id="10" presetID="12" presetClass="entr" presetSubtype="1" fill="hold" nodeType="withEffect">
                                  <p:stCondLst>
                                    <p:cond delay="0"/>
                                  </p:stCondLst>
                                  <p:childTnLst>
                                    <p:set>
                                      <p:cBhvr>
                                        <p:cTn id="11" dur="1" fill="hold">
                                          <p:stCondLst>
                                            <p:cond delay="0"/>
                                          </p:stCondLst>
                                        </p:cTn>
                                        <p:tgtEl>
                                          <p:spTgt spid="295940"/>
                                        </p:tgtEl>
                                        <p:attrNameLst>
                                          <p:attrName>style.visibility</p:attrName>
                                        </p:attrNameLst>
                                      </p:cBhvr>
                                      <p:to>
                                        <p:strVal val="visible"/>
                                      </p:to>
                                    </p:set>
                                    <p:animEffect transition="in" filter="slide(fromTop)">
                                      <p:cBhvr>
                                        <p:cTn id="12" dur="1000"/>
                                        <p:tgtEl>
                                          <p:spTgt spid="295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AE854F55-FFF4-42CE-8737-83A1AF48578E}" type="slidenum">
              <a:rPr lang="ar-SA">
                <a:solidFill>
                  <a:srgbClr val="90C226"/>
                </a:solidFill>
              </a:rPr>
              <a:pPr/>
              <a:t>12</a:t>
            </a:fld>
            <a:endParaRPr lang="en-US" dirty="0">
              <a:solidFill>
                <a:srgbClr val="90C226"/>
              </a:solidFill>
            </a:endParaRPr>
          </a:p>
        </p:txBody>
      </p:sp>
      <p:sp>
        <p:nvSpPr>
          <p:cNvPr id="24578" name="Text Box 2"/>
          <p:cNvSpPr txBox="1">
            <a:spLocks noChangeArrowheads="1"/>
          </p:cNvSpPr>
          <p:nvPr/>
        </p:nvSpPr>
        <p:spPr bwMode="auto">
          <a:xfrm>
            <a:off x="4932363" y="333375"/>
            <a:ext cx="3959225" cy="393700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ستونها گرد هستند و پایه انها نیز به صورت بشقاب مدور وارونه ای است و گاهی زیر ان بشقاب نیز پایه ای مربعی قرارداده می شود و بعضی اوقات یک نوار کوچک ان دو را از هم جدا می کند سر ستونها به صورت لوحه های مربعی هستند و گاهی به تقلید از سر ستونهای چوبی به شکل برگ خرمای چهارپردر می ایند. گاهی ستون به دیوار می چسبد و صورت نیمه ستون به خود می گیرد و در این صورت سرستون ان مبدل به قسمت برجسته ای می گردد که از دیواربیرون می اید و از طرفین شکل مارپیچ پیدا می کند و از این بابت با سرستونهای ایونی شباهت پیدا می کند و در میان دو مارپیچ یک برگ خرما به سبک قدیم مجسم می گردد.</a:t>
            </a:r>
            <a:endParaRPr lang="en-US" b="1" dirty="0">
              <a:solidFill>
                <a:prstClr val="black"/>
              </a:solidFill>
              <a:latin typeface="Arial" pitchFamily="34" charset="0"/>
              <a:cs typeface="B Homa" panose="00000400000000000000" pitchFamily="2" charset="-78"/>
            </a:endParaRPr>
          </a:p>
        </p:txBody>
      </p:sp>
      <p:pic>
        <p:nvPicPr>
          <p:cNvPr id="24579" name="Picture 3" descr="3"/>
          <p:cNvPicPr>
            <a:picLocks noChangeAspect="1" noChangeArrowheads="1"/>
          </p:cNvPicPr>
          <p:nvPr/>
        </p:nvPicPr>
        <p:blipFill>
          <a:blip r:embed="rId2" cstate="screen">
            <a:clrChange>
              <a:clrFrom>
                <a:srgbClr val="A3A4A9"/>
              </a:clrFrom>
              <a:clrTo>
                <a:srgbClr val="A3A4A9">
                  <a:alpha val="0"/>
                </a:srgbClr>
              </a:clrTo>
            </a:clrChange>
            <a:lum contrast="42000"/>
            <a:extLst>
              <a:ext uri="{28A0092B-C50C-407E-A947-70E740481C1C}">
                <a14:useLocalDpi xmlns:a14="http://schemas.microsoft.com/office/drawing/2010/main"/>
              </a:ext>
            </a:extLst>
          </a:blip>
          <a:srcRect/>
          <a:stretch>
            <a:fillRect/>
          </a:stretch>
        </p:blipFill>
        <p:spPr bwMode="auto">
          <a:xfrm>
            <a:off x="755650" y="549275"/>
            <a:ext cx="3673475" cy="2376488"/>
          </a:xfrm>
          <a:prstGeom prst="rect">
            <a:avLst/>
          </a:prstGeom>
          <a:noFill/>
        </p:spPr>
      </p:pic>
      <p:sp>
        <p:nvSpPr>
          <p:cNvPr id="24580" name="Text Box 4"/>
          <p:cNvSpPr txBox="1">
            <a:spLocks noChangeArrowheads="1"/>
          </p:cNvSpPr>
          <p:nvPr/>
        </p:nvSpPr>
        <p:spPr bwMode="auto">
          <a:xfrm>
            <a:off x="684213" y="3213100"/>
            <a:ext cx="3816350" cy="173990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ارامگاه قزقاپان در کوههای کردستان عراق 6-7 قبل از میلاد به ارامگاههای صخره ای مادی شبیه است با این حال با انها اختلافی دارد و ان این است که سقف این ارامگاه که در سنگ کوه تراشیده شده تقلیدی از سقف ساختمانهای چوبی است .</a:t>
            </a:r>
            <a:endParaRPr lang="en-US" b="1" dirty="0">
              <a:solidFill>
                <a:prstClr val="black"/>
              </a:solidFill>
              <a:latin typeface="Arial" pitchFamily="34" charset="0"/>
              <a:cs typeface="B Homa" panose="00000400000000000000" pitchFamily="2" charset="-78"/>
            </a:endParaRPr>
          </a:p>
        </p:txBody>
      </p:sp>
      <p:sp>
        <p:nvSpPr>
          <p:cNvPr id="24581" name="Text Box 5"/>
          <p:cNvSpPr txBox="1">
            <a:spLocks noChangeArrowheads="1"/>
          </p:cNvSpPr>
          <p:nvPr/>
        </p:nvSpPr>
        <p:spPr bwMode="auto">
          <a:xfrm>
            <a:off x="4859338" y="4292600"/>
            <a:ext cx="3887787" cy="915988"/>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در سکاوند در جنوب بیستون دو ارامگاه دیده می شود شکل این ارامگاهها ساده تر است و متعلق به سلاطین مادی بوده است .</a:t>
            </a:r>
            <a:endParaRPr lang="en-US" b="1" dirty="0">
              <a:solidFill>
                <a:prstClr val="black"/>
              </a:solidFill>
              <a:latin typeface="Arial" pitchFamily="34" charset="0"/>
              <a:cs typeface="B Homa" panose="00000400000000000000" pitchFamily="2" charset="-78"/>
            </a:endParaRPr>
          </a:p>
        </p:txBody>
      </p:sp>
      <p:pic>
        <p:nvPicPr>
          <p:cNvPr id="24582" name="Picture 6" descr="4"/>
          <p:cNvPicPr>
            <a:picLocks noChangeAspect="1" noChangeArrowheads="1"/>
          </p:cNvPicPr>
          <p:nvPr/>
        </p:nvPicPr>
        <p:blipFill>
          <a:blip r:embed="rId3" cstate="screen">
            <a:lum bright="6000" contrast="42000"/>
            <a:extLst>
              <a:ext uri="{28A0092B-C50C-407E-A947-70E740481C1C}">
                <a14:useLocalDpi xmlns:a14="http://schemas.microsoft.com/office/drawing/2010/main"/>
              </a:ext>
            </a:extLst>
          </a:blip>
          <a:srcRect/>
          <a:stretch>
            <a:fillRect/>
          </a:stretch>
        </p:blipFill>
        <p:spPr bwMode="auto">
          <a:xfrm>
            <a:off x="5075238" y="5157788"/>
            <a:ext cx="3600450" cy="1514475"/>
          </a:xfrm>
          <a:prstGeom prst="rect">
            <a:avLst/>
          </a:prstGeom>
          <a:noFill/>
        </p:spPr>
      </p:pic>
    </p:spTree>
    <p:extLst>
      <p:ext uri="{BB962C8B-B14F-4D97-AF65-F5344CB8AC3E}">
        <p14:creationId xmlns:p14="http://schemas.microsoft.com/office/powerpoint/2010/main" val="294417733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CF5A968D-35AD-4AE6-870B-874BAA6E2F22}" type="slidenum">
              <a:rPr lang="ar-SA">
                <a:solidFill>
                  <a:srgbClr val="90C226"/>
                </a:solidFill>
              </a:rPr>
              <a:pPr/>
              <a:t>120</a:t>
            </a:fld>
            <a:endParaRPr lang="en-US" dirty="0">
              <a:solidFill>
                <a:srgbClr val="90C226"/>
              </a:solidFill>
            </a:endParaRPr>
          </a:p>
        </p:txBody>
      </p:sp>
      <p:sp>
        <p:nvSpPr>
          <p:cNvPr id="296962" name="Rectangle 2"/>
          <p:cNvSpPr>
            <a:spLocks noChangeArrowheads="1"/>
          </p:cNvSpPr>
          <p:nvPr/>
        </p:nvSpPr>
        <p:spPr bwMode="auto">
          <a:xfrm>
            <a:off x="2771775" y="5445125"/>
            <a:ext cx="2808288" cy="64928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dirty="0">
              <a:solidFill>
                <a:srgbClr val="EBEBEB"/>
              </a:solidFill>
              <a:latin typeface="Times New Roman" pitchFamily="18" charset="0"/>
              <a:cs typeface="B Homa" panose="00000400000000000000" pitchFamily="2" charset="-78"/>
            </a:endParaRPr>
          </a:p>
        </p:txBody>
      </p:sp>
      <p:sp>
        <p:nvSpPr>
          <p:cNvPr id="296963" name="Rectangle 3"/>
          <p:cNvSpPr>
            <a:spLocks noChangeArrowheads="1"/>
          </p:cNvSpPr>
          <p:nvPr/>
        </p:nvSpPr>
        <p:spPr bwMode="auto">
          <a:xfrm>
            <a:off x="5148263" y="2565400"/>
            <a:ext cx="3024187"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6964" name="Rectangle 4"/>
          <p:cNvSpPr>
            <a:spLocks noChangeArrowheads="1"/>
          </p:cNvSpPr>
          <p:nvPr/>
        </p:nvSpPr>
        <p:spPr bwMode="auto">
          <a:xfrm>
            <a:off x="5162279" y="2636838"/>
            <a:ext cx="2949846" cy="461665"/>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400" b="1" dirty="0">
                <a:solidFill>
                  <a:srgbClr val="EBEBEB"/>
                </a:solidFill>
                <a:latin typeface="Arial" pitchFamily="34" charset="0"/>
                <a:cs typeface="B Zar" pitchFamily="2" charset="-78"/>
              </a:rPr>
              <a:t>ارتفاع گنبد 48 متر است .</a:t>
            </a:r>
          </a:p>
        </p:txBody>
      </p:sp>
      <p:pic>
        <p:nvPicPr>
          <p:cNvPr id="296965" name="Picture 5" descr="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47813" y="549275"/>
            <a:ext cx="3148012" cy="47529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96966" name="Text Box 6"/>
          <p:cNvSpPr txBox="1">
            <a:spLocks noChangeArrowheads="1"/>
          </p:cNvSpPr>
          <p:nvPr/>
        </p:nvSpPr>
        <p:spPr bwMode="auto">
          <a:xfrm>
            <a:off x="2878350" y="5589588"/>
            <a:ext cx="2571538" cy="46166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آرامگاه الجایتو ،مقطع</a:t>
            </a:r>
            <a:endParaRPr lang="en-US" sz="2400" b="1" dirty="0">
              <a:solidFill>
                <a:srgbClr val="EBEBEB"/>
              </a:solidFill>
              <a:latin typeface="Arial" pitchFamily="34" charset="0"/>
              <a:cs typeface="B Homa" panose="00000400000000000000" pitchFamily="2" charset="-78"/>
            </a:endParaRPr>
          </a:p>
        </p:txBody>
      </p:sp>
      <p:sp>
        <p:nvSpPr>
          <p:cNvPr id="296967"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6968"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9017656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96964"/>
                                        </p:tgtEl>
                                        <p:attrNameLst>
                                          <p:attrName>style.visibility</p:attrName>
                                        </p:attrNameLst>
                                      </p:cBhvr>
                                      <p:to>
                                        <p:strVal val="visible"/>
                                      </p:to>
                                    </p:set>
                                    <p:anim calcmode="lin" valueType="num">
                                      <p:cBhvr>
                                        <p:cTn id="7" dur="1000" fill="hold"/>
                                        <p:tgtEl>
                                          <p:spTgt spid="296964"/>
                                        </p:tgtEl>
                                        <p:attrNameLst>
                                          <p:attrName>ppt_x</p:attrName>
                                        </p:attrNameLst>
                                      </p:cBhvr>
                                      <p:tavLst>
                                        <p:tav tm="0">
                                          <p:val>
                                            <p:strVal val="#ppt_x-.2"/>
                                          </p:val>
                                        </p:tav>
                                        <p:tav tm="100000">
                                          <p:val>
                                            <p:strVal val="#ppt_x"/>
                                          </p:val>
                                        </p:tav>
                                      </p:tavLst>
                                    </p:anim>
                                    <p:anim calcmode="lin" valueType="num">
                                      <p:cBhvr>
                                        <p:cTn id="8" dur="1000" fill="hold"/>
                                        <p:tgtEl>
                                          <p:spTgt spid="29696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6964"/>
                                        </p:tgtEl>
                                      </p:cBhvr>
                                    </p:animEffect>
                                  </p:childTnLst>
                                </p:cTn>
                              </p:par>
                              <p:par>
                                <p:cTn id="10" presetID="12" presetClass="entr" presetSubtype="1" fill="hold" nodeType="withEffect">
                                  <p:stCondLst>
                                    <p:cond delay="0"/>
                                  </p:stCondLst>
                                  <p:childTnLst>
                                    <p:set>
                                      <p:cBhvr>
                                        <p:cTn id="11" dur="1" fill="hold">
                                          <p:stCondLst>
                                            <p:cond delay="0"/>
                                          </p:stCondLst>
                                        </p:cTn>
                                        <p:tgtEl>
                                          <p:spTgt spid="296965"/>
                                        </p:tgtEl>
                                        <p:attrNameLst>
                                          <p:attrName>style.visibility</p:attrName>
                                        </p:attrNameLst>
                                      </p:cBhvr>
                                      <p:to>
                                        <p:strVal val="visible"/>
                                      </p:to>
                                    </p:set>
                                    <p:animEffect transition="in" filter="slide(fromTop)">
                                      <p:cBhvr>
                                        <p:cTn id="12" dur="1000"/>
                                        <p:tgtEl>
                                          <p:spTgt spid="296965"/>
                                        </p:tgtEl>
                                      </p:cBhvr>
                                    </p:animEffect>
                                  </p:childTnLst>
                                </p:cTn>
                              </p:par>
                              <p:par>
                                <p:cTn id="13" presetID="29" presetClass="entr" presetSubtype="0" fill="hold" grpId="0" nodeType="withEffect">
                                  <p:stCondLst>
                                    <p:cond delay="0"/>
                                  </p:stCondLst>
                                  <p:childTnLst>
                                    <p:set>
                                      <p:cBhvr>
                                        <p:cTn id="14" dur="1" fill="hold">
                                          <p:stCondLst>
                                            <p:cond delay="0"/>
                                          </p:stCondLst>
                                        </p:cTn>
                                        <p:tgtEl>
                                          <p:spTgt spid="296966"/>
                                        </p:tgtEl>
                                        <p:attrNameLst>
                                          <p:attrName>style.visibility</p:attrName>
                                        </p:attrNameLst>
                                      </p:cBhvr>
                                      <p:to>
                                        <p:strVal val="visible"/>
                                      </p:to>
                                    </p:set>
                                    <p:anim calcmode="lin" valueType="num">
                                      <p:cBhvr>
                                        <p:cTn id="15" dur="1000" fill="hold"/>
                                        <p:tgtEl>
                                          <p:spTgt spid="296966"/>
                                        </p:tgtEl>
                                        <p:attrNameLst>
                                          <p:attrName>ppt_x</p:attrName>
                                        </p:attrNameLst>
                                      </p:cBhvr>
                                      <p:tavLst>
                                        <p:tav tm="0">
                                          <p:val>
                                            <p:strVal val="#ppt_x-.2"/>
                                          </p:val>
                                        </p:tav>
                                        <p:tav tm="100000">
                                          <p:val>
                                            <p:strVal val="#ppt_x"/>
                                          </p:val>
                                        </p:tav>
                                      </p:tavLst>
                                    </p:anim>
                                    <p:anim calcmode="lin" valueType="num">
                                      <p:cBhvr>
                                        <p:cTn id="16" dur="1000" fill="hold"/>
                                        <p:tgtEl>
                                          <p:spTgt spid="296966"/>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96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4" grpId="0"/>
      <p:bldP spid="296966"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21FFCE8B-8572-410C-90A7-F6C7D18E4094}" type="slidenum">
              <a:rPr lang="ar-SA">
                <a:solidFill>
                  <a:srgbClr val="90C226"/>
                </a:solidFill>
              </a:rPr>
              <a:pPr/>
              <a:t>121</a:t>
            </a:fld>
            <a:endParaRPr lang="en-US" dirty="0">
              <a:solidFill>
                <a:srgbClr val="90C226"/>
              </a:solidFill>
            </a:endParaRPr>
          </a:p>
        </p:txBody>
      </p:sp>
      <p:pic>
        <p:nvPicPr>
          <p:cNvPr id="297986" name="Picture 2" descr="23"/>
          <p:cNvPicPr>
            <a:picLocks noChangeAspect="1" noChangeArrowheads="1"/>
          </p:cNvPicPr>
          <p:nvPr/>
        </p:nvPicPr>
        <p:blipFill>
          <a:blip r:embed="rId3"/>
          <a:srcRect/>
          <a:stretch>
            <a:fillRect/>
          </a:stretch>
        </p:blipFill>
        <p:spPr bwMode="auto">
          <a:xfrm>
            <a:off x="1187450" y="404813"/>
            <a:ext cx="3625850" cy="44640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97987" name="Picture 3" descr="soltan"/>
          <p:cNvPicPr>
            <a:picLocks noChangeAspect="1" noChangeArrowheads="1"/>
          </p:cNvPicPr>
          <p:nvPr/>
        </p:nvPicPr>
        <p:blipFill>
          <a:blip r:embed="rId4"/>
          <a:srcRect/>
          <a:stretch>
            <a:fillRect/>
          </a:stretch>
        </p:blipFill>
        <p:spPr bwMode="auto">
          <a:xfrm>
            <a:off x="5003800" y="981075"/>
            <a:ext cx="3930650" cy="44164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97988" name="Rectangle 4"/>
          <p:cNvSpPr>
            <a:spLocks noChangeArrowheads="1"/>
          </p:cNvSpPr>
          <p:nvPr/>
        </p:nvSpPr>
        <p:spPr bwMode="auto">
          <a:xfrm>
            <a:off x="2116620" y="5589588"/>
            <a:ext cx="4349268" cy="523220"/>
          </a:xfrm>
          <a:prstGeom prst="rect">
            <a:avLst/>
          </a:prstGeom>
          <a:noFill/>
          <a:ln w="9525">
            <a:noFill/>
            <a:miter lim="800000"/>
            <a:headEnd/>
            <a:tailEnd/>
          </a:ln>
          <a:effectLst/>
        </p:spPr>
        <p:txBody>
          <a:bodyPr wrap="none">
            <a:spAutoFit/>
          </a:bodyPr>
          <a:lstStyle/>
          <a:p>
            <a:pPr lvl="1" fontAlgn="base">
              <a:spcBef>
                <a:spcPct val="30000"/>
              </a:spcBef>
              <a:spcAft>
                <a:spcPct val="0"/>
              </a:spcAft>
              <a:buFontTx/>
              <a:buChar char="•"/>
            </a:pPr>
            <a:r>
              <a:rPr lang="fa-IR" sz="2800" b="1" dirty="0">
                <a:solidFill>
                  <a:srgbClr val="EBEBEB"/>
                </a:solidFill>
                <a:latin typeface="Arial" pitchFamily="34" charset="0"/>
                <a:cs typeface="B Homa" panose="00000400000000000000" pitchFamily="2" charset="-78"/>
              </a:rPr>
              <a:t> </a:t>
            </a:r>
            <a:r>
              <a:rPr lang="fa-IR" sz="2800" b="1" dirty="0">
                <a:solidFill>
                  <a:srgbClr val="EBEBEB"/>
                </a:solidFill>
                <a:latin typeface="Arial" pitchFamily="34" charset="0"/>
                <a:cs typeface="B Zar" pitchFamily="2" charset="-78"/>
              </a:rPr>
              <a:t>دید خارجی از بنای سلطانیه</a:t>
            </a:r>
            <a:endParaRPr lang="en-US" sz="2800" b="1" dirty="0">
              <a:solidFill>
                <a:srgbClr val="EBEBEB"/>
              </a:solidFill>
              <a:latin typeface="Arial" pitchFamily="34" charset="0"/>
              <a:cs typeface="B Zar" pitchFamily="2" charset="-78"/>
            </a:endParaRPr>
          </a:p>
        </p:txBody>
      </p:sp>
      <p:sp>
        <p:nvSpPr>
          <p:cNvPr id="297989"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7990" name="Rectangle 6"/>
          <p:cNvSpPr>
            <a:spLocks noChangeArrowheads="1"/>
          </p:cNvSpPr>
          <p:nvPr/>
        </p:nvSpPr>
        <p:spPr bwMode="auto">
          <a:xfrm>
            <a:off x="2195513" y="5589588"/>
            <a:ext cx="3816350" cy="5762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9799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4309209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297986"/>
                                        </p:tgtEl>
                                        <p:attrNameLst>
                                          <p:attrName>style.visibility</p:attrName>
                                        </p:attrNameLst>
                                      </p:cBhvr>
                                      <p:to>
                                        <p:strVal val="visible"/>
                                      </p:to>
                                    </p:set>
                                    <p:animEffect transition="in" filter="barn(inHorizontal)">
                                      <p:cBhvr>
                                        <p:cTn id="7" dur="1000"/>
                                        <p:tgtEl>
                                          <p:spTgt spid="297986"/>
                                        </p:tgtEl>
                                      </p:cBhvr>
                                    </p:animEffect>
                                  </p:childTnLst>
                                </p:cTn>
                              </p:par>
                            </p:childTnLst>
                          </p:cTn>
                        </p:par>
                        <p:par>
                          <p:cTn id="8" fill="hold">
                            <p:stCondLst>
                              <p:cond delay="1000"/>
                            </p:stCondLst>
                            <p:childTnLst>
                              <p:par>
                                <p:cTn id="9" presetID="16" presetClass="entr" presetSubtype="42" fill="hold" nodeType="afterEffect">
                                  <p:stCondLst>
                                    <p:cond delay="0"/>
                                  </p:stCondLst>
                                  <p:childTnLst>
                                    <p:set>
                                      <p:cBhvr>
                                        <p:cTn id="10" dur="1" fill="hold">
                                          <p:stCondLst>
                                            <p:cond delay="0"/>
                                          </p:stCondLst>
                                        </p:cTn>
                                        <p:tgtEl>
                                          <p:spTgt spid="297987"/>
                                        </p:tgtEl>
                                        <p:attrNameLst>
                                          <p:attrName>style.visibility</p:attrName>
                                        </p:attrNameLst>
                                      </p:cBhvr>
                                      <p:to>
                                        <p:strVal val="visible"/>
                                      </p:to>
                                    </p:set>
                                    <p:animEffect transition="in" filter="barn(outHorizontal)">
                                      <p:cBhvr>
                                        <p:cTn id="11" dur="1000"/>
                                        <p:tgtEl>
                                          <p:spTgt spid="297987"/>
                                        </p:tgtEl>
                                      </p:cBhvr>
                                    </p:animEffect>
                                  </p:childTnLst>
                                </p:cTn>
                              </p:par>
                            </p:childTnLst>
                          </p:cTn>
                        </p:par>
                        <p:par>
                          <p:cTn id="12" fill="hold">
                            <p:stCondLst>
                              <p:cond delay="2000"/>
                            </p:stCondLst>
                            <p:childTnLst>
                              <p:par>
                                <p:cTn id="13" presetID="37" presetClass="entr" presetSubtype="0" fill="hold" grpId="0" nodeType="afterEffect">
                                  <p:stCondLst>
                                    <p:cond delay="0"/>
                                  </p:stCondLst>
                                  <p:childTnLst>
                                    <p:set>
                                      <p:cBhvr>
                                        <p:cTn id="14" dur="1" fill="hold">
                                          <p:stCondLst>
                                            <p:cond delay="0"/>
                                          </p:stCondLst>
                                        </p:cTn>
                                        <p:tgtEl>
                                          <p:spTgt spid="297988"/>
                                        </p:tgtEl>
                                        <p:attrNameLst>
                                          <p:attrName>style.visibility</p:attrName>
                                        </p:attrNameLst>
                                      </p:cBhvr>
                                      <p:to>
                                        <p:strVal val="visible"/>
                                      </p:to>
                                    </p:set>
                                    <p:animEffect transition="in" filter="fade">
                                      <p:cBhvr>
                                        <p:cTn id="15" dur="1000"/>
                                        <p:tgtEl>
                                          <p:spTgt spid="297988"/>
                                        </p:tgtEl>
                                      </p:cBhvr>
                                    </p:animEffect>
                                    <p:anim calcmode="lin" valueType="num">
                                      <p:cBhvr>
                                        <p:cTn id="16" dur="1000" fill="hold"/>
                                        <p:tgtEl>
                                          <p:spTgt spid="297988"/>
                                        </p:tgtEl>
                                        <p:attrNameLst>
                                          <p:attrName>ppt_x</p:attrName>
                                        </p:attrNameLst>
                                      </p:cBhvr>
                                      <p:tavLst>
                                        <p:tav tm="0">
                                          <p:val>
                                            <p:strVal val="#ppt_x"/>
                                          </p:val>
                                        </p:tav>
                                        <p:tav tm="100000">
                                          <p:val>
                                            <p:strVal val="#ppt_x"/>
                                          </p:val>
                                        </p:tav>
                                      </p:tavLst>
                                    </p:anim>
                                    <p:anim calcmode="lin" valueType="num">
                                      <p:cBhvr>
                                        <p:cTn id="17" dur="900" decel="100000" fill="hold"/>
                                        <p:tgtEl>
                                          <p:spTgt spid="297988"/>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9798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8"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51A38530-A79E-48D2-89B7-B0D057CAF521}" type="slidenum">
              <a:rPr lang="ar-SA">
                <a:solidFill>
                  <a:srgbClr val="90C226"/>
                </a:solidFill>
              </a:rPr>
              <a:pPr/>
              <a:t>122</a:t>
            </a:fld>
            <a:endParaRPr lang="en-US" dirty="0">
              <a:solidFill>
                <a:srgbClr val="90C226"/>
              </a:solidFill>
            </a:endParaRPr>
          </a:p>
        </p:txBody>
      </p:sp>
      <p:pic>
        <p:nvPicPr>
          <p:cNvPr id="300034" name="Picture 2" descr="pattern22"/>
          <p:cNvPicPr>
            <a:picLocks noChangeAspect="1" noChangeArrowheads="1"/>
          </p:cNvPicPr>
          <p:nvPr/>
        </p:nvPicPr>
        <p:blipFill>
          <a:blip r:embed="rId2"/>
          <a:srcRect/>
          <a:stretch>
            <a:fillRect/>
          </a:stretch>
        </p:blipFill>
        <p:spPr bwMode="auto">
          <a:xfrm>
            <a:off x="754063" y="784225"/>
            <a:ext cx="4241800" cy="52197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00035" name="Picture 3" descr="pattern6"/>
          <p:cNvPicPr>
            <a:picLocks noChangeAspect="1" noChangeArrowheads="1"/>
          </p:cNvPicPr>
          <p:nvPr/>
        </p:nvPicPr>
        <p:blipFill>
          <a:blip r:embed="rId3"/>
          <a:srcRect/>
          <a:stretch>
            <a:fillRect/>
          </a:stretch>
        </p:blipFill>
        <p:spPr bwMode="auto">
          <a:xfrm>
            <a:off x="5478463" y="403225"/>
            <a:ext cx="3162300" cy="47625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00036" name="Rectangle 4"/>
          <p:cNvSpPr>
            <a:spLocks noChangeArrowheads="1"/>
          </p:cNvSpPr>
          <p:nvPr/>
        </p:nvSpPr>
        <p:spPr bwMode="auto">
          <a:xfrm>
            <a:off x="5128542" y="5300663"/>
            <a:ext cx="3483646" cy="52322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  </a:t>
            </a:r>
            <a:r>
              <a:rPr lang="fa-IR" sz="2800" b="1" dirty="0">
                <a:solidFill>
                  <a:srgbClr val="EBEBEB"/>
                </a:solidFill>
                <a:latin typeface="Arial" pitchFamily="34" charset="0"/>
                <a:cs typeface="B Zar" pitchFamily="2" charset="-78"/>
              </a:rPr>
              <a:t>چند دید از بنای سلطانیه</a:t>
            </a:r>
            <a:endParaRPr lang="en-US" sz="2800" b="1" dirty="0">
              <a:solidFill>
                <a:srgbClr val="EBEBEB"/>
              </a:solidFill>
              <a:latin typeface="Arial" pitchFamily="34" charset="0"/>
              <a:cs typeface="B Zar" pitchFamily="2" charset="-78"/>
            </a:endParaRPr>
          </a:p>
        </p:txBody>
      </p:sp>
      <p:sp>
        <p:nvSpPr>
          <p:cNvPr id="300037" name="Rectangle 5"/>
          <p:cNvSpPr>
            <a:spLocks noChangeArrowheads="1"/>
          </p:cNvSpPr>
          <p:nvPr/>
        </p:nvSpPr>
        <p:spPr bwMode="auto">
          <a:xfrm>
            <a:off x="460375" y="279400"/>
            <a:ext cx="71438"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0038" name="Rectangle 6"/>
          <p:cNvSpPr>
            <a:spLocks noChangeArrowheads="1"/>
          </p:cNvSpPr>
          <p:nvPr/>
        </p:nvSpPr>
        <p:spPr bwMode="auto">
          <a:xfrm>
            <a:off x="242888" y="6254750"/>
            <a:ext cx="8640762"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00039" name="Rectangle 7"/>
          <p:cNvSpPr>
            <a:spLocks noChangeArrowheads="1"/>
          </p:cNvSpPr>
          <p:nvPr/>
        </p:nvSpPr>
        <p:spPr bwMode="auto">
          <a:xfrm>
            <a:off x="5292725" y="5300663"/>
            <a:ext cx="3311525" cy="6492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957341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00034"/>
                                        </p:tgtEl>
                                        <p:attrNameLst>
                                          <p:attrName>style.visibility</p:attrName>
                                        </p:attrNameLst>
                                      </p:cBhvr>
                                      <p:to>
                                        <p:strVal val="visible"/>
                                      </p:to>
                                    </p:set>
                                    <p:animEffect transition="in" filter="dissolve">
                                      <p:cBhvr>
                                        <p:cTn id="7" dur="1000"/>
                                        <p:tgtEl>
                                          <p:spTgt spid="300034"/>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300035"/>
                                        </p:tgtEl>
                                        <p:attrNameLst>
                                          <p:attrName>style.visibility</p:attrName>
                                        </p:attrNameLst>
                                      </p:cBhvr>
                                      <p:to>
                                        <p:strVal val="visible"/>
                                      </p:to>
                                    </p:set>
                                    <p:animEffect transition="in" filter="dissolve">
                                      <p:cBhvr>
                                        <p:cTn id="11" dur="1000"/>
                                        <p:tgtEl>
                                          <p:spTgt spid="300035"/>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300036">
                                            <p:txEl>
                                              <p:pRg st="0" end="0"/>
                                            </p:txEl>
                                          </p:spTgt>
                                        </p:tgtEl>
                                        <p:attrNameLst>
                                          <p:attrName>style.visibility</p:attrName>
                                        </p:attrNameLst>
                                      </p:cBhvr>
                                      <p:to>
                                        <p:strVal val="visible"/>
                                      </p:to>
                                    </p:set>
                                    <p:animEffect transition="in" filter="dissolve">
                                      <p:cBhvr>
                                        <p:cTn id="15" dur="2000"/>
                                        <p:tgtEl>
                                          <p:spTgt spid="3000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11E2C4E8-2DD3-44C9-9A3C-D911C8FD7546}" type="slidenum">
              <a:rPr lang="ar-SA">
                <a:solidFill>
                  <a:srgbClr val="90C226"/>
                </a:solidFill>
              </a:rPr>
              <a:pPr/>
              <a:t>123</a:t>
            </a:fld>
            <a:endParaRPr lang="en-US" dirty="0">
              <a:solidFill>
                <a:srgbClr val="90C226"/>
              </a:solidFill>
            </a:endParaRPr>
          </a:p>
        </p:txBody>
      </p:sp>
      <p:sp>
        <p:nvSpPr>
          <p:cNvPr id="301058" name="Rectangle 2"/>
          <p:cNvSpPr>
            <a:spLocks noChangeArrowheads="1"/>
          </p:cNvSpPr>
          <p:nvPr/>
        </p:nvSpPr>
        <p:spPr bwMode="auto">
          <a:xfrm>
            <a:off x="971550" y="1557338"/>
            <a:ext cx="7848600" cy="19431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1059" name="Rectangle 3"/>
          <p:cNvSpPr>
            <a:spLocks noChangeArrowheads="1"/>
          </p:cNvSpPr>
          <p:nvPr/>
        </p:nvSpPr>
        <p:spPr bwMode="auto">
          <a:xfrm>
            <a:off x="1403350" y="1844675"/>
            <a:ext cx="7473950" cy="1625600"/>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pPr>
            <a:r>
              <a:rPr lang="fa-IR" sz="2400" b="1" dirty="0">
                <a:solidFill>
                  <a:srgbClr val="EBEBEB"/>
                </a:solidFill>
                <a:latin typeface="Arial" pitchFamily="34" charset="0"/>
                <a:cs typeface="B Zar" pitchFamily="2" charset="-78"/>
              </a:rPr>
              <a:t>انواع گره سازی درهم، کاشیها و سفال پیش بر ،کاشیهای مهری ،آمود داخلی بوده است.این بنا یکی از برجسنه ترین کاشی کاریهای سبک آذری را به نمایش می گذارد.</a:t>
            </a:r>
            <a:endParaRPr lang="en-US" sz="2400" b="1" dirty="0">
              <a:solidFill>
                <a:srgbClr val="EBEBEB"/>
              </a:solidFill>
              <a:latin typeface="Arial" pitchFamily="34" charset="0"/>
              <a:cs typeface="B Zar" pitchFamily="2" charset="-78"/>
            </a:endParaRPr>
          </a:p>
        </p:txBody>
      </p:sp>
      <p:sp>
        <p:nvSpPr>
          <p:cNvPr id="301060" name="Rectangle 4"/>
          <p:cNvSpPr>
            <a:spLocks noChangeArrowheads="1"/>
          </p:cNvSpPr>
          <p:nvPr/>
        </p:nvSpPr>
        <p:spPr bwMode="auto">
          <a:xfrm>
            <a:off x="4801383" y="908050"/>
            <a:ext cx="3661580" cy="523220"/>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lvl="1" fontAlgn="base">
              <a:spcBef>
                <a:spcPct val="30000"/>
              </a:spcBef>
              <a:spcAft>
                <a:spcPct val="0"/>
              </a:spcAft>
              <a:buFontTx/>
              <a:buChar char="•"/>
            </a:pPr>
            <a:r>
              <a:rPr lang="fa-IR" sz="2800" b="1" dirty="0">
                <a:solidFill>
                  <a:prstClr val="black"/>
                </a:solidFill>
                <a:latin typeface="Arial" pitchFamily="34" charset="0"/>
                <a:cs typeface="B Zar" pitchFamily="2" charset="-78"/>
              </a:rPr>
              <a:t> گنبد سلطانیه(تزئینات):</a:t>
            </a:r>
            <a:endParaRPr lang="en-US" sz="2800" b="1" dirty="0">
              <a:solidFill>
                <a:prstClr val="black"/>
              </a:solidFill>
              <a:latin typeface="Arial" pitchFamily="34" charset="0"/>
              <a:cs typeface="B Zar" pitchFamily="2" charset="-78"/>
            </a:endParaRPr>
          </a:p>
        </p:txBody>
      </p:sp>
      <p:pic>
        <p:nvPicPr>
          <p:cNvPr id="301061" name="Picture 5" descr="9"/>
          <p:cNvPicPr>
            <a:picLocks noChangeAspect="1" noChangeArrowheads="1"/>
          </p:cNvPicPr>
          <p:nvPr/>
        </p:nvPicPr>
        <p:blipFill>
          <a:blip r:embed="rId3"/>
          <a:srcRect/>
          <a:stretch>
            <a:fillRect/>
          </a:stretch>
        </p:blipFill>
        <p:spPr bwMode="auto">
          <a:xfrm>
            <a:off x="762000" y="3657600"/>
            <a:ext cx="3635375" cy="25701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01062" name="Picture 6" descr="pattern9"/>
          <p:cNvPicPr>
            <a:picLocks noChangeAspect="1" noChangeArrowheads="1"/>
          </p:cNvPicPr>
          <p:nvPr/>
        </p:nvPicPr>
        <p:blipFill>
          <a:blip r:embed="rId4"/>
          <a:srcRect/>
          <a:stretch>
            <a:fillRect/>
          </a:stretch>
        </p:blipFill>
        <p:spPr bwMode="auto">
          <a:xfrm>
            <a:off x="4643438" y="3644900"/>
            <a:ext cx="3848100" cy="2555875"/>
          </a:xfrm>
          <a:prstGeom prst="rect">
            <a:avLst/>
          </a:prstGeom>
          <a:noFill/>
          <a:ln w="28575">
            <a:solidFill>
              <a:srgbClr val="000000"/>
            </a:solidFill>
            <a:miter lim="800000"/>
            <a:headEnd/>
            <a:tailEnd/>
          </a:ln>
          <a:effectLst>
            <a:outerShdw dist="107763" dir="8100000" algn="ctr" rotWithShape="0">
              <a:srgbClr val="99CCFF">
                <a:alpha val="50000"/>
              </a:srgbClr>
            </a:outerShdw>
          </a:effectLst>
        </p:spPr>
      </p:pic>
      <p:sp>
        <p:nvSpPr>
          <p:cNvPr id="301063" name="Rectangle 7"/>
          <p:cNvSpPr>
            <a:spLocks noChangeArrowheads="1"/>
          </p:cNvSpPr>
          <p:nvPr/>
        </p:nvSpPr>
        <p:spPr bwMode="auto">
          <a:xfrm>
            <a:off x="858287" y="1557338"/>
            <a:ext cx="7903126" cy="461665"/>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400" b="1" dirty="0">
                <a:solidFill>
                  <a:srgbClr val="EBEBEB"/>
                </a:solidFill>
                <a:latin typeface="Arial" pitchFamily="34" charset="0"/>
                <a:cs typeface="B Homa" panose="00000400000000000000" pitchFamily="2" charset="-78"/>
              </a:rPr>
              <a:t>مانند سایر بناهای  دوره  آذری  گنبد سلطانیه نیز تزئینات بسیار زیبایی دارد.</a:t>
            </a:r>
            <a:endParaRPr lang="en-US" sz="2400" b="1" dirty="0">
              <a:solidFill>
                <a:srgbClr val="EBEBEB"/>
              </a:solidFill>
              <a:latin typeface="Arial" pitchFamily="34" charset="0"/>
              <a:cs typeface="B Homa" panose="00000400000000000000" pitchFamily="2" charset="-78"/>
            </a:endParaRPr>
          </a:p>
        </p:txBody>
      </p:sp>
      <p:sp>
        <p:nvSpPr>
          <p:cNvPr id="301064"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1065"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5205150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01060"/>
                                        </p:tgtEl>
                                        <p:attrNameLst>
                                          <p:attrName>style.visibility</p:attrName>
                                        </p:attrNameLst>
                                      </p:cBhvr>
                                      <p:to>
                                        <p:strVal val="visible"/>
                                      </p:to>
                                    </p:set>
                                    <p:animEffect transition="in" filter="fade">
                                      <p:cBhvr>
                                        <p:cTn id="7" dur="500"/>
                                        <p:tgtEl>
                                          <p:spTgt spid="301060"/>
                                        </p:tgtEl>
                                      </p:cBhvr>
                                    </p:animEffect>
                                    <p:anim calcmode="lin" valueType="num">
                                      <p:cBhvr>
                                        <p:cTn id="8" dur="500" fill="hold"/>
                                        <p:tgtEl>
                                          <p:spTgt spid="301060"/>
                                        </p:tgtEl>
                                        <p:attrNameLst>
                                          <p:attrName>ppt_x</p:attrName>
                                        </p:attrNameLst>
                                      </p:cBhvr>
                                      <p:tavLst>
                                        <p:tav tm="0">
                                          <p:val>
                                            <p:strVal val="#ppt_x-.1"/>
                                          </p:val>
                                        </p:tav>
                                        <p:tav tm="100000">
                                          <p:val>
                                            <p:strVal val="#ppt_x"/>
                                          </p:val>
                                        </p:tav>
                                      </p:tavLst>
                                    </p:anim>
                                    <p:anim calcmode="lin" valueType="num">
                                      <p:cBhvr>
                                        <p:cTn id="9" dur="500" fill="hold"/>
                                        <p:tgtEl>
                                          <p:spTgt spid="301060"/>
                                        </p:tgtEl>
                                        <p:attrNameLst>
                                          <p:attrName>ppt_y</p:attrName>
                                        </p:attrNameLst>
                                      </p:cBhvr>
                                      <p:tavLst>
                                        <p:tav tm="0">
                                          <p:val>
                                            <p:strVal val="#ppt_y"/>
                                          </p:val>
                                        </p:tav>
                                        <p:tav tm="100000">
                                          <p:val>
                                            <p:strVal val="#ppt_y"/>
                                          </p:val>
                                        </p:tav>
                                      </p:tavLst>
                                    </p:anim>
                                  </p:childTnLst>
                                </p:cTn>
                              </p:par>
                            </p:childTnLst>
                          </p:cTn>
                        </p:par>
                        <p:par>
                          <p:cTn id="10" fill="hold">
                            <p:stCondLst>
                              <p:cond delay="1500"/>
                            </p:stCondLst>
                            <p:childTnLst>
                              <p:par>
                                <p:cTn id="11" presetID="29" presetClass="entr" presetSubtype="0" fill="hold" grpId="0" nodeType="afterEffect">
                                  <p:stCondLst>
                                    <p:cond delay="0"/>
                                  </p:stCondLst>
                                  <p:childTnLst>
                                    <p:set>
                                      <p:cBhvr>
                                        <p:cTn id="12" dur="1" fill="hold">
                                          <p:stCondLst>
                                            <p:cond delay="0"/>
                                          </p:stCondLst>
                                        </p:cTn>
                                        <p:tgtEl>
                                          <p:spTgt spid="301063"/>
                                        </p:tgtEl>
                                        <p:attrNameLst>
                                          <p:attrName>style.visibility</p:attrName>
                                        </p:attrNameLst>
                                      </p:cBhvr>
                                      <p:to>
                                        <p:strVal val="visible"/>
                                      </p:to>
                                    </p:set>
                                    <p:anim calcmode="lin" valueType="num">
                                      <p:cBhvr>
                                        <p:cTn id="13" dur="1000" fill="hold"/>
                                        <p:tgtEl>
                                          <p:spTgt spid="301063"/>
                                        </p:tgtEl>
                                        <p:attrNameLst>
                                          <p:attrName>ppt_x</p:attrName>
                                        </p:attrNameLst>
                                      </p:cBhvr>
                                      <p:tavLst>
                                        <p:tav tm="0">
                                          <p:val>
                                            <p:strVal val="#ppt_x-.2"/>
                                          </p:val>
                                        </p:tav>
                                        <p:tav tm="100000">
                                          <p:val>
                                            <p:strVal val="#ppt_x"/>
                                          </p:val>
                                        </p:tav>
                                      </p:tavLst>
                                    </p:anim>
                                    <p:anim calcmode="lin" valueType="num">
                                      <p:cBhvr>
                                        <p:cTn id="14" dur="1000" fill="hold"/>
                                        <p:tgtEl>
                                          <p:spTgt spid="30106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01063"/>
                                        </p:tgtEl>
                                      </p:cBhvr>
                                    </p:animEffect>
                                  </p:childTnLst>
                                </p:cTn>
                              </p:par>
                              <p:par>
                                <p:cTn id="16" presetID="29" presetClass="entr" presetSubtype="0" fill="hold" nodeType="withEffect">
                                  <p:stCondLst>
                                    <p:cond delay="0"/>
                                  </p:stCondLst>
                                  <p:childTnLst>
                                    <p:set>
                                      <p:cBhvr>
                                        <p:cTn id="17" dur="1" fill="hold">
                                          <p:stCondLst>
                                            <p:cond delay="0"/>
                                          </p:stCondLst>
                                        </p:cTn>
                                        <p:tgtEl>
                                          <p:spTgt spid="301059">
                                            <p:txEl>
                                              <p:pRg st="0" end="0"/>
                                            </p:txEl>
                                          </p:spTgt>
                                        </p:tgtEl>
                                        <p:attrNameLst>
                                          <p:attrName>style.visibility</p:attrName>
                                        </p:attrNameLst>
                                      </p:cBhvr>
                                      <p:to>
                                        <p:strVal val="visible"/>
                                      </p:to>
                                    </p:set>
                                    <p:anim calcmode="lin" valueType="num">
                                      <p:cBhvr>
                                        <p:cTn id="18" dur="1000" fill="hold"/>
                                        <p:tgtEl>
                                          <p:spTgt spid="301059">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3010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01059">
                                            <p:txEl>
                                              <p:pRg st="0" end="0"/>
                                            </p:txEl>
                                          </p:spTgt>
                                        </p:tgtEl>
                                      </p:cBhvr>
                                    </p:animEffect>
                                  </p:childTnLst>
                                </p:cTn>
                              </p:par>
                              <p:par>
                                <p:cTn id="21" presetID="29" presetClass="entr" presetSubtype="0" fill="hold" nodeType="withEffect">
                                  <p:stCondLst>
                                    <p:cond delay="0"/>
                                  </p:stCondLst>
                                  <p:childTnLst>
                                    <p:set>
                                      <p:cBhvr>
                                        <p:cTn id="22" dur="1" fill="hold">
                                          <p:stCondLst>
                                            <p:cond delay="0"/>
                                          </p:stCondLst>
                                        </p:cTn>
                                        <p:tgtEl>
                                          <p:spTgt spid="301059">
                                            <p:txEl>
                                              <p:pRg st="0" end="0"/>
                                            </p:txEl>
                                          </p:spTgt>
                                        </p:tgtEl>
                                        <p:attrNameLst>
                                          <p:attrName>style.visibility</p:attrName>
                                        </p:attrNameLst>
                                      </p:cBhvr>
                                      <p:to>
                                        <p:strVal val="visible"/>
                                      </p:to>
                                    </p:set>
                                    <p:anim calcmode="lin" valueType="num">
                                      <p:cBhvr>
                                        <p:cTn id="23" dur="1000" fill="hold"/>
                                        <p:tgtEl>
                                          <p:spTgt spid="301059">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3010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01059">
                                            <p:txEl>
                                              <p:pRg st="0" end="0"/>
                                            </p:txEl>
                                          </p:spTgt>
                                        </p:tgtEl>
                                      </p:cBhvr>
                                    </p:animEffect>
                                  </p:childTnLst>
                                </p:cTn>
                              </p:par>
                              <p:par>
                                <p:cTn id="26" presetID="47" presetClass="entr" presetSubtype="0" fill="hold" nodeType="withEffect">
                                  <p:stCondLst>
                                    <p:cond delay="0"/>
                                  </p:stCondLst>
                                  <p:childTnLst>
                                    <p:set>
                                      <p:cBhvr>
                                        <p:cTn id="27" dur="1" fill="hold">
                                          <p:stCondLst>
                                            <p:cond delay="0"/>
                                          </p:stCondLst>
                                        </p:cTn>
                                        <p:tgtEl>
                                          <p:spTgt spid="301061"/>
                                        </p:tgtEl>
                                        <p:attrNameLst>
                                          <p:attrName>style.visibility</p:attrName>
                                        </p:attrNameLst>
                                      </p:cBhvr>
                                      <p:to>
                                        <p:strVal val="visible"/>
                                      </p:to>
                                    </p:set>
                                    <p:animEffect transition="in" filter="fade">
                                      <p:cBhvr>
                                        <p:cTn id="28" dur="1000"/>
                                        <p:tgtEl>
                                          <p:spTgt spid="301061"/>
                                        </p:tgtEl>
                                      </p:cBhvr>
                                    </p:animEffect>
                                    <p:anim calcmode="lin" valueType="num">
                                      <p:cBhvr>
                                        <p:cTn id="29" dur="1000" fill="hold"/>
                                        <p:tgtEl>
                                          <p:spTgt spid="301061"/>
                                        </p:tgtEl>
                                        <p:attrNameLst>
                                          <p:attrName>ppt_x</p:attrName>
                                        </p:attrNameLst>
                                      </p:cBhvr>
                                      <p:tavLst>
                                        <p:tav tm="0">
                                          <p:val>
                                            <p:strVal val="#ppt_x"/>
                                          </p:val>
                                        </p:tav>
                                        <p:tav tm="100000">
                                          <p:val>
                                            <p:strVal val="#ppt_x"/>
                                          </p:val>
                                        </p:tav>
                                      </p:tavLst>
                                    </p:anim>
                                    <p:anim calcmode="lin" valueType="num">
                                      <p:cBhvr>
                                        <p:cTn id="30" dur="1000" fill="hold"/>
                                        <p:tgtEl>
                                          <p:spTgt spid="301061"/>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301062"/>
                                        </p:tgtEl>
                                        <p:attrNameLst>
                                          <p:attrName>style.visibility</p:attrName>
                                        </p:attrNameLst>
                                      </p:cBhvr>
                                      <p:to>
                                        <p:strVal val="visible"/>
                                      </p:to>
                                    </p:set>
                                    <p:animEffect transition="in" filter="fade">
                                      <p:cBhvr>
                                        <p:cTn id="33" dur="1000"/>
                                        <p:tgtEl>
                                          <p:spTgt spid="301062"/>
                                        </p:tgtEl>
                                      </p:cBhvr>
                                    </p:animEffect>
                                    <p:anim calcmode="lin" valueType="num">
                                      <p:cBhvr>
                                        <p:cTn id="34" dur="1000" fill="hold"/>
                                        <p:tgtEl>
                                          <p:spTgt spid="301062"/>
                                        </p:tgtEl>
                                        <p:attrNameLst>
                                          <p:attrName>ppt_x</p:attrName>
                                        </p:attrNameLst>
                                      </p:cBhvr>
                                      <p:tavLst>
                                        <p:tav tm="0">
                                          <p:val>
                                            <p:strVal val="#ppt_x"/>
                                          </p:val>
                                        </p:tav>
                                        <p:tav tm="100000">
                                          <p:val>
                                            <p:strVal val="#ppt_x"/>
                                          </p:val>
                                        </p:tav>
                                      </p:tavLst>
                                    </p:anim>
                                    <p:anim calcmode="lin" valueType="num">
                                      <p:cBhvr>
                                        <p:cTn id="35" dur="1000" fill="hold"/>
                                        <p:tgtEl>
                                          <p:spTgt spid="3010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p:bldP spid="301063"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5616FC79-D9CA-48ED-9955-620F8F3998A8}" type="slidenum">
              <a:rPr lang="ar-SA">
                <a:solidFill>
                  <a:srgbClr val="90C226"/>
                </a:solidFill>
              </a:rPr>
              <a:pPr/>
              <a:t>124</a:t>
            </a:fld>
            <a:endParaRPr lang="en-US" dirty="0">
              <a:solidFill>
                <a:srgbClr val="90C226"/>
              </a:solidFill>
            </a:endParaRPr>
          </a:p>
        </p:txBody>
      </p:sp>
      <p:pic>
        <p:nvPicPr>
          <p:cNvPr id="303106" name="Picture 2" descr="tazyin"/>
          <p:cNvPicPr>
            <a:picLocks noChangeAspect="1" noChangeArrowheads="1"/>
          </p:cNvPicPr>
          <p:nvPr/>
        </p:nvPicPr>
        <p:blipFill>
          <a:blip r:embed="rId3"/>
          <a:srcRect/>
          <a:stretch>
            <a:fillRect/>
          </a:stretch>
        </p:blipFill>
        <p:spPr bwMode="auto">
          <a:xfrm>
            <a:off x="5435600" y="1196975"/>
            <a:ext cx="3511550" cy="23415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03107" name="Picture 3" descr="pattern11"/>
          <p:cNvPicPr>
            <a:picLocks noChangeAspect="1" noChangeArrowheads="1"/>
          </p:cNvPicPr>
          <p:nvPr/>
        </p:nvPicPr>
        <p:blipFill>
          <a:blip r:embed="rId4"/>
          <a:srcRect/>
          <a:stretch>
            <a:fillRect/>
          </a:stretch>
        </p:blipFill>
        <p:spPr bwMode="auto">
          <a:xfrm>
            <a:off x="684213" y="404813"/>
            <a:ext cx="4618037" cy="30670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03108" name="Picture 4" descr="pattern12"/>
          <p:cNvPicPr>
            <a:picLocks noChangeAspect="1" noChangeArrowheads="1"/>
          </p:cNvPicPr>
          <p:nvPr/>
        </p:nvPicPr>
        <p:blipFill>
          <a:blip r:embed="rId5"/>
          <a:srcRect/>
          <a:stretch>
            <a:fillRect/>
          </a:stretch>
        </p:blipFill>
        <p:spPr bwMode="auto">
          <a:xfrm>
            <a:off x="827088" y="3644900"/>
            <a:ext cx="3889375" cy="25812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03109" name="Rectangle 5"/>
          <p:cNvSpPr>
            <a:spLocks noChangeArrowheads="1"/>
          </p:cNvSpPr>
          <p:nvPr/>
        </p:nvSpPr>
        <p:spPr bwMode="auto">
          <a:xfrm>
            <a:off x="4747992" y="4530725"/>
            <a:ext cx="3922933" cy="1083374"/>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800" b="1" dirty="0">
                <a:solidFill>
                  <a:srgbClr val="EBEBEB"/>
                </a:solidFill>
                <a:latin typeface="Arial" pitchFamily="34" charset="0"/>
                <a:cs typeface="B Zar" pitchFamily="2" charset="-78"/>
              </a:rPr>
              <a:t> تزئینات داخلی گنبد سلطانیه</a:t>
            </a:r>
          </a:p>
          <a:p>
            <a:pPr fontAlgn="base">
              <a:spcBef>
                <a:spcPct val="30000"/>
              </a:spcBef>
              <a:spcAft>
                <a:spcPct val="0"/>
              </a:spcAft>
            </a:pPr>
            <a:endParaRPr lang="en-US" sz="2800" b="1" dirty="0">
              <a:solidFill>
                <a:srgbClr val="EBEBEB"/>
              </a:solidFill>
              <a:latin typeface="Arial" pitchFamily="34" charset="0"/>
              <a:cs typeface="B Zar" pitchFamily="2" charset="-78"/>
            </a:endParaRPr>
          </a:p>
        </p:txBody>
      </p:sp>
      <p:sp>
        <p:nvSpPr>
          <p:cNvPr id="30311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311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800" b="1" dirty="0">
              <a:solidFill>
                <a:srgbClr val="EBEBEB"/>
              </a:solidFill>
              <a:latin typeface="Times New Roman" pitchFamily="18" charset="0"/>
              <a:cs typeface="B Homa" panose="00000400000000000000" pitchFamily="2" charset="-78"/>
            </a:endParaRPr>
          </a:p>
        </p:txBody>
      </p:sp>
      <p:sp>
        <p:nvSpPr>
          <p:cNvPr id="303112" name="Rectangle 8"/>
          <p:cNvSpPr>
            <a:spLocks noChangeArrowheads="1"/>
          </p:cNvSpPr>
          <p:nvPr/>
        </p:nvSpPr>
        <p:spPr bwMode="auto">
          <a:xfrm>
            <a:off x="5148263" y="4437063"/>
            <a:ext cx="3527425"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893542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3107"/>
                                        </p:tgtEl>
                                        <p:attrNameLst>
                                          <p:attrName>style.visibility</p:attrName>
                                        </p:attrNameLst>
                                      </p:cBhvr>
                                      <p:to>
                                        <p:strVal val="visible"/>
                                      </p:to>
                                    </p:set>
                                    <p:animEffect transition="in" filter="blinds(horizontal)">
                                      <p:cBhvr>
                                        <p:cTn id="7" dur="500"/>
                                        <p:tgtEl>
                                          <p:spTgt spid="303107"/>
                                        </p:tgtEl>
                                      </p:cBhvr>
                                    </p:animEffect>
                                  </p:childTnLst>
                                </p:cTn>
                              </p:par>
                            </p:childTnLst>
                          </p:cTn>
                        </p:par>
                        <p:par>
                          <p:cTn id="8" fill="hold">
                            <p:stCondLst>
                              <p:cond delay="500"/>
                            </p:stCondLst>
                            <p:childTnLst>
                              <p:par>
                                <p:cTn id="9" presetID="3" presetClass="entr" presetSubtype="5" fill="hold" nodeType="afterEffect">
                                  <p:stCondLst>
                                    <p:cond delay="0"/>
                                  </p:stCondLst>
                                  <p:childTnLst>
                                    <p:set>
                                      <p:cBhvr>
                                        <p:cTn id="10" dur="1" fill="hold">
                                          <p:stCondLst>
                                            <p:cond delay="0"/>
                                          </p:stCondLst>
                                        </p:cTn>
                                        <p:tgtEl>
                                          <p:spTgt spid="303108"/>
                                        </p:tgtEl>
                                        <p:attrNameLst>
                                          <p:attrName>style.visibility</p:attrName>
                                        </p:attrNameLst>
                                      </p:cBhvr>
                                      <p:to>
                                        <p:strVal val="visible"/>
                                      </p:to>
                                    </p:set>
                                    <p:animEffect transition="in" filter="blinds(vertical)">
                                      <p:cBhvr>
                                        <p:cTn id="11" dur="500"/>
                                        <p:tgtEl>
                                          <p:spTgt spid="303108"/>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303106"/>
                                        </p:tgtEl>
                                        <p:attrNameLst>
                                          <p:attrName>style.visibility</p:attrName>
                                        </p:attrNameLst>
                                      </p:cBhvr>
                                      <p:to>
                                        <p:strVal val="visible"/>
                                      </p:to>
                                    </p:set>
                                    <p:animEffect transition="in" filter="blinds(horizontal)">
                                      <p:cBhvr>
                                        <p:cTn id="15" dur="500"/>
                                        <p:tgtEl>
                                          <p:spTgt spid="303106"/>
                                        </p:tgtEl>
                                      </p:cBhvr>
                                    </p:animEffect>
                                  </p:childTnLst>
                                </p:cTn>
                              </p:par>
                            </p:childTnLst>
                          </p:cTn>
                        </p:par>
                        <p:par>
                          <p:cTn id="16" fill="hold">
                            <p:stCondLst>
                              <p:cond delay="1500"/>
                            </p:stCondLst>
                            <p:childTnLst>
                              <p:par>
                                <p:cTn id="17" presetID="3" presetClass="entr" presetSubtype="5" fill="hold" grpId="0" nodeType="afterEffect">
                                  <p:stCondLst>
                                    <p:cond delay="0"/>
                                  </p:stCondLst>
                                  <p:childTnLst>
                                    <p:set>
                                      <p:cBhvr>
                                        <p:cTn id="18" dur="1" fill="hold">
                                          <p:stCondLst>
                                            <p:cond delay="0"/>
                                          </p:stCondLst>
                                        </p:cTn>
                                        <p:tgtEl>
                                          <p:spTgt spid="303109"/>
                                        </p:tgtEl>
                                        <p:attrNameLst>
                                          <p:attrName>style.visibility</p:attrName>
                                        </p:attrNameLst>
                                      </p:cBhvr>
                                      <p:to>
                                        <p:strVal val="visible"/>
                                      </p:to>
                                    </p:set>
                                    <p:animEffect transition="in" filter="blinds(vertical)">
                                      <p:cBhvr>
                                        <p:cTn id="19" dur="500"/>
                                        <p:tgtEl>
                                          <p:spTgt spid="303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9"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FFF4B419-A1C7-4E51-B723-0D6F32243841}" type="slidenum">
              <a:rPr lang="ar-SA">
                <a:solidFill>
                  <a:srgbClr val="90C226"/>
                </a:solidFill>
              </a:rPr>
              <a:pPr/>
              <a:t>125</a:t>
            </a:fld>
            <a:endParaRPr lang="en-US" dirty="0">
              <a:solidFill>
                <a:srgbClr val="90C226"/>
              </a:solidFill>
            </a:endParaRPr>
          </a:p>
        </p:txBody>
      </p:sp>
      <p:sp>
        <p:nvSpPr>
          <p:cNvPr id="305154" name="Rectangle 2"/>
          <p:cNvSpPr>
            <a:spLocks noChangeArrowheads="1"/>
          </p:cNvSpPr>
          <p:nvPr/>
        </p:nvSpPr>
        <p:spPr bwMode="auto">
          <a:xfrm>
            <a:off x="539750" y="5805488"/>
            <a:ext cx="2879725"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05155" name="Picture 3" descr="pattern4"/>
          <p:cNvPicPr>
            <a:picLocks noChangeAspect="1" noChangeArrowheads="1"/>
          </p:cNvPicPr>
          <p:nvPr/>
        </p:nvPicPr>
        <p:blipFill>
          <a:blip r:embed="rId3"/>
          <a:srcRect/>
          <a:stretch>
            <a:fillRect/>
          </a:stretch>
        </p:blipFill>
        <p:spPr bwMode="auto">
          <a:xfrm>
            <a:off x="755650" y="692150"/>
            <a:ext cx="3162300" cy="47625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05156" name="Picture 4" descr="pattern10"/>
          <p:cNvPicPr>
            <a:picLocks noChangeAspect="1" noChangeArrowheads="1"/>
          </p:cNvPicPr>
          <p:nvPr/>
        </p:nvPicPr>
        <p:blipFill>
          <a:blip r:embed="rId4"/>
          <a:srcRect/>
          <a:stretch>
            <a:fillRect/>
          </a:stretch>
        </p:blipFill>
        <p:spPr bwMode="auto">
          <a:xfrm>
            <a:off x="4191000" y="990600"/>
            <a:ext cx="4762500" cy="31623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05157" name="Rectangle 5"/>
          <p:cNvSpPr>
            <a:spLocks noChangeArrowheads="1"/>
          </p:cNvSpPr>
          <p:nvPr/>
        </p:nvSpPr>
        <p:spPr bwMode="auto">
          <a:xfrm>
            <a:off x="4188573" y="4724400"/>
            <a:ext cx="3993402" cy="523220"/>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800" b="1" dirty="0">
                <a:solidFill>
                  <a:srgbClr val="EBEBEB"/>
                </a:solidFill>
                <a:latin typeface="Arial" pitchFamily="34" charset="0"/>
                <a:cs typeface="B Zar" pitchFamily="2" charset="-78"/>
              </a:rPr>
              <a:t> رواق دور گنبد و تزئینات آن</a:t>
            </a:r>
            <a:endParaRPr lang="en-US" sz="2800" b="1" dirty="0">
              <a:solidFill>
                <a:srgbClr val="EBEBEB"/>
              </a:solidFill>
              <a:latin typeface="Arial" pitchFamily="34" charset="0"/>
              <a:cs typeface="B Zar" pitchFamily="2" charset="-78"/>
            </a:endParaRPr>
          </a:p>
        </p:txBody>
      </p:sp>
      <p:sp>
        <p:nvSpPr>
          <p:cNvPr id="305158"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5159"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800" b="1" dirty="0">
              <a:solidFill>
                <a:srgbClr val="EBEBEB"/>
              </a:solidFill>
              <a:latin typeface="Times New Roman" pitchFamily="18" charset="0"/>
              <a:cs typeface="B Homa" panose="00000400000000000000" pitchFamily="2" charset="-78"/>
            </a:endParaRPr>
          </a:p>
        </p:txBody>
      </p:sp>
      <p:sp>
        <p:nvSpPr>
          <p:cNvPr id="305160" name="Rectangle 8"/>
          <p:cNvSpPr>
            <a:spLocks noChangeArrowheads="1"/>
          </p:cNvSpPr>
          <p:nvPr/>
        </p:nvSpPr>
        <p:spPr bwMode="auto">
          <a:xfrm>
            <a:off x="4356100" y="4724400"/>
            <a:ext cx="3887788"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5161" name="Rectangle 9"/>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a:solidFill>
                  <a:srgbClr val="99FF99"/>
                </a:solidFill>
                <a:latin typeface="Times New Roman" pitchFamily="18" charset="0"/>
                <a:cs typeface="Times New Roman" pitchFamily="18" charset="0"/>
                <a:hlinkClick r:id="rId5" action="ppaction://hlinksldjump"/>
              </a:rPr>
              <a:t>Return to main menu</a:t>
            </a:r>
            <a:endParaRPr lang="en-US" sz="2400">
              <a:solidFill>
                <a:srgbClr val="99FF99"/>
              </a:solidFill>
              <a:latin typeface="Times New Roman" pitchFamily="18" charset="0"/>
              <a:cs typeface="Times New Roman" pitchFamily="18" charset="0"/>
            </a:endParaRPr>
          </a:p>
        </p:txBody>
      </p:sp>
    </p:spTree>
    <p:extLst>
      <p:ext uri="{BB962C8B-B14F-4D97-AF65-F5344CB8AC3E}">
        <p14:creationId xmlns:p14="http://schemas.microsoft.com/office/powerpoint/2010/main" val="20218398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05155"/>
                                        </p:tgtEl>
                                        <p:attrNameLst>
                                          <p:attrName>style.visibility</p:attrName>
                                        </p:attrNameLst>
                                      </p:cBhvr>
                                      <p:to>
                                        <p:strVal val="visible"/>
                                      </p:to>
                                    </p:set>
                                    <p:anim calcmode="lin" valueType="num">
                                      <p:cBhvr>
                                        <p:cTn id="7" dur="500" fill="hold"/>
                                        <p:tgtEl>
                                          <p:spTgt spid="305155"/>
                                        </p:tgtEl>
                                        <p:attrNameLst>
                                          <p:attrName>ppt_w</p:attrName>
                                        </p:attrNameLst>
                                      </p:cBhvr>
                                      <p:tavLst>
                                        <p:tav tm="0">
                                          <p:val>
                                            <p:fltVal val="0"/>
                                          </p:val>
                                        </p:tav>
                                        <p:tav tm="100000">
                                          <p:val>
                                            <p:strVal val="#ppt_w"/>
                                          </p:val>
                                        </p:tav>
                                      </p:tavLst>
                                    </p:anim>
                                    <p:anim calcmode="lin" valueType="num">
                                      <p:cBhvr>
                                        <p:cTn id="8" dur="500" fill="hold"/>
                                        <p:tgtEl>
                                          <p:spTgt spid="30515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05156"/>
                                        </p:tgtEl>
                                        <p:attrNameLst>
                                          <p:attrName>style.visibility</p:attrName>
                                        </p:attrNameLst>
                                      </p:cBhvr>
                                      <p:to>
                                        <p:strVal val="visible"/>
                                      </p:to>
                                    </p:set>
                                    <p:anim calcmode="lin" valueType="num">
                                      <p:cBhvr>
                                        <p:cTn id="12" dur="500" fill="hold"/>
                                        <p:tgtEl>
                                          <p:spTgt spid="305156"/>
                                        </p:tgtEl>
                                        <p:attrNameLst>
                                          <p:attrName>ppt_w</p:attrName>
                                        </p:attrNameLst>
                                      </p:cBhvr>
                                      <p:tavLst>
                                        <p:tav tm="0">
                                          <p:val>
                                            <p:fltVal val="0"/>
                                          </p:val>
                                        </p:tav>
                                        <p:tav tm="100000">
                                          <p:val>
                                            <p:strVal val="#ppt_w"/>
                                          </p:val>
                                        </p:tav>
                                      </p:tavLst>
                                    </p:anim>
                                    <p:anim calcmode="lin" valueType="num">
                                      <p:cBhvr>
                                        <p:cTn id="13" dur="500" fill="hold"/>
                                        <p:tgtEl>
                                          <p:spTgt spid="30515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05157"/>
                                        </p:tgtEl>
                                        <p:attrNameLst>
                                          <p:attrName>style.visibility</p:attrName>
                                        </p:attrNameLst>
                                      </p:cBhvr>
                                      <p:to>
                                        <p:strVal val="visible"/>
                                      </p:to>
                                    </p:set>
                                    <p:anim calcmode="lin" valueType="num">
                                      <p:cBhvr>
                                        <p:cTn id="17" dur="500" fill="hold"/>
                                        <p:tgtEl>
                                          <p:spTgt spid="305157"/>
                                        </p:tgtEl>
                                        <p:attrNameLst>
                                          <p:attrName>ppt_w</p:attrName>
                                        </p:attrNameLst>
                                      </p:cBhvr>
                                      <p:tavLst>
                                        <p:tav tm="0">
                                          <p:val>
                                            <p:fltVal val="0"/>
                                          </p:val>
                                        </p:tav>
                                        <p:tav tm="100000">
                                          <p:val>
                                            <p:strVal val="#ppt_w"/>
                                          </p:val>
                                        </p:tav>
                                      </p:tavLst>
                                    </p:anim>
                                    <p:anim calcmode="lin" valueType="num">
                                      <p:cBhvr>
                                        <p:cTn id="18" dur="500" fill="hold"/>
                                        <p:tgtEl>
                                          <p:spTgt spid="3051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7"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DF2C1605-8FCF-4B24-916A-20979316D011}" type="slidenum">
              <a:rPr lang="ar-SA">
                <a:solidFill>
                  <a:srgbClr val="90C226"/>
                </a:solidFill>
              </a:rPr>
              <a:pPr/>
              <a:t>126</a:t>
            </a:fld>
            <a:endParaRPr lang="en-US" dirty="0">
              <a:solidFill>
                <a:srgbClr val="90C226"/>
              </a:solidFill>
            </a:endParaRPr>
          </a:p>
        </p:txBody>
      </p:sp>
      <p:sp>
        <p:nvSpPr>
          <p:cNvPr id="307202" name="Rectangle 2"/>
          <p:cNvSpPr>
            <a:spLocks noChangeArrowheads="1"/>
          </p:cNvSpPr>
          <p:nvPr/>
        </p:nvSpPr>
        <p:spPr bwMode="auto">
          <a:xfrm>
            <a:off x="5724525" y="836613"/>
            <a:ext cx="3030538" cy="579437"/>
          </a:xfrm>
          <a:prstGeom prst="rect">
            <a:avLst/>
          </a:prstGeom>
          <a:noFill/>
          <a:ln w="9525">
            <a:noFill/>
            <a:miter lim="800000"/>
            <a:headEnd/>
            <a:tailEnd/>
          </a:ln>
          <a:effectLst/>
        </p:spPr>
        <p:txBody>
          <a:bodyPr>
            <a:spAutoFit/>
          </a:bodyPr>
          <a:lstStyle/>
          <a:p>
            <a:pPr lvl="1" fontAlgn="base">
              <a:spcBef>
                <a:spcPct val="30000"/>
              </a:spcBef>
              <a:spcAft>
                <a:spcPct val="0"/>
              </a:spcAft>
              <a:buFontTx/>
              <a:buChar char="•"/>
            </a:pPr>
            <a:r>
              <a:rPr lang="fa-IR" sz="3200" b="1" dirty="0">
                <a:solidFill>
                  <a:prstClr val="black"/>
                </a:solidFill>
                <a:latin typeface="Arial" pitchFamily="34" charset="0"/>
                <a:cs typeface="B Zar" pitchFamily="2" charset="-78"/>
              </a:rPr>
              <a:t> بقعه پیر بکران:</a:t>
            </a:r>
            <a:endParaRPr lang="en-US" sz="3200" b="1" dirty="0">
              <a:solidFill>
                <a:prstClr val="black"/>
              </a:solidFill>
              <a:latin typeface="Arial" pitchFamily="34" charset="0"/>
              <a:cs typeface="B Zar" pitchFamily="2" charset="-78"/>
            </a:endParaRPr>
          </a:p>
        </p:txBody>
      </p:sp>
      <p:sp>
        <p:nvSpPr>
          <p:cNvPr id="307203" name="Rectangle 3"/>
          <p:cNvSpPr>
            <a:spLocks noChangeArrowheads="1"/>
          </p:cNvSpPr>
          <p:nvPr/>
        </p:nvSpPr>
        <p:spPr bwMode="auto">
          <a:xfrm>
            <a:off x="533400" y="2900363"/>
            <a:ext cx="8153400" cy="3194721"/>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r>
              <a:rPr lang="fa-IR" sz="2400" b="1" dirty="0">
                <a:solidFill>
                  <a:srgbClr val="EBEBEB"/>
                </a:solidFill>
                <a:latin typeface="Arial" pitchFamily="34" charset="0"/>
                <a:cs typeface="B Zar" pitchFamily="2" charset="-78"/>
              </a:rPr>
              <a:t>این بنا در 25 کیلومتری جنوب اصفهان واقع شده است.در ایـن بنـا از طـرحـهای اسلیـمی سازی گچ بری استفاده شده است.</a:t>
            </a:r>
          </a:p>
          <a:p>
            <a:pPr algn="just" fontAlgn="base">
              <a:lnSpc>
                <a:spcPct val="140000"/>
              </a:lnSpc>
              <a:spcBef>
                <a:spcPct val="0"/>
              </a:spcBef>
              <a:spcAft>
                <a:spcPct val="0"/>
              </a:spcAft>
            </a:pPr>
            <a:r>
              <a:rPr lang="fa-IR" sz="2400" b="1" dirty="0">
                <a:solidFill>
                  <a:srgbClr val="EBEBEB"/>
                </a:solidFill>
                <a:latin typeface="Arial" pitchFamily="34" charset="0"/>
                <a:cs typeface="B Zar" pitchFamily="2" charset="-78"/>
              </a:rPr>
              <a:t>همانطور که در مورد محراب الجایتو در مسجد جامع اصفهان گفته شد در این دوره محراب ها با تزئینات گچ بری نفیس تر می شوند.محراب و کتیبه سازی های بقعه پیربکران که با طرحهای بسیار اصیلی بوجود آمده است موید این نظر است.</a:t>
            </a:r>
            <a:endParaRPr lang="en-US" sz="2400" b="1" dirty="0">
              <a:solidFill>
                <a:srgbClr val="EBEBEB"/>
              </a:solidFill>
              <a:latin typeface="Arial" pitchFamily="34" charset="0"/>
              <a:cs typeface="B Zar" pitchFamily="2" charset="-78"/>
            </a:endParaRPr>
          </a:p>
        </p:txBody>
      </p:sp>
      <p:pic>
        <p:nvPicPr>
          <p:cNvPr id="307204" name="Picture 4" descr="400510"/>
          <p:cNvPicPr>
            <a:picLocks noChangeAspect="1" noChangeArrowheads="1"/>
          </p:cNvPicPr>
          <p:nvPr/>
        </p:nvPicPr>
        <p:blipFill>
          <a:blip r:embed="rId3"/>
          <a:srcRect/>
          <a:stretch>
            <a:fillRect/>
          </a:stretch>
        </p:blipFill>
        <p:spPr bwMode="auto">
          <a:xfrm>
            <a:off x="3352800" y="228600"/>
            <a:ext cx="1785938" cy="2590800"/>
          </a:xfrm>
          <a:prstGeom prst="rect">
            <a:avLst/>
          </a:prstGeom>
          <a:noFill/>
          <a:ln w="28575">
            <a:solidFill>
              <a:srgbClr val="000000"/>
            </a:solidFill>
            <a:miter lim="800000"/>
            <a:headEnd/>
            <a:tailEnd/>
          </a:ln>
          <a:effectLst>
            <a:outerShdw dist="107763" dir="8100000" algn="ctr" rotWithShape="0">
              <a:srgbClr val="99CCFF">
                <a:alpha val="50000"/>
              </a:srgbClr>
            </a:outerShdw>
          </a:effectLst>
        </p:spPr>
      </p:pic>
      <p:sp>
        <p:nvSpPr>
          <p:cNvPr id="307205"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7206"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07207" name="Rectangle 7"/>
          <p:cNvSpPr>
            <a:spLocks noChangeArrowheads="1"/>
          </p:cNvSpPr>
          <p:nvPr/>
        </p:nvSpPr>
        <p:spPr bwMode="auto">
          <a:xfrm>
            <a:off x="611188" y="2997200"/>
            <a:ext cx="8137525" cy="302418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7208" name="Rectangle 8"/>
          <p:cNvSpPr>
            <a:spLocks noChangeArrowheads="1"/>
          </p:cNvSpPr>
          <p:nvPr/>
        </p:nvSpPr>
        <p:spPr bwMode="auto">
          <a:xfrm>
            <a:off x="539750" y="5876925"/>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
        <p:nvSpPr>
          <p:cNvPr id="307209" name="Rectangle 9"/>
          <p:cNvSpPr>
            <a:spLocks noChangeArrowheads="1"/>
          </p:cNvSpPr>
          <p:nvPr/>
        </p:nvSpPr>
        <p:spPr bwMode="auto">
          <a:xfrm>
            <a:off x="539750" y="5949950"/>
            <a:ext cx="2952750" cy="358775"/>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4279785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307202">
                                            <p:txEl>
                                              <p:pRg st="0" end="0"/>
                                            </p:txEl>
                                          </p:spTgt>
                                        </p:tgtEl>
                                        <p:attrNameLst>
                                          <p:attrName>style.visibility</p:attrName>
                                        </p:attrNameLst>
                                      </p:cBhvr>
                                      <p:to>
                                        <p:strVal val="visible"/>
                                      </p:to>
                                    </p:set>
                                    <p:animEffect transition="in" filter="fade">
                                      <p:cBhvr>
                                        <p:cTn id="7" dur="1000"/>
                                        <p:tgtEl>
                                          <p:spTgt spid="307202">
                                            <p:txEl>
                                              <p:pRg st="0" end="0"/>
                                            </p:txEl>
                                          </p:spTgt>
                                        </p:tgtEl>
                                      </p:cBhvr>
                                    </p:animEffect>
                                    <p:anim calcmode="lin" valueType="num">
                                      <p:cBhvr>
                                        <p:cTn id="8" dur="1000" fill="hold"/>
                                        <p:tgtEl>
                                          <p:spTgt spid="307202">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07202">
                                            <p:txEl>
                                              <p:pRg st="0" end="0"/>
                                            </p:txEl>
                                          </p:spTgt>
                                        </p:tgtEl>
                                        <p:attrNameLst>
                                          <p:attrName>ppt_y</p:attrName>
                                        </p:attrNameLst>
                                      </p:cBhvr>
                                      <p:tavLst>
                                        <p:tav tm="0">
                                          <p:val>
                                            <p:strVal val="#ppt_y"/>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307204"/>
                                        </p:tgtEl>
                                        <p:attrNameLst>
                                          <p:attrName>style.visibility</p:attrName>
                                        </p:attrNameLst>
                                      </p:cBhvr>
                                      <p:to>
                                        <p:strVal val="visible"/>
                                      </p:to>
                                    </p:set>
                                    <p:animEffect transition="in" filter="wipe(up)">
                                      <p:cBhvr>
                                        <p:cTn id="12" dur="2000"/>
                                        <p:tgtEl>
                                          <p:spTgt spid="307204"/>
                                        </p:tgtEl>
                                      </p:cBhvr>
                                    </p:animEffect>
                                  </p:childTnLst>
                                </p:cTn>
                              </p:par>
                            </p:childTnLst>
                          </p:cTn>
                        </p:par>
                        <p:par>
                          <p:cTn id="13" fill="hold">
                            <p:stCondLst>
                              <p:cond delay="2200"/>
                            </p:stCondLst>
                            <p:childTnLst>
                              <p:par>
                                <p:cTn id="14" presetID="40" presetClass="entr" presetSubtype="0" fill="hold" nodeType="afterEffect">
                                  <p:stCondLst>
                                    <p:cond delay="0"/>
                                  </p:stCondLst>
                                  <p:iterate type="lt">
                                    <p:tmPct val="10000"/>
                                  </p:iterate>
                                  <p:childTnLst>
                                    <p:set>
                                      <p:cBhvr>
                                        <p:cTn id="15" dur="1" fill="hold">
                                          <p:stCondLst>
                                            <p:cond delay="0"/>
                                          </p:stCondLst>
                                        </p:cTn>
                                        <p:tgtEl>
                                          <p:spTgt spid="307203">
                                            <p:txEl>
                                              <p:pRg st="0" end="0"/>
                                            </p:txEl>
                                          </p:spTgt>
                                        </p:tgtEl>
                                        <p:attrNameLst>
                                          <p:attrName>style.visibility</p:attrName>
                                        </p:attrNameLst>
                                      </p:cBhvr>
                                      <p:to>
                                        <p:strVal val="visible"/>
                                      </p:to>
                                    </p:set>
                                    <p:animEffect transition="in" filter="fade">
                                      <p:cBhvr>
                                        <p:cTn id="16" dur="500"/>
                                        <p:tgtEl>
                                          <p:spTgt spid="307203">
                                            <p:txEl>
                                              <p:pRg st="0" end="0"/>
                                            </p:txEl>
                                          </p:spTgt>
                                        </p:tgtEl>
                                      </p:cBhvr>
                                    </p:animEffect>
                                    <p:anim calcmode="lin" valueType="num">
                                      <p:cBhvr>
                                        <p:cTn id="17" dur="500" fill="hold"/>
                                        <p:tgtEl>
                                          <p:spTgt spid="307203">
                                            <p:txEl>
                                              <p:pRg st="0" end="0"/>
                                            </p:txEl>
                                          </p:spTgt>
                                        </p:tgtEl>
                                        <p:attrNameLst>
                                          <p:attrName>ppt_x</p:attrName>
                                        </p:attrNameLst>
                                      </p:cBhvr>
                                      <p:tavLst>
                                        <p:tav tm="0">
                                          <p:val>
                                            <p:strVal val="#ppt_x-.1"/>
                                          </p:val>
                                        </p:tav>
                                        <p:tav tm="100000">
                                          <p:val>
                                            <p:strVal val="#ppt_x"/>
                                          </p:val>
                                        </p:tav>
                                      </p:tavLst>
                                    </p:anim>
                                    <p:anim calcmode="lin" valueType="num">
                                      <p:cBhvr>
                                        <p:cTn id="18" dur="500" fill="hold"/>
                                        <p:tgtEl>
                                          <p:spTgt spid="307203">
                                            <p:txEl>
                                              <p:pRg st="0" end="0"/>
                                            </p:txEl>
                                          </p:spTgt>
                                        </p:tgtEl>
                                        <p:attrNameLst>
                                          <p:attrName>ppt_y</p:attrName>
                                        </p:attrNameLst>
                                      </p:cBhvr>
                                      <p:tavLst>
                                        <p:tav tm="0">
                                          <p:val>
                                            <p:strVal val="#ppt_y"/>
                                          </p:val>
                                        </p:tav>
                                        <p:tav tm="100000">
                                          <p:val>
                                            <p:strVal val="#ppt_y"/>
                                          </p:val>
                                        </p:tav>
                                      </p:tavLst>
                                    </p:anim>
                                  </p:childTnLst>
                                </p:cTn>
                              </p:par>
                              <p:par>
                                <p:cTn id="19" presetID="40" presetClass="entr" presetSubtype="0" fill="hold" nodeType="withEffect">
                                  <p:stCondLst>
                                    <p:cond delay="0"/>
                                  </p:stCondLst>
                                  <p:iterate type="lt">
                                    <p:tmPct val="10000"/>
                                  </p:iterate>
                                  <p:childTnLst>
                                    <p:set>
                                      <p:cBhvr>
                                        <p:cTn id="20" dur="1" fill="hold">
                                          <p:stCondLst>
                                            <p:cond delay="0"/>
                                          </p:stCondLst>
                                        </p:cTn>
                                        <p:tgtEl>
                                          <p:spTgt spid="307203">
                                            <p:txEl>
                                              <p:pRg st="1" end="1"/>
                                            </p:txEl>
                                          </p:spTgt>
                                        </p:tgtEl>
                                        <p:attrNameLst>
                                          <p:attrName>style.visibility</p:attrName>
                                        </p:attrNameLst>
                                      </p:cBhvr>
                                      <p:to>
                                        <p:strVal val="visible"/>
                                      </p:to>
                                    </p:set>
                                    <p:animEffect transition="in" filter="fade">
                                      <p:cBhvr>
                                        <p:cTn id="21" dur="500"/>
                                        <p:tgtEl>
                                          <p:spTgt spid="307203">
                                            <p:txEl>
                                              <p:pRg st="1" end="1"/>
                                            </p:txEl>
                                          </p:spTgt>
                                        </p:tgtEl>
                                      </p:cBhvr>
                                    </p:animEffect>
                                    <p:anim calcmode="lin" valueType="num">
                                      <p:cBhvr>
                                        <p:cTn id="22" dur="500" fill="hold"/>
                                        <p:tgtEl>
                                          <p:spTgt spid="307203">
                                            <p:txEl>
                                              <p:pRg st="1" end="1"/>
                                            </p:txEl>
                                          </p:spTgt>
                                        </p:tgtEl>
                                        <p:attrNameLst>
                                          <p:attrName>ppt_x</p:attrName>
                                        </p:attrNameLst>
                                      </p:cBhvr>
                                      <p:tavLst>
                                        <p:tav tm="0">
                                          <p:val>
                                            <p:strVal val="#ppt_x-.1"/>
                                          </p:val>
                                        </p:tav>
                                        <p:tav tm="100000">
                                          <p:val>
                                            <p:strVal val="#ppt_x"/>
                                          </p:val>
                                        </p:tav>
                                      </p:tavLst>
                                    </p:anim>
                                    <p:anim calcmode="lin" valueType="num">
                                      <p:cBhvr>
                                        <p:cTn id="23" dur="500" fill="hold"/>
                                        <p:tgtEl>
                                          <p:spTgt spid="30720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09C1C87D-3290-47DC-9929-BD660FA22585}" type="slidenum">
              <a:rPr lang="ar-SA">
                <a:solidFill>
                  <a:srgbClr val="90C226"/>
                </a:solidFill>
              </a:rPr>
              <a:pPr/>
              <a:t>127</a:t>
            </a:fld>
            <a:endParaRPr lang="en-US" dirty="0">
              <a:solidFill>
                <a:srgbClr val="90C226"/>
              </a:solidFill>
            </a:endParaRPr>
          </a:p>
        </p:txBody>
      </p:sp>
      <p:pic>
        <p:nvPicPr>
          <p:cNvPr id="309250" name="Picture 2" descr="03"/>
          <p:cNvPicPr>
            <a:picLocks noChangeAspect="1" noChangeArrowheads="1"/>
          </p:cNvPicPr>
          <p:nvPr/>
        </p:nvPicPr>
        <p:blipFill>
          <a:blip r:embed="rId3"/>
          <a:srcRect/>
          <a:stretch>
            <a:fillRect/>
          </a:stretch>
        </p:blipFill>
        <p:spPr bwMode="auto">
          <a:xfrm>
            <a:off x="1752600" y="685800"/>
            <a:ext cx="5715000" cy="42005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09251" name="Rectangle 3"/>
          <p:cNvSpPr>
            <a:spLocks noChangeArrowheads="1"/>
          </p:cNvSpPr>
          <p:nvPr/>
        </p:nvSpPr>
        <p:spPr bwMode="auto">
          <a:xfrm>
            <a:off x="1740162" y="5157788"/>
            <a:ext cx="5521063" cy="52322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800" b="1" dirty="0">
                <a:solidFill>
                  <a:srgbClr val="EBEBEB"/>
                </a:solidFill>
                <a:latin typeface="Arial" pitchFamily="34" charset="0"/>
                <a:cs typeface="B Homa" panose="00000400000000000000" pitchFamily="2" charset="-78"/>
              </a:rPr>
              <a:t> </a:t>
            </a:r>
            <a:r>
              <a:rPr lang="fa-IR" sz="2800" b="1" dirty="0">
                <a:solidFill>
                  <a:srgbClr val="EBEBEB"/>
                </a:solidFill>
                <a:latin typeface="Arial" pitchFamily="34" charset="0"/>
                <a:cs typeface="B Zar" pitchFamily="2" charset="-78"/>
              </a:rPr>
              <a:t>نمایی از بقعه پیر بکران در جنوب اصفهان</a:t>
            </a:r>
            <a:endParaRPr lang="en-US" sz="2800" b="1" dirty="0">
              <a:solidFill>
                <a:srgbClr val="EBEBEB"/>
              </a:solidFill>
              <a:latin typeface="Arial" pitchFamily="34" charset="0"/>
              <a:cs typeface="B Zar" pitchFamily="2" charset="-78"/>
            </a:endParaRPr>
          </a:p>
        </p:txBody>
      </p:sp>
      <p:sp>
        <p:nvSpPr>
          <p:cNvPr id="309252" name="Rectangle 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09253" name="Rectangle 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800" b="1" dirty="0">
              <a:solidFill>
                <a:srgbClr val="EBEBEB"/>
              </a:solidFill>
              <a:latin typeface="Times New Roman" pitchFamily="18" charset="0"/>
              <a:cs typeface="B Homa" panose="00000400000000000000" pitchFamily="2" charset="-78"/>
            </a:endParaRPr>
          </a:p>
        </p:txBody>
      </p:sp>
      <p:sp>
        <p:nvSpPr>
          <p:cNvPr id="309254" name="Rectangle 6"/>
          <p:cNvSpPr>
            <a:spLocks noChangeArrowheads="1"/>
          </p:cNvSpPr>
          <p:nvPr/>
        </p:nvSpPr>
        <p:spPr bwMode="auto">
          <a:xfrm>
            <a:off x="1908175" y="5084763"/>
            <a:ext cx="5472113" cy="7207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8974887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09250"/>
                                        </p:tgtEl>
                                        <p:attrNameLst>
                                          <p:attrName>style.visibility</p:attrName>
                                        </p:attrNameLst>
                                      </p:cBhvr>
                                      <p:to>
                                        <p:strVal val="visible"/>
                                      </p:to>
                                    </p:set>
                                    <p:anim to="" calcmode="lin" valueType="num">
                                      <p:cBhvr>
                                        <p:cTn id="7" dur="1" fill="hold"/>
                                        <p:tgtEl>
                                          <p:spTgt spid="309250"/>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09251"/>
                                        </p:tgtEl>
                                        <p:attrNameLst>
                                          <p:attrName>style.visibility</p:attrName>
                                        </p:attrNameLst>
                                      </p:cBhvr>
                                      <p:to>
                                        <p:strVal val="visible"/>
                                      </p:to>
                                    </p:set>
                                    <p:anim to="" calcmode="lin" valueType="num">
                                      <p:cBhvr>
                                        <p:cTn id="11" dur="1" fill="hold"/>
                                        <p:tgtEl>
                                          <p:spTgt spid="30925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1"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B710E586-38A8-404A-92A6-DCCC0BB62534}" type="slidenum">
              <a:rPr lang="ar-SA">
                <a:solidFill>
                  <a:srgbClr val="90C226"/>
                </a:solidFill>
              </a:rPr>
              <a:pPr/>
              <a:t>128</a:t>
            </a:fld>
            <a:endParaRPr lang="en-US" dirty="0">
              <a:solidFill>
                <a:srgbClr val="90C226"/>
              </a:solidFill>
            </a:endParaRPr>
          </a:p>
        </p:txBody>
      </p:sp>
      <p:pic>
        <p:nvPicPr>
          <p:cNvPr id="311298" name="Picture 2" descr="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16013" y="549275"/>
            <a:ext cx="4248150" cy="55768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11299" name="Rectangle 3"/>
          <p:cNvSpPr>
            <a:spLocks noChangeArrowheads="1"/>
          </p:cNvSpPr>
          <p:nvPr/>
        </p:nvSpPr>
        <p:spPr bwMode="auto">
          <a:xfrm>
            <a:off x="5867400" y="3352800"/>
            <a:ext cx="2971800" cy="1625600"/>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buFontTx/>
              <a:buChar char="•"/>
            </a:pPr>
            <a:r>
              <a:rPr lang="fa-IR" sz="2400" b="1" dirty="0">
                <a:solidFill>
                  <a:srgbClr val="EBEBEB"/>
                </a:solidFill>
                <a:latin typeface="Arial" pitchFamily="34" charset="0"/>
                <a:cs typeface="B Zar" pitchFamily="2" charset="-78"/>
              </a:rPr>
              <a:t> پوشش بنا با آمود گچ در اسپر مقبره پیر بکران در جنوب اصفهان</a:t>
            </a:r>
            <a:endParaRPr lang="en-US" sz="2400" b="1" dirty="0">
              <a:solidFill>
                <a:srgbClr val="EBEBEB"/>
              </a:solidFill>
              <a:latin typeface="Arial" pitchFamily="34" charset="0"/>
              <a:cs typeface="B Zar" pitchFamily="2" charset="-78"/>
            </a:endParaRPr>
          </a:p>
        </p:txBody>
      </p:sp>
      <p:sp>
        <p:nvSpPr>
          <p:cNvPr id="311300" name="Rectangle 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1301" name="Rectangle 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11302" name="Rectangle 6"/>
          <p:cNvSpPr>
            <a:spLocks noChangeArrowheads="1"/>
          </p:cNvSpPr>
          <p:nvPr/>
        </p:nvSpPr>
        <p:spPr bwMode="auto">
          <a:xfrm>
            <a:off x="5651500" y="3357563"/>
            <a:ext cx="3313113" cy="17272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0132677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11298"/>
                                        </p:tgtEl>
                                        <p:attrNameLst>
                                          <p:attrName>style.visibility</p:attrName>
                                        </p:attrNameLst>
                                      </p:cBhvr>
                                      <p:to>
                                        <p:strVal val="visible"/>
                                      </p:to>
                                    </p:set>
                                    <p:anim to="" calcmode="lin" valueType="num">
                                      <p:cBhvr>
                                        <p:cTn id="7" dur="1" fill="hold"/>
                                        <p:tgtEl>
                                          <p:spTgt spid="311298"/>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11299"/>
                                        </p:tgtEl>
                                        <p:attrNameLst>
                                          <p:attrName>style.visibility</p:attrName>
                                        </p:attrNameLst>
                                      </p:cBhvr>
                                      <p:to>
                                        <p:strVal val="visible"/>
                                      </p:to>
                                    </p:set>
                                    <p:anim to="" calcmode="lin" valueType="num">
                                      <p:cBhvr>
                                        <p:cTn id="11" dur="1" fill="hold"/>
                                        <p:tgtEl>
                                          <p:spTgt spid="31129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9"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FD922ACA-2B84-406F-AD62-446A92DC6B0F}" type="slidenum">
              <a:rPr lang="ar-SA">
                <a:solidFill>
                  <a:srgbClr val="90C226"/>
                </a:solidFill>
              </a:rPr>
              <a:pPr/>
              <a:t>129</a:t>
            </a:fld>
            <a:endParaRPr lang="en-US" dirty="0">
              <a:solidFill>
                <a:srgbClr val="90C226"/>
              </a:solidFill>
            </a:endParaRPr>
          </a:p>
        </p:txBody>
      </p:sp>
      <p:sp>
        <p:nvSpPr>
          <p:cNvPr id="313346" name="Rectangle 2"/>
          <p:cNvSpPr>
            <a:spLocks noChangeArrowheads="1"/>
          </p:cNvSpPr>
          <p:nvPr/>
        </p:nvSpPr>
        <p:spPr bwMode="auto">
          <a:xfrm>
            <a:off x="539750" y="5805488"/>
            <a:ext cx="2952750"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13347" name="Picture 3" descr="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31913" y="260350"/>
            <a:ext cx="4168775" cy="51847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13348" name="Rectangle 4"/>
          <p:cNvSpPr>
            <a:spLocks noChangeArrowheads="1"/>
          </p:cNvSpPr>
          <p:nvPr/>
        </p:nvSpPr>
        <p:spPr bwMode="auto">
          <a:xfrm>
            <a:off x="5562600" y="3048000"/>
            <a:ext cx="3352800" cy="1200329"/>
          </a:xfrm>
          <a:prstGeom prst="rect">
            <a:avLst/>
          </a:prstGeom>
          <a:noFill/>
          <a:ln w="9525">
            <a:noFill/>
            <a:miter lim="800000"/>
            <a:headEnd/>
            <a:tailEnd/>
          </a:ln>
          <a:effectLst/>
        </p:spPr>
        <p:txBody>
          <a:bodyPr>
            <a:spAutoFit/>
          </a:bodyPr>
          <a:lstStyle/>
          <a:p>
            <a:pPr algn="just" fontAlgn="base">
              <a:spcBef>
                <a:spcPct val="0"/>
              </a:spcBef>
              <a:spcAft>
                <a:spcPct val="0"/>
              </a:spcAft>
              <a:buFontTx/>
              <a:buChar char="•"/>
            </a:pPr>
            <a:r>
              <a:rPr lang="fa-IR" sz="2400" b="1" dirty="0">
                <a:solidFill>
                  <a:srgbClr val="EBEBEB"/>
                </a:solidFill>
                <a:latin typeface="Arial" pitchFamily="34" charset="0"/>
                <a:cs typeface="B Zar" pitchFamily="2" charset="-78"/>
              </a:rPr>
              <a:t>گچ بری پیچکهای اسلیمی ،خط ثلث محراب بقعه پیر بکران، جنوب اصفهان</a:t>
            </a:r>
            <a:endParaRPr lang="en-US" sz="2400" b="1" dirty="0">
              <a:solidFill>
                <a:srgbClr val="EBEBEB"/>
              </a:solidFill>
              <a:latin typeface="Arial" pitchFamily="34" charset="0"/>
              <a:cs typeface="B Zar" pitchFamily="2" charset="-78"/>
            </a:endParaRPr>
          </a:p>
        </p:txBody>
      </p:sp>
      <p:sp>
        <p:nvSpPr>
          <p:cNvPr id="313349"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3350"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13351" name="Rectangle 7"/>
          <p:cNvSpPr>
            <a:spLocks noChangeArrowheads="1"/>
          </p:cNvSpPr>
          <p:nvPr/>
        </p:nvSpPr>
        <p:spPr bwMode="auto">
          <a:xfrm>
            <a:off x="5435600" y="2997200"/>
            <a:ext cx="3529013" cy="15113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3352" name="Rectangle 8"/>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0111014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13347"/>
                                        </p:tgtEl>
                                        <p:attrNameLst>
                                          <p:attrName>style.visibility</p:attrName>
                                        </p:attrNameLst>
                                      </p:cBhvr>
                                      <p:to>
                                        <p:strVal val="visible"/>
                                      </p:to>
                                    </p:set>
                                    <p:anim to="" calcmode="lin" valueType="num">
                                      <p:cBhvr>
                                        <p:cTn id="7" dur="1" fill="hold"/>
                                        <p:tgtEl>
                                          <p:spTgt spid="313347"/>
                                        </p:tgtEl>
                                        <p:attrNameLst>
                                          <p:attrName/>
                                        </p:attrNameLst>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313348">
                                            <p:txEl>
                                              <p:pRg st="0" end="0"/>
                                            </p:txEl>
                                          </p:spTgt>
                                        </p:tgtEl>
                                        <p:attrNameLst>
                                          <p:attrName>style.visibility</p:attrName>
                                        </p:attrNameLst>
                                      </p:cBhvr>
                                      <p:to>
                                        <p:strVal val="visible"/>
                                      </p:to>
                                    </p:set>
                                    <p:anim to="" calcmode="lin" valueType="num">
                                      <p:cBhvr>
                                        <p:cTn id="11" dur="1" fill="hold"/>
                                        <p:tgtEl>
                                          <p:spTgt spid="313348">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1C0E2F13-FF5D-424D-9F99-AB2423BAF1B5}" type="slidenum">
              <a:rPr lang="ar-SA">
                <a:solidFill>
                  <a:srgbClr val="90C226"/>
                </a:solidFill>
              </a:rPr>
              <a:pPr/>
              <a:t>13</a:t>
            </a:fld>
            <a:endParaRPr lang="en-US" dirty="0">
              <a:solidFill>
                <a:srgbClr val="90C226"/>
              </a:solidFill>
            </a:endParaRPr>
          </a:p>
        </p:txBody>
      </p:sp>
      <p:pic>
        <p:nvPicPr>
          <p:cNvPr id="28674" name="Picture 2" descr="02hasanloo600-40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76825" y="1125538"/>
            <a:ext cx="3632200" cy="2433637"/>
          </a:xfrm>
          <a:prstGeom prst="rect">
            <a:avLst/>
          </a:prstGeom>
          <a:noFill/>
        </p:spPr>
      </p:pic>
      <p:sp>
        <p:nvSpPr>
          <p:cNvPr id="28675" name="Text Box 3"/>
          <p:cNvSpPr txBox="1">
            <a:spLocks noChangeArrowheads="1"/>
          </p:cNvSpPr>
          <p:nvPr/>
        </p:nvSpPr>
        <p:spPr bwMode="auto">
          <a:xfrm>
            <a:off x="4859338" y="3573463"/>
            <a:ext cx="3959225"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یکی از دروازه های تپه حسنلو ورودی فعلی</a:t>
            </a:r>
            <a:endParaRPr lang="en-US" sz="1600" b="1" dirty="0">
              <a:solidFill>
                <a:prstClr val="black"/>
              </a:solidFill>
              <a:latin typeface="Arial" pitchFamily="34" charset="0"/>
              <a:cs typeface="B Homa" panose="00000400000000000000" pitchFamily="2" charset="-78"/>
            </a:endParaRPr>
          </a:p>
        </p:txBody>
      </p:sp>
      <p:sp>
        <p:nvSpPr>
          <p:cNvPr id="28676" name="Text Box 4"/>
          <p:cNvSpPr txBox="1">
            <a:spLocks noChangeArrowheads="1"/>
          </p:cNvSpPr>
          <p:nvPr/>
        </p:nvSpPr>
        <p:spPr bwMode="auto">
          <a:xfrm>
            <a:off x="4572000" y="260350"/>
            <a:ext cx="43434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تپه حسنلو</a:t>
            </a:r>
            <a:endParaRPr lang="en-US" sz="2000" b="1" dirty="0">
              <a:solidFill>
                <a:srgbClr val="99CA3C"/>
              </a:solidFill>
              <a:latin typeface="Arial" pitchFamily="34" charset="0"/>
              <a:cs typeface="B Homa" panose="00000400000000000000" pitchFamily="2" charset="-78"/>
            </a:endParaRPr>
          </a:p>
        </p:txBody>
      </p:sp>
      <p:sp>
        <p:nvSpPr>
          <p:cNvPr id="28677" name="Text Box 5"/>
          <p:cNvSpPr txBox="1">
            <a:spLocks noChangeArrowheads="1"/>
          </p:cNvSpPr>
          <p:nvPr/>
        </p:nvSpPr>
        <p:spPr bwMode="auto">
          <a:xfrm>
            <a:off x="4427538" y="765175"/>
            <a:ext cx="4537075"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تپه تاریخی حسنلو مربوط به هزاره اول قبل از میلاد</a:t>
            </a:r>
            <a:endParaRPr lang="en-US" b="1" dirty="0">
              <a:solidFill>
                <a:prstClr val="black"/>
              </a:solidFill>
              <a:latin typeface="Arial" pitchFamily="34" charset="0"/>
              <a:cs typeface="B Homa" panose="00000400000000000000" pitchFamily="2" charset="-78"/>
            </a:endParaRPr>
          </a:p>
        </p:txBody>
      </p:sp>
      <p:pic>
        <p:nvPicPr>
          <p:cNvPr id="28678" name="Picture 6" descr="03hasanloo600-39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48263" y="3933825"/>
            <a:ext cx="3416300" cy="2266950"/>
          </a:xfrm>
          <a:prstGeom prst="rect">
            <a:avLst/>
          </a:prstGeom>
          <a:noFill/>
        </p:spPr>
      </p:pic>
      <p:sp>
        <p:nvSpPr>
          <p:cNvPr id="28679" name="Text Box 7"/>
          <p:cNvSpPr txBox="1">
            <a:spLocks noChangeArrowheads="1"/>
          </p:cNvSpPr>
          <p:nvPr/>
        </p:nvSpPr>
        <p:spPr bwMode="auto">
          <a:xfrm>
            <a:off x="5684838" y="6278563"/>
            <a:ext cx="2592387"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نمای عمومی از باقیمانده دیوارها</a:t>
            </a:r>
            <a:endParaRPr lang="en-US" sz="1600" b="1" dirty="0">
              <a:solidFill>
                <a:prstClr val="black"/>
              </a:solidFill>
              <a:latin typeface="Arial" pitchFamily="34" charset="0"/>
              <a:cs typeface="B Homa" panose="00000400000000000000" pitchFamily="2" charset="-78"/>
            </a:endParaRPr>
          </a:p>
        </p:txBody>
      </p:sp>
      <p:pic>
        <p:nvPicPr>
          <p:cNvPr id="28680" name="Picture 8" descr="04hasanloo398-60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03350" y="333375"/>
            <a:ext cx="2019300" cy="3043238"/>
          </a:xfrm>
          <a:prstGeom prst="rect">
            <a:avLst/>
          </a:prstGeom>
          <a:noFill/>
        </p:spPr>
      </p:pic>
      <p:pic>
        <p:nvPicPr>
          <p:cNvPr id="28681" name="Picture 9" descr="05hasanloo403-60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76375" y="3573463"/>
            <a:ext cx="1987550" cy="2959100"/>
          </a:xfrm>
          <a:prstGeom prst="rect">
            <a:avLst/>
          </a:prstGeom>
          <a:noFill/>
        </p:spPr>
      </p:pic>
      <p:sp>
        <p:nvSpPr>
          <p:cNvPr id="28682" name="Text Box 10"/>
          <p:cNvSpPr txBox="1">
            <a:spLocks noChangeArrowheads="1"/>
          </p:cNvSpPr>
          <p:nvPr/>
        </p:nvSpPr>
        <p:spPr bwMode="auto">
          <a:xfrm>
            <a:off x="684213" y="2781300"/>
            <a:ext cx="3581400" cy="58102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محوطه مراسم در پس زمینه محل نشستن شاه و در کنار ان راه پله به طبقه دوم مشهود است</a:t>
            </a:r>
            <a:endParaRPr lang="en-US" sz="1600" b="1" dirty="0">
              <a:solidFill>
                <a:prstClr val="black"/>
              </a:solidFill>
              <a:latin typeface="Arial" pitchFamily="34" charset="0"/>
              <a:cs typeface="B Homa" panose="00000400000000000000" pitchFamily="2" charset="-78"/>
            </a:endParaRPr>
          </a:p>
        </p:txBody>
      </p:sp>
      <p:sp>
        <p:nvSpPr>
          <p:cNvPr id="28683" name="Text Box 11"/>
          <p:cNvSpPr txBox="1">
            <a:spLocks noChangeArrowheads="1"/>
          </p:cNvSpPr>
          <p:nvPr/>
        </p:nvSpPr>
        <p:spPr bwMode="auto">
          <a:xfrm>
            <a:off x="971550" y="6165850"/>
            <a:ext cx="3144838"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یکی از ستونهای زیبای تپه تاریخی حسنلو</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0968936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94A9CBE3-367D-4D90-8780-7616D13E6B67}" type="slidenum">
              <a:rPr lang="ar-SA">
                <a:solidFill>
                  <a:srgbClr val="90C226"/>
                </a:solidFill>
              </a:rPr>
              <a:pPr/>
              <a:t>130</a:t>
            </a:fld>
            <a:endParaRPr lang="en-US" dirty="0">
              <a:solidFill>
                <a:srgbClr val="90C226"/>
              </a:solidFill>
            </a:endParaRPr>
          </a:p>
        </p:txBody>
      </p:sp>
      <p:sp>
        <p:nvSpPr>
          <p:cNvPr id="315394" name="Rectangle 2"/>
          <p:cNvSpPr>
            <a:spLocks noChangeArrowheads="1"/>
          </p:cNvSpPr>
          <p:nvPr/>
        </p:nvSpPr>
        <p:spPr bwMode="auto">
          <a:xfrm>
            <a:off x="539750" y="5876925"/>
            <a:ext cx="3095625"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5395" name="Rectangle 3"/>
          <p:cNvSpPr>
            <a:spLocks noChangeArrowheads="1"/>
          </p:cNvSpPr>
          <p:nvPr/>
        </p:nvSpPr>
        <p:spPr bwMode="auto">
          <a:xfrm>
            <a:off x="5589590" y="787400"/>
            <a:ext cx="2428870" cy="5847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algn="just" fontAlgn="base">
              <a:spcBef>
                <a:spcPct val="30000"/>
              </a:spcBef>
              <a:spcAft>
                <a:spcPct val="0"/>
              </a:spcAft>
              <a:buFontTx/>
              <a:buChar char="•"/>
            </a:pPr>
            <a:r>
              <a:rPr lang="fa-IR" sz="3200" dirty="0">
                <a:solidFill>
                  <a:prstClr val="black"/>
                </a:solidFill>
                <a:latin typeface="Arial" pitchFamily="34" charset="0"/>
                <a:cs typeface="B Zar" pitchFamily="2" charset="-78"/>
              </a:rPr>
              <a:t> رصد خانه مراغه:</a:t>
            </a:r>
            <a:endParaRPr lang="en-US" sz="3200" dirty="0">
              <a:solidFill>
                <a:prstClr val="black"/>
              </a:solidFill>
              <a:latin typeface="Arial" pitchFamily="34" charset="0"/>
              <a:cs typeface="B Zar" pitchFamily="2" charset="-78"/>
            </a:endParaRPr>
          </a:p>
        </p:txBody>
      </p:sp>
      <p:sp>
        <p:nvSpPr>
          <p:cNvPr id="315396" name="Rectangle 4"/>
          <p:cNvSpPr>
            <a:spLocks noChangeArrowheads="1"/>
          </p:cNvSpPr>
          <p:nvPr/>
        </p:nvSpPr>
        <p:spPr bwMode="auto">
          <a:xfrm>
            <a:off x="900113" y="2205038"/>
            <a:ext cx="8061325" cy="3508375"/>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شهر مراغه در گذشته بزرگترین مرکز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تپه ای به نام رصد در غرب شهر مراغه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قابل مشاهده است.معمار اصلی این بنا را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فخرالدین احمدبن عثمان امین مراغی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دانسته اند، اما مسئولیت ساخت مسجد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و کوشک محل اقامت هلاکو، ظاهراً بر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عهده مویدالدین عرضی سازنده ابزار و</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آلات نجومی رصدخانه بوده است.</a:t>
            </a:r>
            <a:endParaRPr lang="en-US" sz="2000" b="1" dirty="0">
              <a:solidFill>
                <a:srgbClr val="EBEBEB"/>
              </a:solidFill>
              <a:latin typeface="Arial" pitchFamily="34" charset="0"/>
              <a:cs typeface="B Zar" pitchFamily="2" charset="-78"/>
            </a:endParaRPr>
          </a:p>
        </p:txBody>
      </p:sp>
      <p:pic>
        <p:nvPicPr>
          <p:cNvPr id="315397" name="Picture 5" descr="rasad0"/>
          <p:cNvPicPr>
            <a:picLocks noChangeAspect="1" noChangeArrowheads="1"/>
          </p:cNvPicPr>
          <p:nvPr/>
        </p:nvPicPr>
        <p:blipFill>
          <a:blip r:embed="rId3"/>
          <a:srcRect/>
          <a:stretch>
            <a:fillRect/>
          </a:stretch>
        </p:blipFill>
        <p:spPr bwMode="auto">
          <a:xfrm>
            <a:off x="684213" y="1557338"/>
            <a:ext cx="4681537" cy="33051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15398"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5399"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15400" name="Rectangle 8"/>
          <p:cNvSpPr>
            <a:spLocks noChangeArrowheads="1"/>
          </p:cNvSpPr>
          <p:nvPr/>
        </p:nvSpPr>
        <p:spPr bwMode="auto">
          <a:xfrm>
            <a:off x="5435600" y="2349500"/>
            <a:ext cx="3529013" cy="338455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5401" name="Rectangle 9"/>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7416124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15395"/>
                                        </p:tgtEl>
                                        <p:attrNameLst>
                                          <p:attrName>style.visibility</p:attrName>
                                        </p:attrNameLst>
                                      </p:cBhvr>
                                      <p:to>
                                        <p:strVal val="visible"/>
                                      </p:to>
                                    </p:set>
                                    <p:animEffect transition="in" filter="fade">
                                      <p:cBhvr>
                                        <p:cTn id="7" dur="1000"/>
                                        <p:tgtEl>
                                          <p:spTgt spid="315395"/>
                                        </p:tgtEl>
                                      </p:cBhvr>
                                    </p:animEffect>
                                    <p:anim calcmode="lin" valueType="num">
                                      <p:cBhvr>
                                        <p:cTn id="8" dur="1000" fill="hold"/>
                                        <p:tgtEl>
                                          <p:spTgt spid="315395"/>
                                        </p:tgtEl>
                                        <p:attrNameLst>
                                          <p:attrName>ppt_x</p:attrName>
                                        </p:attrNameLst>
                                      </p:cBhvr>
                                      <p:tavLst>
                                        <p:tav tm="0">
                                          <p:val>
                                            <p:strVal val="#ppt_x-.1"/>
                                          </p:val>
                                        </p:tav>
                                        <p:tav tm="100000">
                                          <p:val>
                                            <p:strVal val="#ppt_x"/>
                                          </p:val>
                                        </p:tav>
                                      </p:tavLst>
                                    </p:anim>
                                    <p:anim calcmode="lin" valueType="num">
                                      <p:cBhvr>
                                        <p:cTn id="9" dur="1000" fill="hold"/>
                                        <p:tgtEl>
                                          <p:spTgt spid="315395"/>
                                        </p:tgtEl>
                                        <p:attrNameLst>
                                          <p:attrName>ppt_y</p:attrName>
                                        </p:attrNameLst>
                                      </p:cBhvr>
                                      <p:tavLst>
                                        <p:tav tm="0">
                                          <p:val>
                                            <p:strVal val="#ppt_y"/>
                                          </p:val>
                                        </p:tav>
                                        <p:tav tm="100000">
                                          <p:val>
                                            <p:strVal val="#ppt_y"/>
                                          </p:val>
                                        </p:tav>
                                      </p:tavLst>
                                    </p:anim>
                                  </p:childTnLst>
                                </p:cTn>
                              </p:par>
                            </p:childTnLst>
                          </p:cTn>
                        </p:par>
                        <p:par>
                          <p:cTn id="10" fill="hold">
                            <p:stCondLst>
                              <p:cond delay="2200"/>
                            </p:stCondLst>
                            <p:childTnLst>
                              <p:par>
                                <p:cTn id="11" presetID="29" presetClass="entr" presetSubtype="0" fill="hold" nodeType="afterEffect">
                                  <p:stCondLst>
                                    <p:cond delay="0"/>
                                  </p:stCondLst>
                                  <p:childTnLst>
                                    <p:set>
                                      <p:cBhvr>
                                        <p:cTn id="12" dur="1" fill="hold">
                                          <p:stCondLst>
                                            <p:cond delay="0"/>
                                          </p:stCondLst>
                                        </p:cTn>
                                        <p:tgtEl>
                                          <p:spTgt spid="315396">
                                            <p:txEl>
                                              <p:pRg st="0" end="0"/>
                                            </p:txEl>
                                          </p:spTgt>
                                        </p:tgtEl>
                                        <p:attrNameLst>
                                          <p:attrName>style.visibility</p:attrName>
                                        </p:attrNameLst>
                                      </p:cBhvr>
                                      <p:to>
                                        <p:strVal val="visible"/>
                                      </p:to>
                                    </p:set>
                                    <p:anim calcmode="lin" valueType="num">
                                      <p:cBhvr>
                                        <p:cTn id="13" dur="1000" fill="hold"/>
                                        <p:tgtEl>
                                          <p:spTgt spid="315396">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1539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15396">
                                            <p:txEl>
                                              <p:pRg st="0" end="0"/>
                                            </p:txEl>
                                          </p:spTgt>
                                        </p:tgtEl>
                                      </p:cBhvr>
                                    </p:animEffect>
                                  </p:childTnLst>
                                </p:cTn>
                              </p:par>
                            </p:childTnLst>
                          </p:cTn>
                        </p:par>
                        <p:par>
                          <p:cTn id="16" fill="hold">
                            <p:stCondLst>
                              <p:cond delay="3200"/>
                            </p:stCondLst>
                            <p:childTnLst>
                              <p:par>
                                <p:cTn id="17" presetID="29" presetClass="entr" presetSubtype="0" fill="hold" nodeType="afterEffect">
                                  <p:stCondLst>
                                    <p:cond delay="0"/>
                                  </p:stCondLst>
                                  <p:childTnLst>
                                    <p:set>
                                      <p:cBhvr>
                                        <p:cTn id="18" dur="1" fill="hold">
                                          <p:stCondLst>
                                            <p:cond delay="0"/>
                                          </p:stCondLst>
                                        </p:cTn>
                                        <p:tgtEl>
                                          <p:spTgt spid="315396">
                                            <p:txEl>
                                              <p:pRg st="1" end="1"/>
                                            </p:txEl>
                                          </p:spTgt>
                                        </p:tgtEl>
                                        <p:attrNameLst>
                                          <p:attrName>style.visibility</p:attrName>
                                        </p:attrNameLst>
                                      </p:cBhvr>
                                      <p:to>
                                        <p:strVal val="visible"/>
                                      </p:to>
                                    </p:set>
                                    <p:anim calcmode="lin" valueType="num">
                                      <p:cBhvr>
                                        <p:cTn id="19" dur="1000" fill="hold"/>
                                        <p:tgtEl>
                                          <p:spTgt spid="315396">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1539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15396">
                                            <p:txEl>
                                              <p:pRg st="1" end="1"/>
                                            </p:txEl>
                                          </p:spTgt>
                                        </p:tgtEl>
                                      </p:cBhvr>
                                    </p:animEffect>
                                  </p:childTnLst>
                                </p:cTn>
                              </p:par>
                            </p:childTnLst>
                          </p:cTn>
                        </p:par>
                        <p:par>
                          <p:cTn id="22" fill="hold">
                            <p:stCondLst>
                              <p:cond delay="4200"/>
                            </p:stCondLst>
                            <p:childTnLst>
                              <p:par>
                                <p:cTn id="23" presetID="29" presetClass="entr" presetSubtype="0" fill="hold" nodeType="afterEffect">
                                  <p:stCondLst>
                                    <p:cond delay="0"/>
                                  </p:stCondLst>
                                  <p:childTnLst>
                                    <p:set>
                                      <p:cBhvr>
                                        <p:cTn id="24" dur="1" fill="hold">
                                          <p:stCondLst>
                                            <p:cond delay="0"/>
                                          </p:stCondLst>
                                        </p:cTn>
                                        <p:tgtEl>
                                          <p:spTgt spid="315396">
                                            <p:txEl>
                                              <p:pRg st="2" end="2"/>
                                            </p:txEl>
                                          </p:spTgt>
                                        </p:tgtEl>
                                        <p:attrNameLst>
                                          <p:attrName>style.visibility</p:attrName>
                                        </p:attrNameLst>
                                      </p:cBhvr>
                                      <p:to>
                                        <p:strVal val="visible"/>
                                      </p:to>
                                    </p:set>
                                    <p:anim calcmode="lin" valueType="num">
                                      <p:cBhvr>
                                        <p:cTn id="25" dur="1000" fill="hold"/>
                                        <p:tgtEl>
                                          <p:spTgt spid="315396">
                                            <p:txEl>
                                              <p:pRg st="2" end="2"/>
                                            </p:txEl>
                                          </p:spTgt>
                                        </p:tgtEl>
                                        <p:attrNameLst>
                                          <p:attrName>ppt_x</p:attrName>
                                        </p:attrNameLst>
                                      </p:cBhvr>
                                      <p:tavLst>
                                        <p:tav tm="0">
                                          <p:val>
                                            <p:strVal val="#ppt_x-.2"/>
                                          </p:val>
                                        </p:tav>
                                        <p:tav tm="100000">
                                          <p:val>
                                            <p:strVal val="#ppt_x"/>
                                          </p:val>
                                        </p:tav>
                                      </p:tavLst>
                                    </p:anim>
                                    <p:anim calcmode="lin" valueType="num">
                                      <p:cBhvr>
                                        <p:cTn id="26" dur="1000" fill="hold"/>
                                        <p:tgtEl>
                                          <p:spTgt spid="31539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15396">
                                            <p:txEl>
                                              <p:pRg st="2" end="2"/>
                                            </p:txEl>
                                          </p:spTgt>
                                        </p:tgtEl>
                                      </p:cBhvr>
                                    </p:animEffect>
                                  </p:childTnLst>
                                </p:cTn>
                              </p:par>
                            </p:childTnLst>
                          </p:cTn>
                        </p:par>
                        <p:par>
                          <p:cTn id="28" fill="hold">
                            <p:stCondLst>
                              <p:cond delay="5200"/>
                            </p:stCondLst>
                            <p:childTnLst>
                              <p:par>
                                <p:cTn id="29" presetID="29" presetClass="entr" presetSubtype="0" fill="hold" nodeType="afterEffect">
                                  <p:stCondLst>
                                    <p:cond delay="0"/>
                                  </p:stCondLst>
                                  <p:childTnLst>
                                    <p:set>
                                      <p:cBhvr>
                                        <p:cTn id="30" dur="1" fill="hold">
                                          <p:stCondLst>
                                            <p:cond delay="0"/>
                                          </p:stCondLst>
                                        </p:cTn>
                                        <p:tgtEl>
                                          <p:spTgt spid="315396">
                                            <p:txEl>
                                              <p:pRg st="3" end="3"/>
                                            </p:txEl>
                                          </p:spTgt>
                                        </p:tgtEl>
                                        <p:attrNameLst>
                                          <p:attrName>style.visibility</p:attrName>
                                        </p:attrNameLst>
                                      </p:cBhvr>
                                      <p:to>
                                        <p:strVal val="visible"/>
                                      </p:to>
                                    </p:set>
                                    <p:anim calcmode="lin" valueType="num">
                                      <p:cBhvr>
                                        <p:cTn id="31" dur="1000" fill="hold"/>
                                        <p:tgtEl>
                                          <p:spTgt spid="315396">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31539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15396">
                                            <p:txEl>
                                              <p:pRg st="3" end="3"/>
                                            </p:txEl>
                                          </p:spTgt>
                                        </p:tgtEl>
                                      </p:cBhvr>
                                    </p:animEffect>
                                  </p:childTnLst>
                                </p:cTn>
                              </p:par>
                            </p:childTnLst>
                          </p:cTn>
                        </p:par>
                        <p:par>
                          <p:cTn id="34" fill="hold">
                            <p:stCondLst>
                              <p:cond delay="6200"/>
                            </p:stCondLst>
                            <p:childTnLst>
                              <p:par>
                                <p:cTn id="35" presetID="29" presetClass="entr" presetSubtype="0" fill="hold" nodeType="afterEffect">
                                  <p:stCondLst>
                                    <p:cond delay="0"/>
                                  </p:stCondLst>
                                  <p:childTnLst>
                                    <p:set>
                                      <p:cBhvr>
                                        <p:cTn id="36" dur="1" fill="hold">
                                          <p:stCondLst>
                                            <p:cond delay="0"/>
                                          </p:stCondLst>
                                        </p:cTn>
                                        <p:tgtEl>
                                          <p:spTgt spid="315396">
                                            <p:txEl>
                                              <p:pRg st="4" end="4"/>
                                            </p:txEl>
                                          </p:spTgt>
                                        </p:tgtEl>
                                        <p:attrNameLst>
                                          <p:attrName>style.visibility</p:attrName>
                                        </p:attrNameLst>
                                      </p:cBhvr>
                                      <p:to>
                                        <p:strVal val="visible"/>
                                      </p:to>
                                    </p:set>
                                    <p:anim calcmode="lin" valueType="num">
                                      <p:cBhvr>
                                        <p:cTn id="37" dur="1000" fill="hold"/>
                                        <p:tgtEl>
                                          <p:spTgt spid="315396">
                                            <p:txEl>
                                              <p:pRg st="4" end="4"/>
                                            </p:txEl>
                                          </p:spTgt>
                                        </p:tgtEl>
                                        <p:attrNameLst>
                                          <p:attrName>ppt_x</p:attrName>
                                        </p:attrNameLst>
                                      </p:cBhvr>
                                      <p:tavLst>
                                        <p:tav tm="0">
                                          <p:val>
                                            <p:strVal val="#ppt_x-.2"/>
                                          </p:val>
                                        </p:tav>
                                        <p:tav tm="100000">
                                          <p:val>
                                            <p:strVal val="#ppt_x"/>
                                          </p:val>
                                        </p:tav>
                                      </p:tavLst>
                                    </p:anim>
                                    <p:anim calcmode="lin" valueType="num">
                                      <p:cBhvr>
                                        <p:cTn id="38" dur="1000" fill="hold"/>
                                        <p:tgtEl>
                                          <p:spTgt spid="315396">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15396">
                                            <p:txEl>
                                              <p:pRg st="4" end="4"/>
                                            </p:txEl>
                                          </p:spTgt>
                                        </p:tgtEl>
                                      </p:cBhvr>
                                    </p:animEffect>
                                  </p:childTnLst>
                                </p:cTn>
                              </p:par>
                            </p:childTnLst>
                          </p:cTn>
                        </p:par>
                        <p:par>
                          <p:cTn id="40" fill="hold">
                            <p:stCondLst>
                              <p:cond delay="7200"/>
                            </p:stCondLst>
                            <p:childTnLst>
                              <p:par>
                                <p:cTn id="41" presetID="29" presetClass="entr" presetSubtype="0" fill="hold" nodeType="afterEffect">
                                  <p:stCondLst>
                                    <p:cond delay="0"/>
                                  </p:stCondLst>
                                  <p:childTnLst>
                                    <p:set>
                                      <p:cBhvr>
                                        <p:cTn id="42" dur="1" fill="hold">
                                          <p:stCondLst>
                                            <p:cond delay="0"/>
                                          </p:stCondLst>
                                        </p:cTn>
                                        <p:tgtEl>
                                          <p:spTgt spid="315396">
                                            <p:txEl>
                                              <p:pRg st="5" end="5"/>
                                            </p:txEl>
                                          </p:spTgt>
                                        </p:tgtEl>
                                        <p:attrNameLst>
                                          <p:attrName>style.visibility</p:attrName>
                                        </p:attrNameLst>
                                      </p:cBhvr>
                                      <p:to>
                                        <p:strVal val="visible"/>
                                      </p:to>
                                    </p:set>
                                    <p:anim calcmode="lin" valueType="num">
                                      <p:cBhvr>
                                        <p:cTn id="43" dur="1000" fill="hold"/>
                                        <p:tgtEl>
                                          <p:spTgt spid="315396">
                                            <p:txEl>
                                              <p:pRg st="5" end="5"/>
                                            </p:txEl>
                                          </p:spTgt>
                                        </p:tgtEl>
                                        <p:attrNameLst>
                                          <p:attrName>ppt_x</p:attrName>
                                        </p:attrNameLst>
                                      </p:cBhvr>
                                      <p:tavLst>
                                        <p:tav tm="0">
                                          <p:val>
                                            <p:strVal val="#ppt_x-.2"/>
                                          </p:val>
                                        </p:tav>
                                        <p:tav tm="100000">
                                          <p:val>
                                            <p:strVal val="#ppt_x"/>
                                          </p:val>
                                        </p:tav>
                                      </p:tavLst>
                                    </p:anim>
                                    <p:anim calcmode="lin" valueType="num">
                                      <p:cBhvr>
                                        <p:cTn id="44" dur="1000" fill="hold"/>
                                        <p:tgtEl>
                                          <p:spTgt spid="315396">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15396">
                                            <p:txEl>
                                              <p:pRg st="5" end="5"/>
                                            </p:txEl>
                                          </p:spTgt>
                                        </p:tgtEl>
                                      </p:cBhvr>
                                    </p:animEffect>
                                  </p:childTnLst>
                                </p:cTn>
                              </p:par>
                            </p:childTnLst>
                          </p:cTn>
                        </p:par>
                        <p:par>
                          <p:cTn id="46" fill="hold">
                            <p:stCondLst>
                              <p:cond delay="8200"/>
                            </p:stCondLst>
                            <p:childTnLst>
                              <p:par>
                                <p:cTn id="47" presetID="29" presetClass="entr" presetSubtype="0" fill="hold" nodeType="afterEffect">
                                  <p:stCondLst>
                                    <p:cond delay="0"/>
                                  </p:stCondLst>
                                  <p:childTnLst>
                                    <p:set>
                                      <p:cBhvr>
                                        <p:cTn id="48" dur="1" fill="hold">
                                          <p:stCondLst>
                                            <p:cond delay="0"/>
                                          </p:stCondLst>
                                        </p:cTn>
                                        <p:tgtEl>
                                          <p:spTgt spid="315396">
                                            <p:txEl>
                                              <p:pRg st="6" end="6"/>
                                            </p:txEl>
                                          </p:spTgt>
                                        </p:tgtEl>
                                        <p:attrNameLst>
                                          <p:attrName>style.visibility</p:attrName>
                                        </p:attrNameLst>
                                      </p:cBhvr>
                                      <p:to>
                                        <p:strVal val="visible"/>
                                      </p:to>
                                    </p:set>
                                    <p:anim calcmode="lin" valueType="num">
                                      <p:cBhvr>
                                        <p:cTn id="49" dur="1000" fill="hold"/>
                                        <p:tgtEl>
                                          <p:spTgt spid="315396">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315396">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15396">
                                            <p:txEl>
                                              <p:pRg st="6" end="6"/>
                                            </p:txEl>
                                          </p:spTgt>
                                        </p:tgtEl>
                                      </p:cBhvr>
                                    </p:animEffect>
                                  </p:childTnLst>
                                </p:cTn>
                              </p:par>
                            </p:childTnLst>
                          </p:cTn>
                        </p:par>
                        <p:par>
                          <p:cTn id="52" fill="hold">
                            <p:stCondLst>
                              <p:cond delay="9200"/>
                            </p:stCondLst>
                            <p:childTnLst>
                              <p:par>
                                <p:cTn id="53" presetID="29" presetClass="entr" presetSubtype="0" fill="hold" nodeType="afterEffect">
                                  <p:stCondLst>
                                    <p:cond delay="0"/>
                                  </p:stCondLst>
                                  <p:childTnLst>
                                    <p:set>
                                      <p:cBhvr>
                                        <p:cTn id="54" dur="1" fill="hold">
                                          <p:stCondLst>
                                            <p:cond delay="0"/>
                                          </p:stCondLst>
                                        </p:cTn>
                                        <p:tgtEl>
                                          <p:spTgt spid="315396">
                                            <p:txEl>
                                              <p:pRg st="7" end="7"/>
                                            </p:txEl>
                                          </p:spTgt>
                                        </p:tgtEl>
                                        <p:attrNameLst>
                                          <p:attrName>style.visibility</p:attrName>
                                        </p:attrNameLst>
                                      </p:cBhvr>
                                      <p:to>
                                        <p:strVal val="visible"/>
                                      </p:to>
                                    </p:set>
                                    <p:anim calcmode="lin" valueType="num">
                                      <p:cBhvr>
                                        <p:cTn id="55" dur="1000" fill="hold"/>
                                        <p:tgtEl>
                                          <p:spTgt spid="315396">
                                            <p:txEl>
                                              <p:pRg st="7" end="7"/>
                                            </p:txEl>
                                          </p:spTgt>
                                        </p:tgtEl>
                                        <p:attrNameLst>
                                          <p:attrName>ppt_x</p:attrName>
                                        </p:attrNameLst>
                                      </p:cBhvr>
                                      <p:tavLst>
                                        <p:tav tm="0">
                                          <p:val>
                                            <p:strVal val="#ppt_x-.2"/>
                                          </p:val>
                                        </p:tav>
                                        <p:tav tm="100000">
                                          <p:val>
                                            <p:strVal val="#ppt_x"/>
                                          </p:val>
                                        </p:tav>
                                      </p:tavLst>
                                    </p:anim>
                                    <p:anim calcmode="lin" valueType="num">
                                      <p:cBhvr>
                                        <p:cTn id="56" dur="1000" fill="hold"/>
                                        <p:tgtEl>
                                          <p:spTgt spid="315396">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7" dur="1000"/>
                                        <p:tgtEl>
                                          <p:spTgt spid="315396">
                                            <p:txEl>
                                              <p:pRg st="7" end="7"/>
                                            </p:txEl>
                                          </p:spTgt>
                                        </p:tgtEl>
                                      </p:cBhvr>
                                    </p:animEffect>
                                  </p:childTnLst>
                                </p:cTn>
                              </p:par>
                            </p:childTnLst>
                          </p:cTn>
                        </p:par>
                        <p:par>
                          <p:cTn id="58" fill="hold">
                            <p:stCondLst>
                              <p:cond delay="10200"/>
                            </p:stCondLst>
                            <p:childTnLst>
                              <p:par>
                                <p:cTn id="59" presetID="42" presetClass="entr" presetSubtype="0" fill="hold" nodeType="afterEffect">
                                  <p:stCondLst>
                                    <p:cond delay="0"/>
                                  </p:stCondLst>
                                  <p:childTnLst>
                                    <p:set>
                                      <p:cBhvr>
                                        <p:cTn id="60" dur="1" fill="hold">
                                          <p:stCondLst>
                                            <p:cond delay="0"/>
                                          </p:stCondLst>
                                        </p:cTn>
                                        <p:tgtEl>
                                          <p:spTgt spid="315397"/>
                                        </p:tgtEl>
                                        <p:attrNameLst>
                                          <p:attrName>style.visibility</p:attrName>
                                        </p:attrNameLst>
                                      </p:cBhvr>
                                      <p:to>
                                        <p:strVal val="visible"/>
                                      </p:to>
                                    </p:set>
                                    <p:animEffect transition="in" filter="fade">
                                      <p:cBhvr>
                                        <p:cTn id="61" dur="1000"/>
                                        <p:tgtEl>
                                          <p:spTgt spid="315397"/>
                                        </p:tgtEl>
                                      </p:cBhvr>
                                    </p:animEffect>
                                    <p:anim calcmode="lin" valueType="num">
                                      <p:cBhvr>
                                        <p:cTn id="62" dur="1000" fill="hold"/>
                                        <p:tgtEl>
                                          <p:spTgt spid="315397"/>
                                        </p:tgtEl>
                                        <p:attrNameLst>
                                          <p:attrName>ppt_x</p:attrName>
                                        </p:attrNameLst>
                                      </p:cBhvr>
                                      <p:tavLst>
                                        <p:tav tm="0">
                                          <p:val>
                                            <p:strVal val="#ppt_x"/>
                                          </p:val>
                                        </p:tav>
                                        <p:tav tm="100000">
                                          <p:val>
                                            <p:strVal val="#ppt_x"/>
                                          </p:val>
                                        </p:tav>
                                      </p:tavLst>
                                    </p:anim>
                                    <p:anim calcmode="lin" valueType="num">
                                      <p:cBhvr>
                                        <p:cTn id="63" dur="1000" fill="hold"/>
                                        <p:tgtEl>
                                          <p:spTgt spid="3153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5"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4CBE9E30-A789-4E26-9422-50E573D1AF11}" type="slidenum">
              <a:rPr lang="ar-SA">
                <a:solidFill>
                  <a:srgbClr val="90C226"/>
                </a:solidFill>
              </a:rPr>
              <a:pPr/>
              <a:t>131</a:t>
            </a:fld>
            <a:endParaRPr lang="en-US" dirty="0">
              <a:solidFill>
                <a:srgbClr val="90C226"/>
              </a:solidFill>
            </a:endParaRPr>
          </a:p>
        </p:txBody>
      </p:sp>
      <p:sp>
        <p:nvSpPr>
          <p:cNvPr id="317442" name="Rectangle 2"/>
          <p:cNvSpPr>
            <a:spLocks noChangeArrowheads="1"/>
          </p:cNvSpPr>
          <p:nvPr/>
        </p:nvSpPr>
        <p:spPr bwMode="auto">
          <a:xfrm>
            <a:off x="539750" y="5805488"/>
            <a:ext cx="3095625"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7443" name="Rectangle 3"/>
          <p:cNvSpPr>
            <a:spLocks noChangeArrowheads="1"/>
          </p:cNvSpPr>
          <p:nvPr/>
        </p:nvSpPr>
        <p:spPr bwMode="auto">
          <a:xfrm>
            <a:off x="4427538" y="4005263"/>
            <a:ext cx="4033837" cy="5032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dirty="0">
              <a:solidFill>
                <a:srgbClr val="0066CC"/>
              </a:solidFill>
              <a:latin typeface="Times New Roman" pitchFamily="18" charset="0"/>
              <a:cs typeface="B Homa" panose="00000400000000000000" pitchFamily="2" charset="-78"/>
            </a:endParaRPr>
          </a:p>
        </p:txBody>
      </p:sp>
      <p:pic>
        <p:nvPicPr>
          <p:cNvPr id="317444" name="Picture 4" descr="45"/>
          <p:cNvPicPr>
            <a:picLocks noChangeAspect="1" noChangeArrowheads="1"/>
          </p:cNvPicPr>
          <p:nvPr/>
        </p:nvPicPr>
        <p:blipFill>
          <a:blip r:embed="rId3"/>
          <a:srcRect/>
          <a:stretch>
            <a:fillRect/>
          </a:stretch>
        </p:blipFill>
        <p:spPr bwMode="auto">
          <a:xfrm>
            <a:off x="684213" y="2492375"/>
            <a:ext cx="4267200" cy="22272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17445" name="Picture 5" descr="123"/>
          <p:cNvPicPr>
            <a:picLocks noChangeAspect="1" noChangeArrowheads="1"/>
          </p:cNvPicPr>
          <p:nvPr/>
        </p:nvPicPr>
        <p:blipFill>
          <a:blip r:embed="rId4"/>
          <a:srcRect/>
          <a:stretch>
            <a:fillRect/>
          </a:stretch>
        </p:blipFill>
        <p:spPr bwMode="auto">
          <a:xfrm>
            <a:off x="5076825" y="981075"/>
            <a:ext cx="3810000" cy="20875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17446" name="Rectangle 6"/>
          <p:cNvSpPr>
            <a:spLocks noChangeArrowheads="1"/>
          </p:cNvSpPr>
          <p:nvPr/>
        </p:nvSpPr>
        <p:spPr bwMode="auto">
          <a:xfrm>
            <a:off x="5570340" y="4005263"/>
            <a:ext cx="2962671" cy="523220"/>
          </a:xfrm>
          <a:prstGeom prst="rect">
            <a:avLst/>
          </a:prstGeom>
          <a:noFill/>
          <a:ln w="9525">
            <a:noFill/>
            <a:miter lim="800000"/>
            <a:headEnd/>
            <a:tailEnd/>
          </a:ln>
          <a:effectLst/>
        </p:spPr>
        <p:txBody>
          <a:bodyPr wrap="none">
            <a:spAutoFit/>
          </a:bodyPr>
          <a:lstStyle/>
          <a:p>
            <a:pPr algn="just"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800" b="1" dirty="0">
                <a:solidFill>
                  <a:srgbClr val="EBEBEB"/>
                </a:solidFill>
                <a:latin typeface="Arial" pitchFamily="34" charset="0"/>
                <a:cs typeface="B Zar" pitchFamily="2" charset="-78"/>
              </a:rPr>
              <a:t>گنبد رصدخانه مراغه</a:t>
            </a:r>
            <a:endParaRPr lang="en-US" sz="2800" b="1" dirty="0">
              <a:solidFill>
                <a:srgbClr val="EBEBEB"/>
              </a:solidFill>
              <a:latin typeface="Arial" pitchFamily="34" charset="0"/>
              <a:cs typeface="B Zar" pitchFamily="2" charset="-78"/>
            </a:endParaRPr>
          </a:p>
        </p:txBody>
      </p:sp>
      <p:sp>
        <p:nvSpPr>
          <p:cNvPr id="317447"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7448"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17449" name="Rectangle 9"/>
          <p:cNvSpPr>
            <a:spLocks noChangeArrowheads="1"/>
          </p:cNvSpPr>
          <p:nvPr/>
        </p:nvSpPr>
        <p:spPr bwMode="auto">
          <a:xfrm>
            <a:off x="611188"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a:solidFill>
                  <a:srgbClr val="99FF99"/>
                </a:solidFill>
                <a:latin typeface="Times New Roman" pitchFamily="18" charset="0"/>
                <a:cs typeface="Times New Roman" pitchFamily="18" charset="0"/>
                <a:hlinkClick r:id="rId5" action="ppaction://hlinksldjump"/>
              </a:rPr>
              <a:t>Return to main menu</a:t>
            </a:r>
            <a:endParaRPr lang="en-US" sz="2400">
              <a:solidFill>
                <a:srgbClr val="99FF99"/>
              </a:solidFill>
              <a:latin typeface="Times New Roman" pitchFamily="18" charset="0"/>
              <a:cs typeface="Times New Roman" pitchFamily="18" charset="0"/>
            </a:endParaRPr>
          </a:p>
        </p:txBody>
      </p:sp>
    </p:spTree>
    <p:extLst>
      <p:ext uri="{BB962C8B-B14F-4D97-AF65-F5344CB8AC3E}">
        <p14:creationId xmlns:p14="http://schemas.microsoft.com/office/powerpoint/2010/main" val="2649660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17444"/>
                                        </p:tgtEl>
                                        <p:attrNameLst>
                                          <p:attrName>style.visibility</p:attrName>
                                        </p:attrNameLst>
                                      </p:cBhvr>
                                      <p:to>
                                        <p:strVal val="visible"/>
                                      </p:to>
                                    </p:set>
                                    <p:animEffect transition="in" filter="fade">
                                      <p:cBhvr>
                                        <p:cTn id="7" dur="1000"/>
                                        <p:tgtEl>
                                          <p:spTgt spid="317444"/>
                                        </p:tgtEl>
                                      </p:cBhvr>
                                    </p:animEffect>
                                    <p:anim calcmode="lin" valueType="num">
                                      <p:cBhvr>
                                        <p:cTn id="8" dur="1000" fill="hold"/>
                                        <p:tgtEl>
                                          <p:spTgt spid="317444"/>
                                        </p:tgtEl>
                                        <p:attrNameLst>
                                          <p:attrName>ppt_x</p:attrName>
                                        </p:attrNameLst>
                                      </p:cBhvr>
                                      <p:tavLst>
                                        <p:tav tm="0">
                                          <p:val>
                                            <p:strVal val="#ppt_x"/>
                                          </p:val>
                                        </p:tav>
                                        <p:tav tm="100000">
                                          <p:val>
                                            <p:strVal val="#ppt_x"/>
                                          </p:val>
                                        </p:tav>
                                      </p:tavLst>
                                    </p:anim>
                                    <p:anim calcmode="lin" valueType="num">
                                      <p:cBhvr>
                                        <p:cTn id="9" dur="1000" fill="hold"/>
                                        <p:tgtEl>
                                          <p:spTgt spid="3174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17445"/>
                                        </p:tgtEl>
                                        <p:attrNameLst>
                                          <p:attrName>style.visibility</p:attrName>
                                        </p:attrNameLst>
                                      </p:cBhvr>
                                      <p:to>
                                        <p:strVal val="visible"/>
                                      </p:to>
                                    </p:set>
                                    <p:animEffect transition="in" filter="fade">
                                      <p:cBhvr>
                                        <p:cTn id="13" dur="1000"/>
                                        <p:tgtEl>
                                          <p:spTgt spid="317445"/>
                                        </p:tgtEl>
                                      </p:cBhvr>
                                    </p:animEffect>
                                    <p:anim calcmode="lin" valueType="num">
                                      <p:cBhvr>
                                        <p:cTn id="14" dur="1000" fill="hold"/>
                                        <p:tgtEl>
                                          <p:spTgt spid="317445"/>
                                        </p:tgtEl>
                                        <p:attrNameLst>
                                          <p:attrName>ppt_x</p:attrName>
                                        </p:attrNameLst>
                                      </p:cBhvr>
                                      <p:tavLst>
                                        <p:tav tm="0">
                                          <p:val>
                                            <p:strVal val="#ppt_x"/>
                                          </p:val>
                                        </p:tav>
                                        <p:tav tm="100000">
                                          <p:val>
                                            <p:strVal val="#ppt_x"/>
                                          </p:val>
                                        </p:tav>
                                      </p:tavLst>
                                    </p:anim>
                                    <p:anim calcmode="lin" valueType="num">
                                      <p:cBhvr>
                                        <p:cTn id="15" dur="1000" fill="hold"/>
                                        <p:tgtEl>
                                          <p:spTgt spid="3174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0" presetClass="entr" presetSubtype="0" fill="hold" grpId="0" nodeType="afterEffect">
                                  <p:stCondLst>
                                    <p:cond delay="0"/>
                                  </p:stCondLst>
                                  <p:iterate type="lt">
                                    <p:tmPct val="10000"/>
                                  </p:iterate>
                                  <p:childTnLst>
                                    <p:set>
                                      <p:cBhvr>
                                        <p:cTn id="18" dur="1" fill="hold">
                                          <p:stCondLst>
                                            <p:cond delay="0"/>
                                          </p:stCondLst>
                                        </p:cTn>
                                        <p:tgtEl>
                                          <p:spTgt spid="317446"/>
                                        </p:tgtEl>
                                        <p:attrNameLst>
                                          <p:attrName>style.visibility</p:attrName>
                                        </p:attrNameLst>
                                      </p:cBhvr>
                                      <p:to>
                                        <p:strVal val="visible"/>
                                      </p:to>
                                    </p:set>
                                    <p:animEffect transition="in" filter="fade">
                                      <p:cBhvr>
                                        <p:cTn id="19" dur="1000"/>
                                        <p:tgtEl>
                                          <p:spTgt spid="317446"/>
                                        </p:tgtEl>
                                      </p:cBhvr>
                                    </p:animEffect>
                                    <p:anim calcmode="lin" valueType="num">
                                      <p:cBhvr>
                                        <p:cTn id="20" dur="1000" fill="hold"/>
                                        <p:tgtEl>
                                          <p:spTgt spid="317446"/>
                                        </p:tgtEl>
                                        <p:attrNameLst>
                                          <p:attrName>ppt_x</p:attrName>
                                        </p:attrNameLst>
                                      </p:cBhvr>
                                      <p:tavLst>
                                        <p:tav tm="0">
                                          <p:val>
                                            <p:strVal val="#ppt_x-.1"/>
                                          </p:val>
                                        </p:tav>
                                        <p:tav tm="100000">
                                          <p:val>
                                            <p:strVal val="#ppt_x"/>
                                          </p:val>
                                        </p:tav>
                                      </p:tavLst>
                                    </p:anim>
                                    <p:anim calcmode="lin" valueType="num">
                                      <p:cBhvr>
                                        <p:cTn id="21" dur="1000" fill="hold"/>
                                        <p:tgtEl>
                                          <p:spTgt spid="3174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46"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D933C99-C655-4079-87C4-AE93384AD15E}" type="slidenum">
              <a:rPr lang="ar-SA">
                <a:solidFill>
                  <a:srgbClr val="90C226"/>
                </a:solidFill>
              </a:rPr>
              <a:pPr/>
              <a:t>132</a:t>
            </a:fld>
            <a:endParaRPr lang="en-US" dirty="0">
              <a:solidFill>
                <a:srgbClr val="90C226"/>
              </a:solidFill>
            </a:endParaRPr>
          </a:p>
        </p:txBody>
      </p:sp>
      <p:sp>
        <p:nvSpPr>
          <p:cNvPr id="319490" name="Rectangle 2"/>
          <p:cNvSpPr>
            <a:spLocks noChangeArrowheads="1"/>
          </p:cNvSpPr>
          <p:nvPr/>
        </p:nvSpPr>
        <p:spPr bwMode="auto">
          <a:xfrm>
            <a:off x="539750" y="5876925"/>
            <a:ext cx="2952750"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9491" name="Rectangle 3"/>
          <p:cNvSpPr>
            <a:spLocks noChangeArrowheads="1"/>
          </p:cNvSpPr>
          <p:nvPr/>
        </p:nvSpPr>
        <p:spPr bwMode="auto">
          <a:xfrm>
            <a:off x="4284663" y="2852738"/>
            <a:ext cx="4859337" cy="25193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19492" name="Picture 4" descr="lbldg-236-1"/>
          <p:cNvPicPr>
            <a:picLocks noChangeAspect="1" noChangeArrowheads="1"/>
          </p:cNvPicPr>
          <p:nvPr/>
        </p:nvPicPr>
        <p:blipFill>
          <a:blip r:embed="rId2"/>
          <a:srcRect/>
          <a:stretch>
            <a:fillRect/>
          </a:stretch>
        </p:blipFill>
        <p:spPr bwMode="auto">
          <a:xfrm>
            <a:off x="539750" y="1412875"/>
            <a:ext cx="4962525" cy="3382963"/>
          </a:xfrm>
          <a:prstGeom prst="rect">
            <a:avLst/>
          </a:prstGeom>
          <a:noFill/>
          <a:ln w="38100">
            <a:solidFill>
              <a:srgbClr val="000000"/>
            </a:solidFill>
            <a:miter lim="800000"/>
            <a:headEnd/>
            <a:tailEnd/>
          </a:ln>
          <a:effectLst>
            <a:outerShdw dist="107763" dir="8100000" algn="ctr" rotWithShape="0">
              <a:srgbClr val="0066CC">
                <a:alpha val="50000"/>
              </a:srgbClr>
            </a:outerShdw>
          </a:effectLst>
        </p:spPr>
      </p:pic>
      <p:sp>
        <p:nvSpPr>
          <p:cNvPr id="319493" name="Text Box 5"/>
          <p:cNvSpPr txBox="1">
            <a:spLocks noChangeArrowheads="1"/>
          </p:cNvSpPr>
          <p:nvPr/>
        </p:nvSpPr>
        <p:spPr bwMode="auto">
          <a:xfrm>
            <a:off x="5352537" y="787400"/>
            <a:ext cx="3139001" cy="5847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fontAlgn="base">
              <a:spcBef>
                <a:spcPct val="0"/>
              </a:spcBef>
              <a:spcAft>
                <a:spcPct val="0"/>
              </a:spcAft>
            </a:pPr>
            <a:r>
              <a:rPr lang="fa-IR" sz="3200" b="1" dirty="0">
                <a:solidFill>
                  <a:prstClr val="black"/>
                </a:solidFill>
                <a:latin typeface="Arial" pitchFamily="34" charset="0"/>
                <a:cs typeface="B Homa" panose="00000400000000000000" pitchFamily="2" charset="-78"/>
              </a:rPr>
              <a:t>مسجد جامع علیشاه:</a:t>
            </a:r>
            <a:endParaRPr lang="en-US" sz="3200" b="1" dirty="0">
              <a:solidFill>
                <a:prstClr val="black"/>
              </a:solidFill>
              <a:latin typeface="Arial" pitchFamily="34" charset="0"/>
              <a:cs typeface="B Homa" panose="00000400000000000000" pitchFamily="2" charset="-78"/>
            </a:endParaRPr>
          </a:p>
        </p:txBody>
      </p:sp>
      <p:sp>
        <p:nvSpPr>
          <p:cNvPr id="319494" name="Text Box 6"/>
          <p:cNvSpPr txBox="1">
            <a:spLocks noChangeArrowheads="1"/>
          </p:cNvSpPr>
          <p:nvPr/>
        </p:nvSpPr>
        <p:spPr bwMode="auto">
          <a:xfrm>
            <a:off x="5482356" y="2924175"/>
            <a:ext cx="3661644" cy="255454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این مسجد به دستور علیشاه گیلانی</a:t>
            </a:r>
          </a:p>
          <a:p>
            <a:pPr fontAlgn="base">
              <a:spcBef>
                <a:spcPct val="0"/>
              </a:spcBef>
              <a:spcAft>
                <a:spcPct val="0"/>
              </a:spcAft>
            </a:pPr>
            <a:endParaRPr lang="fa-IR" sz="2000" b="1" dirty="0">
              <a:solidFill>
                <a:srgbClr val="EBEBEB"/>
              </a:solidFill>
              <a:latin typeface="Arial" pitchFamily="34" charset="0"/>
              <a:cs typeface="B Homa" panose="00000400000000000000" pitchFamily="2" charset="-78"/>
            </a:endParaRP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ساخته شده،و گفته شده دارای میانسرای</a:t>
            </a:r>
          </a:p>
          <a:p>
            <a:pPr fontAlgn="base">
              <a:spcBef>
                <a:spcPct val="0"/>
              </a:spcBef>
              <a:spcAft>
                <a:spcPct val="0"/>
              </a:spcAft>
            </a:pPr>
            <a:endParaRPr lang="fa-IR" sz="2000" b="1" dirty="0">
              <a:solidFill>
                <a:srgbClr val="EBEBEB"/>
              </a:solidFill>
              <a:latin typeface="Arial" pitchFamily="34" charset="0"/>
              <a:cs typeface="B Homa" panose="00000400000000000000" pitchFamily="2" charset="-78"/>
            </a:endParaRP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بزرگ،مدرسه،مناره و برج و سه درآیگاه</a:t>
            </a:r>
          </a:p>
          <a:p>
            <a:pPr fontAlgn="base">
              <a:spcBef>
                <a:spcPct val="0"/>
              </a:spcBef>
              <a:spcAft>
                <a:spcPct val="0"/>
              </a:spcAft>
            </a:pPr>
            <a:endParaRPr lang="fa-IR" sz="2000" b="1" dirty="0">
              <a:solidFill>
                <a:srgbClr val="EBEBEB"/>
              </a:solidFill>
              <a:latin typeface="Arial" pitchFamily="34" charset="0"/>
              <a:cs typeface="B Homa" panose="00000400000000000000" pitchFamily="2" charset="-78"/>
            </a:endParaRP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(ورودی)و دیگر ساختمانها بوده است.</a:t>
            </a:r>
          </a:p>
          <a:p>
            <a:pPr fontAlgn="base">
              <a:spcBef>
                <a:spcPct val="0"/>
              </a:spcBef>
              <a:spcAft>
                <a:spcPct val="0"/>
              </a:spcAft>
            </a:pPr>
            <a:endParaRPr lang="en-US" sz="2000" b="1" dirty="0">
              <a:solidFill>
                <a:srgbClr val="EBEBEB"/>
              </a:solidFill>
              <a:latin typeface="Arial" pitchFamily="34" charset="0"/>
              <a:cs typeface="B Homa" panose="00000400000000000000" pitchFamily="2" charset="-78"/>
            </a:endParaRPr>
          </a:p>
        </p:txBody>
      </p:sp>
      <p:sp>
        <p:nvSpPr>
          <p:cNvPr id="319495"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19496"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19497" name="Rectangle 9"/>
          <p:cNvSpPr>
            <a:spLocks noChangeArrowheads="1"/>
          </p:cNvSpPr>
          <p:nvPr/>
        </p:nvSpPr>
        <p:spPr bwMode="auto">
          <a:xfrm>
            <a:off x="539750" y="5876925"/>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3"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5307147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319493">
                                            <p:txEl>
                                              <p:pRg st="0" end="0"/>
                                            </p:txEl>
                                          </p:spTgt>
                                        </p:tgtEl>
                                        <p:attrNameLst>
                                          <p:attrName>style.visibility</p:attrName>
                                        </p:attrNameLst>
                                      </p:cBhvr>
                                      <p:to>
                                        <p:strVal val="visible"/>
                                      </p:to>
                                    </p:set>
                                    <p:anim calcmode="lin" valueType="num">
                                      <p:cBhvr>
                                        <p:cTn id="7" dur="1000" fill="hold"/>
                                        <p:tgtEl>
                                          <p:spTgt spid="31949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1949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19493">
                                            <p:txEl>
                                              <p:pRg st="0" end="0"/>
                                            </p:txEl>
                                          </p:spTgt>
                                        </p:tgtEl>
                                      </p:cBhvr>
                                    </p:animEffect>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319492"/>
                                        </p:tgtEl>
                                        <p:attrNameLst>
                                          <p:attrName>style.visibility</p:attrName>
                                        </p:attrNameLst>
                                      </p:cBhvr>
                                      <p:to>
                                        <p:strVal val="visible"/>
                                      </p:to>
                                    </p:set>
                                    <p:animEffect transition="in" filter="slide(fromTop)">
                                      <p:cBhvr>
                                        <p:cTn id="13" dur="1000"/>
                                        <p:tgtEl>
                                          <p:spTgt spid="319492"/>
                                        </p:tgtEl>
                                      </p:cBhvr>
                                    </p:animEffect>
                                  </p:childTnLst>
                                </p:cTn>
                              </p:par>
                              <p:par>
                                <p:cTn id="14" presetID="29" presetClass="entr" presetSubtype="0" fill="hold" grpId="0" nodeType="withEffect">
                                  <p:stCondLst>
                                    <p:cond delay="0"/>
                                  </p:stCondLst>
                                  <p:childTnLst>
                                    <p:set>
                                      <p:cBhvr>
                                        <p:cTn id="15" dur="1" fill="hold">
                                          <p:stCondLst>
                                            <p:cond delay="0"/>
                                          </p:stCondLst>
                                        </p:cTn>
                                        <p:tgtEl>
                                          <p:spTgt spid="319494"/>
                                        </p:tgtEl>
                                        <p:attrNameLst>
                                          <p:attrName>style.visibility</p:attrName>
                                        </p:attrNameLst>
                                      </p:cBhvr>
                                      <p:to>
                                        <p:strVal val="visible"/>
                                      </p:to>
                                    </p:set>
                                    <p:anim calcmode="lin" valueType="num">
                                      <p:cBhvr>
                                        <p:cTn id="16" dur="1000" fill="hold"/>
                                        <p:tgtEl>
                                          <p:spTgt spid="319494"/>
                                        </p:tgtEl>
                                        <p:attrNameLst>
                                          <p:attrName>ppt_x</p:attrName>
                                        </p:attrNameLst>
                                      </p:cBhvr>
                                      <p:tavLst>
                                        <p:tav tm="0">
                                          <p:val>
                                            <p:strVal val="#ppt_x-.2"/>
                                          </p:val>
                                        </p:tav>
                                        <p:tav tm="100000">
                                          <p:val>
                                            <p:strVal val="#ppt_x"/>
                                          </p:val>
                                        </p:tav>
                                      </p:tavLst>
                                    </p:anim>
                                    <p:anim calcmode="lin" valueType="num">
                                      <p:cBhvr>
                                        <p:cTn id="17" dur="1000" fill="hold"/>
                                        <p:tgtEl>
                                          <p:spTgt spid="319494"/>
                                        </p:tgtEl>
                                        <p:attrNameLst>
                                          <p:attrName>ppt_y</p:attrName>
                                        </p:attrNameLst>
                                      </p:cBhvr>
                                      <p:tavLst>
                                        <p:tav tm="0">
                                          <p:val>
                                            <p:strVal val="#ppt_y"/>
                                          </p:val>
                                        </p:tav>
                                        <p:tav tm="100000">
                                          <p:val>
                                            <p:strVal val="#ppt_y"/>
                                          </p:val>
                                        </p:tav>
                                      </p:tavLst>
                                    </p:anim>
                                    <p:animEffect transition="in" filter="wipe(right)" prLst="gradientSize: 0.1">
                                      <p:cBhvr>
                                        <p:cTn id="18" dur="1000"/>
                                        <p:tgtEl>
                                          <p:spTgt spid="319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4"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BDCCF585-619E-4FFD-8D79-F4A2A1EA697A}" type="slidenum">
              <a:rPr lang="ar-SA">
                <a:solidFill>
                  <a:srgbClr val="90C226"/>
                </a:solidFill>
              </a:rPr>
              <a:pPr/>
              <a:t>133</a:t>
            </a:fld>
            <a:endParaRPr lang="en-US" dirty="0">
              <a:solidFill>
                <a:srgbClr val="90C226"/>
              </a:solidFill>
            </a:endParaRPr>
          </a:p>
        </p:txBody>
      </p:sp>
      <p:sp>
        <p:nvSpPr>
          <p:cNvPr id="320514" name="Rectangle 2"/>
          <p:cNvSpPr>
            <a:spLocks noChangeArrowheads="1"/>
          </p:cNvSpPr>
          <p:nvPr/>
        </p:nvSpPr>
        <p:spPr bwMode="auto">
          <a:xfrm>
            <a:off x="2124075" y="5445125"/>
            <a:ext cx="6408738"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0515" name="Rectangle 3"/>
          <p:cNvSpPr>
            <a:spLocks noChangeArrowheads="1"/>
          </p:cNvSpPr>
          <p:nvPr/>
        </p:nvSpPr>
        <p:spPr bwMode="auto">
          <a:xfrm>
            <a:off x="5003800" y="1700213"/>
            <a:ext cx="3960813" cy="187325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20516" name="Picture 4" descr="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27088" y="549275"/>
            <a:ext cx="3995737" cy="468153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20517" name="Text Box 5"/>
          <p:cNvSpPr txBox="1">
            <a:spLocks noChangeArrowheads="1"/>
          </p:cNvSpPr>
          <p:nvPr/>
        </p:nvSpPr>
        <p:spPr bwMode="auto">
          <a:xfrm>
            <a:off x="5036215" y="1773238"/>
            <a:ext cx="3837910" cy="1631216"/>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این مسجد دارای ایوانی بسیار بزرگ با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دهانه ای نزدیک به 30متر و ستبرای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دیوار ایوان 11متر است و (در همان زمان)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چون پوشش ایوان سست کار شده بود فرو</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ریخته است.</a:t>
            </a:r>
            <a:endParaRPr lang="en-US" sz="2000" b="1" dirty="0">
              <a:solidFill>
                <a:srgbClr val="EBEBEB"/>
              </a:solidFill>
              <a:latin typeface="Arial" pitchFamily="34" charset="0"/>
              <a:cs typeface="B Homa" panose="00000400000000000000" pitchFamily="2" charset="-78"/>
            </a:endParaRPr>
          </a:p>
        </p:txBody>
      </p:sp>
      <p:sp>
        <p:nvSpPr>
          <p:cNvPr id="320518" name="Text Box 6"/>
          <p:cNvSpPr txBox="1">
            <a:spLocks noChangeArrowheads="1"/>
          </p:cNvSpPr>
          <p:nvPr/>
        </p:nvSpPr>
        <p:spPr bwMode="auto">
          <a:xfrm>
            <a:off x="1929329" y="5511800"/>
            <a:ext cx="6479659" cy="40011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نقشه ایوان بزرگ ارگ یا مسجد جامع علیشاه و ساختمانهای مجاور آنش</a:t>
            </a:r>
            <a:endParaRPr lang="en-US" sz="2000" b="1" dirty="0">
              <a:solidFill>
                <a:srgbClr val="EBEBEB"/>
              </a:solidFill>
              <a:latin typeface="Arial" pitchFamily="34" charset="0"/>
              <a:cs typeface="B Homa" panose="00000400000000000000" pitchFamily="2" charset="-78"/>
            </a:endParaRPr>
          </a:p>
        </p:txBody>
      </p:sp>
      <p:sp>
        <p:nvSpPr>
          <p:cNvPr id="320519"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0520"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7280328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20517"/>
                                        </p:tgtEl>
                                        <p:attrNameLst>
                                          <p:attrName>style.visibility</p:attrName>
                                        </p:attrNameLst>
                                      </p:cBhvr>
                                      <p:to>
                                        <p:strVal val="visible"/>
                                      </p:to>
                                    </p:set>
                                    <p:anim calcmode="lin" valueType="num">
                                      <p:cBhvr>
                                        <p:cTn id="7" dur="1000" fill="hold"/>
                                        <p:tgtEl>
                                          <p:spTgt spid="320517"/>
                                        </p:tgtEl>
                                        <p:attrNameLst>
                                          <p:attrName>ppt_x</p:attrName>
                                        </p:attrNameLst>
                                      </p:cBhvr>
                                      <p:tavLst>
                                        <p:tav tm="0">
                                          <p:val>
                                            <p:strVal val="#ppt_x-.2"/>
                                          </p:val>
                                        </p:tav>
                                        <p:tav tm="100000">
                                          <p:val>
                                            <p:strVal val="#ppt_x"/>
                                          </p:val>
                                        </p:tav>
                                      </p:tavLst>
                                    </p:anim>
                                    <p:anim calcmode="lin" valueType="num">
                                      <p:cBhvr>
                                        <p:cTn id="8" dur="1000" fill="hold"/>
                                        <p:tgtEl>
                                          <p:spTgt spid="3205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320517"/>
                                        </p:tgtEl>
                                      </p:cBhvr>
                                    </p:animEffect>
                                  </p:childTnLst>
                                </p:cTn>
                              </p:par>
                              <p:par>
                                <p:cTn id="10" presetID="47" presetClass="entr" presetSubtype="0" fill="hold" nodeType="withEffect">
                                  <p:stCondLst>
                                    <p:cond delay="0"/>
                                  </p:stCondLst>
                                  <p:childTnLst>
                                    <p:set>
                                      <p:cBhvr>
                                        <p:cTn id="11" dur="1" fill="hold">
                                          <p:stCondLst>
                                            <p:cond delay="0"/>
                                          </p:stCondLst>
                                        </p:cTn>
                                        <p:tgtEl>
                                          <p:spTgt spid="320516"/>
                                        </p:tgtEl>
                                        <p:attrNameLst>
                                          <p:attrName>style.visibility</p:attrName>
                                        </p:attrNameLst>
                                      </p:cBhvr>
                                      <p:to>
                                        <p:strVal val="visible"/>
                                      </p:to>
                                    </p:set>
                                    <p:animEffect transition="in" filter="fade">
                                      <p:cBhvr>
                                        <p:cTn id="12" dur="1000"/>
                                        <p:tgtEl>
                                          <p:spTgt spid="320516"/>
                                        </p:tgtEl>
                                      </p:cBhvr>
                                    </p:animEffect>
                                    <p:anim calcmode="lin" valueType="num">
                                      <p:cBhvr>
                                        <p:cTn id="13" dur="1000" fill="hold"/>
                                        <p:tgtEl>
                                          <p:spTgt spid="320516"/>
                                        </p:tgtEl>
                                        <p:attrNameLst>
                                          <p:attrName>ppt_x</p:attrName>
                                        </p:attrNameLst>
                                      </p:cBhvr>
                                      <p:tavLst>
                                        <p:tav tm="0">
                                          <p:val>
                                            <p:strVal val="#ppt_x"/>
                                          </p:val>
                                        </p:tav>
                                        <p:tav tm="100000">
                                          <p:val>
                                            <p:strVal val="#ppt_x"/>
                                          </p:val>
                                        </p:tav>
                                      </p:tavLst>
                                    </p:anim>
                                    <p:anim calcmode="lin" valueType="num">
                                      <p:cBhvr>
                                        <p:cTn id="14" dur="1000" fill="hold"/>
                                        <p:tgtEl>
                                          <p:spTgt spid="320516"/>
                                        </p:tgtEl>
                                        <p:attrNameLst>
                                          <p:attrName>ppt_y</p:attrName>
                                        </p:attrNameLst>
                                      </p:cBhvr>
                                      <p:tavLst>
                                        <p:tav tm="0">
                                          <p:val>
                                            <p:strVal val="#ppt_y-.1"/>
                                          </p:val>
                                        </p:tav>
                                        <p:tav tm="100000">
                                          <p:val>
                                            <p:strVal val="#ppt_y"/>
                                          </p:val>
                                        </p:tav>
                                      </p:tavLst>
                                    </p:anim>
                                  </p:childTnLst>
                                </p:cTn>
                              </p:par>
                              <p:par>
                                <p:cTn id="15" presetID="29" presetClass="entr" presetSubtype="0" fill="hold" grpId="0" nodeType="withEffect">
                                  <p:stCondLst>
                                    <p:cond delay="0"/>
                                  </p:stCondLst>
                                  <p:childTnLst>
                                    <p:set>
                                      <p:cBhvr>
                                        <p:cTn id="16" dur="1" fill="hold">
                                          <p:stCondLst>
                                            <p:cond delay="0"/>
                                          </p:stCondLst>
                                        </p:cTn>
                                        <p:tgtEl>
                                          <p:spTgt spid="320518"/>
                                        </p:tgtEl>
                                        <p:attrNameLst>
                                          <p:attrName>style.visibility</p:attrName>
                                        </p:attrNameLst>
                                      </p:cBhvr>
                                      <p:to>
                                        <p:strVal val="visible"/>
                                      </p:to>
                                    </p:set>
                                    <p:anim calcmode="lin" valueType="num">
                                      <p:cBhvr>
                                        <p:cTn id="17" dur="1000" fill="hold"/>
                                        <p:tgtEl>
                                          <p:spTgt spid="320518"/>
                                        </p:tgtEl>
                                        <p:attrNameLst>
                                          <p:attrName>ppt_x</p:attrName>
                                        </p:attrNameLst>
                                      </p:cBhvr>
                                      <p:tavLst>
                                        <p:tav tm="0">
                                          <p:val>
                                            <p:strVal val="#ppt_x-.2"/>
                                          </p:val>
                                        </p:tav>
                                        <p:tav tm="100000">
                                          <p:val>
                                            <p:strVal val="#ppt_x"/>
                                          </p:val>
                                        </p:tav>
                                      </p:tavLst>
                                    </p:anim>
                                    <p:anim calcmode="lin" valueType="num">
                                      <p:cBhvr>
                                        <p:cTn id="18" dur="1000" fill="hold"/>
                                        <p:tgtEl>
                                          <p:spTgt spid="320518"/>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20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7" grpId="0"/>
      <p:bldP spid="320518"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B18D5BF8-AE13-48BD-AE5B-E42237F8AF13}" type="slidenum">
              <a:rPr lang="ar-SA">
                <a:solidFill>
                  <a:srgbClr val="90C226"/>
                </a:solidFill>
              </a:rPr>
              <a:pPr/>
              <a:t>134</a:t>
            </a:fld>
            <a:endParaRPr lang="en-US" dirty="0">
              <a:solidFill>
                <a:srgbClr val="90C226"/>
              </a:solidFill>
            </a:endParaRPr>
          </a:p>
        </p:txBody>
      </p:sp>
      <p:sp>
        <p:nvSpPr>
          <p:cNvPr id="321538" name="Rectangle 2"/>
          <p:cNvSpPr>
            <a:spLocks noChangeArrowheads="1"/>
          </p:cNvSpPr>
          <p:nvPr/>
        </p:nvSpPr>
        <p:spPr bwMode="auto">
          <a:xfrm>
            <a:off x="539750" y="5876925"/>
            <a:ext cx="3168650"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1539" name="Rectangle 3"/>
          <p:cNvSpPr>
            <a:spLocks noChangeArrowheads="1"/>
          </p:cNvSpPr>
          <p:nvPr/>
        </p:nvSpPr>
        <p:spPr bwMode="auto">
          <a:xfrm>
            <a:off x="684213" y="4581525"/>
            <a:ext cx="3816350" cy="50323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21540" name="Picture 4" descr="10"/>
          <p:cNvPicPr>
            <a:picLocks noChangeAspect="1" noChangeArrowheads="1"/>
          </p:cNvPicPr>
          <p:nvPr/>
        </p:nvPicPr>
        <p:blipFill>
          <a:blip r:embed="rId2"/>
          <a:srcRect/>
          <a:stretch>
            <a:fillRect/>
          </a:stretch>
        </p:blipFill>
        <p:spPr bwMode="auto">
          <a:xfrm>
            <a:off x="611188" y="836613"/>
            <a:ext cx="3816350" cy="32591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21541" name="Picture 5" descr="9"/>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0" y="1052513"/>
            <a:ext cx="4284663" cy="22701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21542" name="Text Box 6"/>
          <p:cNvSpPr txBox="1">
            <a:spLocks noChangeArrowheads="1"/>
          </p:cNvSpPr>
          <p:nvPr/>
        </p:nvSpPr>
        <p:spPr bwMode="auto">
          <a:xfrm>
            <a:off x="622609" y="4581525"/>
            <a:ext cx="3874779" cy="46166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طرحی فرضی از مسجد جا</a:t>
            </a:r>
            <a:r>
              <a:rPr lang="fa-IR" sz="2400" b="1" dirty="0">
                <a:solidFill>
                  <a:prstClr val="black"/>
                </a:solidFill>
                <a:latin typeface="Arial" pitchFamily="34" charset="0"/>
                <a:cs typeface="B Homa" panose="00000400000000000000" pitchFamily="2" charset="-78"/>
              </a:rPr>
              <a:t>مع علیشاه</a:t>
            </a:r>
            <a:endParaRPr lang="en-US" sz="2400" b="1" dirty="0">
              <a:solidFill>
                <a:prstClr val="black"/>
              </a:solidFill>
              <a:latin typeface="Arial" pitchFamily="34" charset="0"/>
              <a:cs typeface="B Homa" panose="00000400000000000000" pitchFamily="2" charset="-78"/>
            </a:endParaRPr>
          </a:p>
        </p:txBody>
      </p:sp>
      <p:sp>
        <p:nvSpPr>
          <p:cNvPr id="321543"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1544"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21545" name="Rectangle 9"/>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a:solidFill>
                  <a:srgbClr val="99FF99"/>
                </a:solidFill>
                <a:latin typeface="Times New Roman" pitchFamily="18" charset="0"/>
                <a:cs typeface="Times New Roman" pitchFamily="18" charset="0"/>
                <a:hlinkClick r:id="rId4" action="ppaction://hlinksldjump"/>
              </a:rPr>
              <a:t>Return to main menu</a:t>
            </a:r>
            <a:endParaRPr lang="en-US" sz="2400">
              <a:solidFill>
                <a:srgbClr val="99FF99"/>
              </a:solidFill>
              <a:latin typeface="Times New Roman" pitchFamily="18" charset="0"/>
              <a:cs typeface="Times New Roman" pitchFamily="18" charset="0"/>
            </a:endParaRPr>
          </a:p>
        </p:txBody>
      </p:sp>
      <p:sp>
        <p:nvSpPr>
          <p:cNvPr id="321546" name="Text Box 10"/>
          <p:cNvSpPr txBox="1">
            <a:spLocks noChangeArrowheads="1"/>
          </p:cNvSpPr>
          <p:nvPr/>
        </p:nvSpPr>
        <p:spPr bwMode="auto">
          <a:xfrm>
            <a:off x="4984750" y="5033963"/>
            <a:ext cx="1841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endParaRPr kumimoji="1" lang="en-US" sz="2400" b="1" dirty="0">
              <a:solidFill>
                <a:prstClr val="black"/>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2475933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321541"/>
                                        </p:tgtEl>
                                        <p:attrNameLst>
                                          <p:attrName>style.visibility</p:attrName>
                                        </p:attrNameLst>
                                      </p:cBhvr>
                                      <p:to>
                                        <p:strVal val="visible"/>
                                      </p:to>
                                    </p:set>
                                    <p:animEffect transition="in" filter="slide(fromRight)">
                                      <p:cBhvr>
                                        <p:cTn id="7" dur="1000"/>
                                        <p:tgtEl>
                                          <p:spTgt spid="321541"/>
                                        </p:tgtEl>
                                      </p:cBhvr>
                                    </p:animEffect>
                                  </p:childTnLst>
                                </p:cTn>
                              </p:par>
                              <p:par>
                                <p:cTn id="8" presetID="12" presetClass="entr" presetSubtype="4" fill="hold" nodeType="withEffect">
                                  <p:stCondLst>
                                    <p:cond delay="0"/>
                                  </p:stCondLst>
                                  <p:childTnLst>
                                    <p:set>
                                      <p:cBhvr>
                                        <p:cTn id="9" dur="1" fill="hold">
                                          <p:stCondLst>
                                            <p:cond delay="0"/>
                                          </p:stCondLst>
                                        </p:cTn>
                                        <p:tgtEl>
                                          <p:spTgt spid="321540"/>
                                        </p:tgtEl>
                                        <p:attrNameLst>
                                          <p:attrName>style.visibility</p:attrName>
                                        </p:attrNameLst>
                                      </p:cBhvr>
                                      <p:to>
                                        <p:strVal val="visible"/>
                                      </p:to>
                                    </p:set>
                                    <p:animEffect transition="in" filter="slide(fromBottom)">
                                      <p:cBhvr>
                                        <p:cTn id="10" dur="1000"/>
                                        <p:tgtEl>
                                          <p:spTgt spid="321540"/>
                                        </p:tgtEl>
                                      </p:cBhvr>
                                    </p:animEffect>
                                  </p:childTnLst>
                                </p:cTn>
                              </p:par>
                            </p:childTnLst>
                          </p:cTn>
                        </p:par>
                        <p:par>
                          <p:cTn id="11" fill="hold">
                            <p:stCondLst>
                              <p:cond delay="1000"/>
                            </p:stCondLst>
                            <p:childTnLst>
                              <p:par>
                                <p:cTn id="12" presetID="29" presetClass="entr" presetSubtype="0" fill="hold" grpId="0" nodeType="afterEffect">
                                  <p:stCondLst>
                                    <p:cond delay="0"/>
                                  </p:stCondLst>
                                  <p:childTnLst>
                                    <p:set>
                                      <p:cBhvr>
                                        <p:cTn id="13" dur="1" fill="hold">
                                          <p:stCondLst>
                                            <p:cond delay="0"/>
                                          </p:stCondLst>
                                        </p:cTn>
                                        <p:tgtEl>
                                          <p:spTgt spid="321542"/>
                                        </p:tgtEl>
                                        <p:attrNameLst>
                                          <p:attrName>style.visibility</p:attrName>
                                        </p:attrNameLst>
                                      </p:cBhvr>
                                      <p:to>
                                        <p:strVal val="visible"/>
                                      </p:to>
                                    </p:set>
                                    <p:anim calcmode="lin" valueType="num">
                                      <p:cBhvr>
                                        <p:cTn id="14" dur="1000" fill="hold"/>
                                        <p:tgtEl>
                                          <p:spTgt spid="321542"/>
                                        </p:tgtEl>
                                        <p:attrNameLst>
                                          <p:attrName>ppt_x</p:attrName>
                                        </p:attrNameLst>
                                      </p:cBhvr>
                                      <p:tavLst>
                                        <p:tav tm="0">
                                          <p:val>
                                            <p:strVal val="#ppt_x-.2"/>
                                          </p:val>
                                        </p:tav>
                                        <p:tav tm="100000">
                                          <p:val>
                                            <p:strVal val="#ppt_x"/>
                                          </p:val>
                                        </p:tav>
                                      </p:tavLst>
                                    </p:anim>
                                    <p:anim calcmode="lin" valueType="num">
                                      <p:cBhvr>
                                        <p:cTn id="15" dur="1000" fill="hold"/>
                                        <p:tgtEl>
                                          <p:spTgt spid="32154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21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2"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79385DF2-C40B-42FB-8005-8019A016CA88}" type="slidenum">
              <a:rPr lang="ar-SA">
                <a:solidFill>
                  <a:srgbClr val="90C226"/>
                </a:solidFill>
              </a:rPr>
              <a:pPr/>
              <a:t>135</a:t>
            </a:fld>
            <a:endParaRPr lang="en-US" dirty="0">
              <a:solidFill>
                <a:srgbClr val="90C226"/>
              </a:solidFill>
            </a:endParaRPr>
          </a:p>
        </p:txBody>
      </p:sp>
      <p:sp>
        <p:nvSpPr>
          <p:cNvPr id="322562" name="Rectangle 2"/>
          <p:cNvSpPr>
            <a:spLocks noChangeArrowheads="1"/>
          </p:cNvSpPr>
          <p:nvPr/>
        </p:nvSpPr>
        <p:spPr bwMode="auto">
          <a:xfrm>
            <a:off x="5867400" y="5805488"/>
            <a:ext cx="3276600"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2563" name="Rectangle 3"/>
          <p:cNvSpPr>
            <a:spLocks noChangeArrowheads="1"/>
          </p:cNvSpPr>
          <p:nvPr/>
        </p:nvSpPr>
        <p:spPr bwMode="auto">
          <a:xfrm>
            <a:off x="4140200" y="1773238"/>
            <a:ext cx="4752975" cy="18002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22564" name="Picture 4" descr="rokno"/>
          <p:cNvPicPr>
            <a:picLocks noChangeAspect="1" noChangeArrowheads="1"/>
          </p:cNvPicPr>
          <p:nvPr/>
        </p:nvPicPr>
        <p:blipFill>
          <a:blip r:embed="rId2"/>
          <a:srcRect/>
          <a:stretch>
            <a:fillRect/>
          </a:stretch>
        </p:blipFill>
        <p:spPr bwMode="auto">
          <a:xfrm>
            <a:off x="1116013" y="260350"/>
            <a:ext cx="2898775" cy="29098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22565" name="Picture 5" descr="rokno2"/>
          <p:cNvPicPr>
            <a:picLocks noChangeAspect="1" noChangeArrowheads="1"/>
          </p:cNvPicPr>
          <p:nvPr/>
        </p:nvPicPr>
        <p:blipFill>
          <a:blip r:embed="rId3"/>
          <a:srcRect/>
          <a:stretch>
            <a:fillRect/>
          </a:stretch>
        </p:blipFill>
        <p:spPr bwMode="auto">
          <a:xfrm>
            <a:off x="827088" y="3429000"/>
            <a:ext cx="3959225" cy="27654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22566" name="Text Box 6"/>
          <p:cNvSpPr txBox="1">
            <a:spLocks noChangeArrowheads="1"/>
          </p:cNvSpPr>
          <p:nvPr/>
        </p:nvSpPr>
        <p:spPr bwMode="auto">
          <a:xfrm>
            <a:off x="4842323" y="857250"/>
            <a:ext cx="3039615"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prstClr val="black"/>
                </a:solidFill>
                <a:latin typeface="Arial" pitchFamily="34" charset="0"/>
                <a:cs typeface="B Homa" panose="00000400000000000000" pitchFamily="2" charset="-78"/>
              </a:rPr>
              <a:t>آرامگاه سید رکن الدین</a:t>
            </a:r>
            <a:endParaRPr lang="en-US" sz="2800" b="1" dirty="0">
              <a:solidFill>
                <a:prstClr val="black"/>
              </a:solidFill>
              <a:latin typeface="Arial" pitchFamily="34" charset="0"/>
              <a:cs typeface="B Homa" panose="00000400000000000000" pitchFamily="2" charset="-78"/>
            </a:endParaRPr>
          </a:p>
        </p:txBody>
      </p:sp>
      <p:sp>
        <p:nvSpPr>
          <p:cNvPr id="322567" name="Text Box 7"/>
          <p:cNvSpPr txBox="1">
            <a:spLocks noChangeArrowheads="1"/>
          </p:cNvSpPr>
          <p:nvPr/>
        </p:nvSpPr>
        <p:spPr bwMode="auto">
          <a:xfrm>
            <a:off x="3926703" y="1892300"/>
            <a:ext cx="4964885" cy="1938992"/>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آرامگاه سید رکن الدین نزدیک به مسجد جامع یزد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ساخته شده است(725 هجری).سید رکن الدین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بنیادکننده بخشی از مسجد جامع بود.آرامگاه اکنون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گنبد خانه ای چهار گوشه است که در گذشته بخش هایی</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چون مدرسه،میانسرا و... نیزدر کنار آن بوده است.</a:t>
            </a:r>
          </a:p>
          <a:p>
            <a:pPr fontAlgn="base">
              <a:spcBef>
                <a:spcPct val="0"/>
              </a:spcBef>
              <a:spcAft>
                <a:spcPct val="0"/>
              </a:spcAft>
            </a:pPr>
            <a:endParaRPr lang="en-US" sz="2000" b="1" dirty="0">
              <a:solidFill>
                <a:srgbClr val="EBEBEB"/>
              </a:solidFill>
              <a:latin typeface="Arial" pitchFamily="34" charset="0"/>
              <a:cs typeface="B Homa" panose="00000400000000000000" pitchFamily="2" charset="-78"/>
            </a:endParaRPr>
          </a:p>
        </p:txBody>
      </p:sp>
      <p:sp>
        <p:nvSpPr>
          <p:cNvPr id="322568"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2569"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22570" name="Rectangle 10"/>
          <p:cNvSpPr>
            <a:spLocks noChangeArrowheads="1"/>
          </p:cNvSpPr>
          <p:nvPr/>
        </p:nvSpPr>
        <p:spPr bwMode="auto">
          <a:xfrm>
            <a:off x="6156325"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0430141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22566"/>
                                        </p:tgtEl>
                                        <p:attrNameLst>
                                          <p:attrName>style.visibility</p:attrName>
                                        </p:attrNameLst>
                                      </p:cBhvr>
                                      <p:to>
                                        <p:strVal val="visible"/>
                                      </p:to>
                                    </p:set>
                                    <p:anim calcmode="lin" valueType="num">
                                      <p:cBhvr>
                                        <p:cTn id="7" dur="1000" fill="hold"/>
                                        <p:tgtEl>
                                          <p:spTgt spid="322566"/>
                                        </p:tgtEl>
                                        <p:attrNameLst>
                                          <p:attrName>ppt_x</p:attrName>
                                        </p:attrNameLst>
                                      </p:cBhvr>
                                      <p:tavLst>
                                        <p:tav tm="0">
                                          <p:val>
                                            <p:strVal val="#ppt_x-.2"/>
                                          </p:val>
                                        </p:tav>
                                        <p:tav tm="100000">
                                          <p:val>
                                            <p:strVal val="#ppt_x"/>
                                          </p:val>
                                        </p:tav>
                                      </p:tavLst>
                                    </p:anim>
                                    <p:anim calcmode="lin" valueType="num">
                                      <p:cBhvr>
                                        <p:cTn id="8" dur="1000" fill="hold"/>
                                        <p:tgtEl>
                                          <p:spTgt spid="322566"/>
                                        </p:tgtEl>
                                        <p:attrNameLst>
                                          <p:attrName>ppt_y</p:attrName>
                                        </p:attrNameLst>
                                      </p:cBhvr>
                                      <p:tavLst>
                                        <p:tav tm="0">
                                          <p:val>
                                            <p:strVal val="#ppt_y"/>
                                          </p:val>
                                        </p:tav>
                                        <p:tav tm="100000">
                                          <p:val>
                                            <p:strVal val="#ppt_y"/>
                                          </p:val>
                                        </p:tav>
                                      </p:tavLst>
                                    </p:anim>
                                    <p:animEffect transition="in" filter="wipe(right)" prLst="gradientSize: 0.1">
                                      <p:cBhvr>
                                        <p:cTn id="9" dur="1000"/>
                                        <p:tgtEl>
                                          <p:spTgt spid="322566"/>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22567"/>
                                        </p:tgtEl>
                                        <p:attrNameLst>
                                          <p:attrName>style.visibility</p:attrName>
                                        </p:attrNameLst>
                                      </p:cBhvr>
                                      <p:to>
                                        <p:strVal val="visible"/>
                                      </p:to>
                                    </p:set>
                                    <p:anim calcmode="lin" valueType="num">
                                      <p:cBhvr>
                                        <p:cTn id="13" dur="1000" fill="hold"/>
                                        <p:tgtEl>
                                          <p:spTgt spid="322567"/>
                                        </p:tgtEl>
                                        <p:attrNameLst>
                                          <p:attrName>ppt_x</p:attrName>
                                        </p:attrNameLst>
                                      </p:cBhvr>
                                      <p:tavLst>
                                        <p:tav tm="0">
                                          <p:val>
                                            <p:strVal val="#ppt_x-.2"/>
                                          </p:val>
                                        </p:tav>
                                        <p:tav tm="100000">
                                          <p:val>
                                            <p:strVal val="#ppt_x"/>
                                          </p:val>
                                        </p:tav>
                                      </p:tavLst>
                                    </p:anim>
                                    <p:anim calcmode="lin" valueType="num">
                                      <p:cBhvr>
                                        <p:cTn id="14" dur="1000" fill="hold"/>
                                        <p:tgtEl>
                                          <p:spTgt spid="322567"/>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22567"/>
                                        </p:tgtEl>
                                      </p:cBhvr>
                                    </p:animEffect>
                                  </p:childTnLst>
                                </p:cTn>
                              </p:par>
                              <p:par>
                                <p:cTn id="16" presetID="12" presetClass="entr" presetSubtype="1" fill="hold" nodeType="withEffect">
                                  <p:stCondLst>
                                    <p:cond delay="0"/>
                                  </p:stCondLst>
                                  <p:childTnLst>
                                    <p:set>
                                      <p:cBhvr>
                                        <p:cTn id="17" dur="1" fill="hold">
                                          <p:stCondLst>
                                            <p:cond delay="0"/>
                                          </p:stCondLst>
                                        </p:cTn>
                                        <p:tgtEl>
                                          <p:spTgt spid="322564"/>
                                        </p:tgtEl>
                                        <p:attrNameLst>
                                          <p:attrName>style.visibility</p:attrName>
                                        </p:attrNameLst>
                                      </p:cBhvr>
                                      <p:to>
                                        <p:strVal val="visible"/>
                                      </p:to>
                                    </p:set>
                                    <p:animEffect transition="in" filter="slide(fromTop)">
                                      <p:cBhvr>
                                        <p:cTn id="18" dur="1000"/>
                                        <p:tgtEl>
                                          <p:spTgt spid="322564"/>
                                        </p:tgtEl>
                                      </p:cBhvr>
                                    </p:animEffect>
                                  </p:childTnLst>
                                </p:cTn>
                              </p:par>
                              <p:par>
                                <p:cTn id="19" presetID="12" presetClass="entr" presetSubtype="4" fill="hold" nodeType="withEffect">
                                  <p:stCondLst>
                                    <p:cond delay="0"/>
                                  </p:stCondLst>
                                  <p:childTnLst>
                                    <p:set>
                                      <p:cBhvr>
                                        <p:cTn id="20" dur="1" fill="hold">
                                          <p:stCondLst>
                                            <p:cond delay="0"/>
                                          </p:stCondLst>
                                        </p:cTn>
                                        <p:tgtEl>
                                          <p:spTgt spid="322565"/>
                                        </p:tgtEl>
                                        <p:attrNameLst>
                                          <p:attrName>style.visibility</p:attrName>
                                        </p:attrNameLst>
                                      </p:cBhvr>
                                      <p:to>
                                        <p:strVal val="visible"/>
                                      </p:to>
                                    </p:set>
                                    <p:animEffect transition="in" filter="slide(fromBottom)">
                                      <p:cBhvr>
                                        <p:cTn id="21" dur="1000"/>
                                        <p:tgtEl>
                                          <p:spTgt spid="322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6" grpId="0"/>
      <p:bldP spid="322567"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1632A4F1-2B4E-44A2-B8C0-9684452FB57D}" type="slidenum">
              <a:rPr lang="ar-SA">
                <a:solidFill>
                  <a:srgbClr val="90C226"/>
                </a:solidFill>
              </a:rPr>
              <a:pPr/>
              <a:t>136</a:t>
            </a:fld>
            <a:endParaRPr lang="en-US" dirty="0">
              <a:solidFill>
                <a:srgbClr val="90C226"/>
              </a:solidFill>
            </a:endParaRPr>
          </a:p>
        </p:txBody>
      </p:sp>
      <p:sp>
        <p:nvSpPr>
          <p:cNvPr id="323586" name="Rectangle 2"/>
          <p:cNvSpPr>
            <a:spLocks noChangeArrowheads="1"/>
          </p:cNvSpPr>
          <p:nvPr/>
        </p:nvSpPr>
        <p:spPr bwMode="auto">
          <a:xfrm>
            <a:off x="539750" y="5805488"/>
            <a:ext cx="2879725" cy="576262"/>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3587" name="Rectangle 3"/>
          <p:cNvSpPr>
            <a:spLocks noChangeArrowheads="1"/>
          </p:cNvSpPr>
          <p:nvPr/>
        </p:nvSpPr>
        <p:spPr bwMode="auto">
          <a:xfrm>
            <a:off x="1476375" y="5300663"/>
            <a:ext cx="3167063" cy="5048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3588" name="Rectangle 4"/>
          <p:cNvSpPr>
            <a:spLocks noChangeArrowheads="1"/>
          </p:cNvSpPr>
          <p:nvPr/>
        </p:nvSpPr>
        <p:spPr bwMode="auto">
          <a:xfrm>
            <a:off x="4716463" y="2133600"/>
            <a:ext cx="4176712" cy="14398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23589" name="Picture 5" descr="19"/>
          <p:cNvPicPr>
            <a:picLocks noChangeAspect="1" noChangeArrowheads="1"/>
          </p:cNvPicPr>
          <p:nvPr/>
        </p:nvPicPr>
        <p:blipFill>
          <a:blip r:embed="rId2"/>
          <a:srcRect/>
          <a:stretch>
            <a:fillRect/>
          </a:stretch>
        </p:blipFill>
        <p:spPr bwMode="auto">
          <a:xfrm>
            <a:off x="530225" y="696913"/>
            <a:ext cx="4089400" cy="44640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23590" name="Text Box 6"/>
          <p:cNvSpPr txBox="1">
            <a:spLocks noChangeArrowheads="1"/>
          </p:cNvSpPr>
          <p:nvPr/>
        </p:nvSpPr>
        <p:spPr bwMode="auto">
          <a:xfrm>
            <a:off x="4625397" y="2205038"/>
            <a:ext cx="4294766" cy="1200329"/>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این گنبد خانه اکنون پا برجاست و ایوان</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آن را که ویران شده بود،برای جلوگیری</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از رانش گنبد بازسازی کرده اند.</a:t>
            </a:r>
            <a:endParaRPr lang="en-US" sz="2400" b="1" dirty="0">
              <a:solidFill>
                <a:srgbClr val="EBEBEB"/>
              </a:solidFill>
              <a:latin typeface="Arial" pitchFamily="34" charset="0"/>
              <a:cs typeface="B Homa" panose="00000400000000000000" pitchFamily="2" charset="-78"/>
            </a:endParaRPr>
          </a:p>
        </p:txBody>
      </p:sp>
      <p:sp>
        <p:nvSpPr>
          <p:cNvPr id="323591" name="Text Box 7"/>
          <p:cNvSpPr txBox="1">
            <a:spLocks noChangeArrowheads="1"/>
          </p:cNvSpPr>
          <p:nvPr/>
        </p:nvSpPr>
        <p:spPr bwMode="auto">
          <a:xfrm>
            <a:off x="1387884" y="5305425"/>
            <a:ext cx="3207929" cy="46166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نیمرخ گنبد دو پوسته پیوسته</a:t>
            </a:r>
            <a:endParaRPr lang="en-US" sz="2400" b="1" dirty="0">
              <a:solidFill>
                <a:srgbClr val="EBEBEB"/>
              </a:solidFill>
              <a:latin typeface="Arial" pitchFamily="34" charset="0"/>
              <a:cs typeface="B Homa" panose="00000400000000000000" pitchFamily="2" charset="-78"/>
            </a:endParaRPr>
          </a:p>
        </p:txBody>
      </p:sp>
      <p:sp>
        <p:nvSpPr>
          <p:cNvPr id="323592" name="Rectangle 8"/>
          <p:cNvSpPr>
            <a:spLocks noChangeArrowheads="1"/>
          </p:cNvSpPr>
          <p:nvPr/>
        </p:nvSpPr>
        <p:spPr bwMode="auto">
          <a:xfrm>
            <a:off x="458788" y="338138"/>
            <a:ext cx="71437" cy="6335712"/>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3593" name="Rectangle 9"/>
          <p:cNvSpPr>
            <a:spLocks noChangeArrowheads="1"/>
          </p:cNvSpPr>
          <p:nvPr/>
        </p:nvSpPr>
        <p:spPr bwMode="auto">
          <a:xfrm>
            <a:off x="241300" y="6313488"/>
            <a:ext cx="8640763" cy="144462"/>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23594" name="Rectangle 10"/>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3"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8432927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23590"/>
                                        </p:tgtEl>
                                        <p:attrNameLst>
                                          <p:attrName>style.visibility</p:attrName>
                                        </p:attrNameLst>
                                      </p:cBhvr>
                                      <p:to>
                                        <p:strVal val="visible"/>
                                      </p:to>
                                    </p:set>
                                    <p:anim calcmode="lin" valueType="num">
                                      <p:cBhvr>
                                        <p:cTn id="7" dur="1000" fill="hold"/>
                                        <p:tgtEl>
                                          <p:spTgt spid="323590"/>
                                        </p:tgtEl>
                                        <p:attrNameLst>
                                          <p:attrName>ppt_x</p:attrName>
                                        </p:attrNameLst>
                                      </p:cBhvr>
                                      <p:tavLst>
                                        <p:tav tm="0">
                                          <p:val>
                                            <p:strVal val="#ppt_x-.2"/>
                                          </p:val>
                                        </p:tav>
                                        <p:tav tm="100000">
                                          <p:val>
                                            <p:strVal val="#ppt_x"/>
                                          </p:val>
                                        </p:tav>
                                      </p:tavLst>
                                    </p:anim>
                                    <p:anim calcmode="lin" valueType="num">
                                      <p:cBhvr>
                                        <p:cTn id="8" dur="1000" fill="hold"/>
                                        <p:tgtEl>
                                          <p:spTgt spid="32359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23590"/>
                                        </p:tgtEl>
                                      </p:cBhvr>
                                    </p:animEffect>
                                  </p:childTnLst>
                                </p:cTn>
                              </p:par>
                              <p:par>
                                <p:cTn id="10" presetID="42" presetClass="entr" presetSubtype="0" fill="hold" nodeType="withEffect">
                                  <p:stCondLst>
                                    <p:cond delay="0"/>
                                  </p:stCondLst>
                                  <p:childTnLst>
                                    <p:set>
                                      <p:cBhvr>
                                        <p:cTn id="11" dur="1" fill="hold">
                                          <p:stCondLst>
                                            <p:cond delay="0"/>
                                          </p:stCondLst>
                                        </p:cTn>
                                        <p:tgtEl>
                                          <p:spTgt spid="323589"/>
                                        </p:tgtEl>
                                        <p:attrNameLst>
                                          <p:attrName>style.visibility</p:attrName>
                                        </p:attrNameLst>
                                      </p:cBhvr>
                                      <p:to>
                                        <p:strVal val="visible"/>
                                      </p:to>
                                    </p:set>
                                    <p:animEffect transition="in" filter="fade">
                                      <p:cBhvr>
                                        <p:cTn id="12" dur="1000"/>
                                        <p:tgtEl>
                                          <p:spTgt spid="323589"/>
                                        </p:tgtEl>
                                      </p:cBhvr>
                                    </p:animEffect>
                                    <p:anim calcmode="lin" valueType="num">
                                      <p:cBhvr>
                                        <p:cTn id="13" dur="1000" fill="hold"/>
                                        <p:tgtEl>
                                          <p:spTgt spid="323589"/>
                                        </p:tgtEl>
                                        <p:attrNameLst>
                                          <p:attrName>ppt_x</p:attrName>
                                        </p:attrNameLst>
                                      </p:cBhvr>
                                      <p:tavLst>
                                        <p:tav tm="0">
                                          <p:val>
                                            <p:strVal val="#ppt_x"/>
                                          </p:val>
                                        </p:tav>
                                        <p:tav tm="100000">
                                          <p:val>
                                            <p:strVal val="#ppt_x"/>
                                          </p:val>
                                        </p:tav>
                                      </p:tavLst>
                                    </p:anim>
                                    <p:anim calcmode="lin" valueType="num">
                                      <p:cBhvr>
                                        <p:cTn id="14" dur="1000" fill="hold"/>
                                        <p:tgtEl>
                                          <p:spTgt spid="323589"/>
                                        </p:tgtEl>
                                        <p:attrNameLst>
                                          <p:attrName>ppt_y</p:attrName>
                                        </p:attrNameLst>
                                      </p:cBhvr>
                                      <p:tavLst>
                                        <p:tav tm="0">
                                          <p:val>
                                            <p:strVal val="#ppt_y+.1"/>
                                          </p:val>
                                        </p:tav>
                                        <p:tav tm="100000">
                                          <p:val>
                                            <p:strVal val="#ppt_y"/>
                                          </p:val>
                                        </p:tav>
                                      </p:tavLst>
                                    </p:anim>
                                  </p:childTnLst>
                                </p:cTn>
                              </p:par>
                              <p:par>
                                <p:cTn id="15" presetID="29" presetClass="entr" presetSubtype="0" fill="hold" grpId="0" nodeType="withEffect">
                                  <p:stCondLst>
                                    <p:cond delay="0"/>
                                  </p:stCondLst>
                                  <p:childTnLst>
                                    <p:set>
                                      <p:cBhvr>
                                        <p:cTn id="16" dur="1" fill="hold">
                                          <p:stCondLst>
                                            <p:cond delay="0"/>
                                          </p:stCondLst>
                                        </p:cTn>
                                        <p:tgtEl>
                                          <p:spTgt spid="323591"/>
                                        </p:tgtEl>
                                        <p:attrNameLst>
                                          <p:attrName>style.visibility</p:attrName>
                                        </p:attrNameLst>
                                      </p:cBhvr>
                                      <p:to>
                                        <p:strVal val="visible"/>
                                      </p:to>
                                    </p:set>
                                    <p:anim calcmode="lin" valueType="num">
                                      <p:cBhvr>
                                        <p:cTn id="17" dur="1000" fill="hold"/>
                                        <p:tgtEl>
                                          <p:spTgt spid="323591"/>
                                        </p:tgtEl>
                                        <p:attrNameLst>
                                          <p:attrName>ppt_x</p:attrName>
                                        </p:attrNameLst>
                                      </p:cBhvr>
                                      <p:tavLst>
                                        <p:tav tm="0">
                                          <p:val>
                                            <p:strVal val="#ppt_x-.2"/>
                                          </p:val>
                                        </p:tav>
                                        <p:tav tm="100000">
                                          <p:val>
                                            <p:strVal val="#ppt_x"/>
                                          </p:val>
                                        </p:tav>
                                      </p:tavLst>
                                    </p:anim>
                                    <p:anim calcmode="lin" valueType="num">
                                      <p:cBhvr>
                                        <p:cTn id="18" dur="1000" fill="hold"/>
                                        <p:tgtEl>
                                          <p:spTgt spid="323591"/>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23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90" grpId="0"/>
      <p:bldP spid="323591"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50FFBDBB-AEFC-442C-B1FF-F0F8FECE85F7}" type="slidenum">
              <a:rPr lang="ar-SA">
                <a:solidFill>
                  <a:srgbClr val="90C226"/>
                </a:solidFill>
              </a:rPr>
              <a:pPr/>
              <a:t>137</a:t>
            </a:fld>
            <a:endParaRPr lang="en-US" dirty="0">
              <a:solidFill>
                <a:srgbClr val="90C226"/>
              </a:solidFill>
            </a:endParaRPr>
          </a:p>
        </p:txBody>
      </p:sp>
      <p:sp>
        <p:nvSpPr>
          <p:cNvPr id="324610" name="Rectangle 2"/>
          <p:cNvSpPr>
            <a:spLocks noChangeArrowheads="1"/>
          </p:cNvSpPr>
          <p:nvPr/>
        </p:nvSpPr>
        <p:spPr bwMode="auto">
          <a:xfrm>
            <a:off x="539750" y="5876925"/>
            <a:ext cx="2952750" cy="504825"/>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4611" name="Rectangle 3"/>
          <p:cNvSpPr>
            <a:spLocks noChangeArrowheads="1"/>
          </p:cNvSpPr>
          <p:nvPr/>
        </p:nvSpPr>
        <p:spPr bwMode="auto">
          <a:xfrm>
            <a:off x="5068260" y="620713"/>
            <a:ext cx="2986715" cy="5847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fontAlgn="base">
              <a:spcBef>
                <a:spcPct val="30000"/>
              </a:spcBef>
              <a:spcAft>
                <a:spcPct val="0"/>
              </a:spcAft>
              <a:buFontTx/>
              <a:buChar char="•"/>
            </a:pPr>
            <a:r>
              <a:rPr lang="fa-IR" sz="3200" b="1" dirty="0">
                <a:solidFill>
                  <a:prstClr val="black"/>
                </a:solidFill>
                <a:latin typeface="Arial" pitchFamily="34" charset="0"/>
                <a:cs typeface="B Zar" pitchFamily="2" charset="-78"/>
              </a:rPr>
              <a:t> مسجد کبود تبریز:</a:t>
            </a:r>
            <a:endParaRPr lang="en-US" sz="3200" b="1" dirty="0">
              <a:solidFill>
                <a:prstClr val="black"/>
              </a:solidFill>
              <a:latin typeface="Arial" pitchFamily="34" charset="0"/>
              <a:cs typeface="B Zar" pitchFamily="2" charset="-78"/>
            </a:endParaRPr>
          </a:p>
        </p:txBody>
      </p:sp>
      <p:sp>
        <p:nvSpPr>
          <p:cNvPr id="324612" name="Rectangle 4"/>
          <p:cNvSpPr>
            <a:spLocks noChangeArrowheads="1"/>
          </p:cNvSpPr>
          <p:nvPr/>
        </p:nvSpPr>
        <p:spPr bwMode="auto">
          <a:xfrm>
            <a:off x="990600" y="1052513"/>
            <a:ext cx="8153400" cy="5191125"/>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pPr>
            <a:r>
              <a:rPr lang="fa-IR" sz="2000" b="1" dirty="0">
                <a:solidFill>
                  <a:prstClr val="black"/>
                </a:solidFill>
                <a:latin typeface="Arial" pitchFamily="34" charset="0"/>
                <a:cs typeface="B Zar" pitchFamily="2" charset="-78"/>
              </a:rPr>
              <a:t>این بنا به علت پوشش کاشی معرق آبی فیروزه ای آن،</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به مسجد کبود شهرت یافته است.این بنا در سال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870 هجری ساخته شده است و در ایران منحصر</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به فرد است.از لحاظ شکل و طرح نمای خارجی</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با مساجد سرپوشیده اولیه عثمانی شباهت دارد.لیکن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تفاوتهای مهمی در بین آنها وجود دارد.این بنا احتمالاً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چند منظوره بوده و در آن قبری وجود دارد که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احتمالاً مربوط به امیر قراقویونلو، جهانشاه و اعضاء</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خانواده اوست.این مسجد در ایران به نام «فیروزه اسلام»</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معروف بوده</a:t>
            </a:r>
            <a:r>
              <a:rPr lang="fa-IR" b="1" dirty="0">
                <a:solidFill>
                  <a:srgbClr val="EBEBEB"/>
                </a:solidFill>
                <a:latin typeface="Arial" pitchFamily="34" charset="0"/>
                <a:cs typeface="B Homa" panose="00000400000000000000" pitchFamily="2" charset="-78"/>
              </a:rPr>
              <a:t> </a:t>
            </a:r>
            <a:r>
              <a:rPr lang="fa-IR" sz="2000" b="1" dirty="0">
                <a:solidFill>
                  <a:srgbClr val="EBEBEB"/>
                </a:solidFill>
                <a:latin typeface="Arial" pitchFamily="34" charset="0"/>
                <a:cs typeface="B Zar" pitchFamily="2" charset="-78"/>
              </a:rPr>
              <a:t>است.</a:t>
            </a:r>
            <a:endParaRPr lang="en-US" sz="2000" b="1" dirty="0">
              <a:solidFill>
                <a:srgbClr val="EBEBEB"/>
              </a:solidFill>
              <a:latin typeface="Arial" pitchFamily="34" charset="0"/>
              <a:cs typeface="B Zar" pitchFamily="2" charset="-78"/>
            </a:endParaRPr>
          </a:p>
        </p:txBody>
      </p:sp>
      <p:sp>
        <p:nvSpPr>
          <p:cNvPr id="324613" name="Rectangle 5"/>
          <p:cNvSpPr>
            <a:spLocks noChangeArrowheads="1"/>
          </p:cNvSpPr>
          <p:nvPr/>
        </p:nvSpPr>
        <p:spPr bwMode="auto">
          <a:xfrm>
            <a:off x="323850" y="3716338"/>
            <a:ext cx="8229600" cy="550151"/>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endParaRPr lang="en-US" sz="2400" dirty="0">
              <a:solidFill>
                <a:srgbClr val="EBEBEB"/>
              </a:solidFill>
              <a:latin typeface="Arial" pitchFamily="34" charset="0"/>
              <a:cs typeface="B Zar" pitchFamily="2" charset="-78"/>
            </a:endParaRPr>
          </a:p>
        </p:txBody>
      </p:sp>
      <p:pic>
        <p:nvPicPr>
          <p:cNvPr id="324614" name="Picture 6" descr="pattern"/>
          <p:cNvPicPr>
            <a:picLocks noChangeAspect="1" noChangeArrowheads="1"/>
          </p:cNvPicPr>
          <p:nvPr/>
        </p:nvPicPr>
        <p:blipFill>
          <a:blip r:embed="rId3"/>
          <a:srcRect/>
          <a:stretch>
            <a:fillRect/>
          </a:stretch>
        </p:blipFill>
        <p:spPr bwMode="auto">
          <a:xfrm>
            <a:off x="323850" y="476250"/>
            <a:ext cx="3889375" cy="3263900"/>
          </a:xfrm>
          <a:prstGeom prst="rect">
            <a:avLst/>
          </a:prstGeom>
          <a:noFill/>
          <a:ln w="3175">
            <a:solidFill>
              <a:srgbClr val="000000"/>
            </a:solidFill>
            <a:miter lim="800000"/>
            <a:headEnd/>
            <a:tailEnd/>
          </a:ln>
        </p:spPr>
      </p:pic>
      <p:sp>
        <p:nvSpPr>
          <p:cNvPr id="324615"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4616" name="Rectangle 8"/>
          <p:cNvSpPr>
            <a:spLocks noChangeArrowheads="1"/>
          </p:cNvSpPr>
          <p:nvPr/>
        </p:nvSpPr>
        <p:spPr bwMode="auto">
          <a:xfrm>
            <a:off x="323850" y="6381750"/>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24617" name="Rectangle 9"/>
          <p:cNvSpPr>
            <a:spLocks noChangeArrowheads="1"/>
          </p:cNvSpPr>
          <p:nvPr/>
        </p:nvSpPr>
        <p:spPr bwMode="auto">
          <a:xfrm>
            <a:off x="4211638" y="1125538"/>
            <a:ext cx="4932362" cy="504031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4618" name="Rectangle 10"/>
          <p:cNvSpPr>
            <a:spLocks noChangeArrowheads="1"/>
          </p:cNvSpPr>
          <p:nvPr/>
        </p:nvSpPr>
        <p:spPr bwMode="auto">
          <a:xfrm>
            <a:off x="539750" y="5876925"/>
            <a:ext cx="2762250" cy="457200"/>
          </a:xfrm>
          <a:prstGeom prst="rect">
            <a:avLst/>
          </a:prstGeom>
          <a:noFill/>
          <a:ln w="12700" cap="sq">
            <a:noFill/>
            <a:miter lim="800000"/>
            <a:headEnd type="none" w="sm" len="sm"/>
            <a:tailEnd type="none" w="sm" len="sm"/>
          </a:ln>
          <a:effectLst/>
        </p:spPr>
        <p:txBody>
          <a:bodyPr>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4465136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24611"/>
                                        </p:tgtEl>
                                        <p:attrNameLst>
                                          <p:attrName>style.visibility</p:attrName>
                                        </p:attrNameLst>
                                      </p:cBhvr>
                                      <p:to>
                                        <p:strVal val="visible"/>
                                      </p:to>
                                    </p:set>
                                    <p:animEffect transition="in" filter="fade">
                                      <p:cBhvr>
                                        <p:cTn id="7" dur="1000"/>
                                        <p:tgtEl>
                                          <p:spTgt spid="324611"/>
                                        </p:tgtEl>
                                      </p:cBhvr>
                                    </p:animEffect>
                                    <p:anim calcmode="lin" valueType="num">
                                      <p:cBhvr>
                                        <p:cTn id="8" dur="1000" fill="hold"/>
                                        <p:tgtEl>
                                          <p:spTgt spid="324611"/>
                                        </p:tgtEl>
                                        <p:attrNameLst>
                                          <p:attrName>ppt_x</p:attrName>
                                        </p:attrNameLst>
                                      </p:cBhvr>
                                      <p:tavLst>
                                        <p:tav tm="0">
                                          <p:val>
                                            <p:strVal val="#ppt_x-.1"/>
                                          </p:val>
                                        </p:tav>
                                        <p:tav tm="100000">
                                          <p:val>
                                            <p:strVal val="#ppt_x"/>
                                          </p:val>
                                        </p:tav>
                                      </p:tavLst>
                                    </p:anim>
                                    <p:anim calcmode="lin" valueType="num">
                                      <p:cBhvr>
                                        <p:cTn id="9" dur="1000" fill="hold"/>
                                        <p:tgtEl>
                                          <p:spTgt spid="324611"/>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29" presetClass="entr" presetSubtype="0" fill="hold" grpId="0" nodeType="afterEffect">
                                  <p:stCondLst>
                                    <p:cond delay="0"/>
                                  </p:stCondLst>
                                  <p:childTnLst>
                                    <p:set>
                                      <p:cBhvr>
                                        <p:cTn id="12" dur="1" fill="hold">
                                          <p:stCondLst>
                                            <p:cond delay="0"/>
                                          </p:stCondLst>
                                        </p:cTn>
                                        <p:tgtEl>
                                          <p:spTgt spid="324612"/>
                                        </p:tgtEl>
                                        <p:attrNameLst>
                                          <p:attrName>style.visibility</p:attrName>
                                        </p:attrNameLst>
                                      </p:cBhvr>
                                      <p:to>
                                        <p:strVal val="visible"/>
                                      </p:to>
                                    </p:set>
                                    <p:anim calcmode="lin" valueType="num">
                                      <p:cBhvr>
                                        <p:cTn id="13" dur="1000" fill="hold"/>
                                        <p:tgtEl>
                                          <p:spTgt spid="324612"/>
                                        </p:tgtEl>
                                        <p:attrNameLst>
                                          <p:attrName>ppt_x</p:attrName>
                                        </p:attrNameLst>
                                      </p:cBhvr>
                                      <p:tavLst>
                                        <p:tav tm="0">
                                          <p:val>
                                            <p:strVal val="#ppt_x-.2"/>
                                          </p:val>
                                        </p:tav>
                                        <p:tav tm="100000">
                                          <p:val>
                                            <p:strVal val="#ppt_x"/>
                                          </p:val>
                                        </p:tav>
                                      </p:tavLst>
                                    </p:anim>
                                    <p:anim calcmode="lin" valueType="num">
                                      <p:cBhvr>
                                        <p:cTn id="14" dur="1000" fill="hold"/>
                                        <p:tgtEl>
                                          <p:spTgt spid="324612"/>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24612"/>
                                        </p:tgtEl>
                                      </p:cBhvr>
                                    </p:animEffect>
                                  </p:childTnLst>
                                </p:cTn>
                              </p:par>
                            </p:childTnLst>
                          </p:cTn>
                        </p:par>
                        <p:par>
                          <p:cTn id="16" fill="hold">
                            <p:stCondLst>
                              <p:cond delay="3300"/>
                            </p:stCondLst>
                            <p:childTnLst>
                              <p:par>
                                <p:cTn id="17" presetID="39" presetClass="entr" presetSubtype="0" accel="100000" fill="hold" grpId="0" nodeType="afterEffect" nodePh="1">
                                  <p:stCondLst>
                                    <p:cond delay="0"/>
                                  </p:stCondLst>
                                  <p:endCondLst>
                                    <p:cond evt="begin" delay="0">
                                      <p:tn val="17"/>
                                    </p:cond>
                                  </p:endCondLst>
                                  <p:childTnLst>
                                    <p:set>
                                      <p:cBhvr>
                                        <p:cTn id="18" dur="1" fill="hold">
                                          <p:stCondLst>
                                            <p:cond delay="0"/>
                                          </p:stCondLst>
                                        </p:cTn>
                                        <p:tgtEl>
                                          <p:spTgt spid="324613"/>
                                        </p:tgtEl>
                                        <p:attrNameLst>
                                          <p:attrName>style.visibility</p:attrName>
                                        </p:attrNameLst>
                                      </p:cBhvr>
                                      <p:to>
                                        <p:strVal val="visible"/>
                                      </p:to>
                                    </p:set>
                                    <p:anim calcmode="lin" valueType="num">
                                      <p:cBhvr>
                                        <p:cTn id="19" dur="500" fill="hold"/>
                                        <p:tgtEl>
                                          <p:spTgt spid="324613"/>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324613"/>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324613"/>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324613"/>
                                        </p:tgtEl>
                                        <p:attrNameLst>
                                          <p:attrName>ppt_y</p:attrName>
                                        </p:attrNameLst>
                                      </p:cBhvr>
                                      <p:tavLst>
                                        <p:tav tm="0">
                                          <p:val>
                                            <p:strVal val="#ppt_y"/>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24614"/>
                                        </p:tgtEl>
                                        <p:attrNameLst>
                                          <p:attrName>style.visibility</p:attrName>
                                        </p:attrNameLst>
                                      </p:cBhvr>
                                      <p:to>
                                        <p:strVal val="visible"/>
                                      </p:to>
                                    </p:set>
                                    <p:animEffect transition="in" filter="fade">
                                      <p:cBhvr>
                                        <p:cTn id="25" dur="1000"/>
                                        <p:tgtEl>
                                          <p:spTgt spid="324614"/>
                                        </p:tgtEl>
                                      </p:cBhvr>
                                    </p:animEffect>
                                    <p:anim calcmode="lin" valueType="num">
                                      <p:cBhvr>
                                        <p:cTn id="26" dur="1000" fill="hold"/>
                                        <p:tgtEl>
                                          <p:spTgt spid="324614"/>
                                        </p:tgtEl>
                                        <p:attrNameLst>
                                          <p:attrName>ppt_x</p:attrName>
                                        </p:attrNameLst>
                                      </p:cBhvr>
                                      <p:tavLst>
                                        <p:tav tm="0">
                                          <p:val>
                                            <p:strVal val="#ppt_x"/>
                                          </p:val>
                                        </p:tav>
                                        <p:tav tm="100000">
                                          <p:val>
                                            <p:strVal val="#ppt_x"/>
                                          </p:val>
                                        </p:tav>
                                      </p:tavLst>
                                    </p:anim>
                                    <p:anim calcmode="lin" valueType="num">
                                      <p:cBhvr>
                                        <p:cTn id="27" dur="1000" fill="hold"/>
                                        <p:tgtEl>
                                          <p:spTgt spid="3246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1" grpId="0"/>
      <p:bldP spid="324612" grpId="0"/>
      <p:bldP spid="324613"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252047DB-1D9B-4A6F-9616-7438E4682AE9}" type="slidenum">
              <a:rPr lang="ar-SA">
                <a:solidFill>
                  <a:srgbClr val="90C226"/>
                </a:solidFill>
              </a:rPr>
              <a:pPr/>
              <a:t>138</a:t>
            </a:fld>
            <a:endParaRPr lang="en-US" dirty="0">
              <a:solidFill>
                <a:srgbClr val="90C226"/>
              </a:solidFill>
            </a:endParaRPr>
          </a:p>
        </p:txBody>
      </p:sp>
      <p:sp>
        <p:nvSpPr>
          <p:cNvPr id="326658" name="Rectangle 2"/>
          <p:cNvSpPr>
            <a:spLocks noChangeArrowheads="1"/>
          </p:cNvSpPr>
          <p:nvPr/>
        </p:nvSpPr>
        <p:spPr bwMode="auto">
          <a:xfrm>
            <a:off x="1258888" y="5516563"/>
            <a:ext cx="2665412" cy="5048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6659" name="Rectangle 3"/>
          <p:cNvSpPr>
            <a:spLocks noChangeArrowheads="1"/>
          </p:cNvSpPr>
          <p:nvPr/>
        </p:nvSpPr>
        <p:spPr bwMode="auto">
          <a:xfrm>
            <a:off x="4427538" y="1628775"/>
            <a:ext cx="4537075" cy="324008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6660" name="Rectangle 4"/>
          <p:cNvSpPr>
            <a:spLocks noChangeArrowheads="1"/>
          </p:cNvSpPr>
          <p:nvPr/>
        </p:nvSpPr>
        <p:spPr bwMode="auto">
          <a:xfrm>
            <a:off x="1076279" y="5468938"/>
            <a:ext cx="2762296"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srgbClr val="EBEBEB"/>
                </a:solidFill>
                <a:latin typeface="Arial" pitchFamily="34" charset="0"/>
                <a:cs typeface="B Zar" pitchFamily="2" charset="-78"/>
              </a:rPr>
              <a:t> پلان مسجد کبود تبریز</a:t>
            </a:r>
            <a:endParaRPr lang="en-US" sz="2400" b="1" dirty="0">
              <a:solidFill>
                <a:srgbClr val="EBEBEB"/>
              </a:solidFill>
              <a:latin typeface="Arial" pitchFamily="34" charset="0"/>
              <a:cs typeface="B Zar" pitchFamily="2" charset="-78"/>
            </a:endParaRPr>
          </a:p>
        </p:txBody>
      </p:sp>
      <p:sp>
        <p:nvSpPr>
          <p:cNvPr id="326661" name="Rectangle 5"/>
          <p:cNvSpPr>
            <a:spLocks noChangeArrowheads="1"/>
          </p:cNvSpPr>
          <p:nvPr/>
        </p:nvSpPr>
        <p:spPr bwMode="auto">
          <a:xfrm>
            <a:off x="4356100" y="1628775"/>
            <a:ext cx="4572000" cy="2835275"/>
          </a:xfrm>
          <a:prstGeom prst="rect">
            <a:avLst/>
          </a:prstGeom>
          <a:noFill/>
          <a:ln w="9525">
            <a:noFill/>
            <a:miter lim="800000"/>
            <a:headEnd/>
            <a:tailEnd/>
          </a:ln>
          <a:effectLst/>
        </p:spPr>
        <p:txBody>
          <a:bodyPr>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این مسجد آواز قوی شیوه معماری آذری است که بانی آن صالحه خاتون دختر جهانشاه قراقویونلو بوده است.</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این مسجد برخلاف مساجد دیگر که صحن و حیاط داشته اند بدلیل هوای سرد تبریز برونگرا ساخته شده است.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محراب اولیه مسجد بعدها برداشته شد و به صورت درگاهی در آمد.این مسجد بعدها در مسجد شیخ لطف الله تقلید شده است. (پلان)</a:t>
            </a:r>
            <a:endParaRPr lang="en-US" sz="2000" b="1" dirty="0">
              <a:solidFill>
                <a:srgbClr val="EBEBEB"/>
              </a:solidFill>
              <a:latin typeface="Arial" pitchFamily="34" charset="0"/>
              <a:cs typeface="B Homa" panose="00000400000000000000" pitchFamily="2" charset="-78"/>
            </a:endParaRPr>
          </a:p>
        </p:txBody>
      </p:sp>
      <p:pic>
        <p:nvPicPr>
          <p:cNvPr id="326662" name="Picture 6" descr="42"/>
          <p:cNvPicPr>
            <a:picLocks noChangeAspect="1" noChangeArrowheads="1"/>
          </p:cNvPicPr>
          <p:nvPr/>
        </p:nvPicPr>
        <p:blipFill>
          <a:blip r:embed="rId3"/>
          <a:srcRect/>
          <a:stretch>
            <a:fillRect/>
          </a:stretch>
        </p:blipFill>
        <p:spPr bwMode="auto">
          <a:xfrm>
            <a:off x="468313" y="549275"/>
            <a:ext cx="3906837" cy="48244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26663"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6664"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0474831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26661"/>
                                        </p:tgtEl>
                                        <p:attrNameLst>
                                          <p:attrName>style.visibility</p:attrName>
                                        </p:attrNameLst>
                                      </p:cBhvr>
                                      <p:to>
                                        <p:strVal val="visible"/>
                                      </p:to>
                                    </p:set>
                                    <p:anim calcmode="lin" valueType="num">
                                      <p:cBhvr>
                                        <p:cTn id="7" dur="1000" fill="hold"/>
                                        <p:tgtEl>
                                          <p:spTgt spid="326661"/>
                                        </p:tgtEl>
                                        <p:attrNameLst>
                                          <p:attrName>ppt_x</p:attrName>
                                        </p:attrNameLst>
                                      </p:cBhvr>
                                      <p:tavLst>
                                        <p:tav tm="0">
                                          <p:val>
                                            <p:strVal val="#ppt_x-.2"/>
                                          </p:val>
                                        </p:tav>
                                        <p:tav tm="100000">
                                          <p:val>
                                            <p:strVal val="#ppt_x"/>
                                          </p:val>
                                        </p:tav>
                                      </p:tavLst>
                                    </p:anim>
                                    <p:anim calcmode="lin" valueType="num">
                                      <p:cBhvr>
                                        <p:cTn id="8" dur="1000" fill="hold"/>
                                        <p:tgtEl>
                                          <p:spTgt spid="326661"/>
                                        </p:tgtEl>
                                        <p:attrNameLst>
                                          <p:attrName>ppt_y</p:attrName>
                                        </p:attrNameLst>
                                      </p:cBhvr>
                                      <p:tavLst>
                                        <p:tav tm="0">
                                          <p:val>
                                            <p:strVal val="#ppt_y"/>
                                          </p:val>
                                        </p:tav>
                                        <p:tav tm="100000">
                                          <p:val>
                                            <p:strVal val="#ppt_y"/>
                                          </p:val>
                                        </p:tav>
                                      </p:tavLst>
                                    </p:anim>
                                    <p:animEffect transition="in" filter="wipe(right)" prLst="gradientSize: 0.1">
                                      <p:cBhvr>
                                        <p:cTn id="9" dur="1000"/>
                                        <p:tgtEl>
                                          <p:spTgt spid="326661"/>
                                        </p:tgtEl>
                                      </p:cBhvr>
                                    </p:animEffect>
                                  </p:childTnLst>
                                </p:cTn>
                              </p:par>
                              <p:par>
                                <p:cTn id="10" presetID="47" presetClass="entr" presetSubtype="0" fill="hold" nodeType="withEffect">
                                  <p:stCondLst>
                                    <p:cond delay="0"/>
                                  </p:stCondLst>
                                  <p:childTnLst>
                                    <p:set>
                                      <p:cBhvr>
                                        <p:cTn id="11" dur="1" fill="hold">
                                          <p:stCondLst>
                                            <p:cond delay="0"/>
                                          </p:stCondLst>
                                        </p:cTn>
                                        <p:tgtEl>
                                          <p:spTgt spid="326662"/>
                                        </p:tgtEl>
                                        <p:attrNameLst>
                                          <p:attrName>style.visibility</p:attrName>
                                        </p:attrNameLst>
                                      </p:cBhvr>
                                      <p:to>
                                        <p:strVal val="visible"/>
                                      </p:to>
                                    </p:set>
                                    <p:animEffect transition="in" filter="fade">
                                      <p:cBhvr>
                                        <p:cTn id="12" dur="1000"/>
                                        <p:tgtEl>
                                          <p:spTgt spid="326662"/>
                                        </p:tgtEl>
                                      </p:cBhvr>
                                    </p:animEffect>
                                    <p:anim calcmode="lin" valueType="num">
                                      <p:cBhvr>
                                        <p:cTn id="13" dur="1000" fill="hold"/>
                                        <p:tgtEl>
                                          <p:spTgt spid="326662"/>
                                        </p:tgtEl>
                                        <p:attrNameLst>
                                          <p:attrName>ppt_x</p:attrName>
                                        </p:attrNameLst>
                                      </p:cBhvr>
                                      <p:tavLst>
                                        <p:tav tm="0">
                                          <p:val>
                                            <p:strVal val="#ppt_x"/>
                                          </p:val>
                                        </p:tav>
                                        <p:tav tm="100000">
                                          <p:val>
                                            <p:strVal val="#ppt_x"/>
                                          </p:val>
                                        </p:tav>
                                      </p:tavLst>
                                    </p:anim>
                                    <p:anim calcmode="lin" valueType="num">
                                      <p:cBhvr>
                                        <p:cTn id="14" dur="1000" fill="hold"/>
                                        <p:tgtEl>
                                          <p:spTgt spid="326662"/>
                                        </p:tgtEl>
                                        <p:attrNameLst>
                                          <p:attrName>ppt_y</p:attrName>
                                        </p:attrNameLst>
                                      </p:cBhvr>
                                      <p:tavLst>
                                        <p:tav tm="0">
                                          <p:val>
                                            <p:strVal val="#ppt_y-.1"/>
                                          </p:val>
                                        </p:tav>
                                        <p:tav tm="100000">
                                          <p:val>
                                            <p:strVal val="#ppt_y"/>
                                          </p:val>
                                        </p:tav>
                                      </p:tavLst>
                                    </p:anim>
                                  </p:childTnLst>
                                </p:cTn>
                              </p:par>
                              <p:par>
                                <p:cTn id="15" presetID="29" presetClass="entr" presetSubtype="0" fill="hold" grpId="0" nodeType="withEffect">
                                  <p:stCondLst>
                                    <p:cond delay="0"/>
                                  </p:stCondLst>
                                  <p:childTnLst>
                                    <p:set>
                                      <p:cBhvr>
                                        <p:cTn id="16" dur="1" fill="hold">
                                          <p:stCondLst>
                                            <p:cond delay="0"/>
                                          </p:stCondLst>
                                        </p:cTn>
                                        <p:tgtEl>
                                          <p:spTgt spid="326660"/>
                                        </p:tgtEl>
                                        <p:attrNameLst>
                                          <p:attrName>style.visibility</p:attrName>
                                        </p:attrNameLst>
                                      </p:cBhvr>
                                      <p:to>
                                        <p:strVal val="visible"/>
                                      </p:to>
                                    </p:set>
                                    <p:anim calcmode="lin" valueType="num">
                                      <p:cBhvr>
                                        <p:cTn id="17" dur="1000" fill="hold"/>
                                        <p:tgtEl>
                                          <p:spTgt spid="326660"/>
                                        </p:tgtEl>
                                        <p:attrNameLst>
                                          <p:attrName>ppt_x</p:attrName>
                                        </p:attrNameLst>
                                      </p:cBhvr>
                                      <p:tavLst>
                                        <p:tav tm="0">
                                          <p:val>
                                            <p:strVal val="#ppt_x-.2"/>
                                          </p:val>
                                        </p:tav>
                                        <p:tav tm="100000">
                                          <p:val>
                                            <p:strVal val="#ppt_x"/>
                                          </p:val>
                                        </p:tav>
                                      </p:tavLst>
                                    </p:anim>
                                    <p:anim calcmode="lin" valueType="num">
                                      <p:cBhvr>
                                        <p:cTn id="18" dur="1000" fill="hold"/>
                                        <p:tgtEl>
                                          <p:spTgt spid="32666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26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60" grpId="0"/>
      <p:bldP spid="326661"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81E40AA7-C378-44A7-8855-03E0F8922516}" type="slidenum">
              <a:rPr lang="ar-SA">
                <a:solidFill>
                  <a:srgbClr val="90C226"/>
                </a:solidFill>
              </a:rPr>
              <a:pPr/>
              <a:t>139</a:t>
            </a:fld>
            <a:endParaRPr lang="en-US" dirty="0">
              <a:solidFill>
                <a:srgbClr val="90C226"/>
              </a:solidFill>
            </a:endParaRPr>
          </a:p>
        </p:txBody>
      </p:sp>
      <p:sp>
        <p:nvSpPr>
          <p:cNvPr id="328706" name="Rectangle 2"/>
          <p:cNvSpPr>
            <a:spLocks noChangeArrowheads="1"/>
          </p:cNvSpPr>
          <p:nvPr/>
        </p:nvSpPr>
        <p:spPr bwMode="auto">
          <a:xfrm>
            <a:off x="684213" y="549275"/>
            <a:ext cx="8064500" cy="18002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8707" name="Rectangle 3"/>
          <p:cNvSpPr>
            <a:spLocks noChangeArrowheads="1"/>
          </p:cNvSpPr>
          <p:nvPr/>
        </p:nvSpPr>
        <p:spPr bwMode="auto">
          <a:xfrm>
            <a:off x="755650" y="620713"/>
            <a:ext cx="7848600" cy="1800225"/>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pPr>
            <a:r>
              <a:rPr lang="fa-IR" sz="2000" b="1" dirty="0">
                <a:solidFill>
                  <a:prstClr val="black"/>
                </a:solidFill>
                <a:latin typeface="Arial" pitchFamily="34" charset="0"/>
                <a:cs typeface="B Zar" pitchFamily="2" charset="-78"/>
              </a:rPr>
              <a:t>سر در ورودی کاملاً تزئین یافته است. تزئین کاشی معرق در این بنا آنچنان مهارتی را در هنرهای تزئینی نشان میدهد که در آثار بعدی، کاشی کاری به این درجه نایل نمی شود.داخل</a:t>
            </a:r>
            <a:r>
              <a:rPr lang="fa-IR" sz="2000" b="1" dirty="0">
                <a:solidFill>
                  <a:srgbClr val="EBEBEB"/>
                </a:solidFill>
                <a:latin typeface="Arial" pitchFamily="34" charset="0"/>
                <a:cs typeface="B Zar" pitchFamily="2" charset="-78"/>
              </a:rPr>
              <a:t> مسجد از ارتفاع 1.5متری تا زیر گنبد کاشی کاری است.داخل گنبد خانه و جلوی محراب قطعه های بزرگ از سنگ مرمر حجاری شده قرار دارد.</a:t>
            </a:r>
            <a:endParaRPr lang="en-US" sz="2000" b="1" dirty="0">
              <a:solidFill>
                <a:srgbClr val="EBEBEB"/>
              </a:solidFill>
              <a:latin typeface="Arial" pitchFamily="34" charset="0"/>
              <a:cs typeface="B Zar" pitchFamily="2" charset="-78"/>
            </a:endParaRPr>
          </a:p>
        </p:txBody>
      </p:sp>
      <p:pic>
        <p:nvPicPr>
          <p:cNvPr id="328708" name="Picture 4" descr="03801"/>
          <p:cNvPicPr>
            <a:picLocks noChangeAspect="1" noChangeArrowheads="1"/>
          </p:cNvPicPr>
          <p:nvPr/>
        </p:nvPicPr>
        <p:blipFill>
          <a:blip r:embed="rId3"/>
          <a:srcRect/>
          <a:stretch>
            <a:fillRect/>
          </a:stretch>
        </p:blipFill>
        <p:spPr bwMode="auto">
          <a:xfrm>
            <a:off x="609600" y="2362200"/>
            <a:ext cx="2725738" cy="41148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28709" name="Picture 5" descr="03802"/>
          <p:cNvPicPr>
            <a:picLocks noChangeAspect="1" noChangeArrowheads="1"/>
          </p:cNvPicPr>
          <p:nvPr/>
        </p:nvPicPr>
        <p:blipFill>
          <a:blip r:embed="rId4"/>
          <a:srcRect/>
          <a:stretch>
            <a:fillRect/>
          </a:stretch>
        </p:blipFill>
        <p:spPr bwMode="auto">
          <a:xfrm>
            <a:off x="3924300" y="2565400"/>
            <a:ext cx="2857500" cy="38862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2871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2871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2791568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328707">
                                            <p:txEl>
                                              <p:pRg st="0" end="0"/>
                                            </p:txEl>
                                          </p:spTgt>
                                        </p:tgtEl>
                                        <p:attrNameLst>
                                          <p:attrName>style.visibility</p:attrName>
                                        </p:attrNameLst>
                                      </p:cBhvr>
                                      <p:to>
                                        <p:strVal val="visible"/>
                                      </p:to>
                                    </p:set>
                                    <p:anim calcmode="lin" valueType="num">
                                      <p:cBhvr>
                                        <p:cTn id="7" dur="1000" fill="hold"/>
                                        <p:tgtEl>
                                          <p:spTgt spid="32870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2870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28707">
                                            <p:txEl>
                                              <p:pRg st="0" end="0"/>
                                            </p:txEl>
                                          </p:spTgt>
                                        </p:tgtEl>
                                      </p:cBhvr>
                                    </p:animEffect>
                                  </p:childTnLst>
                                </p:cTn>
                              </p:par>
                              <p:par>
                                <p:cTn id="10" presetID="12" presetClass="entr" presetSubtype="4" fill="hold" nodeType="withEffect">
                                  <p:stCondLst>
                                    <p:cond delay="0"/>
                                  </p:stCondLst>
                                  <p:childTnLst>
                                    <p:set>
                                      <p:cBhvr>
                                        <p:cTn id="11" dur="1" fill="hold">
                                          <p:stCondLst>
                                            <p:cond delay="0"/>
                                          </p:stCondLst>
                                        </p:cTn>
                                        <p:tgtEl>
                                          <p:spTgt spid="328709"/>
                                        </p:tgtEl>
                                        <p:attrNameLst>
                                          <p:attrName>style.visibility</p:attrName>
                                        </p:attrNameLst>
                                      </p:cBhvr>
                                      <p:to>
                                        <p:strVal val="visible"/>
                                      </p:to>
                                    </p:set>
                                    <p:animEffect transition="in" filter="slide(fromBottom)">
                                      <p:cBhvr>
                                        <p:cTn id="12" dur="1000"/>
                                        <p:tgtEl>
                                          <p:spTgt spid="328709"/>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328708"/>
                                        </p:tgtEl>
                                        <p:attrNameLst>
                                          <p:attrName>style.visibility</p:attrName>
                                        </p:attrNameLst>
                                      </p:cBhvr>
                                      <p:to>
                                        <p:strVal val="visible"/>
                                      </p:to>
                                    </p:set>
                                    <p:animEffect transition="in" filter="slide(fromBottom)">
                                      <p:cBhvr>
                                        <p:cTn id="16" dur="1000"/>
                                        <p:tgtEl>
                                          <p:spTgt spid="328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12"/>
          </p:nvPr>
        </p:nvSpPr>
        <p:spPr/>
        <p:txBody>
          <a:bodyPr/>
          <a:lstStyle/>
          <a:p>
            <a:fld id="{A01BF563-797B-4709-A840-A632818D5509}" type="slidenum">
              <a:rPr lang="ar-SA">
                <a:solidFill>
                  <a:srgbClr val="90C226"/>
                </a:solidFill>
              </a:rPr>
              <a:pPr/>
              <a:t>14</a:t>
            </a:fld>
            <a:endParaRPr lang="en-US" dirty="0">
              <a:solidFill>
                <a:srgbClr val="90C226"/>
              </a:solidFill>
            </a:endParaRPr>
          </a:p>
        </p:txBody>
      </p:sp>
      <p:sp>
        <p:nvSpPr>
          <p:cNvPr id="32770" name="WordArt 2"/>
          <p:cNvSpPr>
            <a:spLocks noChangeArrowheads="1" noChangeShapeType="1" noTextEdit="1"/>
          </p:cNvSpPr>
          <p:nvPr/>
        </p:nvSpPr>
        <p:spPr bwMode="auto">
          <a:xfrm>
            <a:off x="7308850" y="549275"/>
            <a:ext cx="1304925"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FF0000"/>
                  </a:solidFill>
                  <a:round/>
                  <a:headEnd/>
                  <a:tailEnd/>
                </a:ln>
                <a:solidFill>
                  <a:srgbClr val="FF0000"/>
                </a:solidFill>
                <a:latin typeface="Arial"/>
                <a:cs typeface="B Homa" panose="00000400000000000000" pitchFamily="2" charset="-78"/>
              </a:rPr>
              <a:t>معماری شیوه پارسی</a:t>
            </a:r>
            <a:endParaRPr lang="en-US" sz="2000" b="1" kern="10" dirty="0">
              <a:ln w="9525">
                <a:solidFill>
                  <a:srgbClr val="FF0000"/>
                </a:solidFill>
                <a:round/>
                <a:headEnd/>
                <a:tailEnd/>
              </a:ln>
              <a:solidFill>
                <a:srgbClr val="FF0000"/>
              </a:solidFill>
              <a:latin typeface="Arial"/>
              <a:cs typeface="B Homa" panose="00000400000000000000" pitchFamily="2" charset="-78"/>
            </a:endParaRPr>
          </a:p>
        </p:txBody>
      </p:sp>
      <p:sp>
        <p:nvSpPr>
          <p:cNvPr id="32771" name="Text Box 3"/>
          <p:cNvSpPr txBox="1">
            <a:spLocks noChangeArrowheads="1"/>
          </p:cNvSpPr>
          <p:nvPr/>
        </p:nvSpPr>
        <p:spPr bwMode="auto">
          <a:xfrm>
            <a:off x="6516688" y="1196975"/>
            <a:ext cx="2214562" cy="366713"/>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b="1" dirty="0">
                <a:solidFill>
                  <a:srgbClr val="800000"/>
                </a:solidFill>
                <a:latin typeface="Arial" pitchFamily="34" charset="0"/>
                <a:cs typeface="B Homa" panose="00000400000000000000" pitchFamily="2" charset="-78"/>
              </a:rPr>
              <a:t>ویژگیهای معماری پارسی</a:t>
            </a:r>
            <a:endParaRPr lang="en-US" b="1" dirty="0">
              <a:solidFill>
                <a:srgbClr val="800000"/>
              </a:solidFill>
              <a:latin typeface="Arial" pitchFamily="34" charset="0"/>
              <a:cs typeface="B Homa" panose="00000400000000000000" pitchFamily="2" charset="-78"/>
            </a:endParaRPr>
          </a:p>
        </p:txBody>
      </p:sp>
      <p:sp>
        <p:nvSpPr>
          <p:cNvPr id="32772" name="Text Box 4"/>
          <p:cNvSpPr txBox="1">
            <a:spLocks noChangeArrowheads="1"/>
          </p:cNvSpPr>
          <p:nvPr/>
        </p:nvSpPr>
        <p:spPr bwMode="auto">
          <a:xfrm>
            <a:off x="6011863" y="2070100"/>
            <a:ext cx="2651125" cy="33655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ساخت ساختمان روی سکو و تختگاه</a:t>
            </a:r>
            <a:endParaRPr lang="en-US" sz="1600" b="1" dirty="0">
              <a:solidFill>
                <a:prstClr val="black"/>
              </a:solidFill>
              <a:latin typeface="Arial" pitchFamily="34" charset="0"/>
              <a:cs typeface="B Homa" panose="00000400000000000000" pitchFamily="2" charset="-78"/>
            </a:endParaRPr>
          </a:p>
        </p:txBody>
      </p:sp>
      <p:sp>
        <p:nvSpPr>
          <p:cNvPr id="32773" name="Text Box 5"/>
          <p:cNvSpPr txBox="1">
            <a:spLocks noChangeArrowheads="1"/>
          </p:cNvSpPr>
          <p:nvPr/>
        </p:nvSpPr>
        <p:spPr bwMode="auto">
          <a:xfrm>
            <a:off x="7745413" y="2387600"/>
            <a:ext cx="930275" cy="33655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درونگرایی</a:t>
            </a:r>
            <a:endParaRPr lang="en-US" sz="1600" b="1" dirty="0">
              <a:solidFill>
                <a:prstClr val="black"/>
              </a:solidFill>
              <a:latin typeface="Arial" pitchFamily="34" charset="0"/>
              <a:cs typeface="B Homa" panose="00000400000000000000" pitchFamily="2" charset="-78"/>
            </a:endParaRPr>
          </a:p>
        </p:txBody>
      </p:sp>
      <p:sp>
        <p:nvSpPr>
          <p:cNvPr id="32774" name="Text Box 6"/>
          <p:cNvSpPr txBox="1">
            <a:spLocks noChangeArrowheads="1"/>
          </p:cNvSpPr>
          <p:nvPr/>
        </p:nvSpPr>
        <p:spPr bwMode="auto">
          <a:xfrm>
            <a:off x="6804025" y="2733675"/>
            <a:ext cx="1858963" cy="58477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ساخت سایبان و افتابگیر</a:t>
            </a:r>
            <a:endParaRPr lang="en-US" sz="1600" b="1" dirty="0">
              <a:solidFill>
                <a:prstClr val="black"/>
              </a:solidFill>
              <a:latin typeface="Arial" pitchFamily="34" charset="0"/>
              <a:cs typeface="B Homa" panose="00000400000000000000" pitchFamily="2" charset="-78"/>
            </a:endParaRPr>
          </a:p>
        </p:txBody>
      </p:sp>
      <p:sp>
        <p:nvSpPr>
          <p:cNvPr id="32775" name="Text Box 7"/>
          <p:cNvSpPr txBox="1">
            <a:spLocks noChangeArrowheads="1"/>
          </p:cNvSpPr>
          <p:nvPr/>
        </p:nvSpPr>
        <p:spPr bwMode="auto">
          <a:xfrm>
            <a:off x="4572000" y="1700213"/>
            <a:ext cx="4089400" cy="33655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استفاده از طرح فضاهای راست گوشه و تالارهای ستوندار</a:t>
            </a:r>
          </a:p>
        </p:txBody>
      </p:sp>
      <p:sp>
        <p:nvSpPr>
          <p:cNvPr id="32776" name="Text Box 8"/>
          <p:cNvSpPr txBox="1">
            <a:spLocks noChangeArrowheads="1"/>
          </p:cNvSpPr>
          <p:nvPr/>
        </p:nvSpPr>
        <p:spPr bwMode="auto">
          <a:xfrm>
            <a:off x="4716463" y="3090863"/>
            <a:ext cx="3978275" cy="58477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زیبا سازی پیرامون ساختمانها با استخر و ابنما و پردیس</a:t>
            </a:r>
            <a:endParaRPr lang="en-US" sz="1600" b="1" dirty="0">
              <a:solidFill>
                <a:prstClr val="black"/>
              </a:solidFill>
              <a:latin typeface="Arial" pitchFamily="34" charset="0"/>
              <a:cs typeface="B Homa" panose="00000400000000000000" pitchFamily="2" charset="-78"/>
            </a:endParaRPr>
          </a:p>
        </p:txBody>
      </p:sp>
      <p:sp>
        <p:nvSpPr>
          <p:cNvPr id="32777" name="Text Box 9"/>
          <p:cNvSpPr txBox="1">
            <a:spLocks noChangeArrowheads="1"/>
          </p:cNvSpPr>
          <p:nvPr/>
        </p:nvSpPr>
        <p:spPr bwMode="auto">
          <a:xfrm>
            <a:off x="7164388" y="3789363"/>
            <a:ext cx="1630362"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آسمانه تخت چوبی .</a:t>
            </a:r>
            <a:endParaRPr lang="en-US" sz="1600" b="1" dirty="0">
              <a:solidFill>
                <a:prstClr val="black"/>
              </a:solidFill>
              <a:latin typeface="Arial" pitchFamily="34" charset="0"/>
              <a:cs typeface="B Homa" panose="00000400000000000000" pitchFamily="2" charset="-78"/>
            </a:endParaRPr>
          </a:p>
        </p:txBody>
      </p:sp>
      <p:sp>
        <p:nvSpPr>
          <p:cNvPr id="32778" name="Text Box 10"/>
          <p:cNvSpPr txBox="1">
            <a:spLocks noChangeArrowheads="1"/>
          </p:cNvSpPr>
          <p:nvPr/>
        </p:nvSpPr>
        <p:spPr bwMode="auto">
          <a:xfrm>
            <a:off x="6659563" y="4508500"/>
            <a:ext cx="2160587"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دیوارهای جداکننده با خشت</a:t>
            </a:r>
            <a:endParaRPr lang="en-US" sz="1600" b="1" dirty="0">
              <a:solidFill>
                <a:prstClr val="black"/>
              </a:solidFill>
              <a:latin typeface="Arial" pitchFamily="34" charset="0"/>
              <a:cs typeface="B Homa" panose="00000400000000000000" pitchFamily="2" charset="-78"/>
            </a:endParaRPr>
          </a:p>
        </p:txBody>
      </p:sp>
      <p:sp>
        <p:nvSpPr>
          <p:cNvPr id="32779" name="Text Box 11"/>
          <p:cNvSpPr txBox="1">
            <a:spLocks noChangeArrowheads="1"/>
          </p:cNvSpPr>
          <p:nvPr/>
        </p:nvSpPr>
        <p:spPr bwMode="auto">
          <a:xfrm>
            <a:off x="5245100" y="4140200"/>
            <a:ext cx="3471863"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بهره گیری از اسمانه خمیده  و تاق در زیرزمین </a:t>
            </a:r>
            <a:endParaRPr lang="en-US" sz="1600" b="1" dirty="0">
              <a:solidFill>
                <a:prstClr val="black"/>
              </a:solidFill>
              <a:latin typeface="Arial" pitchFamily="34" charset="0"/>
              <a:cs typeface="B Homa" panose="00000400000000000000" pitchFamily="2" charset="-78"/>
            </a:endParaRPr>
          </a:p>
        </p:txBody>
      </p:sp>
      <p:sp>
        <p:nvSpPr>
          <p:cNvPr id="32780" name="Text Box 12"/>
          <p:cNvSpPr txBox="1">
            <a:spLocks noChangeArrowheads="1"/>
          </p:cNvSpPr>
          <p:nvPr/>
        </p:nvSpPr>
        <p:spPr bwMode="auto">
          <a:xfrm>
            <a:off x="4656138" y="3454400"/>
            <a:ext cx="4176712"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استفاده ار سنگهای بریده و منظم و پاکتراش و گاه صیقلی</a:t>
            </a:r>
            <a:endParaRPr lang="en-US" sz="1600" b="1" dirty="0">
              <a:solidFill>
                <a:prstClr val="black"/>
              </a:solidFill>
              <a:latin typeface="Arial" pitchFamily="34" charset="0"/>
              <a:cs typeface="B Homa" panose="00000400000000000000" pitchFamily="2" charset="-78"/>
            </a:endParaRPr>
          </a:p>
        </p:txBody>
      </p:sp>
      <p:sp>
        <p:nvSpPr>
          <p:cNvPr id="32781" name="Text Box 13"/>
          <p:cNvSpPr txBox="1">
            <a:spLocks noChangeArrowheads="1"/>
          </p:cNvSpPr>
          <p:nvPr/>
        </p:nvSpPr>
        <p:spPr bwMode="auto">
          <a:xfrm>
            <a:off x="6372225" y="4868863"/>
            <a:ext cx="2376488"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پی سازی با سنگ لاشه گاورس</a:t>
            </a:r>
            <a:endParaRPr lang="en-US" sz="1600" b="1" dirty="0">
              <a:solidFill>
                <a:prstClr val="black"/>
              </a:solidFill>
              <a:latin typeface="Arial" pitchFamily="34" charset="0"/>
              <a:cs typeface="B Homa" panose="00000400000000000000" pitchFamily="2" charset="-78"/>
            </a:endParaRPr>
          </a:p>
        </p:txBody>
      </p:sp>
      <p:sp>
        <p:nvSpPr>
          <p:cNvPr id="32782" name="Text Box 14"/>
          <p:cNvSpPr txBox="1">
            <a:spLocks noChangeArrowheads="1"/>
          </p:cNvSpPr>
          <p:nvPr/>
        </p:nvSpPr>
        <p:spPr bwMode="auto">
          <a:xfrm>
            <a:off x="3849688" y="5589588"/>
            <a:ext cx="4899025"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نماسازی بیرونی با سنگ تراش و نما سازی درونی با کاشی لعاب دار</a:t>
            </a:r>
            <a:endParaRPr lang="en-US" sz="1600" b="1" dirty="0">
              <a:solidFill>
                <a:prstClr val="black"/>
              </a:solidFill>
              <a:latin typeface="Arial" pitchFamily="34" charset="0"/>
              <a:cs typeface="B Homa" panose="00000400000000000000" pitchFamily="2" charset="-78"/>
            </a:endParaRPr>
          </a:p>
        </p:txBody>
      </p:sp>
      <p:sp>
        <p:nvSpPr>
          <p:cNvPr id="32783" name="Text Box 15"/>
          <p:cNvSpPr txBox="1">
            <a:spLocks noChangeArrowheads="1"/>
          </p:cNvSpPr>
          <p:nvPr/>
        </p:nvSpPr>
        <p:spPr bwMode="auto">
          <a:xfrm>
            <a:off x="6011863" y="5229225"/>
            <a:ext cx="2736850"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پرداخت کف با بهترین ساختمایه ها .</a:t>
            </a:r>
            <a:endParaRPr lang="en-US" sz="1600" b="1" dirty="0">
              <a:solidFill>
                <a:prstClr val="black"/>
              </a:solidFill>
              <a:latin typeface="Arial" pitchFamily="34" charset="0"/>
              <a:cs typeface="B Homa" panose="00000400000000000000" pitchFamily="2" charset="-78"/>
            </a:endParaRPr>
          </a:p>
        </p:txBody>
      </p:sp>
      <p:sp>
        <p:nvSpPr>
          <p:cNvPr id="32786" name="Text Box 18"/>
          <p:cNvSpPr txBox="1">
            <a:spLocks noChangeArrowheads="1"/>
          </p:cNvSpPr>
          <p:nvPr/>
        </p:nvSpPr>
        <p:spPr bwMode="auto">
          <a:xfrm>
            <a:off x="3013075" y="5229225"/>
            <a:ext cx="3498850"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ارایش فضاهای درروند با کاشی های لعابدار</a:t>
            </a:r>
            <a:endParaRPr lang="en-US" sz="1600" b="1" dirty="0">
              <a:solidFill>
                <a:prstClr val="black"/>
              </a:solidFill>
              <a:latin typeface="Arial" pitchFamily="34" charset="0"/>
              <a:cs typeface="B Homa" panose="00000400000000000000" pitchFamily="2" charset="-78"/>
            </a:endParaRPr>
          </a:p>
        </p:txBody>
      </p:sp>
      <p:sp>
        <p:nvSpPr>
          <p:cNvPr id="32787" name="Text Box 19"/>
          <p:cNvSpPr txBox="1">
            <a:spLocks noChangeArrowheads="1"/>
          </p:cNvSpPr>
          <p:nvPr/>
        </p:nvSpPr>
        <p:spPr bwMode="auto">
          <a:xfrm>
            <a:off x="3216275" y="5805488"/>
            <a:ext cx="5473700" cy="519112"/>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ارایش تارمی پلکانهای کوتاه و مالرو با نقش های برجسته و کنگره های زیبا</a:t>
            </a:r>
            <a:r>
              <a:rPr lang="fa-IR" sz="2800" dirty="0">
                <a:solidFill>
                  <a:srgbClr val="00CCFF"/>
                </a:solidFill>
                <a:latin typeface="Arial" pitchFamily="34" charset="0"/>
                <a:cs typeface="B Homa" panose="00000400000000000000" pitchFamily="2" charset="-78"/>
              </a:rPr>
              <a:t> </a:t>
            </a:r>
            <a:endParaRPr lang="en-US" sz="2800" dirty="0">
              <a:solidFill>
                <a:srgbClr val="00CCFF"/>
              </a:solidFill>
              <a:latin typeface="Arial" pitchFamily="34" charset="0"/>
              <a:cs typeface="B Homa" panose="00000400000000000000" pitchFamily="2" charset="-78"/>
            </a:endParaRPr>
          </a:p>
        </p:txBody>
      </p:sp>
      <p:sp>
        <p:nvSpPr>
          <p:cNvPr id="32788" name="Text Box 20"/>
          <p:cNvSpPr txBox="1">
            <a:spLocks noChangeArrowheads="1"/>
          </p:cNvSpPr>
          <p:nvPr/>
        </p:nvSpPr>
        <p:spPr bwMode="auto">
          <a:xfrm>
            <a:off x="3679825" y="3789363"/>
            <a:ext cx="3700463"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بهره گیری از پایه ستون و سر ستون و تز یین انها</a:t>
            </a:r>
            <a:endParaRPr lang="en-US" sz="1600" b="1" dirty="0">
              <a:solidFill>
                <a:prstClr val="black"/>
              </a:solidFill>
              <a:latin typeface="Arial" pitchFamily="34" charset="0"/>
              <a:cs typeface="B Homa" panose="00000400000000000000" pitchFamily="2" charset="-78"/>
            </a:endParaRPr>
          </a:p>
        </p:txBody>
      </p:sp>
      <p:sp>
        <p:nvSpPr>
          <p:cNvPr id="32789" name="Text Box 21"/>
          <p:cNvSpPr txBox="1">
            <a:spLocks noChangeArrowheads="1"/>
          </p:cNvSpPr>
          <p:nvPr/>
        </p:nvSpPr>
        <p:spPr bwMode="auto">
          <a:xfrm>
            <a:off x="4019550" y="6308725"/>
            <a:ext cx="4729163"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ارایش در گاهها و سردرها  با بهره گیری از زغره ها و پتکانه ها </a:t>
            </a:r>
            <a:endParaRPr lang="en-US" sz="1600" b="1" dirty="0">
              <a:solidFill>
                <a:prstClr val="black"/>
              </a:solidFill>
              <a:latin typeface="Arial" pitchFamily="34" charset="0"/>
              <a:cs typeface="B Homa" panose="00000400000000000000" pitchFamily="2" charset="-78"/>
            </a:endParaRPr>
          </a:p>
        </p:txBody>
      </p:sp>
      <p:pic>
        <p:nvPicPr>
          <p:cNvPr id="32790" name="Picture 22" descr="perspolis07"/>
          <p:cNvPicPr>
            <a:picLocks noChangeAspect="1" noChangeArrowheads="1"/>
          </p:cNvPicPr>
          <p:nvPr/>
        </p:nvPicPr>
        <p:blipFill>
          <a:blip r:embed="rId2" cstate="screen">
            <a:grayscl/>
            <a:extLst>
              <a:ext uri="{28A0092B-C50C-407E-A947-70E740481C1C}">
                <a14:useLocalDpi xmlns:a14="http://schemas.microsoft.com/office/drawing/2010/main"/>
              </a:ext>
            </a:extLst>
          </a:blip>
          <a:srcRect/>
          <a:stretch>
            <a:fillRect/>
          </a:stretch>
        </p:blipFill>
        <p:spPr bwMode="auto">
          <a:xfrm>
            <a:off x="2051050" y="260350"/>
            <a:ext cx="2376488" cy="1620838"/>
          </a:xfrm>
          <a:prstGeom prst="rect">
            <a:avLst/>
          </a:prstGeom>
          <a:noFill/>
        </p:spPr>
      </p:pic>
      <p:pic>
        <p:nvPicPr>
          <p:cNvPr id="32791" name="Picture 23" descr="9"/>
          <p:cNvPicPr>
            <a:picLocks noChangeAspect="1" noChangeArrowheads="1"/>
          </p:cNvPicPr>
          <p:nvPr/>
        </p:nvPicPr>
        <p:blipFill>
          <a:blip r:embed="rId3" cstate="screen">
            <a:clrChange>
              <a:clrFrom>
                <a:srgbClr val="3C403F"/>
              </a:clrFrom>
              <a:clrTo>
                <a:srgbClr val="3C403F">
                  <a:alpha val="0"/>
                </a:srgbClr>
              </a:clrTo>
            </a:clrChange>
            <a:lum contrast="90000"/>
            <a:extLst>
              <a:ext uri="{28A0092B-C50C-407E-A947-70E740481C1C}">
                <a14:useLocalDpi xmlns:a14="http://schemas.microsoft.com/office/drawing/2010/main"/>
              </a:ext>
            </a:extLst>
          </a:blip>
          <a:srcRect/>
          <a:stretch>
            <a:fillRect/>
          </a:stretch>
        </p:blipFill>
        <p:spPr bwMode="auto">
          <a:xfrm>
            <a:off x="323850" y="260350"/>
            <a:ext cx="1296988" cy="2374900"/>
          </a:xfrm>
          <a:prstGeom prst="rect">
            <a:avLst/>
          </a:prstGeom>
          <a:noFill/>
        </p:spPr>
      </p:pic>
      <p:pic>
        <p:nvPicPr>
          <p:cNvPr id="32792" name="Picture 24" descr="10"/>
          <p:cNvPicPr>
            <a:picLocks noChangeAspect="1" noChangeArrowheads="1"/>
          </p:cNvPicPr>
          <p:nvPr/>
        </p:nvPicPr>
        <p:blipFill>
          <a:blip r:embed="rId4" cstate="screen">
            <a:clrChange>
              <a:clrFrom>
                <a:srgbClr val="D8DAE6"/>
              </a:clrFrom>
              <a:clrTo>
                <a:srgbClr val="D8DAE6">
                  <a:alpha val="0"/>
                </a:srgbClr>
              </a:clrTo>
            </a:clrChange>
            <a:lum contrast="60000"/>
            <a:extLst>
              <a:ext uri="{28A0092B-C50C-407E-A947-70E740481C1C}">
                <a14:useLocalDpi xmlns:a14="http://schemas.microsoft.com/office/drawing/2010/main"/>
              </a:ext>
            </a:extLst>
          </a:blip>
          <a:srcRect/>
          <a:stretch>
            <a:fillRect/>
          </a:stretch>
        </p:blipFill>
        <p:spPr bwMode="auto">
          <a:xfrm>
            <a:off x="323850" y="2708275"/>
            <a:ext cx="1727200" cy="1728788"/>
          </a:xfrm>
          <a:prstGeom prst="rect">
            <a:avLst/>
          </a:prstGeom>
          <a:noFill/>
        </p:spPr>
      </p:pic>
      <p:pic>
        <p:nvPicPr>
          <p:cNvPr id="32793" name="Picture 25" descr="6"/>
          <p:cNvPicPr>
            <a:picLocks noChangeAspect="1" noChangeArrowheads="1"/>
          </p:cNvPicPr>
          <p:nvPr/>
        </p:nvPicPr>
        <p:blipFill>
          <a:blip r:embed="rId5" cstate="screen">
            <a:clrChange>
              <a:clrFrom>
                <a:srgbClr val="6D747C"/>
              </a:clrFrom>
              <a:clrTo>
                <a:srgbClr val="6D747C">
                  <a:alpha val="0"/>
                </a:srgbClr>
              </a:clrTo>
            </a:clrChange>
            <a:lum bright="18000" contrast="36000"/>
            <a:extLst>
              <a:ext uri="{28A0092B-C50C-407E-A947-70E740481C1C}">
                <a14:useLocalDpi xmlns:a14="http://schemas.microsoft.com/office/drawing/2010/main"/>
              </a:ext>
            </a:extLst>
          </a:blip>
          <a:srcRect/>
          <a:stretch>
            <a:fillRect/>
          </a:stretch>
        </p:blipFill>
        <p:spPr bwMode="auto">
          <a:xfrm>
            <a:off x="250825" y="4611688"/>
            <a:ext cx="2089150" cy="1985962"/>
          </a:xfrm>
          <a:prstGeom prst="rect">
            <a:avLst/>
          </a:prstGeom>
          <a:noFill/>
        </p:spPr>
      </p:pic>
      <p:pic>
        <p:nvPicPr>
          <p:cNvPr id="32794" name="Picture 26" descr="7"/>
          <p:cNvPicPr>
            <a:picLocks noChangeAspect="1" noChangeArrowheads="1"/>
          </p:cNvPicPr>
          <p:nvPr/>
        </p:nvPicPr>
        <p:blipFill>
          <a:blip r:embed="rId6" cstate="screen">
            <a:clrChange>
              <a:clrFrom>
                <a:srgbClr val="BCBDC2"/>
              </a:clrFrom>
              <a:clrTo>
                <a:srgbClr val="BCBDC2">
                  <a:alpha val="0"/>
                </a:srgbClr>
              </a:clrTo>
            </a:clrChange>
            <a:lum bright="-6000" contrast="48000"/>
            <a:grayscl/>
            <a:extLst>
              <a:ext uri="{28A0092B-C50C-407E-A947-70E740481C1C}">
                <a14:useLocalDpi xmlns:a14="http://schemas.microsoft.com/office/drawing/2010/main"/>
              </a:ext>
            </a:extLst>
          </a:blip>
          <a:srcRect/>
          <a:stretch>
            <a:fillRect/>
          </a:stretch>
        </p:blipFill>
        <p:spPr bwMode="auto">
          <a:xfrm>
            <a:off x="2051050" y="2205038"/>
            <a:ext cx="1438275" cy="2105025"/>
          </a:xfrm>
          <a:prstGeom prst="rect">
            <a:avLst/>
          </a:prstGeom>
          <a:noFill/>
        </p:spPr>
      </p:pic>
    </p:spTree>
    <p:extLst>
      <p:ext uri="{BB962C8B-B14F-4D97-AF65-F5344CB8AC3E}">
        <p14:creationId xmlns:p14="http://schemas.microsoft.com/office/powerpoint/2010/main" val="419553482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004D5019-F9C4-450C-8A8B-823CF41D372D}" type="slidenum">
              <a:rPr lang="ar-SA">
                <a:solidFill>
                  <a:srgbClr val="90C226"/>
                </a:solidFill>
              </a:rPr>
              <a:pPr/>
              <a:t>140</a:t>
            </a:fld>
            <a:endParaRPr lang="en-US" dirty="0">
              <a:solidFill>
                <a:srgbClr val="90C226"/>
              </a:solidFill>
            </a:endParaRPr>
          </a:p>
        </p:txBody>
      </p:sp>
      <p:pic>
        <p:nvPicPr>
          <p:cNvPr id="330754" name="Picture 2" descr="03803"/>
          <p:cNvPicPr>
            <a:picLocks noChangeAspect="1" noChangeArrowheads="1"/>
          </p:cNvPicPr>
          <p:nvPr/>
        </p:nvPicPr>
        <p:blipFill>
          <a:blip r:embed="rId3"/>
          <a:srcRect/>
          <a:stretch>
            <a:fillRect/>
          </a:stretch>
        </p:blipFill>
        <p:spPr bwMode="auto">
          <a:xfrm>
            <a:off x="4932363" y="3860800"/>
            <a:ext cx="4038600" cy="261143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30755" name="Picture 3" descr="kabood"/>
          <p:cNvPicPr>
            <a:picLocks noChangeAspect="1" noChangeArrowheads="1"/>
          </p:cNvPicPr>
          <p:nvPr/>
        </p:nvPicPr>
        <p:blipFill>
          <a:blip r:embed="rId4"/>
          <a:srcRect/>
          <a:stretch>
            <a:fillRect/>
          </a:stretch>
        </p:blipFill>
        <p:spPr bwMode="auto">
          <a:xfrm>
            <a:off x="971550" y="260350"/>
            <a:ext cx="5495925" cy="35052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30756" name="Rectangle 4"/>
          <p:cNvSpPr>
            <a:spLocks noChangeArrowheads="1"/>
          </p:cNvSpPr>
          <p:nvPr/>
        </p:nvSpPr>
        <p:spPr bwMode="auto">
          <a:xfrm>
            <a:off x="0" y="4149725"/>
            <a:ext cx="5695950" cy="941796"/>
          </a:xfrm>
          <a:prstGeom prst="rect">
            <a:avLst/>
          </a:prstGeom>
          <a:noFill/>
          <a:ln w="9525">
            <a:noFill/>
            <a:miter lim="800000"/>
            <a:headEnd/>
            <a:tailEnd/>
          </a:ln>
          <a:effectLst/>
        </p:spPr>
        <p:txBody>
          <a:bodyPr>
            <a:spAutoFit/>
          </a:bodyPr>
          <a:lstStyle/>
          <a:p>
            <a:pPr lvl="2" fontAlgn="base">
              <a:spcBef>
                <a:spcPct val="30000"/>
              </a:spcBef>
              <a:spcAft>
                <a:spcPct val="0"/>
              </a:spcAft>
              <a:buFontTx/>
              <a:buChar char="•"/>
            </a:pPr>
            <a:r>
              <a:rPr lang="fa-IR" sz="2000" b="1" dirty="0">
                <a:solidFill>
                  <a:srgbClr val="EBEBEB"/>
                </a:solidFill>
                <a:latin typeface="Arial" pitchFamily="34" charset="0"/>
                <a:cs typeface="B Zar" pitchFamily="2" charset="-78"/>
              </a:rPr>
              <a:t> </a:t>
            </a:r>
            <a:r>
              <a:rPr lang="fa-IR" sz="2400" b="1" dirty="0">
                <a:solidFill>
                  <a:srgbClr val="EBEBEB"/>
                </a:solidFill>
                <a:latin typeface="Arial" pitchFamily="34" charset="0"/>
                <a:cs typeface="B Zar" pitchFamily="2" charset="-78"/>
              </a:rPr>
              <a:t>کاشی های فیروزه ای</a:t>
            </a:r>
          </a:p>
          <a:p>
            <a:pPr lvl="2" fontAlgn="base">
              <a:spcBef>
                <a:spcPct val="30000"/>
              </a:spcBef>
              <a:spcAft>
                <a:spcPct val="0"/>
              </a:spcAft>
            </a:pPr>
            <a:r>
              <a:rPr lang="fa-IR" sz="2400" b="1" dirty="0">
                <a:solidFill>
                  <a:srgbClr val="EBEBEB"/>
                </a:solidFill>
                <a:latin typeface="Arial" pitchFamily="34" charset="0"/>
                <a:cs typeface="B Zar" pitchFamily="2" charset="-78"/>
              </a:rPr>
              <a:t> کار شده درمسجد کبود</a:t>
            </a:r>
            <a:endParaRPr lang="en-US" sz="2400" b="1" dirty="0">
              <a:solidFill>
                <a:srgbClr val="EBEBEB"/>
              </a:solidFill>
              <a:latin typeface="Arial" pitchFamily="34" charset="0"/>
              <a:cs typeface="B Zar" pitchFamily="2" charset="-78"/>
            </a:endParaRPr>
          </a:p>
        </p:txBody>
      </p:sp>
      <p:sp>
        <p:nvSpPr>
          <p:cNvPr id="330757"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0758"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30759" name="Rectangle 7"/>
          <p:cNvSpPr>
            <a:spLocks noChangeArrowheads="1"/>
          </p:cNvSpPr>
          <p:nvPr/>
        </p:nvSpPr>
        <p:spPr bwMode="auto">
          <a:xfrm>
            <a:off x="2195513" y="4076700"/>
            <a:ext cx="2592387" cy="10080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0458614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30755"/>
                                        </p:tgtEl>
                                        <p:attrNameLst>
                                          <p:attrName>style.visibility</p:attrName>
                                        </p:attrNameLst>
                                      </p:cBhvr>
                                      <p:to>
                                        <p:strVal val="visible"/>
                                      </p:to>
                                    </p:set>
                                    <p:animScale>
                                      <p:cBhvr>
                                        <p:cTn id="7" dur="1000" decel="50000" fill="hold">
                                          <p:stCondLst>
                                            <p:cond delay="0"/>
                                          </p:stCondLst>
                                        </p:cTn>
                                        <p:tgtEl>
                                          <p:spTgt spid="3307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30755"/>
                                        </p:tgtEl>
                                        <p:attrNameLst>
                                          <p:attrName>ppt_x</p:attrName>
                                          <p:attrName>ppt_y</p:attrName>
                                        </p:attrNameLst>
                                      </p:cBhvr>
                                    </p:animMotion>
                                    <p:animEffect transition="in" filter="fade">
                                      <p:cBhvr>
                                        <p:cTn id="9" dur="1000"/>
                                        <p:tgtEl>
                                          <p:spTgt spid="330755"/>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330754"/>
                                        </p:tgtEl>
                                        <p:attrNameLst>
                                          <p:attrName>style.visibility</p:attrName>
                                        </p:attrNameLst>
                                      </p:cBhvr>
                                      <p:to>
                                        <p:strVal val="visible"/>
                                      </p:to>
                                    </p:set>
                                    <p:animScale>
                                      <p:cBhvr>
                                        <p:cTn id="13" dur="1000" decel="50000" fill="hold">
                                          <p:stCondLst>
                                            <p:cond delay="0"/>
                                          </p:stCondLst>
                                        </p:cTn>
                                        <p:tgtEl>
                                          <p:spTgt spid="3307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30754"/>
                                        </p:tgtEl>
                                        <p:attrNameLst>
                                          <p:attrName>ppt_x</p:attrName>
                                          <p:attrName>ppt_y</p:attrName>
                                        </p:attrNameLst>
                                      </p:cBhvr>
                                    </p:animMotion>
                                    <p:animEffect transition="in" filter="fade">
                                      <p:cBhvr>
                                        <p:cTn id="15" dur="1000"/>
                                        <p:tgtEl>
                                          <p:spTgt spid="330754"/>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330756"/>
                                        </p:tgtEl>
                                        <p:attrNameLst>
                                          <p:attrName>style.visibility</p:attrName>
                                        </p:attrNameLst>
                                      </p:cBhvr>
                                      <p:to>
                                        <p:strVal val="visible"/>
                                      </p:to>
                                    </p:set>
                                    <p:animScale>
                                      <p:cBhvr>
                                        <p:cTn id="19" dur="1000" decel="50000" fill="hold">
                                          <p:stCondLst>
                                            <p:cond delay="0"/>
                                          </p:stCondLst>
                                        </p:cTn>
                                        <p:tgtEl>
                                          <p:spTgt spid="3307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30756"/>
                                        </p:tgtEl>
                                        <p:attrNameLst>
                                          <p:attrName>ppt_x</p:attrName>
                                          <p:attrName>ppt_y</p:attrName>
                                        </p:attrNameLst>
                                      </p:cBhvr>
                                    </p:animMotion>
                                    <p:animEffect transition="in" filter="fade">
                                      <p:cBhvr>
                                        <p:cTn id="21" dur="1000"/>
                                        <p:tgtEl>
                                          <p:spTgt spid="330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6"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B04807E5-A4A3-4530-BA88-F1F1A03CDA84}" type="slidenum">
              <a:rPr lang="ar-SA">
                <a:solidFill>
                  <a:srgbClr val="90C226"/>
                </a:solidFill>
              </a:rPr>
              <a:pPr/>
              <a:t>141</a:t>
            </a:fld>
            <a:endParaRPr lang="en-US" dirty="0">
              <a:solidFill>
                <a:srgbClr val="90C226"/>
              </a:solidFill>
            </a:endParaRPr>
          </a:p>
        </p:txBody>
      </p:sp>
      <p:sp>
        <p:nvSpPr>
          <p:cNvPr id="332802" name="Rectangle 2"/>
          <p:cNvSpPr>
            <a:spLocks noChangeArrowheads="1"/>
          </p:cNvSpPr>
          <p:nvPr/>
        </p:nvSpPr>
        <p:spPr bwMode="auto">
          <a:xfrm>
            <a:off x="533400" y="914400"/>
            <a:ext cx="7954963" cy="1114425"/>
          </a:xfrm>
          <a:prstGeom prst="rect">
            <a:avLst/>
          </a:prstGeom>
          <a:noFill/>
          <a:ln w="9525">
            <a:noFill/>
            <a:miter lim="800000"/>
            <a:headEnd/>
            <a:tailEnd/>
          </a:ln>
          <a:effectLst/>
        </p:spPr>
        <p:txBody>
          <a:bodyPr>
            <a:spAutoFit/>
          </a:bodyPr>
          <a:lstStyle/>
          <a:p>
            <a:pPr fontAlgn="base">
              <a:lnSpc>
                <a:spcPct val="140000"/>
              </a:lnSpc>
              <a:spcBef>
                <a:spcPct val="30000"/>
              </a:spcBef>
              <a:spcAft>
                <a:spcPct val="0"/>
              </a:spcAft>
              <a:buFontTx/>
              <a:buChar char="•"/>
            </a:pPr>
            <a:r>
              <a:rPr lang="fa-IR" sz="2000" dirty="0">
                <a:solidFill>
                  <a:prstClr val="black"/>
                </a:solidFill>
                <a:latin typeface="Arial" pitchFamily="34" charset="0"/>
                <a:cs typeface="B Zar" pitchFamily="2" charset="-78"/>
              </a:rPr>
              <a:t> </a:t>
            </a:r>
            <a:r>
              <a:rPr lang="fa-IR" sz="2400" b="1" dirty="0">
                <a:solidFill>
                  <a:prstClr val="black"/>
                </a:solidFill>
                <a:latin typeface="Arial" pitchFamily="34" charset="0"/>
                <a:cs typeface="B Zar" pitchFamily="2" charset="-78"/>
              </a:rPr>
              <a:t>ورودی مسجد نیم گنبدی است که به شبستانی با گنبدی هشت گوشه به قطر </a:t>
            </a:r>
            <a:r>
              <a:rPr lang="fa-IR" sz="2400" b="1" dirty="0">
                <a:solidFill>
                  <a:srgbClr val="EBEBEB"/>
                </a:solidFill>
                <a:latin typeface="Arial" pitchFamily="34" charset="0"/>
                <a:cs typeface="B Zar" pitchFamily="2" charset="-78"/>
              </a:rPr>
              <a:t>15</a:t>
            </a:r>
            <a:r>
              <a:rPr lang="fa-IR" sz="2400" b="1" dirty="0">
                <a:solidFill>
                  <a:prstClr val="black"/>
                </a:solidFill>
                <a:latin typeface="Arial" pitchFamily="34" charset="0"/>
                <a:cs typeface="B Zar" pitchFamily="2" charset="-78"/>
              </a:rPr>
              <a:t> </a:t>
            </a:r>
            <a:r>
              <a:rPr lang="fa-IR" sz="2400" b="1" dirty="0">
                <a:solidFill>
                  <a:srgbClr val="EBEBEB"/>
                </a:solidFill>
                <a:latin typeface="Arial" pitchFamily="34" charset="0"/>
                <a:cs typeface="B Zar" pitchFamily="2" charset="-78"/>
              </a:rPr>
              <a:t>متر منتهی می شود، مسجد 9 گنبد کوچک نیز داشته است.</a:t>
            </a:r>
            <a:endParaRPr lang="en-US" sz="2400" b="1" dirty="0">
              <a:solidFill>
                <a:srgbClr val="EBEBEB"/>
              </a:solidFill>
              <a:latin typeface="Arial" pitchFamily="34" charset="0"/>
              <a:cs typeface="B Zar" pitchFamily="2" charset="-78"/>
            </a:endParaRPr>
          </a:p>
        </p:txBody>
      </p:sp>
      <p:pic>
        <p:nvPicPr>
          <p:cNvPr id="332803" name="Picture 3" descr="50"/>
          <p:cNvPicPr>
            <a:picLocks noChangeAspect="1" noChangeArrowheads="1"/>
          </p:cNvPicPr>
          <p:nvPr/>
        </p:nvPicPr>
        <p:blipFill>
          <a:blip r:embed="rId3"/>
          <a:srcRect/>
          <a:stretch>
            <a:fillRect/>
          </a:stretch>
        </p:blipFill>
        <p:spPr bwMode="auto">
          <a:xfrm>
            <a:off x="2124075" y="2060575"/>
            <a:ext cx="5400675" cy="4051300"/>
          </a:xfrm>
          <a:prstGeom prst="rect">
            <a:avLst/>
          </a:prstGeom>
          <a:noFill/>
          <a:ln w="28575">
            <a:solidFill>
              <a:srgbClr val="000000"/>
            </a:solidFill>
            <a:miter lim="800000"/>
            <a:headEnd/>
            <a:tailEnd/>
          </a:ln>
          <a:effectLst>
            <a:outerShdw dist="107763" dir="8100000" algn="ctr" rotWithShape="0">
              <a:srgbClr val="99CCFF">
                <a:alpha val="50000"/>
              </a:srgbClr>
            </a:outerShdw>
          </a:effectLst>
        </p:spPr>
      </p:pic>
      <p:sp>
        <p:nvSpPr>
          <p:cNvPr id="332804" name="Rectangle 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2805" name="Rectangle 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32806" name="Rectangle 6"/>
          <p:cNvSpPr>
            <a:spLocks noChangeArrowheads="1"/>
          </p:cNvSpPr>
          <p:nvPr/>
        </p:nvSpPr>
        <p:spPr bwMode="auto">
          <a:xfrm>
            <a:off x="684213" y="1052513"/>
            <a:ext cx="7991475" cy="936625"/>
          </a:xfrm>
          <a:prstGeom prst="rect">
            <a:avLst/>
          </a:prstGeom>
          <a:solidFill>
            <a:srgbClr val="0066CC">
              <a:alpha val="14999"/>
            </a:srgbClr>
          </a:solidFill>
          <a:ln w="12700" cap="sq">
            <a:solidFill>
              <a:srgbClr val="0033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4341775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32802"/>
                                        </p:tgtEl>
                                        <p:attrNameLst>
                                          <p:attrName>style.visibility</p:attrName>
                                        </p:attrNameLst>
                                      </p:cBhvr>
                                      <p:to>
                                        <p:strVal val="visible"/>
                                      </p:to>
                                    </p:set>
                                    <p:animEffect transition="in" filter="fade">
                                      <p:cBhvr>
                                        <p:cTn id="7" dur="500"/>
                                        <p:tgtEl>
                                          <p:spTgt spid="332802"/>
                                        </p:tgtEl>
                                      </p:cBhvr>
                                    </p:animEffect>
                                    <p:anim calcmode="lin" valueType="num">
                                      <p:cBhvr>
                                        <p:cTn id="8" dur="500" fill="hold"/>
                                        <p:tgtEl>
                                          <p:spTgt spid="332802"/>
                                        </p:tgtEl>
                                        <p:attrNameLst>
                                          <p:attrName>ppt_x</p:attrName>
                                        </p:attrNameLst>
                                      </p:cBhvr>
                                      <p:tavLst>
                                        <p:tav tm="0">
                                          <p:val>
                                            <p:strVal val="#ppt_x-.1"/>
                                          </p:val>
                                        </p:tav>
                                        <p:tav tm="100000">
                                          <p:val>
                                            <p:strVal val="#ppt_x"/>
                                          </p:val>
                                        </p:tav>
                                      </p:tavLst>
                                    </p:anim>
                                    <p:anim calcmode="lin" valueType="num">
                                      <p:cBhvr>
                                        <p:cTn id="9" dur="500" fill="hold"/>
                                        <p:tgtEl>
                                          <p:spTgt spid="332802"/>
                                        </p:tgtEl>
                                        <p:attrNameLst>
                                          <p:attrName>ppt_y</p:attrName>
                                        </p:attrNameLst>
                                      </p:cBhvr>
                                      <p:tavLst>
                                        <p:tav tm="0">
                                          <p:val>
                                            <p:strVal val="#ppt_y"/>
                                          </p:val>
                                        </p:tav>
                                        <p:tav tm="100000">
                                          <p:val>
                                            <p:strVal val="#ppt_y"/>
                                          </p:val>
                                        </p:tav>
                                      </p:tavLst>
                                    </p:anim>
                                  </p:childTnLst>
                                </p:cTn>
                              </p:par>
                            </p:childTnLst>
                          </p:cTn>
                        </p:par>
                        <p:par>
                          <p:cTn id="10" fill="hold">
                            <p:stCondLst>
                              <p:cond delay="5000"/>
                            </p:stCondLst>
                            <p:childTnLst>
                              <p:par>
                                <p:cTn id="11" presetID="55" presetClass="entr" presetSubtype="0" fill="hold" nodeType="afterEffect">
                                  <p:stCondLst>
                                    <p:cond delay="0"/>
                                  </p:stCondLst>
                                  <p:childTnLst>
                                    <p:set>
                                      <p:cBhvr>
                                        <p:cTn id="12" dur="1" fill="hold">
                                          <p:stCondLst>
                                            <p:cond delay="0"/>
                                          </p:stCondLst>
                                        </p:cTn>
                                        <p:tgtEl>
                                          <p:spTgt spid="332803"/>
                                        </p:tgtEl>
                                        <p:attrNameLst>
                                          <p:attrName>style.visibility</p:attrName>
                                        </p:attrNameLst>
                                      </p:cBhvr>
                                      <p:to>
                                        <p:strVal val="visible"/>
                                      </p:to>
                                    </p:set>
                                    <p:anim calcmode="lin" valueType="num">
                                      <p:cBhvr>
                                        <p:cTn id="13" dur="1000" fill="hold"/>
                                        <p:tgtEl>
                                          <p:spTgt spid="332803"/>
                                        </p:tgtEl>
                                        <p:attrNameLst>
                                          <p:attrName>ppt_w</p:attrName>
                                        </p:attrNameLst>
                                      </p:cBhvr>
                                      <p:tavLst>
                                        <p:tav tm="0">
                                          <p:val>
                                            <p:strVal val="#ppt_w*0.70"/>
                                          </p:val>
                                        </p:tav>
                                        <p:tav tm="100000">
                                          <p:val>
                                            <p:strVal val="#ppt_w"/>
                                          </p:val>
                                        </p:tav>
                                      </p:tavLst>
                                    </p:anim>
                                    <p:anim calcmode="lin" valueType="num">
                                      <p:cBhvr>
                                        <p:cTn id="14" dur="1000" fill="hold"/>
                                        <p:tgtEl>
                                          <p:spTgt spid="332803"/>
                                        </p:tgtEl>
                                        <p:attrNameLst>
                                          <p:attrName>ppt_h</p:attrName>
                                        </p:attrNameLst>
                                      </p:cBhvr>
                                      <p:tavLst>
                                        <p:tav tm="0">
                                          <p:val>
                                            <p:strVal val="#ppt_h"/>
                                          </p:val>
                                        </p:tav>
                                        <p:tav tm="100000">
                                          <p:val>
                                            <p:strVal val="#ppt_h"/>
                                          </p:val>
                                        </p:tav>
                                      </p:tavLst>
                                    </p:anim>
                                    <p:animEffect transition="in" filter="fade">
                                      <p:cBhvr>
                                        <p:cTn id="15" dur="1000"/>
                                        <p:tgtEl>
                                          <p:spTgt spid="332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57012E50-B030-4C1A-AACE-70B0222D41D8}" type="slidenum">
              <a:rPr lang="ar-SA">
                <a:solidFill>
                  <a:srgbClr val="90C226"/>
                </a:solidFill>
              </a:rPr>
              <a:pPr/>
              <a:t>142</a:t>
            </a:fld>
            <a:endParaRPr lang="en-US" dirty="0">
              <a:solidFill>
                <a:srgbClr val="90C226"/>
              </a:solidFill>
            </a:endParaRPr>
          </a:p>
        </p:txBody>
      </p:sp>
      <p:sp>
        <p:nvSpPr>
          <p:cNvPr id="334850" name="Rectangle 2"/>
          <p:cNvSpPr>
            <a:spLocks noChangeArrowheads="1"/>
          </p:cNvSpPr>
          <p:nvPr/>
        </p:nvSpPr>
        <p:spPr bwMode="auto">
          <a:xfrm>
            <a:off x="414081" y="4076700"/>
            <a:ext cx="2948244"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 مقاطع مسجد </a:t>
            </a:r>
            <a:r>
              <a:rPr lang="fa-IR" sz="2400" b="1" dirty="0">
                <a:solidFill>
                  <a:prstClr val="black"/>
                </a:solidFill>
                <a:latin typeface="Arial" pitchFamily="34" charset="0"/>
                <a:cs typeface="B Zar" pitchFamily="2" charset="-78"/>
              </a:rPr>
              <a:t>کبود تبریز</a:t>
            </a:r>
            <a:endParaRPr lang="en-US" sz="2400" b="1" dirty="0">
              <a:solidFill>
                <a:prstClr val="black"/>
              </a:solidFill>
              <a:latin typeface="Arial" pitchFamily="34" charset="0"/>
              <a:cs typeface="B Zar" pitchFamily="2" charset="-78"/>
            </a:endParaRPr>
          </a:p>
        </p:txBody>
      </p:sp>
      <p:pic>
        <p:nvPicPr>
          <p:cNvPr id="334851" name="Picture 3" descr="B13700"/>
          <p:cNvPicPr>
            <a:picLocks noChangeAspect="1" noChangeArrowheads="1"/>
          </p:cNvPicPr>
          <p:nvPr/>
        </p:nvPicPr>
        <p:blipFill>
          <a:blip r:embed="rId3"/>
          <a:srcRect/>
          <a:stretch>
            <a:fillRect/>
          </a:stretch>
        </p:blipFill>
        <p:spPr bwMode="auto">
          <a:xfrm>
            <a:off x="827088" y="476250"/>
            <a:ext cx="5567362" cy="29432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34852" name="Picture 4" descr="B17600"/>
          <p:cNvPicPr>
            <a:picLocks noChangeAspect="1" noChangeArrowheads="1"/>
          </p:cNvPicPr>
          <p:nvPr/>
        </p:nvPicPr>
        <p:blipFill>
          <a:blip r:embed="rId4"/>
          <a:srcRect/>
          <a:stretch>
            <a:fillRect/>
          </a:stretch>
        </p:blipFill>
        <p:spPr bwMode="auto">
          <a:xfrm>
            <a:off x="3419475" y="3716338"/>
            <a:ext cx="5473700" cy="24733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34853"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4854"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34855" name="Rectangle 7"/>
          <p:cNvSpPr>
            <a:spLocks noChangeArrowheads="1"/>
          </p:cNvSpPr>
          <p:nvPr/>
        </p:nvSpPr>
        <p:spPr bwMode="auto">
          <a:xfrm>
            <a:off x="611188" y="4005263"/>
            <a:ext cx="2665412" cy="576262"/>
          </a:xfrm>
          <a:prstGeom prst="rect">
            <a:avLst/>
          </a:prstGeom>
          <a:solidFill>
            <a:srgbClr val="0066CC">
              <a:alpha val="14999"/>
            </a:srgbClr>
          </a:solidFill>
          <a:ln w="12700" cap="sq">
            <a:solidFill>
              <a:srgbClr val="0033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2877471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34851"/>
                                        </p:tgtEl>
                                        <p:attrNameLst>
                                          <p:attrName>style.visibility</p:attrName>
                                        </p:attrNameLst>
                                      </p:cBhvr>
                                      <p:to>
                                        <p:strVal val="visible"/>
                                      </p:to>
                                    </p:set>
                                    <p:anim calcmode="lin" valueType="num">
                                      <p:cBhvr>
                                        <p:cTn id="7" dur="500" fill="hold"/>
                                        <p:tgtEl>
                                          <p:spTgt spid="334851"/>
                                        </p:tgtEl>
                                        <p:attrNameLst>
                                          <p:attrName>ppt_w</p:attrName>
                                        </p:attrNameLst>
                                      </p:cBhvr>
                                      <p:tavLst>
                                        <p:tav tm="0">
                                          <p:val>
                                            <p:fltVal val="0"/>
                                          </p:val>
                                        </p:tav>
                                        <p:tav tm="100000">
                                          <p:val>
                                            <p:strVal val="#ppt_w"/>
                                          </p:val>
                                        </p:tav>
                                      </p:tavLst>
                                    </p:anim>
                                    <p:anim calcmode="lin" valueType="num">
                                      <p:cBhvr>
                                        <p:cTn id="8" dur="500" fill="hold"/>
                                        <p:tgtEl>
                                          <p:spTgt spid="334851"/>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334852"/>
                                        </p:tgtEl>
                                        <p:attrNameLst>
                                          <p:attrName>style.visibility</p:attrName>
                                        </p:attrNameLst>
                                      </p:cBhvr>
                                      <p:to>
                                        <p:strVal val="visible"/>
                                      </p:to>
                                    </p:set>
                                    <p:animEffect transition="in" filter="box(in)">
                                      <p:cBhvr>
                                        <p:cTn id="12" dur="500"/>
                                        <p:tgtEl>
                                          <p:spTgt spid="334852"/>
                                        </p:tgtEl>
                                      </p:cBhvr>
                                    </p:animEffect>
                                  </p:childTnLst>
                                </p:cTn>
                              </p:par>
                            </p:childTnLst>
                          </p:cTn>
                        </p:par>
                        <p:par>
                          <p:cTn id="13" fill="hold">
                            <p:stCondLst>
                              <p:cond delay="1000"/>
                            </p:stCondLst>
                            <p:childTnLst>
                              <p:par>
                                <p:cTn id="14" presetID="29" presetClass="entr" presetSubtype="0" fill="hold" grpId="0" nodeType="afterEffect">
                                  <p:stCondLst>
                                    <p:cond delay="0"/>
                                  </p:stCondLst>
                                  <p:childTnLst>
                                    <p:set>
                                      <p:cBhvr>
                                        <p:cTn id="15" dur="1" fill="hold">
                                          <p:stCondLst>
                                            <p:cond delay="0"/>
                                          </p:stCondLst>
                                        </p:cTn>
                                        <p:tgtEl>
                                          <p:spTgt spid="334850"/>
                                        </p:tgtEl>
                                        <p:attrNameLst>
                                          <p:attrName>style.visibility</p:attrName>
                                        </p:attrNameLst>
                                      </p:cBhvr>
                                      <p:to>
                                        <p:strVal val="visible"/>
                                      </p:to>
                                    </p:set>
                                    <p:anim calcmode="lin" valueType="num">
                                      <p:cBhvr>
                                        <p:cTn id="16" dur="1000" fill="hold"/>
                                        <p:tgtEl>
                                          <p:spTgt spid="334850"/>
                                        </p:tgtEl>
                                        <p:attrNameLst>
                                          <p:attrName>ppt_x</p:attrName>
                                        </p:attrNameLst>
                                      </p:cBhvr>
                                      <p:tavLst>
                                        <p:tav tm="0">
                                          <p:val>
                                            <p:strVal val="#ppt_x-.2"/>
                                          </p:val>
                                        </p:tav>
                                        <p:tav tm="100000">
                                          <p:val>
                                            <p:strVal val="#ppt_x"/>
                                          </p:val>
                                        </p:tav>
                                      </p:tavLst>
                                    </p:anim>
                                    <p:anim calcmode="lin" valueType="num">
                                      <p:cBhvr>
                                        <p:cTn id="17" dur="1000" fill="hold"/>
                                        <p:tgtEl>
                                          <p:spTgt spid="3348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334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0"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BCD14A84-22A2-418F-ABF2-F887B93783D7}" type="slidenum">
              <a:rPr lang="ar-SA">
                <a:solidFill>
                  <a:srgbClr val="90C226"/>
                </a:solidFill>
              </a:rPr>
              <a:pPr/>
              <a:t>143</a:t>
            </a:fld>
            <a:endParaRPr lang="en-US" dirty="0">
              <a:solidFill>
                <a:srgbClr val="90C226"/>
              </a:solidFill>
            </a:endParaRPr>
          </a:p>
        </p:txBody>
      </p:sp>
      <p:sp>
        <p:nvSpPr>
          <p:cNvPr id="336898" name="Rectangle 2"/>
          <p:cNvSpPr>
            <a:spLocks noChangeArrowheads="1"/>
          </p:cNvSpPr>
          <p:nvPr/>
        </p:nvSpPr>
        <p:spPr bwMode="auto">
          <a:xfrm>
            <a:off x="827088" y="3141663"/>
            <a:ext cx="2449512" cy="10080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36899" name="Picture 3" descr="4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92500" y="2852738"/>
            <a:ext cx="5327650" cy="24526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36900" name="Picture 4" descr="4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47813" y="549275"/>
            <a:ext cx="5040312" cy="21653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36901" name="Text Box 5"/>
          <p:cNvSpPr txBox="1">
            <a:spLocks noChangeArrowheads="1"/>
          </p:cNvSpPr>
          <p:nvPr/>
        </p:nvSpPr>
        <p:spPr bwMode="auto">
          <a:xfrm>
            <a:off x="179388" y="3141663"/>
            <a:ext cx="3022600" cy="946150"/>
          </a:xfrm>
          <a:prstGeom prst="rect">
            <a:avLst/>
          </a:prstGeom>
          <a:noFill/>
          <a:ln w="9525">
            <a:noFill/>
            <a:miter lim="800000"/>
            <a:headEnd/>
            <a:tailEnd/>
          </a:ln>
          <a:effectLst/>
        </p:spPr>
        <p:txBody>
          <a:bodyPr>
            <a:spAutoFit/>
          </a:bodyPr>
          <a:lstStyle/>
          <a:p>
            <a:pPr fontAlgn="base">
              <a:spcBef>
                <a:spcPct val="0"/>
              </a:spcBef>
              <a:spcAft>
                <a:spcPct val="0"/>
              </a:spcAft>
            </a:pPr>
            <a:r>
              <a:rPr lang="fa-IR" sz="2800" b="1" dirty="0">
                <a:solidFill>
                  <a:srgbClr val="EBEBEB"/>
                </a:solidFill>
                <a:latin typeface="Arial" pitchFamily="34" charset="0"/>
                <a:cs typeface="B Homa" panose="00000400000000000000" pitchFamily="2" charset="-78"/>
              </a:rPr>
              <a:t>نما و برش </a:t>
            </a:r>
            <a:r>
              <a:rPr lang="fa-IR" sz="2800" b="1" dirty="0">
                <a:solidFill>
                  <a:prstClr val="black"/>
                </a:solidFill>
                <a:latin typeface="Arial" pitchFamily="34" charset="0"/>
                <a:cs typeface="B Homa" panose="00000400000000000000" pitchFamily="2" charset="-78"/>
              </a:rPr>
              <a:t>پیش از</a:t>
            </a:r>
          </a:p>
          <a:p>
            <a:pPr fontAlgn="base">
              <a:spcBef>
                <a:spcPct val="0"/>
              </a:spcBef>
              <a:spcAft>
                <a:spcPct val="0"/>
              </a:spcAft>
            </a:pPr>
            <a:r>
              <a:rPr lang="fa-IR" sz="2800" b="1" dirty="0">
                <a:solidFill>
                  <a:srgbClr val="EBEBEB"/>
                </a:solidFill>
                <a:latin typeface="Arial" pitchFamily="34" charset="0"/>
                <a:cs typeface="B Homa" panose="00000400000000000000" pitchFamily="2" charset="-78"/>
              </a:rPr>
              <a:t>بازسازی</a:t>
            </a:r>
            <a:endParaRPr lang="en-US" sz="2800" b="1" dirty="0">
              <a:solidFill>
                <a:srgbClr val="EBEBEB"/>
              </a:solidFill>
              <a:latin typeface="Arial" pitchFamily="34" charset="0"/>
              <a:cs typeface="B Homa" panose="00000400000000000000" pitchFamily="2" charset="-78"/>
            </a:endParaRPr>
          </a:p>
        </p:txBody>
      </p:sp>
      <p:sp>
        <p:nvSpPr>
          <p:cNvPr id="336902"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6903"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172068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36900"/>
                                        </p:tgtEl>
                                        <p:attrNameLst>
                                          <p:attrName>style.visibility</p:attrName>
                                        </p:attrNameLst>
                                      </p:cBhvr>
                                      <p:to>
                                        <p:strVal val="visible"/>
                                      </p:to>
                                    </p:set>
                                    <p:animEffect transition="in" filter="slide(fromLeft)">
                                      <p:cBhvr>
                                        <p:cTn id="7" dur="1000"/>
                                        <p:tgtEl>
                                          <p:spTgt spid="336900"/>
                                        </p:tgtEl>
                                      </p:cBhvr>
                                    </p:animEffect>
                                  </p:childTnLst>
                                </p:cTn>
                              </p:par>
                            </p:childTnLst>
                          </p:cTn>
                        </p:par>
                        <p:par>
                          <p:cTn id="8" fill="hold">
                            <p:stCondLst>
                              <p:cond delay="1000"/>
                            </p:stCondLst>
                            <p:childTnLst>
                              <p:par>
                                <p:cTn id="9" presetID="12" presetClass="entr" presetSubtype="2" fill="hold" nodeType="afterEffect">
                                  <p:stCondLst>
                                    <p:cond delay="0"/>
                                  </p:stCondLst>
                                  <p:childTnLst>
                                    <p:set>
                                      <p:cBhvr>
                                        <p:cTn id="10" dur="1" fill="hold">
                                          <p:stCondLst>
                                            <p:cond delay="0"/>
                                          </p:stCondLst>
                                        </p:cTn>
                                        <p:tgtEl>
                                          <p:spTgt spid="336899"/>
                                        </p:tgtEl>
                                        <p:attrNameLst>
                                          <p:attrName>style.visibility</p:attrName>
                                        </p:attrNameLst>
                                      </p:cBhvr>
                                      <p:to>
                                        <p:strVal val="visible"/>
                                      </p:to>
                                    </p:set>
                                    <p:animEffect transition="in" filter="slide(fromRight)">
                                      <p:cBhvr>
                                        <p:cTn id="11" dur="1000"/>
                                        <p:tgtEl>
                                          <p:spTgt spid="336899"/>
                                        </p:tgtEl>
                                      </p:cBhvr>
                                    </p:animEffect>
                                  </p:childTnLst>
                                </p:cTn>
                              </p:par>
                              <p:par>
                                <p:cTn id="12" presetID="29" presetClass="entr" presetSubtype="0" fill="hold" grpId="0" nodeType="withEffect">
                                  <p:stCondLst>
                                    <p:cond delay="0"/>
                                  </p:stCondLst>
                                  <p:childTnLst>
                                    <p:set>
                                      <p:cBhvr>
                                        <p:cTn id="13" dur="1" fill="hold">
                                          <p:stCondLst>
                                            <p:cond delay="0"/>
                                          </p:stCondLst>
                                        </p:cTn>
                                        <p:tgtEl>
                                          <p:spTgt spid="336901"/>
                                        </p:tgtEl>
                                        <p:attrNameLst>
                                          <p:attrName>style.visibility</p:attrName>
                                        </p:attrNameLst>
                                      </p:cBhvr>
                                      <p:to>
                                        <p:strVal val="visible"/>
                                      </p:to>
                                    </p:set>
                                    <p:anim calcmode="lin" valueType="num">
                                      <p:cBhvr>
                                        <p:cTn id="14" dur="1000" fill="hold"/>
                                        <p:tgtEl>
                                          <p:spTgt spid="336901"/>
                                        </p:tgtEl>
                                        <p:attrNameLst>
                                          <p:attrName>ppt_x</p:attrName>
                                        </p:attrNameLst>
                                      </p:cBhvr>
                                      <p:tavLst>
                                        <p:tav tm="0">
                                          <p:val>
                                            <p:strVal val="#ppt_x-.2"/>
                                          </p:val>
                                        </p:tav>
                                        <p:tav tm="100000">
                                          <p:val>
                                            <p:strVal val="#ppt_x"/>
                                          </p:val>
                                        </p:tav>
                                      </p:tavLst>
                                    </p:anim>
                                    <p:anim calcmode="lin" valueType="num">
                                      <p:cBhvr>
                                        <p:cTn id="15" dur="1000" fill="hold"/>
                                        <p:tgtEl>
                                          <p:spTgt spid="33690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36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01"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FB35E7C6-706E-48B7-9351-D00DCBE766CB}" type="slidenum">
              <a:rPr lang="ar-SA">
                <a:solidFill>
                  <a:srgbClr val="90C226"/>
                </a:solidFill>
              </a:rPr>
              <a:pPr/>
              <a:t>144</a:t>
            </a:fld>
            <a:endParaRPr lang="en-US" dirty="0">
              <a:solidFill>
                <a:srgbClr val="90C226"/>
              </a:solidFill>
            </a:endParaRPr>
          </a:p>
        </p:txBody>
      </p:sp>
      <p:sp>
        <p:nvSpPr>
          <p:cNvPr id="337922" name="Rectangle 2"/>
          <p:cNvSpPr>
            <a:spLocks noChangeArrowheads="1"/>
          </p:cNvSpPr>
          <p:nvPr/>
        </p:nvSpPr>
        <p:spPr bwMode="auto">
          <a:xfrm>
            <a:off x="468313" y="5805488"/>
            <a:ext cx="3240087"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37923" name="Picture 3" descr="B1300"/>
          <p:cNvPicPr>
            <a:picLocks noChangeAspect="1" noChangeArrowheads="1"/>
          </p:cNvPicPr>
          <p:nvPr/>
        </p:nvPicPr>
        <p:blipFill>
          <a:blip r:embed="rId3"/>
          <a:srcRect/>
          <a:stretch>
            <a:fillRect/>
          </a:stretch>
        </p:blipFill>
        <p:spPr bwMode="auto">
          <a:xfrm>
            <a:off x="5219700" y="333375"/>
            <a:ext cx="3143250" cy="33131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37924" name="Picture 4" descr="boreshe gonbade asli"/>
          <p:cNvPicPr>
            <a:picLocks noChangeAspect="1" noChangeArrowheads="1"/>
          </p:cNvPicPr>
          <p:nvPr/>
        </p:nvPicPr>
        <p:blipFill>
          <a:blip r:embed="rId4"/>
          <a:srcRect/>
          <a:stretch>
            <a:fillRect/>
          </a:stretch>
        </p:blipFill>
        <p:spPr bwMode="auto">
          <a:xfrm>
            <a:off x="1258888" y="765175"/>
            <a:ext cx="3600450" cy="33321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37925" name="Picture 5" descr="gggggggg"/>
          <p:cNvPicPr>
            <a:picLocks noChangeAspect="1" noChangeArrowheads="1"/>
          </p:cNvPicPr>
          <p:nvPr/>
        </p:nvPicPr>
        <p:blipFill>
          <a:blip r:embed="rId5"/>
          <a:srcRect/>
          <a:stretch>
            <a:fillRect/>
          </a:stretch>
        </p:blipFill>
        <p:spPr bwMode="auto">
          <a:xfrm>
            <a:off x="5219700" y="3789363"/>
            <a:ext cx="2592388" cy="240506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37926" name="Rectangle 6"/>
          <p:cNvSpPr>
            <a:spLocks noChangeArrowheads="1"/>
          </p:cNvSpPr>
          <p:nvPr/>
        </p:nvSpPr>
        <p:spPr bwMode="auto">
          <a:xfrm>
            <a:off x="1709633" y="4457700"/>
            <a:ext cx="2440092" cy="523220"/>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800" b="1" dirty="0">
                <a:solidFill>
                  <a:srgbClr val="EBEBEB"/>
                </a:solidFill>
                <a:latin typeface="Arial" pitchFamily="34" charset="0"/>
                <a:cs typeface="B Zar" pitchFamily="2" charset="-78"/>
              </a:rPr>
              <a:t> برش گنبد اصلی</a:t>
            </a:r>
            <a:endParaRPr lang="en-US" sz="2800" b="1" dirty="0">
              <a:solidFill>
                <a:srgbClr val="EBEBEB"/>
              </a:solidFill>
              <a:latin typeface="Arial" pitchFamily="34" charset="0"/>
              <a:cs typeface="B Zar" pitchFamily="2" charset="-78"/>
            </a:endParaRPr>
          </a:p>
        </p:txBody>
      </p:sp>
      <p:sp>
        <p:nvSpPr>
          <p:cNvPr id="337927"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7928"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800" b="1" dirty="0">
              <a:solidFill>
                <a:srgbClr val="EBEBEB"/>
              </a:solidFill>
              <a:latin typeface="Times New Roman" pitchFamily="18" charset="0"/>
              <a:cs typeface="B Homa" panose="00000400000000000000" pitchFamily="2" charset="-78"/>
            </a:endParaRPr>
          </a:p>
        </p:txBody>
      </p:sp>
      <p:sp>
        <p:nvSpPr>
          <p:cNvPr id="337929" name="Rectangle 9"/>
          <p:cNvSpPr>
            <a:spLocks noChangeArrowheads="1"/>
          </p:cNvSpPr>
          <p:nvPr/>
        </p:nvSpPr>
        <p:spPr bwMode="auto">
          <a:xfrm>
            <a:off x="1763713" y="4508500"/>
            <a:ext cx="2376487" cy="5048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7930" name="Rectangle 10"/>
          <p:cNvSpPr>
            <a:spLocks noChangeArrowheads="1"/>
          </p:cNvSpPr>
          <p:nvPr/>
        </p:nvSpPr>
        <p:spPr bwMode="auto">
          <a:xfrm>
            <a:off x="539750" y="5876925"/>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a:solidFill>
                  <a:srgbClr val="99FF99"/>
                </a:solidFill>
                <a:latin typeface="Times New Roman" pitchFamily="18" charset="0"/>
                <a:cs typeface="Times New Roman" pitchFamily="18" charset="0"/>
                <a:hlinkClick r:id="rId6" action="ppaction://hlinksldjump"/>
              </a:rPr>
              <a:t>Return to main menu</a:t>
            </a:r>
            <a:endParaRPr lang="en-US" sz="2400">
              <a:solidFill>
                <a:srgbClr val="99FF99"/>
              </a:solidFill>
              <a:latin typeface="Times New Roman" pitchFamily="18" charset="0"/>
              <a:cs typeface="Times New Roman" pitchFamily="18" charset="0"/>
            </a:endParaRPr>
          </a:p>
        </p:txBody>
      </p:sp>
    </p:spTree>
    <p:extLst>
      <p:ext uri="{BB962C8B-B14F-4D97-AF65-F5344CB8AC3E}">
        <p14:creationId xmlns:p14="http://schemas.microsoft.com/office/powerpoint/2010/main" val="31145998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37924"/>
                                        </p:tgtEl>
                                        <p:attrNameLst>
                                          <p:attrName>style.visibility</p:attrName>
                                        </p:attrNameLst>
                                      </p:cBhvr>
                                      <p:to>
                                        <p:strVal val="visible"/>
                                      </p:to>
                                    </p:set>
                                    <p:animEffect transition="in" filter="wedge">
                                      <p:cBhvr>
                                        <p:cTn id="7" dur="2000"/>
                                        <p:tgtEl>
                                          <p:spTgt spid="33792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37923"/>
                                        </p:tgtEl>
                                        <p:attrNameLst>
                                          <p:attrName>style.visibility</p:attrName>
                                        </p:attrNameLst>
                                      </p:cBhvr>
                                      <p:to>
                                        <p:strVal val="visible"/>
                                      </p:to>
                                    </p:set>
                                    <p:animEffect transition="in" filter="wipe(down)">
                                      <p:cBhvr>
                                        <p:cTn id="11" dur="500"/>
                                        <p:tgtEl>
                                          <p:spTgt spid="337923"/>
                                        </p:tgtEl>
                                      </p:cBhvr>
                                    </p:animEffect>
                                  </p:childTnLst>
                                </p:cTn>
                              </p:par>
                            </p:childTnLst>
                          </p:cTn>
                        </p:par>
                        <p:par>
                          <p:cTn id="12" fill="hold">
                            <p:stCondLst>
                              <p:cond delay="2500"/>
                            </p:stCondLst>
                            <p:childTnLst>
                              <p:par>
                                <p:cTn id="13" presetID="29" presetClass="entr" presetSubtype="0" fill="hold" nodeType="afterEffect">
                                  <p:stCondLst>
                                    <p:cond delay="0"/>
                                  </p:stCondLst>
                                  <p:childTnLst>
                                    <p:set>
                                      <p:cBhvr>
                                        <p:cTn id="14" dur="1" fill="hold">
                                          <p:stCondLst>
                                            <p:cond delay="0"/>
                                          </p:stCondLst>
                                        </p:cTn>
                                        <p:tgtEl>
                                          <p:spTgt spid="337925"/>
                                        </p:tgtEl>
                                        <p:attrNameLst>
                                          <p:attrName>style.visibility</p:attrName>
                                        </p:attrNameLst>
                                      </p:cBhvr>
                                      <p:to>
                                        <p:strVal val="visible"/>
                                      </p:to>
                                    </p:set>
                                    <p:anim calcmode="lin" valueType="num">
                                      <p:cBhvr>
                                        <p:cTn id="15" dur="1000" fill="hold"/>
                                        <p:tgtEl>
                                          <p:spTgt spid="337925"/>
                                        </p:tgtEl>
                                        <p:attrNameLst>
                                          <p:attrName>ppt_x</p:attrName>
                                        </p:attrNameLst>
                                      </p:cBhvr>
                                      <p:tavLst>
                                        <p:tav tm="0">
                                          <p:val>
                                            <p:strVal val="#ppt_x-.2"/>
                                          </p:val>
                                        </p:tav>
                                        <p:tav tm="100000">
                                          <p:val>
                                            <p:strVal val="#ppt_x"/>
                                          </p:val>
                                        </p:tav>
                                      </p:tavLst>
                                    </p:anim>
                                    <p:anim calcmode="lin" valueType="num">
                                      <p:cBhvr>
                                        <p:cTn id="16" dur="1000" fill="hold"/>
                                        <p:tgtEl>
                                          <p:spTgt spid="33792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37925"/>
                                        </p:tgtEl>
                                      </p:cBhvr>
                                    </p:animEffect>
                                  </p:childTnLst>
                                </p:cTn>
                              </p:par>
                            </p:childTnLst>
                          </p:cTn>
                        </p:par>
                        <p:par>
                          <p:cTn id="18" fill="hold">
                            <p:stCondLst>
                              <p:cond delay="3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37926"/>
                                        </p:tgtEl>
                                        <p:attrNameLst>
                                          <p:attrName>style.visibility</p:attrName>
                                        </p:attrNameLst>
                                      </p:cBhvr>
                                      <p:to>
                                        <p:strVal val="visible"/>
                                      </p:to>
                                    </p:set>
                                    <p:anim by="(-#ppt_w*2)" calcmode="lin" valueType="num">
                                      <p:cBhvr rctx="PPT">
                                        <p:cTn id="21" dur="250" autoRev="1" fill="hold">
                                          <p:stCondLst>
                                            <p:cond delay="0"/>
                                          </p:stCondLst>
                                        </p:cTn>
                                        <p:tgtEl>
                                          <p:spTgt spid="337926"/>
                                        </p:tgtEl>
                                        <p:attrNameLst>
                                          <p:attrName>ppt_w</p:attrName>
                                        </p:attrNameLst>
                                      </p:cBhvr>
                                    </p:anim>
                                    <p:anim by="(#ppt_w*0.50)" calcmode="lin" valueType="num">
                                      <p:cBhvr>
                                        <p:cTn id="22" dur="250" decel="50000" autoRev="1" fill="hold">
                                          <p:stCondLst>
                                            <p:cond delay="0"/>
                                          </p:stCondLst>
                                        </p:cTn>
                                        <p:tgtEl>
                                          <p:spTgt spid="337926"/>
                                        </p:tgtEl>
                                        <p:attrNameLst>
                                          <p:attrName>ppt_x</p:attrName>
                                        </p:attrNameLst>
                                      </p:cBhvr>
                                    </p:anim>
                                    <p:anim from="(-#ppt_h/2)" to="(#ppt_y)" calcmode="lin" valueType="num">
                                      <p:cBhvr>
                                        <p:cTn id="23" dur="500" fill="hold">
                                          <p:stCondLst>
                                            <p:cond delay="0"/>
                                          </p:stCondLst>
                                        </p:cTn>
                                        <p:tgtEl>
                                          <p:spTgt spid="337926"/>
                                        </p:tgtEl>
                                        <p:attrNameLst>
                                          <p:attrName>ppt_y</p:attrName>
                                        </p:attrNameLst>
                                      </p:cBhvr>
                                    </p:anim>
                                    <p:animRot by="21600000">
                                      <p:cBhvr>
                                        <p:cTn id="24" dur="500" fill="hold">
                                          <p:stCondLst>
                                            <p:cond delay="0"/>
                                          </p:stCondLst>
                                        </p:cTn>
                                        <p:tgtEl>
                                          <p:spTgt spid="3379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26"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276329EC-70E2-435B-BAF3-658E68950FF3}" type="slidenum">
              <a:rPr lang="ar-SA">
                <a:solidFill>
                  <a:srgbClr val="90C226"/>
                </a:solidFill>
              </a:rPr>
              <a:pPr/>
              <a:t>145</a:t>
            </a:fld>
            <a:endParaRPr lang="en-US" dirty="0">
              <a:solidFill>
                <a:srgbClr val="90C226"/>
              </a:solidFill>
            </a:endParaRPr>
          </a:p>
        </p:txBody>
      </p:sp>
      <p:sp>
        <p:nvSpPr>
          <p:cNvPr id="339970" name="Rectangle 2"/>
          <p:cNvSpPr>
            <a:spLocks noChangeArrowheads="1"/>
          </p:cNvSpPr>
          <p:nvPr/>
        </p:nvSpPr>
        <p:spPr bwMode="auto">
          <a:xfrm>
            <a:off x="6156325" y="5805488"/>
            <a:ext cx="2987675"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9971" name="Rectangle 3"/>
          <p:cNvSpPr>
            <a:spLocks noChangeArrowheads="1"/>
          </p:cNvSpPr>
          <p:nvPr/>
        </p:nvSpPr>
        <p:spPr bwMode="auto">
          <a:xfrm>
            <a:off x="4140200" y="908050"/>
            <a:ext cx="4824413" cy="460851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9972" name="Rectangle 4"/>
          <p:cNvSpPr>
            <a:spLocks noChangeArrowheads="1"/>
          </p:cNvSpPr>
          <p:nvPr/>
        </p:nvSpPr>
        <p:spPr bwMode="auto">
          <a:xfrm>
            <a:off x="1042988" y="5589588"/>
            <a:ext cx="4824412" cy="7191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9973" name="Rectangle 5"/>
          <p:cNvSpPr>
            <a:spLocks noChangeArrowheads="1"/>
          </p:cNvSpPr>
          <p:nvPr/>
        </p:nvSpPr>
        <p:spPr bwMode="auto">
          <a:xfrm>
            <a:off x="5394355" y="188913"/>
            <a:ext cx="3082895" cy="523220"/>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800" b="1" dirty="0">
                <a:solidFill>
                  <a:srgbClr val="EBEBEB"/>
                </a:solidFill>
                <a:latin typeface="Arial" pitchFamily="34" charset="0"/>
                <a:cs typeface="B Zar" pitchFamily="2" charset="-78"/>
              </a:rPr>
              <a:t> مدرسه غیاثیه خرگرد:</a:t>
            </a:r>
            <a:endParaRPr lang="en-US" sz="2800" b="1" dirty="0">
              <a:solidFill>
                <a:srgbClr val="EBEBEB"/>
              </a:solidFill>
              <a:latin typeface="Arial" pitchFamily="34" charset="0"/>
              <a:cs typeface="B Zar" pitchFamily="2" charset="-78"/>
            </a:endParaRPr>
          </a:p>
        </p:txBody>
      </p:sp>
      <p:sp>
        <p:nvSpPr>
          <p:cNvPr id="339974" name="Rectangle 6"/>
          <p:cNvSpPr>
            <a:spLocks noChangeArrowheads="1"/>
          </p:cNvSpPr>
          <p:nvPr/>
        </p:nvSpPr>
        <p:spPr bwMode="auto">
          <a:xfrm>
            <a:off x="971550" y="908050"/>
            <a:ext cx="7942263" cy="4672013"/>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pPr>
            <a:r>
              <a:rPr lang="fa-IR" sz="2000" b="1" dirty="0">
                <a:solidFill>
                  <a:prstClr val="black"/>
                </a:solidFill>
                <a:latin typeface="Arial" pitchFamily="34" charset="0"/>
                <a:cs typeface="B Zar" pitchFamily="2" charset="-78"/>
              </a:rPr>
              <a:t>از قدیمی ترین بناهای چهار ایوانه دوره اسلامی،</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مدرسه غیاثیه خرگرد می باشد.خرگرد در نزدیکی</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منطقه خواف قرار دارد.بر روی محورهای طولی</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و عرضی، صحن حیاط و در وسط اضلاع صحن</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چهار ایوان قرار می گیرد.هر ایوان رو به صحن،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در یک طرف خویش 2 حجره دارند.بدین ترتیب</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هر ضلع صحن دارای 4 حجره و کلاً طبقه همکف</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16 حجره دارد.چون بنای مدرسه دو طبقه است</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 کلاً مدرسه دارای 32 حجره است</a:t>
            </a:r>
            <a:r>
              <a:rPr lang="fa-IR" sz="2000" dirty="0">
                <a:solidFill>
                  <a:srgbClr val="EBEBEB"/>
                </a:solidFill>
                <a:latin typeface="Arial" pitchFamily="34" charset="0"/>
                <a:cs typeface="B Zar" pitchFamily="2" charset="-78"/>
              </a:rPr>
              <a:t>.</a:t>
            </a:r>
            <a:endParaRPr lang="en-US" sz="2000" dirty="0">
              <a:solidFill>
                <a:srgbClr val="EBEBEB"/>
              </a:solidFill>
              <a:latin typeface="Arial" pitchFamily="34" charset="0"/>
              <a:cs typeface="B Zar" pitchFamily="2" charset="-78"/>
            </a:endParaRPr>
          </a:p>
        </p:txBody>
      </p:sp>
      <p:sp>
        <p:nvSpPr>
          <p:cNvPr id="339975" name="Rectangle 7"/>
          <p:cNvSpPr>
            <a:spLocks noChangeArrowheads="1"/>
          </p:cNvSpPr>
          <p:nvPr/>
        </p:nvSpPr>
        <p:spPr bwMode="auto">
          <a:xfrm>
            <a:off x="468313" y="5516563"/>
            <a:ext cx="5400675" cy="830997"/>
          </a:xfrm>
          <a:prstGeom prst="rect">
            <a:avLst/>
          </a:prstGeom>
          <a:noFill/>
          <a:ln w="9525">
            <a:noFill/>
            <a:miter lim="800000"/>
            <a:headEnd/>
            <a:tailEnd/>
          </a:ln>
          <a:effectLst/>
        </p:spPr>
        <p:txBody>
          <a:bodyPr>
            <a:spAutoFit/>
          </a:bodyPr>
          <a:lstStyle/>
          <a:p>
            <a:pPr fontAlgn="base">
              <a:spcBef>
                <a:spcPct val="0"/>
              </a:spcBef>
              <a:spcAft>
                <a:spcPct val="0"/>
              </a:spcAft>
              <a:buFontTx/>
              <a:buChar char="•"/>
            </a:pPr>
            <a:r>
              <a:rPr lang="fa-IR" sz="2400" b="1" dirty="0">
                <a:solidFill>
                  <a:srgbClr val="EBEBEB"/>
                </a:solidFill>
                <a:latin typeface="Arial" pitchFamily="34" charset="0"/>
                <a:cs typeface="B Zar" pitchFamily="2" charset="-78"/>
              </a:rPr>
              <a:t>دیدهای داخلی و بیرونی مدرسه غیاثیه خرگرد</a:t>
            </a:r>
          </a:p>
          <a:p>
            <a:pPr fontAlgn="base">
              <a:spcBef>
                <a:spcPct val="0"/>
              </a:spcBef>
              <a:spcAft>
                <a:spcPct val="0"/>
              </a:spcAft>
            </a:pPr>
            <a:r>
              <a:rPr lang="fa-IR" sz="2400" b="1" dirty="0">
                <a:solidFill>
                  <a:srgbClr val="EBEBEB"/>
                </a:solidFill>
                <a:latin typeface="Arial" pitchFamily="34" charset="0"/>
                <a:cs typeface="B Zar" pitchFamily="2" charset="-78"/>
              </a:rPr>
              <a:t>از آثار دوره تیموری</a:t>
            </a:r>
            <a:endParaRPr lang="en-US" sz="2400" b="1" dirty="0">
              <a:solidFill>
                <a:srgbClr val="EBEBEB"/>
              </a:solidFill>
              <a:latin typeface="Arial" pitchFamily="34" charset="0"/>
              <a:cs typeface="B Zar" pitchFamily="2" charset="-78"/>
            </a:endParaRPr>
          </a:p>
        </p:txBody>
      </p:sp>
      <p:sp>
        <p:nvSpPr>
          <p:cNvPr id="339976"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39977"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pic>
        <p:nvPicPr>
          <p:cNvPr id="339978" name="Picture 10" descr="1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0113" y="404813"/>
            <a:ext cx="3600450" cy="23701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39979" name="Picture 11" descr="13"/>
          <p:cNvPicPr>
            <a:picLocks noChangeAspect="1" noChangeArrowheads="1"/>
          </p:cNvPicPr>
          <p:nvPr/>
        </p:nvPicPr>
        <p:blipFill>
          <a:blip r:embed="rId4"/>
          <a:srcRect/>
          <a:stretch>
            <a:fillRect/>
          </a:stretch>
        </p:blipFill>
        <p:spPr bwMode="auto">
          <a:xfrm>
            <a:off x="971550" y="2924175"/>
            <a:ext cx="3529013" cy="25193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39980" name="Rectangle 12"/>
          <p:cNvSpPr>
            <a:spLocks noChangeArrowheads="1"/>
          </p:cNvSpPr>
          <p:nvPr/>
        </p:nvSpPr>
        <p:spPr bwMode="auto">
          <a:xfrm>
            <a:off x="6381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5"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9445864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39973"/>
                                        </p:tgtEl>
                                        <p:attrNameLst>
                                          <p:attrName>style.visibility</p:attrName>
                                        </p:attrNameLst>
                                      </p:cBhvr>
                                      <p:to>
                                        <p:strVal val="visible"/>
                                      </p:to>
                                    </p:set>
                                    <p:animEffect transition="in" filter="fade">
                                      <p:cBhvr>
                                        <p:cTn id="7" dur="1000"/>
                                        <p:tgtEl>
                                          <p:spTgt spid="339973"/>
                                        </p:tgtEl>
                                      </p:cBhvr>
                                    </p:animEffect>
                                    <p:anim calcmode="lin" valueType="num">
                                      <p:cBhvr>
                                        <p:cTn id="8" dur="1000" fill="hold"/>
                                        <p:tgtEl>
                                          <p:spTgt spid="339973"/>
                                        </p:tgtEl>
                                        <p:attrNameLst>
                                          <p:attrName>ppt_x</p:attrName>
                                        </p:attrNameLst>
                                      </p:cBhvr>
                                      <p:tavLst>
                                        <p:tav tm="0">
                                          <p:val>
                                            <p:strVal val="#ppt_x-.1"/>
                                          </p:val>
                                        </p:tav>
                                        <p:tav tm="100000">
                                          <p:val>
                                            <p:strVal val="#ppt_x"/>
                                          </p:val>
                                        </p:tav>
                                      </p:tavLst>
                                    </p:anim>
                                    <p:anim calcmode="lin" valueType="num">
                                      <p:cBhvr>
                                        <p:cTn id="9" dur="1000" fill="hold"/>
                                        <p:tgtEl>
                                          <p:spTgt spid="339973"/>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20" presetClass="entr" presetSubtype="0" fill="hold" grpId="0" nodeType="afterEffect">
                                  <p:stCondLst>
                                    <p:cond delay="0"/>
                                  </p:stCondLst>
                                  <p:childTnLst>
                                    <p:set>
                                      <p:cBhvr>
                                        <p:cTn id="12" dur="1" fill="hold">
                                          <p:stCondLst>
                                            <p:cond delay="0"/>
                                          </p:stCondLst>
                                        </p:cTn>
                                        <p:tgtEl>
                                          <p:spTgt spid="339974"/>
                                        </p:tgtEl>
                                        <p:attrNameLst>
                                          <p:attrName>style.visibility</p:attrName>
                                        </p:attrNameLst>
                                      </p:cBhvr>
                                      <p:to>
                                        <p:strVal val="visible"/>
                                      </p:to>
                                    </p:set>
                                    <p:animEffect transition="in" filter="wedge">
                                      <p:cBhvr>
                                        <p:cTn id="13" dur="2000"/>
                                        <p:tgtEl>
                                          <p:spTgt spid="339974"/>
                                        </p:tgtEl>
                                      </p:cBhvr>
                                    </p:animEffect>
                                  </p:childTnLst>
                                </p:cTn>
                              </p:par>
                              <p:par>
                                <p:cTn id="14" presetID="22" presetClass="entr" presetSubtype="1" fill="hold" nodeType="withEffect">
                                  <p:stCondLst>
                                    <p:cond delay="0"/>
                                  </p:stCondLst>
                                  <p:childTnLst>
                                    <p:set>
                                      <p:cBhvr>
                                        <p:cTn id="15" dur="1" fill="hold">
                                          <p:stCondLst>
                                            <p:cond delay="0"/>
                                          </p:stCondLst>
                                        </p:cTn>
                                        <p:tgtEl>
                                          <p:spTgt spid="339978"/>
                                        </p:tgtEl>
                                        <p:attrNameLst>
                                          <p:attrName>style.visibility</p:attrName>
                                        </p:attrNameLst>
                                      </p:cBhvr>
                                      <p:to>
                                        <p:strVal val="visible"/>
                                      </p:to>
                                    </p:set>
                                    <p:animEffect transition="in" filter="wipe(up)">
                                      <p:cBhvr>
                                        <p:cTn id="16" dur="500"/>
                                        <p:tgtEl>
                                          <p:spTgt spid="339978"/>
                                        </p:tgtEl>
                                      </p:cBhvr>
                                    </p:animEffect>
                                  </p:childTnLst>
                                </p:cTn>
                              </p:par>
                            </p:childTnLst>
                          </p:cTn>
                        </p:par>
                        <p:par>
                          <p:cTn id="17" fill="hold">
                            <p:stCondLst>
                              <p:cond delay="4600"/>
                            </p:stCondLst>
                            <p:childTnLst>
                              <p:par>
                                <p:cTn id="18" presetID="22" presetClass="entr" presetSubtype="4" fill="hold" nodeType="afterEffect">
                                  <p:stCondLst>
                                    <p:cond delay="0"/>
                                  </p:stCondLst>
                                  <p:childTnLst>
                                    <p:set>
                                      <p:cBhvr>
                                        <p:cTn id="19" dur="1" fill="hold">
                                          <p:stCondLst>
                                            <p:cond delay="0"/>
                                          </p:stCondLst>
                                        </p:cTn>
                                        <p:tgtEl>
                                          <p:spTgt spid="339979"/>
                                        </p:tgtEl>
                                        <p:attrNameLst>
                                          <p:attrName>style.visibility</p:attrName>
                                        </p:attrNameLst>
                                      </p:cBhvr>
                                      <p:to>
                                        <p:strVal val="visible"/>
                                      </p:to>
                                    </p:set>
                                    <p:animEffect transition="in" filter="wipe(down)">
                                      <p:cBhvr>
                                        <p:cTn id="20" dur="500"/>
                                        <p:tgtEl>
                                          <p:spTgt spid="339979"/>
                                        </p:tgtEl>
                                      </p:cBhvr>
                                    </p:animEffect>
                                  </p:childTnLst>
                                </p:cTn>
                              </p:par>
                            </p:childTnLst>
                          </p:cTn>
                        </p:par>
                        <p:par>
                          <p:cTn id="21" fill="hold">
                            <p:stCondLst>
                              <p:cond delay="5100"/>
                            </p:stCondLst>
                            <p:childTnLst>
                              <p:par>
                                <p:cTn id="22" presetID="29" presetClass="entr" presetSubtype="0" fill="hold" grpId="0" nodeType="afterEffect">
                                  <p:stCondLst>
                                    <p:cond delay="0"/>
                                  </p:stCondLst>
                                  <p:childTnLst>
                                    <p:set>
                                      <p:cBhvr>
                                        <p:cTn id="23" dur="1" fill="hold">
                                          <p:stCondLst>
                                            <p:cond delay="0"/>
                                          </p:stCondLst>
                                        </p:cTn>
                                        <p:tgtEl>
                                          <p:spTgt spid="339975"/>
                                        </p:tgtEl>
                                        <p:attrNameLst>
                                          <p:attrName>style.visibility</p:attrName>
                                        </p:attrNameLst>
                                      </p:cBhvr>
                                      <p:to>
                                        <p:strVal val="visible"/>
                                      </p:to>
                                    </p:set>
                                    <p:anim calcmode="lin" valueType="num">
                                      <p:cBhvr>
                                        <p:cTn id="24" dur="1000" fill="hold"/>
                                        <p:tgtEl>
                                          <p:spTgt spid="339975"/>
                                        </p:tgtEl>
                                        <p:attrNameLst>
                                          <p:attrName>ppt_x</p:attrName>
                                        </p:attrNameLst>
                                      </p:cBhvr>
                                      <p:tavLst>
                                        <p:tav tm="0">
                                          <p:val>
                                            <p:strVal val="#ppt_x-.2"/>
                                          </p:val>
                                        </p:tav>
                                        <p:tav tm="100000">
                                          <p:val>
                                            <p:strVal val="#ppt_x"/>
                                          </p:val>
                                        </p:tav>
                                      </p:tavLst>
                                    </p:anim>
                                    <p:anim calcmode="lin" valueType="num">
                                      <p:cBhvr>
                                        <p:cTn id="25" dur="1000" fill="hold"/>
                                        <p:tgtEl>
                                          <p:spTgt spid="339975"/>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39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3" grpId="0"/>
      <p:bldP spid="339974" grpId="0"/>
      <p:bldP spid="339975"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E0B880A4-2112-4482-937E-6A5AE3DD4FEC}" type="slidenum">
              <a:rPr lang="ar-SA">
                <a:solidFill>
                  <a:srgbClr val="90C226"/>
                </a:solidFill>
              </a:rPr>
              <a:pPr/>
              <a:t>146</a:t>
            </a:fld>
            <a:endParaRPr lang="en-US" dirty="0">
              <a:solidFill>
                <a:srgbClr val="90C226"/>
              </a:solidFill>
            </a:endParaRPr>
          </a:p>
        </p:txBody>
      </p:sp>
      <p:sp>
        <p:nvSpPr>
          <p:cNvPr id="342018" name="Rectangle 2"/>
          <p:cNvSpPr>
            <a:spLocks noChangeArrowheads="1"/>
          </p:cNvSpPr>
          <p:nvPr/>
        </p:nvSpPr>
        <p:spPr bwMode="auto">
          <a:xfrm>
            <a:off x="1187450" y="4868863"/>
            <a:ext cx="7488238" cy="12969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42019" name="Rectangle 3"/>
          <p:cNvSpPr>
            <a:spLocks noChangeArrowheads="1"/>
          </p:cNvSpPr>
          <p:nvPr/>
        </p:nvSpPr>
        <p:spPr bwMode="auto">
          <a:xfrm>
            <a:off x="4635500" y="4724400"/>
            <a:ext cx="730250" cy="793750"/>
          </a:xfrm>
          <a:prstGeom prst="rect">
            <a:avLst/>
          </a:prstGeom>
          <a:noFill/>
          <a:ln w="9525">
            <a:noFill/>
            <a:miter lim="800000"/>
            <a:headEnd/>
            <a:tailEnd/>
          </a:ln>
          <a:effectLst/>
        </p:spPr>
        <p:txBody>
          <a:bodyPr wrap="none">
            <a:spAutoFit/>
          </a:bodyPr>
          <a:lstStyle/>
          <a:p>
            <a:pPr lvl="1" fontAlgn="base">
              <a:spcBef>
                <a:spcPct val="30000"/>
              </a:spcBef>
              <a:spcAft>
                <a:spcPct val="0"/>
              </a:spcAft>
              <a:buFontTx/>
              <a:buChar char="•"/>
            </a:pPr>
            <a:endParaRPr lang="fa-IR" sz="2000" dirty="0">
              <a:solidFill>
                <a:srgbClr val="EBEBEB"/>
              </a:solidFill>
              <a:latin typeface="Arial" pitchFamily="34" charset="0"/>
              <a:cs typeface="B Zar" pitchFamily="2" charset="-78"/>
            </a:endParaRPr>
          </a:p>
          <a:p>
            <a:pPr lvl="1" fontAlgn="base">
              <a:spcBef>
                <a:spcPct val="30000"/>
              </a:spcBef>
              <a:spcAft>
                <a:spcPct val="0"/>
              </a:spcAft>
              <a:buFontTx/>
              <a:buChar char="•"/>
            </a:pPr>
            <a:endParaRPr lang="fa-IR" sz="2000" dirty="0">
              <a:solidFill>
                <a:srgbClr val="EBEBEB"/>
              </a:solidFill>
              <a:latin typeface="Arial" pitchFamily="34" charset="0"/>
              <a:cs typeface="B Zar" pitchFamily="2" charset="-78"/>
            </a:endParaRPr>
          </a:p>
        </p:txBody>
      </p:sp>
      <p:sp>
        <p:nvSpPr>
          <p:cNvPr id="342020" name="Rectangle 4"/>
          <p:cNvSpPr>
            <a:spLocks noChangeArrowheads="1"/>
          </p:cNvSpPr>
          <p:nvPr/>
        </p:nvSpPr>
        <p:spPr bwMode="auto">
          <a:xfrm>
            <a:off x="1258888" y="4797425"/>
            <a:ext cx="7408862" cy="1800225"/>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مدارس دید به بیرون دارند حضور پلان چهار ایوانی و شکل گیری پخ ها در چهار</a:t>
            </a:r>
            <a:r>
              <a:rPr lang="fa-IR" sz="2000" b="1" dirty="0">
                <a:solidFill>
                  <a:prstClr val="black"/>
                </a:solidFill>
                <a:latin typeface="Arial" pitchFamily="34" charset="0"/>
                <a:cs typeface="B Zar" pitchFamily="2" charset="-78"/>
              </a:rPr>
              <a:t>گوشه </a:t>
            </a:r>
            <a:r>
              <a:rPr lang="fa-IR" sz="2000" b="1" dirty="0">
                <a:solidFill>
                  <a:srgbClr val="EBEBEB"/>
                </a:solidFill>
                <a:latin typeface="Arial" pitchFamily="34" charset="0"/>
                <a:cs typeface="B Zar" pitchFamily="2" charset="-78"/>
              </a:rPr>
              <a:t>حیاط از ویژگی های این مدرسه است.نهاز و نخیرها در تهرنگ آن </a:t>
            </a:r>
            <a:r>
              <a:rPr lang="fa-IR" sz="2000" b="1" dirty="0">
                <a:solidFill>
                  <a:prstClr val="black"/>
                </a:solidFill>
                <a:latin typeface="Arial" pitchFamily="34" charset="0"/>
                <a:cs typeface="B Zar" pitchFamily="2" charset="-78"/>
              </a:rPr>
              <a:t>بسیار </a:t>
            </a:r>
            <a:r>
              <a:rPr lang="fa-IR" sz="2000" b="1" dirty="0">
                <a:solidFill>
                  <a:srgbClr val="EBEBEB"/>
                </a:solidFill>
                <a:latin typeface="Arial" pitchFamily="34" charset="0"/>
                <a:cs typeface="B Zar" pitchFamily="2" charset="-78"/>
              </a:rPr>
              <a:t>باندام(متناسب) هستند.</a:t>
            </a:r>
            <a:endParaRPr lang="en-US" sz="2000" b="1" dirty="0">
              <a:solidFill>
                <a:srgbClr val="EBEBEB"/>
              </a:solidFill>
              <a:latin typeface="Arial" pitchFamily="34" charset="0"/>
              <a:cs typeface="B Zar" pitchFamily="2" charset="-78"/>
            </a:endParaRPr>
          </a:p>
          <a:p>
            <a:pPr algn="just" fontAlgn="base">
              <a:lnSpc>
                <a:spcPct val="140000"/>
              </a:lnSpc>
              <a:spcBef>
                <a:spcPct val="0"/>
              </a:spcBef>
              <a:spcAft>
                <a:spcPct val="0"/>
              </a:spcAft>
            </a:pPr>
            <a:endParaRPr lang="fa-IR" sz="2000" b="1" dirty="0">
              <a:solidFill>
                <a:srgbClr val="EBEBEB"/>
              </a:solidFill>
              <a:latin typeface="Arial" pitchFamily="34" charset="0"/>
              <a:cs typeface="B Zar" pitchFamily="2" charset="-78"/>
            </a:endParaRPr>
          </a:p>
        </p:txBody>
      </p:sp>
      <p:pic>
        <p:nvPicPr>
          <p:cNvPr id="342021" name="Picture 5" descr="2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932363" y="476250"/>
            <a:ext cx="2994025" cy="38877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42022" name="Picture 6" descr="2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9250" y="476250"/>
            <a:ext cx="3070225" cy="38893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42023" name="Text Box 7"/>
          <p:cNvSpPr txBox="1">
            <a:spLocks noChangeArrowheads="1"/>
          </p:cNvSpPr>
          <p:nvPr/>
        </p:nvSpPr>
        <p:spPr bwMode="auto">
          <a:xfrm>
            <a:off x="3517964" y="4437063"/>
            <a:ext cx="2751074" cy="46166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پلان طبقه همکف و اول </a:t>
            </a:r>
            <a:endParaRPr lang="en-US" sz="2400" b="1" dirty="0">
              <a:solidFill>
                <a:srgbClr val="EBEBEB"/>
              </a:solidFill>
              <a:latin typeface="Arial" pitchFamily="34" charset="0"/>
              <a:cs typeface="B Homa" panose="00000400000000000000" pitchFamily="2" charset="-78"/>
            </a:endParaRPr>
          </a:p>
        </p:txBody>
      </p:sp>
      <p:sp>
        <p:nvSpPr>
          <p:cNvPr id="342024"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42025"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7466762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2021"/>
                                        </p:tgtEl>
                                        <p:attrNameLst>
                                          <p:attrName>style.visibility</p:attrName>
                                        </p:attrNameLst>
                                      </p:cBhvr>
                                      <p:to>
                                        <p:strVal val="visible"/>
                                      </p:to>
                                    </p:set>
                                    <p:animEffect transition="in" filter="fade">
                                      <p:cBhvr>
                                        <p:cTn id="7" dur="1000"/>
                                        <p:tgtEl>
                                          <p:spTgt spid="342021"/>
                                        </p:tgtEl>
                                      </p:cBhvr>
                                    </p:animEffect>
                                    <p:anim calcmode="lin" valueType="num">
                                      <p:cBhvr>
                                        <p:cTn id="8" dur="1000" fill="hold"/>
                                        <p:tgtEl>
                                          <p:spTgt spid="342021"/>
                                        </p:tgtEl>
                                        <p:attrNameLst>
                                          <p:attrName>ppt_x</p:attrName>
                                        </p:attrNameLst>
                                      </p:cBhvr>
                                      <p:tavLst>
                                        <p:tav tm="0">
                                          <p:val>
                                            <p:strVal val="#ppt_x"/>
                                          </p:val>
                                        </p:tav>
                                        <p:tav tm="100000">
                                          <p:val>
                                            <p:strVal val="#ppt_x"/>
                                          </p:val>
                                        </p:tav>
                                      </p:tavLst>
                                    </p:anim>
                                    <p:anim calcmode="lin" valueType="num">
                                      <p:cBhvr>
                                        <p:cTn id="9" dur="1000" fill="hold"/>
                                        <p:tgtEl>
                                          <p:spTgt spid="3420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42022"/>
                                        </p:tgtEl>
                                        <p:attrNameLst>
                                          <p:attrName>style.visibility</p:attrName>
                                        </p:attrNameLst>
                                      </p:cBhvr>
                                      <p:to>
                                        <p:strVal val="visible"/>
                                      </p:to>
                                    </p:set>
                                    <p:animEffect transition="in" filter="fade">
                                      <p:cBhvr>
                                        <p:cTn id="13" dur="1000"/>
                                        <p:tgtEl>
                                          <p:spTgt spid="342022"/>
                                        </p:tgtEl>
                                      </p:cBhvr>
                                    </p:animEffect>
                                    <p:anim calcmode="lin" valueType="num">
                                      <p:cBhvr>
                                        <p:cTn id="14" dur="1000" fill="hold"/>
                                        <p:tgtEl>
                                          <p:spTgt spid="342022"/>
                                        </p:tgtEl>
                                        <p:attrNameLst>
                                          <p:attrName>ppt_x</p:attrName>
                                        </p:attrNameLst>
                                      </p:cBhvr>
                                      <p:tavLst>
                                        <p:tav tm="0">
                                          <p:val>
                                            <p:strVal val="#ppt_x"/>
                                          </p:val>
                                        </p:tav>
                                        <p:tav tm="100000">
                                          <p:val>
                                            <p:strVal val="#ppt_x"/>
                                          </p:val>
                                        </p:tav>
                                      </p:tavLst>
                                    </p:anim>
                                    <p:anim calcmode="lin" valueType="num">
                                      <p:cBhvr>
                                        <p:cTn id="15" dur="1000" fill="hold"/>
                                        <p:tgtEl>
                                          <p:spTgt spid="342022"/>
                                        </p:tgtEl>
                                        <p:attrNameLst>
                                          <p:attrName>ppt_y</p:attrName>
                                        </p:attrNameLst>
                                      </p:cBhvr>
                                      <p:tavLst>
                                        <p:tav tm="0">
                                          <p:val>
                                            <p:strVal val="#ppt_y-.1"/>
                                          </p:val>
                                        </p:tav>
                                        <p:tav tm="100000">
                                          <p:val>
                                            <p:strVal val="#ppt_y"/>
                                          </p:val>
                                        </p:tav>
                                      </p:tavLst>
                                    </p:anim>
                                  </p:childTnLst>
                                </p:cTn>
                              </p:par>
                              <p:par>
                                <p:cTn id="16" presetID="29" presetClass="entr" presetSubtype="0" fill="hold" nodeType="withEffect">
                                  <p:stCondLst>
                                    <p:cond delay="0"/>
                                  </p:stCondLst>
                                  <p:childTnLst>
                                    <p:set>
                                      <p:cBhvr>
                                        <p:cTn id="17" dur="1" fill="hold">
                                          <p:stCondLst>
                                            <p:cond delay="0"/>
                                          </p:stCondLst>
                                        </p:cTn>
                                        <p:tgtEl>
                                          <p:spTgt spid="342023">
                                            <p:txEl>
                                              <p:pRg st="0" end="0"/>
                                            </p:txEl>
                                          </p:spTgt>
                                        </p:tgtEl>
                                        <p:attrNameLst>
                                          <p:attrName>style.visibility</p:attrName>
                                        </p:attrNameLst>
                                      </p:cBhvr>
                                      <p:to>
                                        <p:strVal val="visible"/>
                                      </p:to>
                                    </p:set>
                                    <p:anim calcmode="lin" valueType="num">
                                      <p:cBhvr>
                                        <p:cTn id="18" dur="1000" fill="hold"/>
                                        <p:tgtEl>
                                          <p:spTgt spid="342023">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34202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42023">
                                            <p:txEl>
                                              <p:pRg st="0" end="0"/>
                                            </p:txEl>
                                          </p:spTgt>
                                        </p:tgtEl>
                                      </p:cBhvr>
                                    </p:animEffect>
                                  </p:childTnLst>
                                </p:cTn>
                              </p:par>
                              <p:par>
                                <p:cTn id="21" presetID="29" presetClass="entr" presetSubtype="0" fill="hold" nodeType="withEffect">
                                  <p:stCondLst>
                                    <p:cond delay="0"/>
                                  </p:stCondLst>
                                  <p:childTnLst>
                                    <p:set>
                                      <p:cBhvr>
                                        <p:cTn id="22" dur="1" fill="hold">
                                          <p:stCondLst>
                                            <p:cond delay="0"/>
                                          </p:stCondLst>
                                        </p:cTn>
                                        <p:tgtEl>
                                          <p:spTgt spid="342020">
                                            <p:txEl>
                                              <p:pRg st="0" end="0"/>
                                            </p:txEl>
                                          </p:spTgt>
                                        </p:tgtEl>
                                        <p:attrNameLst>
                                          <p:attrName>style.visibility</p:attrName>
                                        </p:attrNameLst>
                                      </p:cBhvr>
                                      <p:to>
                                        <p:strVal val="visible"/>
                                      </p:to>
                                    </p:set>
                                    <p:anim calcmode="lin" valueType="num">
                                      <p:cBhvr>
                                        <p:cTn id="23" dur="1000" fill="hold"/>
                                        <p:tgtEl>
                                          <p:spTgt spid="342020">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34202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420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B80766C5-D0D0-4B88-BB7E-2DB9414F4150}" type="slidenum">
              <a:rPr lang="ar-SA">
                <a:solidFill>
                  <a:prstClr val="black"/>
                </a:solidFill>
              </a:rPr>
              <a:pPr/>
              <a:t>147</a:t>
            </a:fld>
            <a:endParaRPr lang="en-US" dirty="0">
              <a:solidFill>
                <a:prstClr val="black"/>
              </a:solidFill>
            </a:endParaRPr>
          </a:p>
        </p:txBody>
      </p:sp>
      <p:sp>
        <p:nvSpPr>
          <p:cNvPr id="344066" name="Rectangle 2"/>
          <p:cNvSpPr>
            <a:spLocks noChangeArrowheads="1"/>
          </p:cNvSpPr>
          <p:nvPr/>
        </p:nvSpPr>
        <p:spPr bwMode="auto">
          <a:xfrm>
            <a:off x="971550" y="3357563"/>
            <a:ext cx="3024188" cy="11509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44067" name="Rectangle 3"/>
          <p:cNvSpPr>
            <a:spLocks noChangeArrowheads="1"/>
          </p:cNvSpPr>
          <p:nvPr/>
        </p:nvSpPr>
        <p:spPr bwMode="auto">
          <a:xfrm>
            <a:off x="3708400" y="5157788"/>
            <a:ext cx="5040313" cy="5032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44068" name="Picture 4" descr="ghiyasiye2"/>
          <p:cNvPicPr>
            <a:picLocks noChangeAspect="1" noChangeArrowheads="1"/>
          </p:cNvPicPr>
          <p:nvPr/>
        </p:nvPicPr>
        <p:blipFill>
          <a:blip r:embed="rId3"/>
          <a:srcRect/>
          <a:stretch>
            <a:fillRect/>
          </a:stretch>
        </p:blipFill>
        <p:spPr bwMode="auto">
          <a:xfrm>
            <a:off x="539750" y="692150"/>
            <a:ext cx="3816350" cy="23368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44069" name="Rectangle 5"/>
          <p:cNvSpPr>
            <a:spLocks noChangeArrowheads="1"/>
          </p:cNvSpPr>
          <p:nvPr/>
        </p:nvSpPr>
        <p:spPr bwMode="auto">
          <a:xfrm>
            <a:off x="802890" y="3429000"/>
            <a:ext cx="3329759" cy="941796"/>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400" b="1" dirty="0">
                <a:solidFill>
                  <a:prstClr val="black"/>
                </a:solidFill>
                <a:latin typeface="Arial" pitchFamily="34" charset="0"/>
                <a:cs typeface="B Zar" pitchFamily="2" charset="-78"/>
              </a:rPr>
              <a:t> دید از داخل صحن مدرسه </a:t>
            </a:r>
          </a:p>
          <a:p>
            <a:pPr algn="ctr" fontAlgn="base">
              <a:spcBef>
                <a:spcPct val="30000"/>
              </a:spcBef>
              <a:spcAft>
                <a:spcPct val="0"/>
              </a:spcAft>
            </a:pPr>
            <a:r>
              <a:rPr lang="fa-IR" sz="2400" b="1" dirty="0">
                <a:solidFill>
                  <a:prstClr val="black"/>
                </a:solidFill>
                <a:latin typeface="Arial" pitchFamily="34" charset="0"/>
                <a:cs typeface="B Zar" pitchFamily="2" charset="-78"/>
              </a:rPr>
              <a:t>غیاثیه خرگرد</a:t>
            </a:r>
            <a:endParaRPr lang="en-US" sz="2400" b="1" dirty="0">
              <a:solidFill>
                <a:prstClr val="black"/>
              </a:solidFill>
              <a:latin typeface="Arial" pitchFamily="34" charset="0"/>
              <a:cs typeface="B Zar" pitchFamily="2" charset="-78"/>
            </a:endParaRPr>
          </a:p>
        </p:txBody>
      </p:sp>
      <p:pic>
        <p:nvPicPr>
          <p:cNvPr id="344070" name="Picture 6" descr="ghiyasiye"/>
          <p:cNvPicPr>
            <a:picLocks noChangeAspect="1" noChangeArrowheads="1"/>
          </p:cNvPicPr>
          <p:nvPr/>
        </p:nvPicPr>
        <p:blipFill>
          <a:blip r:embed="rId4"/>
          <a:srcRect/>
          <a:stretch>
            <a:fillRect/>
          </a:stretch>
        </p:blipFill>
        <p:spPr bwMode="auto">
          <a:xfrm>
            <a:off x="4572000" y="1916113"/>
            <a:ext cx="4392613" cy="29654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44071" name="Rectangle 7"/>
          <p:cNvSpPr>
            <a:spLocks noChangeArrowheads="1"/>
          </p:cNvSpPr>
          <p:nvPr/>
        </p:nvSpPr>
        <p:spPr bwMode="auto">
          <a:xfrm>
            <a:off x="3594939" y="5157788"/>
            <a:ext cx="5133136"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000" b="1" dirty="0">
                <a:solidFill>
                  <a:prstClr val="black"/>
                </a:solidFill>
                <a:latin typeface="Arial" pitchFamily="34" charset="0"/>
                <a:cs typeface="B Zar" pitchFamily="2" charset="-78"/>
              </a:rPr>
              <a:t> </a:t>
            </a:r>
            <a:r>
              <a:rPr lang="fa-IR" sz="2400" b="1" dirty="0">
                <a:solidFill>
                  <a:prstClr val="black"/>
                </a:solidFill>
                <a:latin typeface="Arial" pitchFamily="34" charset="0"/>
                <a:cs typeface="B Zar" pitchFamily="2" charset="-78"/>
              </a:rPr>
              <a:t>نما سازی و تزئینات کاشی و آجر در بیرون بنا</a:t>
            </a:r>
            <a:endParaRPr lang="en-US" sz="2400" b="1" dirty="0">
              <a:solidFill>
                <a:prstClr val="black"/>
              </a:solidFill>
              <a:latin typeface="Arial" pitchFamily="34" charset="0"/>
              <a:cs typeface="B Zar" pitchFamily="2" charset="-78"/>
            </a:endParaRPr>
          </a:p>
        </p:txBody>
      </p:sp>
      <p:sp>
        <p:nvSpPr>
          <p:cNvPr id="344072"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44073"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000" b="1" dirty="0">
              <a:solidFill>
                <a:prstClr val="black"/>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1647466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4070"/>
                                        </p:tgtEl>
                                        <p:attrNameLst>
                                          <p:attrName>style.visibility</p:attrName>
                                        </p:attrNameLst>
                                      </p:cBhvr>
                                      <p:to>
                                        <p:strVal val="visible"/>
                                      </p:to>
                                    </p:set>
                                    <p:animEffect transition="in" filter="fade">
                                      <p:cBhvr>
                                        <p:cTn id="7" dur="1000"/>
                                        <p:tgtEl>
                                          <p:spTgt spid="344070"/>
                                        </p:tgtEl>
                                      </p:cBhvr>
                                    </p:animEffect>
                                    <p:anim calcmode="lin" valueType="num">
                                      <p:cBhvr>
                                        <p:cTn id="8" dur="1000" fill="hold"/>
                                        <p:tgtEl>
                                          <p:spTgt spid="344070"/>
                                        </p:tgtEl>
                                        <p:attrNameLst>
                                          <p:attrName>ppt_x</p:attrName>
                                        </p:attrNameLst>
                                      </p:cBhvr>
                                      <p:tavLst>
                                        <p:tav tm="0">
                                          <p:val>
                                            <p:strVal val="#ppt_x"/>
                                          </p:val>
                                        </p:tav>
                                        <p:tav tm="100000">
                                          <p:val>
                                            <p:strVal val="#ppt_x"/>
                                          </p:val>
                                        </p:tav>
                                      </p:tavLst>
                                    </p:anim>
                                    <p:anim calcmode="lin" valueType="num">
                                      <p:cBhvr>
                                        <p:cTn id="9" dur="1000" fill="hold"/>
                                        <p:tgtEl>
                                          <p:spTgt spid="344070"/>
                                        </p:tgtEl>
                                        <p:attrNameLst>
                                          <p:attrName>ppt_y</p:attrName>
                                        </p:attrNameLst>
                                      </p:cBhvr>
                                      <p:tavLst>
                                        <p:tav tm="0">
                                          <p:val>
                                            <p:strVal val="#ppt_y-.1"/>
                                          </p:val>
                                        </p:tav>
                                        <p:tav tm="100000">
                                          <p:val>
                                            <p:strVal val="#ppt_y"/>
                                          </p:val>
                                        </p:tav>
                                      </p:tavLst>
                                    </p:anim>
                                  </p:childTnLst>
                                </p:cTn>
                              </p:par>
                              <p:par>
                                <p:cTn id="10" presetID="29" presetClass="entr" presetSubtype="0" fill="hold" grpId="0" nodeType="withEffect">
                                  <p:stCondLst>
                                    <p:cond delay="0"/>
                                  </p:stCondLst>
                                  <p:childTnLst>
                                    <p:set>
                                      <p:cBhvr>
                                        <p:cTn id="11" dur="1" fill="hold">
                                          <p:stCondLst>
                                            <p:cond delay="0"/>
                                          </p:stCondLst>
                                        </p:cTn>
                                        <p:tgtEl>
                                          <p:spTgt spid="344071"/>
                                        </p:tgtEl>
                                        <p:attrNameLst>
                                          <p:attrName>style.visibility</p:attrName>
                                        </p:attrNameLst>
                                      </p:cBhvr>
                                      <p:to>
                                        <p:strVal val="visible"/>
                                      </p:to>
                                    </p:set>
                                    <p:anim calcmode="lin" valueType="num">
                                      <p:cBhvr>
                                        <p:cTn id="12" dur="1000" fill="hold"/>
                                        <p:tgtEl>
                                          <p:spTgt spid="344071"/>
                                        </p:tgtEl>
                                        <p:attrNameLst>
                                          <p:attrName>ppt_x</p:attrName>
                                        </p:attrNameLst>
                                      </p:cBhvr>
                                      <p:tavLst>
                                        <p:tav tm="0">
                                          <p:val>
                                            <p:strVal val="#ppt_x-.2"/>
                                          </p:val>
                                        </p:tav>
                                        <p:tav tm="100000">
                                          <p:val>
                                            <p:strVal val="#ppt_x"/>
                                          </p:val>
                                        </p:tav>
                                      </p:tavLst>
                                    </p:anim>
                                    <p:anim calcmode="lin" valueType="num">
                                      <p:cBhvr>
                                        <p:cTn id="13" dur="1000" fill="hold"/>
                                        <p:tgtEl>
                                          <p:spTgt spid="344071"/>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44071"/>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344068"/>
                                        </p:tgtEl>
                                        <p:attrNameLst>
                                          <p:attrName>style.visibility</p:attrName>
                                        </p:attrNameLst>
                                      </p:cBhvr>
                                      <p:to>
                                        <p:strVal val="visible"/>
                                      </p:to>
                                    </p:set>
                                    <p:animEffect transition="in" filter="fade">
                                      <p:cBhvr>
                                        <p:cTn id="18" dur="1000"/>
                                        <p:tgtEl>
                                          <p:spTgt spid="344068"/>
                                        </p:tgtEl>
                                      </p:cBhvr>
                                    </p:animEffect>
                                    <p:anim calcmode="lin" valueType="num">
                                      <p:cBhvr>
                                        <p:cTn id="19" dur="1000" fill="hold"/>
                                        <p:tgtEl>
                                          <p:spTgt spid="344068"/>
                                        </p:tgtEl>
                                        <p:attrNameLst>
                                          <p:attrName>ppt_x</p:attrName>
                                        </p:attrNameLst>
                                      </p:cBhvr>
                                      <p:tavLst>
                                        <p:tav tm="0">
                                          <p:val>
                                            <p:strVal val="#ppt_x"/>
                                          </p:val>
                                        </p:tav>
                                        <p:tav tm="100000">
                                          <p:val>
                                            <p:strVal val="#ppt_x"/>
                                          </p:val>
                                        </p:tav>
                                      </p:tavLst>
                                    </p:anim>
                                    <p:anim calcmode="lin" valueType="num">
                                      <p:cBhvr>
                                        <p:cTn id="20" dur="1000" fill="hold"/>
                                        <p:tgtEl>
                                          <p:spTgt spid="344068"/>
                                        </p:tgtEl>
                                        <p:attrNameLst>
                                          <p:attrName>ppt_y</p:attrName>
                                        </p:attrNameLst>
                                      </p:cBhvr>
                                      <p:tavLst>
                                        <p:tav tm="0">
                                          <p:val>
                                            <p:strVal val="#ppt_y-.1"/>
                                          </p:val>
                                        </p:tav>
                                        <p:tav tm="100000">
                                          <p:val>
                                            <p:strVal val="#ppt_y"/>
                                          </p:val>
                                        </p:tav>
                                      </p:tavLst>
                                    </p:anim>
                                  </p:childTnLst>
                                </p:cTn>
                              </p:par>
                              <p:par>
                                <p:cTn id="21" presetID="29" presetClass="entr" presetSubtype="0" fill="hold" grpId="0" nodeType="withEffect">
                                  <p:stCondLst>
                                    <p:cond delay="0"/>
                                  </p:stCondLst>
                                  <p:childTnLst>
                                    <p:set>
                                      <p:cBhvr>
                                        <p:cTn id="22" dur="1" fill="hold">
                                          <p:stCondLst>
                                            <p:cond delay="0"/>
                                          </p:stCondLst>
                                        </p:cTn>
                                        <p:tgtEl>
                                          <p:spTgt spid="344069"/>
                                        </p:tgtEl>
                                        <p:attrNameLst>
                                          <p:attrName>style.visibility</p:attrName>
                                        </p:attrNameLst>
                                      </p:cBhvr>
                                      <p:to>
                                        <p:strVal val="visible"/>
                                      </p:to>
                                    </p:set>
                                    <p:anim calcmode="lin" valueType="num">
                                      <p:cBhvr>
                                        <p:cTn id="23" dur="1000" fill="hold"/>
                                        <p:tgtEl>
                                          <p:spTgt spid="344069"/>
                                        </p:tgtEl>
                                        <p:attrNameLst>
                                          <p:attrName>ppt_x</p:attrName>
                                        </p:attrNameLst>
                                      </p:cBhvr>
                                      <p:tavLst>
                                        <p:tav tm="0">
                                          <p:val>
                                            <p:strVal val="#ppt_x-.2"/>
                                          </p:val>
                                        </p:tav>
                                        <p:tav tm="100000">
                                          <p:val>
                                            <p:strVal val="#ppt_x"/>
                                          </p:val>
                                        </p:tav>
                                      </p:tavLst>
                                    </p:anim>
                                    <p:anim calcmode="lin" valueType="num">
                                      <p:cBhvr>
                                        <p:cTn id="24" dur="1000" fill="hold"/>
                                        <p:tgtEl>
                                          <p:spTgt spid="344069"/>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44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9" grpId="0"/>
      <p:bldP spid="344071"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4D2D3E90-5A9D-4AA5-A5C6-DD740DB5EA87}" type="slidenum">
              <a:rPr lang="ar-SA">
                <a:solidFill>
                  <a:srgbClr val="90C226"/>
                </a:solidFill>
              </a:rPr>
              <a:pPr/>
              <a:t>148</a:t>
            </a:fld>
            <a:endParaRPr lang="en-US" dirty="0">
              <a:solidFill>
                <a:srgbClr val="90C226"/>
              </a:solidFill>
            </a:endParaRPr>
          </a:p>
        </p:txBody>
      </p:sp>
      <p:pic>
        <p:nvPicPr>
          <p:cNvPr id="346114" name="Picture 2" descr="ghiyasiye3"/>
          <p:cNvPicPr>
            <a:picLocks noChangeAspect="1" noChangeArrowheads="1"/>
          </p:cNvPicPr>
          <p:nvPr/>
        </p:nvPicPr>
        <p:blipFill>
          <a:blip r:embed="rId3"/>
          <a:srcRect/>
          <a:stretch>
            <a:fillRect/>
          </a:stretch>
        </p:blipFill>
        <p:spPr bwMode="auto">
          <a:xfrm>
            <a:off x="4716463" y="1052513"/>
            <a:ext cx="2820987" cy="42481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46115" name="Picture 3" descr="ghiyasiye1"/>
          <p:cNvPicPr>
            <a:picLocks noChangeAspect="1" noChangeArrowheads="1"/>
          </p:cNvPicPr>
          <p:nvPr/>
        </p:nvPicPr>
        <p:blipFill>
          <a:blip r:embed="rId4"/>
          <a:srcRect/>
          <a:stretch>
            <a:fillRect/>
          </a:stretch>
        </p:blipFill>
        <p:spPr bwMode="auto">
          <a:xfrm>
            <a:off x="1258888" y="333375"/>
            <a:ext cx="3297237" cy="46799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46116" name="Rectangle 4"/>
          <p:cNvSpPr>
            <a:spLocks noChangeArrowheads="1"/>
          </p:cNvSpPr>
          <p:nvPr/>
        </p:nvSpPr>
        <p:spPr bwMode="auto">
          <a:xfrm>
            <a:off x="4486391" y="5589588"/>
            <a:ext cx="3882794" cy="461665"/>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400" b="1" dirty="0">
                <a:solidFill>
                  <a:srgbClr val="EBEBEB"/>
                </a:solidFill>
                <a:latin typeface="Arial" pitchFamily="34" charset="0"/>
                <a:cs typeface="B Zar" pitchFamily="2" charset="-78"/>
              </a:rPr>
              <a:t> تزئینات داخلی فاقد کاشی کاری</a:t>
            </a:r>
            <a:endParaRPr lang="en-US" sz="2400" b="1" dirty="0">
              <a:solidFill>
                <a:srgbClr val="EBEBEB"/>
              </a:solidFill>
              <a:latin typeface="Arial" pitchFamily="34" charset="0"/>
              <a:cs typeface="B Zar" pitchFamily="2" charset="-78"/>
            </a:endParaRPr>
          </a:p>
        </p:txBody>
      </p:sp>
      <p:sp>
        <p:nvSpPr>
          <p:cNvPr id="346117"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46118"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46119" name="Rectangle 7"/>
          <p:cNvSpPr>
            <a:spLocks noChangeArrowheads="1"/>
          </p:cNvSpPr>
          <p:nvPr/>
        </p:nvSpPr>
        <p:spPr bwMode="auto">
          <a:xfrm>
            <a:off x="4643438" y="5589588"/>
            <a:ext cx="3529012" cy="5762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085595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346114"/>
                                        </p:tgtEl>
                                        <p:attrNameLst>
                                          <p:attrName>style.visibility</p:attrName>
                                        </p:attrNameLst>
                                      </p:cBhvr>
                                      <p:to>
                                        <p:strVal val="visible"/>
                                      </p:to>
                                    </p:set>
                                    <p:animEffect transition="in" filter="wedge">
                                      <p:cBhvr>
                                        <p:cTn id="7" dur="2000"/>
                                        <p:tgtEl>
                                          <p:spTgt spid="346114"/>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346115"/>
                                        </p:tgtEl>
                                        <p:attrNameLst>
                                          <p:attrName>style.visibility</p:attrName>
                                        </p:attrNameLst>
                                      </p:cBhvr>
                                      <p:to>
                                        <p:strVal val="visible"/>
                                      </p:to>
                                    </p:set>
                                    <p:animEffect transition="in" filter="wedge">
                                      <p:cBhvr>
                                        <p:cTn id="11" dur="2000"/>
                                        <p:tgtEl>
                                          <p:spTgt spid="346115"/>
                                        </p:tgtEl>
                                      </p:cBhvr>
                                    </p:animEffect>
                                  </p:childTnLst>
                                </p:cTn>
                              </p:par>
                            </p:childTnLst>
                          </p:cTn>
                        </p:par>
                        <p:par>
                          <p:cTn id="12" fill="hold">
                            <p:stCondLst>
                              <p:cond delay="4000"/>
                            </p:stCondLst>
                            <p:childTnLst>
                              <p:par>
                                <p:cTn id="13" presetID="20" presetClass="entr" presetSubtype="0" fill="hold" grpId="0" nodeType="afterEffect">
                                  <p:stCondLst>
                                    <p:cond delay="0"/>
                                  </p:stCondLst>
                                  <p:childTnLst>
                                    <p:set>
                                      <p:cBhvr>
                                        <p:cTn id="14" dur="1" fill="hold">
                                          <p:stCondLst>
                                            <p:cond delay="0"/>
                                          </p:stCondLst>
                                        </p:cTn>
                                        <p:tgtEl>
                                          <p:spTgt spid="346116"/>
                                        </p:tgtEl>
                                        <p:attrNameLst>
                                          <p:attrName>style.visibility</p:attrName>
                                        </p:attrNameLst>
                                      </p:cBhvr>
                                      <p:to>
                                        <p:strVal val="visible"/>
                                      </p:to>
                                    </p:set>
                                    <p:animEffect transition="in" filter="wedge">
                                      <p:cBhvr>
                                        <p:cTn id="15" dur="2000"/>
                                        <p:tgtEl>
                                          <p:spTgt spid="346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16"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5D65101A-03CC-4457-957C-70A36D350D3E}" type="slidenum">
              <a:rPr lang="ar-SA">
                <a:solidFill>
                  <a:prstClr val="black"/>
                </a:solidFill>
              </a:rPr>
              <a:pPr/>
              <a:t>149</a:t>
            </a:fld>
            <a:endParaRPr lang="en-US" dirty="0">
              <a:solidFill>
                <a:prstClr val="black"/>
              </a:solidFill>
            </a:endParaRPr>
          </a:p>
        </p:txBody>
      </p:sp>
      <p:pic>
        <p:nvPicPr>
          <p:cNvPr id="348162" name="Picture 2" descr="4"/>
          <p:cNvPicPr>
            <a:picLocks noChangeAspect="1" noChangeArrowheads="1"/>
          </p:cNvPicPr>
          <p:nvPr/>
        </p:nvPicPr>
        <p:blipFill>
          <a:blip r:embed="rId3"/>
          <a:srcRect/>
          <a:stretch>
            <a:fillRect/>
          </a:stretch>
        </p:blipFill>
        <p:spPr bwMode="auto">
          <a:xfrm>
            <a:off x="3708400" y="908050"/>
            <a:ext cx="2527300" cy="38862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48163" name="Picture 3" descr="5"/>
          <p:cNvPicPr>
            <a:picLocks noChangeAspect="1" noChangeArrowheads="1"/>
          </p:cNvPicPr>
          <p:nvPr/>
        </p:nvPicPr>
        <p:blipFill>
          <a:blip r:embed="rId4"/>
          <a:srcRect/>
          <a:stretch>
            <a:fillRect/>
          </a:stretch>
        </p:blipFill>
        <p:spPr bwMode="auto">
          <a:xfrm>
            <a:off x="1116013" y="1557338"/>
            <a:ext cx="2470150" cy="36004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48164" name="Picture 4" descr="6"/>
          <p:cNvPicPr>
            <a:picLocks noChangeAspect="1" noChangeArrowheads="1"/>
          </p:cNvPicPr>
          <p:nvPr/>
        </p:nvPicPr>
        <p:blipFill>
          <a:blip r:embed="rId5"/>
          <a:srcRect/>
          <a:stretch>
            <a:fillRect/>
          </a:stretch>
        </p:blipFill>
        <p:spPr bwMode="auto">
          <a:xfrm>
            <a:off x="6372225" y="188913"/>
            <a:ext cx="2511425" cy="38163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48165" name="Rectangle 5"/>
          <p:cNvSpPr>
            <a:spLocks noChangeArrowheads="1"/>
          </p:cNvSpPr>
          <p:nvPr/>
        </p:nvSpPr>
        <p:spPr bwMode="auto">
          <a:xfrm>
            <a:off x="1042988" y="5300663"/>
            <a:ext cx="7620000" cy="830997"/>
          </a:xfrm>
          <a:prstGeom prst="rect">
            <a:avLst/>
          </a:prstGeom>
          <a:noFill/>
          <a:ln w="9525">
            <a:noFill/>
            <a:miter lim="800000"/>
            <a:headEnd/>
            <a:tailEnd/>
          </a:ln>
          <a:effectLst/>
        </p:spPr>
        <p:txBody>
          <a:bodyPr>
            <a:spAutoFit/>
          </a:bodyPr>
          <a:lstStyle/>
          <a:p>
            <a:pPr algn="just" fontAlgn="base">
              <a:spcBef>
                <a:spcPct val="30000"/>
              </a:spcBef>
              <a:spcAft>
                <a:spcPct val="0"/>
              </a:spcAft>
              <a:buFontTx/>
              <a:buChar char="•"/>
            </a:pPr>
            <a:r>
              <a:rPr lang="fa-IR" sz="2400" b="1" dirty="0">
                <a:solidFill>
                  <a:prstClr val="black"/>
                </a:solidFill>
                <a:latin typeface="Arial" pitchFamily="34" charset="0"/>
                <a:cs typeface="B Zar" pitchFamily="2" charset="-78"/>
              </a:rPr>
              <a:t> تزئینات کاشی کاری در مدارس اغلب در قسمتهای خارجی و فضاهای دور از فضای مدرس شکل می گرفت.</a:t>
            </a:r>
            <a:endParaRPr lang="en-US" sz="2400" b="1" dirty="0">
              <a:solidFill>
                <a:prstClr val="black"/>
              </a:solidFill>
              <a:latin typeface="Arial" pitchFamily="34" charset="0"/>
              <a:cs typeface="B Zar" pitchFamily="2" charset="-78"/>
            </a:endParaRPr>
          </a:p>
        </p:txBody>
      </p:sp>
      <p:sp>
        <p:nvSpPr>
          <p:cNvPr id="348166"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48167"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prstClr val="black"/>
              </a:solidFill>
              <a:latin typeface="Times New Roman" pitchFamily="18" charset="0"/>
              <a:cs typeface="B Homa" panose="00000400000000000000" pitchFamily="2" charset="-78"/>
            </a:endParaRPr>
          </a:p>
        </p:txBody>
      </p:sp>
      <p:sp>
        <p:nvSpPr>
          <p:cNvPr id="348168" name="Rectangle 8"/>
          <p:cNvSpPr>
            <a:spLocks noChangeArrowheads="1"/>
          </p:cNvSpPr>
          <p:nvPr/>
        </p:nvSpPr>
        <p:spPr bwMode="auto">
          <a:xfrm>
            <a:off x="1042988" y="5373688"/>
            <a:ext cx="7705725" cy="7921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615825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withEffect">
                                  <p:stCondLst>
                                    <p:cond delay="0"/>
                                  </p:stCondLst>
                                  <p:childTnLst>
                                    <p:set>
                                      <p:cBhvr>
                                        <p:cTn id="6" dur="1" fill="hold">
                                          <p:stCondLst>
                                            <p:cond delay="0"/>
                                          </p:stCondLst>
                                        </p:cTn>
                                        <p:tgtEl>
                                          <p:spTgt spid="348163"/>
                                        </p:tgtEl>
                                        <p:attrNameLst>
                                          <p:attrName>style.visibility</p:attrName>
                                        </p:attrNameLst>
                                      </p:cBhvr>
                                      <p:to>
                                        <p:strVal val="visible"/>
                                      </p:to>
                                    </p:set>
                                    <p:anim calcmode="lin" valueType="num">
                                      <p:cBhvr additive="base">
                                        <p:cTn id="7" dur="2000" fill="hold"/>
                                        <p:tgtEl>
                                          <p:spTgt spid="348163"/>
                                        </p:tgtEl>
                                        <p:attrNameLst>
                                          <p:attrName>ppt_x</p:attrName>
                                        </p:attrNameLst>
                                      </p:cBhvr>
                                      <p:tavLst>
                                        <p:tav tm="0">
                                          <p:val>
                                            <p:strVal val="#ppt_x"/>
                                          </p:val>
                                        </p:tav>
                                        <p:tav tm="100000">
                                          <p:val>
                                            <p:strVal val="#ppt_x"/>
                                          </p:val>
                                        </p:tav>
                                      </p:tavLst>
                                    </p:anim>
                                    <p:anim calcmode="lin" valueType="num">
                                      <p:cBhvr additive="base">
                                        <p:cTn id="8" dur="2000" fill="hold"/>
                                        <p:tgtEl>
                                          <p:spTgt spid="34816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7" presetClass="entr" presetSubtype="1" fill="hold" nodeType="afterEffect">
                                  <p:stCondLst>
                                    <p:cond delay="0"/>
                                  </p:stCondLst>
                                  <p:childTnLst>
                                    <p:set>
                                      <p:cBhvr>
                                        <p:cTn id="11" dur="1" fill="hold">
                                          <p:stCondLst>
                                            <p:cond delay="0"/>
                                          </p:stCondLst>
                                        </p:cTn>
                                        <p:tgtEl>
                                          <p:spTgt spid="348162"/>
                                        </p:tgtEl>
                                        <p:attrNameLst>
                                          <p:attrName>style.visibility</p:attrName>
                                        </p:attrNameLst>
                                      </p:cBhvr>
                                      <p:to>
                                        <p:strVal val="visible"/>
                                      </p:to>
                                    </p:set>
                                    <p:anim calcmode="lin" valueType="num">
                                      <p:cBhvr additive="base">
                                        <p:cTn id="12" dur="2000" fill="hold"/>
                                        <p:tgtEl>
                                          <p:spTgt spid="348162"/>
                                        </p:tgtEl>
                                        <p:attrNameLst>
                                          <p:attrName>ppt_x</p:attrName>
                                        </p:attrNameLst>
                                      </p:cBhvr>
                                      <p:tavLst>
                                        <p:tav tm="0">
                                          <p:val>
                                            <p:strVal val="#ppt_x"/>
                                          </p:val>
                                        </p:tav>
                                        <p:tav tm="100000">
                                          <p:val>
                                            <p:strVal val="#ppt_x"/>
                                          </p:val>
                                        </p:tav>
                                      </p:tavLst>
                                    </p:anim>
                                    <p:anim calcmode="lin" valueType="num">
                                      <p:cBhvr additive="base">
                                        <p:cTn id="13" dur="2000" fill="hold"/>
                                        <p:tgtEl>
                                          <p:spTgt spid="348162"/>
                                        </p:tgtEl>
                                        <p:attrNameLst>
                                          <p:attrName>ppt_y</p:attrName>
                                        </p:attrNameLst>
                                      </p:cBhvr>
                                      <p:tavLst>
                                        <p:tav tm="0">
                                          <p:val>
                                            <p:strVal val="0-#ppt_h/2"/>
                                          </p:val>
                                        </p:tav>
                                        <p:tav tm="100000">
                                          <p:val>
                                            <p:strVal val="#ppt_y"/>
                                          </p:val>
                                        </p:tav>
                                      </p:tavLst>
                                    </p:anim>
                                  </p:childTnLst>
                                </p:cTn>
                              </p:par>
                            </p:childTnLst>
                          </p:cTn>
                        </p:par>
                        <p:par>
                          <p:cTn id="14" fill="hold">
                            <p:stCondLst>
                              <p:cond delay="4000"/>
                            </p:stCondLst>
                            <p:childTnLst>
                              <p:par>
                                <p:cTn id="15" presetID="7" presetClass="entr" presetSubtype="4" fill="hold" nodeType="afterEffect">
                                  <p:stCondLst>
                                    <p:cond delay="0"/>
                                  </p:stCondLst>
                                  <p:childTnLst>
                                    <p:set>
                                      <p:cBhvr>
                                        <p:cTn id="16" dur="1" fill="hold">
                                          <p:stCondLst>
                                            <p:cond delay="0"/>
                                          </p:stCondLst>
                                        </p:cTn>
                                        <p:tgtEl>
                                          <p:spTgt spid="348164"/>
                                        </p:tgtEl>
                                        <p:attrNameLst>
                                          <p:attrName>style.visibility</p:attrName>
                                        </p:attrNameLst>
                                      </p:cBhvr>
                                      <p:to>
                                        <p:strVal val="visible"/>
                                      </p:to>
                                    </p:set>
                                    <p:anim calcmode="lin" valueType="num">
                                      <p:cBhvr additive="base">
                                        <p:cTn id="17" dur="2000" fill="hold"/>
                                        <p:tgtEl>
                                          <p:spTgt spid="348164"/>
                                        </p:tgtEl>
                                        <p:attrNameLst>
                                          <p:attrName>ppt_x</p:attrName>
                                        </p:attrNameLst>
                                      </p:cBhvr>
                                      <p:tavLst>
                                        <p:tav tm="0">
                                          <p:val>
                                            <p:strVal val="#ppt_x"/>
                                          </p:val>
                                        </p:tav>
                                        <p:tav tm="100000">
                                          <p:val>
                                            <p:strVal val="#ppt_x"/>
                                          </p:val>
                                        </p:tav>
                                      </p:tavLst>
                                    </p:anim>
                                    <p:anim calcmode="lin" valueType="num">
                                      <p:cBhvr additive="base">
                                        <p:cTn id="18" dur="2000" fill="hold"/>
                                        <p:tgtEl>
                                          <p:spTgt spid="348164"/>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7" presetClass="entr" presetSubtype="8" fill="hold" grpId="0" nodeType="afterEffect">
                                  <p:stCondLst>
                                    <p:cond delay="0"/>
                                  </p:stCondLst>
                                  <p:childTnLst>
                                    <p:set>
                                      <p:cBhvr>
                                        <p:cTn id="21" dur="1" fill="hold">
                                          <p:stCondLst>
                                            <p:cond delay="0"/>
                                          </p:stCondLst>
                                        </p:cTn>
                                        <p:tgtEl>
                                          <p:spTgt spid="348165"/>
                                        </p:tgtEl>
                                        <p:attrNameLst>
                                          <p:attrName>style.visibility</p:attrName>
                                        </p:attrNameLst>
                                      </p:cBhvr>
                                      <p:to>
                                        <p:strVal val="visible"/>
                                      </p:to>
                                    </p:set>
                                    <p:anim calcmode="lin" valueType="num">
                                      <p:cBhvr additive="base">
                                        <p:cTn id="22" dur="2000" fill="hold"/>
                                        <p:tgtEl>
                                          <p:spTgt spid="348165"/>
                                        </p:tgtEl>
                                        <p:attrNameLst>
                                          <p:attrName>ppt_x</p:attrName>
                                        </p:attrNameLst>
                                      </p:cBhvr>
                                      <p:tavLst>
                                        <p:tav tm="0">
                                          <p:val>
                                            <p:strVal val="0-#ppt_w/2"/>
                                          </p:val>
                                        </p:tav>
                                        <p:tav tm="100000">
                                          <p:val>
                                            <p:strVal val="#ppt_x"/>
                                          </p:val>
                                        </p:tav>
                                      </p:tavLst>
                                    </p:anim>
                                    <p:anim calcmode="lin" valueType="num">
                                      <p:cBhvr additive="base">
                                        <p:cTn id="23" dur="2000" fill="hold"/>
                                        <p:tgtEl>
                                          <p:spTgt spid="348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1DB504CE-6CD9-46F5-B874-3FABDBEF3008}" type="slidenum">
              <a:rPr lang="ar-SA">
                <a:solidFill>
                  <a:srgbClr val="90C226"/>
                </a:solidFill>
              </a:rPr>
              <a:pPr/>
              <a:t>15</a:t>
            </a:fld>
            <a:endParaRPr lang="en-US" dirty="0">
              <a:solidFill>
                <a:srgbClr val="90C226"/>
              </a:solidFill>
            </a:endParaRPr>
          </a:p>
        </p:txBody>
      </p:sp>
      <p:pic>
        <p:nvPicPr>
          <p:cNvPr id="38922" name="Picture 10" descr="8503"/>
          <p:cNvPicPr>
            <a:picLocks noChangeAspect="1" noChangeArrowheads="1"/>
          </p:cNvPicPr>
          <p:nvPr/>
        </p:nvPicPr>
        <p:blipFill>
          <a:blip r:embed="rId2"/>
          <a:srcRect/>
          <a:stretch>
            <a:fillRect/>
          </a:stretch>
        </p:blipFill>
        <p:spPr bwMode="auto">
          <a:xfrm>
            <a:off x="1116013" y="4033838"/>
            <a:ext cx="3600450" cy="2147887"/>
          </a:xfrm>
          <a:prstGeom prst="rect">
            <a:avLst/>
          </a:prstGeom>
          <a:noFill/>
        </p:spPr>
      </p:pic>
      <p:sp>
        <p:nvSpPr>
          <p:cNvPr id="38914" name="Text Box 2"/>
          <p:cNvSpPr txBox="1">
            <a:spLocks noChangeArrowheads="1"/>
          </p:cNvSpPr>
          <p:nvPr/>
        </p:nvSpPr>
        <p:spPr bwMode="auto">
          <a:xfrm>
            <a:off x="1143000" y="457200"/>
            <a:ext cx="7086600" cy="579438"/>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3200">
                <a:solidFill>
                  <a:srgbClr val="99CA3C"/>
                </a:solidFill>
                <a:latin typeface="Times New Roman" pitchFamily="18" charset="0"/>
                <a:cs typeface="Times New Roman" pitchFamily="18" charset="0"/>
              </a:rPr>
              <a:t>آثار معماری شیوه پارسی </a:t>
            </a:r>
            <a:endParaRPr lang="en-US" sz="3200">
              <a:solidFill>
                <a:srgbClr val="99CA3C"/>
              </a:solidFill>
              <a:latin typeface="Times New Roman" pitchFamily="18" charset="0"/>
              <a:cs typeface="Times New Roman" pitchFamily="18" charset="0"/>
            </a:endParaRPr>
          </a:p>
        </p:txBody>
      </p:sp>
      <p:sp>
        <p:nvSpPr>
          <p:cNvPr id="38916" name="Text Box 4"/>
          <p:cNvSpPr txBox="1">
            <a:spLocks noChangeArrowheads="1"/>
          </p:cNvSpPr>
          <p:nvPr/>
        </p:nvSpPr>
        <p:spPr bwMode="auto">
          <a:xfrm>
            <a:off x="1979613" y="5811838"/>
            <a:ext cx="1443037" cy="92333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شوش                         </a:t>
            </a:r>
            <a:endParaRPr lang="en-US" b="1" dirty="0">
              <a:solidFill>
                <a:prstClr val="black"/>
              </a:solidFill>
              <a:latin typeface="Arial" pitchFamily="34" charset="0"/>
              <a:cs typeface="B Homa" panose="00000400000000000000" pitchFamily="2" charset="-78"/>
            </a:endParaRPr>
          </a:p>
        </p:txBody>
      </p:sp>
      <p:pic>
        <p:nvPicPr>
          <p:cNvPr id="38919" name="Picture 7" descr="04(13)"/>
          <p:cNvPicPr>
            <a:picLocks noChangeAspect="1" noChangeArrowheads="1"/>
          </p:cNvPicPr>
          <p:nvPr/>
        </p:nvPicPr>
        <p:blipFill>
          <a:blip r:embed="rId3"/>
          <a:srcRect/>
          <a:stretch>
            <a:fillRect/>
          </a:stretch>
        </p:blipFill>
        <p:spPr bwMode="auto">
          <a:xfrm>
            <a:off x="5580063" y="1196975"/>
            <a:ext cx="3168650" cy="2236788"/>
          </a:xfrm>
          <a:prstGeom prst="rect">
            <a:avLst/>
          </a:prstGeom>
          <a:noFill/>
          <a:ln w="9525">
            <a:noFill/>
            <a:miter lim="800000"/>
            <a:headEnd/>
            <a:tailEnd/>
          </a:ln>
        </p:spPr>
      </p:pic>
      <p:sp>
        <p:nvSpPr>
          <p:cNvPr id="38918" name="Text Box 6"/>
          <p:cNvSpPr txBox="1">
            <a:spLocks noChangeArrowheads="1"/>
          </p:cNvSpPr>
          <p:nvPr/>
        </p:nvSpPr>
        <p:spPr bwMode="auto">
          <a:xfrm>
            <a:off x="5724525" y="2997200"/>
            <a:ext cx="28194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a:solidFill>
                  <a:prstClr val="black"/>
                </a:solidFill>
                <a:latin typeface="Times New Roman" pitchFamily="18" charset="0"/>
                <a:cs typeface="Times New Roman" pitchFamily="18" charset="0"/>
              </a:rPr>
              <a:t>ارامگاه های نقش رستم</a:t>
            </a:r>
            <a:r>
              <a:rPr lang="fa-IR" sz="2400">
                <a:solidFill>
                  <a:prstClr val="black"/>
                </a:solidFill>
                <a:latin typeface="Times New Roman" pitchFamily="18" charset="0"/>
                <a:cs typeface="Times New Roman" pitchFamily="18" charset="0"/>
              </a:rPr>
              <a:t>      </a:t>
            </a:r>
            <a:endParaRPr lang="en-US" sz="2400">
              <a:solidFill>
                <a:prstClr val="black"/>
              </a:solidFill>
              <a:latin typeface="Times New Roman" pitchFamily="18" charset="0"/>
              <a:cs typeface="Times New Roman" pitchFamily="18" charset="0"/>
            </a:endParaRPr>
          </a:p>
        </p:txBody>
      </p:sp>
      <p:pic>
        <p:nvPicPr>
          <p:cNvPr id="38920" name="Picture 8" descr="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16013" y="1196975"/>
            <a:ext cx="3600450" cy="2376488"/>
          </a:xfrm>
          <a:prstGeom prst="rect">
            <a:avLst/>
          </a:prstGeom>
          <a:noFill/>
        </p:spPr>
      </p:pic>
      <p:sp>
        <p:nvSpPr>
          <p:cNvPr id="38915" name="Text Box 3"/>
          <p:cNvSpPr txBox="1">
            <a:spLocks noChangeArrowheads="1"/>
          </p:cNvSpPr>
          <p:nvPr/>
        </p:nvSpPr>
        <p:spPr bwMode="auto">
          <a:xfrm>
            <a:off x="1835150" y="3176588"/>
            <a:ext cx="165735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prstClr val="black"/>
                </a:solidFill>
                <a:latin typeface="Arial" pitchFamily="34" charset="0"/>
                <a:cs typeface="B Homa" panose="00000400000000000000" pitchFamily="2" charset="-78"/>
              </a:rPr>
              <a:t>پاسارگاد</a:t>
            </a:r>
            <a:endParaRPr lang="en-US" sz="2400" dirty="0">
              <a:solidFill>
                <a:prstClr val="black"/>
              </a:solidFill>
              <a:latin typeface="Times New Roman" pitchFamily="18" charset="0"/>
              <a:cs typeface="Times New Roman" pitchFamily="18" charset="0"/>
            </a:endParaRPr>
          </a:p>
        </p:txBody>
      </p:sp>
      <p:pic>
        <p:nvPicPr>
          <p:cNvPr id="38921" name="Picture 9" descr="perspolis0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580063" y="4006850"/>
            <a:ext cx="3168650" cy="2144713"/>
          </a:xfrm>
          <a:prstGeom prst="rect">
            <a:avLst/>
          </a:prstGeom>
          <a:noFill/>
        </p:spPr>
      </p:pic>
      <p:sp>
        <p:nvSpPr>
          <p:cNvPr id="38917" name="Text Box 5"/>
          <p:cNvSpPr txBox="1">
            <a:spLocks noChangeArrowheads="1"/>
          </p:cNvSpPr>
          <p:nvPr/>
        </p:nvSpPr>
        <p:spPr bwMode="auto">
          <a:xfrm>
            <a:off x="6156325" y="5775325"/>
            <a:ext cx="2270125"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prstClr val="black"/>
                </a:solidFill>
                <a:latin typeface="Arial" pitchFamily="34" charset="0"/>
                <a:cs typeface="B Homa" panose="00000400000000000000" pitchFamily="2" charset="-78"/>
              </a:rPr>
              <a:t>تخت جمشید</a:t>
            </a:r>
            <a:endParaRPr lang="en-US" sz="20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858024698"/>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8EF9FD99-2722-4D9B-8A74-754013D0F091}" type="slidenum">
              <a:rPr lang="ar-SA">
                <a:solidFill>
                  <a:prstClr val="black"/>
                </a:solidFill>
              </a:rPr>
              <a:pPr/>
              <a:t>150</a:t>
            </a:fld>
            <a:endParaRPr lang="en-US" dirty="0">
              <a:solidFill>
                <a:prstClr val="black"/>
              </a:solidFill>
            </a:endParaRPr>
          </a:p>
        </p:txBody>
      </p:sp>
      <p:sp>
        <p:nvSpPr>
          <p:cNvPr id="350210" name="Rectangle 2"/>
          <p:cNvSpPr>
            <a:spLocks noChangeArrowheads="1"/>
          </p:cNvSpPr>
          <p:nvPr/>
        </p:nvSpPr>
        <p:spPr bwMode="auto">
          <a:xfrm>
            <a:off x="1331913" y="4365625"/>
            <a:ext cx="3960812" cy="14398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0211" name="Rectangle 3"/>
          <p:cNvSpPr>
            <a:spLocks noChangeArrowheads="1"/>
          </p:cNvSpPr>
          <p:nvPr/>
        </p:nvSpPr>
        <p:spPr bwMode="auto">
          <a:xfrm>
            <a:off x="5651500" y="4365625"/>
            <a:ext cx="2952750" cy="10080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50212" name="Picture 4" descr="mmm"/>
          <p:cNvPicPr>
            <a:picLocks noChangeAspect="1" noChangeArrowheads="1"/>
          </p:cNvPicPr>
          <p:nvPr/>
        </p:nvPicPr>
        <p:blipFill>
          <a:blip r:embed="rId3"/>
          <a:srcRect/>
          <a:stretch>
            <a:fillRect/>
          </a:stretch>
        </p:blipFill>
        <p:spPr bwMode="auto">
          <a:xfrm>
            <a:off x="5940425" y="620713"/>
            <a:ext cx="2011363" cy="31940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50213" name="Picture 5" descr="09"/>
          <p:cNvPicPr>
            <a:picLocks noChangeAspect="1" noChangeArrowheads="1"/>
          </p:cNvPicPr>
          <p:nvPr/>
        </p:nvPicPr>
        <p:blipFill>
          <a:blip r:embed="rId4"/>
          <a:srcRect/>
          <a:stretch>
            <a:fillRect/>
          </a:stretch>
        </p:blipFill>
        <p:spPr bwMode="auto">
          <a:xfrm>
            <a:off x="1042988" y="1196975"/>
            <a:ext cx="3810000" cy="28479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50214" name="Rectangle 6"/>
          <p:cNvSpPr>
            <a:spLocks noChangeArrowheads="1"/>
          </p:cNvSpPr>
          <p:nvPr/>
        </p:nvSpPr>
        <p:spPr bwMode="auto">
          <a:xfrm>
            <a:off x="5148263" y="4437063"/>
            <a:ext cx="3409950" cy="830997"/>
          </a:xfrm>
          <a:prstGeom prst="rect">
            <a:avLst/>
          </a:prstGeom>
          <a:noFill/>
          <a:ln w="9525">
            <a:noFill/>
            <a:miter lim="800000"/>
            <a:headEnd/>
            <a:tailEnd/>
          </a:ln>
          <a:effectLst/>
        </p:spPr>
        <p:txBody>
          <a:bodyPr>
            <a:spAutoFit/>
          </a:bodyPr>
          <a:lstStyle/>
          <a:p>
            <a:pPr fontAlgn="base">
              <a:spcBef>
                <a:spcPct val="30000"/>
              </a:spcBef>
              <a:spcAft>
                <a:spcPct val="0"/>
              </a:spcAft>
              <a:buFontTx/>
              <a:buChar char="•"/>
            </a:pPr>
            <a:r>
              <a:rPr lang="fa-IR" sz="2400" b="1" dirty="0">
                <a:solidFill>
                  <a:prstClr val="black"/>
                </a:solidFill>
                <a:latin typeface="Arial" pitchFamily="34" charset="0"/>
                <a:cs typeface="B Zar" pitchFamily="2" charset="-78"/>
              </a:rPr>
              <a:t>کاشیکاری، مدرسه غیاثیه خرگرد</a:t>
            </a:r>
            <a:endParaRPr lang="en-US" sz="2400" b="1" dirty="0">
              <a:solidFill>
                <a:prstClr val="black"/>
              </a:solidFill>
              <a:latin typeface="Arial" pitchFamily="34" charset="0"/>
              <a:cs typeface="B Zar" pitchFamily="2" charset="-78"/>
            </a:endParaRPr>
          </a:p>
        </p:txBody>
      </p:sp>
      <p:sp>
        <p:nvSpPr>
          <p:cNvPr id="350215" name="Rectangle 7"/>
          <p:cNvSpPr>
            <a:spLocks noChangeArrowheads="1"/>
          </p:cNvSpPr>
          <p:nvPr/>
        </p:nvSpPr>
        <p:spPr bwMode="auto">
          <a:xfrm>
            <a:off x="1331913" y="4221163"/>
            <a:ext cx="3857625" cy="1625600"/>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buFontTx/>
              <a:buChar char="•"/>
            </a:pPr>
            <a:r>
              <a:rPr lang="fa-IR" sz="2400" dirty="0">
                <a:solidFill>
                  <a:prstClr val="black"/>
                </a:solidFill>
                <a:latin typeface="Arial" pitchFamily="34" charset="0"/>
                <a:cs typeface="B Zar" pitchFamily="2" charset="-78"/>
              </a:rPr>
              <a:t> </a:t>
            </a:r>
            <a:r>
              <a:rPr lang="fa-IR" sz="2400" b="1" dirty="0">
                <a:solidFill>
                  <a:prstClr val="black"/>
                </a:solidFill>
                <a:latin typeface="Arial" pitchFamily="34" charset="0"/>
                <a:cs typeface="B Zar" pitchFamily="2" charset="-78"/>
              </a:rPr>
              <a:t>حضور طاقچه های گچ بری شده در دیوارهای غیر باربر.تزئینات گچ بری در فضای داخل مدرس</a:t>
            </a:r>
            <a:endParaRPr lang="en-US" sz="2400" b="1" dirty="0">
              <a:solidFill>
                <a:prstClr val="black"/>
              </a:solidFill>
              <a:latin typeface="Arial" pitchFamily="34" charset="0"/>
              <a:cs typeface="B Zar" pitchFamily="2" charset="-78"/>
            </a:endParaRPr>
          </a:p>
        </p:txBody>
      </p:sp>
      <p:sp>
        <p:nvSpPr>
          <p:cNvPr id="350216"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0217"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prstClr val="black"/>
              </a:solidFill>
              <a:latin typeface="Times New Roman" pitchFamily="18" charset="0"/>
              <a:cs typeface="B Homa" panose="00000400000000000000" pitchFamily="2" charset="-78"/>
            </a:endParaRPr>
          </a:p>
        </p:txBody>
      </p:sp>
      <p:sp>
        <p:nvSpPr>
          <p:cNvPr id="350218" name="Rectangle 10"/>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a:solidFill>
                  <a:prstClr val="black"/>
                </a:solidFill>
                <a:latin typeface="Times New Roman" pitchFamily="18" charset="0"/>
                <a:cs typeface="Times New Roman" pitchFamily="18" charset="0"/>
                <a:hlinkClick r:id="rId5" action="ppaction://hlinksldjump"/>
              </a:rPr>
              <a:t>Return to main menu</a:t>
            </a:r>
            <a:endParaRPr lang="en-US" sz="2400">
              <a:solidFill>
                <a:prstClr val="black"/>
              </a:solidFill>
              <a:latin typeface="Times New Roman" pitchFamily="18" charset="0"/>
              <a:cs typeface="Times New Roman" pitchFamily="18" charset="0"/>
            </a:endParaRPr>
          </a:p>
        </p:txBody>
      </p:sp>
      <p:sp>
        <p:nvSpPr>
          <p:cNvPr id="350219" name="Rectangle 11"/>
          <p:cNvSpPr>
            <a:spLocks noChangeArrowheads="1"/>
          </p:cNvSpPr>
          <p:nvPr/>
        </p:nvSpPr>
        <p:spPr bwMode="auto">
          <a:xfrm>
            <a:off x="539750" y="5805488"/>
            <a:ext cx="2808288"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294516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50212"/>
                                        </p:tgtEl>
                                        <p:attrNameLst>
                                          <p:attrName>style.visibility</p:attrName>
                                        </p:attrNameLst>
                                      </p:cBhvr>
                                      <p:to>
                                        <p:strVal val="visible"/>
                                      </p:to>
                                    </p:set>
                                    <p:animEffect transition="in" filter="fade">
                                      <p:cBhvr>
                                        <p:cTn id="7" dur="1000"/>
                                        <p:tgtEl>
                                          <p:spTgt spid="350212"/>
                                        </p:tgtEl>
                                      </p:cBhvr>
                                    </p:animEffect>
                                    <p:anim calcmode="lin" valueType="num">
                                      <p:cBhvr>
                                        <p:cTn id="8" dur="1000" fill="hold"/>
                                        <p:tgtEl>
                                          <p:spTgt spid="350212"/>
                                        </p:tgtEl>
                                        <p:attrNameLst>
                                          <p:attrName>ppt_x</p:attrName>
                                        </p:attrNameLst>
                                      </p:cBhvr>
                                      <p:tavLst>
                                        <p:tav tm="0">
                                          <p:val>
                                            <p:strVal val="#ppt_x"/>
                                          </p:val>
                                        </p:tav>
                                        <p:tav tm="100000">
                                          <p:val>
                                            <p:strVal val="#ppt_x"/>
                                          </p:val>
                                        </p:tav>
                                      </p:tavLst>
                                    </p:anim>
                                    <p:anim calcmode="lin" valueType="num">
                                      <p:cBhvr>
                                        <p:cTn id="9" dur="1000" fill="hold"/>
                                        <p:tgtEl>
                                          <p:spTgt spid="350212"/>
                                        </p:tgtEl>
                                        <p:attrNameLst>
                                          <p:attrName>ppt_y</p:attrName>
                                        </p:attrNameLst>
                                      </p:cBhvr>
                                      <p:tavLst>
                                        <p:tav tm="0">
                                          <p:val>
                                            <p:strVal val="#ppt_y-.1"/>
                                          </p:val>
                                        </p:tav>
                                        <p:tav tm="100000">
                                          <p:val>
                                            <p:strVal val="#ppt_y"/>
                                          </p:val>
                                        </p:tav>
                                      </p:tavLst>
                                    </p:anim>
                                  </p:childTnLst>
                                </p:cTn>
                              </p:par>
                              <p:par>
                                <p:cTn id="10" presetID="29" presetClass="entr" presetSubtype="0" fill="hold" grpId="0" nodeType="withEffect">
                                  <p:stCondLst>
                                    <p:cond delay="0"/>
                                  </p:stCondLst>
                                  <p:childTnLst>
                                    <p:set>
                                      <p:cBhvr>
                                        <p:cTn id="11" dur="1" fill="hold">
                                          <p:stCondLst>
                                            <p:cond delay="0"/>
                                          </p:stCondLst>
                                        </p:cTn>
                                        <p:tgtEl>
                                          <p:spTgt spid="350214"/>
                                        </p:tgtEl>
                                        <p:attrNameLst>
                                          <p:attrName>style.visibility</p:attrName>
                                        </p:attrNameLst>
                                      </p:cBhvr>
                                      <p:to>
                                        <p:strVal val="visible"/>
                                      </p:to>
                                    </p:set>
                                    <p:anim calcmode="lin" valueType="num">
                                      <p:cBhvr>
                                        <p:cTn id="12" dur="1000" fill="hold"/>
                                        <p:tgtEl>
                                          <p:spTgt spid="350214"/>
                                        </p:tgtEl>
                                        <p:attrNameLst>
                                          <p:attrName>ppt_x</p:attrName>
                                        </p:attrNameLst>
                                      </p:cBhvr>
                                      <p:tavLst>
                                        <p:tav tm="0">
                                          <p:val>
                                            <p:strVal val="#ppt_x-.2"/>
                                          </p:val>
                                        </p:tav>
                                        <p:tav tm="100000">
                                          <p:val>
                                            <p:strVal val="#ppt_x"/>
                                          </p:val>
                                        </p:tav>
                                      </p:tavLst>
                                    </p:anim>
                                    <p:anim calcmode="lin" valueType="num">
                                      <p:cBhvr>
                                        <p:cTn id="13" dur="1000" fill="hold"/>
                                        <p:tgtEl>
                                          <p:spTgt spid="3502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50214"/>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50213"/>
                                        </p:tgtEl>
                                        <p:attrNameLst>
                                          <p:attrName>style.visibility</p:attrName>
                                        </p:attrNameLst>
                                      </p:cBhvr>
                                      <p:to>
                                        <p:strVal val="visible"/>
                                      </p:to>
                                    </p:set>
                                    <p:animEffect transition="in" filter="slide(fromBottom)">
                                      <p:cBhvr>
                                        <p:cTn id="18" dur="1000"/>
                                        <p:tgtEl>
                                          <p:spTgt spid="350213"/>
                                        </p:tgtEl>
                                      </p:cBhvr>
                                    </p:animEffect>
                                  </p:childTnLst>
                                </p:cTn>
                              </p:par>
                              <p:par>
                                <p:cTn id="19" presetID="29" presetClass="entr" presetSubtype="0" fill="hold" grpId="0" nodeType="withEffect">
                                  <p:stCondLst>
                                    <p:cond delay="0"/>
                                  </p:stCondLst>
                                  <p:childTnLst>
                                    <p:set>
                                      <p:cBhvr>
                                        <p:cTn id="20" dur="1" fill="hold">
                                          <p:stCondLst>
                                            <p:cond delay="0"/>
                                          </p:stCondLst>
                                        </p:cTn>
                                        <p:tgtEl>
                                          <p:spTgt spid="350215"/>
                                        </p:tgtEl>
                                        <p:attrNameLst>
                                          <p:attrName>style.visibility</p:attrName>
                                        </p:attrNameLst>
                                      </p:cBhvr>
                                      <p:to>
                                        <p:strVal val="visible"/>
                                      </p:to>
                                    </p:set>
                                    <p:anim calcmode="lin" valueType="num">
                                      <p:cBhvr>
                                        <p:cTn id="21" dur="1000" fill="hold"/>
                                        <p:tgtEl>
                                          <p:spTgt spid="350215"/>
                                        </p:tgtEl>
                                        <p:attrNameLst>
                                          <p:attrName>ppt_x</p:attrName>
                                        </p:attrNameLst>
                                      </p:cBhvr>
                                      <p:tavLst>
                                        <p:tav tm="0">
                                          <p:val>
                                            <p:strVal val="#ppt_x-.2"/>
                                          </p:val>
                                        </p:tav>
                                        <p:tav tm="100000">
                                          <p:val>
                                            <p:strVal val="#ppt_x"/>
                                          </p:val>
                                        </p:tav>
                                      </p:tavLst>
                                    </p:anim>
                                    <p:anim calcmode="lin" valueType="num">
                                      <p:cBhvr>
                                        <p:cTn id="22" dur="1000" fill="hold"/>
                                        <p:tgtEl>
                                          <p:spTgt spid="35021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50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214" grpId="0"/>
      <p:bldP spid="350215"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AD36F090-C121-49D2-AED7-ECA24339693C}" type="slidenum">
              <a:rPr lang="ar-SA">
                <a:solidFill>
                  <a:srgbClr val="90C226"/>
                </a:solidFill>
              </a:rPr>
              <a:pPr/>
              <a:t>151</a:t>
            </a:fld>
            <a:endParaRPr lang="en-US" dirty="0">
              <a:solidFill>
                <a:srgbClr val="90C226"/>
              </a:solidFill>
            </a:endParaRPr>
          </a:p>
        </p:txBody>
      </p:sp>
      <p:sp>
        <p:nvSpPr>
          <p:cNvPr id="352259" name="Rectangle 3"/>
          <p:cNvSpPr>
            <a:spLocks noChangeArrowheads="1"/>
          </p:cNvSpPr>
          <p:nvPr/>
        </p:nvSpPr>
        <p:spPr bwMode="auto">
          <a:xfrm>
            <a:off x="4572000" y="1628775"/>
            <a:ext cx="4248150" cy="417671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2260" name="Rectangle 4"/>
          <p:cNvSpPr>
            <a:spLocks noChangeArrowheads="1"/>
          </p:cNvSpPr>
          <p:nvPr/>
        </p:nvSpPr>
        <p:spPr bwMode="auto">
          <a:xfrm>
            <a:off x="5450766" y="858838"/>
            <a:ext cx="4964822" cy="5847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lvl="4" fontAlgn="base">
              <a:spcBef>
                <a:spcPct val="30000"/>
              </a:spcBef>
              <a:spcAft>
                <a:spcPct val="0"/>
              </a:spcAft>
              <a:buFontTx/>
              <a:buChar char="•"/>
            </a:pPr>
            <a:r>
              <a:rPr lang="fa-IR" sz="3200" dirty="0">
                <a:solidFill>
                  <a:prstClr val="black"/>
                </a:solidFill>
                <a:latin typeface="Arial" pitchFamily="34" charset="0"/>
                <a:cs typeface="B Zar" pitchFamily="2" charset="-78"/>
              </a:rPr>
              <a:t> </a:t>
            </a:r>
            <a:r>
              <a:rPr lang="fa-IR" sz="3200" b="1" dirty="0">
                <a:solidFill>
                  <a:prstClr val="black"/>
                </a:solidFill>
                <a:latin typeface="Arial" pitchFamily="34" charset="0"/>
                <a:cs typeface="B Zar" pitchFamily="2" charset="-78"/>
              </a:rPr>
              <a:t>مسجد بی بی خانم:</a:t>
            </a:r>
            <a:endParaRPr lang="en-US" sz="3200" b="1" dirty="0">
              <a:solidFill>
                <a:prstClr val="black"/>
              </a:solidFill>
              <a:latin typeface="Arial" pitchFamily="34" charset="0"/>
              <a:cs typeface="B Zar" pitchFamily="2" charset="-78"/>
            </a:endParaRPr>
          </a:p>
        </p:txBody>
      </p:sp>
      <p:sp>
        <p:nvSpPr>
          <p:cNvPr id="352261" name="Rectangle 5"/>
          <p:cNvSpPr>
            <a:spLocks noChangeArrowheads="1"/>
          </p:cNvSpPr>
          <p:nvPr/>
        </p:nvSpPr>
        <p:spPr bwMode="auto">
          <a:xfrm>
            <a:off x="971550" y="1557338"/>
            <a:ext cx="7875588" cy="3292475"/>
          </a:xfrm>
          <a:prstGeom prst="rect">
            <a:avLst/>
          </a:prstGeom>
          <a:noFill/>
          <a:ln w="9525">
            <a:noFill/>
            <a:miter lim="800000"/>
            <a:headEnd/>
            <a:tailEnd/>
          </a:ln>
          <a:effectLst/>
        </p:spPr>
        <p:txBody>
          <a:bodyPr>
            <a:spAutoFit/>
          </a:bodyPr>
          <a:lstStyle/>
          <a:p>
            <a:pPr algn="just" fontAlgn="base">
              <a:lnSpc>
                <a:spcPct val="150000"/>
              </a:lnSpc>
              <a:spcBef>
                <a:spcPct val="0"/>
              </a:spcBef>
              <a:spcAft>
                <a:spcPct val="0"/>
              </a:spcAft>
            </a:pPr>
            <a:r>
              <a:rPr lang="fa-IR" sz="2000" b="1" dirty="0">
                <a:solidFill>
                  <a:prstClr val="black"/>
                </a:solidFill>
                <a:latin typeface="Arial" pitchFamily="34" charset="0"/>
                <a:cs typeface="B Zar" pitchFamily="2" charset="-78"/>
              </a:rPr>
              <a:t>مسجد بی بی خانم در سمرقند بیانگر</a:t>
            </a:r>
          </a:p>
          <a:p>
            <a:pPr algn="just" fontAlgn="base">
              <a:lnSpc>
                <a:spcPct val="150000"/>
              </a:lnSpc>
              <a:spcBef>
                <a:spcPct val="0"/>
              </a:spcBef>
              <a:spcAft>
                <a:spcPct val="0"/>
              </a:spcAft>
            </a:pPr>
            <a:r>
              <a:rPr lang="fa-IR" sz="2000" b="1" dirty="0">
                <a:solidFill>
                  <a:prstClr val="black"/>
                </a:solidFill>
                <a:latin typeface="Arial" pitchFamily="34" charset="0"/>
                <a:cs typeface="B Zar" pitchFamily="2" charset="-78"/>
              </a:rPr>
              <a:t>اکثر ویژگیهای دوره دوم سبک آذری</a:t>
            </a:r>
          </a:p>
          <a:p>
            <a:pPr algn="just" fontAlgn="base">
              <a:lnSpc>
                <a:spcPct val="150000"/>
              </a:lnSpc>
              <a:spcBef>
                <a:spcPct val="0"/>
              </a:spcBef>
              <a:spcAft>
                <a:spcPct val="0"/>
              </a:spcAft>
            </a:pPr>
            <a:r>
              <a:rPr lang="fa-IR" sz="2000" b="1" dirty="0">
                <a:solidFill>
                  <a:prstClr val="black"/>
                </a:solidFill>
                <a:latin typeface="Arial" pitchFamily="34" charset="0"/>
                <a:cs typeface="B Zar" pitchFamily="2" charset="-78"/>
              </a:rPr>
              <a:t>است.گنبد دو پوسته گسسته با گریو</a:t>
            </a:r>
          </a:p>
          <a:p>
            <a:pPr algn="just" fontAlgn="base">
              <a:lnSpc>
                <a:spcPct val="150000"/>
              </a:lnSpc>
              <a:spcBef>
                <a:spcPct val="0"/>
              </a:spcBef>
              <a:spcAft>
                <a:spcPct val="0"/>
              </a:spcAft>
            </a:pPr>
            <a:r>
              <a:rPr lang="fa-IR" sz="2000" b="1" dirty="0">
                <a:solidFill>
                  <a:prstClr val="black"/>
                </a:solidFill>
                <a:latin typeface="Arial" pitchFamily="34" charset="0"/>
                <a:cs typeface="B Zar" pitchFamily="2" charset="-78"/>
              </a:rPr>
              <a:t>بلند،ایوانهای رفیع،ومناره هایی که از </a:t>
            </a:r>
          </a:p>
          <a:p>
            <a:pPr algn="just" fontAlgn="base">
              <a:lnSpc>
                <a:spcPct val="150000"/>
              </a:lnSpc>
              <a:spcBef>
                <a:spcPct val="0"/>
              </a:spcBef>
              <a:spcAft>
                <a:spcPct val="0"/>
              </a:spcAft>
            </a:pPr>
            <a:r>
              <a:rPr lang="fa-IR" sz="2000" b="1" dirty="0">
                <a:solidFill>
                  <a:prstClr val="black"/>
                </a:solidFill>
                <a:latin typeface="Arial" pitchFamily="34" charset="0"/>
                <a:cs typeface="B Zar" pitchFamily="2" charset="-78"/>
              </a:rPr>
              <a:t>سطح زمین ارتفاع می گیرند و نقش </a:t>
            </a:r>
          </a:p>
          <a:p>
            <a:pPr algn="just" fontAlgn="base">
              <a:lnSpc>
                <a:spcPct val="150000"/>
              </a:lnSpc>
              <a:spcBef>
                <a:spcPct val="0"/>
              </a:spcBef>
              <a:spcAft>
                <a:spcPct val="0"/>
              </a:spcAft>
            </a:pPr>
            <a:r>
              <a:rPr lang="fa-IR" sz="2000" b="1" dirty="0">
                <a:solidFill>
                  <a:prstClr val="black"/>
                </a:solidFill>
                <a:latin typeface="Arial" pitchFamily="34" charset="0"/>
                <a:cs typeface="B Zar" pitchFamily="2" charset="-78"/>
              </a:rPr>
              <a:t>سازه برای ایوان ورودی ایفا می کنند.</a:t>
            </a:r>
          </a:p>
          <a:p>
            <a:pPr algn="just" fontAlgn="base">
              <a:lnSpc>
                <a:spcPct val="150000"/>
              </a:lnSpc>
              <a:spcBef>
                <a:spcPct val="0"/>
              </a:spcBef>
              <a:spcAft>
                <a:spcPct val="0"/>
              </a:spcAft>
            </a:pPr>
            <a:r>
              <a:rPr lang="fa-IR" sz="2000" b="1" dirty="0">
                <a:solidFill>
                  <a:prstClr val="black"/>
                </a:solidFill>
                <a:latin typeface="Arial" pitchFamily="34" charset="0"/>
                <a:cs typeface="B Zar" pitchFamily="2" charset="-78"/>
              </a:rPr>
              <a:t>بنای آن چهار ایوانی است.</a:t>
            </a:r>
          </a:p>
        </p:txBody>
      </p:sp>
      <p:sp>
        <p:nvSpPr>
          <p:cNvPr id="352262" name="Rectangle 6"/>
          <p:cNvSpPr>
            <a:spLocks noChangeArrowheads="1"/>
          </p:cNvSpPr>
          <p:nvPr/>
        </p:nvSpPr>
        <p:spPr bwMode="auto">
          <a:xfrm>
            <a:off x="4258883" y="4797425"/>
            <a:ext cx="4602542" cy="400110"/>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000" b="1" dirty="0">
                <a:solidFill>
                  <a:prstClr val="black"/>
                </a:solidFill>
                <a:latin typeface="Arial" pitchFamily="34" charset="0"/>
                <a:cs typeface="B Zar" pitchFamily="2" charset="-78"/>
              </a:rPr>
              <a:t>چهار مناره کوچک در چهار گوشه بنا وجود دارد.</a:t>
            </a:r>
            <a:endParaRPr lang="en-US" sz="2000" b="1" dirty="0">
              <a:solidFill>
                <a:prstClr val="black"/>
              </a:solidFill>
              <a:latin typeface="Arial" pitchFamily="34" charset="0"/>
              <a:cs typeface="B Zar" pitchFamily="2" charset="-78"/>
            </a:endParaRPr>
          </a:p>
        </p:txBody>
      </p:sp>
      <p:pic>
        <p:nvPicPr>
          <p:cNvPr id="352263" name="Picture 7" descr="bibi"/>
          <p:cNvPicPr>
            <a:picLocks noChangeAspect="1" noChangeArrowheads="1"/>
          </p:cNvPicPr>
          <p:nvPr/>
        </p:nvPicPr>
        <p:blipFill>
          <a:blip r:embed="rId3"/>
          <a:srcRect/>
          <a:stretch>
            <a:fillRect/>
          </a:stretch>
        </p:blipFill>
        <p:spPr bwMode="auto">
          <a:xfrm>
            <a:off x="755650" y="1196975"/>
            <a:ext cx="4681538" cy="31083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52264"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2265" name="Rectangle 9"/>
          <p:cNvSpPr>
            <a:spLocks noChangeArrowheads="1"/>
          </p:cNvSpPr>
          <p:nvPr/>
        </p:nvSpPr>
        <p:spPr bwMode="auto">
          <a:xfrm>
            <a:off x="253330" y="62239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9667572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52260"/>
                                        </p:tgtEl>
                                        <p:attrNameLst>
                                          <p:attrName>style.visibility</p:attrName>
                                        </p:attrNameLst>
                                      </p:cBhvr>
                                      <p:to>
                                        <p:strVal val="visible"/>
                                      </p:to>
                                    </p:set>
                                    <p:animEffect transition="in" filter="fade">
                                      <p:cBhvr>
                                        <p:cTn id="7" dur="1000"/>
                                        <p:tgtEl>
                                          <p:spTgt spid="352260"/>
                                        </p:tgtEl>
                                      </p:cBhvr>
                                    </p:animEffect>
                                    <p:anim calcmode="lin" valueType="num">
                                      <p:cBhvr>
                                        <p:cTn id="8" dur="1000" fill="hold"/>
                                        <p:tgtEl>
                                          <p:spTgt spid="352260"/>
                                        </p:tgtEl>
                                        <p:attrNameLst>
                                          <p:attrName>ppt_x</p:attrName>
                                        </p:attrNameLst>
                                      </p:cBhvr>
                                      <p:tavLst>
                                        <p:tav tm="0">
                                          <p:val>
                                            <p:strVal val="#ppt_x-.1"/>
                                          </p:val>
                                        </p:tav>
                                        <p:tav tm="100000">
                                          <p:val>
                                            <p:strVal val="#ppt_x"/>
                                          </p:val>
                                        </p:tav>
                                      </p:tavLst>
                                    </p:anim>
                                    <p:anim calcmode="lin" valueType="num">
                                      <p:cBhvr>
                                        <p:cTn id="9" dur="1000" fill="hold"/>
                                        <p:tgtEl>
                                          <p:spTgt spid="352260"/>
                                        </p:tgtEl>
                                        <p:attrNameLst>
                                          <p:attrName>ppt_y</p:attrName>
                                        </p:attrNameLst>
                                      </p:cBhvr>
                                      <p:tavLst>
                                        <p:tav tm="0">
                                          <p:val>
                                            <p:strVal val="#ppt_y"/>
                                          </p:val>
                                        </p:tav>
                                        <p:tav tm="100000">
                                          <p:val>
                                            <p:strVal val="#ppt_y"/>
                                          </p:val>
                                        </p:tav>
                                      </p:tavLst>
                                    </p:anim>
                                  </p:childTnLst>
                                </p:cTn>
                              </p:par>
                            </p:childTnLst>
                          </p:cTn>
                        </p:par>
                        <p:par>
                          <p:cTn id="10" fill="hold">
                            <p:stCondLst>
                              <p:cond delay="2200"/>
                            </p:stCondLst>
                            <p:childTnLst>
                              <p:par>
                                <p:cTn id="11" presetID="29" presetClass="entr" presetSubtype="0" fill="hold" nodeType="afterEffect">
                                  <p:stCondLst>
                                    <p:cond delay="0"/>
                                  </p:stCondLst>
                                  <p:childTnLst>
                                    <p:set>
                                      <p:cBhvr>
                                        <p:cTn id="12" dur="1" fill="hold">
                                          <p:stCondLst>
                                            <p:cond delay="0"/>
                                          </p:stCondLst>
                                        </p:cTn>
                                        <p:tgtEl>
                                          <p:spTgt spid="352261">
                                            <p:txEl>
                                              <p:pRg st="0" end="0"/>
                                            </p:txEl>
                                          </p:spTgt>
                                        </p:tgtEl>
                                        <p:attrNameLst>
                                          <p:attrName>style.visibility</p:attrName>
                                        </p:attrNameLst>
                                      </p:cBhvr>
                                      <p:to>
                                        <p:strVal val="visible"/>
                                      </p:to>
                                    </p:set>
                                    <p:anim calcmode="lin" valueType="num">
                                      <p:cBhvr>
                                        <p:cTn id="13" dur="1000" fill="hold"/>
                                        <p:tgtEl>
                                          <p:spTgt spid="352261">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5226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52261">
                                            <p:txEl>
                                              <p:pRg st="0" end="0"/>
                                            </p:txEl>
                                          </p:spTgt>
                                        </p:tgtEl>
                                      </p:cBhvr>
                                    </p:animEffect>
                                  </p:childTnLst>
                                </p:cTn>
                              </p:par>
                            </p:childTnLst>
                          </p:cTn>
                        </p:par>
                        <p:par>
                          <p:cTn id="16" fill="hold">
                            <p:stCondLst>
                              <p:cond delay="3200"/>
                            </p:stCondLst>
                            <p:childTnLst>
                              <p:par>
                                <p:cTn id="17" presetID="29" presetClass="entr" presetSubtype="0" fill="hold" nodeType="afterEffect">
                                  <p:stCondLst>
                                    <p:cond delay="0"/>
                                  </p:stCondLst>
                                  <p:childTnLst>
                                    <p:set>
                                      <p:cBhvr>
                                        <p:cTn id="18" dur="1" fill="hold">
                                          <p:stCondLst>
                                            <p:cond delay="0"/>
                                          </p:stCondLst>
                                        </p:cTn>
                                        <p:tgtEl>
                                          <p:spTgt spid="352261">
                                            <p:txEl>
                                              <p:pRg st="1" end="1"/>
                                            </p:txEl>
                                          </p:spTgt>
                                        </p:tgtEl>
                                        <p:attrNameLst>
                                          <p:attrName>style.visibility</p:attrName>
                                        </p:attrNameLst>
                                      </p:cBhvr>
                                      <p:to>
                                        <p:strVal val="visible"/>
                                      </p:to>
                                    </p:set>
                                    <p:anim calcmode="lin" valueType="num">
                                      <p:cBhvr>
                                        <p:cTn id="19" dur="1000" fill="hold"/>
                                        <p:tgtEl>
                                          <p:spTgt spid="352261">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5226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52261">
                                            <p:txEl>
                                              <p:pRg st="1" end="1"/>
                                            </p:txEl>
                                          </p:spTgt>
                                        </p:tgtEl>
                                      </p:cBhvr>
                                    </p:animEffect>
                                  </p:childTnLst>
                                </p:cTn>
                              </p:par>
                            </p:childTnLst>
                          </p:cTn>
                        </p:par>
                        <p:par>
                          <p:cTn id="22" fill="hold">
                            <p:stCondLst>
                              <p:cond delay="4200"/>
                            </p:stCondLst>
                            <p:childTnLst>
                              <p:par>
                                <p:cTn id="23" presetID="29" presetClass="entr" presetSubtype="0" fill="hold" nodeType="afterEffect">
                                  <p:stCondLst>
                                    <p:cond delay="0"/>
                                  </p:stCondLst>
                                  <p:childTnLst>
                                    <p:set>
                                      <p:cBhvr>
                                        <p:cTn id="24" dur="1" fill="hold">
                                          <p:stCondLst>
                                            <p:cond delay="0"/>
                                          </p:stCondLst>
                                        </p:cTn>
                                        <p:tgtEl>
                                          <p:spTgt spid="352261">
                                            <p:txEl>
                                              <p:pRg st="2" end="2"/>
                                            </p:txEl>
                                          </p:spTgt>
                                        </p:tgtEl>
                                        <p:attrNameLst>
                                          <p:attrName>style.visibility</p:attrName>
                                        </p:attrNameLst>
                                      </p:cBhvr>
                                      <p:to>
                                        <p:strVal val="visible"/>
                                      </p:to>
                                    </p:set>
                                    <p:anim calcmode="lin" valueType="num">
                                      <p:cBhvr>
                                        <p:cTn id="25" dur="1000" fill="hold"/>
                                        <p:tgtEl>
                                          <p:spTgt spid="352261">
                                            <p:txEl>
                                              <p:pRg st="2" end="2"/>
                                            </p:txEl>
                                          </p:spTgt>
                                        </p:tgtEl>
                                        <p:attrNameLst>
                                          <p:attrName>ppt_x</p:attrName>
                                        </p:attrNameLst>
                                      </p:cBhvr>
                                      <p:tavLst>
                                        <p:tav tm="0">
                                          <p:val>
                                            <p:strVal val="#ppt_x-.2"/>
                                          </p:val>
                                        </p:tav>
                                        <p:tav tm="100000">
                                          <p:val>
                                            <p:strVal val="#ppt_x"/>
                                          </p:val>
                                        </p:tav>
                                      </p:tavLst>
                                    </p:anim>
                                    <p:anim calcmode="lin" valueType="num">
                                      <p:cBhvr>
                                        <p:cTn id="26" dur="1000" fill="hold"/>
                                        <p:tgtEl>
                                          <p:spTgt spid="35226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52261">
                                            <p:txEl>
                                              <p:pRg st="2" end="2"/>
                                            </p:txEl>
                                          </p:spTgt>
                                        </p:tgtEl>
                                      </p:cBhvr>
                                    </p:animEffect>
                                  </p:childTnLst>
                                </p:cTn>
                              </p:par>
                            </p:childTnLst>
                          </p:cTn>
                        </p:par>
                        <p:par>
                          <p:cTn id="28" fill="hold">
                            <p:stCondLst>
                              <p:cond delay="5200"/>
                            </p:stCondLst>
                            <p:childTnLst>
                              <p:par>
                                <p:cTn id="29" presetID="29" presetClass="entr" presetSubtype="0" fill="hold" nodeType="afterEffect">
                                  <p:stCondLst>
                                    <p:cond delay="0"/>
                                  </p:stCondLst>
                                  <p:childTnLst>
                                    <p:set>
                                      <p:cBhvr>
                                        <p:cTn id="30" dur="1" fill="hold">
                                          <p:stCondLst>
                                            <p:cond delay="0"/>
                                          </p:stCondLst>
                                        </p:cTn>
                                        <p:tgtEl>
                                          <p:spTgt spid="352261">
                                            <p:txEl>
                                              <p:pRg st="3" end="3"/>
                                            </p:txEl>
                                          </p:spTgt>
                                        </p:tgtEl>
                                        <p:attrNameLst>
                                          <p:attrName>style.visibility</p:attrName>
                                        </p:attrNameLst>
                                      </p:cBhvr>
                                      <p:to>
                                        <p:strVal val="visible"/>
                                      </p:to>
                                    </p:set>
                                    <p:anim calcmode="lin" valueType="num">
                                      <p:cBhvr>
                                        <p:cTn id="31" dur="1000" fill="hold"/>
                                        <p:tgtEl>
                                          <p:spTgt spid="352261">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35226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52261">
                                            <p:txEl>
                                              <p:pRg st="3" end="3"/>
                                            </p:txEl>
                                          </p:spTgt>
                                        </p:tgtEl>
                                      </p:cBhvr>
                                    </p:animEffect>
                                  </p:childTnLst>
                                </p:cTn>
                              </p:par>
                            </p:childTnLst>
                          </p:cTn>
                        </p:par>
                        <p:par>
                          <p:cTn id="34" fill="hold">
                            <p:stCondLst>
                              <p:cond delay="6200"/>
                            </p:stCondLst>
                            <p:childTnLst>
                              <p:par>
                                <p:cTn id="35" presetID="29" presetClass="entr" presetSubtype="0" fill="hold" nodeType="afterEffect">
                                  <p:stCondLst>
                                    <p:cond delay="0"/>
                                  </p:stCondLst>
                                  <p:childTnLst>
                                    <p:set>
                                      <p:cBhvr>
                                        <p:cTn id="36" dur="1" fill="hold">
                                          <p:stCondLst>
                                            <p:cond delay="0"/>
                                          </p:stCondLst>
                                        </p:cTn>
                                        <p:tgtEl>
                                          <p:spTgt spid="352261">
                                            <p:txEl>
                                              <p:pRg st="4" end="4"/>
                                            </p:txEl>
                                          </p:spTgt>
                                        </p:tgtEl>
                                        <p:attrNameLst>
                                          <p:attrName>style.visibility</p:attrName>
                                        </p:attrNameLst>
                                      </p:cBhvr>
                                      <p:to>
                                        <p:strVal val="visible"/>
                                      </p:to>
                                    </p:set>
                                    <p:anim calcmode="lin" valueType="num">
                                      <p:cBhvr>
                                        <p:cTn id="37" dur="1000" fill="hold"/>
                                        <p:tgtEl>
                                          <p:spTgt spid="352261">
                                            <p:txEl>
                                              <p:pRg st="4" end="4"/>
                                            </p:txEl>
                                          </p:spTgt>
                                        </p:tgtEl>
                                        <p:attrNameLst>
                                          <p:attrName>ppt_x</p:attrName>
                                        </p:attrNameLst>
                                      </p:cBhvr>
                                      <p:tavLst>
                                        <p:tav tm="0">
                                          <p:val>
                                            <p:strVal val="#ppt_x-.2"/>
                                          </p:val>
                                        </p:tav>
                                        <p:tav tm="100000">
                                          <p:val>
                                            <p:strVal val="#ppt_x"/>
                                          </p:val>
                                        </p:tav>
                                      </p:tavLst>
                                    </p:anim>
                                    <p:anim calcmode="lin" valueType="num">
                                      <p:cBhvr>
                                        <p:cTn id="38" dur="1000" fill="hold"/>
                                        <p:tgtEl>
                                          <p:spTgt spid="35226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52261">
                                            <p:txEl>
                                              <p:pRg st="4" end="4"/>
                                            </p:txEl>
                                          </p:spTgt>
                                        </p:tgtEl>
                                      </p:cBhvr>
                                    </p:animEffect>
                                  </p:childTnLst>
                                </p:cTn>
                              </p:par>
                            </p:childTnLst>
                          </p:cTn>
                        </p:par>
                        <p:par>
                          <p:cTn id="40" fill="hold">
                            <p:stCondLst>
                              <p:cond delay="7200"/>
                            </p:stCondLst>
                            <p:childTnLst>
                              <p:par>
                                <p:cTn id="41" presetID="29" presetClass="entr" presetSubtype="0" fill="hold" nodeType="afterEffect">
                                  <p:stCondLst>
                                    <p:cond delay="0"/>
                                  </p:stCondLst>
                                  <p:childTnLst>
                                    <p:set>
                                      <p:cBhvr>
                                        <p:cTn id="42" dur="1" fill="hold">
                                          <p:stCondLst>
                                            <p:cond delay="0"/>
                                          </p:stCondLst>
                                        </p:cTn>
                                        <p:tgtEl>
                                          <p:spTgt spid="352261">
                                            <p:txEl>
                                              <p:pRg st="5" end="5"/>
                                            </p:txEl>
                                          </p:spTgt>
                                        </p:tgtEl>
                                        <p:attrNameLst>
                                          <p:attrName>style.visibility</p:attrName>
                                        </p:attrNameLst>
                                      </p:cBhvr>
                                      <p:to>
                                        <p:strVal val="visible"/>
                                      </p:to>
                                    </p:set>
                                    <p:anim calcmode="lin" valueType="num">
                                      <p:cBhvr>
                                        <p:cTn id="43" dur="1000" fill="hold"/>
                                        <p:tgtEl>
                                          <p:spTgt spid="352261">
                                            <p:txEl>
                                              <p:pRg st="5" end="5"/>
                                            </p:txEl>
                                          </p:spTgt>
                                        </p:tgtEl>
                                        <p:attrNameLst>
                                          <p:attrName>ppt_x</p:attrName>
                                        </p:attrNameLst>
                                      </p:cBhvr>
                                      <p:tavLst>
                                        <p:tav tm="0">
                                          <p:val>
                                            <p:strVal val="#ppt_x-.2"/>
                                          </p:val>
                                        </p:tav>
                                        <p:tav tm="100000">
                                          <p:val>
                                            <p:strVal val="#ppt_x"/>
                                          </p:val>
                                        </p:tav>
                                      </p:tavLst>
                                    </p:anim>
                                    <p:anim calcmode="lin" valueType="num">
                                      <p:cBhvr>
                                        <p:cTn id="44" dur="1000" fill="hold"/>
                                        <p:tgtEl>
                                          <p:spTgt spid="35226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52261">
                                            <p:txEl>
                                              <p:pRg st="5" end="5"/>
                                            </p:txEl>
                                          </p:spTgt>
                                        </p:tgtEl>
                                      </p:cBhvr>
                                    </p:animEffect>
                                  </p:childTnLst>
                                </p:cTn>
                              </p:par>
                            </p:childTnLst>
                          </p:cTn>
                        </p:par>
                        <p:par>
                          <p:cTn id="46" fill="hold">
                            <p:stCondLst>
                              <p:cond delay="8200"/>
                            </p:stCondLst>
                            <p:childTnLst>
                              <p:par>
                                <p:cTn id="47" presetID="29" presetClass="entr" presetSubtype="0" fill="hold" nodeType="afterEffect">
                                  <p:stCondLst>
                                    <p:cond delay="0"/>
                                  </p:stCondLst>
                                  <p:childTnLst>
                                    <p:set>
                                      <p:cBhvr>
                                        <p:cTn id="48" dur="1" fill="hold">
                                          <p:stCondLst>
                                            <p:cond delay="0"/>
                                          </p:stCondLst>
                                        </p:cTn>
                                        <p:tgtEl>
                                          <p:spTgt spid="352261">
                                            <p:txEl>
                                              <p:pRg st="6" end="6"/>
                                            </p:txEl>
                                          </p:spTgt>
                                        </p:tgtEl>
                                        <p:attrNameLst>
                                          <p:attrName>style.visibility</p:attrName>
                                        </p:attrNameLst>
                                      </p:cBhvr>
                                      <p:to>
                                        <p:strVal val="visible"/>
                                      </p:to>
                                    </p:set>
                                    <p:anim calcmode="lin" valueType="num">
                                      <p:cBhvr>
                                        <p:cTn id="49" dur="1000" fill="hold"/>
                                        <p:tgtEl>
                                          <p:spTgt spid="352261">
                                            <p:txEl>
                                              <p:pRg st="6" end="6"/>
                                            </p:txEl>
                                          </p:spTgt>
                                        </p:tgtEl>
                                        <p:attrNameLst>
                                          <p:attrName>ppt_x</p:attrName>
                                        </p:attrNameLst>
                                      </p:cBhvr>
                                      <p:tavLst>
                                        <p:tav tm="0">
                                          <p:val>
                                            <p:strVal val="#ppt_x-.2"/>
                                          </p:val>
                                        </p:tav>
                                        <p:tav tm="100000">
                                          <p:val>
                                            <p:strVal val="#ppt_x"/>
                                          </p:val>
                                        </p:tav>
                                      </p:tavLst>
                                    </p:anim>
                                    <p:anim calcmode="lin" valueType="num">
                                      <p:cBhvr>
                                        <p:cTn id="50" dur="1000" fill="hold"/>
                                        <p:tgtEl>
                                          <p:spTgt spid="35226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52261">
                                            <p:txEl>
                                              <p:pRg st="6" end="6"/>
                                            </p:txEl>
                                          </p:spTgt>
                                        </p:tgtEl>
                                      </p:cBhvr>
                                    </p:animEffect>
                                  </p:childTnLst>
                                </p:cTn>
                              </p:par>
                              <p:par>
                                <p:cTn id="52" presetID="29" presetClass="entr" presetSubtype="0" fill="hold" grpId="0" nodeType="withEffect">
                                  <p:stCondLst>
                                    <p:cond delay="0"/>
                                  </p:stCondLst>
                                  <p:childTnLst>
                                    <p:set>
                                      <p:cBhvr>
                                        <p:cTn id="53" dur="1" fill="hold">
                                          <p:stCondLst>
                                            <p:cond delay="0"/>
                                          </p:stCondLst>
                                        </p:cTn>
                                        <p:tgtEl>
                                          <p:spTgt spid="352262"/>
                                        </p:tgtEl>
                                        <p:attrNameLst>
                                          <p:attrName>style.visibility</p:attrName>
                                        </p:attrNameLst>
                                      </p:cBhvr>
                                      <p:to>
                                        <p:strVal val="visible"/>
                                      </p:to>
                                    </p:set>
                                    <p:anim calcmode="lin" valueType="num">
                                      <p:cBhvr>
                                        <p:cTn id="54" dur="1000" fill="hold"/>
                                        <p:tgtEl>
                                          <p:spTgt spid="352262"/>
                                        </p:tgtEl>
                                        <p:attrNameLst>
                                          <p:attrName>ppt_x</p:attrName>
                                        </p:attrNameLst>
                                      </p:cBhvr>
                                      <p:tavLst>
                                        <p:tav tm="0">
                                          <p:val>
                                            <p:strVal val="#ppt_x-.2"/>
                                          </p:val>
                                        </p:tav>
                                        <p:tav tm="100000">
                                          <p:val>
                                            <p:strVal val="#ppt_x"/>
                                          </p:val>
                                        </p:tav>
                                      </p:tavLst>
                                    </p:anim>
                                    <p:anim calcmode="lin" valueType="num">
                                      <p:cBhvr>
                                        <p:cTn id="55" dur="1000" fill="hold"/>
                                        <p:tgtEl>
                                          <p:spTgt spid="352262"/>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52262"/>
                                        </p:tgtEl>
                                      </p:cBhvr>
                                    </p:animEffect>
                                  </p:childTnLst>
                                </p:cTn>
                              </p:par>
                            </p:childTnLst>
                          </p:cTn>
                        </p:par>
                        <p:par>
                          <p:cTn id="57" fill="hold">
                            <p:stCondLst>
                              <p:cond delay="9200"/>
                            </p:stCondLst>
                            <p:childTnLst>
                              <p:par>
                                <p:cTn id="58" presetID="31" presetClass="entr" presetSubtype="0" fill="hold" nodeType="afterEffect">
                                  <p:stCondLst>
                                    <p:cond delay="0"/>
                                  </p:stCondLst>
                                  <p:iterate type="lt">
                                    <p:tmPct val="5000"/>
                                  </p:iterate>
                                  <p:childTnLst>
                                    <p:set>
                                      <p:cBhvr>
                                        <p:cTn id="59" dur="1" fill="hold">
                                          <p:stCondLst>
                                            <p:cond delay="0"/>
                                          </p:stCondLst>
                                        </p:cTn>
                                        <p:tgtEl>
                                          <p:spTgt spid="352263"/>
                                        </p:tgtEl>
                                        <p:attrNameLst>
                                          <p:attrName>style.visibility</p:attrName>
                                        </p:attrNameLst>
                                      </p:cBhvr>
                                      <p:to>
                                        <p:strVal val="visible"/>
                                      </p:to>
                                    </p:set>
                                    <p:anim calcmode="lin" valueType="num">
                                      <p:cBhvr>
                                        <p:cTn id="60" dur="1000" fill="hold"/>
                                        <p:tgtEl>
                                          <p:spTgt spid="352263"/>
                                        </p:tgtEl>
                                        <p:attrNameLst>
                                          <p:attrName>ppt_w</p:attrName>
                                        </p:attrNameLst>
                                      </p:cBhvr>
                                      <p:tavLst>
                                        <p:tav tm="0">
                                          <p:val>
                                            <p:fltVal val="0"/>
                                          </p:val>
                                        </p:tav>
                                        <p:tav tm="100000">
                                          <p:val>
                                            <p:strVal val="#ppt_w"/>
                                          </p:val>
                                        </p:tav>
                                      </p:tavLst>
                                    </p:anim>
                                    <p:anim calcmode="lin" valueType="num">
                                      <p:cBhvr>
                                        <p:cTn id="61" dur="1000" fill="hold"/>
                                        <p:tgtEl>
                                          <p:spTgt spid="352263"/>
                                        </p:tgtEl>
                                        <p:attrNameLst>
                                          <p:attrName>ppt_h</p:attrName>
                                        </p:attrNameLst>
                                      </p:cBhvr>
                                      <p:tavLst>
                                        <p:tav tm="0">
                                          <p:val>
                                            <p:fltVal val="0"/>
                                          </p:val>
                                        </p:tav>
                                        <p:tav tm="100000">
                                          <p:val>
                                            <p:strVal val="#ppt_h"/>
                                          </p:val>
                                        </p:tav>
                                      </p:tavLst>
                                    </p:anim>
                                    <p:anim calcmode="lin" valueType="num">
                                      <p:cBhvr>
                                        <p:cTn id="62" dur="1000" fill="hold"/>
                                        <p:tgtEl>
                                          <p:spTgt spid="352263"/>
                                        </p:tgtEl>
                                        <p:attrNameLst>
                                          <p:attrName>style.rotation</p:attrName>
                                        </p:attrNameLst>
                                      </p:cBhvr>
                                      <p:tavLst>
                                        <p:tav tm="0">
                                          <p:val>
                                            <p:fltVal val="90"/>
                                          </p:val>
                                        </p:tav>
                                        <p:tav tm="100000">
                                          <p:val>
                                            <p:fltVal val="0"/>
                                          </p:val>
                                        </p:tav>
                                      </p:tavLst>
                                    </p:anim>
                                    <p:animEffect transition="in" filter="fade">
                                      <p:cBhvr>
                                        <p:cTn id="63" dur="1000"/>
                                        <p:tgtEl>
                                          <p:spTgt spid="352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60" grpId="0"/>
      <p:bldP spid="35226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2C8A187B-C71A-4177-A1B3-2425BE225D39}" type="slidenum">
              <a:rPr lang="ar-SA">
                <a:solidFill>
                  <a:srgbClr val="90C226"/>
                </a:solidFill>
              </a:rPr>
              <a:pPr/>
              <a:t>152</a:t>
            </a:fld>
            <a:endParaRPr lang="en-US" dirty="0">
              <a:solidFill>
                <a:srgbClr val="90C226"/>
              </a:solidFill>
            </a:endParaRPr>
          </a:p>
        </p:txBody>
      </p:sp>
      <p:pic>
        <p:nvPicPr>
          <p:cNvPr id="354306" name="Picture 2" descr="5"/>
          <p:cNvPicPr>
            <a:picLocks noChangeAspect="1" noChangeArrowheads="1"/>
          </p:cNvPicPr>
          <p:nvPr/>
        </p:nvPicPr>
        <p:blipFill>
          <a:blip r:embed="rId3">
            <a:lum bright="-24000" contrast="18000"/>
          </a:blip>
          <a:srcRect/>
          <a:stretch>
            <a:fillRect/>
          </a:stretch>
        </p:blipFill>
        <p:spPr bwMode="auto">
          <a:xfrm>
            <a:off x="900113" y="333375"/>
            <a:ext cx="4238625" cy="56578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54307" name="Rectangle 3"/>
          <p:cNvSpPr>
            <a:spLocks noChangeArrowheads="1"/>
          </p:cNvSpPr>
          <p:nvPr/>
        </p:nvSpPr>
        <p:spPr bwMode="auto">
          <a:xfrm>
            <a:off x="4870563" y="2276475"/>
            <a:ext cx="4059125"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پلان مسجد بی بی خانم در سمرقند</a:t>
            </a:r>
            <a:endParaRPr lang="en-US" sz="2400" b="1" dirty="0">
              <a:solidFill>
                <a:srgbClr val="EBEBEB"/>
              </a:solidFill>
              <a:latin typeface="Arial" pitchFamily="34" charset="0"/>
              <a:cs typeface="B Zar" pitchFamily="2" charset="-78"/>
            </a:endParaRPr>
          </a:p>
        </p:txBody>
      </p:sp>
      <p:sp>
        <p:nvSpPr>
          <p:cNvPr id="354308" name="Rectangle 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4309" name="Rectangle 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54310" name="Rectangle 6"/>
          <p:cNvSpPr>
            <a:spLocks noChangeArrowheads="1"/>
          </p:cNvSpPr>
          <p:nvPr/>
        </p:nvSpPr>
        <p:spPr bwMode="auto">
          <a:xfrm>
            <a:off x="5219700" y="2276475"/>
            <a:ext cx="3744913"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4796865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54306"/>
                                        </p:tgtEl>
                                        <p:attrNameLst>
                                          <p:attrName>style.visibility</p:attrName>
                                        </p:attrNameLst>
                                      </p:cBhvr>
                                      <p:to>
                                        <p:strVal val="visible"/>
                                      </p:to>
                                    </p:set>
                                    <p:anim to="" calcmode="lin" valueType="num">
                                      <p:cBhvr>
                                        <p:cTn id="7" dur="1" fill="hold"/>
                                        <p:tgtEl>
                                          <p:spTgt spid="354306"/>
                                        </p:tgtEl>
                                        <p:attrNameLst>
                                          <p:attrName/>
                                        </p:attrNameLst>
                                      </p:cBhvr>
                                    </p:anim>
                                  </p:childTnLst>
                                </p:cTn>
                              </p:par>
                            </p:childTnLst>
                          </p:cTn>
                        </p:par>
                        <p:par>
                          <p:cTn id="8" fill="hold">
                            <p:stCondLst>
                              <p:cond delay="0"/>
                            </p:stCondLst>
                            <p:childTnLst>
                              <p:par>
                                <p:cTn id="9" presetID="37" presetClass="entr" presetSubtype="0" fill="hold" grpId="0" nodeType="afterEffect">
                                  <p:stCondLst>
                                    <p:cond delay="0"/>
                                  </p:stCondLst>
                                  <p:childTnLst>
                                    <p:set>
                                      <p:cBhvr>
                                        <p:cTn id="10" dur="1" fill="hold">
                                          <p:stCondLst>
                                            <p:cond delay="0"/>
                                          </p:stCondLst>
                                        </p:cTn>
                                        <p:tgtEl>
                                          <p:spTgt spid="354307"/>
                                        </p:tgtEl>
                                        <p:attrNameLst>
                                          <p:attrName>style.visibility</p:attrName>
                                        </p:attrNameLst>
                                      </p:cBhvr>
                                      <p:to>
                                        <p:strVal val="visible"/>
                                      </p:to>
                                    </p:set>
                                    <p:animEffect transition="in" filter="fade">
                                      <p:cBhvr>
                                        <p:cTn id="11" dur="1000"/>
                                        <p:tgtEl>
                                          <p:spTgt spid="354307"/>
                                        </p:tgtEl>
                                      </p:cBhvr>
                                    </p:animEffect>
                                    <p:anim calcmode="lin" valueType="num">
                                      <p:cBhvr>
                                        <p:cTn id="12" dur="1000" fill="hold"/>
                                        <p:tgtEl>
                                          <p:spTgt spid="354307"/>
                                        </p:tgtEl>
                                        <p:attrNameLst>
                                          <p:attrName>ppt_x</p:attrName>
                                        </p:attrNameLst>
                                      </p:cBhvr>
                                      <p:tavLst>
                                        <p:tav tm="0">
                                          <p:val>
                                            <p:strVal val="#ppt_x"/>
                                          </p:val>
                                        </p:tav>
                                        <p:tav tm="100000">
                                          <p:val>
                                            <p:strVal val="#ppt_x"/>
                                          </p:val>
                                        </p:tav>
                                      </p:tavLst>
                                    </p:anim>
                                    <p:anim calcmode="lin" valueType="num">
                                      <p:cBhvr>
                                        <p:cTn id="13" dur="900" decel="100000" fill="hold"/>
                                        <p:tgtEl>
                                          <p:spTgt spid="35430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5430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7"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F7221A76-D1DB-4832-A42F-87FC364EC3AA}" type="slidenum">
              <a:rPr lang="ar-SA">
                <a:solidFill>
                  <a:srgbClr val="90C226"/>
                </a:solidFill>
              </a:rPr>
              <a:pPr/>
              <a:t>153</a:t>
            </a:fld>
            <a:endParaRPr lang="en-US" dirty="0">
              <a:solidFill>
                <a:srgbClr val="90C226"/>
              </a:solidFill>
            </a:endParaRPr>
          </a:p>
        </p:txBody>
      </p:sp>
      <p:pic>
        <p:nvPicPr>
          <p:cNvPr id="356354" name="Picture 2" descr="2"/>
          <p:cNvPicPr>
            <a:picLocks noChangeAspect="1" noChangeArrowheads="1"/>
          </p:cNvPicPr>
          <p:nvPr/>
        </p:nvPicPr>
        <p:blipFill>
          <a:blip r:embed="rId3"/>
          <a:srcRect/>
          <a:stretch>
            <a:fillRect/>
          </a:stretch>
        </p:blipFill>
        <p:spPr bwMode="auto">
          <a:xfrm>
            <a:off x="1143000" y="152400"/>
            <a:ext cx="6021388" cy="51562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56355" name="Rectangle 3"/>
          <p:cNvSpPr>
            <a:spLocks noChangeArrowheads="1"/>
          </p:cNvSpPr>
          <p:nvPr/>
        </p:nvSpPr>
        <p:spPr bwMode="auto">
          <a:xfrm>
            <a:off x="1610408" y="5589588"/>
            <a:ext cx="5149167"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مسجد بی بی خانم در سمرقند، دید سه بعدی</a:t>
            </a:r>
            <a:endParaRPr lang="en-US" sz="2400" b="1" dirty="0">
              <a:solidFill>
                <a:srgbClr val="EBEBEB"/>
              </a:solidFill>
              <a:latin typeface="Arial" pitchFamily="34" charset="0"/>
              <a:cs typeface="B Zar" pitchFamily="2" charset="-78"/>
            </a:endParaRPr>
          </a:p>
        </p:txBody>
      </p:sp>
      <p:sp>
        <p:nvSpPr>
          <p:cNvPr id="356356" name="Rectangle 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6357" name="Rectangle 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56358" name="Rectangle 6"/>
          <p:cNvSpPr>
            <a:spLocks noChangeArrowheads="1"/>
          </p:cNvSpPr>
          <p:nvPr/>
        </p:nvSpPr>
        <p:spPr bwMode="auto">
          <a:xfrm>
            <a:off x="2051050" y="5516563"/>
            <a:ext cx="4826000" cy="6492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7599009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356354"/>
                                        </p:tgtEl>
                                        <p:attrNameLst>
                                          <p:attrName>style.visibility</p:attrName>
                                        </p:attrNameLst>
                                      </p:cBhvr>
                                      <p:to>
                                        <p:strVal val="visible"/>
                                      </p:to>
                                    </p:set>
                                    <p:animEffect transition="in" filter="wheel(4)">
                                      <p:cBhvr>
                                        <p:cTn id="7" dur="2000"/>
                                        <p:tgtEl>
                                          <p:spTgt spid="356354"/>
                                        </p:tgtEl>
                                      </p:cBhvr>
                                    </p:animEffect>
                                  </p:childTnLst>
                                </p:cTn>
                              </p:par>
                            </p:childTnLst>
                          </p:cTn>
                        </p:par>
                        <p:par>
                          <p:cTn id="8" fill="hold">
                            <p:stCondLst>
                              <p:cond delay="2000"/>
                            </p:stCondLst>
                            <p:childTnLst>
                              <p:par>
                                <p:cTn id="9" presetID="54" presetClass="entr" presetSubtype="0" accel="100000" fill="hold" grpId="0" nodeType="afterEffect">
                                  <p:stCondLst>
                                    <p:cond delay="0"/>
                                  </p:stCondLst>
                                  <p:childTnLst>
                                    <p:set>
                                      <p:cBhvr>
                                        <p:cTn id="10" dur="1" fill="hold">
                                          <p:stCondLst>
                                            <p:cond delay="0"/>
                                          </p:stCondLst>
                                        </p:cTn>
                                        <p:tgtEl>
                                          <p:spTgt spid="356355"/>
                                        </p:tgtEl>
                                        <p:attrNameLst>
                                          <p:attrName>style.visibility</p:attrName>
                                        </p:attrNameLst>
                                      </p:cBhvr>
                                      <p:to>
                                        <p:strVal val="visible"/>
                                      </p:to>
                                    </p:set>
                                    <p:anim calcmode="lin" valueType="num">
                                      <p:cBhvr>
                                        <p:cTn id="11" dur="2000" fill="hold"/>
                                        <p:tgtEl>
                                          <p:spTgt spid="356355"/>
                                        </p:tgtEl>
                                        <p:attrNameLst>
                                          <p:attrName>ppt_w</p:attrName>
                                        </p:attrNameLst>
                                      </p:cBhvr>
                                      <p:tavLst>
                                        <p:tav tm="0">
                                          <p:val>
                                            <p:strVal val="#ppt_w*0.05"/>
                                          </p:val>
                                        </p:tav>
                                        <p:tav tm="100000">
                                          <p:val>
                                            <p:strVal val="#ppt_w"/>
                                          </p:val>
                                        </p:tav>
                                      </p:tavLst>
                                    </p:anim>
                                    <p:anim calcmode="lin" valueType="num">
                                      <p:cBhvr>
                                        <p:cTn id="12" dur="2000" fill="hold"/>
                                        <p:tgtEl>
                                          <p:spTgt spid="356355"/>
                                        </p:tgtEl>
                                        <p:attrNameLst>
                                          <p:attrName>ppt_h</p:attrName>
                                        </p:attrNameLst>
                                      </p:cBhvr>
                                      <p:tavLst>
                                        <p:tav tm="0">
                                          <p:val>
                                            <p:strVal val="#ppt_h"/>
                                          </p:val>
                                        </p:tav>
                                        <p:tav tm="100000">
                                          <p:val>
                                            <p:strVal val="#ppt_h"/>
                                          </p:val>
                                        </p:tav>
                                      </p:tavLst>
                                    </p:anim>
                                    <p:anim calcmode="lin" valueType="num">
                                      <p:cBhvr>
                                        <p:cTn id="13" dur="2000" fill="hold"/>
                                        <p:tgtEl>
                                          <p:spTgt spid="356355"/>
                                        </p:tgtEl>
                                        <p:attrNameLst>
                                          <p:attrName>ppt_x</p:attrName>
                                        </p:attrNameLst>
                                      </p:cBhvr>
                                      <p:tavLst>
                                        <p:tav tm="0">
                                          <p:val>
                                            <p:strVal val="#ppt_x-.2"/>
                                          </p:val>
                                        </p:tav>
                                        <p:tav tm="100000">
                                          <p:val>
                                            <p:strVal val="#ppt_x"/>
                                          </p:val>
                                        </p:tav>
                                      </p:tavLst>
                                    </p:anim>
                                    <p:anim calcmode="lin" valueType="num">
                                      <p:cBhvr>
                                        <p:cTn id="14" dur="2000" fill="hold"/>
                                        <p:tgtEl>
                                          <p:spTgt spid="356355"/>
                                        </p:tgtEl>
                                        <p:attrNameLst>
                                          <p:attrName>ppt_y</p:attrName>
                                        </p:attrNameLst>
                                      </p:cBhvr>
                                      <p:tavLst>
                                        <p:tav tm="0">
                                          <p:val>
                                            <p:strVal val="#ppt_y"/>
                                          </p:val>
                                        </p:tav>
                                        <p:tav tm="100000">
                                          <p:val>
                                            <p:strVal val="#ppt_y"/>
                                          </p:val>
                                        </p:tav>
                                      </p:tavLst>
                                    </p:anim>
                                    <p:animEffect transition="in" filter="fade">
                                      <p:cBhvr>
                                        <p:cTn id="15" dur="2000"/>
                                        <p:tgtEl>
                                          <p:spTgt spid="356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55"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04166A92-AD4C-4B3B-B59D-8665A68405B9}" type="slidenum">
              <a:rPr lang="ar-SA">
                <a:solidFill>
                  <a:srgbClr val="90C226"/>
                </a:solidFill>
              </a:rPr>
              <a:pPr/>
              <a:t>154</a:t>
            </a:fld>
            <a:endParaRPr lang="en-US" dirty="0">
              <a:solidFill>
                <a:srgbClr val="90C226"/>
              </a:solidFill>
            </a:endParaRPr>
          </a:p>
        </p:txBody>
      </p:sp>
      <p:pic>
        <p:nvPicPr>
          <p:cNvPr id="358402" name="Picture 2" descr="bibi1"/>
          <p:cNvPicPr>
            <a:picLocks noChangeAspect="1" noChangeArrowheads="1"/>
          </p:cNvPicPr>
          <p:nvPr/>
        </p:nvPicPr>
        <p:blipFill>
          <a:blip r:embed="rId2"/>
          <a:srcRect/>
          <a:stretch>
            <a:fillRect/>
          </a:stretch>
        </p:blipFill>
        <p:spPr bwMode="auto">
          <a:xfrm>
            <a:off x="755650" y="620713"/>
            <a:ext cx="3552825" cy="54006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58403" name="Picture 3" descr="bibi2"/>
          <p:cNvPicPr>
            <a:picLocks noChangeAspect="1" noChangeArrowheads="1"/>
          </p:cNvPicPr>
          <p:nvPr/>
        </p:nvPicPr>
        <p:blipFill>
          <a:blip r:embed="rId3"/>
          <a:srcRect/>
          <a:stretch>
            <a:fillRect/>
          </a:stretch>
        </p:blipFill>
        <p:spPr bwMode="auto">
          <a:xfrm>
            <a:off x="4787900" y="692150"/>
            <a:ext cx="3101975" cy="46275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58404" name="Rectangle 4"/>
          <p:cNvSpPr>
            <a:spLocks noChangeArrowheads="1"/>
          </p:cNvSpPr>
          <p:nvPr/>
        </p:nvSpPr>
        <p:spPr bwMode="auto">
          <a:xfrm>
            <a:off x="4393545" y="5661025"/>
            <a:ext cx="4698723" cy="461665"/>
          </a:xfrm>
          <a:prstGeom prst="rect">
            <a:avLst/>
          </a:prstGeom>
          <a:noFill/>
          <a:ln w="9525" algn="ctr">
            <a:noFill/>
            <a:miter lim="800000"/>
            <a:headEnd/>
            <a:tailEnd/>
          </a:ln>
          <a:effectLst/>
        </p:spPr>
        <p:txBody>
          <a:bodyPr wrap="none">
            <a:spAutoFit/>
          </a:bodyPr>
          <a:lstStyle/>
          <a:p>
            <a:pPr algn="ctr" fontAlgn="base">
              <a:spcBef>
                <a:spcPct val="0"/>
              </a:spcBef>
              <a:spcAft>
                <a:spcPct val="0"/>
              </a:spcAft>
              <a:buFontTx/>
              <a:buChar char="•"/>
            </a:pPr>
            <a:r>
              <a:rPr lang="fa-IR" sz="2000" dirty="0">
                <a:solidFill>
                  <a:srgbClr val="EBEBEB"/>
                </a:solidFill>
                <a:latin typeface="Arial" pitchFamily="34" charset="0"/>
                <a:cs typeface="B Zar" pitchFamily="2" charset="-78"/>
              </a:rPr>
              <a:t> </a:t>
            </a:r>
            <a:r>
              <a:rPr lang="fa-IR" sz="2400" b="1" dirty="0">
                <a:solidFill>
                  <a:srgbClr val="EBEBEB"/>
                </a:solidFill>
                <a:latin typeface="Arial" pitchFamily="34" charset="0"/>
                <a:cs typeface="B Zar" pitchFamily="2" charset="-78"/>
              </a:rPr>
              <a:t>نماهایی از مسجد بی بی خانم در سمرقند</a:t>
            </a:r>
            <a:endParaRPr lang="en-US" sz="2400" b="1" dirty="0">
              <a:solidFill>
                <a:srgbClr val="EBEBEB"/>
              </a:solidFill>
              <a:latin typeface="Arial" pitchFamily="34" charset="0"/>
              <a:cs typeface="B Zar" pitchFamily="2" charset="-78"/>
            </a:endParaRPr>
          </a:p>
        </p:txBody>
      </p:sp>
      <p:sp>
        <p:nvSpPr>
          <p:cNvPr id="358405"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8406"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58407" name="Rectangle 7"/>
          <p:cNvSpPr>
            <a:spLocks noChangeArrowheads="1"/>
          </p:cNvSpPr>
          <p:nvPr/>
        </p:nvSpPr>
        <p:spPr bwMode="auto">
          <a:xfrm>
            <a:off x="4572000" y="5661025"/>
            <a:ext cx="4321175" cy="5048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471351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58402"/>
                                        </p:tgtEl>
                                        <p:attrNameLst>
                                          <p:attrName>style.visibility</p:attrName>
                                        </p:attrNameLst>
                                      </p:cBhvr>
                                      <p:to>
                                        <p:strVal val="visible"/>
                                      </p:to>
                                    </p:set>
                                    <p:anim calcmode="lin" valueType="num">
                                      <p:cBhvr additive="base">
                                        <p:cTn id="7" dur="500" fill="hold"/>
                                        <p:tgtEl>
                                          <p:spTgt spid="358402"/>
                                        </p:tgtEl>
                                        <p:attrNameLst>
                                          <p:attrName>ppt_x</p:attrName>
                                        </p:attrNameLst>
                                      </p:cBhvr>
                                      <p:tavLst>
                                        <p:tav tm="0">
                                          <p:val>
                                            <p:strVal val="0-#ppt_w/2"/>
                                          </p:val>
                                        </p:tav>
                                        <p:tav tm="100000">
                                          <p:val>
                                            <p:strVal val="#ppt_x"/>
                                          </p:val>
                                        </p:tav>
                                      </p:tavLst>
                                    </p:anim>
                                    <p:anim calcmode="lin" valueType="num">
                                      <p:cBhvr additive="base">
                                        <p:cTn id="8" dur="500" fill="hold"/>
                                        <p:tgtEl>
                                          <p:spTgt spid="35840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358403"/>
                                        </p:tgtEl>
                                        <p:attrNameLst>
                                          <p:attrName>style.visibility</p:attrName>
                                        </p:attrNameLst>
                                      </p:cBhvr>
                                      <p:to>
                                        <p:strVal val="visible"/>
                                      </p:to>
                                    </p:set>
                                    <p:anim calcmode="lin" valueType="num">
                                      <p:cBhvr additive="base">
                                        <p:cTn id="12" dur="500" fill="hold"/>
                                        <p:tgtEl>
                                          <p:spTgt spid="358403"/>
                                        </p:tgtEl>
                                        <p:attrNameLst>
                                          <p:attrName>ppt_x</p:attrName>
                                        </p:attrNameLst>
                                      </p:cBhvr>
                                      <p:tavLst>
                                        <p:tav tm="0">
                                          <p:val>
                                            <p:strVal val="1+#ppt_w/2"/>
                                          </p:val>
                                        </p:tav>
                                        <p:tav tm="100000">
                                          <p:val>
                                            <p:strVal val="#ppt_x"/>
                                          </p:val>
                                        </p:tav>
                                      </p:tavLst>
                                    </p:anim>
                                    <p:anim calcmode="lin" valueType="num">
                                      <p:cBhvr additive="base">
                                        <p:cTn id="13" dur="500" fill="hold"/>
                                        <p:tgtEl>
                                          <p:spTgt spid="35840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58404"/>
                                        </p:tgtEl>
                                        <p:attrNameLst>
                                          <p:attrName>style.visibility</p:attrName>
                                        </p:attrNameLst>
                                      </p:cBhvr>
                                      <p:to>
                                        <p:strVal val="visible"/>
                                      </p:to>
                                    </p:set>
                                    <p:animEffect transition="in" filter="wipe(down)">
                                      <p:cBhvr>
                                        <p:cTn id="17" dur="500"/>
                                        <p:tgtEl>
                                          <p:spTgt spid="358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04"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7788B27B-DA93-464D-A1FF-0F5C3092B29C}" type="slidenum">
              <a:rPr lang="ar-SA">
                <a:solidFill>
                  <a:srgbClr val="90C226"/>
                </a:solidFill>
              </a:rPr>
              <a:pPr/>
              <a:t>155</a:t>
            </a:fld>
            <a:endParaRPr lang="en-US" dirty="0">
              <a:solidFill>
                <a:srgbClr val="90C226"/>
              </a:solidFill>
            </a:endParaRPr>
          </a:p>
        </p:txBody>
      </p:sp>
      <p:sp>
        <p:nvSpPr>
          <p:cNvPr id="359426" name="Rectangle 2"/>
          <p:cNvSpPr>
            <a:spLocks noChangeArrowheads="1"/>
          </p:cNvSpPr>
          <p:nvPr/>
        </p:nvSpPr>
        <p:spPr bwMode="auto">
          <a:xfrm>
            <a:off x="4427538" y="4076700"/>
            <a:ext cx="4105275" cy="9366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59427" name="Picture 3" descr="bibi4"/>
          <p:cNvPicPr>
            <a:picLocks noChangeAspect="1" noChangeArrowheads="1"/>
          </p:cNvPicPr>
          <p:nvPr/>
        </p:nvPicPr>
        <p:blipFill>
          <a:blip r:embed="rId2"/>
          <a:srcRect/>
          <a:stretch>
            <a:fillRect/>
          </a:stretch>
        </p:blipFill>
        <p:spPr bwMode="auto">
          <a:xfrm>
            <a:off x="827088" y="1052513"/>
            <a:ext cx="3352800" cy="48863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59428" name="Picture 4" descr="bibi6"/>
          <p:cNvPicPr>
            <a:picLocks noChangeAspect="1" noChangeArrowheads="1"/>
          </p:cNvPicPr>
          <p:nvPr/>
        </p:nvPicPr>
        <p:blipFill>
          <a:blip r:embed="rId3"/>
          <a:srcRect/>
          <a:stretch>
            <a:fillRect/>
          </a:stretch>
        </p:blipFill>
        <p:spPr bwMode="auto">
          <a:xfrm>
            <a:off x="4356100" y="404813"/>
            <a:ext cx="4554538" cy="30448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59429" name="Rectangle 5"/>
          <p:cNvSpPr>
            <a:spLocks noChangeArrowheads="1"/>
          </p:cNvSpPr>
          <p:nvPr/>
        </p:nvSpPr>
        <p:spPr bwMode="auto">
          <a:xfrm>
            <a:off x="4284663" y="4221163"/>
            <a:ext cx="4319587" cy="954107"/>
          </a:xfrm>
          <a:prstGeom prst="rect">
            <a:avLst/>
          </a:prstGeom>
          <a:noFill/>
          <a:ln w="9525">
            <a:noFill/>
            <a:miter lim="800000"/>
            <a:headEnd/>
            <a:tailEnd/>
          </a:ln>
          <a:effectLst/>
        </p:spPr>
        <p:txBody>
          <a:bodyPr>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 </a:t>
            </a:r>
            <a:r>
              <a:rPr lang="fa-IR" sz="2800" b="1" dirty="0">
                <a:solidFill>
                  <a:srgbClr val="EBEBEB"/>
                </a:solidFill>
                <a:latin typeface="Arial" pitchFamily="34" charset="0"/>
                <a:cs typeface="B Zar" pitchFamily="2" charset="-78"/>
              </a:rPr>
              <a:t>باقیمانده های مسجد بی بی خانم</a:t>
            </a:r>
            <a:endParaRPr lang="en-US" sz="2800" b="1" dirty="0">
              <a:solidFill>
                <a:srgbClr val="EBEBEB"/>
              </a:solidFill>
              <a:latin typeface="Arial" pitchFamily="34" charset="0"/>
              <a:cs typeface="B Zar" pitchFamily="2" charset="-78"/>
            </a:endParaRPr>
          </a:p>
        </p:txBody>
      </p:sp>
      <p:sp>
        <p:nvSpPr>
          <p:cNvPr id="35943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5943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3470430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9428"/>
                                        </p:tgtEl>
                                        <p:attrNameLst>
                                          <p:attrName>style.visibility</p:attrName>
                                        </p:attrNameLst>
                                      </p:cBhvr>
                                      <p:to>
                                        <p:strVal val="visible"/>
                                      </p:to>
                                    </p:set>
                                    <p:animEffect transition="in" filter="fade">
                                      <p:cBhvr>
                                        <p:cTn id="7" dur="1000"/>
                                        <p:tgtEl>
                                          <p:spTgt spid="359428"/>
                                        </p:tgtEl>
                                      </p:cBhvr>
                                    </p:animEffect>
                                    <p:anim calcmode="lin" valueType="num">
                                      <p:cBhvr>
                                        <p:cTn id="8" dur="1000" fill="hold"/>
                                        <p:tgtEl>
                                          <p:spTgt spid="359428"/>
                                        </p:tgtEl>
                                        <p:attrNameLst>
                                          <p:attrName>ppt_x</p:attrName>
                                        </p:attrNameLst>
                                      </p:cBhvr>
                                      <p:tavLst>
                                        <p:tav tm="0">
                                          <p:val>
                                            <p:strVal val="#ppt_x"/>
                                          </p:val>
                                        </p:tav>
                                        <p:tav tm="100000">
                                          <p:val>
                                            <p:strVal val="#ppt_x"/>
                                          </p:val>
                                        </p:tav>
                                      </p:tavLst>
                                    </p:anim>
                                    <p:anim calcmode="lin" valueType="num">
                                      <p:cBhvr>
                                        <p:cTn id="9" dur="1000" fill="hold"/>
                                        <p:tgtEl>
                                          <p:spTgt spid="3594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59427"/>
                                        </p:tgtEl>
                                        <p:attrNameLst>
                                          <p:attrName>style.visibility</p:attrName>
                                        </p:attrNameLst>
                                      </p:cBhvr>
                                      <p:to>
                                        <p:strVal val="visible"/>
                                      </p:to>
                                    </p:set>
                                    <p:animEffect transition="in" filter="fade">
                                      <p:cBhvr>
                                        <p:cTn id="13" dur="1000"/>
                                        <p:tgtEl>
                                          <p:spTgt spid="359427"/>
                                        </p:tgtEl>
                                      </p:cBhvr>
                                    </p:animEffect>
                                    <p:anim calcmode="lin" valueType="num">
                                      <p:cBhvr>
                                        <p:cTn id="14" dur="1000" fill="hold"/>
                                        <p:tgtEl>
                                          <p:spTgt spid="359427"/>
                                        </p:tgtEl>
                                        <p:attrNameLst>
                                          <p:attrName>ppt_x</p:attrName>
                                        </p:attrNameLst>
                                      </p:cBhvr>
                                      <p:tavLst>
                                        <p:tav tm="0">
                                          <p:val>
                                            <p:strVal val="#ppt_x"/>
                                          </p:val>
                                        </p:tav>
                                        <p:tav tm="100000">
                                          <p:val>
                                            <p:strVal val="#ppt_x"/>
                                          </p:val>
                                        </p:tav>
                                      </p:tavLst>
                                    </p:anim>
                                    <p:anim calcmode="lin" valueType="num">
                                      <p:cBhvr>
                                        <p:cTn id="15" dur="1000" fill="hold"/>
                                        <p:tgtEl>
                                          <p:spTgt spid="359427"/>
                                        </p:tgtEl>
                                        <p:attrNameLst>
                                          <p:attrName>ppt_y</p:attrName>
                                        </p:attrNameLst>
                                      </p:cBhvr>
                                      <p:tavLst>
                                        <p:tav tm="0">
                                          <p:val>
                                            <p:strVal val="#ppt_y-.1"/>
                                          </p:val>
                                        </p:tav>
                                        <p:tav tm="100000">
                                          <p:val>
                                            <p:strVal val="#ppt_y"/>
                                          </p:val>
                                        </p:tav>
                                      </p:tavLst>
                                    </p:anim>
                                  </p:childTnLst>
                                </p:cTn>
                              </p:par>
                              <p:par>
                                <p:cTn id="16" presetID="29" presetClass="entr" presetSubtype="0" fill="hold" grpId="0" nodeType="withEffect">
                                  <p:stCondLst>
                                    <p:cond delay="0"/>
                                  </p:stCondLst>
                                  <p:childTnLst>
                                    <p:set>
                                      <p:cBhvr>
                                        <p:cTn id="17" dur="1" fill="hold">
                                          <p:stCondLst>
                                            <p:cond delay="0"/>
                                          </p:stCondLst>
                                        </p:cTn>
                                        <p:tgtEl>
                                          <p:spTgt spid="359429"/>
                                        </p:tgtEl>
                                        <p:attrNameLst>
                                          <p:attrName>style.visibility</p:attrName>
                                        </p:attrNameLst>
                                      </p:cBhvr>
                                      <p:to>
                                        <p:strVal val="visible"/>
                                      </p:to>
                                    </p:set>
                                    <p:anim calcmode="lin" valueType="num">
                                      <p:cBhvr>
                                        <p:cTn id="18" dur="1000" fill="hold"/>
                                        <p:tgtEl>
                                          <p:spTgt spid="359429"/>
                                        </p:tgtEl>
                                        <p:attrNameLst>
                                          <p:attrName>ppt_x</p:attrName>
                                        </p:attrNameLst>
                                      </p:cBhvr>
                                      <p:tavLst>
                                        <p:tav tm="0">
                                          <p:val>
                                            <p:strVal val="#ppt_x-.2"/>
                                          </p:val>
                                        </p:tav>
                                        <p:tav tm="100000">
                                          <p:val>
                                            <p:strVal val="#ppt_x"/>
                                          </p:val>
                                        </p:tav>
                                      </p:tavLst>
                                    </p:anim>
                                    <p:anim calcmode="lin" valueType="num">
                                      <p:cBhvr>
                                        <p:cTn id="19" dur="1000" fill="hold"/>
                                        <p:tgtEl>
                                          <p:spTgt spid="35942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59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9"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5ADB10EF-B6E7-4346-A991-E17ED010B273}" type="slidenum">
              <a:rPr lang="ar-SA">
                <a:solidFill>
                  <a:srgbClr val="90C226"/>
                </a:solidFill>
              </a:rPr>
              <a:pPr/>
              <a:t>156</a:t>
            </a:fld>
            <a:endParaRPr lang="en-US" dirty="0">
              <a:solidFill>
                <a:srgbClr val="90C226"/>
              </a:solidFill>
            </a:endParaRPr>
          </a:p>
        </p:txBody>
      </p:sp>
      <p:sp>
        <p:nvSpPr>
          <p:cNvPr id="360450" name="Rectangle 2"/>
          <p:cNvSpPr>
            <a:spLocks noChangeArrowheads="1"/>
          </p:cNvSpPr>
          <p:nvPr/>
        </p:nvSpPr>
        <p:spPr bwMode="auto">
          <a:xfrm>
            <a:off x="468313" y="5876925"/>
            <a:ext cx="3095625"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0451" name="Rectangle 3"/>
          <p:cNvSpPr>
            <a:spLocks noChangeArrowheads="1"/>
          </p:cNvSpPr>
          <p:nvPr/>
        </p:nvSpPr>
        <p:spPr bwMode="auto">
          <a:xfrm>
            <a:off x="4716463" y="4941888"/>
            <a:ext cx="3600450" cy="7191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60452" name="Picture 4" descr="bibikh"/>
          <p:cNvPicPr>
            <a:picLocks noChangeAspect="1" noChangeArrowheads="1"/>
          </p:cNvPicPr>
          <p:nvPr/>
        </p:nvPicPr>
        <p:blipFill>
          <a:blip r:embed="rId3"/>
          <a:srcRect/>
          <a:stretch>
            <a:fillRect/>
          </a:stretch>
        </p:blipFill>
        <p:spPr bwMode="auto">
          <a:xfrm>
            <a:off x="1116013" y="549275"/>
            <a:ext cx="5329237" cy="41878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60453" name="Rectangle 5"/>
          <p:cNvSpPr>
            <a:spLocks noChangeArrowheads="1"/>
          </p:cNvSpPr>
          <p:nvPr/>
        </p:nvSpPr>
        <p:spPr bwMode="auto">
          <a:xfrm>
            <a:off x="4453339" y="5013325"/>
            <a:ext cx="3865161"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dirty="0">
                <a:solidFill>
                  <a:srgbClr val="EBEBEB"/>
                </a:solidFill>
                <a:latin typeface="Arial" pitchFamily="34" charset="0"/>
                <a:cs typeface="B Zar" pitchFamily="2" charset="-78"/>
              </a:rPr>
              <a:t> </a:t>
            </a:r>
            <a:r>
              <a:rPr lang="fa-IR" sz="2400" b="1" dirty="0">
                <a:solidFill>
                  <a:srgbClr val="EBEBEB"/>
                </a:solidFill>
                <a:latin typeface="Arial" pitchFamily="34" charset="0"/>
                <a:cs typeface="B Zar" pitchFamily="2" charset="-78"/>
              </a:rPr>
              <a:t>باقیمانده های مسجد بی بی خانم</a:t>
            </a:r>
            <a:endParaRPr lang="en-US" sz="2400" b="1" dirty="0">
              <a:solidFill>
                <a:srgbClr val="EBEBEB"/>
              </a:solidFill>
              <a:latin typeface="Arial" pitchFamily="34" charset="0"/>
              <a:cs typeface="B Zar" pitchFamily="2" charset="-78"/>
            </a:endParaRPr>
          </a:p>
        </p:txBody>
      </p:sp>
      <p:sp>
        <p:nvSpPr>
          <p:cNvPr id="360454"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0455"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60456" name="Rectangle 8"/>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a:solidFill>
                  <a:srgbClr val="99FF99"/>
                </a:solidFill>
                <a:latin typeface="Times New Roman" pitchFamily="18" charset="0"/>
                <a:cs typeface="Times New Roman" pitchFamily="18" charset="0"/>
                <a:hlinkClick r:id="rId4" action="ppaction://hlinksldjump"/>
              </a:rPr>
              <a:t>Return to main menu</a:t>
            </a:r>
            <a:endParaRPr lang="en-US" sz="2400">
              <a:solidFill>
                <a:srgbClr val="99FF99"/>
              </a:solidFill>
              <a:latin typeface="Times New Roman" pitchFamily="18" charset="0"/>
              <a:cs typeface="Times New Roman" pitchFamily="18" charset="0"/>
            </a:endParaRPr>
          </a:p>
        </p:txBody>
      </p:sp>
    </p:spTree>
    <p:extLst>
      <p:ext uri="{BB962C8B-B14F-4D97-AF65-F5344CB8AC3E}">
        <p14:creationId xmlns:p14="http://schemas.microsoft.com/office/powerpoint/2010/main" val="35547999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0452"/>
                                        </p:tgtEl>
                                        <p:attrNameLst>
                                          <p:attrName>style.visibility</p:attrName>
                                        </p:attrNameLst>
                                      </p:cBhvr>
                                      <p:to>
                                        <p:strVal val="visible"/>
                                      </p:to>
                                    </p:set>
                                    <p:animEffect transition="in" filter="fade">
                                      <p:cBhvr>
                                        <p:cTn id="7" dur="1000"/>
                                        <p:tgtEl>
                                          <p:spTgt spid="360452"/>
                                        </p:tgtEl>
                                      </p:cBhvr>
                                    </p:animEffect>
                                    <p:anim calcmode="lin" valueType="num">
                                      <p:cBhvr>
                                        <p:cTn id="8" dur="1000" fill="hold"/>
                                        <p:tgtEl>
                                          <p:spTgt spid="360452"/>
                                        </p:tgtEl>
                                        <p:attrNameLst>
                                          <p:attrName>ppt_x</p:attrName>
                                        </p:attrNameLst>
                                      </p:cBhvr>
                                      <p:tavLst>
                                        <p:tav tm="0">
                                          <p:val>
                                            <p:strVal val="#ppt_x"/>
                                          </p:val>
                                        </p:tav>
                                        <p:tav tm="100000">
                                          <p:val>
                                            <p:strVal val="#ppt_x"/>
                                          </p:val>
                                        </p:tav>
                                      </p:tavLst>
                                    </p:anim>
                                    <p:anim calcmode="lin" valueType="num">
                                      <p:cBhvr>
                                        <p:cTn id="9" dur="1000" fill="hold"/>
                                        <p:tgtEl>
                                          <p:spTgt spid="360452"/>
                                        </p:tgtEl>
                                        <p:attrNameLst>
                                          <p:attrName>ppt_y</p:attrName>
                                        </p:attrNameLst>
                                      </p:cBhvr>
                                      <p:tavLst>
                                        <p:tav tm="0">
                                          <p:val>
                                            <p:strVal val="#ppt_y-.1"/>
                                          </p:val>
                                        </p:tav>
                                        <p:tav tm="100000">
                                          <p:val>
                                            <p:strVal val="#ppt_y"/>
                                          </p:val>
                                        </p:tav>
                                      </p:tavLst>
                                    </p:anim>
                                  </p:childTnLst>
                                </p:cTn>
                              </p:par>
                              <p:par>
                                <p:cTn id="10" presetID="29" presetClass="entr" presetSubtype="0" fill="hold" grpId="0" nodeType="withEffect">
                                  <p:stCondLst>
                                    <p:cond delay="0"/>
                                  </p:stCondLst>
                                  <p:childTnLst>
                                    <p:set>
                                      <p:cBhvr>
                                        <p:cTn id="11" dur="1" fill="hold">
                                          <p:stCondLst>
                                            <p:cond delay="0"/>
                                          </p:stCondLst>
                                        </p:cTn>
                                        <p:tgtEl>
                                          <p:spTgt spid="360453"/>
                                        </p:tgtEl>
                                        <p:attrNameLst>
                                          <p:attrName>style.visibility</p:attrName>
                                        </p:attrNameLst>
                                      </p:cBhvr>
                                      <p:to>
                                        <p:strVal val="visible"/>
                                      </p:to>
                                    </p:set>
                                    <p:anim calcmode="lin" valueType="num">
                                      <p:cBhvr>
                                        <p:cTn id="12" dur="1000" fill="hold"/>
                                        <p:tgtEl>
                                          <p:spTgt spid="360453"/>
                                        </p:tgtEl>
                                        <p:attrNameLst>
                                          <p:attrName>ppt_x</p:attrName>
                                        </p:attrNameLst>
                                      </p:cBhvr>
                                      <p:tavLst>
                                        <p:tav tm="0">
                                          <p:val>
                                            <p:strVal val="#ppt_x-.2"/>
                                          </p:val>
                                        </p:tav>
                                        <p:tav tm="100000">
                                          <p:val>
                                            <p:strVal val="#ppt_x"/>
                                          </p:val>
                                        </p:tav>
                                      </p:tavLst>
                                    </p:anim>
                                    <p:anim calcmode="lin" valueType="num">
                                      <p:cBhvr>
                                        <p:cTn id="13" dur="1000" fill="hold"/>
                                        <p:tgtEl>
                                          <p:spTgt spid="36045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60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453"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0DE59616-A6CD-4307-9D07-8B4B0378E2FC}" type="slidenum">
              <a:rPr lang="ar-SA">
                <a:solidFill>
                  <a:srgbClr val="90C226"/>
                </a:solidFill>
              </a:rPr>
              <a:pPr/>
              <a:t>157</a:t>
            </a:fld>
            <a:endParaRPr lang="en-US" dirty="0">
              <a:solidFill>
                <a:srgbClr val="90C226"/>
              </a:solidFill>
            </a:endParaRPr>
          </a:p>
        </p:txBody>
      </p:sp>
      <p:sp>
        <p:nvSpPr>
          <p:cNvPr id="362498" name="Rectangle 2"/>
          <p:cNvSpPr>
            <a:spLocks noChangeArrowheads="1"/>
          </p:cNvSpPr>
          <p:nvPr/>
        </p:nvSpPr>
        <p:spPr bwMode="auto">
          <a:xfrm>
            <a:off x="539750" y="5949950"/>
            <a:ext cx="2736850" cy="358775"/>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2499" name="Rectangle 3"/>
          <p:cNvSpPr>
            <a:spLocks noChangeArrowheads="1"/>
          </p:cNvSpPr>
          <p:nvPr/>
        </p:nvSpPr>
        <p:spPr bwMode="auto">
          <a:xfrm>
            <a:off x="2771775" y="908050"/>
            <a:ext cx="6372225" cy="50419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2500" name="Rectangle 4"/>
          <p:cNvSpPr>
            <a:spLocks noChangeArrowheads="1"/>
          </p:cNvSpPr>
          <p:nvPr/>
        </p:nvSpPr>
        <p:spPr bwMode="auto">
          <a:xfrm>
            <a:off x="5211470" y="188913"/>
            <a:ext cx="2787943" cy="58477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3200" b="1" dirty="0">
                <a:solidFill>
                  <a:srgbClr val="EBEBEB"/>
                </a:solidFill>
                <a:latin typeface="Arial" pitchFamily="34" charset="0"/>
                <a:cs typeface="B Zar" pitchFamily="2" charset="-78"/>
              </a:rPr>
              <a:t> مسجد گوهرشاد:</a:t>
            </a:r>
            <a:endParaRPr lang="en-US" sz="3200" b="1" dirty="0">
              <a:solidFill>
                <a:srgbClr val="EBEBEB"/>
              </a:solidFill>
              <a:latin typeface="Arial" pitchFamily="34" charset="0"/>
              <a:cs typeface="B Zar" pitchFamily="2" charset="-78"/>
            </a:endParaRPr>
          </a:p>
        </p:txBody>
      </p:sp>
      <p:sp>
        <p:nvSpPr>
          <p:cNvPr id="362501" name="Rectangle 5"/>
          <p:cNvSpPr>
            <a:spLocks noChangeArrowheads="1"/>
          </p:cNvSpPr>
          <p:nvPr/>
        </p:nvSpPr>
        <p:spPr bwMode="auto">
          <a:xfrm>
            <a:off x="1219200" y="836613"/>
            <a:ext cx="7924800" cy="5191125"/>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pPr>
            <a:r>
              <a:rPr lang="fa-IR" sz="2000" b="1" dirty="0">
                <a:solidFill>
                  <a:prstClr val="black"/>
                </a:solidFill>
                <a:latin typeface="Arial" pitchFamily="34" charset="0"/>
                <a:cs typeface="B Zar" pitchFamily="2" charset="-78"/>
              </a:rPr>
              <a:t>این مسجد که یکی از آثار برجسته عصر تیموری</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(دوره دوم شیوه آذری) است.معمار بنا استاد قوام الدین</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شیرازی است .گنبد بنا پیازی است که درست بالای</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ایوان مقصوره قرار دارد.ارتفاع گنبد زیاد نیست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و بلافاصله بعد از شروع شدن جمع می شود.رنگ اصلی</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گنبد کاشی سبزرنگ است.این گنبد در دوره صفویه و</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قاجاریه هم بازسازی شد.اما گنبد جدید تمام زیبایی های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عصر تیموری و ویژگیهای منحصر به فرد آن را هم دارد</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.گلدسته های فیروزه ای این مسجد از سطح زمین شروع </a:t>
            </a:r>
          </a:p>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می شوند و چسبیده به ایوان مقصوره بالا می روند و 43 متر ارتفاع دارند.  </a:t>
            </a:r>
            <a:endParaRPr lang="en-US" sz="2000" b="1" dirty="0">
              <a:solidFill>
                <a:srgbClr val="EBEBEB"/>
              </a:solidFill>
              <a:latin typeface="Arial" pitchFamily="34" charset="0"/>
              <a:cs typeface="B Zar" pitchFamily="2" charset="-78"/>
            </a:endParaRPr>
          </a:p>
        </p:txBody>
      </p:sp>
      <p:pic>
        <p:nvPicPr>
          <p:cNvPr id="362502" name="Picture 6" descr="DSCN246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288" y="836613"/>
            <a:ext cx="3543300" cy="36576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62503"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2504"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62505" name="Rectangle 9"/>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697455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62500"/>
                                        </p:tgtEl>
                                        <p:attrNameLst>
                                          <p:attrName>style.visibility</p:attrName>
                                        </p:attrNameLst>
                                      </p:cBhvr>
                                      <p:to>
                                        <p:strVal val="visible"/>
                                      </p:to>
                                    </p:set>
                                    <p:animEffect transition="in" filter="fade">
                                      <p:cBhvr>
                                        <p:cTn id="7" dur="1000"/>
                                        <p:tgtEl>
                                          <p:spTgt spid="362500"/>
                                        </p:tgtEl>
                                      </p:cBhvr>
                                    </p:animEffect>
                                    <p:anim calcmode="lin" valueType="num">
                                      <p:cBhvr>
                                        <p:cTn id="8" dur="1000" fill="hold"/>
                                        <p:tgtEl>
                                          <p:spTgt spid="362500"/>
                                        </p:tgtEl>
                                        <p:attrNameLst>
                                          <p:attrName>ppt_x</p:attrName>
                                        </p:attrNameLst>
                                      </p:cBhvr>
                                      <p:tavLst>
                                        <p:tav tm="0">
                                          <p:val>
                                            <p:strVal val="#ppt_x-.1"/>
                                          </p:val>
                                        </p:tav>
                                        <p:tav tm="100000">
                                          <p:val>
                                            <p:strVal val="#ppt_x"/>
                                          </p:val>
                                        </p:tav>
                                      </p:tavLst>
                                    </p:anim>
                                    <p:anim calcmode="lin" valueType="num">
                                      <p:cBhvr>
                                        <p:cTn id="9" dur="1000" fill="hold"/>
                                        <p:tgtEl>
                                          <p:spTgt spid="362500"/>
                                        </p:tgtEl>
                                        <p:attrNameLst>
                                          <p:attrName>ppt_y</p:attrName>
                                        </p:attrNameLst>
                                      </p:cBhvr>
                                      <p:tavLst>
                                        <p:tav tm="0">
                                          <p:val>
                                            <p:strVal val="#ppt_y"/>
                                          </p:val>
                                        </p:tav>
                                        <p:tav tm="100000">
                                          <p:val>
                                            <p:strVal val="#ppt_y"/>
                                          </p:val>
                                        </p:tav>
                                      </p:tavLst>
                                    </p:anim>
                                  </p:childTnLst>
                                </p:cTn>
                              </p:par>
                            </p:childTnLst>
                          </p:cTn>
                        </p:par>
                        <p:par>
                          <p:cTn id="10" fill="hold">
                            <p:stCondLst>
                              <p:cond delay="2100"/>
                            </p:stCondLst>
                            <p:childTnLst>
                              <p:par>
                                <p:cTn id="11" presetID="29" presetClass="entr" presetSubtype="0" fill="hold" grpId="0" nodeType="afterEffect">
                                  <p:stCondLst>
                                    <p:cond delay="0"/>
                                  </p:stCondLst>
                                  <p:childTnLst>
                                    <p:set>
                                      <p:cBhvr>
                                        <p:cTn id="12" dur="1" fill="hold">
                                          <p:stCondLst>
                                            <p:cond delay="0"/>
                                          </p:stCondLst>
                                        </p:cTn>
                                        <p:tgtEl>
                                          <p:spTgt spid="362501"/>
                                        </p:tgtEl>
                                        <p:attrNameLst>
                                          <p:attrName>style.visibility</p:attrName>
                                        </p:attrNameLst>
                                      </p:cBhvr>
                                      <p:to>
                                        <p:strVal val="visible"/>
                                      </p:to>
                                    </p:set>
                                    <p:anim calcmode="lin" valueType="num">
                                      <p:cBhvr>
                                        <p:cTn id="13" dur="1000" fill="hold"/>
                                        <p:tgtEl>
                                          <p:spTgt spid="362501"/>
                                        </p:tgtEl>
                                        <p:attrNameLst>
                                          <p:attrName>ppt_x</p:attrName>
                                        </p:attrNameLst>
                                      </p:cBhvr>
                                      <p:tavLst>
                                        <p:tav tm="0">
                                          <p:val>
                                            <p:strVal val="#ppt_x-.2"/>
                                          </p:val>
                                        </p:tav>
                                        <p:tav tm="100000">
                                          <p:val>
                                            <p:strVal val="#ppt_x"/>
                                          </p:val>
                                        </p:tav>
                                      </p:tavLst>
                                    </p:anim>
                                    <p:anim calcmode="lin" valueType="num">
                                      <p:cBhvr>
                                        <p:cTn id="14" dur="1000" fill="hold"/>
                                        <p:tgtEl>
                                          <p:spTgt spid="36250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62501"/>
                                        </p:tgtEl>
                                      </p:cBhvr>
                                    </p:animEffect>
                                  </p:childTnLst>
                                </p:cTn>
                              </p:par>
                              <p:par>
                                <p:cTn id="16" presetID="47" presetClass="entr" presetSubtype="0" fill="hold" nodeType="withEffect">
                                  <p:stCondLst>
                                    <p:cond delay="0"/>
                                  </p:stCondLst>
                                  <p:childTnLst>
                                    <p:set>
                                      <p:cBhvr>
                                        <p:cTn id="17" dur="1" fill="hold">
                                          <p:stCondLst>
                                            <p:cond delay="0"/>
                                          </p:stCondLst>
                                        </p:cTn>
                                        <p:tgtEl>
                                          <p:spTgt spid="362502"/>
                                        </p:tgtEl>
                                        <p:attrNameLst>
                                          <p:attrName>style.visibility</p:attrName>
                                        </p:attrNameLst>
                                      </p:cBhvr>
                                      <p:to>
                                        <p:strVal val="visible"/>
                                      </p:to>
                                    </p:set>
                                    <p:animEffect transition="in" filter="fade">
                                      <p:cBhvr>
                                        <p:cTn id="18" dur="1000"/>
                                        <p:tgtEl>
                                          <p:spTgt spid="362502"/>
                                        </p:tgtEl>
                                      </p:cBhvr>
                                    </p:animEffect>
                                    <p:anim calcmode="lin" valueType="num">
                                      <p:cBhvr>
                                        <p:cTn id="19" dur="1000" fill="hold"/>
                                        <p:tgtEl>
                                          <p:spTgt spid="362502"/>
                                        </p:tgtEl>
                                        <p:attrNameLst>
                                          <p:attrName>ppt_x</p:attrName>
                                        </p:attrNameLst>
                                      </p:cBhvr>
                                      <p:tavLst>
                                        <p:tav tm="0">
                                          <p:val>
                                            <p:strVal val="#ppt_x"/>
                                          </p:val>
                                        </p:tav>
                                        <p:tav tm="100000">
                                          <p:val>
                                            <p:strVal val="#ppt_x"/>
                                          </p:val>
                                        </p:tav>
                                      </p:tavLst>
                                    </p:anim>
                                    <p:anim calcmode="lin" valueType="num">
                                      <p:cBhvr>
                                        <p:cTn id="20" dur="1000" fill="hold"/>
                                        <p:tgtEl>
                                          <p:spTgt spid="3625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500" grpId="0"/>
      <p:bldP spid="362501"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D30E99EC-4DB7-462E-9D08-F17340846759}" type="slidenum">
              <a:rPr lang="ar-SA">
                <a:solidFill>
                  <a:srgbClr val="90C226"/>
                </a:solidFill>
              </a:rPr>
              <a:pPr/>
              <a:t>158</a:t>
            </a:fld>
            <a:endParaRPr lang="en-US" dirty="0">
              <a:solidFill>
                <a:srgbClr val="90C226"/>
              </a:solidFill>
            </a:endParaRPr>
          </a:p>
        </p:txBody>
      </p:sp>
      <p:sp>
        <p:nvSpPr>
          <p:cNvPr id="364546" name="Rectangle 2"/>
          <p:cNvSpPr>
            <a:spLocks noChangeArrowheads="1"/>
          </p:cNvSpPr>
          <p:nvPr/>
        </p:nvSpPr>
        <p:spPr bwMode="auto">
          <a:xfrm>
            <a:off x="2843213" y="4868863"/>
            <a:ext cx="3095625" cy="7921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4547" name="Rectangle 3"/>
          <p:cNvSpPr>
            <a:spLocks noChangeArrowheads="1"/>
          </p:cNvSpPr>
          <p:nvPr/>
        </p:nvSpPr>
        <p:spPr bwMode="auto">
          <a:xfrm>
            <a:off x="2712769" y="5084763"/>
            <a:ext cx="2621231"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پلان مسجد گوهرشاد</a:t>
            </a:r>
            <a:endParaRPr lang="en-US" sz="2400" b="1" dirty="0">
              <a:solidFill>
                <a:srgbClr val="EBEBEB"/>
              </a:solidFill>
              <a:latin typeface="Arial" pitchFamily="34" charset="0"/>
              <a:cs typeface="B Zar" pitchFamily="2" charset="-78"/>
            </a:endParaRPr>
          </a:p>
        </p:txBody>
      </p:sp>
      <p:pic>
        <p:nvPicPr>
          <p:cNvPr id="364548" name="Picture 4" descr="24"/>
          <p:cNvPicPr>
            <a:picLocks noChangeAspect="1" noChangeArrowheads="1"/>
          </p:cNvPicPr>
          <p:nvPr/>
        </p:nvPicPr>
        <p:blipFill>
          <a:blip r:embed="rId3"/>
          <a:srcRect/>
          <a:stretch>
            <a:fillRect/>
          </a:stretch>
        </p:blipFill>
        <p:spPr bwMode="auto">
          <a:xfrm>
            <a:off x="5435600" y="692150"/>
            <a:ext cx="3433763" cy="483393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64549" name="Text Box 5"/>
          <p:cNvSpPr txBox="1">
            <a:spLocks noChangeArrowheads="1"/>
          </p:cNvSpPr>
          <p:nvPr/>
        </p:nvSpPr>
        <p:spPr bwMode="auto">
          <a:xfrm>
            <a:off x="879601" y="908050"/>
            <a:ext cx="4386137" cy="46166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prstClr val="black"/>
                </a:solidFill>
                <a:latin typeface="Arial" pitchFamily="34" charset="0"/>
                <a:cs typeface="B Homa" panose="00000400000000000000" pitchFamily="2" charset="-78"/>
              </a:rPr>
              <a:t>مسجد دارای میانسرای چهار ایوانه است.</a:t>
            </a:r>
            <a:endParaRPr lang="en-US" sz="2400" b="1" dirty="0">
              <a:solidFill>
                <a:prstClr val="black"/>
              </a:solidFill>
              <a:latin typeface="Arial" pitchFamily="34" charset="0"/>
              <a:cs typeface="B Homa" panose="00000400000000000000" pitchFamily="2" charset="-78"/>
            </a:endParaRPr>
          </a:p>
        </p:txBody>
      </p:sp>
      <p:sp>
        <p:nvSpPr>
          <p:cNvPr id="36455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455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8148145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4548"/>
                                        </p:tgtEl>
                                        <p:attrNameLst>
                                          <p:attrName>style.visibility</p:attrName>
                                        </p:attrNameLst>
                                      </p:cBhvr>
                                      <p:to>
                                        <p:strVal val="visible"/>
                                      </p:to>
                                    </p:set>
                                    <p:animEffect transition="in" filter="fade">
                                      <p:cBhvr>
                                        <p:cTn id="7" dur="1000"/>
                                        <p:tgtEl>
                                          <p:spTgt spid="364548"/>
                                        </p:tgtEl>
                                      </p:cBhvr>
                                    </p:animEffect>
                                    <p:anim calcmode="lin" valueType="num">
                                      <p:cBhvr>
                                        <p:cTn id="8" dur="1000" fill="hold"/>
                                        <p:tgtEl>
                                          <p:spTgt spid="364548"/>
                                        </p:tgtEl>
                                        <p:attrNameLst>
                                          <p:attrName>ppt_x</p:attrName>
                                        </p:attrNameLst>
                                      </p:cBhvr>
                                      <p:tavLst>
                                        <p:tav tm="0">
                                          <p:val>
                                            <p:strVal val="#ppt_x"/>
                                          </p:val>
                                        </p:tav>
                                        <p:tav tm="100000">
                                          <p:val>
                                            <p:strVal val="#ppt_x"/>
                                          </p:val>
                                        </p:tav>
                                      </p:tavLst>
                                    </p:anim>
                                    <p:anim calcmode="lin" valueType="num">
                                      <p:cBhvr>
                                        <p:cTn id="9" dur="1000" fill="hold"/>
                                        <p:tgtEl>
                                          <p:spTgt spid="364548"/>
                                        </p:tgtEl>
                                        <p:attrNameLst>
                                          <p:attrName>ppt_y</p:attrName>
                                        </p:attrNameLst>
                                      </p:cBhvr>
                                      <p:tavLst>
                                        <p:tav tm="0">
                                          <p:val>
                                            <p:strVal val="#ppt_y-.1"/>
                                          </p:val>
                                        </p:tav>
                                        <p:tav tm="100000">
                                          <p:val>
                                            <p:strVal val="#ppt_y"/>
                                          </p:val>
                                        </p:tav>
                                      </p:tavLst>
                                    </p:anim>
                                  </p:childTnLst>
                                </p:cTn>
                              </p:par>
                              <p:par>
                                <p:cTn id="10" presetID="29" presetClass="entr" presetSubtype="0" fill="hold" nodeType="withEffect">
                                  <p:stCondLst>
                                    <p:cond delay="0"/>
                                  </p:stCondLst>
                                  <p:childTnLst>
                                    <p:set>
                                      <p:cBhvr>
                                        <p:cTn id="11" dur="1" fill="hold">
                                          <p:stCondLst>
                                            <p:cond delay="0"/>
                                          </p:stCondLst>
                                        </p:cTn>
                                        <p:tgtEl>
                                          <p:spTgt spid="364549">
                                            <p:txEl>
                                              <p:pRg st="0" end="0"/>
                                            </p:txEl>
                                          </p:spTgt>
                                        </p:tgtEl>
                                        <p:attrNameLst>
                                          <p:attrName>style.visibility</p:attrName>
                                        </p:attrNameLst>
                                      </p:cBhvr>
                                      <p:to>
                                        <p:strVal val="visible"/>
                                      </p:to>
                                    </p:set>
                                    <p:anim calcmode="lin" valueType="num">
                                      <p:cBhvr>
                                        <p:cTn id="12" dur="1000" fill="hold"/>
                                        <p:tgtEl>
                                          <p:spTgt spid="364549">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36454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64549">
                                            <p:txEl>
                                              <p:pRg st="0" end="0"/>
                                            </p:txEl>
                                          </p:spTgt>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364547"/>
                                        </p:tgtEl>
                                        <p:attrNameLst>
                                          <p:attrName>style.visibility</p:attrName>
                                        </p:attrNameLst>
                                      </p:cBhvr>
                                      <p:to>
                                        <p:strVal val="visible"/>
                                      </p:to>
                                    </p:set>
                                    <p:anim calcmode="lin" valueType="num">
                                      <p:cBhvr>
                                        <p:cTn id="17" dur="1000" fill="hold"/>
                                        <p:tgtEl>
                                          <p:spTgt spid="364547"/>
                                        </p:tgtEl>
                                        <p:attrNameLst>
                                          <p:attrName>ppt_x</p:attrName>
                                        </p:attrNameLst>
                                      </p:cBhvr>
                                      <p:tavLst>
                                        <p:tav tm="0">
                                          <p:val>
                                            <p:strVal val="#ppt_x-.2"/>
                                          </p:val>
                                        </p:tav>
                                        <p:tav tm="100000">
                                          <p:val>
                                            <p:strVal val="#ppt_x"/>
                                          </p:val>
                                        </p:tav>
                                      </p:tavLst>
                                    </p:anim>
                                    <p:anim calcmode="lin" valueType="num">
                                      <p:cBhvr>
                                        <p:cTn id="18" dur="1000" fill="hold"/>
                                        <p:tgtEl>
                                          <p:spTgt spid="36454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64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7"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9FA58597-2649-4409-9265-9A435A36C3F9}" type="slidenum">
              <a:rPr lang="ar-SA">
                <a:solidFill>
                  <a:srgbClr val="90C226"/>
                </a:solidFill>
              </a:rPr>
              <a:pPr/>
              <a:t>159</a:t>
            </a:fld>
            <a:endParaRPr lang="en-US" dirty="0">
              <a:solidFill>
                <a:srgbClr val="90C226"/>
              </a:solidFill>
            </a:endParaRPr>
          </a:p>
        </p:txBody>
      </p:sp>
      <p:sp>
        <p:nvSpPr>
          <p:cNvPr id="366594" name="Rectangle 2"/>
          <p:cNvSpPr>
            <a:spLocks noChangeArrowheads="1"/>
          </p:cNvSpPr>
          <p:nvPr/>
        </p:nvSpPr>
        <p:spPr bwMode="auto">
          <a:xfrm>
            <a:off x="1116013" y="3357563"/>
            <a:ext cx="2303462" cy="7191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6595" name="Rectangle 3"/>
          <p:cNvSpPr>
            <a:spLocks noChangeArrowheads="1"/>
          </p:cNvSpPr>
          <p:nvPr/>
        </p:nvSpPr>
        <p:spPr bwMode="auto">
          <a:xfrm>
            <a:off x="5364163" y="5300663"/>
            <a:ext cx="2879725" cy="6492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66596" name="Picture 4" descr="25"/>
          <p:cNvPicPr>
            <a:picLocks noChangeAspect="1" noChangeArrowheads="1"/>
          </p:cNvPicPr>
          <p:nvPr/>
        </p:nvPicPr>
        <p:blipFill>
          <a:blip r:embed="rId2" cstate="screen">
            <a:lum contrast="12000"/>
            <a:extLst>
              <a:ext uri="{28A0092B-C50C-407E-A947-70E740481C1C}">
                <a14:useLocalDpi xmlns:a14="http://schemas.microsoft.com/office/drawing/2010/main"/>
              </a:ext>
            </a:extLst>
          </a:blip>
          <a:srcRect/>
          <a:stretch>
            <a:fillRect/>
          </a:stretch>
        </p:blipFill>
        <p:spPr bwMode="auto">
          <a:xfrm>
            <a:off x="4932363" y="1773238"/>
            <a:ext cx="3959225" cy="31194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66597" name="Picture 5" descr="25"/>
          <p:cNvPicPr>
            <a:picLocks noChangeAspect="1" noChangeArrowheads="1"/>
          </p:cNvPicPr>
          <p:nvPr/>
        </p:nvPicPr>
        <p:blipFill>
          <a:blip r:embed="rId3" cstate="screen">
            <a:lum bright="-6000" contrast="36000"/>
            <a:extLst>
              <a:ext uri="{28A0092B-C50C-407E-A947-70E740481C1C}">
                <a14:useLocalDpi xmlns:a14="http://schemas.microsoft.com/office/drawing/2010/main"/>
              </a:ext>
            </a:extLst>
          </a:blip>
          <a:srcRect/>
          <a:stretch>
            <a:fillRect/>
          </a:stretch>
        </p:blipFill>
        <p:spPr bwMode="auto">
          <a:xfrm>
            <a:off x="611188" y="692150"/>
            <a:ext cx="4246562" cy="23987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66598" name="Text Box 6"/>
          <p:cNvSpPr txBox="1">
            <a:spLocks noChangeArrowheads="1"/>
          </p:cNvSpPr>
          <p:nvPr/>
        </p:nvSpPr>
        <p:spPr bwMode="auto">
          <a:xfrm>
            <a:off x="5427587" y="5268913"/>
            <a:ext cx="2765501"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srgbClr val="EBEBEB"/>
                </a:solidFill>
                <a:latin typeface="Arial" pitchFamily="34" charset="0"/>
                <a:cs typeface="B Homa" panose="00000400000000000000" pitchFamily="2" charset="-78"/>
              </a:rPr>
              <a:t>سه بعدی برش خورده</a:t>
            </a:r>
            <a:endParaRPr lang="en-US" sz="2800" b="1" dirty="0">
              <a:solidFill>
                <a:srgbClr val="EBEBEB"/>
              </a:solidFill>
              <a:latin typeface="Arial" pitchFamily="34" charset="0"/>
              <a:cs typeface="B Homa" panose="00000400000000000000" pitchFamily="2" charset="-78"/>
            </a:endParaRPr>
          </a:p>
        </p:txBody>
      </p:sp>
      <p:sp>
        <p:nvSpPr>
          <p:cNvPr id="366599" name="Text Box 7"/>
          <p:cNvSpPr txBox="1">
            <a:spLocks noChangeArrowheads="1"/>
          </p:cNvSpPr>
          <p:nvPr/>
        </p:nvSpPr>
        <p:spPr bwMode="auto">
          <a:xfrm>
            <a:off x="1187450" y="3357563"/>
            <a:ext cx="2239963" cy="519112"/>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srgbClr val="EBEBEB"/>
                </a:solidFill>
                <a:latin typeface="Arial" pitchFamily="34" charset="0"/>
                <a:cs typeface="B Homa" panose="00000400000000000000" pitchFamily="2" charset="-78"/>
              </a:rPr>
              <a:t>برش از گنبد </a:t>
            </a:r>
            <a:r>
              <a:rPr lang="fa-IR" sz="2800" b="1" dirty="0">
                <a:solidFill>
                  <a:prstClr val="black"/>
                </a:solidFill>
                <a:latin typeface="Arial" pitchFamily="34" charset="0"/>
                <a:cs typeface="B Homa" panose="00000400000000000000" pitchFamily="2" charset="-78"/>
              </a:rPr>
              <a:t>خانه</a:t>
            </a:r>
            <a:endParaRPr lang="en-US" sz="2800" b="1" dirty="0">
              <a:solidFill>
                <a:prstClr val="black"/>
              </a:solidFill>
              <a:latin typeface="Arial" pitchFamily="34" charset="0"/>
              <a:cs typeface="B Homa" panose="00000400000000000000" pitchFamily="2" charset="-78"/>
            </a:endParaRPr>
          </a:p>
        </p:txBody>
      </p:sp>
      <p:sp>
        <p:nvSpPr>
          <p:cNvPr id="366600"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6601"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1891664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6596"/>
                                        </p:tgtEl>
                                        <p:attrNameLst>
                                          <p:attrName>style.visibility</p:attrName>
                                        </p:attrNameLst>
                                      </p:cBhvr>
                                      <p:to>
                                        <p:strVal val="visible"/>
                                      </p:to>
                                    </p:set>
                                    <p:animEffect transition="in" filter="fade">
                                      <p:cBhvr>
                                        <p:cTn id="7" dur="1000"/>
                                        <p:tgtEl>
                                          <p:spTgt spid="366596"/>
                                        </p:tgtEl>
                                      </p:cBhvr>
                                    </p:animEffect>
                                    <p:anim calcmode="lin" valueType="num">
                                      <p:cBhvr>
                                        <p:cTn id="8" dur="1000" fill="hold"/>
                                        <p:tgtEl>
                                          <p:spTgt spid="366596"/>
                                        </p:tgtEl>
                                        <p:attrNameLst>
                                          <p:attrName>ppt_x</p:attrName>
                                        </p:attrNameLst>
                                      </p:cBhvr>
                                      <p:tavLst>
                                        <p:tav tm="0">
                                          <p:val>
                                            <p:strVal val="#ppt_x"/>
                                          </p:val>
                                        </p:tav>
                                        <p:tav tm="100000">
                                          <p:val>
                                            <p:strVal val="#ppt_x"/>
                                          </p:val>
                                        </p:tav>
                                      </p:tavLst>
                                    </p:anim>
                                    <p:anim calcmode="lin" valueType="num">
                                      <p:cBhvr>
                                        <p:cTn id="9" dur="1000" fill="hold"/>
                                        <p:tgtEl>
                                          <p:spTgt spid="366596"/>
                                        </p:tgtEl>
                                        <p:attrNameLst>
                                          <p:attrName>ppt_y</p:attrName>
                                        </p:attrNameLst>
                                      </p:cBhvr>
                                      <p:tavLst>
                                        <p:tav tm="0">
                                          <p:val>
                                            <p:strVal val="#ppt_y-.1"/>
                                          </p:val>
                                        </p:tav>
                                        <p:tav tm="100000">
                                          <p:val>
                                            <p:strVal val="#ppt_y"/>
                                          </p:val>
                                        </p:tav>
                                      </p:tavLst>
                                    </p:anim>
                                  </p:childTnLst>
                                </p:cTn>
                              </p:par>
                              <p:par>
                                <p:cTn id="10" presetID="29" presetClass="entr" presetSubtype="0" fill="hold" grpId="0" nodeType="withEffect">
                                  <p:stCondLst>
                                    <p:cond delay="0"/>
                                  </p:stCondLst>
                                  <p:childTnLst>
                                    <p:set>
                                      <p:cBhvr>
                                        <p:cTn id="11" dur="1" fill="hold">
                                          <p:stCondLst>
                                            <p:cond delay="0"/>
                                          </p:stCondLst>
                                        </p:cTn>
                                        <p:tgtEl>
                                          <p:spTgt spid="366598"/>
                                        </p:tgtEl>
                                        <p:attrNameLst>
                                          <p:attrName>style.visibility</p:attrName>
                                        </p:attrNameLst>
                                      </p:cBhvr>
                                      <p:to>
                                        <p:strVal val="visible"/>
                                      </p:to>
                                    </p:set>
                                    <p:anim calcmode="lin" valueType="num">
                                      <p:cBhvr>
                                        <p:cTn id="12" dur="1000" fill="hold"/>
                                        <p:tgtEl>
                                          <p:spTgt spid="366598"/>
                                        </p:tgtEl>
                                        <p:attrNameLst>
                                          <p:attrName>ppt_x</p:attrName>
                                        </p:attrNameLst>
                                      </p:cBhvr>
                                      <p:tavLst>
                                        <p:tav tm="0">
                                          <p:val>
                                            <p:strVal val="#ppt_x-.2"/>
                                          </p:val>
                                        </p:tav>
                                        <p:tav tm="100000">
                                          <p:val>
                                            <p:strVal val="#ppt_x"/>
                                          </p:val>
                                        </p:tav>
                                      </p:tavLst>
                                    </p:anim>
                                    <p:anim calcmode="lin" valueType="num">
                                      <p:cBhvr>
                                        <p:cTn id="13" dur="1000" fill="hold"/>
                                        <p:tgtEl>
                                          <p:spTgt spid="36659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6659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66597"/>
                                        </p:tgtEl>
                                        <p:attrNameLst>
                                          <p:attrName>style.visibility</p:attrName>
                                        </p:attrNameLst>
                                      </p:cBhvr>
                                      <p:to>
                                        <p:strVal val="visible"/>
                                      </p:to>
                                    </p:set>
                                    <p:animEffect transition="in" filter="fade">
                                      <p:cBhvr>
                                        <p:cTn id="18" dur="1000"/>
                                        <p:tgtEl>
                                          <p:spTgt spid="366597"/>
                                        </p:tgtEl>
                                      </p:cBhvr>
                                    </p:animEffect>
                                    <p:anim calcmode="lin" valueType="num">
                                      <p:cBhvr>
                                        <p:cTn id="19" dur="1000" fill="hold"/>
                                        <p:tgtEl>
                                          <p:spTgt spid="366597"/>
                                        </p:tgtEl>
                                        <p:attrNameLst>
                                          <p:attrName>ppt_x</p:attrName>
                                        </p:attrNameLst>
                                      </p:cBhvr>
                                      <p:tavLst>
                                        <p:tav tm="0">
                                          <p:val>
                                            <p:strVal val="#ppt_x"/>
                                          </p:val>
                                        </p:tav>
                                        <p:tav tm="100000">
                                          <p:val>
                                            <p:strVal val="#ppt_x"/>
                                          </p:val>
                                        </p:tav>
                                      </p:tavLst>
                                    </p:anim>
                                    <p:anim calcmode="lin" valueType="num">
                                      <p:cBhvr>
                                        <p:cTn id="20" dur="1000" fill="hold"/>
                                        <p:tgtEl>
                                          <p:spTgt spid="366597"/>
                                        </p:tgtEl>
                                        <p:attrNameLst>
                                          <p:attrName>ppt_y</p:attrName>
                                        </p:attrNameLst>
                                      </p:cBhvr>
                                      <p:tavLst>
                                        <p:tav tm="0">
                                          <p:val>
                                            <p:strVal val="#ppt_y+.1"/>
                                          </p:val>
                                        </p:tav>
                                        <p:tav tm="100000">
                                          <p:val>
                                            <p:strVal val="#ppt_y"/>
                                          </p:val>
                                        </p:tav>
                                      </p:tavLst>
                                    </p:anim>
                                  </p:childTnLst>
                                </p:cTn>
                              </p:par>
                              <p:par>
                                <p:cTn id="21" presetID="29" presetClass="entr" presetSubtype="0" fill="hold" nodeType="withEffect">
                                  <p:stCondLst>
                                    <p:cond delay="0"/>
                                  </p:stCondLst>
                                  <p:childTnLst>
                                    <p:set>
                                      <p:cBhvr>
                                        <p:cTn id="22" dur="1" fill="hold">
                                          <p:stCondLst>
                                            <p:cond delay="0"/>
                                          </p:stCondLst>
                                        </p:cTn>
                                        <p:tgtEl>
                                          <p:spTgt spid="366599">
                                            <p:txEl>
                                              <p:pRg st="0" end="0"/>
                                            </p:txEl>
                                          </p:spTgt>
                                        </p:tgtEl>
                                        <p:attrNameLst>
                                          <p:attrName>style.visibility</p:attrName>
                                        </p:attrNameLst>
                                      </p:cBhvr>
                                      <p:to>
                                        <p:strVal val="visible"/>
                                      </p:to>
                                    </p:set>
                                    <p:anim calcmode="lin" valueType="num">
                                      <p:cBhvr>
                                        <p:cTn id="23" dur="1000" fill="hold"/>
                                        <p:tgtEl>
                                          <p:spTgt spid="366599">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36659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665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4" name="Picture 8" descr="06(11)"/>
          <p:cNvPicPr>
            <a:picLocks noGrp="1" noChangeAspect="1" noChangeArrowheads="1"/>
          </p:cNvPicPr>
          <p:nvPr>
            <p:ph sz="half" idx="1"/>
          </p:nvPr>
        </p:nvPicPr>
        <p:blipFill>
          <a:blip r:embed="rId2"/>
          <a:stretch>
            <a:fillRect/>
          </a:stretch>
        </p:blipFill>
        <p:spPr>
          <a:xfrm>
            <a:off x="457200" y="2439194"/>
            <a:ext cx="4038600" cy="2847975"/>
          </a:xfrm>
          <a:noFill/>
          <a:ln/>
        </p:spPr>
      </p:pic>
      <p:pic>
        <p:nvPicPr>
          <p:cNvPr id="39941" name="Picture 5" descr="05(11)"/>
          <p:cNvPicPr>
            <a:picLocks noGrp="1" noChangeAspect="1" noChangeArrowheads="1"/>
          </p:cNvPicPr>
          <p:nvPr>
            <p:ph sz="quarter" idx="2"/>
          </p:nvPr>
        </p:nvPicPr>
        <p:blipFill>
          <a:blip r:embed="rId3" cstate="screen">
            <a:extLst>
              <a:ext uri="{28A0092B-C50C-407E-A947-70E740481C1C}">
                <a14:useLocalDpi xmlns:a14="http://schemas.microsoft.com/office/drawing/2010/main"/>
              </a:ext>
            </a:extLst>
          </a:blip>
          <a:srcRect/>
          <a:stretch>
            <a:fillRect/>
          </a:stretch>
        </p:blipFill>
        <p:spPr>
          <a:xfrm>
            <a:off x="2627313" y="908050"/>
            <a:ext cx="1423987" cy="2039938"/>
          </a:xfrm>
          <a:noFill/>
          <a:ln/>
        </p:spPr>
      </p:pic>
      <p:sp>
        <p:nvSpPr>
          <p:cNvPr id="13" name="Slide Number Placeholder 7"/>
          <p:cNvSpPr>
            <a:spLocks noGrp="1"/>
          </p:cNvSpPr>
          <p:nvPr>
            <p:ph type="sldNum" sz="quarter" idx="12"/>
          </p:nvPr>
        </p:nvSpPr>
        <p:spPr/>
        <p:txBody>
          <a:bodyPr/>
          <a:lstStyle/>
          <a:p>
            <a:fld id="{968ED82B-FC4F-4B03-862B-AE2563A30C01}" type="slidenum">
              <a:rPr lang="ar-SA">
                <a:solidFill>
                  <a:srgbClr val="90C226"/>
                </a:solidFill>
              </a:rPr>
              <a:pPr/>
              <a:t>16</a:t>
            </a:fld>
            <a:endParaRPr lang="en-US" dirty="0">
              <a:solidFill>
                <a:srgbClr val="90C226"/>
              </a:solidFill>
            </a:endParaRPr>
          </a:p>
        </p:txBody>
      </p:sp>
      <p:sp>
        <p:nvSpPr>
          <p:cNvPr id="39939" name="WordArt 3"/>
          <p:cNvSpPr>
            <a:spLocks noChangeArrowheads="1" noChangeShapeType="1" noTextEdit="1"/>
          </p:cNvSpPr>
          <p:nvPr/>
        </p:nvSpPr>
        <p:spPr bwMode="auto">
          <a:xfrm>
            <a:off x="7667625" y="333375"/>
            <a:ext cx="958850" cy="503238"/>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19050">
                  <a:solidFill>
                    <a:prstClr val="black"/>
                  </a:solidFill>
                  <a:round/>
                  <a:headEnd/>
                  <a:tailEnd/>
                </a:ln>
                <a:solidFill>
                  <a:srgbClr val="99CA3C"/>
                </a:solidFill>
                <a:effectLst>
                  <a:outerShdw dist="35921" dir="2700000" algn="ctr" rotWithShape="0">
                    <a:srgbClr val="990000"/>
                  </a:outerShdw>
                </a:effectLst>
                <a:latin typeface="Arial"/>
                <a:cs typeface="B Homa" panose="00000400000000000000" pitchFamily="2" charset="-78"/>
              </a:rPr>
              <a:t>نقش رستم</a:t>
            </a:r>
            <a:endParaRPr lang="en-US" sz="2000" b="1" kern="10" dirty="0">
              <a:ln w="19050">
                <a:solidFill>
                  <a:prstClr val="black"/>
                </a:solidFill>
                <a:round/>
                <a:headEnd/>
                <a:tailEnd/>
              </a:ln>
              <a:solidFill>
                <a:srgbClr val="99CA3C"/>
              </a:solidFill>
              <a:effectLst>
                <a:outerShdw dist="35921" dir="2700000" algn="ctr" rotWithShape="0">
                  <a:srgbClr val="990000"/>
                </a:outerShdw>
              </a:effectLst>
              <a:latin typeface="Arial"/>
              <a:cs typeface="B Homa" panose="00000400000000000000" pitchFamily="2" charset="-78"/>
            </a:endParaRPr>
          </a:p>
        </p:txBody>
      </p:sp>
      <p:sp>
        <p:nvSpPr>
          <p:cNvPr id="39940" name="Text Box 4"/>
          <p:cNvSpPr txBox="1">
            <a:spLocks noChangeArrowheads="1"/>
          </p:cNvSpPr>
          <p:nvPr/>
        </p:nvSpPr>
        <p:spPr bwMode="auto">
          <a:xfrm>
            <a:off x="4211638" y="908050"/>
            <a:ext cx="4392612" cy="15589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نقش رستم شامل استودانهای کنده شده بردیواره کوه و کعبه زرتشت می باشد بنای کعبه زرتشت بر روی سکو بنا شده است. بر بالای تمامی  مقابر حجاری هایی از تصویر اهورامزدا و شاه و ملل  تابع هخامنشی دیده می شود  همانطور که در تصاویر دیده می شود بالا و پایین ارامگاهها را صاف کرده اند تا قابل دسترسی نباشند.</a:t>
            </a:r>
            <a:endParaRPr lang="en-US" sz="1600" b="1" dirty="0">
              <a:solidFill>
                <a:prstClr val="black"/>
              </a:solidFill>
              <a:latin typeface="Arial" pitchFamily="34" charset="0"/>
              <a:cs typeface="B Homa" panose="00000400000000000000" pitchFamily="2" charset="-78"/>
            </a:endParaRPr>
          </a:p>
        </p:txBody>
      </p:sp>
      <p:pic>
        <p:nvPicPr>
          <p:cNvPr id="39942" name="Picture 6" descr="02(13)"/>
          <p:cNvPicPr>
            <a:picLocks noChangeAspect="1" noChangeArrowheads="1"/>
          </p:cNvPicPr>
          <p:nvPr/>
        </p:nvPicPr>
        <p:blipFill>
          <a:blip r:embed="rId4"/>
          <a:srcRect/>
          <a:stretch>
            <a:fillRect/>
          </a:stretch>
        </p:blipFill>
        <p:spPr bwMode="auto">
          <a:xfrm>
            <a:off x="323850" y="3500438"/>
            <a:ext cx="4038600" cy="2835275"/>
          </a:xfrm>
          <a:prstGeom prst="rect">
            <a:avLst/>
          </a:prstGeom>
          <a:noFill/>
          <a:ln w="9525">
            <a:noFill/>
            <a:miter lim="800000"/>
            <a:headEnd/>
            <a:tailEnd/>
          </a:ln>
        </p:spPr>
      </p:pic>
      <p:pic>
        <p:nvPicPr>
          <p:cNvPr id="39945" name="Picture 9" descr="01(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9388" y="1125538"/>
            <a:ext cx="2232025" cy="1557337"/>
          </a:xfrm>
          <a:prstGeom prst="rect">
            <a:avLst/>
          </a:prstGeom>
          <a:noFill/>
          <a:ln w="9525">
            <a:noFill/>
            <a:miter lim="800000"/>
            <a:headEnd/>
            <a:tailEnd/>
          </a:ln>
        </p:spPr>
      </p:pic>
      <p:sp>
        <p:nvSpPr>
          <p:cNvPr id="39946" name="Text Box 10"/>
          <p:cNvSpPr txBox="1">
            <a:spLocks noChangeArrowheads="1"/>
          </p:cNvSpPr>
          <p:nvPr/>
        </p:nvSpPr>
        <p:spPr bwMode="auto">
          <a:xfrm>
            <a:off x="395288" y="6021388"/>
            <a:ext cx="39624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a:solidFill>
                  <a:prstClr val="black"/>
                </a:solidFill>
                <a:latin typeface="Times New Roman" pitchFamily="18" charset="0"/>
                <a:cs typeface="Times New Roman" pitchFamily="18" charset="0"/>
              </a:rPr>
              <a:t>نمایی از ارامگاه شاهان هخامنشی</a:t>
            </a:r>
            <a:endParaRPr lang="en-US" sz="1600" b="1">
              <a:solidFill>
                <a:prstClr val="black"/>
              </a:solidFill>
              <a:latin typeface="Times New Roman" pitchFamily="18" charset="0"/>
              <a:cs typeface="Times New Roman" pitchFamily="18" charset="0"/>
            </a:endParaRPr>
          </a:p>
        </p:txBody>
      </p:sp>
      <p:sp>
        <p:nvSpPr>
          <p:cNvPr id="39947" name="Text Box 11"/>
          <p:cNvSpPr txBox="1">
            <a:spLocks noChangeArrowheads="1"/>
          </p:cNvSpPr>
          <p:nvPr/>
        </p:nvSpPr>
        <p:spPr bwMode="auto">
          <a:xfrm>
            <a:off x="90488" y="2413000"/>
            <a:ext cx="2447925"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a:solidFill>
                  <a:prstClr val="black"/>
                </a:solidFill>
                <a:latin typeface="Times New Roman" pitchFamily="18" charset="0"/>
                <a:cs typeface="Times New Roman" pitchFamily="18" charset="0"/>
              </a:rPr>
              <a:t>نمای عمومی محوطه نقش رستم</a:t>
            </a:r>
            <a:endParaRPr lang="en-US" sz="1600" b="1">
              <a:solidFill>
                <a:prstClr val="black"/>
              </a:solidFill>
              <a:latin typeface="Times New Roman" pitchFamily="18" charset="0"/>
              <a:cs typeface="Times New Roman" pitchFamily="18" charset="0"/>
            </a:endParaRPr>
          </a:p>
        </p:txBody>
      </p:sp>
      <p:sp>
        <p:nvSpPr>
          <p:cNvPr id="39948" name="Text Box 12"/>
          <p:cNvSpPr txBox="1">
            <a:spLocks noChangeArrowheads="1"/>
          </p:cNvSpPr>
          <p:nvPr/>
        </p:nvSpPr>
        <p:spPr bwMode="auto">
          <a:xfrm>
            <a:off x="5508625" y="6021388"/>
            <a:ext cx="2232025"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نمای جنوبی کعبه زرتشت</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5782087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7F76A75F-80F7-40A3-AB3D-F6BD211E823D}" type="slidenum">
              <a:rPr lang="ar-SA">
                <a:solidFill>
                  <a:srgbClr val="90C226"/>
                </a:solidFill>
              </a:rPr>
              <a:pPr/>
              <a:t>160</a:t>
            </a:fld>
            <a:endParaRPr lang="en-US" dirty="0">
              <a:solidFill>
                <a:srgbClr val="90C226"/>
              </a:solidFill>
            </a:endParaRPr>
          </a:p>
        </p:txBody>
      </p:sp>
      <p:sp>
        <p:nvSpPr>
          <p:cNvPr id="367618" name="Rectangle 2"/>
          <p:cNvSpPr>
            <a:spLocks noChangeArrowheads="1"/>
          </p:cNvSpPr>
          <p:nvPr/>
        </p:nvSpPr>
        <p:spPr bwMode="auto">
          <a:xfrm>
            <a:off x="3708400" y="5300663"/>
            <a:ext cx="3887788" cy="7207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67619" name="Picture 3" descr="untitled6"/>
          <p:cNvPicPr>
            <a:picLocks noChangeAspect="1" noChangeArrowheads="1"/>
          </p:cNvPicPr>
          <p:nvPr/>
        </p:nvPicPr>
        <p:blipFill>
          <a:blip r:embed="rId3"/>
          <a:srcRect/>
          <a:stretch>
            <a:fillRect/>
          </a:stretch>
        </p:blipFill>
        <p:spPr bwMode="auto">
          <a:xfrm>
            <a:off x="685800" y="685800"/>
            <a:ext cx="3892550" cy="48006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67620" name="Picture 4" descr="untitled1"/>
          <p:cNvPicPr>
            <a:picLocks noChangeAspect="1" noChangeArrowheads="1"/>
          </p:cNvPicPr>
          <p:nvPr/>
        </p:nvPicPr>
        <p:blipFill>
          <a:blip r:embed="rId4"/>
          <a:srcRect/>
          <a:stretch>
            <a:fillRect/>
          </a:stretch>
        </p:blipFill>
        <p:spPr bwMode="auto">
          <a:xfrm>
            <a:off x="5486400" y="981075"/>
            <a:ext cx="3657600" cy="38100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67621" name="Rectangle 5"/>
          <p:cNvSpPr>
            <a:spLocks noChangeArrowheads="1"/>
          </p:cNvSpPr>
          <p:nvPr/>
        </p:nvSpPr>
        <p:spPr bwMode="auto">
          <a:xfrm>
            <a:off x="3322741" y="5445125"/>
            <a:ext cx="4224234"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 دیدهای خارجی از مسجد گوهرشاد</a:t>
            </a:r>
            <a:endParaRPr lang="en-US" sz="2400" b="1" dirty="0">
              <a:solidFill>
                <a:srgbClr val="EBEBEB"/>
              </a:solidFill>
              <a:latin typeface="Arial" pitchFamily="34" charset="0"/>
              <a:cs typeface="B Zar" pitchFamily="2" charset="-78"/>
            </a:endParaRPr>
          </a:p>
        </p:txBody>
      </p:sp>
      <p:sp>
        <p:nvSpPr>
          <p:cNvPr id="367622"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7623"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609492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7620"/>
                                        </p:tgtEl>
                                        <p:attrNameLst>
                                          <p:attrName>style.visibility</p:attrName>
                                        </p:attrNameLst>
                                      </p:cBhvr>
                                      <p:to>
                                        <p:strVal val="visible"/>
                                      </p:to>
                                    </p:set>
                                    <p:animEffect transition="in" filter="fade">
                                      <p:cBhvr>
                                        <p:cTn id="7" dur="1000"/>
                                        <p:tgtEl>
                                          <p:spTgt spid="367620"/>
                                        </p:tgtEl>
                                      </p:cBhvr>
                                    </p:animEffect>
                                    <p:anim calcmode="lin" valueType="num">
                                      <p:cBhvr>
                                        <p:cTn id="8" dur="1000" fill="hold"/>
                                        <p:tgtEl>
                                          <p:spTgt spid="367620"/>
                                        </p:tgtEl>
                                        <p:attrNameLst>
                                          <p:attrName>ppt_x</p:attrName>
                                        </p:attrNameLst>
                                      </p:cBhvr>
                                      <p:tavLst>
                                        <p:tav tm="0">
                                          <p:val>
                                            <p:strVal val="#ppt_x"/>
                                          </p:val>
                                        </p:tav>
                                        <p:tav tm="100000">
                                          <p:val>
                                            <p:strVal val="#ppt_x"/>
                                          </p:val>
                                        </p:tav>
                                      </p:tavLst>
                                    </p:anim>
                                    <p:anim calcmode="lin" valueType="num">
                                      <p:cBhvr>
                                        <p:cTn id="9" dur="1000" fill="hold"/>
                                        <p:tgtEl>
                                          <p:spTgt spid="3676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67619"/>
                                        </p:tgtEl>
                                        <p:attrNameLst>
                                          <p:attrName>style.visibility</p:attrName>
                                        </p:attrNameLst>
                                      </p:cBhvr>
                                      <p:to>
                                        <p:strVal val="visible"/>
                                      </p:to>
                                    </p:set>
                                    <p:animEffect transition="in" filter="fade">
                                      <p:cBhvr>
                                        <p:cTn id="13" dur="1000"/>
                                        <p:tgtEl>
                                          <p:spTgt spid="367619"/>
                                        </p:tgtEl>
                                      </p:cBhvr>
                                    </p:animEffect>
                                    <p:anim calcmode="lin" valueType="num">
                                      <p:cBhvr>
                                        <p:cTn id="14" dur="1000" fill="hold"/>
                                        <p:tgtEl>
                                          <p:spTgt spid="367619"/>
                                        </p:tgtEl>
                                        <p:attrNameLst>
                                          <p:attrName>ppt_x</p:attrName>
                                        </p:attrNameLst>
                                      </p:cBhvr>
                                      <p:tavLst>
                                        <p:tav tm="0">
                                          <p:val>
                                            <p:strVal val="#ppt_x"/>
                                          </p:val>
                                        </p:tav>
                                        <p:tav tm="100000">
                                          <p:val>
                                            <p:strVal val="#ppt_x"/>
                                          </p:val>
                                        </p:tav>
                                      </p:tavLst>
                                    </p:anim>
                                    <p:anim calcmode="lin" valueType="num">
                                      <p:cBhvr>
                                        <p:cTn id="15" dur="1000" fill="hold"/>
                                        <p:tgtEl>
                                          <p:spTgt spid="367619"/>
                                        </p:tgtEl>
                                        <p:attrNameLst>
                                          <p:attrName>ppt_y</p:attrName>
                                        </p:attrNameLst>
                                      </p:cBhvr>
                                      <p:tavLst>
                                        <p:tav tm="0">
                                          <p:val>
                                            <p:strVal val="#ppt_y-.1"/>
                                          </p:val>
                                        </p:tav>
                                        <p:tav tm="100000">
                                          <p:val>
                                            <p:strVal val="#ppt_y"/>
                                          </p:val>
                                        </p:tav>
                                      </p:tavLst>
                                    </p:anim>
                                  </p:childTnLst>
                                </p:cTn>
                              </p:par>
                              <p:par>
                                <p:cTn id="16" presetID="29" presetClass="entr" presetSubtype="0" fill="hold" grpId="0" nodeType="withEffect">
                                  <p:stCondLst>
                                    <p:cond delay="0"/>
                                  </p:stCondLst>
                                  <p:childTnLst>
                                    <p:set>
                                      <p:cBhvr>
                                        <p:cTn id="17" dur="1" fill="hold">
                                          <p:stCondLst>
                                            <p:cond delay="0"/>
                                          </p:stCondLst>
                                        </p:cTn>
                                        <p:tgtEl>
                                          <p:spTgt spid="367621"/>
                                        </p:tgtEl>
                                        <p:attrNameLst>
                                          <p:attrName>style.visibility</p:attrName>
                                        </p:attrNameLst>
                                      </p:cBhvr>
                                      <p:to>
                                        <p:strVal val="visible"/>
                                      </p:to>
                                    </p:set>
                                    <p:anim calcmode="lin" valueType="num">
                                      <p:cBhvr>
                                        <p:cTn id="18" dur="1000" fill="hold"/>
                                        <p:tgtEl>
                                          <p:spTgt spid="367621"/>
                                        </p:tgtEl>
                                        <p:attrNameLst>
                                          <p:attrName>ppt_x</p:attrName>
                                        </p:attrNameLst>
                                      </p:cBhvr>
                                      <p:tavLst>
                                        <p:tav tm="0">
                                          <p:val>
                                            <p:strVal val="#ppt_x-.2"/>
                                          </p:val>
                                        </p:tav>
                                        <p:tav tm="100000">
                                          <p:val>
                                            <p:strVal val="#ppt_x"/>
                                          </p:val>
                                        </p:tav>
                                      </p:tavLst>
                                    </p:anim>
                                    <p:anim calcmode="lin" valueType="num">
                                      <p:cBhvr>
                                        <p:cTn id="19" dur="1000" fill="hold"/>
                                        <p:tgtEl>
                                          <p:spTgt spid="367621"/>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67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21"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B5B78975-A34D-4A72-BFFF-3307BD625891}" type="slidenum">
              <a:rPr lang="ar-SA">
                <a:solidFill>
                  <a:srgbClr val="90C226"/>
                </a:solidFill>
              </a:rPr>
              <a:pPr/>
              <a:t>161</a:t>
            </a:fld>
            <a:endParaRPr lang="en-US" dirty="0">
              <a:solidFill>
                <a:srgbClr val="90C226"/>
              </a:solidFill>
            </a:endParaRPr>
          </a:p>
        </p:txBody>
      </p:sp>
      <p:pic>
        <p:nvPicPr>
          <p:cNvPr id="369666" name="Picture 2" descr="SCAN11"/>
          <p:cNvPicPr>
            <a:picLocks noChangeAspect="1" noChangeArrowheads="1"/>
          </p:cNvPicPr>
          <p:nvPr/>
        </p:nvPicPr>
        <p:blipFill>
          <a:blip r:embed="rId3"/>
          <a:srcRect/>
          <a:stretch>
            <a:fillRect/>
          </a:stretch>
        </p:blipFill>
        <p:spPr bwMode="auto">
          <a:xfrm>
            <a:off x="1258888" y="188913"/>
            <a:ext cx="3810000" cy="29591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69667" name="Picture 3" descr="untitled"/>
          <p:cNvPicPr>
            <a:picLocks noChangeAspect="1" noChangeArrowheads="1"/>
          </p:cNvPicPr>
          <p:nvPr/>
        </p:nvPicPr>
        <p:blipFill>
          <a:blip r:embed="rId4"/>
          <a:srcRect/>
          <a:stretch>
            <a:fillRect/>
          </a:stretch>
        </p:blipFill>
        <p:spPr bwMode="auto">
          <a:xfrm>
            <a:off x="5795963" y="404813"/>
            <a:ext cx="2632075" cy="43434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69668" name="Picture 4" descr="goharshad"/>
          <p:cNvPicPr>
            <a:picLocks noChangeAspect="1" noChangeArrowheads="1"/>
          </p:cNvPicPr>
          <p:nvPr/>
        </p:nvPicPr>
        <p:blipFill>
          <a:blip r:embed="rId5"/>
          <a:srcRect/>
          <a:stretch>
            <a:fillRect/>
          </a:stretch>
        </p:blipFill>
        <p:spPr bwMode="auto">
          <a:xfrm>
            <a:off x="1979613" y="3213100"/>
            <a:ext cx="1701800" cy="30241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69669" name="Rectangle 5"/>
          <p:cNvSpPr>
            <a:spLocks noChangeArrowheads="1"/>
          </p:cNvSpPr>
          <p:nvPr/>
        </p:nvSpPr>
        <p:spPr bwMode="auto">
          <a:xfrm>
            <a:off x="3806023" y="5373688"/>
            <a:ext cx="4153702"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دیدهای مختلف از مسجد گوهرشاد</a:t>
            </a:r>
            <a:endParaRPr lang="en-US" sz="2400" b="1" dirty="0">
              <a:solidFill>
                <a:srgbClr val="EBEBEB"/>
              </a:solidFill>
              <a:latin typeface="Arial" pitchFamily="34" charset="0"/>
              <a:cs typeface="B Zar" pitchFamily="2" charset="-78"/>
            </a:endParaRPr>
          </a:p>
        </p:txBody>
      </p:sp>
      <p:sp>
        <p:nvSpPr>
          <p:cNvPr id="36967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6967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69672" name="Rectangle 8"/>
          <p:cNvSpPr>
            <a:spLocks noChangeArrowheads="1"/>
          </p:cNvSpPr>
          <p:nvPr/>
        </p:nvSpPr>
        <p:spPr bwMode="auto">
          <a:xfrm>
            <a:off x="3924300" y="5373688"/>
            <a:ext cx="4176713" cy="5032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8448908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9666"/>
                                        </p:tgtEl>
                                        <p:attrNameLst>
                                          <p:attrName>style.visibility</p:attrName>
                                        </p:attrNameLst>
                                      </p:cBhvr>
                                      <p:to>
                                        <p:strVal val="visible"/>
                                      </p:to>
                                    </p:set>
                                    <p:animEffect transition="in" filter="fade">
                                      <p:cBhvr>
                                        <p:cTn id="7" dur="1000"/>
                                        <p:tgtEl>
                                          <p:spTgt spid="369666"/>
                                        </p:tgtEl>
                                      </p:cBhvr>
                                    </p:animEffect>
                                    <p:anim calcmode="lin" valueType="num">
                                      <p:cBhvr>
                                        <p:cTn id="8" dur="1000" fill="hold"/>
                                        <p:tgtEl>
                                          <p:spTgt spid="369666"/>
                                        </p:tgtEl>
                                        <p:attrNameLst>
                                          <p:attrName>ppt_x</p:attrName>
                                        </p:attrNameLst>
                                      </p:cBhvr>
                                      <p:tavLst>
                                        <p:tav tm="0">
                                          <p:val>
                                            <p:strVal val="#ppt_x"/>
                                          </p:val>
                                        </p:tav>
                                        <p:tav tm="100000">
                                          <p:val>
                                            <p:strVal val="#ppt_x"/>
                                          </p:val>
                                        </p:tav>
                                      </p:tavLst>
                                    </p:anim>
                                    <p:anim calcmode="lin" valueType="num">
                                      <p:cBhvr>
                                        <p:cTn id="9" dur="1000" fill="hold"/>
                                        <p:tgtEl>
                                          <p:spTgt spid="3696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69667"/>
                                        </p:tgtEl>
                                        <p:attrNameLst>
                                          <p:attrName>style.visibility</p:attrName>
                                        </p:attrNameLst>
                                      </p:cBhvr>
                                      <p:to>
                                        <p:strVal val="visible"/>
                                      </p:to>
                                    </p:set>
                                    <p:animEffect transition="in" filter="fade">
                                      <p:cBhvr>
                                        <p:cTn id="13" dur="1000"/>
                                        <p:tgtEl>
                                          <p:spTgt spid="369667"/>
                                        </p:tgtEl>
                                      </p:cBhvr>
                                    </p:animEffect>
                                    <p:anim calcmode="lin" valueType="num">
                                      <p:cBhvr>
                                        <p:cTn id="14" dur="1000" fill="hold"/>
                                        <p:tgtEl>
                                          <p:spTgt spid="369667"/>
                                        </p:tgtEl>
                                        <p:attrNameLst>
                                          <p:attrName>ppt_x</p:attrName>
                                        </p:attrNameLst>
                                      </p:cBhvr>
                                      <p:tavLst>
                                        <p:tav tm="0">
                                          <p:val>
                                            <p:strVal val="#ppt_x"/>
                                          </p:val>
                                        </p:tav>
                                        <p:tav tm="100000">
                                          <p:val>
                                            <p:strVal val="#ppt_x"/>
                                          </p:val>
                                        </p:tav>
                                      </p:tavLst>
                                    </p:anim>
                                    <p:anim calcmode="lin" valueType="num">
                                      <p:cBhvr>
                                        <p:cTn id="15" dur="1000" fill="hold"/>
                                        <p:tgtEl>
                                          <p:spTgt spid="36966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369668"/>
                                        </p:tgtEl>
                                        <p:attrNameLst>
                                          <p:attrName>style.visibility</p:attrName>
                                        </p:attrNameLst>
                                      </p:cBhvr>
                                      <p:to>
                                        <p:strVal val="visible"/>
                                      </p:to>
                                    </p:set>
                                    <p:animEffect transition="in" filter="fade">
                                      <p:cBhvr>
                                        <p:cTn id="19" dur="1000"/>
                                        <p:tgtEl>
                                          <p:spTgt spid="369668"/>
                                        </p:tgtEl>
                                      </p:cBhvr>
                                    </p:animEffect>
                                    <p:anim calcmode="lin" valueType="num">
                                      <p:cBhvr>
                                        <p:cTn id="20" dur="1000" fill="hold"/>
                                        <p:tgtEl>
                                          <p:spTgt spid="369668"/>
                                        </p:tgtEl>
                                        <p:attrNameLst>
                                          <p:attrName>ppt_x</p:attrName>
                                        </p:attrNameLst>
                                      </p:cBhvr>
                                      <p:tavLst>
                                        <p:tav tm="0">
                                          <p:val>
                                            <p:strVal val="#ppt_x"/>
                                          </p:val>
                                        </p:tav>
                                        <p:tav tm="100000">
                                          <p:val>
                                            <p:strVal val="#ppt_x"/>
                                          </p:val>
                                        </p:tav>
                                      </p:tavLst>
                                    </p:anim>
                                    <p:anim calcmode="lin" valueType="num">
                                      <p:cBhvr>
                                        <p:cTn id="21" dur="1000" fill="hold"/>
                                        <p:tgtEl>
                                          <p:spTgt spid="36966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3" presetClass="entr" presetSubtype="16" fill="hold" grpId="0" nodeType="afterEffect">
                                  <p:stCondLst>
                                    <p:cond delay="0"/>
                                  </p:stCondLst>
                                  <p:childTnLst>
                                    <p:set>
                                      <p:cBhvr>
                                        <p:cTn id="24" dur="1" fill="hold">
                                          <p:stCondLst>
                                            <p:cond delay="0"/>
                                          </p:stCondLst>
                                        </p:cTn>
                                        <p:tgtEl>
                                          <p:spTgt spid="369669"/>
                                        </p:tgtEl>
                                        <p:attrNameLst>
                                          <p:attrName>style.visibility</p:attrName>
                                        </p:attrNameLst>
                                      </p:cBhvr>
                                      <p:to>
                                        <p:strVal val="visible"/>
                                      </p:to>
                                    </p:set>
                                    <p:anim calcmode="lin" valueType="num">
                                      <p:cBhvr>
                                        <p:cTn id="25" dur="500" fill="hold"/>
                                        <p:tgtEl>
                                          <p:spTgt spid="369669"/>
                                        </p:tgtEl>
                                        <p:attrNameLst>
                                          <p:attrName>ppt_w</p:attrName>
                                        </p:attrNameLst>
                                      </p:cBhvr>
                                      <p:tavLst>
                                        <p:tav tm="0">
                                          <p:val>
                                            <p:fltVal val="0"/>
                                          </p:val>
                                        </p:tav>
                                        <p:tav tm="100000">
                                          <p:val>
                                            <p:strVal val="#ppt_w"/>
                                          </p:val>
                                        </p:tav>
                                      </p:tavLst>
                                    </p:anim>
                                    <p:anim calcmode="lin" valueType="num">
                                      <p:cBhvr>
                                        <p:cTn id="26" dur="500" fill="hold"/>
                                        <p:tgtEl>
                                          <p:spTgt spid="3696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9"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FF1BD831-8F51-41BA-852A-1B451358A720}" type="slidenum">
              <a:rPr lang="ar-SA">
                <a:solidFill>
                  <a:srgbClr val="90C226"/>
                </a:solidFill>
              </a:rPr>
              <a:pPr/>
              <a:t>162</a:t>
            </a:fld>
            <a:endParaRPr lang="en-US" dirty="0">
              <a:solidFill>
                <a:srgbClr val="90C226"/>
              </a:solidFill>
            </a:endParaRPr>
          </a:p>
        </p:txBody>
      </p:sp>
      <p:sp>
        <p:nvSpPr>
          <p:cNvPr id="371714" name="Rectangle 2"/>
          <p:cNvSpPr>
            <a:spLocks noChangeArrowheads="1"/>
          </p:cNvSpPr>
          <p:nvPr/>
        </p:nvSpPr>
        <p:spPr bwMode="auto">
          <a:xfrm>
            <a:off x="827088" y="4652963"/>
            <a:ext cx="4608512"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71715" name="Picture 3" descr="scan24"/>
          <p:cNvPicPr>
            <a:picLocks noChangeAspect="1" noChangeArrowheads="1"/>
          </p:cNvPicPr>
          <p:nvPr/>
        </p:nvPicPr>
        <p:blipFill>
          <a:blip r:embed="rId3"/>
          <a:srcRect/>
          <a:stretch>
            <a:fillRect/>
          </a:stretch>
        </p:blipFill>
        <p:spPr bwMode="auto">
          <a:xfrm>
            <a:off x="1116013" y="908050"/>
            <a:ext cx="4191000" cy="35036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71716" name="Picture 4" descr="Msjed"/>
          <p:cNvPicPr>
            <a:picLocks noChangeAspect="1" noChangeArrowheads="1"/>
          </p:cNvPicPr>
          <p:nvPr/>
        </p:nvPicPr>
        <p:blipFill>
          <a:blip r:embed="rId4"/>
          <a:srcRect/>
          <a:stretch>
            <a:fillRect/>
          </a:stretch>
        </p:blipFill>
        <p:spPr bwMode="auto">
          <a:xfrm>
            <a:off x="5580063" y="333375"/>
            <a:ext cx="3332162" cy="46482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71717" name="Rectangle 5"/>
          <p:cNvSpPr>
            <a:spLocks noChangeArrowheads="1"/>
          </p:cNvSpPr>
          <p:nvPr/>
        </p:nvSpPr>
        <p:spPr bwMode="auto">
          <a:xfrm>
            <a:off x="696740" y="4724400"/>
            <a:ext cx="4745210"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000" dirty="0">
                <a:solidFill>
                  <a:srgbClr val="EBEBEB"/>
                </a:solidFill>
                <a:latin typeface="Arial" pitchFamily="34" charset="0"/>
                <a:cs typeface="B Zar" pitchFamily="2" charset="-78"/>
              </a:rPr>
              <a:t> </a:t>
            </a:r>
            <a:r>
              <a:rPr lang="fa-IR" sz="2400" b="1" dirty="0">
                <a:solidFill>
                  <a:srgbClr val="EBEBEB"/>
                </a:solidFill>
                <a:latin typeface="Arial" pitchFamily="34" charset="0"/>
                <a:cs typeface="B Zar" pitchFamily="2" charset="-78"/>
              </a:rPr>
              <a:t>تصاویری از صحن مسجد و ایوان </a:t>
            </a:r>
            <a:r>
              <a:rPr lang="fa-IR" sz="2400" b="1" dirty="0">
                <a:solidFill>
                  <a:prstClr val="black"/>
                </a:solidFill>
                <a:latin typeface="Arial" pitchFamily="34" charset="0"/>
                <a:cs typeface="B Zar" pitchFamily="2" charset="-78"/>
              </a:rPr>
              <a:t>مقصوره</a:t>
            </a:r>
            <a:endParaRPr lang="en-US" sz="2400" b="1" dirty="0">
              <a:solidFill>
                <a:prstClr val="black"/>
              </a:solidFill>
              <a:latin typeface="Arial" pitchFamily="34" charset="0"/>
              <a:cs typeface="B Zar" pitchFamily="2" charset="-78"/>
            </a:endParaRPr>
          </a:p>
        </p:txBody>
      </p:sp>
      <p:sp>
        <p:nvSpPr>
          <p:cNvPr id="371718"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1719"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5285618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71716"/>
                                        </p:tgtEl>
                                        <p:attrNameLst>
                                          <p:attrName>style.visibility</p:attrName>
                                        </p:attrNameLst>
                                      </p:cBhvr>
                                      <p:to>
                                        <p:strVal val="visible"/>
                                      </p:to>
                                    </p:set>
                                    <p:animEffect transition="in" filter="slide(fromTop)">
                                      <p:cBhvr>
                                        <p:cTn id="7" dur="1000"/>
                                        <p:tgtEl>
                                          <p:spTgt spid="371716"/>
                                        </p:tgtEl>
                                      </p:cBhvr>
                                    </p:animEffect>
                                  </p:childTnLst>
                                </p:cTn>
                              </p:par>
                            </p:childTnLst>
                          </p:cTn>
                        </p:par>
                        <p:par>
                          <p:cTn id="8" fill="hold">
                            <p:stCondLst>
                              <p:cond delay="1000"/>
                            </p:stCondLst>
                            <p:childTnLst>
                              <p:par>
                                <p:cTn id="9" presetID="12" presetClass="entr" presetSubtype="8" fill="hold" nodeType="afterEffect">
                                  <p:stCondLst>
                                    <p:cond delay="0"/>
                                  </p:stCondLst>
                                  <p:childTnLst>
                                    <p:set>
                                      <p:cBhvr>
                                        <p:cTn id="10" dur="1" fill="hold">
                                          <p:stCondLst>
                                            <p:cond delay="0"/>
                                          </p:stCondLst>
                                        </p:cTn>
                                        <p:tgtEl>
                                          <p:spTgt spid="371715"/>
                                        </p:tgtEl>
                                        <p:attrNameLst>
                                          <p:attrName>style.visibility</p:attrName>
                                        </p:attrNameLst>
                                      </p:cBhvr>
                                      <p:to>
                                        <p:strVal val="visible"/>
                                      </p:to>
                                    </p:set>
                                    <p:animEffect transition="in" filter="slide(fromLeft)">
                                      <p:cBhvr>
                                        <p:cTn id="11" dur="1000"/>
                                        <p:tgtEl>
                                          <p:spTgt spid="371715"/>
                                        </p:tgtEl>
                                      </p:cBhvr>
                                    </p:animEffect>
                                  </p:childTnLst>
                                </p:cTn>
                              </p:par>
                              <p:par>
                                <p:cTn id="12" presetID="29" presetClass="entr" presetSubtype="0" fill="hold" grpId="0" nodeType="withEffect">
                                  <p:stCondLst>
                                    <p:cond delay="0"/>
                                  </p:stCondLst>
                                  <p:childTnLst>
                                    <p:set>
                                      <p:cBhvr>
                                        <p:cTn id="13" dur="1" fill="hold">
                                          <p:stCondLst>
                                            <p:cond delay="0"/>
                                          </p:stCondLst>
                                        </p:cTn>
                                        <p:tgtEl>
                                          <p:spTgt spid="371717"/>
                                        </p:tgtEl>
                                        <p:attrNameLst>
                                          <p:attrName>style.visibility</p:attrName>
                                        </p:attrNameLst>
                                      </p:cBhvr>
                                      <p:to>
                                        <p:strVal val="visible"/>
                                      </p:to>
                                    </p:set>
                                    <p:anim calcmode="lin" valueType="num">
                                      <p:cBhvr>
                                        <p:cTn id="14" dur="1000" fill="hold"/>
                                        <p:tgtEl>
                                          <p:spTgt spid="371717"/>
                                        </p:tgtEl>
                                        <p:attrNameLst>
                                          <p:attrName>ppt_x</p:attrName>
                                        </p:attrNameLst>
                                      </p:cBhvr>
                                      <p:tavLst>
                                        <p:tav tm="0">
                                          <p:val>
                                            <p:strVal val="#ppt_x-.2"/>
                                          </p:val>
                                        </p:tav>
                                        <p:tav tm="100000">
                                          <p:val>
                                            <p:strVal val="#ppt_x"/>
                                          </p:val>
                                        </p:tav>
                                      </p:tavLst>
                                    </p:anim>
                                    <p:anim calcmode="lin" valueType="num">
                                      <p:cBhvr>
                                        <p:cTn id="15" dur="1000" fill="hold"/>
                                        <p:tgtEl>
                                          <p:spTgt spid="3717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71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7"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BDCC69E3-EDD2-47D2-9AB7-7E5BEC6B10CF}" type="slidenum">
              <a:rPr lang="ar-SA">
                <a:solidFill>
                  <a:srgbClr val="90C226"/>
                </a:solidFill>
              </a:rPr>
              <a:pPr/>
              <a:t>163</a:t>
            </a:fld>
            <a:endParaRPr lang="en-US" dirty="0">
              <a:solidFill>
                <a:srgbClr val="90C226"/>
              </a:solidFill>
            </a:endParaRPr>
          </a:p>
        </p:txBody>
      </p:sp>
      <p:sp>
        <p:nvSpPr>
          <p:cNvPr id="373762" name="Rectangle 2"/>
          <p:cNvSpPr>
            <a:spLocks noChangeArrowheads="1"/>
          </p:cNvSpPr>
          <p:nvPr/>
        </p:nvSpPr>
        <p:spPr bwMode="auto">
          <a:xfrm>
            <a:off x="611188" y="3789363"/>
            <a:ext cx="5545137" cy="24479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73763" name="Picture 3" descr="06"/>
          <p:cNvPicPr>
            <a:picLocks noChangeAspect="1" noChangeArrowheads="1"/>
          </p:cNvPicPr>
          <p:nvPr/>
        </p:nvPicPr>
        <p:blipFill>
          <a:blip r:embed="rId3"/>
          <a:srcRect/>
          <a:stretch>
            <a:fillRect/>
          </a:stretch>
        </p:blipFill>
        <p:spPr bwMode="auto">
          <a:xfrm>
            <a:off x="1403350" y="260350"/>
            <a:ext cx="3673475" cy="36734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73764" name="Picture 4" descr="6"/>
          <p:cNvPicPr>
            <a:picLocks noChangeAspect="1" noChangeArrowheads="1"/>
          </p:cNvPicPr>
          <p:nvPr/>
        </p:nvPicPr>
        <p:blipFill>
          <a:blip r:embed="rId4"/>
          <a:srcRect/>
          <a:stretch>
            <a:fillRect/>
          </a:stretch>
        </p:blipFill>
        <p:spPr bwMode="auto">
          <a:xfrm>
            <a:off x="5562600" y="304800"/>
            <a:ext cx="3200400" cy="31511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73765" name="Picture 5" descr="7"/>
          <p:cNvPicPr>
            <a:picLocks noChangeAspect="1" noChangeArrowheads="1"/>
          </p:cNvPicPr>
          <p:nvPr/>
        </p:nvPicPr>
        <p:blipFill>
          <a:blip r:embed="rId5"/>
          <a:srcRect/>
          <a:stretch>
            <a:fillRect/>
          </a:stretch>
        </p:blipFill>
        <p:spPr bwMode="auto">
          <a:xfrm>
            <a:off x="5562600" y="3581400"/>
            <a:ext cx="3200400" cy="30400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73766" name="Rectangle 6"/>
          <p:cNvSpPr>
            <a:spLocks noChangeArrowheads="1"/>
          </p:cNvSpPr>
          <p:nvPr/>
        </p:nvSpPr>
        <p:spPr bwMode="auto">
          <a:xfrm>
            <a:off x="539750" y="3933825"/>
            <a:ext cx="4572000" cy="2227263"/>
          </a:xfrm>
          <a:prstGeom prst="rect">
            <a:avLst/>
          </a:prstGeom>
          <a:noFill/>
          <a:ln w="9525">
            <a:noFill/>
            <a:miter lim="800000"/>
            <a:headEnd/>
            <a:tailEnd/>
          </a:ln>
          <a:effectLst/>
        </p:spPr>
        <p:txBody>
          <a:bodyPr>
            <a:spAutoFit/>
          </a:bodyPr>
          <a:lstStyle/>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در ایوان مقصوره از تزئینات کاشی </a:t>
            </a:r>
            <a:r>
              <a:rPr lang="fa-IR" sz="2000" b="1" dirty="0">
                <a:solidFill>
                  <a:prstClr val="black"/>
                </a:solidFill>
                <a:latin typeface="Arial" pitchFamily="34" charset="0"/>
                <a:cs typeface="B Zar" pitchFamily="2" charset="-78"/>
              </a:rPr>
              <a:t>مرسوم خبری</a:t>
            </a:r>
            <a:r>
              <a:rPr lang="fa-IR" sz="2000" b="1" dirty="0">
                <a:solidFill>
                  <a:srgbClr val="EBEBEB"/>
                </a:solidFill>
                <a:latin typeface="Arial" pitchFamily="34" charset="0"/>
                <a:cs typeface="B Zar" pitchFamily="2" charset="-78"/>
              </a:rPr>
              <a:t> نیست واز تزئیانت گچ بری استفاده </a:t>
            </a:r>
            <a:r>
              <a:rPr lang="fa-IR" sz="2000" b="1" dirty="0">
                <a:solidFill>
                  <a:prstClr val="black"/>
                </a:solidFill>
                <a:latin typeface="Arial" pitchFamily="34" charset="0"/>
                <a:cs typeface="B Zar" pitchFamily="2" charset="-78"/>
              </a:rPr>
              <a:t>شده است.در</a:t>
            </a:r>
            <a:r>
              <a:rPr lang="fa-IR" sz="2000" b="1" dirty="0">
                <a:solidFill>
                  <a:srgbClr val="EBEBEB"/>
                </a:solidFill>
                <a:latin typeface="Arial" pitchFamily="34" charset="0"/>
                <a:cs typeface="B Zar" pitchFamily="2" charset="-78"/>
              </a:rPr>
              <a:t> عوض درست در ایوانی که هیچ کا</a:t>
            </a:r>
            <a:r>
              <a:rPr lang="fa-IR" sz="2000" b="1" dirty="0">
                <a:solidFill>
                  <a:prstClr val="black"/>
                </a:solidFill>
                <a:latin typeface="Arial" pitchFamily="34" charset="0"/>
                <a:cs typeface="B Zar" pitchFamily="2" charset="-78"/>
              </a:rPr>
              <a:t>شیکاری قابل</a:t>
            </a:r>
            <a:r>
              <a:rPr lang="fa-IR" sz="2000" b="1" dirty="0">
                <a:solidFill>
                  <a:srgbClr val="EBEBEB"/>
                </a:solidFill>
                <a:latin typeface="Arial" pitchFamily="34" charset="0"/>
                <a:cs typeface="B Zar" pitchFamily="2" charset="-78"/>
              </a:rPr>
              <a:t> ملاحظه ای ندارد، محرابی سنگی است </a:t>
            </a:r>
            <a:r>
              <a:rPr lang="fa-IR" sz="2000" b="1" dirty="0">
                <a:solidFill>
                  <a:prstClr val="black"/>
                </a:solidFill>
                <a:latin typeface="Arial" pitchFamily="34" charset="0"/>
                <a:cs typeface="B Zar" pitchFamily="2" charset="-78"/>
              </a:rPr>
              <a:t>که تماماً</a:t>
            </a:r>
            <a:r>
              <a:rPr lang="fa-IR" sz="2000" b="1" dirty="0">
                <a:solidFill>
                  <a:srgbClr val="EBEBEB"/>
                </a:solidFill>
                <a:latin typeface="Arial" pitchFamily="34" charset="0"/>
                <a:cs typeface="B Zar" pitchFamily="2" charset="-78"/>
              </a:rPr>
              <a:t> </a:t>
            </a:r>
            <a:r>
              <a:rPr lang="fa-IR" sz="2000" b="1" dirty="0">
                <a:solidFill>
                  <a:prstClr val="black"/>
                </a:solidFill>
                <a:latin typeface="Arial" pitchFamily="34" charset="0"/>
                <a:cs typeface="B Zar" pitchFamily="2" charset="-78"/>
              </a:rPr>
              <a:t>از</a:t>
            </a:r>
            <a:r>
              <a:rPr lang="fa-IR" sz="2000" b="1" dirty="0">
                <a:solidFill>
                  <a:srgbClr val="EBEBEB"/>
                </a:solidFill>
                <a:latin typeface="Arial" pitchFamily="34" charset="0"/>
                <a:cs typeface="B Zar" pitchFamily="2" charset="-78"/>
              </a:rPr>
              <a:t> سنگ مرمر است و بیش از 10 متر  ار</a:t>
            </a:r>
            <a:r>
              <a:rPr lang="fa-IR" sz="2000" b="1" dirty="0">
                <a:solidFill>
                  <a:prstClr val="black"/>
                </a:solidFill>
                <a:latin typeface="Arial" pitchFamily="34" charset="0"/>
                <a:cs typeface="B Zar" pitchFamily="2" charset="-78"/>
              </a:rPr>
              <a:t>تفاع</a:t>
            </a:r>
            <a:r>
              <a:rPr lang="fa-IR" sz="2000" b="1" dirty="0">
                <a:solidFill>
                  <a:srgbClr val="EBEBEB"/>
                </a:solidFill>
                <a:latin typeface="Arial" pitchFamily="34" charset="0"/>
                <a:cs typeface="B Zar" pitchFamily="2" charset="-78"/>
              </a:rPr>
              <a:t> </a:t>
            </a:r>
            <a:r>
              <a:rPr lang="fa-IR" sz="2000" b="1" dirty="0">
                <a:solidFill>
                  <a:prstClr val="black"/>
                </a:solidFill>
                <a:latin typeface="Arial" pitchFamily="34" charset="0"/>
                <a:cs typeface="B Zar" pitchFamily="2" charset="-78"/>
              </a:rPr>
              <a:t>دارد.</a:t>
            </a:r>
            <a:r>
              <a:rPr lang="fa-IR" sz="2000" b="1" dirty="0">
                <a:solidFill>
                  <a:srgbClr val="EBEBEB"/>
                </a:solidFill>
                <a:latin typeface="Arial" pitchFamily="34" charset="0"/>
                <a:cs typeface="B Homa" panose="00000400000000000000" pitchFamily="2" charset="-78"/>
              </a:rPr>
              <a:t> </a:t>
            </a:r>
            <a:endParaRPr lang="en-US" sz="2000" b="1" dirty="0">
              <a:solidFill>
                <a:srgbClr val="EBEBEB"/>
              </a:solidFill>
              <a:latin typeface="Arial" pitchFamily="34" charset="0"/>
              <a:cs typeface="B Homa" panose="00000400000000000000" pitchFamily="2" charset="-78"/>
            </a:endParaRPr>
          </a:p>
        </p:txBody>
      </p:sp>
      <p:sp>
        <p:nvSpPr>
          <p:cNvPr id="373767"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3768"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5231892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3763"/>
                                        </p:tgtEl>
                                        <p:attrNameLst>
                                          <p:attrName>style.visibility</p:attrName>
                                        </p:attrNameLst>
                                      </p:cBhvr>
                                      <p:to>
                                        <p:strVal val="visible"/>
                                      </p:to>
                                    </p:set>
                                    <p:animEffect transition="in" filter="wipe(left)">
                                      <p:cBhvr>
                                        <p:cTn id="7" dur="500"/>
                                        <p:tgtEl>
                                          <p:spTgt spid="37376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73764"/>
                                        </p:tgtEl>
                                        <p:attrNameLst>
                                          <p:attrName>style.visibility</p:attrName>
                                        </p:attrNameLst>
                                      </p:cBhvr>
                                      <p:to>
                                        <p:strVal val="visible"/>
                                      </p:to>
                                    </p:set>
                                    <p:animEffect transition="in" filter="wipe(right)">
                                      <p:cBhvr>
                                        <p:cTn id="11" dur="500"/>
                                        <p:tgtEl>
                                          <p:spTgt spid="37376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73765"/>
                                        </p:tgtEl>
                                        <p:attrNameLst>
                                          <p:attrName>style.visibility</p:attrName>
                                        </p:attrNameLst>
                                      </p:cBhvr>
                                      <p:to>
                                        <p:strVal val="visible"/>
                                      </p:to>
                                    </p:set>
                                    <p:animEffect transition="in" filter="wipe(down)">
                                      <p:cBhvr>
                                        <p:cTn id="15" dur="500"/>
                                        <p:tgtEl>
                                          <p:spTgt spid="37376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73766">
                                            <p:txEl>
                                              <p:pRg st="0" end="0"/>
                                            </p:txEl>
                                          </p:spTgt>
                                        </p:tgtEl>
                                        <p:attrNameLst>
                                          <p:attrName>style.visibility</p:attrName>
                                        </p:attrNameLst>
                                      </p:cBhvr>
                                      <p:to>
                                        <p:strVal val="visible"/>
                                      </p:to>
                                    </p:set>
                                    <p:animEffect transition="in" filter="wipe(up)">
                                      <p:cBhvr>
                                        <p:cTn id="19" dur="500"/>
                                        <p:tgtEl>
                                          <p:spTgt spid="3737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933F813D-9B71-4317-922E-81B874858CBF}" type="slidenum">
              <a:rPr lang="ar-SA">
                <a:solidFill>
                  <a:srgbClr val="90C226"/>
                </a:solidFill>
              </a:rPr>
              <a:pPr/>
              <a:t>164</a:t>
            </a:fld>
            <a:endParaRPr lang="en-US" dirty="0">
              <a:solidFill>
                <a:srgbClr val="90C226"/>
              </a:solidFill>
            </a:endParaRPr>
          </a:p>
        </p:txBody>
      </p:sp>
      <p:sp>
        <p:nvSpPr>
          <p:cNvPr id="375810" name="Rectangle 2"/>
          <p:cNvSpPr>
            <a:spLocks noChangeArrowheads="1"/>
          </p:cNvSpPr>
          <p:nvPr/>
        </p:nvSpPr>
        <p:spPr bwMode="auto">
          <a:xfrm>
            <a:off x="5508625" y="4076700"/>
            <a:ext cx="2881313" cy="12954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75811" name="Picture 3" descr="8"/>
          <p:cNvPicPr>
            <a:picLocks noChangeAspect="1" noChangeArrowheads="1"/>
          </p:cNvPicPr>
          <p:nvPr/>
        </p:nvPicPr>
        <p:blipFill>
          <a:blip r:embed="rId3"/>
          <a:srcRect/>
          <a:stretch>
            <a:fillRect/>
          </a:stretch>
        </p:blipFill>
        <p:spPr bwMode="auto">
          <a:xfrm>
            <a:off x="971550" y="404813"/>
            <a:ext cx="3694113" cy="323691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75812" name="Picture 4" descr="pro8"/>
          <p:cNvPicPr>
            <a:picLocks noChangeAspect="1" noChangeArrowheads="1"/>
          </p:cNvPicPr>
          <p:nvPr/>
        </p:nvPicPr>
        <p:blipFill>
          <a:blip r:embed="rId4"/>
          <a:srcRect/>
          <a:stretch>
            <a:fillRect/>
          </a:stretch>
        </p:blipFill>
        <p:spPr bwMode="auto">
          <a:xfrm>
            <a:off x="3708400" y="3716338"/>
            <a:ext cx="2032000" cy="29718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75813" name="Picture 5" descr="tttt"/>
          <p:cNvPicPr>
            <a:picLocks noChangeAspect="1" noChangeArrowheads="1"/>
          </p:cNvPicPr>
          <p:nvPr/>
        </p:nvPicPr>
        <p:blipFill>
          <a:blip r:embed="rId5"/>
          <a:srcRect/>
          <a:stretch>
            <a:fillRect/>
          </a:stretch>
        </p:blipFill>
        <p:spPr bwMode="auto">
          <a:xfrm>
            <a:off x="4787900" y="1196975"/>
            <a:ext cx="3581400" cy="23860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75814" name="Rectangle 6"/>
          <p:cNvSpPr>
            <a:spLocks noChangeArrowheads="1"/>
          </p:cNvSpPr>
          <p:nvPr/>
        </p:nvSpPr>
        <p:spPr bwMode="auto">
          <a:xfrm>
            <a:off x="1055317" y="4029075"/>
            <a:ext cx="1975221" cy="461665"/>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400" b="1" dirty="0">
                <a:solidFill>
                  <a:srgbClr val="EBEBEB"/>
                </a:solidFill>
                <a:latin typeface="Arial" pitchFamily="34" charset="0"/>
                <a:cs typeface="B Zar" pitchFamily="2" charset="-78"/>
              </a:rPr>
              <a:t>تزئینات زیر گنبد</a:t>
            </a:r>
            <a:endParaRPr lang="en-US" sz="2400" b="1" dirty="0">
              <a:solidFill>
                <a:srgbClr val="EBEBEB"/>
              </a:solidFill>
              <a:latin typeface="Arial" pitchFamily="34" charset="0"/>
              <a:cs typeface="B Zar" pitchFamily="2" charset="-78"/>
            </a:endParaRPr>
          </a:p>
        </p:txBody>
      </p:sp>
      <p:sp>
        <p:nvSpPr>
          <p:cNvPr id="375815" name="AutoShape 7"/>
          <p:cNvSpPr>
            <a:spLocks noChangeArrowheads="1"/>
          </p:cNvSpPr>
          <p:nvPr/>
        </p:nvSpPr>
        <p:spPr bwMode="auto">
          <a:xfrm>
            <a:off x="3059113" y="4076700"/>
            <a:ext cx="360362" cy="358775"/>
          </a:xfrm>
          <a:prstGeom prst="flowChartExtrac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5816" name="Rectangle 8"/>
          <p:cNvSpPr>
            <a:spLocks noChangeArrowheads="1"/>
          </p:cNvSpPr>
          <p:nvPr/>
        </p:nvSpPr>
        <p:spPr bwMode="auto">
          <a:xfrm>
            <a:off x="5577571" y="4076700"/>
            <a:ext cx="2616422" cy="1200329"/>
          </a:xfrm>
          <a:prstGeom prst="rect">
            <a:avLst/>
          </a:prstGeom>
          <a:noFill/>
          <a:ln w="9525">
            <a:noFill/>
            <a:miter lim="800000"/>
            <a:headEnd/>
            <a:tailEnd/>
          </a:ln>
          <a:effectLst/>
        </p:spPr>
        <p:txBody>
          <a:bodyPr wrap="none">
            <a:spAutoFit/>
          </a:bodyPr>
          <a:lstStyle/>
          <a:p>
            <a:pPr algn="just" fontAlgn="base">
              <a:spcBef>
                <a:spcPct val="30000"/>
              </a:spcBef>
              <a:spcAft>
                <a:spcPct val="0"/>
              </a:spcAft>
              <a:buFontTx/>
              <a:buChar char="•"/>
            </a:pPr>
            <a:r>
              <a:rPr lang="fa-IR" sz="2000" dirty="0">
                <a:solidFill>
                  <a:srgbClr val="EBEBEB"/>
                </a:solidFill>
                <a:latin typeface="Arial" pitchFamily="34" charset="0"/>
                <a:cs typeface="B Zar" pitchFamily="2" charset="-78"/>
              </a:rPr>
              <a:t> </a:t>
            </a:r>
            <a:r>
              <a:rPr lang="fa-IR" sz="2000" b="1" dirty="0">
                <a:solidFill>
                  <a:srgbClr val="EBEBEB"/>
                </a:solidFill>
                <a:latin typeface="Arial" pitchFamily="34" charset="0"/>
                <a:cs typeface="B Zar" pitchFamily="2" charset="-78"/>
              </a:rPr>
              <a:t>تزئینات داخلی ،نمونه ای </a:t>
            </a:r>
          </a:p>
          <a:p>
            <a:pPr algn="just" fontAlgn="base">
              <a:spcBef>
                <a:spcPct val="30000"/>
              </a:spcBef>
              <a:spcAft>
                <a:spcPct val="0"/>
              </a:spcAft>
            </a:pPr>
            <a:r>
              <a:rPr lang="fa-IR" sz="2000" b="1" dirty="0">
                <a:solidFill>
                  <a:srgbClr val="EBEBEB"/>
                </a:solidFill>
                <a:latin typeface="Arial" pitchFamily="34" charset="0"/>
                <a:cs typeface="B Zar" pitchFamily="2" charset="-78"/>
              </a:rPr>
              <a:t>از کارهای گره، معرق و </a:t>
            </a:r>
          </a:p>
          <a:p>
            <a:pPr algn="just" fontAlgn="base">
              <a:spcBef>
                <a:spcPct val="30000"/>
              </a:spcBef>
              <a:spcAft>
                <a:spcPct val="0"/>
              </a:spcAft>
            </a:pPr>
            <a:r>
              <a:rPr lang="fa-IR" sz="2000" b="1" dirty="0">
                <a:solidFill>
                  <a:srgbClr val="EBEBEB"/>
                </a:solidFill>
                <a:latin typeface="Arial" pitchFamily="34" charset="0"/>
                <a:cs typeface="B Zar" pitchFamily="2" charset="-78"/>
              </a:rPr>
              <a:t>معقلی</a:t>
            </a:r>
            <a:endParaRPr lang="en-US" sz="2000" b="1" dirty="0">
              <a:solidFill>
                <a:srgbClr val="EBEBEB"/>
              </a:solidFill>
              <a:latin typeface="Arial" pitchFamily="34" charset="0"/>
              <a:cs typeface="B Zar" pitchFamily="2" charset="-78"/>
            </a:endParaRPr>
          </a:p>
        </p:txBody>
      </p:sp>
      <p:sp>
        <p:nvSpPr>
          <p:cNvPr id="375817" name="Rectangle 9"/>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5818" name="Rectangle 10"/>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75819" name="Rectangle 11"/>
          <p:cNvSpPr>
            <a:spLocks noChangeArrowheads="1"/>
          </p:cNvSpPr>
          <p:nvPr/>
        </p:nvSpPr>
        <p:spPr bwMode="auto">
          <a:xfrm>
            <a:off x="827088" y="3789363"/>
            <a:ext cx="2736850" cy="8636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5820" name="AutoShape 12"/>
          <p:cNvSpPr>
            <a:spLocks noChangeArrowheads="1"/>
          </p:cNvSpPr>
          <p:nvPr/>
        </p:nvSpPr>
        <p:spPr bwMode="auto">
          <a:xfrm>
            <a:off x="8027988" y="4076700"/>
            <a:ext cx="360362" cy="358775"/>
          </a:xfrm>
          <a:prstGeom prst="flowChartExtrac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1093695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375811"/>
                                        </p:tgtEl>
                                        <p:attrNameLst>
                                          <p:attrName>style.visibility</p:attrName>
                                        </p:attrNameLst>
                                      </p:cBhvr>
                                      <p:to>
                                        <p:strVal val="visible"/>
                                      </p:to>
                                    </p:set>
                                    <p:anim calcmode="lin" valueType="num">
                                      <p:cBhvr>
                                        <p:cTn id="7" dur="500" fill="hold"/>
                                        <p:tgtEl>
                                          <p:spTgt spid="375811"/>
                                        </p:tgtEl>
                                        <p:attrNameLst>
                                          <p:attrName>ppt_w</p:attrName>
                                        </p:attrNameLst>
                                      </p:cBhvr>
                                      <p:tavLst>
                                        <p:tav tm="0">
                                          <p:val>
                                            <p:fltVal val="0"/>
                                          </p:val>
                                        </p:tav>
                                        <p:tav tm="100000">
                                          <p:val>
                                            <p:strVal val="#ppt_w"/>
                                          </p:val>
                                        </p:tav>
                                      </p:tavLst>
                                    </p:anim>
                                    <p:anim calcmode="lin" valueType="num">
                                      <p:cBhvr>
                                        <p:cTn id="8" dur="500" fill="hold"/>
                                        <p:tgtEl>
                                          <p:spTgt spid="375811"/>
                                        </p:tgtEl>
                                        <p:attrNameLst>
                                          <p:attrName>ppt_h</p:attrName>
                                        </p:attrNameLst>
                                      </p:cBhvr>
                                      <p:tavLst>
                                        <p:tav tm="0">
                                          <p:val>
                                            <p:fltVal val="0"/>
                                          </p:val>
                                        </p:tav>
                                        <p:tav tm="100000">
                                          <p:val>
                                            <p:strVal val="#ppt_h"/>
                                          </p:val>
                                        </p:tav>
                                      </p:tavLst>
                                    </p:anim>
                                    <p:animEffect transition="in" filter="fade">
                                      <p:cBhvr>
                                        <p:cTn id="9" dur="500"/>
                                        <p:tgtEl>
                                          <p:spTgt spid="375811"/>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375812"/>
                                        </p:tgtEl>
                                        <p:attrNameLst>
                                          <p:attrName>style.visibility</p:attrName>
                                        </p:attrNameLst>
                                      </p:cBhvr>
                                      <p:to>
                                        <p:strVal val="visible"/>
                                      </p:to>
                                    </p:set>
                                    <p:anim calcmode="lin" valueType="num">
                                      <p:cBhvr>
                                        <p:cTn id="13" dur="1000" fill="hold"/>
                                        <p:tgtEl>
                                          <p:spTgt spid="375812"/>
                                        </p:tgtEl>
                                        <p:attrNameLst>
                                          <p:attrName>ppt_w</p:attrName>
                                        </p:attrNameLst>
                                      </p:cBhvr>
                                      <p:tavLst>
                                        <p:tav tm="0">
                                          <p:val>
                                            <p:strVal val="#ppt_w*0.70"/>
                                          </p:val>
                                        </p:tav>
                                        <p:tav tm="100000">
                                          <p:val>
                                            <p:strVal val="#ppt_w"/>
                                          </p:val>
                                        </p:tav>
                                      </p:tavLst>
                                    </p:anim>
                                    <p:anim calcmode="lin" valueType="num">
                                      <p:cBhvr>
                                        <p:cTn id="14" dur="1000" fill="hold"/>
                                        <p:tgtEl>
                                          <p:spTgt spid="375812"/>
                                        </p:tgtEl>
                                        <p:attrNameLst>
                                          <p:attrName>ppt_h</p:attrName>
                                        </p:attrNameLst>
                                      </p:cBhvr>
                                      <p:tavLst>
                                        <p:tav tm="0">
                                          <p:val>
                                            <p:strVal val="#ppt_h"/>
                                          </p:val>
                                        </p:tav>
                                        <p:tav tm="100000">
                                          <p:val>
                                            <p:strVal val="#ppt_h"/>
                                          </p:val>
                                        </p:tav>
                                      </p:tavLst>
                                    </p:anim>
                                    <p:animEffect transition="in" filter="fade">
                                      <p:cBhvr>
                                        <p:cTn id="15" dur="1000"/>
                                        <p:tgtEl>
                                          <p:spTgt spid="3758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75813"/>
                                        </p:tgtEl>
                                        <p:attrNameLst>
                                          <p:attrName>style.visibility</p:attrName>
                                        </p:attrNameLst>
                                      </p:cBhvr>
                                      <p:to>
                                        <p:strVal val="visible"/>
                                      </p:to>
                                    </p:set>
                                    <p:animEffect transition="in" filter="fade">
                                      <p:cBhvr>
                                        <p:cTn id="19" dur="2000"/>
                                        <p:tgtEl>
                                          <p:spTgt spid="375813"/>
                                        </p:tgtEl>
                                      </p:cBhvr>
                                    </p:animEffect>
                                  </p:childTnLst>
                                </p:cTn>
                              </p:par>
                            </p:childTnLst>
                          </p:cTn>
                        </p:par>
                        <p:par>
                          <p:cTn id="20" fill="hold">
                            <p:stCondLst>
                              <p:cond delay="3500"/>
                            </p:stCondLst>
                            <p:childTnLst>
                              <p:par>
                                <p:cTn id="21" presetID="29" presetClass="entr" presetSubtype="0" fill="hold" grpId="0" nodeType="afterEffect">
                                  <p:stCondLst>
                                    <p:cond delay="0"/>
                                  </p:stCondLst>
                                  <p:childTnLst>
                                    <p:set>
                                      <p:cBhvr>
                                        <p:cTn id="22" dur="1" fill="hold">
                                          <p:stCondLst>
                                            <p:cond delay="0"/>
                                          </p:stCondLst>
                                        </p:cTn>
                                        <p:tgtEl>
                                          <p:spTgt spid="375814"/>
                                        </p:tgtEl>
                                        <p:attrNameLst>
                                          <p:attrName>style.visibility</p:attrName>
                                        </p:attrNameLst>
                                      </p:cBhvr>
                                      <p:to>
                                        <p:strVal val="visible"/>
                                      </p:to>
                                    </p:set>
                                    <p:anim calcmode="lin" valueType="num">
                                      <p:cBhvr>
                                        <p:cTn id="23" dur="1000" fill="hold"/>
                                        <p:tgtEl>
                                          <p:spTgt spid="375814"/>
                                        </p:tgtEl>
                                        <p:attrNameLst>
                                          <p:attrName>ppt_x</p:attrName>
                                        </p:attrNameLst>
                                      </p:cBhvr>
                                      <p:tavLst>
                                        <p:tav tm="0">
                                          <p:val>
                                            <p:strVal val="#ppt_x-.2"/>
                                          </p:val>
                                        </p:tav>
                                        <p:tav tm="100000">
                                          <p:val>
                                            <p:strVal val="#ppt_x"/>
                                          </p:val>
                                        </p:tav>
                                      </p:tavLst>
                                    </p:anim>
                                    <p:anim calcmode="lin" valueType="num">
                                      <p:cBhvr>
                                        <p:cTn id="24" dur="1000" fill="hold"/>
                                        <p:tgtEl>
                                          <p:spTgt spid="3758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75814"/>
                                        </p:tgtEl>
                                      </p:cBhvr>
                                    </p:animEffect>
                                  </p:childTnLst>
                                </p:cTn>
                              </p:par>
                              <p:par>
                                <p:cTn id="26" presetID="29" presetClass="entr" presetSubtype="0" fill="hold" grpId="0" nodeType="withEffect">
                                  <p:stCondLst>
                                    <p:cond delay="0"/>
                                  </p:stCondLst>
                                  <p:childTnLst>
                                    <p:set>
                                      <p:cBhvr>
                                        <p:cTn id="27" dur="1" fill="hold">
                                          <p:stCondLst>
                                            <p:cond delay="0"/>
                                          </p:stCondLst>
                                        </p:cTn>
                                        <p:tgtEl>
                                          <p:spTgt spid="375815"/>
                                        </p:tgtEl>
                                        <p:attrNameLst>
                                          <p:attrName>style.visibility</p:attrName>
                                        </p:attrNameLst>
                                      </p:cBhvr>
                                      <p:to>
                                        <p:strVal val="visible"/>
                                      </p:to>
                                    </p:set>
                                    <p:anim calcmode="lin" valueType="num">
                                      <p:cBhvr>
                                        <p:cTn id="28" dur="1000" fill="hold"/>
                                        <p:tgtEl>
                                          <p:spTgt spid="375815"/>
                                        </p:tgtEl>
                                        <p:attrNameLst>
                                          <p:attrName>ppt_x</p:attrName>
                                        </p:attrNameLst>
                                      </p:cBhvr>
                                      <p:tavLst>
                                        <p:tav tm="0">
                                          <p:val>
                                            <p:strVal val="#ppt_x-.2"/>
                                          </p:val>
                                        </p:tav>
                                        <p:tav tm="100000">
                                          <p:val>
                                            <p:strVal val="#ppt_x"/>
                                          </p:val>
                                        </p:tav>
                                      </p:tavLst>
                                    </p:anim>
                                    <p:anim calcmode="lin" valueType="num">
                                      <p:cBhvr>
                                        <p:cTn id="29" dur="1000" fill="hold"/>
                                        <p:tgtEl>
                                          <p:spTgt spid="37581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75815"/>
                                        </p:tgtEl>
                                      </p:cBhvr>
                                    </p:animEffect>
                                  </p:childTnLst>
                                </p:cTn>
                              </p:par>
                              <p:par>
                                <p:cTn id="31" presetID="23" presetClass="entr" presetSubtype="16" fill="hold" grpId="0" nodeType="withEffect">
                                  <p:stCondLst>
                                    <p:cond delay="0"/>
                                  </p:stCondLst>
                                  <p:childTnLst>
                                    <p:set>
                                      <p:cBhvr>
                                        <p:cTn id="32" dur="1" fill="hold">
                                          <p:stCondLst>
                                            <p:cond delay="0"/>
                                          </p:stCondLst>
                                        </p:cTn>
                                        <p:tgtEl>
                                          <p:spTgt spid="375816"/>
                                        </p:tgtEl>
                                        <p:attrNameLst>
                                          <p:attrName>style.visibility</p:attrName>
                                        </p:attrNameLst>
                                      </p:cBhvr>
                                      <p:to>
                                        <p:strVal val="visible"/>
                                      </p:to>
                                    </p:set>
                                    <p:anim calcmode="lin" valueType="num">
                                      <p:cBhvr>
                                        <p:cTn id="33" dur="500" fill="hold"/>
                                        <p:tgtEl>
                                          <p:spTgt spid="375816"/>
                                        </p:tgtEl>
                                        <p:attrNameLst>
                                          <p:attrName>ppt_w</p:attrName>
                                        </p:attrNameLst>
                                      </p:cBhvr>
                                      <p:tavLst>
                                        <p:tav tm="0">
                                          <p:val>
                                            <p:fltVal val="0"/>
                                          </p:val>
                                        </p:tav>
                                        <p:tav tm="100000">
                                          <p:val>
                                            <p:strVal val="#ppt_w"/>
                                          </p:val>
                                        </p:tav>
                                      </p:tavLst>
                                    </p:anim>
                                    <p:anim calcmode="lin" valueType="num">
                                      <p:cBhvr>
                                        <p:cTn id="34" dur="500" fill="hold"/>
                                        <p:tgtEl>
                                          <p:spTgt spid="375816"/>
                                        </p:tgtEl>
                                        <p:attrNameLst>
                                          <p:attrName>ppt_h</p:attrName>
                                        </p:attrNameLst>
                                      </p:cBhvr>
                                      <p:tavLst>
                                        <p:tav tm="0">
                                          <p:val>
                                            <p:fltVal val="0"/>
                                          </p:val>
                                        </p:tav>
                                        <p:tav tm="100000">
                                          <p:val>
                                            <p:strVal val="#ppt_h"/>
                                          </p:val>
                                        </p:tav>
                                      </p:tavLst>
                                    </p:anim>
                                  </p:childTnLst>
                                </p:cTn>
                              </p:par>
                              <p:par>
                                <p:cTn id="35" presetID="29" presetClass="entr" presetSubtype="0" fill="hold" grpId="0" nodeType="withEffect">
                                  <p:stCondLst>
                                    <p:cond delay="0"/>
                                  </p:stCondLst>
                                  <p:childTnLst>
                                    <p:set>
                                      <p:cBhvr>
                                        <p:cTn id="36" dur="1" fill="hold">
                                          <p:stCondLst>
                                            <p:cond delay="0"/>
                                          </p:stCondLst>
                                        </p:cTn>
                                        <p:tgtEl>
                                          <p:spTgt spid="375820"/>
                                        </p:tgtEl>
                                        <p:attrNameLst>
                                          <p:attrName>style.visibility</p:attrName>
                                        </p:attrNameLst>
                                      </p:cBhvr>
                                      <p:to>
                                        <p:strVal val="visible"/>
                                      </p:to>
                                    </p:set>
                                    <p:anim calcmode="lin" valueType="num">
                                      <p:cBhvr>
                                        <p:cTn id="37" dur="1000" fill="hold"/>
                                        <p:tgtEl>
                                          <p:spTgt spid="375820"/>
                                        </p:tgtEl>
                                        <p:attrNameLst>
                                          <p:attrName>ppt_x</p:attrName>
                                        </p:attrNameLst>
                                      </p:cBhvr>
                                      <p:tavLst>
                                        <p:tav tm="0">
                                          <p:val>
                                            <p:strVal val="#ppt_x-.2"/>
                                          </p:val>
                                        </p:tav>
                                        <p:tav tm="100000">
                                          <p:val>
                                            <p:strVal val="#ppt_x"/>
                                          </p:val>
                                        </p:tav>
                                      </p:tavLst>
                                    </p:anim>
                                    <p:anim calcmode="lin" valueType="num">
                                      <p:cBhvr>
                                        <p:cTn id="38" dur="1000" fill="hold"/>
                                        <p:tgtEl>
                                          <p:spTgt spid="375820"/>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75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4" grpId="0"/>
      <p:bldP spid="375815" grpId="0" animBg="1"/>
      <p:bldP spid="375816" grpId="0"/>
      <p:bldP spid="375820" grpId="0" animBg="1"/>
    </p:bldLst>
  </p:timing>
</p:sld>
</file>

<file path=ppt/slides/slide1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Slide Number Placeholder 3"/>
          <p:cNvSpPr>
            <a:spLocks noGrp="1"/>
          </p:cNvSpPr>
          <p:nvPr>
            <p:ph type="sldNum" sz="quarter" idx="12"/>
          </p:nvPr>
        </p:nvSpPr>
        <p:spPr/>
        <p:txBody>
          <a:bodyPr/>
          <a:lstStyle/>
          <a:p>
            <a:fld id="{269C7607-5BC4-4B8A-AF2E-33B709DF848A}" type="slidenum">
              <a:rPr lang="ar-SA">
                <a:solidFill>
                  <a:srgbClr val="90C226"/>
                </a:solidFill>
              </a:rPr>
              <a:pPr/>
              <a:t>165</a:t>
            </a:fld>
            <a:endParaRPr lang="en-US" dirty="0">
              <a:solidFill>
                <a:srgbClr val="90C226"/>
              </a:solidFill>
            </a:endParaRPr>
          </a:p>
        </p:txBody>
      </p:sp>
      <p:sp>
        <p:nvSpPr>
          <p:cNvPr id="377858" name="Rectangle 2"/>
          <p:cNvSpPr>
            <a:spLocks noChangeArrowheads="1"/>
          </p:cNvSpPr>
          <p:nvPr/>
        </p:nvSpPr>
        <p:spPr bwMode="auto">
          <a:xfrm>
            <a:off x="539750" y="5805488"/>
            <a:ext cx="3024188"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7859" name="Rectangle 3"/>
          <p:cNvSpPr>
            <a:spLocks noChangeArrowheads="1"/>
          </p:cNvSpPr>
          <p:nvPr/>
        </p:nvSpPr>
        <p:spPr bwMode="auto">
          <a:xfrm>
            <a:off x="755650" y="4508500"/>
            <a:ext cx="4895850" cy="7921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7860" name="Rectangle 4"/>
          <p:cNvSpPr>
            <a:spLocks noChangeArrowheads="1"/>
          </p:cNvSpPr>
          <p:nvPr/>
        </p:nvSpPr>
        <p:spPr bwMode="auto">
          <a:xfrm>
            <a:off x="3132138" y="1844675"/>
            <a:ext cx="5832475"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77861" name="Picture 5" descr="1"/>
          <p:cNvPicPr>
            <a:picLocks noChangeAspect="1" noChangeArrowheads="1"/>
          </p:cNvPicPr>
          <p:nvPr/>
        </p:nvPicPr>
        <p:blipFill>
          <a:blip r:embed="rId3"/>
          <a:srcRect/>
          <a:stretch>
            <a:fillRect/>
          </a:stretch>
        </p:blipFill>
        <p:spPr bwMode="auto">
          <a:xfrm>
            <a:off x="395288" y="549275"/>
            <a:ext cx="2586037" cy="4038600"/>
          </a:xfrm>
          <a:prstGeom prst="rect">
            <a:avLst/>
          </a:prstGeom>
          <a:noFill/>
          <a:ln w="3175">
            <a:solidFill>
              <a:srgbClr val="000000"/>
            </a:solidFill>
            <a:miter lim="800000"/>
            <a:headEnd/>
            <a:tailEnd/>
          </a:ln>
        </p:spPr>
      </p:pic>
      <p:pic>
        <p:nvPicPr>
          <p:cNvPr id="377862" name="Picture 6" descr="2"/>
          <p:cNvPicPr>
            <a:picLocks noChangeAspect="1" noChangeArrowheads="1"/>
          </p:cNvPicPr>
          <p:nvPr/>
        </p:nvPicPr>
        <p:blipFill>
          <a:blip r:embed="rId4"/>
          <a:srcRect/>
          <a:stretch>
            <a:fillRect/>
          </a:stretch>
        </p:blipFill>
        <p:spPr bwMode="auto">
          <a:xfrm>
            <a:off x="6300788" y="2420938"/>
            <a:ext cx="2514600" cy="3898900"/>
          </a:xfrm>
          <a:prstGeom prst="rect">
            <a:avLst/>
          </a:prstGeom>
          <a:noFill/>
          <a:ln w="3175">
            <a:solidFill>
              <a:srgbClr val="000000"/>
            </a:solidFill>
            <a:miter lim="800000"/>
            <a:headEnd/>
            <a:tailEnd/>
          </a:ln>
        </p:spPr>
      </p:pic>
      <p:pic>
        <p:nvPicPr>
          <p:cNvPr id="377863" name="Picture 7" descr="pro9"/>
          <p:cNvPicPr>
            <a:picLocks noChangeAspect="1" noChangeArrowheads="1"/>
          </p:cNvPicPr>
          <p:nvPr/>
        </p:nvPicPr>
        <p:blipFill>
          <a:blip r:embed="rId5"/>
          <a:srcRect/>
          <a:stretch>
            <a:fillRect/>
          </a:stretch>
        </p:blipFill>
        <p:spPr bwMode="auto">
          <a:xfrm>
            <a:off x="3733800" y="2590800"/>
            <a:ext cx="1905000" cy="1857375"/>
          </a:xfrm>
          <a:prstGeom prst="rect">
            <a:avLst/>
          </a:prstGeom>
          <a:noFill/>
          <a:ln w="3175">
            <a:solidFill>
              <a:srgbClr val="000000"/>
            </a:solidFill>
            <a:miter lim="800000"/>
            <a:headEnd/>
            <a:tailEnd/>
          </a:ln>
        </p:spPr>
      </p:pic>
      <p:sp>
        <p:nvSpPr>
          <p:cNvPr id="377864" name="Rectangle 8"/>
          <p:cNvSpPr>
            <a:spLocks noChangeArrowheads="1"/>
          </p:cNvSpPr>
          <p:nvPr/>
        </p:nvSpPr>
        <p:spPr bwMode="auto">
          <a:xfrm>
            <a:off x="580615" y="4724400"/>
            <a:ext cx="4605748" cy="461665"/>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400" b="1" dirty="0">
                <a:solidFill>
                  <a:srgbClr val="EBEBEB"/>
                </a:solidFill>
                <a:latin typeface="Arial" pitchFamily="34" charset="0"/>
                <a:cs typeface="B Zar" pitchFamily="2" charset="-78"/>
              </a:rPr>
              <a:t>نمونه ای از کار معرق در مسجد </a:t>
            </a:r>
            <a:r>
              <a:rPr lang="fa-IR" sz="2400" b="1" dirty="0">
                <a:solidFill>
                  <a:prstClr val="black"/>
                </a:solidFill>
                <a:latin typeface="Arial" pitchFamily="34" charset="0"/>
                <a:cs typeface="B Zar" pitchFamily="2" charset="-78"/>
              </a:rPr>
              <a:t>گوهرشاد</a:t>
            </a:r>
            <a:endParaRPr lang="en-US" sz="2400" b="1" dirty="0">
              <a:solidFill>
                <a:prstClr val="black"/>
              </a:solidFill>
              <a:latin typeface="Arial" pitchFamily="34" charset="0"/>
              <a:cs typeface="B Zar" pitchFamily="2" charset="-78"/>
            </a:endParaRPr>
          </a:p>
        </p:txBody>
      </p:sp>
      <p:sp>
        <p:nvSpPr>
          <p:cNvPr id="377865" name="Rectangle 9"/>
          <p:cNvSpPr>
            <a:spLocks noChangeArrowheads="1"/>
          </p:cNvSpPr>
          <p:nvPr/>
        </p:nvSpPr>
        <p:spPr bwMode="auto">
          <a:xfrm>
            <a:off x="2874303" y="908050"/>
            <a:ext cx="5452135" cy="461665"/>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400" b="1" dirty="0">
                <a:solidFill>
                  <a:prstClr val="black"/>
                </a:solidFill>
                <a:latin typeface="Arial" pitchFamily="34" charset="0"/>
                <a:cs typeface="B Zar" pitchFamily="2" charset="-78"/>
              </a:rPr>
              <a:t>بغل کشهای ایوان مقصوره مسجد جامع گوهرشاد</a:t>
            </a:r>
            <a:r>
              <a:rPr lang="fa-IR" sz="2400" dirty="0">
                <a:solidFill>
                  <a:prstClr val="black"/>
                </a:solidFill>
                <a:latin typeface="Arial" pitchFamily="34" charset="0"/>
                <a:cs typeface="B Zar" pitchFamily="2" charset="-78"/>
              </a:rPr>
              <a:t> </a:t>
            </a:r>
            <a:endParaRPr lang="en-US" sz="2400" dirty="0">
              <a:solidFill>
                <a:prstClr val="black"/>
              </a:solidFill>
              <a:latin typeface="Arial" pitchFamily="34" charset="0"/>
              <a:cs typeface="B Zar" pitchFamily="2" charset="-78"/>
            </a:endParaRPr>
          </a:p>
        </p:txBody>
      </p:sp>
      <p:sp>
        <p:nvSpPr>
          <p:cNvPr id="377866" name="Rectangle 10"/>
          <p:cNvSpPr>
            <a:spLocks noChangeArrowheads="1"/>
          </p:cNvSpPr>
          <p:nvPr/>
        </p:nvSpPr>
        <p:spPr bwMode="auto">
          <a:xfrm>
            <a:off x="3130517" y="1905000"/>
            <a:ext cx="5551521" cy="400110"/>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000" b="1" dirty="0">
                <a:solidFill>
                  <a:srgbClr val="EBEBEB"/>
                </a:solidFill>
                <a:latin typeface="Arial" pitchFamily="34" charset="0"/>
                <a:cs typeface="B Zar" pitchFamily="2" charset="-78"/>
              </a:rPr>
              <a:t>پشت بغل اسکلت مسجد جامع گوهرشاد مشهد در ضلع شرقی</a:t>
            </a:r>
            <a:endParaRPr lang="en-US" sz="2000" b="1" dirty="0">
              <a:solidFill>
                <a:srgbClr val="EBEBEB"/>
              </a:solidFill>
              <a:latin typeface="Arial" pitchFamily="34" charset="0"/>
              <a:cs typeface="B Zar" pitchFamily="2" charset="-78"/>
            </a:endParaRPr>
          </a:p>
        </p:txBody>
      </p:sp>
      <p:sp>
        <p:nvSpPr>
          <p:cNvPr id="377867" name="AutoShape 11"/>
          <p:cNvSpPr>
            <a:spLocks noChangeArrowheads="1"/>
          </p:cNvSpPr>
          <p:nvPr/>
        </p:nvSpPr>
        <p:spPr bwMode="auto">
          <a:xfrm>
            <a:off x="5076825" y="4652963"/>
            <a:ext cx="431800" cy="360362"/>
          </a:xfrm>
          <a:prstGeom prst="flowChartExtrac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7868" name="AutoShape 12"/>
          <p:cNvSpPr>
            <a:spLocks noChangeArrowheads="1"/>
          </p:cNvSpPr>
          <p:nvPr/>
        </p:nvSpPr>
        <p:spPr bwMode="auto">
          <a:xfrm>
            <a:off x="8686800" y="2057400"/>
            <a:ext cx="304800" cy="152400"/>
          </a:xfrm>
          <a:prstGeom prst="flowChartMerge">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7869" name="AutoShape 13"/>
          <p:cNvSpPr>
            <a:spLocks noChangeArrowheads="1"/>
          </p:cNvSpPr>
          <p:nvPr/>
        </p:nvSpPr>
        <p:spPr bwMode="auto">
          <a:xfrm rot="5400000">
            <a:off x="3055938" y="984250"/>
            <a:ext cx="304800" cy="152400"/>
          </a:xfrm>
          <a:prstGeom prst="flowChartMerge">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7870" name="Rectangle 1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7871" name="Rectangle 1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77872" name="Rectangle 16"/>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6"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6763885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7861"/>
                                        </p:tgtEl>
                                        <p:attrNameLst>
                                          <p:attrName>style.visibility</p:attrName>
                                        </p:attrNameLst>
                                      </p:cBhvr>
                                      <p:to>
                                        <p:strVal val="visible"/>
                                      </p:to>
                                    </p:set>
                                    <p:animEffect transition="in" filter="wipe(left)">
                                      <p:cBhvr>
                                        <p:cTn id="7" dur="1000"/>
                                        <p:tgtEl>
                                          <p:spTgt spid="377861"/>
                                        </p:tgtEl>
                                      </p:cBhvr>
                                    </p:animEffect>
                                  </p:childTnLst>
                                </p:cTn>
                              </p:par>
                              <p:par>
                                <p:cTn id="8" presetID="22" presetClass="entr" presetSubtype="2" fill="hold" nodeType="withEffect">
                                  <p:stCondLst>
                                    <p:cond delay="0"/>
                                  </p:stCondLst>
                                  <p:childTnLst>
                                    <p:set>
                                      <p:cBhvr>
                                        <p:cTn id="9" dur="1" fill="hold">
                                          <p:stCondLst>
                                            <p:cond delay="0"/>
                                          </p:stCondLst>
                                        </p:cTn>
                                        <p:tgtEl>
                                          <p:spTgt spid="377862"/>
                                        </p:tgtEl>
                                        <p:attrNameLst>
                                          <p:attrName>style.visibility</p:attrName>
                                        </p:attrNameLst>
                                      </p:cBhvr>
                                      <p:to>
                                        <p:strVal val="visible"/>
                                      </p:to>
                                    </p:set>
                                    <p:animEffect transition="in" filter="wipe(right)">
                                      <p:cBhvr>
                                        <p:cTn id="10" dur="1000"/>
                                        <p:tgtEl>
                                          <p:spTgt spid="377862"/>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377863"/>
                                        </p:tgtEl>
                                        <p:attrNameLst>
                                          <p:attrName>style.visibility</p:attrName>
                                        </p:attrNameLst>
                                      </p:cBhvr>
                                      <p:to>
                                        <p:strVal val="visible"/>
                                      </p:to>
                                    </p:set>
                                    <p:animEffect transition="in" filter="wipe(up)">
                                      <p:cBhvr>
                                        <p:cTn id="14" dur="1000"/>
                                        <p:tgtEl>
                                          <p:spTgt spid="377863"/>
                                        </p:tgtEl>
                                      </p:cBhvr>
                                    </p:animEffect>
                                  </p:childTnLst>
                                </p:cTn>
                              </p:par>
                            </p:childTnLst>
                          </p:cTn>
                        </p:par>
                        <p:par>
                          <p:cTn id="15" fill="hold">
                            <p:stCondLst>
                              <p:cond delay="2000"/>
                            </p:stCondLst>
                            <p:childTnLst>
                              <p:par>
                                <p:cTn id="16" presetID="2" presetClass="entr" presetSubtype="2" fill="hold" grpId="0" nodeType="afterEffect">
                                  <p:stCondLst>
                                    <p:cond delay="0"/>
                                  </p:stCondLst>
                                  <p:childTnLst>
                                    <p:set>
                                      <p:cBhvr>
                                        <p:cTn id="17" dur="1" fill="hold">
                                          <p:stCondLst>
                                            <p:cond delay="0"/>
                                          </p:stCondLst>
                                        </p:cTn>
                                        <p:tgtEl>
                                          <p:spTgt spid="377865"/>
                                        </p:tgtEl>
                                        <p:attrNameLst>
                                          <p:attrName>style.visibility</p:attrName>
                                        </p:attrNameLst>
                                      </p:cBhvr>
                                      <p:to>
                                        <p:strVal val="visible"/>
                                      </p:to>
                                    </p:set>
                                    <p:anim calcmode="lin" valueType="num">
                                      <p:cBhvr additive="base">
                                        <p:cTn id="18" dur="1000" fill="hold"/>
                                        <p:tgtEl>
                                          <p:spTgt spid="377865"/>
                                        </p:tgtEl>
                                        <p:attrNameLst>
                                          <p:attrName>ppt_x</p:attrName>
                                        </p:attrNameLst>
                                      </p:cBhvr>
                                      <p:tavLst>
                                        <p:tav tm="0">
                                          <p:val>
                                            <p:strVal val="1+#ppt_w/2"/>
                                          </p:val>
                                        </p:tav>
                                        <p:tav tm="100000">
                                          <p:val>
                                            <p:strVal val="#ppt_x"/>
                                          </p:val>
                                        </p:tav>
                                      </p:tavLst>
                                    </p:anim>
                                    <p:anim calcmode="lin" valueType="num">
                                      <p:cBhvr additive="base">
                                        <p:cTn id="19" dur="1000" fill="hold"/>
                                        <p:tgtEl>
                                          <p:spTgt spid="37786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77869"/>
                                        </p:tgtEl>
                                        <p:attrNameLst>
                                          <p:attrName>style.visibility</p:attrName>
                                        </p:attrNameLst>
                                      </p:cBhvr>
                                      <p:to>
                                        <p:strVal val="visible"/>
                                      </p:to>
                                    </p:set>
                                    <p:anim calcmode="lin" valueType="num">
                                      <p:cBhvr additive="base">
                                        <p:cTn id="22" dur="1000" fill="hold"/>
                                        <p:tgtEl>
                                          <p:spTgt spid="377869"/>
                                        </p:tgtEl>
                                        <p:attrNameLst>
                                          <p:attrName>ppt_x</p:attrName>
                                        </p:attrNameLst>
                                      </p:cBhvr>
                                      <p:tavLst>
                                        <p:tav tm="0">
                                          <p:val>
                                            <p:strVal val="1+#ppt_w/2"/>
                                          </p:val>
                                        </p:tav>
                                        <p:tav tm="100000">
                                          <p:val>
                                            <p:strVal val="#ppt_x"/>
                                          </p:val>
                                        </p:tav>
                                      </p:tavLst>
                                    </p:anim>
                                    <p:anim calcmode="lin" valueType="num">
                                      <p:cBhvr additive="base">
                                        <p:cTn id="23" dur="1000" fill="hold"/>
                                        <p:tgtEl>
                                          <p:spTgt spid="377869"/>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77866"/>
                                        </p:tgtEl>
                                        <p:attrNameLst>
                                          <p:attrName>style.visibility</p:attrName>
                                        </p:attrNameLst>
                                      </p:cBhvr>
                                      <p:to>
                                        <p:strVal val="visible"/>
                                      </p:to>
                                    </p:set>
                                    <p:anim calcmode="lin" valueType="num">
                                      <p:cBhvr additive="base">
                                        <p:cTn id="26" dur="1000" fill="hold"/>
                                        <p:tgtEl>
                                          <p:spTgt spid="377866"/>
                                        </p:tgtEl>
                                        <p:attrNameLst>
                                          <p:attrName>ppt_x</p:attrName>
                                        </p:attrNameLst>
                                      </p:cBhvr>
                                      <p:tavLst>
                                        <p:tav tm="0">
                                          <p:val>
                                            <p:strVal val="0-#ppt_w/2"/>
                                          </p:val>
                                        </p:tav>
                                        <p:tav tm="100000">
                                          <p:val>
                                            <p:strVal val="#ppt_x"/>
                                          </p:val>
                                        </p:tav>
                                      </p:tavLst>
                                    </p:anim>
                                    <p:anim calcmode="lin" valueType="num">
                                      <p:cBhvr additive="base">
                                        <p:cTn id="27" dur="1000" fill="hold"/>
                                        <p:tgtEl>
                                          <p:spTgt spid="37786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377868"/>
                                        </p:tgtEl>
                                        <p:attrNameLst>
                                          <p:attrName>style.visibility</p:attrName>
                                        </p:attrNameLst>
                                      </p:cBhvr>
                                      <p:to>
                                        <p:strVal val="visible"/>
                                      </p:to>
                                    </p:set>
                                    <p:anim calcmode="lin" valueType="num">
                                      <p:cBhvr additive="base">
                                        <p:cTn id="30" dur="1000" fill="hold"/>
                                        <p:tgtEl>
                                          <p:spTgt spid="377868"/>
                                        </p:tgtEl>
                                        <p:attrNameLst>
                                          <p:attrName>ppt_x</p:attrName>
                                        </p:attrNameLst>
                                      </p:cBhvr>
                                      <p:tavLst>
                                        <p:tav tm="0">
                                          <p:val>
                                            <p:strVal val="0-#ppt_w/2"/>
                                          </p:val>
                                        </p:tav>
                                        <p:tav tm="100000">
                                          <p:val>
                                            <p:strVal val="#ppt_x"/>
                                          </p:val>
                                        </p:tav>
                                      </p:tavLst>
                                    </p:anim>
                                    <p:anim calcmode="lin" valueType="num">
                                      <p:cBhvr additive="base">
                                        <p:cTn id="31" dur="1000" fill="hold"/>
                                        <p:tgtEl>
                                          <p:spTgt spid="37786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77864"/>
                                        </p:tgtEl>
                                        <p:attrNameLst>
                                          <p:attrName>style.visibility</p:attrName>
                                        </p:attrNameLst>
                                      </p:cBhvr>
                                      <p:to>
                                        <p:strVal val="visible"/>
                                      </p:to>
                                    </p:set>
                                    <p:anim calcmode="lin" valueType="num">
                                      <p:cBhvr additive="base">
                                        <p:cTn id="34" dur="1000" fill="hold"/>
                                        <p:tgtEl>
                                          <p:spTgt spid="377864"/>
                                        </p:tgtEl>
                                        <p:attrNameLst>
                                          <p:attrName>ppt_x</p:attrName>
                                        </p:attrNameLst>
                                      </p:cBhvr>
                                      <p:tavLst>
                                        <p:tav tm="0">
                                          <p:val>
                                            <p:strVal val="1+#ppt_w/2"/>
                                          </p:val>
                                        </p:tav>
                                        <p:tav tm="100000">
                                          <p:val>
                                            <p:strVal val="#ppt_x"/>
                                          </p:val>
                                        </p:tav>
                                      </p:tavLst>
                                    </p:anim>
                                    <p:anim calcmode="lin" valueType="num">
                                      <p:cBhvr additive="base">
                                        <p:cTn id="35" dur="1000" fill="hold"/>
                                        <p:tgtEl>
                                          <p:spTgt spid="37786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377867"/>
                                        </p:tgtEl>
                                        <p:attrNameLst>
                                          <p:attrName>style.visibility</p:attrName>
                                        </p:attrNameLst>
                                      </p:cBhvr>
                                      <p:to>
                                        <p:strVal val="visible"/>
                                      </p:to>
                                    </p:set>
                                    <p:anim calcmode="lin" valueType="num">
                                      <p:cBhvr additive="base">
                                        <p:cTn id="38" dur="1000" fill="hold"/>
                                        <p:tgtEl>
                                          <p:spTgt spid="377867"/>
                                        </p:tgtEl>
                                        <p:attrNameLst>
                                          <p:attrName>ppt_x</p:attrName>
                                        </p:attrNameLst>
                                      </p:cBhvr>
                                      <p:tavLst>
                                        <p:tav tm="0">
                                          <p:val>
                                            <p:strVal val="1+#ppt_w/2"/>
                                          </p:val>
                                        </p:tav>
                                        <p:tav tm="100000">
                                          <p:val>
                                            <p:strVal val="#ppt_x"/>
                                          </p:val>
                                        </p:tav>
                                      </p:tavLst>
                                    </p:anim>
                                    <p:anim calcmode="lin" valueType="num">
                                      <p:cBhvr additive="base">
                                        <p:cTn id="39" dur="1000" fill="hold"/>
                                        <p:tgtEl>
                                          <p:spTgt spid="3778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64" grpId="0"/>
      <p:bldP spid="377865" grpId="0"/>
      <p:bldP spid="377866" grpId="0"/>
      <p:bldP spid="377867" grpId="0" animBg="1"/>
      <p:bldP spid="377868" grpId="0" animBg="1"/>
      <p:bldP spid="377869"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4E8D17B8-142A-48E2-9B7E-32B4FA5FF39A}" type="slidenum">
              <a:rPr lang="ar-SA">
                <a:solidFill>
                  <a:srgbClr val="90C226"/>
                </a:solidFill>
              </a:rPr>
              <a:pPr/>
              <a:t>166</a:t>
            </a:fld>
            <a:endParaRPr lang="en-US" dirty="0">
              <a:solidFill>
                <a:srgbClr val="90C226"/>
              </a:solidFill>
            </a:endParaRPr>
          </a:p>
        </p:txBody>
      </p:sp>
      <p:sp>
        <p:nvSpPr>
          <p:cNvPr id="379906" name="Rectangle 2"/>
          <p:cNvSpPr>
            <a:spLocks noChangeArrowheads="1"/>
          </p:cNvSpPr>
          <p:nvPr/>
        </p:nvSpPr>
        <p:spPr bwMode="auto">
          <a:xfrm>
            <a:off x="539750" y="5805488"/>
            <a:ext cx="2808288"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9907" name="Rectangle 3"/>
          <p:cNvSpPr>
            <a:spLocks noChangeArrowheads="1"/>
          </p:cNvSpPr>
          <p:nvPr/>
        </p:nvSpPr>
        <p:spPr bwMode="auto">
          <a:xfrm>
            <a:off x="900113" y="1557338"/>
            <a:ext cx="7704137" cy="16557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9908" name="Rectangle 4"/>
          <p:cNvSpPr>
            <a:spLocks noChangeArrowheads="1"/>
          </p:cNvSpPr>
          <p:nvPr/>
        </p:nvSpPr>
        <p:spPr bwMode="auto">
          <a:xfrm>
            <a:off x="4021109" y="836613"/>
            <a:ext cx="4897495" cy="523220"/>
          </a:xfrm>
          <a:prstGeom prst="rect">
            <a:avLst/>
          </a:prstGeom>
          <a:noFill/>
          <a:ln w="9525" algn="ctr">
            <a:noFill/>
            <a:miter lim="800000"/>
            <a:headEnd/>
            <a:tailEnd/>
          </a:ln>
          <a:effectLst>
            <a:outerShdw dist="28398" dir="3806097" algn="ctr" rotWithShape="0">
              <a:schemeClr val="bg2"/>
            </a:outerShdw>
          </a:effectLst>
        </p:spPr>
        <p:txBody>
          <a:bodyPr wrap="none">
            <a:spAutoFit/>
          </a:bodyPr>
          <a:lstStyle/>
          <a:p>
            <a:pPr algn="ctr" fontAlgn="base">
              <a:spcBef>
                <a:spcPct val="30000"/>
              </a:spcBef>
              <a:spcAft>
                <a:spcPct val="0"/>
              </a:spcAft>
              <a:buFontTx/>
              <a:buChar char="•"/>
            </a:pPr>
            <a:r>
              <a:rPr lang="fa-IR" sz="2800" b="1" dirty="0">
                <a:solidFill>
                  <a:prstClr val="black"/>
                </a:solidFill>
                <a:latin typeface="Arial" pitchFamily="34" charset="0"/>
                <a:cs typeface="B Zar" pitchFamily="2" charset="-78"/>
              </a:rPr>
              <a:t> بقعه شیخ احمد جامی در تربت جام:</a:t>
            </a:r>
            <a:endParaRPr lang="en-US" sz="2800" b="1" dirty="0">
              <a:solidFill>
                <a:prstClr val="black"/>
              </a:solidFill>
              <a:latin typeface="Arial" pitchFamily="34" charset="0"/>
              <a:cs typeface="B Zar" pitchFamily="2" charset="-78"/>
            </a:endParaRPr>
          </a:p>
        </p:txBody>
      </p:sp>
      <p:sp>
        <p:nvSpPr>
          <p:cNvPr id="379909" name="Rectangle 5"/>
          <p:cNvSpPr>
            <a:spLocks noChangeArrowheads="1"/>
          </p:cNvSpPr>
          <p:nvPr/>
        </p:nvSpPr>
        <p:spPr bwMode="auto">
          <a:xfrm>
            <a:off x="914400" y="1447800"/>
            <a:ext cx="7529513" cy="1373188"/>
          </a:xfrm>
          <a:prstGeom prst="rect">
            <a:avLst/>
          </a:prstGeom>
          <a:noFill/>
          <a:ln w="9525" algn="ctr">
            <a:noFill/>
            <a:miter lim="800000"/>
            <a:headEnd/>
            <a:tailEnd/>
          </a:ln>
          <a:effectLst/>
        </p:spPr>
        <p:txBody>
          <a:bodyPr>
            <a:spAutoFit/>
          </a:bodyPr>
          <a:lstStyle/>
          <a:p>
            <a:pPr algn="just" fontAlgn="base">
              <a:lnSpc>
                <a:spcPct val="140000"/>
              </a:lnSpc>
              <a:spcBef>
                <a:spcPct val="30000"/>
              </a:spcBef>
              <a:spcAft>
                <a:spcPct val="0"/>
              </a:spcAft>
            </a:pPr>
            <a:r>
              <a:rPr lang="fa-IR" sz="2000" b="1" dirty="0">
                <a:solidFill>
                  <a:srgbClr val="EBEBEB"/>
                </a:solidFill>
                <a:latin typeface="Arial" pitchFamily="34" charset="0"/>
                <a:cs typeface="B Zar" pitchFamily="2" charset="-78"/>
              </a:rPr>
              <a:t>از ویژگی های این بنا ،داشتن گنبد دو پوسته با ساقه تقریباً بلند،استفاده از کاشی مخصوصاً آبی که رنگ مطلوب ایرانی است در آمود،استفاده از کاربندیهای زیبا ،رفیع شدن ورودی ،و الگوی بنا دو ایوانی و ......</a:t>
            </a:r>
            <a:endParaRPr lang="en-US" sz="2000" b="1" dirty="0">
              <a:solidFill>
                <a:srgbClr val="EBEBEB"/>
              </a:solidFill>
              <a:latin typeface="Arial" pitchFamily="34" charset="0"/>
              <a:cs typeface="B Zar" pitchFamily="2" charset="-78"/>
            </a:endParaRPr>
          </a:p>
        </p:txBody>
      </p:sp>
      <p:pic>
        <p:nvPicPr>
          <p:cNvPr id="379910" name="Picture 6" descr="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92500" y="2895600"/>
            <a:ext cx="4965700" cy="328453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79911" name="Rectangle 7"/>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79912" name="Rectangle 8"/>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79913" name="Rectangle 9"/>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7903941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79908"/>
                                        </p:tgtEl>
                                        <p:attrNameLst>
                                          <p:attrName>style.visibility</p:attrName>
                                        </p:attrNameLst>
                                      </p:cBhvr>
                                      <p:to>
                                        <p:strVal val="visible"/>
                                      </p:to>
                                    </p:set>
                                    <p:animEffect transition="in" filter="fade">
                                      <p:cBhvr>
                                        <p:cTn id="7" dur="1000"/>
                                        <p:tgtEl>
                                          <p:spTgt spid="379908"/>
                                        </p:tgtEl>
                                      </p:cBhvr>
                                    </p:animEffect>
                                    <p:anim calcmode="lin" valueType="num">
                                      <p:cBhvr>
                                        <p:cTn id="8" dur="1000" fill="hold"/>
                                        <p:tgtEl>
                                          <p:spTgt spid="379908"/>
                                        </p:tgtEl>
                                        <p:attrNameLst>
                                          <p:attrName>ppt_x</p:attrName>
                                        </p:attrNameLst>
                                      </p:cBhvr>
                                      <p:tavLst>
                                        <p:tav tm="0">
                                          <p:val>
                                            <p:strVal val="#ppt_x-.1"/>
                                          </p:val>
                                        </p:tav>
                                        <p:tav tm="100000">
                                          <p:val>
                                            <p:strVal val="#ppt_x"/>
                                          </p:val>
                                        </p:tav>
                                      </p:tavLst>
                                    </p:anim>
                                    <p:anim calcmode="lin" valueType="num">
                                      <p:cBhvr>
                                        <p:cTn id="9" dur="1000" fill="hold"/>
                                        <p:tgtEl>
                                          <p:spTgt spid="379908"/>
                                        </p:tgtEl>
                                        <p:attrNameLst>
                                          <p:attrName>ppt_y</p:attrName>
                                        </p:attrNameLst>
                                      </p:cBhvr>
                                      <p:tavLst>
                                        <p:tav tm="0">
                                          <p:val>
                                            <p:strVal val="#ppt_y"/>
                                          </p:val>
                                        </p:tav>
                                        <p:tav tm="100000">
                                          <p:val>
                                            <p:strVal val="#ppt_y"/>
                                          </p:val>
                                        </p:tav>
                                      </p:tavLst>
                                    </p:anim>
                                  </p:childTnLst>
                                </p:cTn>
                              </p:par>
                            </p:childTnLst>
                          </p:cTn>
                        </p:par>
                        <p:par>
                          <p:cTn id="10" fill="hold">
                            <p:stCondLst>
                              <p:cond delay="3400"/>
                            </p:stCondLst>
                            <p:childTnLst>
                              <p:par>
                                <p:cTn id="11" presetID="47" presetClass="entr" presetSubtype="0" fill="hold" grpId="0" nodeType="afterEffect">
                                  <p:stCondLst>
                                    <p:cond delay="0"/>
                                  </p:stCondLst>
                                  <p:childTnLst>
                                    <p:set>
                                      <p:cBhvr>
                                        <p:cTn id="12" dur="1" fill="hold">
                                          <p:stCondLst>
                                            <p:cond delay="0"/>
                                          </p:stCondLst>
                                        </p:cTn>
                                        <p:tgtEl>
                                          <p:spTgt spid="379909"/>
                                        </p:tgtEl>
                                        <p:attrNameLst>
                                          <p:attrName>style.visibility</p:attrName>
                                        </p:attrNameLst>
                                      </p:cBhvr>
                                      <p:to>
                                        <p:strVal val="visible"/>
                                      </p:to>
                                    </p:set>
                                    <p:animEffect transition="in" filter="fade">
                                      <p:cBhvr>
                                        <p:cTn id="13" dur="1000"/>
                                        <p:tgtEl>
                                          <p:spTgt spid="379909"/>
                                        </p:tgtEl>
                                      </p:cBhvr>
                                    </p:animEffect>
                                    <p:anim calcmode="lin" valueType="num">
                                      <p:cBhvr>
                                        <p:cTn id="14" dur="1000" fill="hold"/>
                                        <p:tgtEl>
                                          <p:spTgt spid="379909"/>
                                        </p:tgtEl>
                                        <p:attrNameLst>
                                          <p:attrName>ppt_x</p:attrName>
                                        </p:attrNameLst>
                                      </p:cBhvr>
                                      <p:tavLst>
                                        <p:tav tm="0">
                                          <p:val>
                                            <p:strVal val="#ppt_x"/>
                                          </p:val>
                                        </p:tav>
                                        <p:tav tm="100000">
                                          <p:val>
                                            <p:strVal val="#ppt_x"/>
                                          </p:val>
                                        </p:tav>
                                      </p:tavLst>
                                    </p:anim>
                                    <p:anim calcmode="lin" valueType="num">
                                      <p:cBhvr>
                                        <p:cTn id="15" dur="1000" fill="hold"/>
                                        <p:tgtEl>
                                          <p:spTgt spid="379909"/>
                                        </p:tgtEl>
                                        <p:attrNameLst>
                                          <p:attrName>ppt_y</p:attrName>
                                        </p:attrNameLst>
                                      </p:cBhvr>
                                      <p:tavLst>
                                        <p:tav tm="0">
                                          <p:val>
                                            <p:strVal val="#ppt_y-.1"/>
                                          </p:val>
                                        </p:tav>
                                        <p:tav tm="100000">
                                          <p:val>
                                            <p:strVal val="#ppt_y"/>
                                          </p:val>
                                        </p:tav>
                                      </p:tavLst>
                                    </p:anim>
                                  </p:childTnLst>
                                </p:cTn>
                              </p:par>
                            </p:childTnLst>
                          </p:cTn>
                        </p:par>
                        <p:par>
                          <p:cTn id="16" fill="hold">
                            <p:stCondLst>
                              <p:cond delay="4400"/>
                            </p:stCondLst>
                            <p:childTnLst>
                              <p:par>
                                <p:cTn id="17" presetID="24" presetClass="entr" presetSubtype="0" fill="hold" nodeType="afterEffect">
                                  <p:stCondLst>
                                    <p:cond delay="0"/>
                                  </p:stCondLst>
                                  <p:childTnLst>
                                    <p:set>
                                      <p:cBhvr>
                                        <p:cTn id="18" dur="1" fill="hold">
                                          <p:stCondLst>
                                            <p:cond delay="0"/>
                                          </p:stCondLst>
                                        </p:cTn>
                                        <p:tgtEl>
                                          <p:spTgt spid="379910"/>
                                        </p:tgtEl>
                                        <p:attrNameLst>
                                          <p:attrName>style.visibility</p:attrName>
                                        </p:attrNameLst>
                                      </p:cBhvr>
                                      <p:to>
                                        <p:strVal val="visible"/>
                                      </p:to>
                                    </p:set>
                                    <p:anim to="" calcmode="lin" valueType="num">
                                      <p:cBhvr>
                                        <p:cTn id="19" dur="1" fill="hold"/>
                                        <p:tgtEl>
                                          <p:spTgt spid="37991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08" grpId="0"/>
      <p:bldP spid="379909"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2241D5A6-B7E7-4182-A5FF-217464559AB5}" type="slidenum">
              <a:rPr lang="ar-SA">
                <a:solidFill>
                  <a:srgbClr val="90C226"/>
                </a:solidFill>
              </a:rPr>
              <a:pPr/>
              <a:t>167</a:t>
            </a:fld>
            <a:endParaRPr lang="en-US" dirty="0">
              <a:solidFill>
                <a:srgbClr val="90C226"/>
              </a:solidFill>
            </a:endParaRPr>
          </a:p>
        </p:txBody>
      </p:sp>
      <p:sp>
        <p:nvSpPr>
          <p:cNvPr id="381954" name="Rectangle 2"/>
          <p:cNvSpPr>
            <a:spLocks noChangeArrowheads="1"/>
          </p:cNvSpPr>
          <p:nvPr/>
        </p:nvSpPr>
        <p:spPr bwMode="auto">
          <a:xfrm>
            <a:off x="3132138" y="4868863"/>
            <a:ext cx="2303462" cy="8651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1955" name="Rectangle 3"/>
          <p:cNvSpPr>
            <a:spLocks noChangeArrowheads="1"/>
          </p:cNvSpPr>
          <p:nvPr/>
        </p:nvSpPr>
        <p:spPr bwMode="auto">
          <a:xfrm>
            <a:off x="5364163" y="1557338"/>
            <a:ext cx="3529012" cy="9350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1956" name="Rectangle 4"/>
          <p:cNvSpPr>
            <a:spLocks noChangeArrowheads="1"/>
          </p:cNvSpPr>
          <p:nvPr/>
        </p:nvSpPr>
        <p:spPr bwMode="auto">
          <a:xfrm>
            <a:off x="5219700" y="2565400"/>
            <a:ext cx="3924300" cy="259238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81957" name="Picture 5" descr="jam"/>
          <p:cNvPicPr>
            <a:picLocks noChangeAspect="1" noChangeArrowheads="1"/>
          </p:cNvPicPr>
          <p:nvPr/>
        </p:nvPicPr>
        <p:blipFill>
          <a:blip r:embed="rId3"/>
          <a:srcRect/>
          <a:stretch>
            <a:fillRect/>
          </a:stretch>
        </p:blipFill>
        <p:spPr bwMode="auto">
          <a:xfrm>
            <a:off x="2843213" y="836613"/>
            <a:ext cx="2640012" cy="396081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81958" name="Rectangle 6"/>
          <p:cNvSpPr>
            <a:spLocks noChangeArrowheads="1"/>
          </p:cNvSpPr>
          <p:nvPr/>
        </p:nvSpPr>
        <p:spPr bwMode="auto">
          <a:xfrm>
            <a:off x="3198372" y="5084763"/>
            <a:ext cx="2028119" cy="523220"/>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000" dirty="0">
                <a:solidFill>
                  <a:srgbClr val="EBEBEB"/>
                </a:solidFill>
                <a:latin typeface="Arial" pitchFamily="34" charset="0"/>
                <a:cs typeface="B Zar" pitchFamily="2" charset="-78"/>
              </a:rPr>
              <a:t> </a:t>
            </a:r>
            <a:r>
              <a:rPr lang="fa-IR" sz="2800" b="1" dirty="0">
                <a:solidFill>
                  <a:srgbClr val="EBEBEB"/>
                </a:solidFill>
                <a:latin typeface="Arial" pitchFamily="34" charset="0"/>
                <a:cs typeface="B Zar" pitchFamily="2" charset="-78"/>
              </a:rPr>
              <a:t>ایوان ورودی</a:t>
            </a:r>
            <a:endParaRPr lang="en-US" sz="2800" b="1" dirty="0">
              <a:solidFill>
                <a:srgbClr val="EBEBEB"/>
              </a:solidFill>
              <a:latin typeface="Arial" pitchFamily="34" charset="0"/>
              <a:cs typeface="B Zar" pitchFamily="2" charset="-78"/>
            </a:endParaRPr>
          </a:p>
        </p:txBody>
      </p:sp>
      <p:pic>
        <p:nvPicPr>
          <p:cNvPr id="381959" name="Picture 7" descr="torbate jam"/>
          <p:cNvPicPr>
            <a:picLocks noChangeAspect="1" noChangeArrowheads="1"/>
          </p:cNvPicPr>
          <p:nvPr/>
        </p:nvPicPr>
        <p:blipFill>
          <a:blip r:embed="rId4"/>
          <a:srcRect/>
          <a:stretch>
            <a:fillRect/>
          </a:stretch>
        </p:blipFill>
        <p:spPr bwMode="auto">
          <a:xfrm>
            <a:off x="468313" y="1484313"/>
            <a:ext cx="2263775" cy="28082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81960" name="Text Box 8"/>
          <p:cNvSpPr txBox="1">
            <a:spLocks noChangeArrowheads="1"/>
          </p:cNvSpPr>
          <p:nvPr/>
        </p:nvSpPr>
        <p:spPr bwMode="auto">
          <a:xfrm>
            <a:off x="5786991" y="765175"/>
            <a:ext cx="3357009" cy="707886"/>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prstClr val="black"/>
                </a:solidFill>
                <a:latin typeface="Arial" pitchFamily="34" charset="0"/>
                <a:cs typeface="B Homa" panose="00000400000000000000" pitchFamily="2" charset="-78"/>
              </a:rPr>
              <a:t>از ویژگی های ساختمانهای خراسانی،</a:t>
            </a:r>
          </a:p>
          <a:p>
            <a:pPr fontAlgn="base">
              <a:spcBef>
                <a:spcPct val="0"/>
              </a:spcBef>
              <a:spcAft>
                <a:spcPct val="0"/>
              </a:spcAft>
            </a:pPr>
            <a:r>
              <a:rPr lang="fa-IR" sz="2000" b="1" dirty="0">
                <a:solidFill>
                  <a:prstClr val="black"/>
                </a:solidFill>
                <a:latin typeface="Arial" pitchFamily="34" charset="0"/>
                <a:cs typeface="B Homa" panose="00000400000000000000" pitchFamily="2" charset="-78"/>
              </a:rPr>
              <a:t>بلندای ایوانها و بویژه سردر آن است.</a:t>
            </a:r>
            <a:endParaRPr lang="en-US" sz="2000" b="1" dirty="0">
              <a:solidFill>
                <a:prstClr val="black"/>
              </a:solidFill>
              <a:latin typeface="Arial" pitchFamily="34" charset="0"/>
              <a:cs typeface="B Homa" panose="00000400000000000000" pitchFamily="2" charset="-78"/>
            </a:endParaRPr>
          </a:p>
        </p:txBody>
      </p:sp>
      <p:sp>
        <p:nvSpPr>
          <p:cNvPr id="381961" name="Text Box 9"/>
          <p:cNvSpPr txBox="1">
            <a:spLocks noChangeArrowheads="1"/>
          </p:cNvSpPr>
          <p:nvPr/>
        </p:nvSpPr>
        <p:spPr bwMode="auto">
          <a:xfrm>
            <a:off x="5686299" y="1628775"/>
            <a:ext cx="3098926" cy="707886"/>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فاصله بین تیزه چفد ایوان تا بالای</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 سر درآن،“چکاد“می گویند.</a:t>
            </a:r>
            <a:endParaRPr lang="en-US" sz="2000" b="1" dirty="0">
              <a:solidFill>
                <a:srgbClr val="EBEBEB"/>
              </a:solidFill>
              <a:latin typeface="Arial" pitchFamily="34" charset="0"/>
              <a:cs typeface="B Homa" panose="00000400000000000000" pitchFamily="2" charset="-78"/>
            </a:endParaRPr>
          </a:p>
        </p:txBody>
      </p:sp>
      <p:sp>
        <p:nvSpPr>
          <p:cNvPr id="381962" name="Text Box 10"/>
          <p:cNvSpPr txBox="1">
            <a:spLocks noChangeArrowheads="1"/>
          </p:cNvSpPr>
          <p:nvPr/>
        </p:nvSpPr>
        <p:spPr bwMode="auto">
          <a:xfrm>
            <a:off x="5280442" y="2636838"/>
            <a:ext cx="3863558" cy="1938992"/>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این فاصله در ساختمانهای خراسانی آن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چنان بلند است که تناسب درگاه از میان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رفته است.</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از جمله در ایوان بلند جلوی گنبدخانه که</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در چند مرحله ساخته شده است چون نمای </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آن دو رنگ است.بلندای آن 30متر است.</a:t>
            </a:r>
            <a:endParaRPr lang="en-US" sz="2000" b="1" dirty="0">
              <a:solidFill>
                <a:srgbClr val="EBEBEB"/>
              </a:solidFill>
              <a:latin typeface="Arial" pitchFamily="34" charset="0"/>
              <a:cs typeface="B Homa" panose="00000400000000000000" pitchFamily="2" charset="-78"/>
            </a:endParaRPr>
          </a:p>
        </p:txBody>
      </p:sp>
      <p:sp>
        <p:nvSpPr>
          <p:cNvPr id="381963" name="Rectangle 11"/>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1964" name="Rectangle 12"/>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038516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81960"/>
                                        </p:tgtEl>
                                        <p:attrNameLst>
                                          <p:attrName>style.visibility</p:attrName>
                                        </p:attrNameLst>
                                      </p:cBhvr>
                                      <p:to>
                                        <p:strVal val="visible"/>
                                      </p:to>
                                    </p:set>
                                    <p:anim calcmode="lin" valueType="num">
                                      <p:cBhvr>
                                        <p:cTn id="7" dur="1000" fill="hold"/>
                                        <p:tgtEl>
                                          <p:spTgt spid="381960"/>
                                        </p:tgtEl>
                                        <p:attrNameLst>
                                          <p:attrName>ppt_x</p:attrName>
                                        </p:attrNameLst>
                                      </p:cBhvr>
                                      <p:tavLst>
                                        <p:tav tm="0">
                                          <p:val>
                                            <p:strVal val="#ppt_x-.2"/>
                                          </p:val>
                                        </p:tav>
                                        <p:tav tm="100000">
                                          <p:val>
                                            <p:strVal val="#ppt_x"/>
                                          </p:val>
                                        </p:tav>
                                      </p:tavLst>
                                    </p:anim>
                                    <p:anim calcmode="lin" valueType="num">
                                      <p:cBhvr>
                                        <p:cTn id="8" dur="1000" fill="hold"/>
                                        <p:tgtEl>
                                          <p:spTgt spid="38196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1960"/>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81961"/>
                                        </p:tgtEl>
                                        <p:attrNameLst>
                                          <p:attrName>style.visibility</p:attrName>
                                        </p:attrNameLst>
                                      </p:cBhvr>
                                      <p:to>
                                        <p:strVal val="visible"/>
                                      </p:to>
                                    </p:set>
                                    <p:anim calcmode="lin" valueType="num">
                                      <p:cBhvr>
                                        <p:cTn id="13" dur="1000" fill="hold"/>
                                        <p:tgtEl>
                                          <p:spTgt spid="381961"/>
                                        </p:tgtEl>
                                        <p:attrNameLst>
                                          <p:attrName>ppt_x</p:attrName>
                                        </p:attrNameLst>
                                      </p:cBhvr>
                                      <p:tavLst>
                                        <p:tav tm="0">
                                          <p:val>
                                            <p:strVal val="#ppt_x-.2"/>
                                          </p:val>
                                        </p:tav>
                                        <p:tav tm="100000">
                                          <p:val>
                                            <p:strVal val="#ppt_x"/>
                                          </p:val>
                                        </p:tav>
                                      </p:tavLst>
                                    </p:anim>
                                    <p:anim calcmode="lin" valueType="num">
                                      <p:cBhvr>
                                        <p:cTn id="14" dur="1000" fill="hold"/>
                                        <p:tgtEl>
                                          <p:spTgt spid="38196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81961"/>
                                        </p:tgtEl>
                                      </p:cBhvr>
                                    </p:animEffect>
                                  </p:childTnLst>
                                </p:cTn>
                              </p:par>
                              <p:par>
                                <p:cTn id="16" presetID="47" presetClass="entr" presetSubtype="0" fill="hold" nodeType="withEffect">
                                  <p:stCondLst>
                                    <p:cond delay="0"/>
                                  </p:stCondLst>
                                  <p:childTnLst>
                                    <p:set>
                                      <p:cBhvr>
                                        <p:cTn id="17" dur="1" fill="hold">
                                          <p:stCondLst>
                                            <p:cond delay="0"/>
                                          </p:stCondLst>
                                        </p:cTn>
                                        <p:tgtEl>
                                          <p:spTgt spid="381957"/>
                                        </p:tgtEl>
                                        <p:attrNameLst>
                                          <p:attrName>style.visibility</p:attrName>
                                        </p:attrNameLst>
                                      </p:cBhvr>
                                      <p:to>
                                        <p:strVal val="visible"/>
                                      </p:to>
                                    </p:set>
                                    <p:animEffect transition="in" filter="fade">
                                      <p:cBhvr>
                                        <p:cTn id="18" dur="1000"/>
                                        <p:tgtEl>
                                          <p:spTgt spid="381957"/>
                                        </p:tgtEl>
                                      </p:cBhvr>
                                    </p:animEffect>
                                    <p:anim calcmode="lin" valueType="num">
                                      <p:cBhvr>
                                        <p:cTn id="19" dur="1000" fill="hold"/>
                                        <p:tgtEl>
                                          <p:spTgt spid="381957"/>
                                        </p:tgtEl>
                                        <p:attrNameLst>
                                          <p:attrName>ppt_x</p:attrName>
                                        </p:attrNameLst>
                                      </p:cBhvr>
                                      <p:tavLst>
                                        <p:tav tm="0">
                                          <p:val>
                                            <p:strVal val="#ppt_x"/>
                                          </p:val>
                                        </p:tav>
                                        <p:tav tm="100000">
                                          <p:val>
                                            <p:strVal val="#ppt_x"/>
                                          </p:val>
                                        </p:tav>
                                      </p:tavLst>
                                    </p:anim>
                                    <p:anim calcmode="lin" valueType="num">
                                      <p:cBhvr>
                                        <p:cTn id="20" dur="1000" fill="hold"/>
                                        <p:tgtEl>
                                          <p:spTgt spid="381957"/>
                                        </p:tgtEl>
                                        <p:attrNameLst>
                                          <p:attrName>ppt_y</p:attrName>
                                        </p:attrNameLst>
                                      </p:cBhvr>
                                      <p:tavLst>
                                        <p:tav tm="0">
                                          <p:val>
                                            <p:strVal val="#ppt_y-.1"/>
                                          </p:val>
                                        </p:tav>
                                        <p:tav tm="100000">
                                          <p:val>
                                            <p:strVal val="#ppt_y"/>
                                          </p:val>
                                        </p:tav>
                                      </p:tavLst>
                                    </p:anim>
                                  </p:childTnLst>
                                </p:cTn>
                              </p:par>
                              <p:par>
                                <p:cTn id="21" presetID="29" presetClass="entr" presetSubtype="0" fill="hold" grpId="0" nodeType="withEffect">
                                  <p:stCondLst>
                                    <p:cond delay="0"/>
                                  </p:stCondLst>
                                  <p:childTnLst>
                                    <p:set>
                                      <p:cBhvr>
                                        <p:cTn id="22" dur="1" fill="hold">
                                          <p:stCondLst>
                                            <p:cond delay="0"/>
                                          </p:stCondLst>
                                        </p:cTn>
                                        <p:tgtEl>
                                          <p:spTgt spid="381958"/>
                                        </p:tgtEl>
                                        <p:attrNameLst>
                                          <p:attrName>style.visibility</p:attrName>
                                        </p:attrNameLst>
                                      </p:cBhvr>
                                      <p:to>
                                        <p:strVal val="visible"/>
                                      </p:to>
                                    </p:set>
                                    <p:anim calcmode="lin" valueType="num">
                                      <p:cBhvr>
                                        <p:cTn id="23" dur="1000" fill="hold"/>
                                        <p:tgtEl>
                                          <p:spTgt spid="381958"/>
                                        </p:tgtEl>
                                        <p:attrNameLst>
                                          <p:attrName>ppt_x</p:attrName>
                                        </p:attrNameLst>
                                      </p:cBhvr>
                                      <p:tavLst>
                                        <p:tav tm="0">
                                          <p:val>
                                            <p:strVal val="#ppt_x-.2"/>
                                          </p:val>
                                        </p:tav>
                                        <p:tav tm="100000">
                                          <p:val>
                                            <p:strVal val="#ppt_x"/>
                                          </p:val>
                                        </p:tav>
                                      </p:tavLst>
                                    </p:anim>
                                    <p:anim calcmode="lin" valueType="num">
                                      <p:cBhvr>
                                        <p:cTn id="24" dur="1000" fill="hold"/>
                                        <p:tgtEl>
                                          <p:spTgt spid="381958"/>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81958"/>
                                        </p:tgtEl>
                                      </p:cBhvr>
                                    </p:animEffect>
                                  </p:childTnLst>
                                </p:cTn>
                              </p:par>
                            </p:childTnLst>
                          </p:cTn>
                        </p:par>
                        <p:par>
                          <p:cTn id="26" fill="hold">
                            <p:stCondLst>
                              <p:cond delay="2000"/>
                            </p:stCondLst>
                            <p:childTnLst>
                              <p:par>
                                <p:cTn id="27" presetID="29" presetClass="entr" presetSubtype="0" fill="hold" grpId="0" nodeType="afterEffect">
                                  <p:stCondLst>
                                    <p:cond delay="0"/>
                                  </p:stCondLst>
                                  <p:childTnLst>
                                    <p:set>
                                      <p:cBhvr>
                                        <p:cTn id="28" dur="1" fill="hold">
                                          <p:stCondLst>
                                            <p:cond delay="0"/>
                                          </p:stCondLst>
                                        </p:cTn>
                                        <p:tgtEl>
                                          <p:spTgt spid="381962"/>
                                        </p:tgtEl>
                                        <p:attrNameLst>
                                          <p:attrName>style.visibility</p:attrName>
                                        </p:attrNameLst>
                                      </p:cBhvr>
                                      <p:to>
                                        <p:strVal val="visible"/>
                                      </p:to>
                                    </p:set>
                                    <p:anim calcmode="lin" valueType="num">
                                      <p:cBhvr>
                                        <p:cTn id="29" dur="1000" fill="hold"/>
                                        <p:tgtEl>
                                          <p:spTgt spid="381962"/>
                                        </p:tgtEl>
                                        <p:attrNameLst>
                                          <p:attrName>ppt_x</p:attrName>
                                        </p:attrNameLst>
                                      </p:cBhvr>
                                      <p:tavLst>
                                        <p:tav tm="0">
                                          <p:val>
                                            <p:strVal val="#ppt_x-.2"/>
                                          </p:val>
                                        </p:tav>
                                        <p:tav tm="100000">
                                          <p:val>
                                            <p:strVal val="#ppt_x"/>
                                          </p:val>
                                        </p:tav>
                                      </p:tavLst>
                                    </p:anim>
                                    <p:anim calcmode="lin" valueType="num">
                                      <p:cBhvr>
                                        <p:cTn id="30" dur="1000" fill="hold"/>
                                        <p:tgtEl>
                                          <p:spTgt spid="381962"/>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81962"/>
                                        </p:tgtEl>
                                      </p:cBhvr>
                                    </p:animEffect>
                                  </p:childTnLst>
                                </p:cTn>
                              </p:par>
                              <p:par>
                                <p:cTn id="32" presetID="47" presetClass="entr" presetSubtype="0" fill="hold" nodeType="withEffect">
                                  <p:stCondLst>
                                    <p:cond delay="0"/>
                                  </p:stCondLst>
                                  <p:childTnLst>
                                    <p:set>
                                      <p:cBhvr>
                                        <p:cTn id="33" dur="1" fill="hold">
                                          <p:stCondLst>
                                            <p:cond delay="0"/>
                                          </p:stCondLst>
                                        </p:cTn>
                                        <p:tgtEl>
                                          <p:spTgt spid="381959"/>
                                        </p:tgtEl>
                                        <p:attrNameLst>
                                          <p:attrName>style.visibility</p:attrName>
                                        </p:attrNameLst>
                                      </p:cBhvr>
                                      <p:to>
                                        <p:strVal val="visible"/>
                                      </p:to>
                                    </p:set>
                                    <p:animEffect transition="in" filter="fade">
                                      <p:cBhvr>
                                        <p:cTn id="34" dur="1000"/>
                                        <p:tgtEl>
                                          <p:spTgt spid="381959"/>
                                        </p:tgtEl>
                                      </p:cBhvr>
                                    </p:animEffect>
                                    <p:anim calcmode="lin" valueType="num">
                                      <p:cBhvr>
                                        <p:cTn id="35" dur="1000" fill="hold"/>
                                        <p:tgtEl>
                                          <p:spTgt spid="381959"/>
                                        </p:tgtEl>
                                        <p:attrNameLst>
                                          <p:attrName>ppt_x</p:attrName>
                                        </p:attrNameLst>
                                      </p:cBhvr>
                                      <p:tavLst>
                                        <p:tav tm="0">
                                          <p:val>
                                            <p:strVal val="#ppt_x"/>
                                          </p:val>
                                        </p:tav>
                                        <p:tav tm="100000">
                                          <p:val>
                                            <p:strVal val="#ppt_x"/>
                                          </p:val>
                                        </p:tav>
                                      </p:tavLst>
                                    </p:anim>
                                    <p:anim calcmode="lin" valueType="num">
                                      <p:cBhvr>
                                        <p:cTn id="36" dur="1000" fill="hold"/>
                                        <p:tgtEl>
                                          <p:spTgt spid="3819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958" grpId="0"/>
      <p:bldP spid="381960" grpId="0"/>
      <p:bldP spid="381961" grpId="0"/>
      <p:bldP spid="381962"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D88DCD09-D6BA-4D57-87DC-7B020C1E9E35}" type="slidenum">
              <a:rPr lang="ar-SA">
                <a:solidFill>
                  <a:srgbClr val="90C226"/>
                </a:solidFill>
              </a:rPr>
              <a:pPr/>
              <a:t>168</a:t>
            </a:fld>
            <a:endParaRPr lang="en-US" dirty="0">
              <a:solidFill>
                <a:srgbClr val="90C226"/>
              </a:solidFill>
            </a:endParaRPr>
          </a:p>
        </p:txBody>
      </p:sp>
      <p:sp>
        <p:nvSpPr>
          <p:cNvPr id="384002" name="Rectangle 2"/>
          <p:cNvSpPr>
            <a:spLocks noChangeArrowheads="1"/>
          </p:cNvSpPr>
          <p:nvPr/>
        </p:nvSpPr>
        <p:spPr bwMode="auto">
          <a:xfrm>
            <a:off x="1692275" y="4724400"/>
            <a:ext cx="4824413" cy="100965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84003" name="Picture 3" descr="plan"/>
          <p:cNvPicPr>
            <a:picLocks noChangeAspect="1" noChangeArrowheads="1"/>
          </p:cNvPicPr>
          <p:nvPr/>
        </p:nvPicPr>
        <p:blipFill>
          <a:blip r:embed="rId2"/>
          <a:srcRect/>
          <a:stretch>
            <a:fillRect/>
          </a:stretch>
        </p:blipFill>
        <p:spPr bwMode="auto">
          <a:xfrm>
            <a:off x="2195513" y="1268413"/>
            <a:ext cx="4800600" cy="36004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84004" name="Rectangle 4"/>
          <p:cNvSpPr>
            <a:spLocks noChangeArrowheads="1"/>
          </p:cNvSpPr>
          <p:nvPr/>
        </p:nvSpPr>
        <p:spPr bwMode="auto">
          <a:xfrm>
            <a:off x="2095201" y="5013325"/>
            <a:ext cx="4265912"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srgbClr val="EBEBEB"/>
                </a:solidFill>
                <a:latin typeface="Arial" pitchFamily="34" charset="0"/>
                <a:cs typeface="B Zar" pitchFamily="2" charset="-78"/>
              </a:rPr>
              <a:t>پلان صلیبی شکل مقبره شیخ جام</a:t>
            </a:r>
            <a:endParaRPr lang="en-US" sz="2800" b="1" dirty="0">
              <a:solidFill>
                <a:srgbClr val="EBEBEB"/>
              </a:solidFill>
              <a:latin typeface="Arial" pitchFamily="34" charset="0"/>
              <a:cs typeface="B Zar" pitchFamily="2" charset="-78"/>
            </a:endParaRPr>
          </a:p>
        </p:txBody>
      </p:sp>
      <p:sp>
        <p:nvSpPr>
          <p:cNvPr id="384005"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4006"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7560519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84003"/>
                                        </p:tgtEl>
                                        <p:attrNameLst>
                                          <p:attrName>style.visibility</p:attrName>
                                        </p:attrNameLst>
                                      </p:cBhvr>
                                      <p:to>
                                        <p:strVal val="visible"/>
                                      </p:to>
                                    </p:set>
                                    <p:animEffect transition="in" filter="fade">
                                      <p:cBhvr>
                                        <p:cTn id="7" dur="1000"/>
                                        <p:tgtEl>
                                          <p:spTgt spid="384003"/>
                                        </p:tgtEl>
                                      </p:cBhvr>
                                    </p:animEffect>
                                    <p:anim calcmode="lin" valueType="num">
                                      <p:cBhvr>
                                        <p:cTn id="8" dur="1000" fill="hold"/>
                                        <p:tgtEl>
                                          <p:spTgt spid="384003"/>
                                        </p:tgtEl>
                                        <p:attrNameLst>
                                          <p:attrName>ppt_x</p:attrName>
                                        </p:attrNameLst>
                                      </p:cBhvr>
                                      <p:tavLst>
                                        <p:tav tm="0">
                                          <p:val>
                                            <p:strVal val="#ppt_x"/>
                                          </p:val>
                                        </p:tav>
                                        <p:tav tm="100000">
                                          <p:val>
                                            <p:strVal val="#ppt_x"/>
                                          </p:val>
                                        </p:tav>
                                      </p:tavLst>
                                    </p:anim>
                                    <p:anim calcmode="lin" valueType="num">
                                      <p:cBhvr>
                                        <p:cTn id="9" dur="1000" fill="hold"/>
                                        <p:tgtEl>
                                          <p:spTgt spid="384003"/>
                                        </p:tgtEl>
                                        <p:attrNameLst>
                                          <p:attrName>ppt_y</p:attrName>
                                        </p:attrNameLst>
                                      </p:cBhvr>
                                      <p:tavLst>
                                        <p:tav tm="0">
                                          <p:val>
                                            <p:strVal val="#ppt_y-.1"/>
                                          </p:val>
                                        </p:tav>
                                        <p:tav tm="100000">
                                          <p:val>
                                            <p:strVal val="#ppt_y"/>
                                          </p:val>
                                        </p:tav>
                                      </p:tavLst>
                                    </p:anim>
                                  </p:childTnLst>
                                </p:cTn>
                              </p:par>
                              <p:par>
                                <p:cTn id="10" presetID="29" presetClass="entr" presetSubtype="0" fill="hold" nodeType="withEffect">
                                  <p:stCondLst>
                                    <p:cond delay="0"/>
                                  </p:stCondLst>
                                  <p:childTnLst>
                                    <p:set>
                                      <p:cBhvr>
                                        <p:cTn id="11" dur="1" fill="hold">
                                          <p:stCondLst>
                                            <p:cond delay="0"/>
                                          </p:stCondLst>
                                        </p:cTn>
                                        <p:tgtEl>
                                          <p:spTgt spid="384004">
                                            <p:txEl>
                                              <p:pRg st="0" end="0"/>
                                            </p:txEl>
                                          </p:spTgt>
                                        </p:tgtEl>
                                        <p:attrNameLst>
                                          <p:attrName>style.visibility</p:attrName>
                                        </p:attrNameLst>
                                      </p:cBhvr>
                                      <p:to>
                                        <p:strVal val="visible"/>
                                      </p:to>
                                    </p:set>
                                    <p:anim calcmode="lin" valueType="num">
                                      <p:cBhvr>
                                        <p:cTn id="12" dur="1000" fill="hold"/>
                                        <p:tgtEl>
                                          <p:spTgt spid="384004">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38400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840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CC01C3ED-C7F7-4E7F-B4A6-BA658881B242}" type="slidenum">
              <a:rPr lang="ar-SA">
                <a:solidFill>
                  <a:srgbClr val="90C226"/>
                </a:solidFill>
              </a:rPr>
              <a:pPr/>
              <a:t>169</a:t>
            </a:fld>
            <a:endParaRPr lang="en-US" dirty="0">
              <a:solidFill>
                <a:srgbClr val="90C226"/>
              </a:solidFill>
            </a:endParaRPr>
          </a:p>
        </p:txBody>
      </p:sp>
      <p:sp>
        <p:nvSpPr>
          <p:cNvPr id="385026" name="Rectangle 2"/>
          <p:cNvSpPr>
            <a:spLocks noChangeArrowheads="1"/>
          </p:cNvSpPr>
          <p:nvPr/>
        </p:nvSpPr>
        <p:spPr bwMode="auto">
          <a:xfrm>
            <a:off x="3924300" y="5013325"/>
            <a:ext cx="4535488" cy="7921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85027" name="Picture 3" descr="torbate jam2"/>
          <p:cNvPicPr>
            <a:picLocks noChangeAspect="1" noChangeArrowheads="1"/>
          </p:cNvPicPr>
          <p:nvPr/>
        </p:nvPicPr>
        <p:blipFill>
          <a:blip r:embed="rId3"/>
          <a:srcRect/>
          <a:stretch>
            <a:fillRect/>
          </a:stretch>
        </p:blipFill>
        <p:spPr bwMode="auto">
          <a:xfrm>
            <a:off x="1042988" y="1341438"/>
            <a:ext cx="3548062" cy="396081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85028" name="Picture 4" descr="torbate jam3"/>
          <p:cNvPicPr>
            <a:picLocks noChangeAspect="1" noChangeArrowheads="1"/>
          </p:cNvPicPr>
          <p:nvPr/>
        </p:nvPicPr>
        <p:blipFill>
          <a:blip r:embed="rId4"/>
          <a:srcRect/>
          <a:stretch>
            <a:fillRect/>
          </a:stretch>
        </p:blipFill>
        <p:spPr bwMode="auto">
          <a:xfrm>
            <a:off x="4787900" y="620713"/>
            <a:ext cx="3889375" cy="36528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85029" name="Text Box 5"/>
          <p:cNvSpPr txBox="1">
            <a:spLocks noChangeArrowheads="1"/>
          </p:cNvSpPr>
          <p:nvPr/>
        </p:nvSpPr>
        <p:spPr bwMode="auto">
          <a:xfrm>
            <a:off x="4704757" y="5106988"/>
            <a:ext cx="3475631"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srgbClr val="EBEBEB"/>
                </a:solidFill>
                <a:latin typeface="Arial" pitchFamily="34" charset="0"/>
                <a:cs typeface="B Homa" panose="00000400000000000000" pitchFamily="2" charset="-78"/>
              </a:rPr>
              <a:t>گنبد دو پوسته با ساقه بلند</a:t>
            </a:r>
            <a:endParaRPr lang="en-US" sz="2800" b="1" dirty="0">
              <a:solidFill>
                <a:srgbClr val="EBEBEB"/>
              </a:solidFill>
              <a:latin typeface="Arial" pitchFamily="34" charset="0"/>
              <a:cs typeface="B Homa" panose="00000400000000000000" pitchFamily="2" charset="-78"/>
            </a:endParaRPr>
          </a:p>
        </p:txBody>
      </p:sp>
      <p:sp>
        <p:nvSpPr>
          <p:cNvPr id="38503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503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7538276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385028"/>
                                        </p:tgtEl>
                                        <p:attrNameLst>
                                          <p:attrName>style.visibility</p:attrName>
                                        </p:attrNameLst>
                                      </p:cBhvr>
                                      <p:to>
                                        <p:strVal val="visible"/>
                                      </p:to>
                                    </p:set>
                                    <p:anim calcmode="lin" valueType="num">
                                      <p:cBhvr>
                                        <p:cTn id="7" dur="1000" fill="hold"/>
                                        <p:tgtEl>
                                          <p:spTgt spid="385028"/>
                                        </p:tgtEl>
                                        <p:attrNameLst>
                                          <p:attrName>ppt_w</p:attrName>
                                        </p:attrNameLst>
                                      </p:cBhvr>
                                      <p:tavLst>
                                        <p:tav tm="0">
                                          <p:val>
                                            <p:fltVal val="0"/>
                                          </p:val>
                                        </p:tav>
                                        <p:tav tm="100000">
                                          <p:val>
                                            <p:strVal val="#ppt_w"/>
                                          </p:val>
                                        </p:tav>
                                      </p:tavLst>
                                    </p:anim>
                                    <p:anim calcmode="lin" valueType="num">
                                      <p:cBhvr>
                                        <p:cTn id="8" dur="1000" fill="hold"/>
                                        <p:tgtEl>
                                          <p:spTgt spid="385028"/>
                                        </p:tgtEl>
                                        <p:attrNameLst>
                                          <p:attrName>ppt_h</p:attrName>
                                        </p:attrNameLst>
                                      </p:cBhvr>
                                      <p:tavLst>
                                        <p:tav tm="0">
                                          <p:val>
                                            <p:fltVal val="0"/>
                                          </p:val>
                                        </p:tav>
                                        <p:tav tm="100000">
                                          <p:val>
                                            <p:strVal val="#ppt_h"/>
                                          </p:val>
                                        </p:tav>
                                      </p:tavLst>
                                    </p:anim>
                                    <p:anim calcmode="lin" valueType="num">
                                      <p:cBhvr>
                                        <p:cTn id="9" dur="1000" fill="hold"/>
                                        <p:tgtEl>
                                          <p:spTgt spid="385028"/>
                                        </p:tgtEl>
                                        <p:attrNameLst>
                                          <p:attrName>style.rotation</p:attrName>
                                        </p:attrNameLst>
                                      </p:cBhvr>
                                      <p:tavLst>
                                        <p:tav tm="0">
                                          <p:val>
                                            <p:fltVal val="90"/>
                                          </p:val>
                                        </p:tav>
                                        <p:tav tm="100000">
                                          <p:val>
                                            <p:fltVal val="0"/>
                                          </p:val>
                                        </p:tav>
                                      </p:tavLst>
                                    </p:anim>
                                    <p:animEffect transition="in" filter="fade">
                                      <p:cBhvr>
                                        <p:cTn id="10" dur="1000"/>
                                        <p:tgtEl>
                                          <p:spTgt spid="385028"/>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385027"/>
                                        </p:tgtEl>
                                        <p:attrNameLst>
                                          <p:attrName>style.visibility</p:attrName>
                                        </p:attrNameLst>
                                      </p:cBhvr>
                                      <p:to>
                                        <p:strVal val="visible"/>
                                      </p:to>
                                    </p:set>
                                    <p:anim calcmode="lin" valueType="num">
                                      <p:cBhvr>
                                        <p:cTn id="13" dur="1000" fill="hold"/>
                                        <p:tgtEl>
                                          <p:spTgt spid="385027"/>
                                        </p:tgtEl>
                                        <p:attrNameLst>
                                          <p:attrName>ppt_w</p:attrName>
                                        </p:attrNameLst>
                                      </p:cBhvr>
                                      <p:tavLst>
                                        <p:tav tm="0">
                                          <p:val>
                                            <p:fltVal val="0"/>
                                          </p:val>
                                        </p:tav>
                                        <p:tav tm="100000">
                                          <p:val>
                                            <p:strVal val="#ppt_w"/>
                                          </p:val>
                                        </p:tav>
                                      </p:tavLst>
                                    </p:anim>
                                    <p:anim calcmode="lin" valueType="num">
                                      <p:cBhvr>
                                        <p:cTn id="14" dur="1000" fill="hold"/>
                                        <p:tgtEl>
                                          <p:spTgt spid="385027"/>
                                        </p:tgtEl>
                                        <p:attrNameLst>
                                          <p:attrName>ppt_h</p:attrName>
                                        </p:attrNameLst>
                                      </p:cBhvr>
                                      <p:tavLst>
                                        <p:tav tm="0">
                                          <p:val>
                                            <p:fltVal val="0"/>
                                          </p:val>
                                        </p:tav>
                                        <p:tav tm="100000">
                                          <p:val>
                                            <p:strVal val="#ppt_h"/>
                                          </p:val>
                                        </p:tav>
                                      </p:tavLst>
                                    </p:anim>
                                    <p:anim calcmode="lin" valueType="num">
                                      <p:cBhvr>
                                        <p:cTn id="15" dur="1000" fill="hold"/>
                                        <p:tgtEl>
                                          <p:spTgt spid="385027"/>
                                        </p:tgtEl>
                                        <p:attrNameLst>
                                          <p:attrName>style.rotation</p:attrName>
                                        </p:attrNameLst>
                                      </p:cBhvr>
                                      <p:tavLst>
                                        <p:tav tm="0">
                                          <p:val>
                                            <p:fltVal val="90"/>
                                          </p:val>
                                        </p:tav>
                                        <p:tav tm="100000">
                                          <p:val>
                                            <p:fltVal val="0"/>
                                          </p:val>
                                        </p:tav>
                                      </p:tavLst>
                                    </p:anim>
                                    <p:animEffect transition="in" filter="fade">
                                      <p:cBhvr>
                                        <p:cTn id="16" dur="1000"/>
                                        <p:tgtEl>
                                          <p:spTgt spid="385027"/>
                                        </p:tgtEl>
                                      </p:cBhvr>
                                    </p:animEffect>
                                  </p:childTnLst>
                                </p:cTn>
                              </p:par>
                            </p:childTnLst>
                          </p:cTn>
                        </p:par>
                        <p:par>
                          <p:cTn id="17" fill="hold">
                            <p:stCondLst>
                              <p:cond delay="1000"/>
                            </p:stCondLst>
                            <p:childTnLst>
                              <p:par>
                                <p:cTn id="18" presetID="29" presetClass="entr" presetSubtype="0" fill="hold" nodeType="afterEffect">
                                  <p:stCondLst>
                                    <p:cond delay="0"/>
                                  </p:stCondLst>
                                  <p:childTnLst>
                                    <p:set>
                                      <p:cBhvr>
                                        <p:cTn id="19" dur="1" fill="hold">
                                          <p:stCondLst>
                                            <p:cond delay="0"/>
                                          </p:stCondLst>
                                        </p:cTn>
                                        <p:tgtEl>
                                          <p:spTgt spid="385029">
                                            <p:txEl>
                                              <p:pRg st="0" end="0"/>
                                            </p:txEl>
                                          </p:spTgt>
                                        </p:tgtEl>
                                        <p:attrNameLst>
                                          <p:attrName>style.visibility</p:attrName>
                                        </p:attrNameLst>
                                      </p:cBhvr>
                                      <p:to>
                                        <p:strVal val="visible"/>
                                      </p:to>
                                    </p:set>
                                    <p:anim calcmode="lin" valueType="num">
                                      <p:cBhvr>
                                        <p:cTn id="20" dur="1000" fill="hold"/>
                                        <p:tgtEl>
                                          <p:spTgt spid="385029">
                                            <p:txEl>
                                              <p:pRg st="0" end="0"/>
                                            </p:txEl>
                                          </p:spTgt>
                                        </p:tgtEl>
                                        <p:attrNameLst>
                                          <p:attrName>ppt_x</p:attrName>
                                        </p:attrNameLst>
                                      </p:cBhvr>
                                      <p:tavLst>
                                        <p:tav tm="0">
                                          <p:val>
                                            <p:strVal val="#ppt_x-.2"/>
                                          </p:val>
                                        </p:tav>
                                        <p:tav tm="100000">
                                          <p:val>
                                            <p:strVal val="#ppt_x"/>
                                          </p:val>
                                        </p:tav>
                                      </p:tavLst>
                                    </p:anim>
                                    <p:anim calcmode="lin" valueType="num">
                                      <p:cBhvr>
                                        <p:cTn id="21" dur="1000" fill="hold"/>
                                        <p:tgtEl>
                                          <p:spTgt spid="38502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850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5FA412DD-8376-4DFC-8ECB-A37CDF720FAE}" type="slidenum">
              <a:rPr lang="ar-SA">
                <a:solidFill>
                  <a:srgbClr val="90C226"/>
                </a:solidFill>
              </a:rPr>
              <a:pPr/>
              <a:t>17</a:t>
            </a:fld>
            <a:endParaRPr lang="en-US" dirty="0">
              <a:solidFill>
                <a:srgbClr val="90C226"/>
              </a:solidFill>
            </a:endParaRPr>
          </a:p>
        </p:txBody>
      </p:sp>
      <p:sp>
        <p:nvSpPr>
          <p:cNvPr id="48130" name="WordArt 2"/>
          <p:cNvSpPr>
            <a:spLocks noChangeArrowheads="1" noChangeShapeType="1" noTextEdit="1"/>
          </p:cNvSpPr>
          <p:nvPr/>
        </p:nvSpPr>
        <p:spPr bwMode="auto">
          <a:xfrm>
            <a:off x="7885113" y="188913"/>
            <a:ext cx="804862" cy="46037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پاسارگاد</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48131" name="Text Box 3"/>
          <p:cNvSpPr txBox="1">
            <a:spLocks noChangeArrowheads="1"/>
          </p:cNvSpPr>
          <p:nvPr/>
        </p:nvSpPr>
        <p:spPr bwMode="auto">
          <a:xfrm>
            <a:off x="900113" y="908050"/>
            <a:ext cx="8077200" cy="7016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a:solidFill>
                  <a:prstClr val="black"/>
                </a:solidFill>
                <a:latin typeface="Times New Roman" pitchFamily="18" charset="0"/>
                <a:cs typeface="Times New Roman" pitchFamily="18" charset="0"/>
              </a:rPr>
              <a:t>پاسارگاد در زمان هخامنشیان باغی بوده است شامل چند ساختمان از جمله دو کاخ با طرحی ایرانی شامل تالاری ستون دار وبزرگ در میان و دو اندام شبیه ایوان در دو طرف ان که در دو سوی یکی از ایوانها دو اتاق وجود دارد.</a:t>
            </a:r>
            <a:r>
              <a:rPr lang="fa-IR" sz="2400">
                <a:solidFill>
                  <a:prstClr val="black"/>
                </a:solidFill>
                <a:latin typeface="Times New Roman" pitchFamily="18" charset="0"/>
                <a:cs typeface="Times New Roman" pitchFamily="18" charset="0"/>
              </a:rPr>
              <a:t>     </a:t>
            </a:r>
            <a:endParaRPr lang="en-US" sz="2400">
              <a:solidFill>
                <a:prstClr val="black"/>
              </a:solidFill>
              <a:latin typeface="Times New Roman" pitchFamily="18" charset="0"/>
              <a:cs typeface="Times New Roman" pitchFamily="18" charset="0"/>
            </a:endParaRPr>
          </a:p>
        </p:txBody>
      </p:sp>
      <p:pic>
        <p:nvPicPr>
          <p:cNvPr id="48132" name="Picture 4" descr="Copy of Copy of 5"/>
          <p:cNvPicPr>
            <a:picLocks noChangeAspect="1" noChangeArrowheads="1"/>
          </p:cNvPicPr>
          <p:nvPr/>
        </p:nvPicPr>
        <p:blipFill>
          <a:blip r:embed="rId2">
            <a:clrChange>
              <a:clrFrom>
                <a:srgbClr val="CACBDF"/>
              </a:clrFrom>
              <a:clrTo>
                <a:srgbClr val="CACBDF">
                  <a:alpha val="0"/>
                </a:srgbClr>
              </a:clrTo>
            </a:clrChange>
            <a:lum contrast="48000"/>
          </a:blip>
          <a:srcRect/>
          <a:stretch>
            <a:fillRect/>
          </a:stretch>
        </p:blipFill>
        <p:spPr bwMode="auto">
          <a:xfrm>
            <a:off x="827088" y="2492375"/>
            <a:ext cx="2816225" cy="3108325"/>
          </a:xfrm>
          <a:prstGeom prst="rect">
            <a:avLst/>
          </a:prstGeom>
          <a:noFill/>
        </p:spPr>
      </p:pic>
      <p:pic>
        <p:nvPicPr>
          <p:cNvPr id="48133" name="Picture 5" descr="5"/>
          <p:cNvPicPr>
            <a:picLocks noChangeAspect="1" noChangeArrowheads="1"/>
          </p:cNvPicPr>
          <p:nvPr/>
        </p:nvPicPr>
        <p:blipFill>
          <a:blip r:embed="rId3" cstate="screen">
            <a:clrChange>
              <a:clrFrom>
                <a:srgbClr val="CAD2DF"/>
              </a:clrFrom>
              <a:clrTo>
                <a:srgbClr val="CAD2DF">
                  <a:alpha val="0"/>
                </a:srgbClr>
              </a:clrTo>
            </a:clrChange>
            <a:lum contrast="18000"/>
            <a:extLst>
              <a:ext uri="{28A0092B-C50C-407E-A947-70E740481C1C}">
                <a14:useLocalDpi xmlns:a14="http://schemas.microsoft.com/office/drawing/2010/main"/>
              </a:ext>
            </a:extLst>
          </a:blip>
          <a:srcRect/>
          <a:stretch>
            <a:fillRect/>
          </a:stretch>
        </p:blipFill>
        <p:spPr bwMode="auto">
          <a:xfrm>
            <a:off x="4427538" y="3500438"/>
            <a:ext cx="4176712" cy="2881312"/>
          </a:xfrm>
          <a:prstGeom prst="rect">
            <a:avLst/>
          </a:prstGeom>
          <a:noFill/>
        </p:spPr>
      </p:pic>
      <p:pic>
        <p:nvPicPr>
          <p:cNvPr id="48134" name="Picture 6" descr="Copy (2) of Copy of 5"/>
          <p:cNvPicPr>
            <a:picLocks noChangeAspect="1" noChangeArrowheads="1"/>
          </p:cNvPicPr>
          <p:nvPr/>
        </p:nvPicPr>
        <p:blipFill>
          <a:blip r:embed="rId4" cstate="screen">
            <a:clrChange>
              <a:clrFrom>
                <a:srgbClr val="CDCADB"/>
              </a:clrFrom>
              <a:clrTo>
                <a:srgbClr val="CDCADB">
                  <a:alpha val="0"/>
                </a:srgbClr>
              </a:clrTo>
            </a:clrChange>
            <a:lum contrast="12000"/>
            <a:extLst>
              <a:ext uri="{28A0092B-C50C-407E-A947-70E740481C1C}">
                <a14:useLocalDpi xmlns:a14="http://schemas.microsoft.com/office/drawing/2010/main"/>
              </a:ext>
            </a:extLst>
          </a:blip>
          <a:srcRect/>
          <a:stretch>
            <a:fillRect/>
          </a:stretch>
        </p:blipFill>
        <p:spPr bwMode="auto">
          <a:xfrm>
            <a:off x="4211638" y="1844675"/>
            <a:ext cx="4248150" cy="1368425"/>
          </a:xfrm>
          <a:prstGeom prst="rect">
            <a:avLst/>
          </a:prstGeom>
          <a:noFill/>
        </p:spPr>
      </p:pic>
      <p:sp>
        <p:nvSpPr>
          <p:cNvPr id="48135" name="Text Box 7"/>
          <p:cNvSpPr txBox="1">
            <a:spLocks noChangeArrowheads="1"/>
          </p:cNvSpPr>
          <p:nvPr/>
        </p:nvSpPr>
        <p:spPr bwMode="auto">
          <a:xfrm>
            <a:off x="4356100" y="2900363"/>
            <a:ext cx="17399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99CA3C"/>
                </a:solidFill>
                <a:latin typeface="Times New Roman" pitchFamily="18" charset="0"/>
                <a:cs typeface="Times New Roman" pitchFamily="18" charset="0"/>
              </a:rPr>
              <a:t>کاخ بار عام</a:t>
            </a:r>
            <a:endParaRPr lang="en-US" sz="2400">
              <a:solidFill>
                <a:srgbClr val="99CA3C"/>
              </a:solidFill>
              <a:latin typeface="Times New Roman" pitchFamily="18" charset="0"/>
              <a:cs typeface="Times New Roman" pitchFamily="18" charset="0"/>
            </a:endParaRPr>
          </a:p>
        </p:txBody>
      </p:sp>
    </p:spTree>
    <p:extLst>
      <p:ext uri="{BB962C8B-B14F-4D97-AF65-F5344CB8AC3E}">
        <p14:creationId xmlns:p14="http://schemas.microsoft.com/office/powerpoint/2010/main" val="2298280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4"/>
                                        </p:tgtEl>
                                        <p:attrNameLst>
                                          <p:attrName>style.visibility</p:attrName>
                                        </p:attrNameLst>
                                      </p:cBhvr>
                                      <p:to>
                                        <p:strVal val="visible"/>
                                      </p:to>
                                    </p:set>
                                    <p:anim calcmode="lin" valueType="num">
                                      <p:cBhvr additive="base">
                                        <p:cTn id="7" dur="500" fill="hold"/>
                                        <p:tgtEl>
                                          <p:spTgt spid="48134"/>
                                        </p:tgtEl>
                                        <p:attrNameLst>
                                          <p:attrName>ppt_x</p:attrName>
                                        </p:attrNameLst>
                                      </p:cBhvr>
                                      <p:tavLst>
                                        <p:tav tm="0">
                                          <p:val>
                                            <p:strVal val="#ppt_x"/>
                                          </p:val>
                                        </p:tav>
                                        <p:tav tm="100000">
                                          <p:val>
                                            <p:strVal val="#ppt_x"/>
                                          </p:val>
                                        </p:tav>
                                      </p:tavLst>
                                    </p:anim>
                                    <p:anim calcmode="lin" valueType="num">
                                      <p:cBhvr additive="base">
                                        <p:cTn id="8" dur="500" fill="hold"/>
                                        <p:tgtEl>
                                          <p:spTgt spid="481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A0BFDBC1-1BAA-4F59-8DF2-6845F9F8E737}" type="slidenum">
              <a:rPr lang="ar-SA">
                <a:solidFill>
                  <a:srgbClr val="90C226"/>
                </a:solidFill>
              </a:rPr>
              <a:pPr/>
              <a:t>170</a:t>
            </a:fld>
            <a:endParaRPr lang="en-US" dirty="0">
              <a:solidFill>
                <a:srgbClr val="90C226"/>
              </a:solidFill>
            </a:endParaRPr>
          </a:p>
        </p:txBody>
      </p:sp>
      <p:sp>
        <p:nvSpPr>
          <p:cNvPr id="387074" name="Rectangle 2"/>
          <p:cNvSpPr>
            <a:spLocks noChangeArrowheads="1"/>
          </p:cNvSpPr>
          <p:nvPr/>
        </p:nvSpPr>
        <p:spPr bwMode="auto">
          <a:xfrm>
            <a:off x="1331913" y="4076700"/>
            <a:ext cx="2592387"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7075" name="Rectangle 3"/>
          <p:cNvSpPr>
            <a:spLocks noChangeArrowheads="1"/>
          </p:cNvSpPr>
          <p:nvPr/>
        </p:nvSpPr>
        <p:spPr bwMode="auto">
          <a:xfrm>
            <a:off x="4787900" y="5445125"/>
            <a:ext cx="3671888" cy="7921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87076" name="Picture 4" descr="vorodi torbate jam"/>
          <p:cNvPicPr>
            <a:picLocks noChangeAspect="1" noChangeArrowheads="1"/>
          </p:cNvPicPr>
          <p:nvPr/>
        </p:nvPicPr>
        <p:blipFill>
          <a:blip r:embed="rId3"/>
          <a:srcRect/>
          <a:stretch>
            <a:fillRect/>
          </a:stretch>
        </p:blipFill>
        <p:spPr bwMode="auto">
          <a:xfrm>
            <a:off x="5124450" y="533400"/>
            <a:ext cx="3814763" cy="50561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87077" name="Rectangle 5"/>
          <p:cNvSpPr>
            <a:spLocks noChangeArrowheads="1"/>
          </p:cNvSpPr>
          <p:nvPr/>
        </p:nvSpPr>
        <p:spPr bwMode="auto">
          <a:xfrm>
            <a:off x="4872213" y="5661025"/>
            <a:ext cx="3377849" cy="461665"/>
          </a:xfrm>
          <a:prstGeom prst="rect">
            <a:avLst/>
          </a:prstGeom>
          <a:noFill/>
          <a:ln w="9525" algn="ctr">
            <a:noFill/>
            <a:miter lim="800000"/>
            <a:headEnd/>
            <a:tailEnd/>
          </a:ln>
          <a:effectLst/>
        </p:spPr>
        <p:txBody>
          <a:bodyPr wrap="none">
            <a:spAutoFit/>
          </a:bodyPr>
          <a:lstStyle/>
          <a:p>
            <a:pPr algn="ctr" fontAlgn="base">
              <a:spcBef>
                <a:spcPct val="30000"/>
              </a:spcBef>
              <a:spcAft>
                <a:spcPct val="0"/>
              </a:spcAft>
            </a:pPr>
            <a:r>
              <a:rPr lang="fa-IR"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در منبت شده مقبره شیخ جام</a:t>
            </a:r>
            <a:endParaRPr lang="en-US" sz="2400" b="1" dirty="0">
              <a:solidFill>
                <a:srgbClr val="EBEBEB"/>
              </a:solidFill>
              <a:latin typeface="Arial" pitchFamily="34" charset="0"/>
              <a:cs typeface="B Zar" pitchFamily="2" charset="-78"/>
            </a:endParaRPr>
          </a:p>
        </p:txBody>
      </p:sp>
      <p:pic>
        <p:nvPicPr>
          <p:cNvPr id="387078" name="Picture 6" descr="axruz"/>
          <p:cNvPicPr>
            <a:picLocks noChangeAspect="1" noChangeArrowheads="1"/>
          </p:cNvPicPr>
          <p:nvPr/>
        </p:nvPicPr>
        <p:blipFill>
          <a:blip r:embed="rId4"/>
          <a:srcRect/>
          <a:stretch>
            <a:fillRect/>
          </a:stretch>
        </p:blipFill>
        <p:spPr bwMode="auto">
          <a:xfrm>
            <a:off x="611188" y="1196975"/>
            <a:ext cx="4013200" cy="26654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87079" name="Rectangle 7"/>
          <p:cNvSpPr>
            <a:spLocks noChangeArrowheads="1"/>
          </p:cNvSpPr>
          <p:nvPr/>
        </p:nvSpPr>
        <p:spPr bwMode="auto">
          <a:xfrm>
            <a:off x="1168802" y="4149725"/>
            <a:ext cx="2223686" cy="523220"/>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2800" b="1" dirty="0">
                <a:solidFill>
                  <a:srgbClr val="EBEBEB"/>
                </a:solidFill>
                <a:latin typeface="Arial" pitchFamily="34" charset="0"/>
                <a:cs typeface="B Zar" pitchFamily="2" charset="-78"/>
              </a:rPr>
              <a:t>نمایی از ورو</a:t>
            </a:r>
            <a:r>
              <a:rPr lang="fa-IR" sz="2800" b="1" dirty="0">
                <a:solidFill>
                  <a:prstClr val="black"/>
                </a:solidFill>
                <a:latin typeface="Arial" pitchFamily="34" charset="0"/>
                <a:cs typeface="B Zar" pitchFamily="2" charset="-78"/>
              </a:rPr>
              <a:t>دی</a:t>
            </a:r>
            <a:endParaRPr lang="en-US" sz="2800" b="1" dirty="0">
              <a:solidFill>
                <a:prstClr val="black"/>
              </a:solidFill>
              <a:latin typeface="Arial" pitchFamily="34" charset="0"/>
              <a:cs typeface="B Zar" pitchFamily="2" charset="-78"/>
            </a:endParaRPr>
          </a:p>
        </p:txBody>
      </p:sp>
      <p:sp>
        <p:nvSpPr>
          <p:cNvPr id="387080" name="AutoShape 8"/>
          <p:cNvSpPr>
            <a:spLocks noChangeArrowheads="1"/>
          </p:cNvSpPr>
          <p:nvPr/>
        </p:nvSpPr>
        <p:spPr bwMode="auto">
          <a:xfrm>
            <a:off x="3348038" y="4221163"/>
            <a:ext cx="381000" cy="288925"/>
          </a:xfrm>
          <a:prstGeom prst="flowChartExtract">
            <a:avLst/>
          </a:prstGeom>
          <a:solidFill>
            <a:schemeClr val="accent1"/>
          </a:solidFill>
          <a:ln w="9525" algn="ctr">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7081" name="AutoShape 9"/>
          <p:cNvSpPr>
            <a:spLocks noChangeArrowheads="1"/>
          </p:cNvSpPr>
          <p:nvPr/>
        </p:nvSpPr>
        <p:spPr bwMode="auto">
          <a:xfrm>
            <a:off x="8027988" y="5734050"/>
            <a:ext cx="381000" cy="287338"/>
          </a:xfrm>
          <a:prstGeom prst="flowChartExtract">
            <a:avLst/>
          </a:prstGeom>
          <a:solidFill>
            <a:schemeClr val="accent1"/>
          </a:solidFill>
          <a:ln w="9525" algn="ctr">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7082" name="Rectangle 10"/>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7083" name="Rectangle 11"/>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1664268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87076"/>
                                        </p:tgtEl>
                                        <p:attrNameLst>
                                          <p:attrName>style.visibility</p:attrName>
                                        </p:attrNameLst>
                                      </p:cBhvr>
                                      <p:to>
                                        <p:strVal val="visible"/>
                                      </p:to>
                                    </p:set>
                                    <p:anim calcmode="lin" valueType="num">
                                      <p:cBhvr additive="base">
                                        <p:cTn id="7" dur="500" fill="hold"/>
                                        <p:tgtEl>
                                          <p:spTgt spid="387076"/>
                                        </p:tgtEl>
                                        <p:attrNameLst>
                                          <p:attrName>ppt_x</p:attrName>
                                        </p:attrNameLst>
                                      </p:cBhvr>
                                      <p:tavLst>
                                        <p:tav tm="0">
                                          <p:val>
                                            <p:strVal val="1+#ppt_w/2"/>
                                          </p:val>
                                        </p:tav>
                                        <p:tav tm="100000">
                                          <p:val>
                                            <p:strVal val="#ppt_x"/>
                                          </p:val>
                                        </p:tav>
                                      </p:tavLst>
                                    </p:anim>
                                    <p:anim calcmode="lin" valueType="num">
                                      <p:cBhvr additive="base">
                                        <p:cTn id="8" dur="500" fill="hold"/>
                                        <p:tgtEl>
                                          <p:spTgt spid="3870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87077"/>
                                        </p:tgtEl>
                                        <p:attrNameLst>
                                          <p:attrName>style.visibility</p:attrName>
                                        </p:attrNameLst>
                                      </p:cBhvr>
                                      <p:to>
                                        <p:strVal val="visible"/>
                                      </p:to>
                                    </p:set>
                                    <p:anim calcmode="lin" valueType="num">
                                      <p:cBhvr additive="base">
                                        <p:cTn id="12" dur="500" fill="hold"/>
                                        <p:tgtEl>
                                          <p:spTgt spid="387077"/>
                                        </p:tgtEl>
                                        <p:attrNameLst>
                                          <p:attrName>ppt_x</p:attrName>
                                        </p:attrNameLst>
                                      </p:cBhvr>
                                      <p:tavLst>
                                        <p:tav tm="0">
                                          <p:val>
                                            <p:strVal val="#ppt_x"/>
                                          </p:val>
                                        </p:tav>
                                        <p:tav tm="100000">
                                          <p:val>
                                            <p:strVal val="#ppt_x"/>
                                          </p:val>
                                        </p:tav>
                                      </p:tavLst>
                                    </p:anim>
                                    <p:anim calcmode="lin" valueType="num">
                                      <p:cBhvr additive="base">
                                        <p:cTn id="13" dur="500" fill="hold"/>
                                        <p:tgtEl>
                                          <p:spTgt spid="387077"/>
                                        </p:tgtEl>
                                        <p:attrNameLst>
                                          <p:attrName>ppt_y</p:attrName>
                                        </p:attrNameLst>
                                      </p:cBhvr>
                                      <p:tavLst>
                                        <p:tav tm="0">
                                          <p:val>
                                            <p:strVal val="1+#ppt_h/2"/>
                                          </p:val>
                                        </p:tav>
                                        <p:tav tm="100000">
                                          <p:val>
                                            <p:strVal val="#ppt_y"/>
                                          </p:val>
                                        </p:tav>
                                      </p:tavLst>
                                    </p:anim>
                                  </p:childTnLst>
                                </p:cTn>
                              </p:par>
                              <p:par>
                                <p:cTn id="14" presetID="3" presetClass="entr" presetSubtype="10" fill="hold" nodeType="withEffect">
                                  <p:stCondLst>
                                    <p:cond delay="0"/>
                                  </p:stCondLst>
                                  <p:childTnLst>
                                    <p:set>
                                      <p:cBhvr>
                                        <p:cTn id="15" dur="1" fill="hold">
                                          <p:stCondLst>
                                            <p:cond delay="0"/>
                                          </p:stCondLst>
                                        </p:cTn>
                                        <p:tgtEl>
                                          <p:spTgt spid="387078"/>
                                        </p:tgtEl>
                                        <p:attrNameLst>
                                          <p:attrName>style.visibility</p:attrName>
                                        </p:attrNameLst>
                                      </p:cBhvr>
                                      <p:to>
                                        <p:strVal val="visible"/>
                                      </p:to>
                                    </p:set>
                                    <p:animEffect transition="in" filter="blinds(horizontal)">
                                      <p:cBhvr>
                                        <p:cTn id="16" dur="500"/>
                                        <p:tgtEl>
                                          <p:spTgt spid="387078"/>
                                        </p:tgtEl>
                                      </p:cBhvr>
                                    </p:animEffect>
                                  </p:childTnLst>
                                </p:cTn>
                              </p:par>
                              <p:par>
                                <p:cTn id="17" presetID="3" presetClass="entr" presetSubtype="5" fill="hold" grpId="0" nodeType="withEffect">
                                  <p:stCondLst>
                                    <p:cond delay="0"/>
                                  </p:stCondLst>
                                  <p:childTnLst>
                                    <p:set>
                                      <p:cBhvr>
                                        <p:cTn id="18" dur="1" fill="hold">
                                          <p:stCondLst>
                                            <p:cond delay="0"/>
                                          </p:stCondLst>
                                        </p:cTn>
                                        <p:tgtEl>
                                          <p:spTgt spid="387080"/>
                                        </p:tgtEl>
                                        <p:attrNameLst>
                                          <p:attrName>style.visibility</p:attrName>
                                        </p:attrNameLst>
                                      </p:cBhvr>
                                      <p:to>
                                        <p:strVal val="visible"/>
                                      </p:to>
                                    </p:set>
                                    <p:animEffect transition="in" filter="blinds(vertical)">
                                      <p:cBhvr>
                                        <p:cTn id="19" dur="500"/>
                                        <p:tgtEl>
                                          <p:spTgt spid="387080"/>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387081"/>
                                        </p:tgtEl>
                                        <p:attrNameLst>
                                          <p:attrName>style.visibility</p:attrName>
                                        </p:attrNameLst>
                                      </p:cBhvr>
                                      <p:to>
                                        <p:strVal val="visible"/>
                                      </p:to>
                                    </p:set>
                                    <p:animEffect transition="in" filter="blinds(vertical)">
                                      <p:cBhvr>
                                        <p:cTn id="22" dur="500"/>
                                        <p:tgtEl>
                                          <p:spTgt spid="387081"/>
                                        </p:tgtEl>
                                      </p:cBhvr>
                                    </p:animEffect>
                                  </p:childTnLst>
                                </p:cTn>
                              </p:par>
                              <p:par>
                                <p:cTn id="23" presetID="29" presetClass="entr" presetSubtype="0" fill="hold" grpId="0" nodeType="withEffect">
                                  <p:stCondLst>
                                    <p:cond delay="0"/>
                                  </p:stCondLst>
                                  <p:childTnLst>
                                    <p:set>
                                      <p:cBhvr>
                                        <p:cTn id="24" dur="1" fill="hold">
                                          <p:stCondLst>
                                            <p:cond delay="0"/>
                                          </p:stCondLst>
                                        </p:cTn>
                                        <p:tgtEl>
                                          <p:spTgt spid="387079"/>
                                        </p:tgtEl>
                                        <p:attrNameLst>
                                          <p:attrName>style.visibility</p:attrName>
                                        </p:attrNameLst>
                                      </p:cBhvr>
                                      <p:to>
                                        <p:strVal val="visible"/>
                                      </p:to>
                                    </p:set>
                                    <p:anim calcmode="lin" valueType="num">
                                      <p:cBhvr>
                                        <p:cTn id="25" dur="1000" fill="hold"/>
                                        <p:tgtEl>
                                          <p:spTgt spid="387079"/>
                                        </p:tgtEl>
                                        <p:attrNameLst>
                                          <p:attrName>ppt_x</p:attrName>
                                        </p:attrNameLst>
                                      </p:cBhvr>
                                      <p:tavLst>
                                        <p:tav tm="0">
                                          <p:val>
                                            <p:strVal val="#ppt_x-.2"/>
                                          </p:val>
                                        </p:tav>
                                        <p:tav tm="100000">
                                          <p:val>
                                            <p:strVal val="#ppt_x"/>
                                          </p:val>
                                        </p:tav>
                                      </p:tavLst>
                                    </p:anim>
                                    <p:anim calcmode="lin" valueType="num">
                                      <p:cBhvr>
                                        <p:cTn id="26" dur="1000" fill="hold"/>
                                        <p:tgtEl>
                                          <p:spTgt spid="387079"/>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87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7" grpId="0"/>
      <p:bldP spid="387079" grpId="0"/>
      <p:bldP spid="387080" grpId="0" animBg="1"/>
      <p:bldP spid="387081" grpId="0" animBg="1"/>
    </p:bldLst>
  </p:timing>
</p:sld>
</file>

<file path=ppt/slides/slide1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F5C1CEC5-53C8-4086-A340-858C5C247E6E}" type="slidenum">
              <a:rPr lang="ar-SA">
                <a:solidFill>
                  <a:srgbClr val="90C226"/>
                </a:solidFill>
              </a:rPr>
              <a:pPr/>
              <a:t>171</a:t>
            </a:fld>
            <a:endParaRPr lang="en-US" dirty="0">
              <a:solidFill>
                <a:srgbClr val="90C226"/>
              </a:solidFill>
            </a:endParaRPr>
          </a:p>
        </p:txBody>
      </p:sp>
      <p:sp>
        <p:nvSpPr>
          <p:cNvPr id="389122" name="Rectangle 2"/>
          <p:cNvSpPr>
            <a:spLocks noChangeArrowheads="1"/>
          </p:cNvSpPr>
          <p:nvPr/>
        </p:nvSpPr>
        <p:spPr bwMode="auto">
          <a:xfrm>
            <a:off x="5651500" y="4868863"/>
            <a:ext cx="2952750" cy="13684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9123" name="Rectangle 3"/>
          <p:cNvSpPr>
            <a:spLocks noChangeArrowheads="1"/>
          </p:cNvSpPr>
          <p:nvPr/>
        </p:nvSpPr>
        <p:spPr bwMode="auto">
          <a:xfrm>
            <a:off x="1476375" y="4292600"/>
            <a:ext cx="3600450" cy="18002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89124" name="Picture 4" descr="1"/>
          <p:cNvPicPr>
            <a:picLocks noChangeAspect="1" noChangeArrowheads="1"/>
          </p:cNvPicPr>
          <p:nvPr/>
        </p:nvPicPr>
        <p:blipFill>
          <a:blip r:embed="rId3"/>
          <a:srcRect/>
          <a:stretch>
            <a:fillRect/>
          </a:stretch>
        </p:blipFill>
        <p:spPr bwMode="auto">
          <a:xfrm>
            <a:off x="2987675" y="549275"/>
            <a:ext cx="2438400" cy="37941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89125" name="Picture 5" descr="ajor"/>
          <p:cNvPicPr>
            <a:picLocks noChangeAspect="1" noChangeArrowheads="1"/>
          </p:cNvPicPr>
          <p:nvPr/>
        </p:nvPicPr>
        <p:blipFill>
          <a:blip r:embed="rId4"/>
          <a:srcRect/>
          <a:stretch>
            <a:fillRect/>
          </a:stretch>
        </p:blipFill>
        <p:spPr bwMode="auto">
          <a:xfrm>
            <a:off x="5867400" y="260350"/>
            <a:ext cx="2952750" cy="47625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89126" name="Rectangle 6"/>
          <p:cNvSpPr>
            <a:spLocks noChangeArrowheads="1"/>
          </p:cNvSpPr>
          <p:nvPr/>
        </p:nvSpPr>
        <p:spPr bwMode="auto">
          <a:xfrm>
            <a:off x="5547168" y="5229225"/>
            <a:ext cx="2666114" cy="941796"/>
          </a:xfrm>
          <a:prstGeom prst="rect">
            <a:avLst/>
          </a:prstGeom>
          <a:noFill/>
          <a:ln w="9525" algn="ctr">
            <a:noFill/>
            <a:miter lim="800000"/>
            <a:headEnd/>
            <a:tailEnd/>
          </a:ln>
          <a:effectLst/>
        </p:spPr>
        <p:txBody>
          <a:bodyPr wrap="none">
            <a:spAutoFit/>
          </a:bodyPr>
          <a:lstStyle/>
          <a:p>
            <a:pPr algn="ctr" fontAlgn="base">
              <a:spcBef>
                <a:spcPct val="30000"/>
              </a:spcBef>
              <a:spcAft>
                <a:spcPct val="0"/>
              </a:spcAft>
            </a:pPr>
            <a:r>
              <a:rPr lang="fa-IR" sz="2400" b="1" dirty="0">
                <a:solidFill>
                  <a:srgbClr val="EBEBEB"/>
                </a:solidFill>
                <a:latin typeface="Arial" pitchFamily="34" charset="0"/>
                <a:cs typeface="B Zar" pitchFamily="2" charset="-78"/>
              </a:rPr>
              <a:t>دیوار آجر مینایی بنای </a:t>
            </a:r>
          </a:p>
          <a:p>
            <a:pPr algn="ctr" fontAlgn="base">
              <a:spcBef>
                <a:spcPct val="30000"/>
              </a:spcBef>
              <a:spcAft>
                <a:spcPct val="0"/>
              </a:spcAft>
            </a:pPr>
            <a:r>
              <a:rPr lang="fa-IR" sz="2400" b="1" dirty="0">
                <a:solidFill>
                  <a:srgbClr val="EBEBEB"/>
                </a:solidFill>
                <a:latin typeface="Arial" pitchFamily="34" charset="0"/>
                <a:cs typeface="B Zar" pitchFamily="2" charset="-78"/>
              </a:rPr>
              <a:t> تربت شیخ جام</a:t>
            </a:r>
            <a:endParaRPr lang="en-US" sz="2400" b="1" dirty="0">
              <a:solidFill>
                <a:srgbClr val="EBEBEB"/>
              </a:solidFill>
              <a:latin typeface="Arial" pitchFamily="34" charset="0"/>
              <a:cs typeface="B Zar" pitchFamily="2" charset="-78"/>
            </a:endParaRPr>
          </a:p>
        </p:txBody>
      </p:sp>
      <p:sp>
        <p:nvSpPr>
          <p:cNvPr id="389127" name="AutoShape 7"/>
          <p:cNvSpPr>
            <a:spLocks noChangeArrowheads="1"/>
          </p:cNvSpPr>
          <p:nvPr/>
        </p:nvSpPr>
        <p:spPr bwMode="auto">
          <a:xfrm>
            <a:off x="8101013" y="5229225"/>
            <a:ext cx="381000" cy="287338"/>
          </a:xfrm>
          <a:prstGeom prst="flowChartExtract">
            <a:avLst/>
          </a:prstGeom>
          <a:solidFill>
            <a:schemeClr val="accent1"/>
          </a:solidFill>
          <a:ln w="9525" algn="ctr">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9128" name="Rectangle 8"/>
          <p:cNvSpPr>
            <a:spLocks noChangeArrowheads="1"/>
          </p:cNvSpPr>
          <p:nvPr/>
        </p:nvSpPr>
        <p:spPr bwMode="auto">
          <a:xfrm>
            <a:off x="2195513" y="4581525"/>
            <a:ext cx="2601912" cy="1200329"/>
          </a:xfrm>
          <a:prstGeom prst="rect">
            <a:avLst/>
          </a:prstGeom>
          <a:noFill/>
          <a:ln w="9525" algn="ctr">
            <a:noFill/>
            <a:miter lim="800000"/>
            <a:headEnd/>
            <a:tailEnd/>
          </a:ln>
          <a:effectLst/>
        </p:spPr>
        <p:txBody>
          <a:bodyPr>
            <a:spAutoFit/>
          </a:bodyPr>
          <a:lstStyle/>
          <a:p>
            <a:pPr algn="just" fontAlgn="base">
              <a:spcBef>
                <a:spcPct val="30000"/>
              </a:spcBef>
              <a:spcAft>
                <a:spcPct val="0"/>
              </a:spcAft>
            </a:pPr>
            <a:r>
              <a:rPr lang="fa-IR" sz="2000" dirty="0">
                <a:solidFill>
                  <a:srgbClr val="EBEBEB"/>
                </a:solidFill>
                <a:latin typeface="Arial" pitchFamily="34" charset="0"/>
                <a:cs typeface="B Zar" pitchFamily="2" charset="-78"/>
              </a:rPr>
              <a:t>    </a:t>
            </a:r>
            <a:r>
              <a:rPr lang="fa-IR" sz="2400" b="1" dirty="0">
                <a:solidFill>
                  <a:srgbClr val="EBEBEB"/>
                </a:solidFill>
                <a:latin typeface="Arial" pitchFamily="34" charset="0"/>
                <a:cs typeface="B Zar" pitchFamily="2" charset="-78"/>
              </a:rPr>
              <a:t>طاق نمای میانی در بقعه شیخ احمد جامی در تربت جام</a:t>
            </a:r>
            <a:endParaRPr lang="en-US" sz="2400" b="1" dirty="0">
              <a:solidFill>
                <a:srgbClr val="EBEBEB"/>
              </a:solidFill>
              <a:latin typeface="Arial" pitchFamily="34" charset="0"/>
              <a:cs typeface="B Zar" pitchFamily="2" charset="-78"/>
            </a:endParaRPr>
          </a:p>
        </p:txBody>
      </p:sp>
      <p:sp>
        <p:nvSpPr>
          <p:cNvPr id="389129" name="AutoShape 9"/>
          <p:cNvSpPr>
            <a:spLocks noChangeArrowheads="1"/>
          </p:cNvSpPr>
          <p:nvPr/>
        </p:nvSpPr>
        <p:spPr bwMode="auto">
          <a:xfrm rot="-129665">
            <a:off x="4500563" y="4652963"/>
            <a:ext cx="381000" cy="254000"/>
          </a:xfrm>
          <a:prstGeom prst="flowChartExtract">
            <a:avLst/>
          </a:prstGeom>
          <a:solidFill>
            <a:schemeClr val="accent1"/>
          </a:solidFill>
          <a:ln w="9525" algn="ctr">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9130" name="Rectangle 10"/>
          <p:cNvSpPr>
            <a:spLocks noChangeArrowheads="1"/>
          </p:cNvSpPr>
          <p:nvPr/>
        </p:nvSpPr>
        <p:spPr bwMode="auto">
          <a:xfrm>
            <a:off x="533400" y="3124200"/>
            <a:ext cx="1390650" cy="396875"/>
          </a:xfrm>
          <a:prstGeom prst="rect">
            <a:avLst/>
          </a:prstGeom>
          <a:noFill/>
          <a:ln w="9525" algn="ctr">
            <a:noFill/>
            <a:miter lim="800000"/>
            <a:headEnd/>
            <a:tailEnd/>
          </a:ln>
          <a:effectLst/>
        </p:spPr>
        <p:txBody>
          <a:bodyPr>
            <a:spAutoFit/>
          </a:bodyPr>
          <a:lstStyle/>
          <a:p>
            <a:pPr algn="ctr" fontAlgn="base">
              <a:spcBef>
                <a:spcPct val="30000"/>
              </a:spcBef>
              <a:spcAft>
                <a:spcPct val="0"/>
              </a:spcAft>
            </a:pPr>
            <a:endParaRPr lang="en-US" sz="2000" dirty="0">
              <a:solidFill>
                <a:srgbClr val="EBEBEB"/>
              </a:solidFill>
              <a:latin typeface="Arial" pitchFamily="34" charset="0"/>
              <a:cs typeface="B Zar" pitchFamily="2" charset="-78"/>
            </a:endParaRPr>
          </a:p>
        </p:txBody>
      </p:sp>
      <p:sp>
        <p:nvSpPr>
          <p:cNvPr id="389131" name="Rectangle 11"/>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89132" name="Rectangle 12"/>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5348425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389125"/>
                                        </p:tgtEl>
                                        <p:attrNameLst>
                                          <p:attrName>style.visibility</p:attrName>
                                        </p:attrNameLst>
                                      </p:cBhvr>
                                      <p:to>
                                        <p:strVal val="visible"/>
                                      </p:to>
                                    </p:set>
                                    <p:animEffect transition="in" filter="blinds(vertical)">
                                      <p:cBhvr>
                                        <p:cTn id="7" dur="500"/>
                                        <p:tgtEl>
                                          <p:spTgt spid="38912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89124"/>
                                        </p:tgtEl>
                                        <p:attrNameLst>
                                          <p:attrName>style.visibility</p:attrName>
                                        </p:attrNameLst>
                                      </p:cBhvr>
                                      <p:to>
                                        <p:strVal val="visible"/>
                                      </p:to>
                                    </p:set>
                                    <p:animEffect transition="in" filter="blinds(horizontal)">
                                      <p:cBhvr>
                                        <p:cTn id="11" dur="500"/>
                                        <p:tgtEl>
                                          <p:spTgt spid="389124"/>
                                        </p:tgtEl>
                                      </p:cBhvr>
                                    </p:animEffect>
                                  </p:childTnLst>
                                </p:cTn>
                              </p:par>
                            </p:childTnLst>
                          </p:cTn>
                        </p:par>
                        <p:par>
                          <p:cTn id="12" fill="hold">
                            <p:stCondLst>
                              <p:cond delay="1000"/>
                            </p:stCondLst>
                            <p:childTnLst>
                              <p:par>
                                <p:cTn id="13" presetID="3" presetClass="entr" presetSubtype="5" fill="hold" grpId="0" nodeType="afterEffect">
                                  <p:stCondLst>
                                    <p:cond delay="0"/>
                                  </p:stCondLst>
                                  <p:childTnLst>
                                    <p:set>
                                      <p:cBhvr>
                                        <p:cTn id="14" dur="1" fill="hold">
                                          <p:stCondLst>
                                            <p:cond delay="0"/>
                                          </p:stCondLst>
                                        </p:cTn>
                                        <p:tgtEl>
                                          <p:spTgt spid="389126"/>
                                        </p:tgtEl>
                                        <p:attrNameLst>
                                          <p:attrName>style.visibility</p:attrName>
                                        </p:attrNameLst>
                                      </p:cBhvr>
                                      <p:to>
                                        <p:strVal val="visible"/>
                                      </p:to>
                                    </p:set>
                                    <p:animEffect transition="in" filter="blinds(vertical)">
                                      <p:cBhvr>
                                        <p:cTn id="15" dur="500"/>
                                        <p:tgtEl>
                                          <p:spTgt spid="389126"/>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389127"/>
                                        </p:tgtEl>
                                        <p:attrNameLst>
                                          <p:attrName>style.visibility</p:attrName>
                                        </p:attrNameLst>
                                      </p:cBhvr>
                                      <p:to>
                                        <p:strVal val="visible"/>
                                      </p:to>
                                    </p:set>
                                    <p:animEffect transition="in" filter="blinds(vertical)">
                                      <p:cBhvr>
                                        <p:cTn id="18" dur="500"/>
                                        <p:tgtEl>
                                          <p:spTgt spid="389127"/>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389128"/>
                                        </p:tgtEl>
                                        <p:attrNameLst>
                                          <p:attrName>style.visibility</p:attrName>
                                        </p:attrNameLst>
                                      </p:cBhvr>
                                      <p:to>
                                        <p:strVal val="visible"/>
                                      </p:to>
                                    </p:set>
                                    <p:animEffect transition="in" filter="blinds(horizontal)">
                                      <p:cBhvr>
                                        <p:cTn id="22" dur="500"/>
                                        <p:tgtEl>
                                          <p:spTgt spid="38912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89129"/>
                                        </p:tgtEl>
                                        <p:attrNameLst>
                                          <p:attrName>style.visibility</p:attrName>
                                        </p:attrNameLst>
                                      </p:cBhvr>
                                      <p:to>
                                        <p:strVal val="visible"/>
                                      </p:to>
                                    </p:set>
                                    <p:animEffect transition="in" filter="blinds(horizontal)">
                                      <p:cBhvr>
                                        <p:cTn id="25" dur="500"/>
                                        <p:tgtEl>
                                          <p:spTgt spid="389129"/>
                                        </p:tgtEl>
                                      </p:cBhvr>
                                    </p:animEffect>
                                  </p:childTnLst>
                                </p:cTn>
                              </p:par>
                            </p:childTnLst>
                          </p:cTn>
                        </p:par>
                        <p:par>
                          <p:cTn id="26" fill="hold">
                            <p:stCondLst>
                              <p:cond delay="2000"/>
                            </p:stCondLst>
                            <p:childTnLst>
                              <p:par>
                                <p:cTn id="27" presetID="3" presetClass="entr" presetSubtype="5" fill="hold" grpId="0" nodeType="afterEffect" nodePh="1">
                                  <p:stCondLst>
                                    <p:cond delay="0"/>
                                  </p:stCondLst>
                                  <p:endCondLst>
                                    <p:cond evt="begin" delay="0">
                                      <p:tn val="27"/>
                                    </p:cond>
                                  </p:endCondLst>
                                  <p:childTnLst>
                                    <p:set>
                                      <p:cBhvr>
                                        <p:cTn id="28" dur="1" fill="hold">
                                          <p:stCondLst>
                                            <p:cond delay="0"/>
                                          </p:stCondLst>
                                        </p:cTn>
                                        <p:tgtEl>
                                          <p:spTgt spid="389130"/>
                                        </p:tgtEl>
                                        <p:attrNameLst>
                                          <p:attrName>style.visibility</p:attrName>
                                        </p:attrNameLst>
                                      </p:cBhvr>
                                      <p:to>
                                        <p:strVal val="visible"/>
                                      </p:to>
                                    </p:set>
                                    <p:animEffect transition="in" filter="blinds(vertical)">
                                      <p:cBhvr>
                                        <p:cTn id="29" dur="500"/>
                                        <p:tgtEl>
                                          <p:spTgt spid="389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26" grpId="0"/>
      <p:bldP spid="389127" grpId="0" animBg="1"/>
      <p:bldP spid="389128" grpId="0"/>
      <p:bldP spid="389129" grpId="0" animBg="1"/>
      <p:bldP spid="389130"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93D69D8B-0CFA-4D6A-9361-3EA9F4300E4F}" type="slidenum">
              <a:rPr lang="ar-SA">
                <a:solidFill>
                  <a:srgbClr val="90C226"/>
                </a:solidFill>
              </a:rPr>
              <a:pPr/>
              <a:t>172</a:t>
            </a:fld>
            <a:endParaRPr lang="en-US" dirty="0">
              <a:solidFill>
                <a:srgbClr val="90C226"/>
              </a:solidFill>
            </a:endParaRPr>
          </a:p>
        </p:txBody>
      </p:sp>
      <p:sp>
        <p:nvSpPr>
          <p:cNvPr id="391170" name="Rectangle 2"/>
          <p:cNvSpPr>
            <a:spLocks noChangeArrowheads="1"/>
          </p:cNvSpPr>
          <p:nvPr/>
        </p:nvSpPr>
        <p:spPr bwMode="auto">
          <a:xfrm>
            <a:off x="539750" y="5876925"/>
            <a:ext cx="2879725"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1171" name="Rectangle 3"/>
          <p:cNvSpPr>
            <a:spLocks noChangeArrowheads="1"/>
          </p:cNvSpPr>
          <p:nvPr/>
        </p:nvSpPr>
        <p:spPr bwMode="auto">
          <a:xfrm>
            <a:off x="4356100" y="4868863"/>
            <a:ext cx="3960813" cy="86518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1172" name="Rectangle 4"/>
          <p:cNvSpPr>
            <a:spLocks noChangeArrowheads="1"/>
          </p:cNvSpPr>
          <p:nvPr/>
        </p:nvSpPr>
        <p:spPr bwMode="auto">
          <a:xfrm>
            <a:off x="900113" y="3716338"/>
            <a:ext cx="3887787" cy="144145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91173" name="Picture 5" descr="13"/>
          <p:cNvPicPr>
            <a:picLocks noChangeAspect="1" noChangeArrowheads="1"/>
          </p:cNvPicPr>
          <p:nvPr/>
        </p:nvPicPr>
        <p:blipFill>
          <a:blip r:embed="rId3"/>
          <a:srcRect/>
          <a:stretch>
            <a:fillRect/>
          </a:stretch>
        </p:blipFill>
        <p:spPr bwMode="auto">
          <a:xfrm>
            <a:off x="611188" y="620713"/>
            <a:ext cx="3754437" cy="28463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391174" name="Picture 6" descr="gachbori"/>
          <p:cNvPicPr>
            <a:picLocks noChangeAspect="1" noChangeArrowheads="1"/>
          </p:cNvPicPr>
          <p:nvPr/>
        </p:nvPicPr>
        <p:blipFill>
          <a:blip r:embed="rId4"/>
          <a:srcRect/>
          <a:stretch>
            <a:fillRect/>
          </a:stretch>
        </p:blipFill>
        <p:spPr bwMode="auto">
          <a:xfrm>
            <a:off x="4500563" y="1412875"/>
            <a:ext cx="4427537" cy="32273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91175" name="Rectangle 7"/>
          <p:cNvSpPr>
            <a:spLocks noChangeArrowheads="1"/>
          </p:cNvSpPr>
          <p:nvPr/>
        </p:nvSpPr>
        <p:spPr bwMode="auto">
          <a:xfrm>
            <a:off x="5507116" y="5013325"/>
            <a:ext cx="2741456" cy="461665"/>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قاب گچ بری ،حکاکی</a:t>
            </a:r>
            <a:endParaRPr lang="en-US" sz="2400" b="1" dirty="0">
              <a:solidFill>
                <a:srgbClr val="EBEBEB"/>
              </a:solidFill>
              <a:latin typeface="Arial" pitchFamily="34" charset="0"/>
              <a:cs typeface="B Zar" pitchFamily="2" charset="-78"/>
            </a:endParaRPr>
          </a:p>
        </p:txBody>
      </p:sp>
      <p:sp>
        <p:nvSpPr>
          <p:cNvPr id="391176" name="Rectangle 8"/>
          <p:cNvSpPr>
            <a:spLocks noChangeArrowheads="1"/>
          </p:cNvSpPr>
          <p:nvPr/>
        </p:nvSpPr>
        <p:spPr bwMode="auto">
          <a:xfrm>
            <a:off x="805889" y="4076700"/>
            <a:ext cx="3038011" cy="941796"/>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400"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نمای زیر گنبد،اس</a:t>
            </a:r>
            <a:r>
              <a:rPr lang="fa-IR" sz="2400" b="1" dirty="0">
                <a:solidFill>
                  <a:prstClr val="black"/>
                </a:solidFill>
                <a:latin typeface="Arial" pitchFamily="34" charset="0"/>
                <a:cs typeface="B Zar" pitchFamily="2" charset="-78"/>
              </a:rPr>
              <a:t>تفاده</a:t>
            </a:r>
            <a:r>
              <a:rPr lang="fa-IR" sz="2400" b="1" dirty="0">
                <a:solidFill>
                  <a:srgbClr val="EBEBEB"/>
                </a:solidFill>
                <a:latin typeface="Arial" pitchFamily="34" charset="0"/>
                <a:cs typeface="B Zar" pitchFamily="2" charset="-78"/>
              </a:rPr>
              <a:t> </a:t>
            </a:r>
            <a:r>
              <a:rPr lang="fa-IR" sz="2400" b="1" dirty="0">
                <a:solidFill>
                  <a:prstClr val="black"/>
                </a:solidFill>
                <a:latin typeface="Arial" pitchFamily="34" charset="0"/>
                <a:cs typeface="B Zar" pitchFamily="2" charset="-78"/>
              </a:rPr>
              <a:t>از</a:t>
            </a:r>
          </a:p>
          <a:p>
            <a:pPr algn="ctr" fontAlgn="base">
              <a:spcBef>
                <a:spcPct val="30000"/>
              </a:spcBef>
              <a:spcAft>
                <a:spcPct val="0"/>
              </a:spcAft>
            </a:pPr>
            <a:r>
              <a:rPr lang="fa-IR" sz="2400" b="1" dirty="0">
                <a:solidFill>
                  <a:srgbClr val="EBEBEB"/>
                </a:solidFill>
                <a:latin typeface="Arial" pitchFamily="34" charset="0"/>
                <a:cs typeface="B Zar" pitchFamily="2" charset="-78"/>
              </a:rPr>
              <a:t> کاربندی های </a:t>
            </a:r>
            <a:r>
              <a:rPr lang="fa-IR" sz="2400" b="1" dirty="0">
                <a:solidFill>
                  <a:prstClr val="black"/>
                </a:solidFill>
                <a:latin typeface="Arial" pitchFamily="34" charset="0"/>
                <a:cs typeface="B Zar" pitchFamily="2" charset="-78"/>
              </a:rPr>
              <a:t>زیبا</a:t>
            </a:r>
            <a:endParaRPr lang="en-US" sz="2400" b="1" dirty="0">
              <a:solidFill>
                <a:prstClr val="black"/>
              </a:solidFill>
              <a:latin typeface="Arial" pitchFamily="34" charset="0"/>
              <a:cs typeface="B Zar" pitchFamily="2" charset="-78"/>
            </a:endParaRPr>
          </a:p>
        </p:txBody>
      </p:sp>
      <p:sp>
        <p:nvSpPr>
          <p:cNvPr id="391177" name="Rectangle 9"/>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1178" name="Rectangle 10"/>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91179" name="Rectangle 11"/>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5"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41585446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91174"/>
                                        </p:tgtEl>
                                        <p:attrNameLst>
                                          <p:attrName>style.visibility</p:attrName>
                                        </p:attrNameLst>
                                      </p:cBhvr>
                                      <p:to>
                                        <p:strVal val="visible"/>
                                      </p:to>
                                    </p:set>
                                    <p:animEffect transition="in" filter="fade">
                                      <p:cBhvr>
                                        <p:cTn id="7" dur="1000"/>
                                        <p:tgtEl>
                                          <p:spTgt spid="391174"/>
                                        </p:tgtEl>
                                      </p:cBhvr>
                                    </p:animEffect>
                                    <p:anim calcmode="lin" valueType="num">
                                      <p:cBhvr>
                                        <p:cTn id="8" dur="1000" fill="hold"/>
                                        <p:tgtEl>
                                          <p:spTgt spid="391174"/>
                                        </p:tgtEl>
                                        <p:attrNameLst>
                                          <p:attrName>ppt_x</p:attrName>
                                        </p:attrNameLst>
                                      </p:cBhvr>
                                      <p:tavLst>
                                        <p:tav tm="0">
                                          <p:val>
                                            <p:strVal val="#ppt_x"/>
                                          </p:val>
                                        </p:tav>
                                        <p:tav tm="100000">
                                          <p:val>
                                            <p:strVal val="#ppt_x"/>
                                          </p:val>
                                        </p:tav>
                                      </p:tavLst>
                                    </p:anim>
                                    <p:anim calcmode="lin" valueType="num">
                                      <p:cBhvr>
                                        <p:cTn id="9" dur="1000" fill="hold"/>
                                        <p:tgtEl>
                                          <p:spTgt spid="391174"/>
                                        </p:tgtEl>
                                        <p:attrNameLst>
                                          <p:attrName>ppt_y</p:attrName>
                                        </p:attrNameLst>
                                      </p:cBhvr>
                                      <p:tavLst>
                                        <p:tav tm="0">
                                          <p:val>
                                            <p:strVal val="#ppt_y-.1"/>
                                          </p:val>
                                        </p:tav>
                                        <p:tav tm="100000">
                                          <p:val>
                                            <p:strVal val="#ppt_y"/>
                                          </p:val>
                                        </p:tav>
                                      </p:tavLst>
                                    </p:anim>
                                  </p:childTnLst>
                                </p:cTn>
                              </p:par>
                              <p:par>
                                <p:cTn id="10" presetID="29" presetClass="entr" presetSubtype="0" fill="hold" grpId="0" nodeType="withEffect">
                                  <p:stCondLst>
                                    <p:cond delay="0"/>
                                  </p:stCondLst>
                                  <p:childTnLst>
                                    <p:set>
                                      <p:cBhvr>
                                        <p:cTn id="11" dur="1" fill="hold">
                                          <p:stCondLst>
                                            <p:cond delay="0"/>
                                          </p:stCondLst>
                                        </p:cTn>
                                        <p:tgtEl>
                                          <p:spTgt spid="391175"/>
                                        </p:tgtEl>
                                        <p:attrNameLst>
                                          <p:attrName>style.visibility</p:attrName>
                                        </p:attrNameLst>
                                      </p:cBhvr>
                                      <p:to>
                                        <p:strVal val="visible"/>
                                      </p:to>
                                    </p:set>
                                    <p:anim calcmode="lin" valueType="num">
                                      <p:cBhvr>
                                        <p:cTn id="12" dur="1000" fill="hold"/>
                                        <p:tgtEl>
                                          <p:spTgt spid="391175"/>
                                        </p:tgtEl>
                                        <p:attrNameLst>
                                          <p:attrName>ppt_x</p:attrName>
                                        </p:attrNameLst>
                                      </p:cBhvr>
                                      <p:tavLst>
                                        <p:tav tm="0">
                                          <p:val>
                                            <p:strVal val="#ppt_x-.2"/>
                                          </p:val>
                                        </p:tav>
                                        <p:tav tm="100000">
                                          <p:val>
                                            <p:strVal val="#ppt_x"/>
                                          </p:val>
                                        </p:tav>
                                      </p:tavLst>
                                    </p:anim>
                                    <p:anim calcmode="lin" valueType="num">
                                      <p:cBhvr>
                                        <p:cTn id="13" dur="1000" fill="hold"/>
                                        <p:tgtEl>
                                          <p:spTgt spid="39117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91175"/>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91173"/>
                                        </p:tgtEl>
                                        <p:attrNameLst>
                                          <p:attrName>style.visibility</p:attrName>
                                        </p:attrNameLst>
                                      </p:cBhvr>
                                      <p:to>
                                        <p:strVal val="visible"/>
                                      </p:to>
                                    </p:set>
                                    <p:animEffect transition="in" filter="slide(fromBottom)">
                                      <p:cBhvr>
                                        <p:cTn id="18" dur="1000"/>
                                        <p:tgtEl>
                                          <p:spTgt spid="391173"/>
                                        </p:tgtEl>
                                      </p:cBhvr>
                                    </p:animEffect>
                                  </p:childTnLst>
                                </p:cTn>
                              </p:par>
                              <p:par>
                                <p:cTn id="19" presetID="29" presetClass="entr" presetSubtype="0" fill="hold" nodeType="withEffect">
                                  <p:stCondLst>
                                    <p:cond delay="0"/>
                                  </p:stCondLst>
                                  <p:childTnLst>
                                    <p:set>
                                      <p:cBhvr>
                                        <p:cTn id="20" dur="1" fill="hold">
                                          <p:stCondLst>
                                            <p:cond delay="0"/>
                                          </p:stCondLst>
                                        </p:cTn>
                                        <p:tgtEl>
                                          <p:spTgt spid="391176">
                                            <p:txEl>
                                              <p:pRg st="0" end="0"/>
                                            </p:txEl>
                                          </p:spTgt>
                                        </p:tgtEl>
                                        <p:attrNameLst>
                                          <p:attrName>style.visibility</p:attrName>
                                        </p:attrNameLst>
                                      </p:cBhvr>
                                      <p:to>
                                        <p:strVal val="visible"/>
                                      </p:to>
                                    </p:set>
                                    <p:anim calcmode="lin" valueType="num">
                                      <p:cBhvr>
                                        <p:cTn id="21" dur="1000" fill="hold"/>
                                        <p:tgtEl>
                                          <p:spTgt spid="391176">
                                            <p:txEl>
                                              <p:pRg st="0" end="0"/>
                                            </p:txEl>
                                          </p:spTgt>
                                        </p:tgtEl>
                                        <p:attrNameLst>
                                          <p:attrName>ppt_x</p:attrName>
                                        </p:attrNameLst>
                                      </p:cBhvr>
                                      <p:tavLst>
                                        <p:tav tm="0">
                                          <p:val>
                                            <p:strVal val="#ppt_x-.2"/>
                                          </p:val>
                                        </p:tav>
                                        <p:tav tm="100000">
                                          <p:val>
                                            <p:strVal val="#ppt_x"/>
                                          </p:val>
                                        </p:tav>
                                      </p:tavLst>
                                    </p:anim>
                                    <p:anim calcmode="lin" valueType="num">
                                      <p:cBhvr>
                                        <p:cTn id="22" dur="1000" fill="hold"/>
                                        <p:tgtEl>
                                          <p:spTgt spid="39117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91176">
                                            <p:txEl>
                                              <p:pRg st="0" end="0"/>
                                            </p:txEl>
                                          </p:spTgt>
                                        </p:tgtEl>
                                      </p:cBhvr>
                                    </p:animEffect>
                                  </p:childTnLst>
                                </p:cTn>
                              </p:par>
                              <p:par>
                                <p:cTn id="24" presetID="29" presetClass="entr" presetSubtype="0" fill="hold" nodeType="withEffect">
                                  <p:stCondLst>
                                    <p:cond delay="0"/>
                                  </p:stCondLst>
                                  <p:childTnLst>
                                    <p:set>
                                      <p:cBhvr>
                                        <p:cTn id="25" dur="1" fill="hold">
                                          <p:stCondLst>
                                            <p:cond delay="0"/>
                                          </p:stCondLst>
                                        </p:cTn>
                                        <p:tgtEl>
                                          <p:spTgt spid="391176">
                                            <p:txEl>
                                              <p:pRg st="1" end="1"/>
                                            </p:txEl>
                                          </p:spTgt>
                                        </p:tgtEl>
                                        <p:attrNameLst>
                                          <p:attrName>style.visibility</p:attrName>
                                        </p:attrNameLst>
                                      </p:cBhvr>
                                      <p:to>
                                        <p:strVal val="visible"/>
                                      </p:to>
                                    </p:set>
                                    <p:anim calcmode="lin" valueType="num">
                                      <p:cBhvr>
                                        <p:cTn id="26" dur="1000" fill="hold"/>
                                        <p:tgtEl>
                                          <p:spTgt spid="391176">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39117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9117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75"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55C687F9-9CBE-401E-A894-BDA2376D1D15}" type="slidenum">
              <a:rPr lang="ar-SA">
                <a:solidFill>
                  <a:srgbClr val="90C226"/>
                </a:solidFill>
              </a:rPr>
              <a:pPr/>
              <a:t>173</a:t>
            </a:fld>
            <a:endParaRPr lang="en-US" dirty="0">
              <a:solidFill>
                <a:srgbClr val="90C226"/>
              </a:solidFill>
            </a:endParaRPr>
          </a:p>
        </p:txBody>
      </p:sp>
      <p:sp>
        <p:nvSpPr>
          <p:cNvPr id="393218" name="Rectangle 2"/>
          <p:cNvSpPr>
            <a:spLocks noChangeArrowheads="1"/>
          </p:cNvSpPr>
          <p:nvPr/>
        </p:nvSpPr>
        <p:spPr bwMode="auto">
          <a:xfrm>
            <a:off x="755650" y="5229225"/>
            <a:ext cx="2879725" cy="7921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3219" name="Rectangle 3"/>
          <p:cNvSpPr>
            <a:spLocks noChangeArrowheads="1"/>
          </p:cNvSpPr>
          <p:nvPr/>
        </p:nvSpPr>
        <p:spPr bwMode="auto">
          <a:xfrm>
            <a:off x="3995738" y="1557338"/>
            <a:ext cx="5148262" cy="360045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3220" name="Rectangle 4"/>
          <p:cNvSpPr>
            <a:spLocks noChangeArrowheads="1"/>
          </p:cNvSpPr>
          <p:nvPr/>
        </p:nvSpPr>
        <p:spPr bwMode="auto">
          <a:xfrm>
            <a:off x="4918954" y="765175"/>
            <a:ext cx="3889206" cy="523220"/>
          </a:xfrm>
          <a:prstGeom prst="rect">
            <a:avLst/>
          </a:prstGeom>
          <a:noFill/>
          <a:ln w="9525" algn="ctr">
            <a:noFill/>
            <a:miter lim="800000"/>
            <a:headEnd/>
            <a:tailEnd/>
          </a:ln>
          <a:effectLst>
            <a:outerShdw dist="28398" dir="3806097" algn="ctr" rotWithShape="0">
              <a:schemeClr val="bg2"/>
            </a:outerShdw>
          </a:effectLst>
        </p:spPr>
        <p:txBody>
          <a:bodyPr wrap="none">
            <a:spAutoFit/>
          </a:bodyPr>
          <a:lstStyle/>
          <a:p>
            <a:pPr algn="ctr" fontAlgn="base">
              <a:spcBef>
                <a:spcPct val="30000"/>
              </a:spcBef>
              <a:spcAft>
                <a:spcPct val="0"/>
              </a:spcAft>
              <a:buFontTx/>
              <a:buChar char="•"/>
            </a:pPr>
            <a:r>
              <a:rPr lang="fa-IR" sz="2800" b="1" dirty="0">
                <a:solidFill>
                  <a:prstClr val="black"/>
                </a:solidFill>
                <a:latin typeface="Arial" pitchFamily="34" charset="0"/>
                <a:cs typeface="B Zar" pitchFamily="2" charset="-78"/>
              </a:rPr>
              <a:t> گور امیر (تیمور)در سمرقند:</a:t>
            </a:r>
            <a:endParaRPr lang="en-US" sz="2800" b="1" dirty="0">
              <a:solidFill>
                <a:prstClr val="black"/>
              </a:solidFill>
              <a:latin typeface="Arial" pitchFamily="34" charset="0"/>
              <a:cs typeface="B Zar" pitchFamily="2" charset="-78"/>
            </a:endParaRPr>
          </a:p>
        </p:txBody>
      </p:sp>
      <p:sp>
        <p:nvSpPr>
          <p:cNvPr id="393221" name="Rectangle 5"/>
          <p:cNvSpPr>
            <a:spLocks noChangeArrowheads="1"/>
          </p:cNvSpPr>
          <p:nvPr/>
        </p:nvSpPr>
        <p:spPr bwMode="auto">
          <a:xfrm>
            <a:off x="900113" y="1628775"/>
            <a:ext cx="8243887" cy="3295650"/>
          </a:xfrm>
          <a:prstGeom prst="rect">
            <a:avLst/>
          </a:prstGeom>
          <a:noFill/>
          <a:ln w="9525" algn="ctr">
            <a:noFill/>
            <a:miter lim="800000"/>
            <a:headEnd/>
            <a:tailEnd/>
          </a:ln>
          <a:effectLst/>
        </p:spPr>
        <p:txBody>
          <a:bodyPr>
            <a:spAutoFit/>
          </a:bodyPr>
          <a:lstStyle/>
          <a:p>
            <a:pPr algn="just" fontAlgn="base">
              <a:lnSpc>
                <a:spcPct val="150000"/>
              </a:lnSpc>
              <a:spcBef>
                <a:spcPct val="30000"/>
              </a:spcBef>
              <a:spcAft>
                <a:spcPct val="0"/>
              </a:spcAft>
            </a:pPr>
            <a:r>
              <a:rPr lang="fa-IR" sz="2000" b="1" dirty="0">
                <a:solidFill>
                  <a:srgbClr val="EBEBEB"/>
                </a:solidFill>
                <a:latin typeface="Arial" pitchFamily="34" charset="0"/>
                <a:cs typeface="B Zar" pitchFamily="2" charset="-78"/>
              </a:rPr>
              <a:t>این بنا آرامگاه تیمور می باشد که دارای گنبد با</a:t>
            </a:r>
          </a:p>
          <a:p>
            <a:pPr algn="just" fontAlgn="base">
              <a:lnSpc>
                <a:spcPct val="150000"/>
              </a:lnSpc>
              <a:spcBef>
                <a:spcPct val="30000"/>
              </a:spcBef>
              <a:spcAft>
                <a:spcPct val="0"/>
              </a:spcAft>
            </a:pPr>
            <a:r>
              <a:rPr lang="fa-IR" sz="2000" b="1" dirty="0">
                <a:solidFill>
                  <a:srgbClr val="EBEBEB"/>
                </a:solidFill>
                <a:latin typeface="Arial" pitchFamily="34" charset="0"/>
                <a:cs typeface="B Zar" pitchFamily="2" charset="-78"/>
              </a:rPr>
              <a:t> ساقه(یا گریو) بلند می باشد .گنبد این بنا با شیوه </a:t>
            </a:r>
          </a:p>
          <a:p>
            <a:pPr algn="just" fontAlgn="base">
              <a:lnSpc>
                <a:spcPct val="150000"/>
              </a:lnSpc>
              <a:spcBef>
                <a:spcPct val="30000"/>
              </a:spcBef>
              <a:spcAft>
                <a:spcPct val="0"/>
              </a:spcAft>
            </a:pPr>
            <a:r>
              <a:rPr lang="fa-IR" sz="2000" b="1" dirty="0">
                <a:solidFill>
                  <a:srgbClr val="EBEBEB"/>
                </a:solidFill>
                <a:latin typeface="Arial" pitchFamily="34" charset="0"/>
                <a:cs typeface="B Zar" pitchFamily="2" charset="-78"/>
              </a:rPr>
              <a:t>گنبد های گسسته و به شکل خربزه ای ساخته شده </a:t>
            </a:r>
          </a:p>
          <a:p>
            <a:pPr algn="just" fontAlgn="base">
              <a:lnSpc>
                <a:spcPct val="150000"/>
              </a:lnSpc>
              <a:spcBef>
                <a:spcPct val="30000"/>
              </a:spcBef>
              <a:spcAft>
                <a:spcPct val="0"/>
              </a:spcAft>
            </a:pPr>
            <a:r>
              <a:rPr lang="fa-IR" sz="2000" b="1" dirty="0">
                <a:solidFill>
                  <a:srgbClr val="EBEBEB"/>
                </a:solidFill>
                <a:latin typeface="Arial" pitchFamily="34" charset="0"/>
                <a:cs typeface="B Zar" pitchFamily="2" charset="-78"/>
              </a:rPr>
              <a:t>است و ارتفاع ساقه گریو آن به حدود 10 متر می رسد.</a:t>
            </a:r>
          </a:p>
          <a:p>
            <a:pPr algn="just" fontAlgn="base">
              <a:lnSpc>
                <a:spcPct val="150000"/>
              </a:lnSpc>
              <a:spcBef>
                <a:spcPct val="30000"/>
              </a:spcBef>
              <a:spcAft>
                <a:spcPct val="0"/>
              </a:spcAft>
            </a:pPr>
            <a:r>
              <a:rPr lang="fa-IR" sz="2000" b="1" dirty="0">
                <a:solidFill>
                  <a:srgbClr val="EBEBEB"/>
                </a:solidFill>
                <a:latin typeface="Arial" pitchFamily="34" charset="0"/>
                <a:cs typeface="B Zar" pitchFamily="2" charset="-78"/>
              </a:rPr>
              <a:t> این مقبره مانند اکثر مقابر دوره دوم سبک آذری به </a:t>
            </a:r>
          </a:p>
          <a:p>
            <a:pPr algn="just" fontAlgn="base">
              <a:lnSpc>
                <a:spcPct val="150000"/>
              </a:lnSpc>
              <a:spcBef>
                <a:spcPct val="30000"/>
              </a:spcBef>
              <a:spcAft>
                <a:spcPct val="0"/>
              </a:spcAft>
            </a:pPr>
            <a:r>
              <a:rPr lang="fa-IR" sz="2000" b="1" dirty="0">
                <a:solidFill>
                  <a:srgbClr val="EBEBEB"/>
                </a:solidFill>
                <a:latin typeface="Arial" pitchFamily="34" charset="0"/>
                <a:cs typeface="B Zar" pitchFamily="2" charset="-78"/>
              </a:rPr>
              <a:t>صورت برون گرا و با نقشه چهارگوش ساخته شده است. </a:t>
            </a:r>
            <a:endParaRPr lang="en-US" sz="2000" b="1" dirty="0">
              <a:solidFill>
                <a:srgbClr val="EBEBEB"/>
              </a:solidFill>
              <a:latin typeface="Arial" pitchFamily="34" charset="0"/>
              <a:cs typeface="B Zar" pitchFamily="2" charset="-78"/>
            </a:endParaRPr>
          </a:p>
        </p:txBody>
      </p:sp>
      <p:pic>
        <p:nvPicPr>
          <p:cNvPr id="393222" name="Picture 6" descr="06"/>
          <p:cNvPicPr>
            <a:picLocks noChangeAspect="1" noChangeArrowheads="1"/>
          </p:cNvPicPr>
          <p:nvPr/>
        </p:nvPicPr>
        <p:blipFill>
          <a:blip r:embed="rId3"/>
          <a:srcRect/>
          <a:stretch>
            <a:fillRect/>
          </a:stretch>
        </p:blipFill>
        <p:spPr bwMode="auto">
          <a:xfrm>
            <a:off x="395288" y="836613"/>
            <a:ext cx="3971925" cy="44640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93223" name="Rectangle 7"/>
          <p:cNvSpPr>
            <a:spLocks noChangeArrowheads="1"/>
          </p:cNvSpPr>
          <p:nvPr/>
        </p:nvSpPr>
        <p:spPr bwMode="auto">
          <a:xfrm>
            <a:off x="827088" y="5445125"/>
            <a:ext cx="2808287" cy="830997"/>
          </a:xfrm>
          <a:prstGeom prst="rect">
            <a:avLst/>
          </a:prstGeom>
          <a:noFill/>
          <a:ln w="9525">
            <a:noFill/>
            <a:miter lim="800000"/>
            <a:headEnd/>
            <a:tailEnd/>
          </a:ln>
          <a:effectLst/>
        </p:spPr>
        <p:txBody>
          <a:bodyPr>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 آرامگاه تیمور ، </a:t>
            </a:r>
            <a:r>
              <a:rPr lang="fa-IR" sz="2400" b="1" dirty="0">
                <a:solidFill>
                  <a:prstClr val="black"/>
                </a:solidFill>
                <a:latin typeface="Arial" pitchFamily="34" charset="0"/>
                <a:cs typeface="B Zar" pitchFamily="2" charset="-78"/>
              </a:rPr>
              <a:t>سمرقند</a:t>
            </a:r>
            <a:endParaRPr lang="en-US" sz="2400" b="1" dirty="0">
              <a:solidFill>
                <a:prstClr val="black"/>
              </a:solidFill>
              <a:latin typeface="Arial" pitchFamily="34" charset="0"/>
              <a:cs typeface="B Zar" pitchFamily="2" charset="-78"/>
            </a:endParaRPr>
          </a:p>
        </p:txBody>
      </p:sp>
      <p:sp>
        <p:nvSpPr>
          <p:cNvPr id="393224"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3225"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93226" name="Rectangle 10"/>
          <p:cNvSpPr>
            <a:spLocks noChangeArrowheads="1"/>
          </p:cNvSpPr>
          <p:nvPr/>
        </p:nvSpPr>
        <p:spPr bwMode="auto">
          <a:xfrm>
            <a:off x="6381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
        <p:nvSpPr>
          <p:cNvPr id="393227" name="Rectangle 11"/>
          <p:cNvSpPr>
            <a:spLocks noChangeArrowheads="1"/>
          </p:cNvSpPr>
          <p:nvPr/>
        </p:nvSpPr>
        <p:spPr bwMode="auto">
          <a:xfrm>
            <a:off x="6227763" y="5876925"/>
            <a:ext cx="2916237"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8438775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93220"/>
                                        </p:tgtEl>
                                        <p:attrNameLst>
                                          <p:attrName>style.visibility</p:attrName>
                                        </p:attrNameLst>
                                      </p:cBhvr>
                                      <p:to>
                                        <p:strVal val="visible"/>
                                      </p:to>
                                    </p:set>
                                    <p:animEffect transition="in" filter="fade">
                                      <p:cBhvr>
                                        <p:cTn id="7" dur="1000"/>
                                        <p:tgtEl>
                                          <p:spTgt spid="393220"/>
                                        </p:tgtEl>
                                      </p:cBhvr>
                                    </p:animEffect>
                                    <p:anim calcmode="lin" valueType="num">
                                      <p:cBhvr>
                                        <p:cTn id="8" dur="1000" fill="hold"/>
                                        <p:tgtEl>
                                          <p:spTgt spid="393220"/>
                                        </p:tgtEl>
                                        <p:attrNameLst>
                                          <p:attrName>ppt_x</p:attrName>
                                        </p:attrNameLst>
                                      </p:cBhvr>
                                      <p:tavLst>
                                        <p:tav tm="0">
                                          <p:val>
                                            <p:strVal val="#ppt_x-.1"/>
                                          </p:val>
                                        </p:tav>
                                        <p:tav tm="100000">
                                          <p:val>
                                            <p:strVal val="#ppt_x"/>
                                          </p:val>
                                        </p:tav>
                                      </p:tavLst>
                                    </p:anim>
                                    <p:anim calcmode="lin" valueType="num">
                                      <p:cBhvr>
                                        <p:cTn id="9" dur="1000" fill="hold"/>
                                        <p:tgtEl>
                                          <p:spTgt spid="393220"/>
                                        </p:tgtEl>
                                        <p:attrNameLst>
                                          <p:attrName>ppt_y</p:attrName>
                                        </p:attrNameLst>
                                      </p:cBhvr>
                                      <p:tavLst>
                                        <p:tav tm="0">
                                          <p:val>
                                            <p:strVal val="#ppt_y"/>
                                          </p:val>
                                        </p:tav>
                                        <p:tav tm="100000">
                                          <p:val>
                                            <p:strVal val="#ppt_y"/>
                                          </p:val>
                                        </p:tav>
                                      </p:tavLst>
                                    </p:anim>
                                  </p:childTnLst>
                                </p:cTn>
                              </p:par>
                            </p:childTnLst>
                          </p:cTn>
                        </p:par>
                        <p:par>
                          <p:cTn id="10" fill="hold">
                            <p:stCondLst>
                              <p:cond delay="3200"/>
                            </p:stCondLst>
                            <p:childTnLst>
                              <p:par>
                                <p:cTn id="11" presetID="29" presetClass="entr" presetSubtype="0" fill="hold" grpId="0" nodeType="afterEffect">
                                  <p:stCondLst>
                                    <p:cond delay="0"/>
                                  </p:stCondLst>
                                  <p:childTnLst>
                                    <p:set>
                                      <p:cBhvr>
                                        <p:cTn id="12" dur="1" fill="hold">
                                          <p:stCondLst>
                                            <p:cond delay="0"/>
                                          </p:stCondLst>
                                        </p:cTn>
                                        <p:tgtEl>
                                          <p:spTgt spid="393221"/>
                                        </p:tgtEl>
                                        <p:attrNameLst>
                                          <p:attrName>style.visibility</p:attrName>
                                        </p:attrNameLst>
                                      </p:cBhvr>
                                      <p:to>
                                        <p:strVal val="visible"/>
                                      </p:to>
                                    </p:set>
                                    <p:anim calcmode="lin" valueType="num">
                                      <p:cBhvr>
                                        <p:cTn id="13" dur="2000" fill="hold"/>
                                        <p:tgtEl>
                                          <p:spTgt spid="393221"/>
                                        </p:tgtEl>
                                        <p:attrNameLst>
                                          <p:attrName>ppt_x</p:attrName>
                                        </p:attrNameLst>
                                      </p:cBhvr>
                                      <p:tavLst>
                                        <p:tav tm="0">
                                          <p:val>
                                            <p:strVal val="#ppt_x-.2"/>
                                          </p:val>
                                        </p:tav>
                                        <p:tav tm="100000">
                                          <p:val>
                                            <p:strVal val="#ppt_x"/>
                                          </p:val>
                                        </p:tav>
                                      </p:tavLst>
                                    </p:anim>
                                    <p:anim calcmode="lin" valueType="num">
                                      <p:cBhvr>
                                        <p:cTn id="14" dur="2000" fill="hold"/>
                                        <p:tgtEl>
                                          <p:spTgt spid="393221"/>
                                        </p:tgtEl>
                                        <p:attrNameLst>
                                          <p:attrName>ppt_y</p:attrName>
                                        </p:attrNameLst>
                                      </p:cBhvr>
                                      <p:tavLst>
                                        <p:tav tm="0">
                                          <p:val>
                                            <p:strVal val="#ppt_y"/>
                                          </p:val>
                                        </p:tav>
                                        <p:tav tm="100000">
                                          <p:val>
                                            <p:strVal val="#ppt_y"/>
                                          </p:val>
                                        </p:tav>
                                      </p:tavLst>
                                    </p:anim>
                                    <p:animEffect transition="in" filter="wipe(right)" prLst="gradientSize: 0.1">
                                      <p:cBhvr>
                                        <p:cTn id="15" dur="2000"/>
                                        <p:tgtEl>
                                          <p:spTgt spid="393221"/>
                                        </p:tgtEl>
                                      </p:cBhvr>
                                    </p:animEffect>
                                  </p:childTnLst>
                                </p:cTn>
                              </p:par>
                              <p:par>
                                <p:cTn id="16" presetID="29" presetClass="entr" presetSubtype="0" fill="hold" nodeType="withEffect">
                                  <p:stCondLst>
                                    <p:cond delay="0"/>
                                  </p:stCondLst>
                                  <p:childTnLst>
                                    <p:set>
                                      <p:cBhvr>
                                        <p:cTn id="17" dur="1" fill="hold">
                                          <p:stCondLst>
                                            <p:cond delay="0"/>
                                          </p:stCondLst>
                                        </p:cTn>
                                        <p:tgtEl>
                                          <p:spTgt spid="393223">
                                            <p:txEl>
                                              <p:pRg st="0" end="0"/>
                                            </p:txEl>
                                          </p:spTgt>
                                        </p:tgtEl>
                                        <p:attrNameLst>
                                          <p:attrName>style.visibility</p:attrName>
                                        </p:attrNameLst>
                                      </p:cBhvr>
                                      <p:to>
                                        <p:strVal val="visible"/>
                                      </p:to>
                                    </p:set>
                                    <p:anim calcmode="lin" valueType="num">
                                      <p:cBhvr>
                                        <p:cTn id="18" dur="1000" fill="hold"/>
                                        <p:tgtEl>
                                          <p:spTgt spid="393223">
                                            <p:txEl>
                                              <p:pRg st="0" end="0"/>
                                            </p:txEl>
                                          </p:spTgt>
                                        </p:tgtEl>
                                        <p:attrNameLst>
                                          <p:attrName>ppt_x</p:attrName>
                                        </p:attrNameLst>
                                      </p:cBhvr>
                                      <p:tavLst>
                                        <p:tav tm="0">
                                          <p:val>
                                            <p:strVal val="#ppt_x-.2"/>
                                          </p:val>
                                        </p:tav>
                                        <p:tav tm="100000">
                                          <p:val>
                                            <p:strVal val="#ppt_x"/>
                                          </p:val>
                                        </p:tav>
                                      </p:tavLst>
                                    </p:anim>
                                    <p:anim calcmode="lin" valueType="num">
                                      <p:cBhvr>
                                        <p:cTn id="19" dur="1000" fill="hold"/>
                                        <p:tgtEl>
                                          <p:spTgt spid="39322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93223">
                                            <p:txEl>
                                              <p:pRg st="0" end="0"/>
                                            </p:txEl>
                                          </p:spTgt>
                                        </p:tgtEl>
                                      </p:cBhvr>
                                    </p:animEffect>
                                  </p:childTnLst>
                                </p:cTn>
                              </p:par>
                              <p:par>
                                <p:cTn id="21" presetID="31" presetClass="entr" presetSubtype="0" fill="hold" nodeType="withEffect">
                                  <p:stCondLst>
                                    <p:cond delay="0"/>
                                  </p:stCondLst>
                                  <p:iterate type="lt">
                                    <p:tmPct val="5000"/>
                                  </p:iterate>
                                  <p:childTnLst>
                                    <p:set>
                                      <p:cBhvr>
                                        <p:cTn id="22" dur="1" fill="hold">
                                          <p:stCondLst>
                                            <p:cond delay="0"/>
                                          </p:stCondLst>
                                        </p:cTn>
                                        <p:tgtEl>
                                          <p:spTgt spid="393222"/>
                                        </p:tgtEl>
                                        <p:attrNameLst>
                                          <p:attrName>style.visibility</p:attrName>
                                        </p:attrNameLst>
                                      </p:cBhvr>
                                      <p:to>
                                        <p:strVal val="visible"/>
                                      </p:to>
                                    </p:set>
                                    <p:anim calcmode="lin" valueType="num">
                                      <p:cBhvr>
                                        <p:cTn id="23" dur="1000" fill="hold"/>
                                        <p:tgtEl>
                                          <p:spTgt spid="393222"/>
                                        </p:tgtEl>
                                        <p:attrNameLst>
                                          <p:attrName>ppt_w</p:attrName>
                                        </p:attrNameLst>
                                      </p:cBhvr>
                                      <p:tavLst>
                                        <p:tav tm="0">
                                          <p:val>
                                            <p:fltVal val="0"/>
                                          </p:val>
                                        </p:tav>
                                        <p:tav tm="100000">
                                          <p:val>
                                            <p:strVal val="#ppt_w"/>
                                          </p:val>
                                        </p:tav>
                                      </p:tavLst>
                                    </p:anim>
                                    <p:anim calcmode="lin" valueType="num">
                                      <p:cBhvr>
                                        <p:cTn id="24" dur="1000" fill="hold"/>
                                        <p:tgtEl>
                                          <p:spTgt spid="393222"/>
                                        </p:tgtEl>
                                        <p:attrNameLst>
                                          <p:attrName>ppt_h</p:attrName>
                                        </p:attrNameLst>
                                      </p:cBhvr>
                                      <p:tavLst>
                                        <p:tav tm="0">
                                          <p:val>
                                            <p:fltVal val="0"/>
                                          </p:val>
                                        </p:tav>
                                        <p:tav tm="100000">
                                          <p:val>
                                            <p:strVal val="#ppt_h"/>
                                          </p:val>
                                        </p:tav>
                                      </p:tavLst>
                                    </p:anim>
                                    <p:anim calcmode="lin" valueType="num">
                                      <p:cBhvr>
                                        <p:cTn id="25" dur="1000" fill="hold"/>
                                        <p:tgtEl>
                                          <p:spTgt spid="393222"/>
                                        </p:tgtEl>
                                        <p:attrNameLst>
                                          <p:attrName>style.rotation</p:attrName>
                                        </p:attrNameLst>
                                      </p:cBhvr>
                                      <p:tavLst>
                                        <p:tav tm="0">
                                          <p:val>
                                            <p:fltVal val="90"/>
                                          </p:val>
                                        </p:tav>
                                        <p:tav tm="100000">
                                          <p:val>
                                            <p:fltVal val="0"/>
                                          </p:val>
                                        </p:tav>
                                      </p:tavLst>
                                    </p:anim>
                                    <p:animEffect transition="in" filter="fade">
                                      <p:cBhvr>
                                        <p:cTn id="26" dur="1000"/>
                                        <p:tgtEl>
                                          <p:spTgt spid="393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0" grpId="0"/>
      <p:bldP spid="393221"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57E2E3D5-927F-405A-83A2-0E3EE9A40D03}" type="slidenum">
              <a:rPr lang="ar-SA">
                <a:solidFill>
                  <a:srgbClr val="90C226"/>
                </a:solidFill>
              </a:rPr>
              <a:pPr/>
              <a:t>174</a:t>
            </a:fld>
            <a:endParaRPr lang="en-US" dirty="0">
              <a:solidFill>
                <a:srgbClr val="90C226"/>
              </a:solidFill>
            </a:endParaRPr>
          </a:p>
        </p:txBody>
      </p:sp>
      <p:sp>
        <p:nvSpPr>
          <p:cNvPr id="395266" name="Rectangle 2"/>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5267" name="Rectangle 3"/>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95268" name="Text Box 4"/>
          <p:cNvSpPr txBox="1">
            <a:spLocks noChangeArrowheads="1"/>
          </p:cNvSpPr>
          <p:nvPr/>
        </p:nvSpPr>
        <p:spPr bwMode="auto">
          <a:xfrm>
            <a:off x="1194872" y="2133600"/>
            <a:ext cx="3467616" cy="1015663"/>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kumimoji="1" lang="fa-IR" sz="2000" b="1" dirty="0">
                <a:solidFill>
                  <a:srgbClr val="EBEBEB"/>
                </a:solidFill>
                <a:latin typeface="Times New Roman" pitchFamily="18" charset="0"/>
                <a:cs typeface="B Homa" panose="00000400000000000000" pitchFamily="2" charset="-78"/>
              </a:rPr>
              <a:t>سمرقند،گور امیر،برش از گنبد خانه،</a:t>
            </a:r>
          </a:p>
          <a:p>
            <a:pPr fontAlgn="base">
              <a:spcBef>
                <a:spcPct val="0"/>
              </a:spcBef>
              <a:spcAft>
                <a:spcPct val="0"/>
              </a:spcAft>
            </a:pPr>
            <a:r>
              <a:rPr kumimoji="1" lang="fa-IR" sz="2000" b="1" dirty="0">
                <a:solidFill>
                  <a:srgbClr val="EBEBEB"/>
                </a:solidFill>
                <a:latin typeface="Times New Roman" pitchFamily="18" charset="0"/>
                <a:cs typeface="B Homa" panose="00000400000000000000" pitchFamily="2" charset="-78"/>
              </a:rPr>
              <a:t>گنبد دو پوسته گسسته و خشخاشیهای</a:t>
            </a:r>
          </a:p>
          <a:p>
            <a:pPr fontAlgn="base">
              <a:spcBef>
                <a:spcPct val="0"/>
              </a:spcBef>
              <a:spcAft>
                <a:spcPct val="0"/>
              </a:spcAft>
            </a:pPr>
            <a:r>
              <a:rPr kumimoji="1" lang="fa-IR" sz="2000" b="1" dirty="0">
                <a:solidFill>
                  <a:srgbClr val="EBEBEB"/>
                </a:solidFill>
                <a:latin typeface="Times New Roman" pitchFamily="18" charset="0"/>
                <a:cs typeface="B Homa" panose="00000400000000000000" pitchFamily="2" charset="-78"/>
              </a:rPr>
              <a:t>داخل آن در نوع خود بسیار مهم است.</a:t>
            </a:r>
            <a:endParaRPr kumimoji="1" lang="en-US" sz="2000" b="1" dirty="0">
              <a:solidFill>
                <a:srgbClr val="EBEBEB"/>
              </a:solidFill>
              <a:latin typeface="Times New Roman" pitchFamily="18" charset="0"/>
              <a:cs typeface="B Homa" panose="00000400000000000000" pitchFamily="2" charset="-78"/>
            </a:endParaRPr>
          </a:p>
        </p:txBody>
      </p:sp>
      <p:sp>
        <p:nvSpPr>
          <p:cNvPr id="395269" name="Rectangle 5"/>
          <p:cNvSpPr>
            <a:spLocks noChangeArrowheads="1"/>
          </p:cNvSpPr>
          <p:nvPr/>
        </p:nvSpPr>
        <p:spPr bwMode="auto">
          <a:xfrm>
            <a:off x="1331913" y="1700213"/>
            <a:ext cx="7489825" cy="18002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395270" name="Picture 6" descr="k2"/>
          <p:cNvPicPr>
            <a:picLocks noChangeAspect="1" noChangeArrowheads="1"/>
          </p:cNvPicPr>
          <p:nvPr/>
        </p:nvPicPr>
        <p:blipFill>
          <a:blip r:embed="rId2">
            <a:lum contrast="18000"/>
          </a:blip>
          <a:srcRect/>
          <a:stretch>
            <a:fillRect/>
          </a:stretch>
        </p:blipFill>
        <p:spPr bwMode="auto">
          <a:xfrm>
            <a:off x="4787900" y="620713"/>
            <a:ext cx="3527425" cy="525621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Tree>
    <p:extLst>
      <p:ext uri="{BB962C8B-B14F-4D97-AF65-F5344CB8AC3E}">
        <p14:creationId xmlns:p14="http://schemas.microsoft.com/office/powerpoint/2010/main" val="24723089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95270"/>
                                        </p:tgtEl>
                                        <p:attrNameLst>
                                          <p:attrName>style.visibility</p:attrName>
                                        </p:attrNameLst>
                                      </p:cBhvr>
                                      <p:to>
                                        <p:strVal val="visible"/>
                                      </p:to>
                                    </p:set>
                                    <p:animEffect transition="in" filter="blinds(horizontal)">
                                      <p:cBhvr>
                                        <p:cTn id="7" dur="1000"/>
                                        <p:tgtEl>
                                          <p:spTgt spid="395270"/>
                                        </p:tgtEl>
                                      </p:cBhvr>
                                    </p:animEffect>
                                  </p:childTnLst>
                                </p:cTn>
                              </p:par>
                            </p:childTnLst>
                          </p:cTn>
                        </p:par>
                        <p:par>
                          <p:cTn id="8" fill="hold">
                            <p:stCondLst>
                              <p:cond delay="1000"/>
                            </p:stCondLst>
                            <p:childTnLst>
                              <p:par>
                                <p:cTn id="9" presetID="29" presetClass="entr" presetSubtype="0" fill="hold" nodeType="afterEffect">
                                  <p:stCondLst>
                                    <p:cond delay="0"/>
                                  </p:stCondLst>
                                  <p:childTnLst>
                                    <p:set>
                                      <p:cBhvr>
                                        <p:cTn id="10" dur="1" fill="hold">
                                          <p:stCondLst>
                                            <p:cond delay="0"/>
                                          </p:stCondLst>
                                        </p:cTn>
                                        <p:tgtEl>
                                          <p:spTgt spid="395268">
                                            <p:txEl>
                                              <p:pRg st="0" end="0"/>
                                            </p:txEl>
                                          </p:spTgt>
                                        </p:tgtEl>
                                        <p:attrNameLst>
                                          <p:attrName>style.visibility</p:attrName>
                                        </p:attrNameLst>
                                      </p:cBhvr>
                                      <p:to>
                                        <p:strVal val="visible"/>
                                      </p:to>
                                    </p:set>
                                    <p:anim calcmode="lin" valueType="num">
                                      <p:cBhvr>
                                        <p:cTn id="11" dur="1000" fill="hold"/>
                                        <p:tgtEl>
                                          <p:spTgt spid="395268">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39526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395268">
                                            <p:txEl>
                                              <p:pRg st="0" end="0"/>
                                            </p:txEl>
                                          </p:spTgt>
                                        </p:tgtEl>
                                      </p:cBhvr>
                                    </p:animEffect>
                                  </p:childTnLst>
                                </p:cTn>
                              </p:par>
                            </p:childTnLst>
                          </p:cTn>
                        </p:par>
                        <p:par>
                          <p:cTn id="14" fill="hold">
                            <p:stCondLst>
                              <p:cond delay="2000"/>
                            </p:stCondLst>
                            <p:childTnLst>
                              <p:par>
                                <p:cTn id="15" presetID="29" presetClass="entr" presetSubtype="0" fill="hold" nodeType="afterEffect">
                                  <p:stCondLst>
                                    <p:cond delay="0"/>
                                  </p:stCondLst>
                                  <p:childTnLst>
                                    <p:set>
                                      <p:cBhvr>
                                        <p:cTn id="16" dur="1" fill="hold">
                                          <p:stCondLst>
                                            <p:cond delay="0"/>
                                          </p:stCondLst>
                                        </p:cTn>
                                        <p:tgtEl>
                                          <p:spTgt spid="395268">
                                            <p:txEl>
                                              <p:pRg st="1" end="1"/>
                                            </p:txEl>
                                          </p:spTgt>
                                        </p:tgtEl>
                                        <p:attrNameLst>
                                          <p:attrName>style.visibility</p:attrName>
                                        </p:attrNameLst>
                                      </p:cBhvr>
                                      <p:to>
                                        <p:strVal val="visible"/>
                                      </p:to>
                                    </p:set>
                                    <p:anim calcmode="lin" valueType="num">
                                      <p:cBhvr>
                                        <p:cTn id="17" dur="1000" fill="hold"/>
                                        <p:tgtEl>
                                          <p:spTgt spid="395268">
                                            <p:txEl>
                                              <p:pRg st="1" end="1"/>
                                            </p:txEl>
                                          </p:spTgt>
                                        </p:tgtEl>
                                        <p:attrNameLst>
                                          <p:attrName>ppt_x</p:attrName>
                                        </p:attrNameLst>
                                      </p:cBhvr>
                                      <p:tavLst>
                                        <p:tav tm="0">
                                          <p:val>
                                            <p:strVal val="#ppt_x-.2"/>
                                          </p:val>
                                        </p:tav>
                                        <p:tav tm="100000">
                                          <p:val>
                                            <p:strVal val="#ppt_x"/>
                                          </p:val>
                                        </p:tav>
                                      </p:tavLst>
                                    </p:anim>
                                    <p:anim calcmode="lin" valueType="num">
                                      <p:cBhvr>
                                        <p:cTn id="18" dur="1000" fill="hold"/>
                                        <p:tgtEl>
                                          <p:spTgt spid="39526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95268">
                                            <p:txEl>
                                              <p:pRg st="1" end="1"/>
                                            </p:txEl>
                                          </p:spTgt>
                                        </p:tgtEl>
                                      </p:cBhvr>
                                    </p:animEffect>
                                  </p:childTnLst>
                                </p:cTn>
                              </p:par>
                            </p:childTnLst>
                          </p:cTn>
                        </p:par>
                        <p:par>
                          <p:cTn id="20" fill="hold">
                            <p:stCondLst>
                              <p:cond delay="3000"/>
                            </p:stCondLst>
                            <p:childTnLst>
                              <p:par>
                                <p:cTn id="21" presetID="29" presetClass="entr" presetSubtype="0" fill="hold" nodeType="afterEffect">
                                  <p:stCondLst>
                                    <p:cond delay="0"/>
                                  </p:stCondLst>
                                  <p:childTnLst>
                                    <p:set>
                                      <p:cBhvr>
                                        <p:cTn id="22" dur="1" fill="hold">
                                          <p:stCondLst>
                                            <p:cond delay="0"/>
                                          </p:stCondLst>
                                        </p:cTn>
                                        <p:tgtEl>
                                          <p:spTgt spid="395268">
                                            <p:txEl>
                                              <p:pRg st="2" end="2"/>
                                            </p:txEl>
                                          </p:spTgt>
                                        </p:tgtEl>
                                        <p:attrNameLst>
                                          <p:attrName>style.visibility</p:attrName>
                                        </p:attrNameLst>
                                      </p:cBhvr>
                                      <p:to>
                                        <p:strVal val="visible"/>
                                      </p:to>
                                    </p:set>
                                    <p:anim calcmode="lin" valueType="num">
                                      <p:cBhvr>
                                        <p:cTn id="23" dur="1000" fill="hold"/>
                                        <p:tgtEl>
                                          <p:spTgt spid="395268">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395268">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952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809E04F0-6D69-4680-BBAB-4CC86F134B01}" type="slidenum">
              <a:rPr lang="ar-SA">
                <a:solidFill>
                  <a:srgbClr val="90C226"/>
                </a:solidFill>
              </a:rPr>
              <a:pPr/>
              <a:t>175</a:t>
            </a:fld>
            <a:endParaRPr lang="en-US" dirty="0">
              <a:solidFill>
                <a:srgbClr val="90C226"/>
              </a:solidFill>
            </a:endParaRPr>
          </a:p>
        </p:txBody>
      </p:sp>
      <p:sp>
        <p:nvSpPr>
          <p:cNvPr id="396290" name="Rectangle 2"/>
          <p:cNvSpPr>
            <a:spLocks noChangeArrowheads="1"/>
          </p:cNvSpPr>
          <p:nvPr/>
        </p:nvSpPr>
        <p:spPr bwMode="auto">
          <a:xfrm>
            <a:off x="539750" y="5876925"/>
            <a:ext cx="2808288"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6291" name="Rectangle 3"/>
          <p:cNvSpPr>
            <a:spLocks noChangeArrowheads="1"/>
          </p:cNvSpPr>
          <p:nvPr/>
        </p:nvSpPr>
        <p:spPr bwMode="auto">
          <a:xfrm>
            <a:off x="1547813" y="1989138"/>
            <a:ext cx="1800225" cy="1655762"/>
          </a:xfrm>
          <a:prstGeom prst="rect">
            <a:avLst/>
          </a:prstGeom>
          <a:solidFill>
            <a:srgbClr val="0066CC">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6292" name="Rectangle 4"/>
          <p:cNvSpPr>
            <a:spLocks noChangeArrowheads="1"/>
          </p:cNvSpPr>
          <p:nvPr/>
        </p:nvSpPr>
        <p:spPr bwMode="auto">
          <a:xfrm>
            <a:off x="7600950" y="3927475"/>
            <a:ext cx="273050" cy="396875"/>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endParaRPr lang="en-US" sz="2000" dirty="0">
              <a:solidFill>
                <a:srgbClr val="EBEBEB"/>
              </a:solidFill>
              <a:latin typeface="Arial" pitchFamily="34" charset="0"/>
              <a:cs typeface="B Zar" pitchFamily="2" charset="-78"/>
            </a:endParaRPr>
          </a:p>
        </p:txBody>
      </p:sp>
      <p:pic>
        <p:nvPicPr>
          <p:cNvPr id="396293" name="Picture 5" descr="36"/>
          <p:cNvPicPr>
            <a:picLocks noChangeAspect="1" noChangeArrowheads="1"/>
          </p:cNvPicPr>
          <p:nvPr/>
        </p:nvPicPr>
        <p:blipFill>
          <a:blip r:embed="rId3">
            <a:lum contrast="30000"/>
          </a:blip>
          <a:srcRect/>
          <a:stretch>
            <a:fillRect/>
          </a:stretch>
        </p:blipFill>
        <p:spPr bwMode="auto">
          <a:xfrm>
            <a:off x="3203575" y="620713"/>
            <a:ext cx="5329238" cy="504031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396294" name="Oval 6"/>
          <p:cNvSpPr>
            <a:spLocks noChangeArrowheads="1"/>
          </p:cNvSpPr>
          <p:nvPr/>
        </p:nvSpPr>
        <p:spPr bwMode="auto">
          <a:xfrm>
            <a:off x="6299200" y="2132013"/>
            <a:ext cx="287338" cy="288925"/>
          </a:xfrm>
          <a:prstGeom prst="ellipse">
            <a:avLst/>
          </a:prstGeom>
          <a:solidFill>
            <a:schemeClr val="accent1"/>
          </a:solidFill>
          <a:ln w="9525">
            <a:solidFill>
              <a:schemeClr val="tx1"/>
            </a:solidFill>
            <a:round/>
            <a:headEnd/>
            <a:tailEnd/>
          </a:ln>
          <a:effectLst/>
        </p:spPr>
        <p:txBody>
          <a:bodyPr wrap="none" anchor="ctr"/>
          <a:lstStyle/>
          <a:p>
            <a:pPr algn="ctr" fontAlgn="base">
              <a:spcBef>
                <a:spcPct val="0"/>
              </a:spcBef>
              <a:spcAft>
                <a:spcPct val="0"/>
              </a:spcAft>
            </a:pPr>
            <a:r>
              <a:rPr lang="fa-IR" b="1" dirty="0">
                <a:solidFill>
                  <a:srgbClr val="EBEBEB"/>
                </a:solidFill>
                <a:latin typeface="Arial" pitchFamily="34" charset="0"/>
                <a:cs typeface="B Homa" panose="00000400000000000000" pitchFamily="2" charset="-78"/>
              </a:rPr>
              <a:t>1</a:t>
            </a:r>
            <a:endParaRPr lang="en-US" b="1" dirty="0">
              <a:solidFill>
                <a:srgbClr val="EBEBEB"/>
              </a:solidFill>
              <a:latin typeface="Arial" pitchFamily="34" charset="0"/>
              <a:cs typeface="B Homa" panose="00000400000000000000" pitchFamily="2" charset="-78"/>
            </a:endParaRPr>
          </a:p>
        </p:txBody>
      </p:sp>
      <p:sp>
        <p:nvSpPr>
          <p:cNvPr id="396295" name="Oval 7"/>
          <p:cNvSpPr>
            <a:spLocks noChangeArrowheads="1"/>
          </p:cNvSpPr>
          <p:nvPr/>
        </p:nvSpPr>
        <p:spPr bwMode="auto">
          <a:xfrm>
            <a:off x="4570413" y="3716338"/>
            <a:ext cx="287337" cy="288925"/>
          </a:xfrm>
          <a:prstGeom prst="ellipse">
            <a:avLst/>
          </a:prstGeom>
          <a:solidFill>
            <a:schemeClr val="accent1"/>
          </a:solidFill>
          <a:ln w="9525">
            <a:solidFill>
              <a:schemeClr val="tx1"/>
            </a:solidFill>
            <a:round/>
            <a:headEnd/>
            <a:tailEnd/>
          </a:ln>
          <a:effectLst/>
        </p:spPr>
        <p:txBody>
          <a:bodyPr wrap="none" anchor="ctr"/>
          <a:lstStyle/>
          <a:p>
            <a:pPr algn="ctr" fontAlgn="base">
              <a:spcBef>
                <a:spcPct val="0"/>
              </a:spcBef>
              <a:spcAft>
                <a:spcPct val="0"/>
              </a:spcAft>
            </a:pPr>
            <a:r>
              <a:rPr lang="fa-IR" b="1" dirty="0">
                <a:solidFill>
                  <a:srgbClr val="EBEBEB"/>
                </a:solidFill>
                <a:latin typeface="Arial" pitchFamily="34" charset="0"/>
                <a:cs typeface="B Homa" panose="00000400000000000000" pitchFamily="2" charset="-78"/>
              </a:rPr>
              <a:t>3</a:t>
            </a:r>
            <a:endParaRPr lang="en-US" b="1" dirty="0">
              <a:solidFill>
                <a:srgbClr val="EBEBEB"/>
              </a:solidFill>
              <a:latin typeface="Arial" pitchFamily="34" charset="0"/>
              <a:cs typeface="B Homa" panose="00000400000000000000" pitchFamily="2" charset="-78"/>
            </a:endParaRPr>
          </a:p>
        </p:txBody>
      </p:sp>
      <p:sp>
        <p:nvSpPr>
          <p:cNvPr id="396296" name="Oval 8"/>
          <p:cNvSpPr>
            <a:spLocks noChangeArrowheads="1"/>
          </p:cNvSpPr>
          <p:nvPr/>
        </p:nvSpPr>
        <p:spPr bwMode="auto">
          <a:xfrm>
            <a:off x="7954963" y="4149725"/>
            <a:ext cx="287337" cy="288925"/>
          </a:xfrm>
          <a:prstGeom prst="ellipse">
            <a:avLst/>
          </a:prstGeom>
          <a:solidFill>
            <a:schemeClr val="accent1"/>
          </a:solidFill>
          <a:ln w="9525">
            <a:solidFill>
              <a:schemeClr val="tx1"/>
            </a:solidFill>
            <a:round/>
            <a:headEnd/>
            <a:tailEnd/>
          </a:ln>
          <a:effectLst/>
        </p:spPr>
        <p:txBody>
          <a:bodyPr wrap="none" anchor="ctr"/>
          <a:lstStyle/>
          <a:p>
            <a:pPr algn="ctr" fontAlgn="base">
              <a:spcBef>
                <a:spcPct val="0"/>
              </a:spcBef>
              <a:spcAft>
                <a:spcPct val="0"/>
              </a:spcAft>
            </a:pPr>
            <a:r>
              <a:rPr lang="en-US" dirty="0">
                <a:solidFill>
                  <a:srgbClr val="EBEBEB"/>
                </a:solidFill>
                <a:latin typeface="Arial" pitchFamily="34" charset="0"/>
                <a:cs typeface="B Homa" panose="00000400000000000000" pitchFamily="2" charset="-78"/>
              </a:rPr>
              <a:t> </a:t>
            </a:r>
            <a:r>
              <a:rPr lang="fa-IR" b="1" dirty="0">
                <a:solidFill>
                  <a:srgbClr val="EBEBEB"/>
                </a:solidFill>
                <a:latin typeface="Arial" pitchFamily="34" charset="0"/>
                <a:cs typeface="B Homa" panose="00000400000000000000" pitchFamily="2" charset="-78"/>
              </a:rPr>
              <a:t>2</a:t>
            </a:r>
            <a:endParaRPr lang="en-US" b="1" dirty="0">
              <a:solidFill>
                <a:srgbClr val="EBEBEB"/>
              </a:solidFill>
              <a:latin typeface="Arial" pitchFamily="34" charset="0"/>
              <a:cs typeface="B Homa" panose="00000400000000000000" pitchFamily="2" charset="-78"/>
            </a:endParaRPr>
          </a:p>
        </p:txBody>
      </p:sp>
      <p:sp>
        <p:nvSpPr>
          <p:cNvPr id="396297" name="Text Box 9"/>
          <p:cNvSpPr txBox="1">
            <a:spLocks noChangeArrowheads="1"/>
          </p:cNvSpPr>
          <p:nvPr/>
        </p:nvSpPr>
        <p:spPr bwMode="auto">
          <a:xfrm>
            <a:off x="1590962" y="2255838"/>
            <a:ext cx="1250663" cy="1200329"/>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1-آرامگاه</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2-خانقاه</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3-مدرسه</a:t>
            </a:r>
            <a:endParaRPr lang="en-US" sz="2400" b="1" dirty="0">
              <a:solidFill>
                <a:srgbClr val="EBEBEB"/>
              </a:solidFill>
              <a:latin typeface="Arial" pitchFamily="34" charset="0"/>
              <a:cs typeface="B Homa" panose="00000400000000000000" pitchFamily="2" charset="-78"/>
            </a:endParaRPr>
          </a:p>
        </p:txBody>
      </p:sp>
      <p:sp>
        <p:nvSpPr>
          <p:cNvPr id="396298" name="Rectangle 10"/>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6299" name="Rectangle 11"/>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96300" name="Rectangle 12"/>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6912694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nodePh="1">
                                  <p:stCondLst>
                                    <p:cond delay="0"/>
                                  </p:stCondLst>
                                  <p:endCondLst>
                                    <p:cond evt="begin" delay="0">
                                      <p:tn val="5"/>
                                    </p:cond>
                                  </p:endCondLst>
                                  <p:childTnLst>
                                    <p:set>
                                      <p:cBhvr>
                                        <p:cTn id="6" dur="1" fill="hold">
                                          <p:stCondLst>
                                            <p:cond delay="0"/>
                                          </p:stCondLst>
                                        </p:cTn>
                                        <p:tgtEl>
                                          <p:spTgt spid="396292"/>
                                        </p:tgtEl>
                                        <p:attrNameLst>
                                          <p:attrName>style.visibility</p:attrName>
                                        </p:attrNameLst>
                                      </p:cBhvr>
                                      <p:to>
                                        <p:strVal val="visible"/>
                                      </p:to>
                                    </p:set>
                                    <p:anim calcmode="lin" valueType="num">
                                      <p:cBhvr>
                                        <p:cTn id="7" dur="1000" fill="hold"/>
                                        <p:tgtEl>
                                          <p:spTgt spid="396292"/>
                                        </p:tgtEl>
                                        <p:attrNameLst>
                                          <p:attrName>ppt_x</p:attrName>
                                        </p:attrNameLst>
                                      </p:cBhvr>
                                      <p:tavLst>
                                        <p:tav tm="0">
                                          <p:val>
                                            <p:strVal val="#ppt_x-.2"/>
                                          </p:val>
                                        </p:tav>
                                        <p:tav tm="100000">
                                          <p:val>
                                            <p:strVal val="#ppt_x"/>
                                          </p:val>
                                        </p:tav>
                                      </p:tavLst>
                                    </p:anim>
                                    <p:anim calcmode="lin" valueType="num">
                                      <p:cBhvr>
                                        <p:cTn id="8" dur="1000" fill="hold"/>
                                        <p:tgtEl>
                                          <p:spTgt spid="396292"/>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6292"/>
                                        </p:tgtEl>
                                      </p:cBhvr>
                                    </p:animEffect>
                                  </p:childTnLst>
                                </p:cTn>
                              </p:par>
                              <p:par>
                                <p:cTn id="10" presetID="47" presetClass="entr" presetSubtype="0" fill="hold" nodeType="withEffect">
                                  <p:stCondLst>
                                    <p:cond delay="0"/>
                                  </p:stCondLst>
                                  <p:childTnLst>
                                    <p:set>
                                      <p:cBhvr>
                                        <p:cTn id="11" dur="1" fill="hold">
                                          <p:stCondLst>
                                            <p:cond delay="0"/>
                                          </p:stCondLst>
                                        </p:cTn>
                                        <p:tgtEl>
                                          <p:spTgt spid="396293"/>
                                        </p:tgtEl>
                                        <p:attrNameLst>
                                          <p:attrName>style.visibility</p:attrName>
                                        </p:attrNameLst>
                                      </p:cBhvr>
                                      <p:to>
                                        <p:strVal val="visible"/>
                                      </p:to>
                                    </p:set>
                                    <p:animEffect transition="in" filter="fade">
                                      <p:cBhvr>
                                        <p:cTn id="12" dur="1000"/>
                                        <p:tgtEl>
                                          <p:spTgt spid="396293"/>
                                        </p:tgtEl>
                                      </p:cBhvr>
                                    </p:animEffect>
                                    <p:anim calcmode="lin" valueType="num">
                                      <p:cBhvr>
                                        <p:cTn id="13" dur="1000" fill="hold"/>
                                        <p:tgtEl>
                                          <p:spTgt spid="396293"/>
                                        </p:tgtEl>
                                        <p:attrNameLst>
                                          <p:attrName>ppt_x</p:attrName>
                                        </p:attrNameLst>
                                      </p:cBhvr>
                                      <p:tavLst>
                                        <p:tav tm="0">
                                          <p:val>
                                            <p:strVal val="#ppt_x"/>
                                          </p:val>
                                        </p:tav>
                                        <p:tav tm="100000">
                                          <p:val>
                                            <p:strVal val="#ppt_x"/>
                                          </p:val>
                                        </p:tav>
                                      </p:tavLst>
                                    </p:anim>
                                    <p:anim calcmode="lin" valueType="num">
                                      <p:cBhvr>
                                        <p:cTn id="14" dur="1000" fill="hold"/>
                                        <p:tgtEl>
                                          <p:spTgt spid="39629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96294"/>
                                        </p:tgtEl>
                                        <p:attrNameLst>
                                          <p:attrName>style.visibility</p:attrName>
                                        </p:attrNameLst>
                                      </p:cBhvr>
                                      <p:to>
                                        <p:strVal val="visible"/>
                                      </p:to>
                                    </p:set>
                                    <p:animEffect transition="in" filter="fade">
                                      <p:cBhvr>
                                        <p:cTn id="17" dur="1000"/>
                                        <p:tgtEl>
                                          <p:spTgt spid="396294"/>
                                        </p:tgtEl>
                                      </p:cBhvr>
                                    </p:animEffect>
                                    <p:anim calcmode="lin" valueType="num">
                                      <p:cBhvr>
                                        <p:cTn id="18" dur="1000" fill="hold"/>
                                        <p:tgtEl>
                                          <p:spTgt spid="396294"/>
                                        </p:tgtEl>
                                        <p:attrNameLst>
                                          <p:attrName>ppt_x</p:attrName>
                                        </p:attrNameLst>
                                      </p:cBhvr>
                                      <p:tavLst>
                                        <p:tav tm="0">
                                          <p:val>
                                            <p:strVal val="#ppt_x"/>
                                          </p:val>
                                        </p:tav>
                                        <p:tav tm="100000">
                                          <p:val>
                                            <p:strVal val="#ppt_x"/>
                                          </p:val>
                                        </p:tav>
                                      </p:tavLst>
                                    </p:anim>
                                    <p:anim calcmode="lin" valueType="num">
                                      <p:cBhvr>
                                        <p:cTn id="19" dur="1000" fill="hold"/>
                                        <p:tgtEl>
                                          <p:spTgt spid="39629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96296"/>
                                        </p:tgtEl>
                                        <p:attrNameLst>
                                          <p:attrName>style.visibility</p:attrName>
                                        </p:attrNameLst>
                                      </p:cBhvr>
                                      <p:to>
                                        <p:strVal val="visible"/>
                                      </p:to>
                                    </p:set>
                                    <p:animEffect transition="in" filter="fade">
                                      <p:cBhvr>
                                        <p:cTn id="22" dur="1000"/>
                                        <p:tgtEl>
                                          <p:spTgt spid="396296"/>
                                        </p:tgtEl>
                                      </p:cBhvr>
                                    </p:animEffect>
                                    <p:anim calcmode="lin" valueType="num">
                                      <p:cBhvr>
                                        <p:cTn id="23" dur="1000" fill="hold"/>
                                        <p:tgtEl>
                                          <p:spTgt spid="396296"/>
                                        </p:tgtEl>
                                        <p:attrNameLst>
                                          <p:attrName>ppt_x</p:attrName>
                                        </p:attrNameLst>
                                      </p:cBhvr>
                                      <p:tavLst>
                                        <p:tav tm="0">
                                          <p:val>
                                            <p:strVal val="#ppt_x"/>
                                          </p:val>
                                        </p:tav>
                                        <p:tav tm="100000">
                                          <p:val>
                                            <p:strVal val="#ppt_x"/>
                                          </p:val>
                                        </p:tav>
                                      </p:tavLst>
                                    </p:anim>
                                    <p:anim calcmode="lin" valueType="num">
                                      <p:cBhvr>
                                        <p:cTn id="24" dur="1000" fill="hold"/>
                                        <p:tgtEl>
                                          <p:spTgt spid="39629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96295"/>
                                        </p:tgtEl>
                                        <p:attrNameLst>
                                          <p:attrName>style.visibility</p:attrName>
                                        </p:attrNameLst>
                                      </p:cBhvr>
                                      <p:to>
                                        <p:strVal val="visible"/>
                                      </p:to>
                                    </p:set>
                                    <p:animEffect transition="in" filter="fade">
                                      <p:cBhvr>
                                        <p:cTn id="27" dur="1000"/>
                                        <p:tgtEl>
                                          <p:spTgt spid="396295"/>
                                        </p:tgtEl>
                                      </p:cBhvr>
                                    </p:animEffect>
                                    <p:anim calcmode="lin" valueType="num">
                                      <p:cBhvr>
                                        <p:cTn id="28" dur="1000" fill="hold"/>
                                        <p:tgtEl>
                                          <p:spTgt spid="396295"/>
                                        </p:tgtEl>
                                        <p:attrNameLst>
                                          <p:attrName>ppt_x</p:attrName>
                                        </p:attrNameLst>
                                      </p:cBhvr>
                                      <p:tavLst>
                                        <p:tav tm="0">
                                          <p:val>
                                            <p:strVal val="#ppt_x"/>
                                          </p:val>
                                        </p:tav>
                                        <p:tav tm="100000">
                                          <p:val>
                                            <p:strVal val="#ppt_x"/>
                                          </p:val>
                                        </p:tav>
                                      </p:tavLst>
                                    </p:anim>
                                    <p:anim calcmode="lin" valueType="num">
                                      <p:cBhvr>
                                        <p:cTn id="29" dur="1000" fill="hold"/>
                                        <p:tgtEl>
                                          <p:spTgt spid="396295"/>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9" presetClass="entr" presetSubtype="0" fill="hold" grpId="0" nodeType="afterEffect">
                                  <p:stCondLst>
                                    <p:cond delay="0"/>
                                  </p:stCondLst>
                                  <p:childTnLst>
                                    <p:set>
                                      <p:cBhvr>
                                        <p:cTn id="32" dur="1" fill="hold">
                                          <p:stCondLst>
                                            <p:cond delay="0"/>
                                          </p:stCondLst>
                                        </p:cTn>
                                        <p:tgtEl>
                                          <p:spTgt spid="396297"/>
                                        </p:tgtEl>
                                        <p:attrNameLst>
                                          <p:attrName>style.visibility</p:attrName>
                                        </p:attrNameLst>
                                      </p:cBhvr>
                                      <p:to>
                                        <p:strVal val="visible"/>
                                      </p:to>
                                    </p:set>
                                    <p:anim calcmode="lin" valueType="num">
                                      <p:cBhvr>
                                        <p:cTn id="33" dur="1000" fill="hold"/>
                                        <p:tgtEl>
                                          <p:spTgt spid="396297"/>
                                        </p:tgtEl>
                                        <p:attrNameLst>
                                          <p:attrName>ppt_x</p:attrName>
                                        </p:attrNameLst>
                                      </p:cBhvr>
                                      <p:tavLst>
                                        <p:tav tm="0">
                                          <p:val>
                                            <p:strVal val="#ppt_x-.2"/>
                                          </p:val>
                                        </p:tav>
                                        <p:tav tm="100000">
                                          <p:val>
                                            <p:strVal val="#ppt_x"/>
                                          </p:val>
                                        </p:tav>
                                      </p:tavLst>
                                    </p:anim>
                                    <p:anim calcmode="lin" valueType="num">
                                      <p:cBhvr>
                                        <p:cTn id="34" dur="1000" fill="hold"/>
                                        <p:tgtEl>
                                          <p:spTgt spid="396297"/>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96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2" grpId="0"/>
      <p:bldP spid="396294" grpId="0" animBg="1"/>
      <p:bldP spid="396295" grpId="0" animBg="1"/>
      <p:bldP spid="396296" grpId="0" animBg="1"/>
      <p:bldP spid="396297"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9B7FE1CF-C0F0-49D7-B663-91B469E37856}" type="slidenum">
              <a:rPr lang="ar-SA">
                <a:solidFill>
                  <a:srgbClr val="90C226"/>
                </a:solidFill>
              </a:rPr>
              <a:pPr/>
              <a:t>176</a:t>
            </a:fld>
            <a:endParaRPr lang="en-US" dirty="0">
              <a:solidFill>
                <a:srgbClr val="90C226"/>
              </a:solidFill>
            </a:endParaRPr>
          </a:p>
        </p:txBody>
      </p:sp>
      <p:sp>
        <p:nvSpPr>
          <p:cNvPr id="398338" name="Rectangle 2"/>
          <p:cNvSpPr>
            <a:spLocks noChangeArrowheads="1"/>
          </p:cNvSpPr>
          <p:nvPr/>
        </p:nvSpPr>
        <p:spPr bwMode="auto">
          <a:xfrm>
            <a:off x="539750" y="5876925"/>
            <a:ext cx="2879725"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8339" name="Rectangle 3"/>
          <p:cNvSpPr>
            <a:spLocks noChangeArrowheads="1"/>
          </p:cNvSpPr>
          <p:nvPr/>
        </p:nvSpPr>
        <p:spPr bwMode="auto">
          <a:xfrm>
            <a:off x="4980945" y="914400"/>
            <a:ext cx="3544560" cy="523220"/>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800" b="1" dirty="0">
                <a:solidFill>
                  <a:prstClr val="black"/>
                </a:solidFill>
                <a:latin typeface="Arial" pitchFamily="34" charset="0"/>
                <a:cs typeface="B Zar" pitchFamily="2" charset="-78"/>
              </a:rPr>
              <a:t> مدرسه الغ بیک در بخارا:</a:t>
            </a:r>
            <a:endParaRPr lang="en-US" sz="2800" b="1" dirty="0">
              <a:solidFill>
                <a:prstClr val="black"/>
              </a:solidFill>
              <a:latin typeface="Arial" pitchFamily="34" charset="0"/>
              <a:cs typeface="B Zar" pitchFamily="2" charset="-78"/>
            </a:endParaRPr>
          </a:p>
        </p:txBody>
      </p:sp>
      <p:sp>
        <p:nvSpPr>
          <p:cNvPr id="398340" name="Rectangle 4"/>
          <p:cNvSpPr>
            <a:spLocks noChangeArrowheads="1"/>
          </p:cNvSpPr>
          <p:nvPr/>
        </p:nvSpPr>
        <p:spPr bwMode="auto">
          <a:xfrm>
            <a:off x="1258888" y="1989138"/>
            <a:ext cx="7513637" cy="1625600"/>
          </a:xfrm>
          <a:prstGeom prst="rect">
            <a:avLst/>
          </a:prstGeom>
          <a:noFill/>
          <a:ln w="9525" algn="ctr">
            <a:noFill/>
            <a:miter lim="800000"/>
            <a:headEnd/>
            <a:tailEnd/>
          </a:ln>
          <a:effectLst/>
        </p:spPr>
        <p:txBody>
          <a:bodyPr>
            <a:spAutoFit/>
          </a:bodyPr>
          <a:lstStyle/>
          <a:p>
            <a:pPr algn="just" fontAlgn="base">
              <a:lnSpc>
                <a:spcPct val="140000"/>
              </a:lnSpc>
              <a:spcBef>
                <a:spcPct val="30000"/>
              </a:spcBef>
              <a:spcAft>
                <a:spcPct val="0"/>
              </a:spcAft>
            </a:pPr>
            <a:r>
              <a:rPr lang="fa-IR" sz="2400" b="1" dirty="0">
                <a:solidFill>
                  <a:srgbClr val="EBEBEB"/>
                </a:solidFill>
                <a:latin typeface="Arial" pitchFamily="34" charset="0"/>
                <a:cs typeface="B Zar" pitchFamily="2" charset="-78"/>
              </a:rPr>
              <a:t>ویژگیهای کلی:مدرسه دوطبقه، بنای دو ایوانی با 4 رواق پخ نخور</a:t>
            </a:r>
            <a:r>
              <a:rPr lang="fa-IR" sz="2400" b="1" dirty="0">
                <a:solidFill>
                  <a:prstClr val="black"/>
                </a:solidFill>
                <a:latin typeface="Arial" pitchFamily="34" charset="0"/>
                <a:cs typeface="B Zar" pitchFamily="2" charset="-78"/>
              </a:rPr>
              <a:t>ده و</a:t>
            </a:r>
            <a:r>
              <a:rPr lang="fa-IR" sz="2400" b="1" dirty="0">
                <a:solidFill>
                  <a:srgbClr val="EBEBEB"/>
                </a:solidFill>
                <a:latin typeface="Arial" pitchFamily="34" charset="0"/>
                <a:cs typeface="B Zar" pitchFamily="2" charset="-78"/>
              </a:rPr>
              <a:t> کنج دار،حجره ها به بیرون دید دارند(برونگرا)،ایوان ورودی رف</a:t>
            </a:r>
            <a:r>
              <a:rPr lang="fa-IR" sz="2400" b="1" dirty="0">
                <a:solidFill>
                  <a:prstClr val="black"/>
                </a:solidFill>
                <a:latin typeface="Arial" pitchFamily="34" charset="0"/>
                <a:cs typeface="B Zar" pitchFamily="2" charset="-78"/>
              </a:rPr>
              <a:t>یع</a:t>
            </a:r>
            <a:r>
              <a:rPr lang="fa-IR" sz="2400" b="1" dirty="0">
                <a:solidFill>
                  <a:srgbClr val="EBEBEB"/>
                </a:solidFill>
                <a:latin typeface="Arial" pitchFamily="34" charset="0"/>
                <a:cs typeface="B Zar" pitchFamily="2" charset="-78"/>
              </a:rPr>
              <a:t> </a:t>
            </a:r>
            <a:r>
              <a:rPr lang="fa-IR" sz="2400" b="1" dirty="0">
                <a:solidFill>
                  <a:prstClr val="black"/>
                </a:solidFill>
                <a:latin typeface="Arial" pitchFamily="34" charset="0"/>
                <a:cs typeface="B Zar" pitchFamily="2" charset="-78"/>
              </a:rPr>
              <a:t>و</a:t>
            </a:r>
            <a:r>
              <a:rPr lang="fa-IR" sz="2400" b="1" dirty="0">
                <a:solidFill>
                  <a:srgbClr val="EBEBEB"/>
                </a:solidFill>
                <a:latin typeface="Arial" pitchFamily="34" charset="0"/>
                <a:cs typeface="B Zar" pitchFamily="2" charset="-78"/>
              </a:rPr>
              <a:t> .......</a:t>
            </a:r>
            <a:endParaRPr lang="en-US" sz="2400" b="1" dirty="0">
              <a:solidFill>
                <a:srgbClr val="EBEBEB"/>
              </a:solidFill>
              <a:latin typeface="Arial" pitchFamily="34" charset="0"/>
              <a:cs typeface="B Zar" pitchFamily="2" charset="-78"/>
            </a:endParaRPr>
          </a:p>
        </p:txBody>
      </p:sp>
      <p:sp>
        <p:nvSpPr>
          <p:cNvPr id="398341"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8342"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398343" name="Rectangle 7"/>
          <p:cNvSpPr>
            <a:spLocks noChangeArrowheads="1"/>
          </p:cNvSpPr>
          <p:nvPr/>
        </p:nvSpPr>
        <p:spPr bwMode="auto">
          <a:xfrm>
            <a:off x="1187450" y="1700213"/>
            <a:ext cx="7705725" cy="20875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398344" name="Rectangle 8"/>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3"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3317402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398339"/>
                                        </p:tgtEl>
                                        <p:attrNameLst>
                                          <p:attrName>style.visibility</p:attrName>
                                        </p:attrNameLst>
                                      </p:cBhvr>
                                      <p:to>
                                        <p:strVal val="visible"/>
                                      </p:to>
                                    </p:set>
                                    <p:animEffect transition="in" filter="fade">
                                      <p:cBhvr>
                                        <p:cTn id="7" dur="1000"/>
                                        <p:tgtEl>
                                          <p:spTgt spid="398339"/>
                                        </p:tgtEl>
                                      </p:cBhvr>
                                    </p:animEffect>
                                    <p:anim calcmode="lin" valueType="num">
                                      <p:cBhvr>
                                        <p:cTn id="8" dur="1000" fill="hold"/>
                                        <p:tgtEl>
                                          <p:spTgt spid="398339"/>
                                        </p:tgtEl>
                                        <p:attrNameLst>
                                          <p:attrName>ppt_x</p:attrName>
                                        </p:attrNameLst>
                                      </p:cBhvr>
                                      <p:tavLst>
                                        <p:tav tm="0">
                                          <p:val>
                                            <p:strVal val="#ppt_x-.1"/>
                                          </p:val>
                                        </p:tav>
                                        <p:tav tm="100000">
                                          <p:val>
                                            <p:strVal val="#ppt_x"/>
                                          </p:val>
                                        </p:tav>
                                      </p:tavLst>
                                    </p:anim>
                                    <p:anim calcmode="lin" valueType="num">
                                      <p:cBhvr>
                                        <p:cTn id="9" dur="1000" fill="hold"/>
                                        <p:tgtEl>
                                          <p:spTgt spid="398339"/>
                                        </p:tgtEl>
                                        <p:attrNameLst>
                                          <p:attrName>ppt_y</p:attrName>
                                        </p:attrNameLst>
                                      </p:cBhvr>
                                      <p:tavLst>
                                        <p:tav tm="0">
                                          <p:val>
                                            <p:strVal val="#ppt_y"/>
                                          </p:val>
                                        </p:tav>
                                        <p:tav tm="100000">
                                          <p:val>
                                            <p:strVal val="#ppt_y"/>
                                          </p:val>
                                        </p:tav>
                                      </p:tavLst>
                                    </p:anim>
                                  </p:childTnLst>
                                </p:cTn>
                              </p:par>
                            </p:childTnLst>
                          </p:cTn>
                        </p:par>
                        <p:par>
                          <p:cTn id="10" fill="hold">
                            <p:stCondLst>
                              <p:cond delay="2800"/>
                            </p:stCondLst>
                            <p:childTnLst>
                              <p:par>
                                <p:cTn id="11" presetID="12" presetClass="entr" presetSubtype="4" fill="hold" grpId="0" nodeType="afterEffect">
                                  <p:stCondLst>
                                    <p:cond delay="0"/>
                                  </p:stCondLst>
                                  <p:childTnLst>
                                    <p:set>
                                      <p:cBhvr>
                                        <p:cTn id="12" dur="1" fill="hold">
                                          <p:stCondLst>
                                            <p:cond delay="0"/>
                                          </p:stCondLst>
                                        </p:cTn>
                                        <p:tgtEl>
                                          <p:spTgt spid="398340"/>
                                        </p:tgtEl>
                                        <p:attrNameLst>
                                          <p:attrName>style.visibility</p:attrName>
                                        </p:attrNameLst>
                                      </p:cBhvr>
                                      <p:to>
                                        <p:strVal val="visible"/>
                                      </p:to>
                                    </p:set>
                                    <p:animEffect transition="in" filter="slide(fromBottom)">
                                      <p:cBhvr>
                                        <p:cTn id="13" dur="500"/>
                                        <p:tgtEl>
                                          <p:spTgt spid="398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39" grpId="0"/>
      <p:bldP spid="398340"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DA9CA659-A4AD-463E-AEB4-3D08C1A6F1E2}" type="slidenum">
              <a:rPr lang="ar-SA">
                <a:solidFill>
                  <a:srgbClr val="90C226"/>
                </a:solidFill>
              </a:rPr>
              <a:pPr/>
              <a:t>177</a:t>
            </a:fld>
            <a:endParaRPr lang="en-US" dirty="0">
              <a:solidFill>
                <a:srgbClr val="90C226"/>
              </a:solidFill>
            </a:endParaRPr>
          </a:p>
        </p:txBody>
      </p:sp>
      <p:sp>
        <p:nvSpPr>
          <p:cNvPr id="400386" name="Rectangle 2"/>
          <p:cNvSpPr>
            <a:spLocks noChangeArrowheads="1"/>
          </p:cNvSpPr>
          <p:nvPr/>
        </p:nvSpPr>
        <p:spPr bwMode="auto">
          <a:xfrm>
            <a:off x="4932363" y="3213100"/>
            <a:ext cx="2160587"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0387" name="Rectangle 3"/>
          <p:cNvSpPr>
            <a:spLocks noChangeArrowheads="1"/>
          </p:cNvSpPr>
          <p:nvPr/>
        </p:nvSpPr>
        <p:spPr bwMode="auto">
          <a:xfrm>
            <a:off x="6242382" y="3225800"/>
            <a:ext cx="883575" cy="523220"/>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dirty="0">
                <a:solidFill>
                  <a:srgbClr val="EBEBEB"/>
                </a:solidFill>
                <a:latin typeface="Arial" pitchFamily="34" charset="0"/>
                <a:cs typeface="B Homa" panose="00000400000000000000" pitchFamily="2" charset="-78"/>
              </a:rPr>
              <a:t> </a:t>
            </a:r>
            <a:r>
              <a:rPr lang="fa-IR" sz="2800" b="1" dirty="0">
                <a:solidFill>
                  <a:srgbClr val="EBEBEB"/>
                </a:solidFill>
                <a:latin typeface="Arial" pitchFamily="34" charset="0"/>
                <a:cs typeface="B Zar" pitchFamily="2" charset="-78"/>
              </a:rPr>
              <a:t>پلان</a:t>
            </a:r>
            <a:endParaRPr lang="en-US" sz="2800" b="1" dirty="0">
              <a:solidFill>
                <a:srgbClr val="EBEBEB"/>
              </a:solidFill>
              <a:latin typeface="Arial" pitchFamily="34" charset="0"/>
              <a:cs typeface="B Zar" pitchFamily="2" charset="-78"/>
            </a:endParaRPr>
          </a:p>
        </p:txBody>
      </p:sp>
      <p:sp>
        <p:nvSpPr>
          <p:cNvPr id="400388" name="Rectangle 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0389" name="Rectangle 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pic>
        <p:nvPicPr>
          <p:cNvPr id="400390" name="Picture 6" descr="k1"/>
          <p:cNvPicPr>
            <a:picLocks noChangeAspect="1" noChangeArrowheads="1"/>
          </p:cNvPicPr>
          <p:nvPr/>
        </p:nvPicPr>
        <p:blipFill>
          <a:blip r:embed="rId3"/>
          <a:srcRect/>
          <a:stretch>
            <a:fillRect/>
          </a:stretch>
        </p:blipFill>
        <p:spPr bwMode="auto">
          <a:xfrm>
            <a:off x="1547813" y="333375"/>
            <a:ext cx="3916362" cy="5732463"/>
          </a:xfrm>
          <a:prstGeom prst="rect">
            <a:avLst/>
          </a:prstGeom>
          <a:noFill/>
          <a:ln w="28575">
            <a:solidFill>
              <a:srgbClr val="000000"/>
            </a:solidFill>
            <a:miter lim="800000"/>
            <a:headEnd/>
            <a:tailEnd/>
          </a:ln>
        </p:spPr>
      </p:pic>
    </p:spTree>
    <p:extLst>
      <p:ext uri="{BB962C8B-B14F-4D97-AF65-F5344CB8AC3E}">
        <p14:creationId xmlns:p14="http://schemas.microsoft.com/office/powerpoint/2010/main" val="21276898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00387"/>
                                        </p:tgtEl>
                                        <p:attrNameLst>
                                          <p:attrName>style.visibility</p:attrName>
                                        </p:attrNameLst>
                                      </p:cBhvr>
                                      <p:to>
                                        <p:strVal val="visible"/>
                                      </p:to>
                                    </p:set>
                                    <p:anim by="(-#ppt_w*2)" calcmode="lin" valueType="num">
                                      <p:cBhvr rctx="PPT">
                                        <p:cTn id="7" dur="500" autoRev="1" fill="hold">
                                          <p:stCondLst>
                                            <p:cond delay="0"/>
                                          </p:stCondLst>
                                        </p:cTn>
                                        <p:tgtEl>
                                          <p:spTgt spid="400387"/>
                                        </p:tgtEl>
                                        <p:attrNameLst>
                                          <p:attrName>ppt_w</p:attrName>
                                        </p:attrNameLst>
                                      </p:cBhvr>
                                    </p:anim>
                                    <p:anim by="(#ppt_w*0.50)" calcmode="lin" valueType="num">
                                      <p:cBhvr>
                                        <p:cTn id="8" dur="500" decel="50000" autoRev="1" fill="hold">
                                          <p:stCondLst>
                                            <p:cond delay="0"/>
                                          </p:stCondLst>
                                        </p:cTn>
                                        <p:tgtEl>
                                          <p:spTgt spid="400387"/>
                                        </p:tgtEl>
                                        <p:attrNameLst>
                                          <p:attrName>ppt_x</p:attrName>
                                        </p:attrNameLst>
                                      </p:cBhvr>
                                    </p:anim>
                                    <p:anim from="(-#ppt_h/2)" to="(#ppt_y)" calcmode="lin" valueType="num">
                                      <p:cBhvr>
                                        <p:cTn id="9" dur="1000" fill="hold">
                                          <p:stCondLst>
                                            <p:cond delay="0"/>
                                          </p:stCondLst>
                                        </p:cTn>
                                        <p:tgtEl>
                                          <p:spTgt spid="400387"/>
                                        </p:tgtEl>
                                        <p:attrNameLst>
                                          <p:attrName>ppt_y</p:attrName>
                                        </p:attrNameLst>
                                      </p:cBhvr>
                                    </p:anim>
                                    <p:animRot by="21600000">
                                      <p:cBhvr>
                                        <p:cTn id="10" dur="1000" fill="hold">
                                          <p:stCondLst>
                                            <p:cond delay="0"/>
                                          </p:stCondLst>
                                        </p:cTn>
                                        <p:tgtEl>
                                          <p:spTgt spid="400387"/>
                                        </p:tgtEl>
                                        <p:attrNameLst>
                                          <p:attrName>r</p:attrName>
                                        </p:attrNameLst>
                                      </p:cBhvr>
                                    </p:animRot>
                                  </p:childTnLst>
                                </p:cTn>
                              </p:par>
                              <p:par>
                                <p:cTn id="11" presetID="47" presetClass="entr" presetSubtype="0" fill="hold" nodeType="withEffect">
                                  <p:stCondLst>
                                    <p:cond delay="0"/>
                                  </p:stCondLst>
                                  <p:childTnLst>
                                    <p:set>
                                      <p:cBhvr>
                                        <p:cTn id="12" dur="1" fill="hold">
                                          <p:stCondLst>
                                            <p:cond delay="0"/>
                                          </p:stCondLst>
                                        </p:cTn>
                                        <p:tgtEl>
                                          <p:spTgt spid="400390"/>
                                        </p:tgtEl>
                                        <p:attrNameLst>
                                          <p:attrName>style.visibility</p:attrName>
                                        </p:attrNameLst>
                                      </p:cBhvr>
                                      <p:to>
                                        <p:strVal val="visible"/>
                                      </p:to>
                                    </p:set>
                                    <p:animEffect transition="in" filter="fade">
                                      <p:cBhvr>
                                        <p:cTn id="13" dur="1000"/>
                                        <p:tgtEl>
                                          <p:spTgt spid="400390"/>
                                        </p:tgtEl>
                                      </p:cBhvr>
                                    </p:animEffect>
                                    <p:anim calcmode="lin" valueType="num">
                                      <p:cBhvr>
                                        <p:cTn id="14" dur="1000" fill="hold"/>
                                        <p:tgtEl>
                                          <p:spTgt spid="400390"/>
                                        </p:tgtEl>
                                        <p:attrNameLst>
                                          <p:attrName>ppt_x</p:attrName>
                                        </p:attrNameLst>
                                      </p:cBhvr>
                                      <p:tavLst>
                                        <p:tav tm="0">
                                          <p:val>
                                            <p:strVal val="#ppt_x"/>
                                          </p:val>
                                        </p:tav>
                                        <p:tav tm="100000">
                                          <p:val>
                                            <p:strVal val="#ppt_x"/>
                                          </p:val>
                                        </p:tav>
                                      </p:tavLst>
                                    </p:anim>
                                    <p:anim calcmode="lin" valueType="num">
                                      <p:cBhvr>
                                        <p:cTn id="15" dur="1000" fill="hold"/>
                                        <p:tgtEl>
                                          <p:spTgt spid="400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7"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68A31E7E-9F59-41B4-A792-D6E8ED3B1D1D}" type="slidenum">
              <a:rPr lang="ar-SA">
                <a:solidFill>
                  <a:srgbClr val="90C226"/>
                </a:solidFill>
              </a:rPr>
              <a:pPr/>
              <a:t>178</a:t>
            </a:fld>
            <a:endParaRPr lang="en-US" dirty="0">
              <a:solidFill>
                <a:srgbClr val="90C226"/>
              </a:solidFill>
            </a:endParaRPr>
          </a:p>
        </p:txBody>
      </p:sp>
      <p:sp>
        <p:nvSpPr>
          <p:cNvPr id="402434" name="Rectangle 2"/>
          <p:cNvSpPr>
            <a:spLocks noChangeArrowheads="1"/>
          </p:cNvSpPr>
          <p:nvPr/>
        </p:nvSpPr>
        <p:spPr bwMode="auto">
          <a:xfrm>
            <a:off x="5867400" y="3644900"/>
            <a:ext cx="2592388"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02435" name="Picture 3" descr="17"/>
          <p:cNvPicPr>
            <a:picLocks noChangeAspect="1" noChangeArrowheads="1"/>
          </p:cNvPicPr>
          <p:nvPr/>
        </p:nvPicPr>
        <p:blipFill>
          <a:blip r:embed="rId3" cstate="screen">
            <a:lum contrast="24000"/>
            <a:extLst>
              <a:ext uri="{28A0092B-C50C-407E-A947-70E740481C1C}">
                <a14:useLocalDpi xmlns:a14="http://schemas.microsoft.com/office/drawing/2010/main"/>
              </a:ext>
            </a:extLst>
          </a:blip>
          <a:srcRect/>
          <a:stretch>
            <a:fillRect/>
          </a:stretch>
        </p:blipFill>
        <p:spPr bwMode="auto">
          <a:xfrm>
            <a:off x="1476375" y="836613"/>
            <a:ext cx="4894263" cy="46894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02436" name="Rectangle 4"/>
          <p:cNvSpPr>
            <a:spLocks noChangeArrowheads="1"/>
          </p:cNvSpPr>
          <p:nvPr/>
        </p:nvSpPr>
        <p:spPr bwMode="auto">
          <a:xfrm>
            <a:off x="6719888" y="3578225"/>
            <a:ext cx="1560512" cy="519113"/>
          </a:xfrm>
          <a:prstGeom prst="rect">
            <a:avLst/>
          </a:prstGeom>
          <a:noFill/>
          <a:ln w="9525" algn="ctr">
            <a:noFill/>
            <a:miter lim="800000"/>
            <a:headEnd/>
            <a:tailEnd/>
          </a:ln>
          <a:effectLst/>
        </p:spPr>
        <p:txBody>
          <a:bodyPr wrap="none">
            <a:spAutoFit/>
          </a:bodyPr>
          <a:lstStyle/>
          <a:p>
            <a:pPr algn="just" fontAlgn="base">
              <a:spcBef>
                <a:spcPct val="30000"/>
              </a:spcBef>
              <a:spcAft>
                <a:spcPct val="0"/>
              </a:spcAft>
              <a:buFontTx/>
              <a:buChar char="•"/>
            </a:pPr>
            <a:r>
              <a:rPr lang="fa-IR" sz="2800" b="1">
                <a:solidFill>
                  <a:srgbClr val="EBEBEB"/>
                </a:solidFill>
                <a:latin typeface="AmdtSymbols" pitchFamily="2" charset="0"/>
                <a:cs typeface="B Zar" pitchFamily="2" charset="-78"/>
              </a:rPr>
              <a:t> دید حجمی</a:t>
            </a:r>
            <a:endParaRPr lang="en-US" sz="2800" b="1">
              <a:solidFill>
                <a:srgbClr val="EBEBEB"/>
              </a:solidFill>
              <a:latin typeface="AmdtSymbols" pitchFamily="2" charset="0"/>
              <a:cs typeface="B Zar" pitchFamily="2" charset="-78"/>
            </a:endParaRPr>
          </a:p>
        </p:txBody>
      </p:sp>
      <p:sp>
        <p:nvSpPr>
          <p:cNvPr id="402437"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2438"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7089637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2435"/>
                                        </p:tgtEl>
                                        <p:attrNameLst>
                                          <p:attrName>style.visibility</p:attrName>
                                        </p:attrNameLst>
                                      </p:cBhvr>
                                      <p:to>
                                        <p:strVal val="visible"/>
                                      </p:to>
                                    </p:set>
                                    <p:animEffect transition="in" filter="fade">
                                      <p:cBhvr>
                                        <p:cTn id="7" dur="1000"/>
                                        <p:tgtEl>
                                          <p:spTgt spid="402435"/>
                                        </p:tgtEl>
                                      </p:cBhvr>
                                    </p:animEffect>
                                    <p:anim calcmode="lin" valueType="num">
                                      <p:cBhvr>
                                        <p:cTn id="8" dur="1000" fill="hold"/>
                                        <p:tgtEl>
                                          <p:spTgt spid="402435"/>
                                        </p:tgtEl>
                                        <p:attrNameLst>
                                          <p:attrName>ppt_x</p:attrName>
                                        </p:attrNameLst>
                                      </p:cBhvr>
                                      <p:tavLst>
                                        <p:tav tm="0">
                                          <p:val>
                                            <p:strVal val="#ppt_x"/>
                                          </p:val>
                                        </p:tav>
                                        <p:tav tm="100000">
                                          <p:val>
                                            <p:strVal val="#ppt_x"/>
                                          </p:val>
                                        </p:tav>
                                      </p:tavLst>
                                    </p:anim>
                                    <p:anim calcmode="lin" valueType="num">
                                      <p:cBhvr>
                                        <p:cTn id="9" dur="1000" fill="hold"/>
                                        <p:tgtEl>
                                          <p:spTgt spid="4024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grpId="0" nodeType="afterEffect">
                                  <p:stCondLst>
                                    <p:cond delay="0"/>
                                  </p:stCondLst>
                                  <p:childTnLst>
                                    <p:set>
                                      <p:cBhvr>
                                        <p:cTn id="12" dur="1" fill="hold">
                                          <p:stCondLst>
                                            <p:cond delay="0"/>
                                          </p:stCondLst>
                                        </p:cTn>
                                        <p:tgtEl>
                                          <p:spTgt spid="402436"/>
                                        </p:tgtEl>
                                        <p:attrNameLst>
                                          <p:attrName>style.visibility</p:attrName>
                                        </p:attrNameLst>
                                      </p:cBhvr>
                                      <p:to>
                                        <p:strVal val="visible"/>
                                      </p:to>
                                    </p:set>
                                    <p:animEffect transition="in" filter="slide(fromLeft)">
                                      <p:cBhvr>
                                        <p:cTn id="13" dur="1000"/>
                                        <p:tgtEl>
                                          <p:spTgt spid="402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6"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9B7470FD-9866-4466-A284-F05075784881}" type="slidenum">
              <a:rPr lang="ar-SA">
                <a:solidFill>
                  <a:srgbClr val="90C226"/>
                </a:solidFill>
              </a:rPr>
              <a:pPr/>
              <a:t>179</a:t>
            </a:fld>
            <a:endParaRPr lang="en-US" dirty="0">
              <a:solidFill>
                <a:srgbClr val="90C226"/>
              </a:solidFill>
            </a:endParaRPr>
          </a:p>
        </p:txBody>
      </p:sp>
      <p:sp>
        <p:nvSpPr>
          <p:cNvPr id="404482" name="Rectangle 2"/>
          <p:cNvSpPr>
            <a:spLocks noChangeArrowheads="1"/>
          </p:cNvSpPr>
          <p:nvPr/>
        </p:nvSpPr>
        <p:spPr bwMode="auto">
          <a:xfrm>
            <a:off x="3419475" y="5013325"/>
            <a:ext cx="4752975" cy="5762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04483" name="Picture 3" descr="ologh1"/>
          <p:cNvPicPr>
            <a:picLocks noChangeAspect="1" noChangeArrowheads="1"/>
          </p:cNvPicPr>
          <p:nvPr/>
        </p:nvPicPr>
        <p:blipFill>
          <a:blip r:embed="rId3"/>
          <a:srcRect/>
          <a:stretch>
            <a:fillRect/>
          </a:stretch>
        </p:blipFill>
        <p:spPr bwMode="auto">
          <a:xfrm>
            <a:off x="755650" y="404813"/>
            <a:ext cx="3425825" cy="53609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04484" name="Rectangle 4"/>
          <p:cNvSpPr>
            <a:spLocks noChangeArrowheads="1"/>
          </p:cNvSpPr>
          <p:nvPr/>
        </p:nvSpPr>
        <p:spPr bwMode="auto">
          <a:xfrm>
            <a:off x="5975432" y="5059363"/>
            <a:ext cx="2084225" cy="523220"/>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800" dirty="0">
                <a:solidFill>
                  <a:srgbClr val="EBEBEB"/>
                </a:solidFill>
                <a:latin typeface="Arial" pitchFamily="34" charset="0"/>
                <a:cs typeface="B Zar" pitchFamily="2" charset="-78"/>
              </a:rPr>
              <a:t> </a:t>
            </a:r>
            <a:r>
              <a:rPr lang="fa-IR" sz="2800" b="1" dirty="0">
                <a:solidFill>
                  <a:srgbClr val="EBEBEB"/>
                </a:solidFill>
                <a:latin typeface="Arial" pitchFamily="34" charset="0"/>
                <a:cs typeface="B Zar" pitchFamily="2" charset="-78"/>
              </a:rPr>
              <a:t>ایوان ورودی</a:t>
            </a:r>
            <a:endParaRPr lang="en-US" sz="2800" b="1" dirty="0">
              <a:solidFill>
                <a:srgbClr val="EBEBEB"/>
              </a:solidFill>
              <a:latin typeface="Arial" pitchFamily="34" charset="0"/>
              <a:cs typeface="B Zar" pitchFamily="2" charset="-78"/>
            </a:endParaRPr>
          </a:p>
        </p:txBody>
      </p:sp>
      <p:pic>
        <p:nvPicPr>
          <p:cNvPr id="404485" name="Picture 5" descr="ologh2"/>
          <p:cNvPicPr>
            <a:picLocks noChangeAspect="1" noChangeArrowheads="1"/>
          </p:cNvPicPr>
          <p:nvPr/>
        </p:nvPicPr>
        <p:blipFill>
          <a:blip r:embed="rId4"/>
          <a:srcRect/>
          <a:stretch>
            <a:fillRect/>
          </a:stretch>
        </p:blipFill>
        <p:spPr bwMode="auto">
          <a:xfrm>
            <a:off x="5105400" y="381000"/>
            <a:ext cx="3387725" cy="43434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04486"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4487"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800"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3614027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4483"/>
                                        </p:tgtEl>
                                        <p:attrNameLst>
                                          <p:attrName>style.visibility</p:attrName>
                                        </p:attrNameLst>
                                      </p:cBhvr>
                                      <p:to>
                                        <p:strVal val="visible"/>
                                      </p:to>
                                    </p:set>
                                    <p:animEffect transition="in" filter="wipe(left)">
                                      <p:cBhvr>
                                        <p:cTn id="7" dur="500"/>
                                        <p:tgtEl>
                                          <p:spTgt spid="40448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04485"/>
                                        </p:tgtEl>
                                        <p:attrNameLst>
                                          <p:attrName>style.visibility</p:attrName>
                                        </p:attrNameLst>
                                      </p:cBhvr>
                                      <p:to>
                                        <p:strVal val="visible"/>
                                      </p:to>
                                    </p:set>
                                    <p:animEffect transition="in" filter="wipe(right)">
                                      <p:cBhvr>
                                        <p:cTn id="11" dur="500"/>
                                        <p:tgtEl>
                                          <p:spTgt spid="40448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04484">
                                            <p:txEl>
                                              <p:pRg st="0" end="0"/>
                                            </p:txEl>
                                          </p:spTgt>
                                        </p:tgtEl>
                                        <p:attrNameLst>
                                          <p:attrName>style.visibility</p:attrName>
                                        </p:attrNameLst>
                                      </p:cBhvr>
                                      <p:to>
                                        <p:strVal val="visible"/>
                                      </p:to>
                                    </p:set>
                                    <p:animEffect transition="in" filter="wipe(down)">
                                      <p:cBhvr>
                                        <p:cTn id="15" dur="500"/>
                                        <p:tgtEl>
                                          <p:spTgt spid="4044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6"/>
          <p:cNvSpPr>
            <a:spLocks noGrp="1"/>
          </p:cNvSpPr>
          <p:nvPr>
            <p:ph type="sldNum" sz="quarter" idx="12"/>
          </p:nvPr>
        </p:nvSpPr>
        <p:spPr/>
        <p:txBody>
          <a:bodyPr/>
          <a:lstStyle/>
          <a:p>
            <a:fld id="{4E370E98-87E8-4B7D-A707-86208F6F66D5}" type="slidenum">
              <a:rPr lang="ar-SA">
                <a:solidFill>
                  <a:srgbClr val="90C226"/>
                </a:solidFill>
              </a:rPr>
              <a:pPr/>
              <a:t>18</a:t>
            </a:fld>
            <a:endParaRPr lang="en-US" dirty="0">
              <a:solidFill>
                <a:srgbClr val="90C226"/>
              </a:solidFill>
            </a:endParaRPr>
          </a:p>
        </p:txBody>
      </p:sp>
      <p:sp>
        <p:nvSpPr>
          <p:cNvPr id="49154" name="Text Box 2"/>
          <p:cNvSpPr txBox="1">
            <a:spLocks noChangeArrowheads="1"/>
          </p:cNvSpPr>
          <p:nvPr/>
        </p:nvSpPr>
        <p:spPr bwMode="auto">
          <a:xfrm>
            <a:off x="762000" y="1828800"/>
            <a:ext cx="8077200" cy="2716213"/>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دروازه اصلی کاخ کوروش در گوشه جنوب شرقی حصار پاسارگاد قرار داشته است و عبارت بوده است از یک تالارکه دو ردیف از چهار ستون در زیر سقف ان پایدار بوده است. در طرفین دروازه های اصلی که در قسمت کم عرض حصار باز می شوند گاوهای بالدار عظیمی قرارداشتند. از دروازه های کم عرض تر که روی دیوارهای طویل قرار گرفته بودند فقط یک پایه سنگی باقی مانده وروی ان نقش برجسته فرشته بالداری را نشان داده اندکه چهار بال دارد و لباس او از نوع لباس ایلامی هاست و تاج خاصی بر سر دارد که شبیه به تاجهای رب النوع در مصر است که به اشتباه به خاطر کتیبه ای که وجود خارجی ندارد و فقط در کتابها وجود دارد ان هم با مضمون “من کوروش هخامنشی” انرا تصویری از کوروش فرض کرده اند. یکی از ساختمان های دیگری که در پاسارگاد وجود دارد سکویی از سنگهای تراش است که جایگاه نیایش بوده است . ایرانیان ان زمان در محل های سر پوشیده عبادت نمی کردند</a:t>
            </a:r>
            <a:r>
              <a:rPr lang="fa-IR" sz="2400" dirty="0">
                <a:solidFill>
                  <a:prstClr val="black"/>
                </a:solidFill>
                <a:latin typeface="Times New Roman" pitchFamily="18" charset="0"/>
                <a:cs typeface="Times New Roman" pitchFamily="18" charset="0"/>
              </a:rPr>
              <a:t> </a:t>
            </a:r>
          </a:p>
          <a:p>
            <a:pPr algn="ctr" rtl="0" fontAlgn="base">
              <a:spcBef>
                <a:spcPct val="50000"/>
              </a:spcBef>
              <a:spcAft>
                <a:spcPct val="0"/>
              </a:spcAft>
            </a:pPr>
            <a:endParaRPr lang="en-US" sz="2400" dirty="0">
              <a:solidFill>
                <a:prstClr val="black"/>
              </a:solidFill>
              <a:latin typeface="Times New Roman" pitchFamily="18" charset="0"/>
              <a:cs typeface="Times New Roman" pitchFamily="18" charset="0"/>
            </a:endParaRPr>
          </a:p>
        </p:txBody>
      </p:sp>
      <p:sp>
        <p:nvSpPr>
          <p:cNvPr id="49155" name="Text Box 3"/>
          <p:cNvSpPr txBox="1">
            <a:spLocks noChangeArrowheads="1"/>
          </p:cNvSpPr>
          <p:nvPr/>
        </p:nvSpPr>
        <p:spPr bwMode="auto">
          <a:xfrm>
            <a:off x="2209800" y="1905000"/>
            <a:ext cx="65532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endParaRPr lang="en-US" sz="2400">
              <a:solidFill>
                <a:prstClr val="black"/>
              </a:solidFill>
              <a:latin typeface="Times New Roman" pitchFamily="18" charset="0"/>
              <a:cs typeface="Times New Roman" pitchFamily="18" charset="0"/>
            </a:endParaRPr>
          </a:p>
        </p:txBody>
      </p:sp>
      <p:pic>
        <p:nvPicPr>
          <p:cNvPr id="49156" name="Picture 4" descr="71-3-3"/>
          <p:cNvPicPr>
            <a:picLocks noChangeAspect="1" noChangeArrowheads="1"/>
          </p:cNvPicPr>
          <p:nvPr/>
        </p:nvPicPr>
        <p:blipFill>
          <a:blip r:embed="rId2"/>
          <a:srcRect/>
          <a:stretch>
            <a:fillRect/>
          </a:stretch>
        </p:blipFill>
        <p:spPr bwMode="auto">
          <a:xfrm>
            <a:off x="971550" y="188913"/>
            <a:ext cx="896938" cy="1462087"/>
          </a:xfrm>
          <a:prstGeom prst="rect">
            <a:avLst/>
          </a:prstGeom>
          <a:noFill/>
        </p:spPr>
      </p:pic>
      <p:pic>
        <p:nvPicPr>
          <p:cNvPr id="49157" name="Picture 5" descr="Copy of 5"/>
          <p:cNvPicPr>
            <a:picLocks noChangeAspect="1" noChangeArrowheads="1"/>
          </p:cNvPicPr>
          <p:nvPr/>
        </p:nvPicPr>
        <p:blipFill>
          <a:blip r:embed="rId3" cstate="screen">
            <a:clrChange>
              <a:clrFrom>
                <a:srgbClr val="C3C5D4"/>
              </a:clrFrom>
              <a:clrTo>
                <a:srgbClr val="C3C5D4">
                  <a:alpha val="0"/>
                </a:srgbClr>
              </a:clrTo>
            </a:clrChange>
            <a:lum contrast="30000"/>
            <a:extLst>
              <a:ext uri="{28A0092B-C50C-407E-A947-70E740481C1C}">
                <a14:useLocalDpi xmlns:a14="http://schemas.microsoft.com/office/drawing/2010/main"/>
              </a:ext>
            </a:extLst>
          </a:blip>
          <a:srcRect/>
          <a:stretch>
            <a:fillRect/>
          </a:stretch>
        </p:blipFill>
        <p:spPr bwMode="auto">
          <a:xfrm>
            <a:off x="755650" y="4221163"/>
            <a:ext cx="2879725" cy="1871662"/>
          </a:xfrm>
          <a:prstGeom prst="rect">
            <a:avLst/>
          </a:prstGeom>
          <a:noFill/>
        </p:spPr>
      </p:pic>
      <p:sp>
        <p:nvSpPr>
          <p:cNvPr id="49158" name="Text Box 6"/>
          <p:cNvSpPr txBox="1">
            <a:spLocks noChangeArrowheads="1"/>
          </p:cNvSpPr>
          <p:nvPr/>
        </p:nvSpPr>
        <p:spPr bwMode="auto">
          <a:xfrm>
            <a:off x="539750" y="6092825"/>
            <a:ext cx="34290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99CA3C"/>
                </a:solidFill>
                <a:latin typeface="Arial" pitchFamily="34" charset="0"/>
                <a:cs typeface="B Homa" panose="00000400000000000000" pitchFamily="2" charset="-78"/>
              </a:rPr>
              <a:t>نقشه کاخ اختصاصی کوروش</a:t>
            </a:r>
            <a:endParaRPr lang="en-US" sz="1600" b="1" dirty="0">
              <a:solidFill>
                <a:srgbClr val="99CA3C"/>
              </a:solidFill>
              <a:latin typeface="Arial" pitchFamily="34" charset="0"/>
              <a:cs typeface="B Homa" panose="00000400000000000000" pitchFamily="2" charset="-78"/>
            </a:endParaRPr>
          </a:p>
        </p:txBody>
      </p:sp>
      <p:pic>
        <p:nvPicPr>
          <p:cNvPr id="49159" name="Picture 7" descr="71-5-1"/>
          <p:cNvPicPr>
            <a:picLocks noChangeAspect="1" noChangeArrowheads="1"/>
          </p:cNvPicPr>
          <p:nvPr/>
        </p:nvPicPr>
        <p:blipFill>
          <a:blip r:embed="rId4">
            <a:lum contrast="24000"/>
          </a:blip>
          <a:srcRect/>
          <a:stretch>
            <a:fillRect/>
          </a:stretch>
        </p:blipFill>
        <p:spPr bwMode="auto">
          <a:xfrm>
            <a:off x="7205663" y="4149725"/>
            <a:ext cx="1543050" cy="1143000"/>
          </a:xfrm>
          <a:prstGeom prst="rect">
            <a:avLst/>
          </a:prstGeom>
          <a:noFill/>
        </p:spPr>
      </p:pic>
      <p:sp>
        <p:nvSpPr>
          <p:cNvPr id="49160" name="Text Box 8"/>
          <p:cNvSpPr txBox="1">
            <a:spLocks noChangeArrowheads="1"/>
          </p:cNvSpPr>
          <p:nvPr/>
        </p:nvSpPr>
        <p:spPr bwMode="auto">
          <a:xfrm>
            <a:off x="6948488" y="5373688"/>
            <a:ext cx="1871662"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99CA3C"/>
                </a:solidFill>
                <a:latin typeface="Arial" pitchFamily="34" charset="0"/>
                <a:cs typeface="B Homa" panose="00000400000000000000" pitchFamily="2" charset="-78"/>
              </a:rPr>
              <a:t>اتشکده ای در پاسارگاد</a:t>
            </a:r>
            <a:endParaRPr lang="en-US" sz="1600" b="1" dirty="0">
              <a:solidFill>
                <a:srgbClr val="99CA3C"/>
              </a:solidFill>
              <a:latin typeface="Arial" pitchFamily="34" charset="0"/>
              <a:cs typeface="B Homa" panose="00000400000000000000" pitchFamily="2" charset="-78"/>
            </a:endParaRPr>
          </a:p>
        </p:txBody>
      </p:sp>
      <p:pic>
        <p:nvPicPr>
          <p:cNvPr id="49161" name="Picture 9" descr="pasargad07"/>
          <p:cNvPicPr>
            <a:picLocks noChangeAspect="1" noChangeArrowheads="1"/>
          </p:cNvPicPr>
          <p:nvPr/>
        </p:nvPicPr>
        <p:blipFill>
          <a:blip r:embed="rId5">
            <a:grayscl/>
          </a:blip>
          <a:srcRect/>
          <a:stretch>
            <a:fillRect/>
          </a:stretch>
        </p:blipFill>
        <p:spPr bwMode="auto">
          <a:xfrm>
            <a:off x="3851275" y="4221163"/>
            <a:ext cx="3021013" cy="1835150"/>
          </a:xfrm>
          <a:prstGeom prst="rect">
            <a:avLst/>
          </a:prstGeom>
          <a:noFill/>
        </p:spPr>
      </p:pic>
      <p:sp>
        <p:nvSpPr>
          <p:cNvPr id="49162" name="Text Box 10"/>
          <p:cNvSpPr txBox="1">
            <a:spLocks noChangeArrowheads="1"/>
          </p:cNvSpPr>
          <p:nvPr/>
        </p:nvSpPr>
        <p:spPr bwMode="auto">
          <a:xfrm>
            <a:off x="4427538" y="6091238"/>
            <a:ext cx="1944687"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کاخ اپادانای پاسارگاد</a:t>
            </a:r>
            <a:endParaRPr lang="en-US" sz="1600" b="1" dirty="0">
              <a:solidFill>
                <a:srgbClr val="800000"/>
              </a:solidFill>
              <a:latin typeface="Arial" pitchFamily="34" charset="0"/>
              <a:cs typeface="B Homa" panose="00000400000000000000" pitchFamily="2" charset="-78"/>
            </a:endParaRPr>
          </a:p>
        </p:txBody>
      </p:sp>
      <p:pic>
        <p:nvPicPr>
          <p:cNvPr id="49163" name="Picture 11" descr="71-4-1"/>
          <p:cNvPicPr>
            <a:picLocks noChangeAspect="1" noChangeArrowheads="1"/>
          </p:cNvPicPr>
          <p:nvPr/>
        </p:nvPicPr>
        <p:blipFill>
          <a:blip r:embed="rId6"/>
          <a:srcRect/>
          <a:stretch>
            <a:fillRect/>
          </a:stretch>
        </p:blipFill>
        <p:spPr bwMode="auto">
          <a:xfrm>
            <a:off x="6653213" y="115888"/>
            <a:ext cx="1081087" cy="1714500"/>
          </a:xfrm>
          <a:prstGeom prst="rect">
            <a:avLst/>
          </a:prstGeom>
          <a:noFill/>
        </p:spPr>
      </p:pic>
      <p:sp>
        <p:nvSpPr>
          <p:cNvPr id="49164" name="Text Box 12"/>
          <p:cNvSpPr txBox="1">
            <a:spLocks noChangeArrowheads="1"/>
          </p:cNvSpPr>
          <p:nvPr/>
        </p:nvSpPr>
        <p:spPr bwMode="auto">
          <a:xfrm>
            <a:off x="6516688" y="1484313"/>
            <a:ext cx="122555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برج پاسارگاد</a:t>
            </a:r>
            <a:endParaRPr lang="en-US" sz="1600" b="1" dirty="0">
              <a:solidFill>
                <a:srgbClr val="800000"/>
              </a:solidFill>
              <a:latin typeface="Arial" pitchFamily="34" charset="0"/>
              <a:cs typeface="B Homa" panose="00000400000000000000" pitchFamily="2" charset="-78"/>
            </a:endParaRPr>
          </a:p>
        </p:txBody>
      </p:sp>
      <p:pic>
        <p:nvPicPr>
          <p:cNvPr id="49165" name="Picture 13" descr="71-3-2"/>
          <p:cNvPicPr>
            <a:picLocks noChangeAspect="1" noChangeArrowheads="1"/>
          </p:cNvPicPr>
          <p:nvPr/>
        </p:nvPicPr>
        <p:blipFill>
          <a:blip r:embed="rId7"/>
          <a:srcRect/>
          <a:stretch>
            <a:fillRect/>
          </a:stretch>
        </p:blipFill>
        <p:spPr bwMode="auto">
          <a:xfrm>
            <a:off x="3708400" y="188913"/>
            <a:ext cx="1668463" cy="1143000"/>
          </a:xfrm>
          <a:prstGeom prst="rect">
            <a:avLst/>
          </a:prstGeom>
          <a:noFill/>
        </p:spPr>
      </p:pic>
      <p:sp>
        <p:nvSpPr>
          <p:cNvPr id="49166" name="Text Box 14"/>
          <p:cNvSpPr txBox="1">
            <a:spLocks noChangeArrowheads="1"/>
          </p:cNvSpPr>
          <p:nvPr/>
        </p:nvSpPr>
        <p:spPr bwMode="auto">
          <a:xfrm>
            <a:off x="2627313" y="1196975"/>
            <a:ext cx="3671887"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بخشی از نقوش برجسته دیوار غربی کاخ پاسارگاد</a:t>
            </a:r>
            <a:endParaRPr lang="en-US" sz="1600"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97515136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4FB39D7D-DB00-4FAE-8057-4925AA5A879C}" type="slidenum">
              <a:rPr lang="ar-SA">
                <a:solidFill>
                  <a:srgbClr val="90C226"/>
                </a:solidFill>
              </a:rPr>
              <a:pPr/>
              <a:t>180</a:t>
            </a:fld>
            <a:endParaRPr lang="en-US" dirty="0">
              <a:solidFill>
                <a:srgbClr val="90C226"/>
              </a:solidFill>
            </a:endParaRPr>
          </a:p>
        </p:txBody>
      </p:sp>
      <p:sp>
        <p:nvSpPr>
          <p:cNvPr id="406530" name="Rectangle 2"/>
          <p:cNvSpPr>
            <a:spLocks noChangeArrowheads="1"/>
          </p:cNvSpPr>
          <p:nvPr/>
        </p:nvSpPr>
        <p:spPr bwMode="auto">
          <a:xfrm>
            <a:off x="539750" y="5805488"/>
            <a:ext cx="2952750"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6531" name="Rectangle 3"/>
          <p:cNvSpPr>
            <a:spLocks noChangeArrowheads="1"/>
          </p:cNvSpPr>
          <p:nvPr/>
        </p:nvSpPr>
        <p:spPr bwMode="auto">
          <a:xfrm>
            <a:off x="3276600" y="4724400"/>
            <a:ext cx="5399088" cy="1081088"/>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06532" name="Picture 4" descr="ologh3"/>
          <p:cNvPicPr>
            <a:picLocks noChangeAspect="1" noChangeArrowheads="1"/>
          </p:cNvPicPr>
          <p:nvPr/>
        </p:nvPicPr>
        <p:blipFill>
          <a:blip r:embed="rId3"/>
          <a:srcRect/>
          <a:stretch>
            <a:fillRect/>
          </a:stretch>
        </p:blipFill>
        <p:spPr bwMode="auto">
          <a:xfrm>
            <a:off x="1187450" y="620713"/>
            <a:ext cx="6480175" cy="42116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06533" name="Rectangle 5"/>
          <p:cNvSpPr>
            <a:spLocks noChangeArrowheads="1"/>
          </p:cNvSpPr>
          <p:nvPr/>
        </p:nvSpPr>
        <p:spPr bwMode="auto">
          <a:xfrm>
            <a:off x="3679651" y="4941888"/>
            <a:ext cx="4599336" cy="871008"/>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r>
              <a:rPr lang="fa-IR" sz="2200" dirty="0">
                <a:solidFill>
                  <a:srgbClr val="EBEBEB"/>
                </a:solidFill>
                <a:latin typeface="Arial" pitchFamily="34" charset="0"/>
                <a:cs typeface="B Zar" pitchFamily="2" charset="-78"/>
              </a:rPr>
              <a:t> فضای داخل و صحن مدرسه که تزئینات کاشی دارد</a:t>
            </a:r>
          </a:p>
          <a:p>
            <a:pPr algn="ctr" fontAlgn="base">
              <a:spcBef>
                <a:spcPct val="30000"/>
              </a:spcBef>
              <a:spcAft>
                <a:spcPct val="0"/>
              </a:spcAft>
            </a:pPr>
            <a:r>
              <a:rPr lang="fa-IR" sz="2200" dirty="0">
                <a:solidFill>
                  <a:srgbClr val="EBEBEB"/>
                </a:solidFill>
                <a:latin typeface="Arial" pitchFamily="34" charset="0"/>
                <a:cs typeface="B Zar" pitchFamily="2" charset="-78"/>
              </a:rPr>
              <a:t> اما در درون فضاها کاشی کاری وجود ندارد.</a:t>
            </a:r>
            <a:endParaRPr lang="en-US" sz="2200" dirty="0">
              <a:solidFill>
                <a:srgbClr val="EBEBEB"/>
              </a:solidFill>
              <a:latin typeface="Arial" pitchFamily="34" charset="0"/>
              <a:cs typeface="B Zar" pitchFamily="2" charset="-78"/>
            </a:endParaRPr>
          </a:p>
        </p:txBody>
      </p:sp>
      <p:sp>
        <p:nvSpPr>
          <p:cNvPr id="406534"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6535"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406536" name="Rectangle 8"/>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401217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406532"/>
                                        </p:tgtEl>
                                        <p:attrNameLst>
                                          <p:attrName>style.visibility</p:attrName>
                                        </p:attrNameLst>
                                      </p:cBhvr>
                                      <p:to>
                                        <p:strVal val="visible"/>
                                      </p:to>
                                    </p:set>
                                    <p:anim to="" calcmode="lin" valueType="num">
                                      <p:cBhvr>
                                        <p:cTn id="7" dur="1" fill="hold"/>
                                        <p:tgtEl>
                                          <p:spTgt spid="406532"/>
                                        </p:tgtEl>
                                        <p:attrNameLst>
                                          <p:attrName/>
                                        </p:attrNameLst>
                                      </p:cBhvr>
                                    </p:anim>
                                  </p:childTnLst>
                                </p:cTn>
                              </p:par>
                            </p:childTnLst>
                          </p:cTn>
                        </p:par>
                        <p:par>
                          <p:cTn id="8" fill="hold">
                            <p:stCondLst>
                              <p:cond delay="0"/>
                            </p:stCondLst>
                            <p:childTnLst>
                              <p:par>
                                <p:cTn id="9" presetID="29" presetClass="entr" presetSubtype="0" fill="hold" grpId="0" nodeType="afterEffect">
                                  <p:stCondLst>
                                    <p:cond delay="0"/>
                                  </p:stCondLst>
                                  <p:childTnLst>
                                    <p:set>
                                      <p:cBhvr>
                                        <p:cTn id="10" dur="1" fill="hold">
                                          <p:stCondLst>
                                            <p:cond delay="0"/>
                                          </p:stCondLst>
                                        </p:cTn>
                                        <p:tgtEl>
                                          <p:spTgt spid="406533"/>
                                        </p:tgtEl>
                                        <p:attrNameLst>
                                          <p:attrName>style.visibility</p:attrName>
                                        </p:attrNameLst>
                                      </p:cBhvr>
                                      <p:to>
                                        <p:strVal val="visible"/>
                                      </p:to>
                                    </p:set>
                                    <p:anim calcmode="lin" valueType="num">
                                      <p:cBhvr>
                                        <p:cTn id="11" dur="1000" fill="hold"/>
                                        <p:tgtEl>
                                          <p:spTgt spid="406533"/>
                                        </p:tgtEl>
                                        <p:attrNameLst>
                                          <p:attrName>ppt_x</p:attrName>
                                        </p:attrNameLst>
                                      </p:cBhvr>
                                      <p:tavLst>
                                        <p:tav tm="0">
                                          <p:val>
                                            <p:strVal val="#ppt_x-.2"/>
                                          </p:val>
                                        </p:tav>
                                        <p:tav tm="100000">
                                          <p:val>
                                            <p:strVal val="#ppt_x"/>
                                          </p:val>
                                        </p:tav>
                                      </p:tavLst>
                                    </p:anim>
                                    <p:anim calcmode="lin" valueType="num">
                                      <p:cBhvr>
                                        <p:cTn id="12" dur="1000" fill="hold"/>
                                        <p:tgtEl>
                                          <p:spTgt spid="406533"/>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06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533"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B231C69A-EAEE-416E-8839-7BA2C8658BDF}" type="slidenum">
              <a:rPr lang="ar-SA">
                <a:solidFill>
                  <a:srgbClr val="90C226"/>
                </a:solidFill>
              </a:rPr>
              <a:pPr/>
              <a:t>181</a:t>
            </a:fld>
            <a:endParaRPr lang="en-US" dirty="0">
              <a:solidFill>
                <a:srgbClr val="90C226"/>
              </a:solidFill>
            </a:endParaRPr>
          </a:p>
        </p:txBody>
      </p:sp>
      <p:sp>
        <p:nvSpPr>
          <p:cNvPr id="408578" name="Rectangle 2"/>
          <p:cNvSpPr>
            <a:spLocks noChangeArrowheads="1"/>
          </p:cNvSpPr>
          <p:nvPr/>
        </p:nvSpPr>
        <p:spPr bwMode="auto">
          <a:xfrm>
            <a:off x="539750" y="5805488"/>
            <a:ext cx="3095625"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8579" name="Rectangle 3"/>
          <p:cNvSpPr>
            <a:spLocks noChangeArrowheads="1"/>
          </p:cNvSpPr>
          <p:nvPr/>
        </p:nvSpPr>
        <p:spPr bwMode="auto">
          <a:xfrm>
            <a:off x="3492500" y="1412875"/>
            <a:ext cx="5651500" cy="24479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8580" name="Rectangle 4"/>
          <p:cNvSpPr>
            <a:spLocks noChangeArrowheads="1"/>
          </p:cNvSpPr>
          <p:nvPr/>
        </p:nvSpPr>
        <p:spPr bwMode="auto">
          <a:xfrm>
            <a:off x="6205538" y="4941888"/>
            <a:ext cx="273050" cy="396875"/>
          </a:xfrm>
          <a:prstGeom prst="rect">
            <a:avLst/>
          </a:prstGeom>
          <a:noFill/>
          <a:ln w="9525" algn="ctr">
            <a:noFill/>
            <a:miter lim="800000"/>
            <a:headEnd/>
            <a:tailEnd/>
          </a:ln>
          <a:effectLst/>
        </p:spPr>
        <p:txBody>
          <a:bodyPr wrap="none">
            <a:spAutoFit/>
          </a:bodyPr>
          <a:lstStyle/>
          <a:p>
            <a:pPr algn="ctr" fontAlgn="base">
              <a:spcBef>
                <a:spcPct val="30000"/>
              </a:spcBef>
              <a:spcAft>
                <a:spcPct val="0"/>
              </a:spcAft>
              <a:buFontTx/>
              <a:buChar char="•"/>
            </a:pPr>
            <a:endParaRPr lang="en-US" sz="2000" dirty="0">
              <a:solidFill>
                <a:srgbClr val="EBEBEB"/>
              </a:solidFill>
              <a:latin typeface="Arial" pitchFamily="34" charset="0"/>
              <a:cs typeface="B Zar" pitchFamily="2" charset="-78"/>
            </a:endParaRPr>
          </a:p>
        </p:txBody>
      </p:sp>
      <p:sp>
        <p:nvSpPr>
          <p:cNvPr id="408581" name="Text Box 5"/>
          <p:cNvSpPr txBox="1">
            <a:spLocks noChangeArrowheads="1"/>
          </p:cNvSpPr>
          <p:nvPr/>
        </p:nvSpPr>
        <p:spPr bwMode="auto">
          <a:xfrm>
            <a:off x="4767142" y="836613"/>
            <a:ext cx="3262433"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prstClr val="black"/>
                </a:solidFill>
                <a:latin typeface="Arial" pitchFamily="34" charset="0"/>
                <a:cs typeface="B Homa" panose="00000400000000000000" pitchFamily="2" charset="-78"/>
              </a:rPr>
              <a:t>آرامگاه شیخ صفی الدین</a:t>
            </a:r>
            <a:r>
              <a:rPr lang="fa-IR" sz="2400" b="1" dirty="0">
                <a:solidFill>
                  <a:srgbClr val="EBEBEB"/>
                </a:solidFill>
                <a:latin typeface="Arial" pitchFamily="34" charset="0"/>
                <a:cs typeface="B Homa" panose="00000400000000000000" pitchFamily="2" charset="-78"/>
              </a:rPr>
              <a:t> </a:t>
            </a:r>
            <a:endParaRPr lang="en-US" sz="2400" b="1" dirty="0">
              <a:solidFill>
                <a:srgbClr val="EBEBEB"/>
              </a:solidFill>
              <a:latin typeface="Arial" pitchFamily="34" charset="0"/>
              <a:cs typeface="B Homa" panose="00000400000000000000" pitchFamily="2" charset="-78"/>
            </a:endParaRPr>
          </a:p>
        </p:txBody>
      </p:sp>
      <p:pic>
        <p:nvPicPr>
          <p:cNvPr id="408582" name="Picture 6" descr="safi5"/>
          <p:cNvPicPr>
            <a:picLocks noChangeAspect="1" noChangeArrowheads="1"/>
          </p:cNvPicPr>
          <p:nvPr/>
        </p:nvPicPr>
        <p:blipFill>
          <a:blip r:embed="rId3"/>
          <a:srcRect/>
          <a:stretch>
            <a:fillRect/>
          </a:stretch>
        </p:blipFill>
        <p:spPr bwMode="auto">
          <a:xfrm>
            <a:off x="611188" y="836613"/>
            <a:ext cx="3321050" cy="453548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08583" name="Text Box 7"/>
          <p:cNvSpPr txBox="1">
            <a:spLocks noChangeArrowheads="1"/>
          </p:cNvSpPr>
          <p:nvPr/>
        </p:nvSpPr>
        <p:spPr bwMode="auto">
          <a:xfrm>
            <a:off x="3597225" y="1700213"/>
            <a:ext cx="5546775" cy="1938992"/>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آرامگاه شیخ صفی الدین و ساختمانهای پیرامون آن</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در سده هشتم بنیاد نهاده شده.</a:t>
            </a:r>
          </a:p>
          <a:p>
            <a:pPr fontAlgn="base">
              <a:spcBef>
                <a:spcPct val="0"/>
              </a:spcBef>
              <a:spcAft>
                <a:spcPct val="0"/>
              </a:spcAft>
            </a:pPr>
            <a:endParaRPr lang="fa-IR" sz="2000" b="1" dirty="0">
              <a:solidFill>
                <a:srgbClr val="EBEBEB"/>
              </a:solidFill>
              <a:latin typeface="Arial" pitchFamily="34" charset="0"/>
              <a:cs typeface="B Homa" panose="00000400000000000000" pitchFamily="2" charset="-78"/>
            </a:endParaRP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ساختمانهای پیرامون آرامگاه یا گنبد الله الله در برگیرنده</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خانقاه،چینی خانه،آرامگاه شاه اسماعیل و بی بی آغا ماه منیر</a:t>
            </a:r>
          </a:p>
          <a:p>
            <a:pPr fontAlgn="base">
              <a:spcBef>
                <a:spcPct val="0"/>
              </a:spcBef>
              <a:spcAft>
                <a:spcPct val="0"/>
              </a:spcAft>
            </a:pPr>
            <a:r>
              <a:rPr lang="fa-IR" sz="2000" b="1" dirty="0">
                <a:solidFill>
                  <a:srgbClr val="EBEBEB"/>
                </a:solidFill>
                <a:latin typeface="Arial" pitchFamily="34" charset="0"/>
                <a:cs typeface="B Homa" panose="00000400000000000000" pitchFamily="2" charset="-78"/>
              </a:rPr>
              <a:t>حرم خانه،جنت سرا،تالار تنبی و چله خانه می باشد.</a:t>
            </a:r>
            <a:endParaRPr lang="en-US" sz="2000" b="1" dirty="0">
              <a:solidFill>
                <a:srgbClr val="EBEBEB"/>
              </a:solidFill>
              <a:latin typeface="Arial" pitchFamily="34" charset="0"/>
              <a:cs typeface="B Homa" panose="00000400000000000000" pitchFamily="2" charset="-78"/>
            </a:endParaRPr>
          </a:p>
        </p:txBody>
      </p:sp>
      <p:sp>
        <p:nvSpPr>
          <p:cNvPr id="408584"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08585"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408586" name="Rectangle 10"/>
          <p:cNvSpPr>
            <a:spLocks noChangeArrowheads="1"/>
          </p:cNvSpPr>
          <p:nvPr/>
        </p:nvSpPr>
        <p:spPr bwMode="auto">
          <a:xfrm>
            <a:off x="611188"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5049433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08581"/>
                                        </p:tgtEl>
                                        <p:attrNameLst>
                                          <p:attrName>style.visibility</p:attrName>
                                        </p:attrNameLst>
                                      </p:cBhvr>
                                      <p:to>
                                        <p:strVal val="visible"/>
                                      </p:to>
                                    </p:set>
                                    <p:anim calcmode="lin" valueType="num">
                                      <p:cBhvr>
                                        <p:cTn id="7" dur="1000" fill="hold"/>
                                        <p:tgtEl>
                                          <p:spTgt spid="408581"/>
                                        </p:tgtEl>
                                        <p:attrNameLst>
                                          <p:attrName>ppt_x</p:attrName>
                                        </p:attrNameLst>
                                      </p:cBhvr>
                                      <p:tavLst>
                                        <p:tav tm="0">
                                          <p:val>
                                            <p:strVal val="#ppt_x-.2"/>
                                          </p:val>
                                        </p:tav>
                                        <p:tav tm="100000">
                                          <p:val>
                                            <p:strVal val="#ppt_x"/>
                                          </p:val>
                                        </p:tav>
                                      </p:tavLst>
                                    </p:anim>
                                    <p:anim calcmode="lin" valueType="num">
                                      <p:cBhvr>
                                        <p:cTn id="8" dur="1000" fill="hold"/>
                                        <p:tgtEl>
                                          <p:spTgt spid="408581"/>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8581"/>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08582"/>
                                        </p:tgtEl>
                                        <p:attrNameLst>
                                          <p:attrName>style.visibility</p:attrName>
                                        </p:attrNameLst>
                                      </p:cBhvr>
                                      <p:to>
                                        <p:strVal val="visible"/>
                                      </p:to>
                                    </p:set>
                                    <p:animEffect transition="in" filter="fade">
                                      <p:cBhvr>
                                        <p:cTn id="13" dur="1000"/>
                                        <p:tgtEl>
                                          <p:spTgt spid="408582"/>
                                        </p:tgtEl>
                                      </p:cBhvr>
                                    </p:animEffect>
                                    <p:anim calcmode="lin" valueType="num">
                                      <p:cBhvr>
                                        <p:cTn id="14" dur="1000" fill="hold"/>
                                        <p:tgtEl>
                                          <p:spTgt spid="408582"/>
                                        </p:tgtEl>
                                        <p:attrNameLst>
                                          <p:attrName>ppt_x</p:attrName>
                                        </p:attrNameLst>
                                      </p:cBhvr>
                                      <p:tavLst>
                                        <p:tav tm="0">
                                          <p:val>
                                            <p:strVal val="#ppt_x"/>
                                          </p:val>
                                        </p:tav>
                                        <p:tav tm="100000">
                                          <p:val>
                                            <p:strVal val="#ppt_x"/>
                                          </p:val>
                                        </p:tav>
                                      </p:tavLst>
                                    </p:anim>
                                    <p:anim calcmode="lin" valueType="num">
                                      <p:cBhvr>
                                        <p:cTn id="15" dur="1000" fill="hold"/>
                                        <p:tgtEl>
                                          <p:spTgt spid="408582"/>
                                        </p:tgtEl>
                                        <p:attrNameLst>
                                          <p:attrName>ppt_y</p:attrName>
                                        </p:attrNameLst>
                                      </p:cBhvr>
                                      <p:tavLst>
                                        <p:tav tm="0">
                                          <p:val>
                                            <p:strVal val="#ppt_y-.1"/>
                                          </p:val>
                                        </p:tav>
                                        <p:tav tm="100000">
                                          <p:val>
                                            <p:strVal val="#ppt_y"/>
                                          </p:val>
                                        </p:tav>
                                      </p:tavLst>
                                    </p:anim>
                                  </p:childTnLst>
                                </p:cTn>
                              </p:par>
                              <p:par>
                                <p:cTn id="16" presetID="29" presetClass="entr" presetSubtype="0" fill="hold" grpId="0" nodeType="withEffect">
                                  <p:stCondLst>
                                    <p:cond delay="0"/>
                                  </p:stCondLst>
                                  <p:childTnLst>
                                    <p:set>
                                      <p:cBhvr>
                                        <p:cTn id="17" dur="1" fill="hold">
                                          <p:stCondLst>
                                            <p:cond delay="0"/>
                                          </p:stCondLst>
                                        </p:cTn>
                                        <p:tgtEl>
                                          <p:spTgt spid="408583"/>
                                        </p:tgtEl>
                                        <p:attrNameLst>
                                          <p:attrName>style.visibility</p:attrName>
                                        </p:attrNameLst>
                                      </p:cBhvr>
                                      <p:to>
                                        <p:strVal val="visible"/>
                                      </p:to>
                                    </p:set>
                                    <p:anim calcmode="lin" valueType="num">
                                      <p:cBhvr>
                                        <p:cTn id="18" dur="1000" fill="hold"/>
                                        <p:tgtEl>
                                          <p:spTgt spid="408583"/>
                                        </p:tgtEl>
                                        <p:attrNameLst>
                                          <p:attrName>ppt_x</p:attrName>
                                        </p:attrNameLst>
                                      </p:cBhvr>
                                      <p:tavLst>
                                        <p:tav tm="0">
                                          <p:val>
                                            <p:strVal val="#ppt_x-.2"/>
                                          </p:val>
                                        </p:tav>
                                        <p:tav tm="100000">
                                          <p:val>
                                            <p:strVal val="#ppt_x"/>
                                          </p:val>
                                        </p:tav>
                                      </p:tavLst>
                                    </p:anim>
                                    <p:anim calcmode="lin" valueType="num">
                                      <p:cBhvr>
                                        <p:cTn id="19" dur="1000" fill="hold"/>
                                        <p:tgtEl>
                                          <p:spTgt spid="40858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408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81" grpId="0"/>
      <p:bldP spid="408583"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 name="Slide Number Placeholder 3"/>
          <p:cNvSpPr>
            <a:spLocks noGrp="1"/>
          </p:cNvSpPr>
          <p:nvPr>
            <p:ph type="sldNum" sz="quarter" idx="12"/>
          </p:nvPr>
        </p:nvSpPr>
        <p:spPr/>
        <p:txBody>
          <a:bodyPr/>
          <a:lstStyle/>
          <a:p>
            <a:fld id="{B0EB8B06-A465-4180-95F0-5A622990F2F1}" type="slidenum">
              <a:rPr lang="ar-SA">
                <a:solidFill>
                  <a:srgbClr val="90C226"/>
                </a:solidFill>
              </a:rPr>
              <a:pPr/>
              <a:t>182</a:t>
            </a:fld>
            <a:endParaRPr lang="en-US" dirty="0">
              <a:solidFill>
                <a:srgbClr val="90C226"/>
              </a:solidFill>
            </a:endParaRPr>
          </a:p>
        </p:txBody>
      </p:sp>
      <p:sp>
        <p:nvSpPr>
          <p:cNvPr id="410626" name="Rectangle 2"/>
          <p:cNvSpPr>
            <a:spLocks noChangeArrowheads="1"/>
          </p:cNvSpPr>
          <p:nvPr/>
        </p:nvSpPr>
        <p:spPr bwMode="auto">
          <a:xfrm>
            <a:off x="6084888" y="1484313"/>
            <a:ext cx="3059112" cy="396081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10627" name="Picture 3" descr="20"/>
          <p:cNvPicPr>
            <a:picLocks noChangeAspect="1" noChangeArrowheads="1"/>
          </p:cNvPicPr>
          <p:nvPr/>
        </p:nvPicPr>
        <p:blipFill>
          <a:blip r:embed="rId3">
            <a:lum bright="-12000" contrast="18000"/>
          </a:blip>
          <a:srcRect/>
          <a:stretch>
            <a:fillRect/>
          </a:stretch>
        </p:blipFill>
        <p:spPr bwMode="auto">
          <a:xfrm>
            <a:off x="1187450" y="1341438"/>
            <a:ext cx="5472113" cy="251936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10628" name="Rectangle 4"/>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0629" name="Rectangle 5"/>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sp>
        <p:nvSpPr>
          <p:cNvPr id="410630" name="Text Box 6"/>
          <p:cNvSpPr txBox="1">
            <a:spLocks noChangeArrowheads="1"/>
          </p:cNvSpPr>
          <p:nvPr/>
        </p:nvSpPr>
        <p:spPr bwMode="auto">
          <a:xfrm>
            <a:off x="4427538" y="4868863"/>
            <a:ext cx="431800" cy="457200"/>
          </a:xfrm>
          <a:prstGeom prst="rect">
            <a:avLst/>
          </a:prstGeom>
          <a:noFill/>
          <a:ln w="12700" cap="sq">
            <a:noFill/>
            <a:miter lim="800000"/>
            <a:headEnd type="none" w="sm" len="sm"/>
            <a:tailEnd type="none" w="sm" len="sm"/>
          </a:ln>
          <a:effectLst/>
        </p:spPr>
        <p:txBody>
          <a:bodyPr>
            <a:spAutoFit/>
          </a:bodyPr>
          <a:lstStyle/>
          <a:p>
            <a:pPr fontAlgn="base">
              <a:spcBef>
                <a:spcPct val="50000"/>
              </a:spcBef>
              <a:spcAft>
                <a:spcPct val="0"/>
              </a:spcAft>
            </a:pPr>
            <a:r>
              <a:rPr kumimoji="1" lang="fa-IR" sz="2400" b="1" dirty="0">
                <a:solidFill>
                  <a:prstClr val="black"/>
                </a:solidFill>
                <a:latin typeface="Times New Roman" pitchFamily="18" charset="0"/>
                <a:cs typeface="B Homa" panose="00000400000000000000" pitchFamily="2" charset="-78"/>
              </a:rPr>
              <a:t>1</a:t>
            </a:r>
            <a:endParaRPr kumimoji="1" lang="en-US" sz="2400" b="1" dirty="0">
              <a:solidFill>
                <a:prstClr val="black"/>
              </a:solidFill>
              <a:latin typeface="Times New Roman" pitchFamily="18" charset="0"/>
              <a:cs typeface="B Homa" panose="00000400000000000000" pitchFamily="2" charset="-78"/>
            </a:endParaRPr>
          </a:p>
        </p:txBody>
      </p:sp>
      <p:sp>
        <p:nvSpPr>
          <p:cNvPr id="410631" name="Oval 7"/>
          <p:cNvSpPr>
            <a:spLocks noChangeArrowheads="1"/>
          </p:cNvSpPr>
          <p:nvPr/>
        </p:nvSpPr>
        <p:spPr bwMode="auto">
          <a:xfrm>
            <a:off x="6011863" y="3500438"/>
            <a:ext cx="287337" cy="287337"/>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1</a:t>
            </a:r>
            <a:endParaRPr kumimoji="1" lang="en-US" sz="2400" b="1" dirty="0">
              <a:solidFill>
                <a:srgbClr val="EBEBEB"/>
              </a:solidFill>
              <a:latin typeface="Times New Roman" pitchFamily="18" charset="0"/>
              <a:cs typeface="B Homa" panose="00000400000000000000" pitchFamily="2" charset="-78"/>
            </a:endParaRPr>
          </a:p>
        </p:txBody>
      </p:sp>
      <p:sp>
        <p:nvSpPr>
          <p:cNvPr id="410632" name="Oval 8"/>
          <p:cNvSpPr>
            <a:spLocks noChangeArrowheads="1"/>
          </p:cNvSpPr>
          <p:nvPr/>
        </p:nvSpPr>
        <p:spPr bwMode="auto">
          <a:xfrm>
            <a:off x="4932363" y="2708275"/>
            <a:ext cx="287337" cy="287338"/>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2</a:t>
            </a:r>
            <a:endParaRPr kumimoji="1" lang="en-US" sz="2400" b="1" dirty="0">
              <a:solidFill>
                <a:srgbClr val="EBEBEB"/>
              </a:solidFill>
              <a:latin typeface="Times New Roman" pitchFamily="18" charset="0"/>
              <a:cs typeface="B Homa" panose="00000400000000000000" pitchFamily="2" charset="-78"/>
            </a:endParaRPr>
          </a:p>
        </p:txBody>
      </p:sp>
      <p:sp>
        <p:nvSpPr>
          <p:cNvPr id="410633" name="Oval 9"/>
          <p:cNvSpPr>
            <a:spLocks noChangeArrowheads="1"/>
          </p:cNvSpPr>
          <p:nvPr/>
        </p:nvSpPr>
        <p:spPr bwMode="auto">
          <a:xfrm>
            <a:off x="3203575" y="2060575"/>
            <a:ext cx="287338" cy="288925"/>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3</a:t>
            </a:r>
            <a:endParaRPr kumimoji="1" lang="en-US" sz="2400" b="1" dirty="0">
              <a:solidFill>
                <a:srgbClr val="EBEBEB"/>
              </a:solidFill>
              <a:latin typeface="Times New Roman" pitchFamily="18" charset="0"/>
              <a:cs typeface="B Homa" panose="00000400000000000000" pitchFamily="2" charset="-78"/>
            </a:endParaRPr>
          </a:p>
        </p:txBody>
      </p:sp>
      <p:sp>
        <p:nvSpPr>
          <p:cNvPr id="410634" name="Oval 10"/>
          <p:cNvSpPr>
            <a:spLocks noChangeArrowheads="1"/>
          </p:cNvSpPr>
          <p:nvPr/>
        </p:nvSpPr>
        <p:spPr bwMode="auto">
          <a:xfrm>
            <a:off x="1331913" y="908050"/>
            <a:ext cx="287337" cy="287338"/>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10</a:t>
            </a:r>
            <a:endParaRPr kumimoji="1" lang="en-US" sz="2400" b="1" dirty="0">
              <a:solidFill>
                <a:srgbClr val="EBEBEB"/>
              </a:solidFill>
              <a:latin typeface="Times New Roman" pitchFamily="18" charset="0"/>
              <a:cs typeface="B Homa" panose="00000400000000000000" pitchFamily="2" charset="-78"/>
            </a:endParaRPr>
          </a:p>
        </p:txBody>
      </p:sp>
      <p:sp>
        <p:nvSpPr>
          <p:cNvPr id="410635" name="Oval 11"/>
          <p:cNvSpPr>
            <a:spLocks noChangeArrowheads="1"/>
          </p:cNvSpPr>
          <p:nvPr/>
        </p:nvSpPr>
        <p:spPr bwMode="auto">
          <a:xfrm>
            <a:off x="2484438" y="2924175"/>
            <a:ext cx="287337" cy="287338"/>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5</a:t>
            </a:r>
            <a:endParaRPr kumimoji="1" lang="en-US" sz="2400" b="1" dirty="0">
              <a:solidFill>
                <a:srgbClr val="EBEBEB"/>
              </a:solidFill>
              <a:latin typeface="Times New Roman" pitchFamily="18" charset="0"/>
              <a:cs typeface="B Homa" panose="00000400000000000000" pitchFamily="2" charset="-78"/>
            </a:endParaRPr>
          </a:p>
        </p:txBody>
      </p:sp>
      <p:sp>
        <p:nvSpPr>
          <p:cNvPr id="410636" name="Oval 12"/>
          <p:cNvSpPr>
            <a:spLocks noChangeArrowheads="1"/>
          </p:cNvSpPr>
          <p:nvPr/>
        </p:nvSpPr>
        <p:spPr bwMode="auto">
          <a:xfrm>
            <a:off x="2555875" y="2060575"/>
            <a:ext cx="287338" cy="287338"/>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4</a:t>
            </a:r>
            <a:endParaRPr kumimoji="1" lang="en-US" sz="2400" b="1" dirty="0">
              <a:solidFill>
                <a:srgbClr val="EBEBEB"/>
              </a:solidFill>
              <a:latin typeface="Times New Roman" pitchFamily="18" charset="0"/>
              <a:cs typeface="B Homa" panose="00000400000000000000" pitchFamily="2" charset="-78"/>
            </a:endParaRPr>
          </a:p>
        </p:txBody>
      </p:sp>
      <p:sp>
        <p:nvSpPr>
          <p:cNvPr id="410637" name="Oval 13"/>
          <p:cNvSpPr>
            <a:spLocks noChangeArrowheads="1"/>
          </p:cNvSpPr>
          <p:nvPr/>
        </p:nvSpPr>
        <p:spPr bwMode="auto">
          <a:xfrm>
            <a:off x="1692275" y="2997200"/>
            <a:ext cx="287338" cy="287338"/>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7</a:t>
            </a:r>
            <a:endParaRPr kumimoji="1" lang="en-US" sz="2400" b="1" dirty="0">
              <a:solidFill>
                <a:srgbClr val="EBEBEB"/>
              </a:solidFill>
              <a:latin typeface="Times New Roman" pitchFamily="18" charset="0"/>
              <a:cs typeface="B Homa" panose="00000400000000000000" pitchFamily="2" charset="-78"/>
            </a:endParaRPr>
          </a:p>
        </p:txBody>
      </p:sp>
      <p:sp>
        <p:nvSpPr>
          <p:cNvPr id="410638" name="Oval 14"/>
          <p:cNvSpPr>
            <a:spLocks noChangeArrowheads="1"/>
          </p:cNvSpPr>
          <p:nvPr/>
        </p:nvSpPr>
        <p:spPr bwMode="auto">
          <a:xfrm>
            <a:off x="1187450" y="2781300"/>
            <a:ext cx="287338" cy="287338"/>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6</a:t>
            </a:r>
            <a:endParaRPr kumimoji="1" lang="en-US" sz="2400" b="1" dirty="0">
              <a:solidFill>
                <a:srgbClr val="EBEBEB"/>
              </a:solidFill>
              <a:latin typeface="Times New Roman" pitchFamily="18" charset="0"/>
              <a:cs typeface="B Homa" panose="00000400000000000000" pitchFamily="2" charset="-78"/>
            </a:endParaRPr>
          </a:p>
        </p:txBody>
      </p:sp>
      <p:sp>
        <p:nvSpPr>
          <p:cNvPr id="410639" name="Line 15"/>
          <p:cNvSpPr>
            <a:spLocks noChangeShapeType="1"/>
          </p:cNvSpPr>
          <p:nvPr/>
        </p:nvSpPr>
        <p:spPr bwMode="auto">
          <a:xfrm flipH="1">
            <a:off x="1403350" y="2420938"/>
            <a:ext cx="288925" cy="503237"/>
          </a:xfrm>
          <a:prstGeom prst="line">
            <a:avLst/>
          </a:prstGeom>
          <a:noFill/>
          <a:ln w="12700" cap="sq">
            <a:solidFill>
              <a:srgbClr val="0033CC"/>
            </a:solidFill>
            <a:round/>
            <a:headEnd type="none" w="sm" len="sm"/>
            <a:tailEnd type="triangle" w="sm" len="sm"/>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0640" name="Line 16"/>
          <p:cNvSpPr>
            <a:spLocks noChangeShapeType="1"/>
          </p:cNvSpPr>
          <p:nvPr/>
        </p:nvSpPr>
        <p:spPr bwMode="auto">
          <a:xfrm flipH="1">
            <a:off x="1908175" y="2205038"/>
            <a:ext cx="287338" cy="863600"/>
          </a:xfrm>
          <a:prstGeom prst="line">
            <a:avLst/>
          </a:prstGeom>
          <a:noFill/>
          <a:ln w="12700" cap="sq">
            <a:solidFill>
              <a:srgbClr val="0033CC"/>
            </a:solidFill>
            <a:round/>
            <a:headEnd type="none" w="sm" len="sm"/>
            <a:tailEnd type="triangle" w="sm" len="sm"/>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0641" name="Line 17"/>
          <p:cNvSpPr>
            <a:spLocks noChangeShapeType="1"/>
          </p:cNvSpPr>
          <p:nvPr/>
        </p:nvSpPr>
        <p:spPr bwMode="auto">
          <a:xfrm flipH="1" flipV="1">
            <a:off x="1547813" y="1196975"/>
            <a:ext cx="647700" cy="431800"/>
          </a:xfrm>
          <a:prstGeom prst="line">
            <a:avLst/>
          </a:prstGeom>
          <a:noFill/>
          <a:ln w="12700" cap="sq">
            <a:solidFill>
              <a:srgbClr val="0033CC"/>
            </a:solidFill>
            <a:round/>
            <a:headEnd type="none" w="sm" len="sm"/>
            <a:tailEnd type="triangle" w="sm" len="sm"/>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0642" name="Oval 18"/>
          <p:cNvSpPr>
            <a:spLocks noChangeArrowheads="1"/>
          </p:cNvSpPr>
          <p:nvPr/>
        </p:nvSpPr>
        <p:spPr bwMode="auto">
          <a:xfrm>
            <a:off x="2484438" y="620713"/>
            <a:ext cx="287337" cy="287337"/>
          </a:xfrm>
          <a:prstGeom prst="ellipse">
            <a:avLst/>
          </a:prstGeom>
          <a:solidFill>
            <a:schemeClr val="accent1"/>
          </a:solidFill>
          <a:ln w="12700" cap="sq">
            <a:solidFill>
              <a:schemeClr val="tx1"/>
            </a:solidFill>
            <a:round/>
            <a:headEnd type="none" w="sm" len="sm"/>
            <a:tailEnd type="none" w="sm" len="sm"/>
          </a:ln>
          <a:effectLst/>
        </p:spPr>
        <p:txBody>
          <a:bodyPr wrap="none" anchor="ctr"/>
          <a:lstStyle/>
          <a:p>
            <a:pPr algn="ct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8</a:t>
            </a:r>
            <a:endParaRPr kumimoji="1" lang="en-US" sz="2400" b="1" dirty="0">
              <a:solidFill>
                <a:srgbClr val="EBEBEB"/>
              </a:solidFill>
              <a:latin typeface="Times New Roman" pitchFamily="18" charset="0"/>
              <a:cs typeface="B Homa" panose="00000400000000000000" pitchFamily="2" charset="-78"/>
            </a:endParaRPr>
          </a:p>
        </p:txBody>
      </p:sp>
      <p:sp>
        <p:nvSpPr>
          <p:cNvPr id="410643" name="Line 19"/>
          <p:cNvSpPr>
            <a:spLocks noChangeShapeType="1"/>
          </p:cNvSpPr>
          <p:nvPr/>
        </p:nvSpPr>
        <p:spPr bwMode="auto">
          <a:xfrm flipV="1">
            <a:off x="2268538" y="908050"/>
            <a:ext cx="358775" cy="936625"/>
          </a:xfrm>
          <a:prstGeom prst="line">
            <a:avLst/>
          </a:prstGeom>
          <a:noFill/>
          <a:ln w="12700" cap="sq">
            <a:solidFill>
              <a:srgbClr val="0033CC"/>
            </a:solidFill>
            <a:round/>
            <a:headEnd type="none" w="sm" len="sm"/>
            <a:tailEnd type="triangle" w="sm" len="sm"/>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0644" name="Text Box 20"/>
          <p:cNvSpPr txBox="1">
            <a:spLocks noChangeArrowheads="1"/>
          </p:cNvSpPr>
          <p:nvPr/>
        </p:nvSpPr>
        <p:spPr bwMode="auto">
          <a:xfrm>
            <a:off x="6788815" y="1576388"/>
            <a:ext cx="2196435" cy="3785652"/>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1-ورودی</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2-حیاط باغچه</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3-حیاط کوچک</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4-حیاط بزرگ</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5-مسجد جنت سر</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6-چینی خانه</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7-قندیلخانه</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8-حرم شیخ صفی</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9-مقبره شیخ صفی</a:t>
            </a:r>
          </a:p>
          <a:p>
            <a:pPr fontAlgn="base">
              <a:spcBef>
                <a:spcPct val="0"/>
              </a:spcBef>
              <a:spcAft>
                <a:spcPct val="0"/>
              </a:spcAft>
            </a:pPr>
            <a:r>
              <a:rPr kumimoji="1" lang="fa-IR" sz="2400" b="1" dirty="0">
                <a:solidFill>
                  <a:srgbClr val="EBEBEB"/>
                </a:solidFill>
                <a:latin typeface="Times New Roman" pitchFamily="18" charset="0"/>
                <a:cs typeface="B Homa" panose="00000400000000000000" pitchFamily="2" charset="-78"/>
              </a:rPr>
              <a:t>10-شهید خانه</a:t>
            </a:r>
            <a:endParaRPr kumimoji="1" lang="en-US" sz="2400" b="1"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5327052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10627"/>
                                        </p:tgtEl>
                                        <p:attrNameLst>
                                          <p:attrName>style.visibility</p:attrName>
                                        </p:attrNameLst>
                                      </p:cBhvr>
                                      <p:to>
                                        <p:strVal val="visible"/>
                                      </p:to>
                                    </p:set>
                                    <p:animEffect transition="in" filter="fade">
                                      <p:cBhvr>
                                        <p:cTn id="7" dur="1000"/>
                                        <p:tgtEl>
                                          <p:spTgt spid="410627"/>
                                        </p:tgtEl>
                                      </p:cBhvr>
                                    </p:animEffect>
                                    <p:anim calcmode="lin" valueType="num">
                                      <p:cBhvr>
                                        <p:cTn id="8" dur="1000" fill="hold"/>
                                        <p:tgtEl>
                                          <p:spTgt spid="410627"/>
                                        </p:tgtEl>
                                        <p:attrNameLst>
                                          <p:attrName>ppt_x</p:attrName>
                                        </p:attrNameLst>
                                      </p:cBhvr>
                                      <p:tavLst>
                                        <p:tav tm="0">
                                          <p:val>
                                            <p:strVal val="#ppt_x"/>
                                          </p:val>
                                        </p:tav>
                                        <p:tav tm="100000">
                                          <p:val>
                                            <p:strVal val="#ppt_x"/>
                                          </p:val>
                                        </p:tav>
                                      </p:tavLst>
                                    </p:anim>
                                    <p:anim calcmode="lin" valueType="num">
                                      <p:cBhvr>
                                        <p:cTn id="9" dur="1000" fill="hold"/>
                                        <p:tgtEl>
                                          <p:spTgt spid="4106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10631"/>
                                        </p:tgtEl>
                                        <p:attrNameLst>
                                          <p:attrName>style.visibility</p:attrName>
                                        </p:attrNameLst>
                                      </p:cBhvr>
                                      <p:to>
                                        <p:strVal val="visible"/>
                                      </p:to>
                                    </p:set>
                                    <p:animEffect transition="in" filter="fade">
                                      <p:cBhvr>
                                        <p:cTn id="12" dur="1000"/>
                                        <p:tgtEl>
                                          <p:spTgt spid="410631"/>
                                        </p:tgtEl>
                                      </p:cBhvr>
                                    </p:animEffect>
                                    <p:anim calcmode="lin" valueType="num">
                                      <p:cBhvr>
                                        <p:cTn id="13" dur="1000" fill="hold"/>
                                        <p:tgtEl>
                                          <p:spTgt spid="410631"/>
                                        </p:tgtEl>
                                        <p:attrNameLst>
                                          <p:attrName>ppt_x</p:attrName>
                                        </p:attrNameLst>
                                      </p:cBhvr>
                                      <p:tavLst>
                                        <p:tav tm="0">
                                          <p:val>
                                            <p:strVal val="#ppt_x"/>
                                          </p:val>
                                        </p:tav>
                                        <p:tav tm="100000">
                                          <p:val>
                                            <p:strVal val="#ppt_x"/>
                                          </p:val>
                                        </p:tav>
                                      </p:tavLst>
                                    </p:anim>
                                    <p:anim calcmode="lin" valueType="num">
                                      <p:cBhvr>
                                        <p:cTn id="14" dur="1000" fill="hold"/>
                                        <p:tgtEl>
                                          <p:spTgt spid="41063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10632"/>
                                        </p:tgtEl>
                                        <p:attrNameLst>
                                          <p:attrName>style.visibility</p:attrName>
                                        </p:attrNameLst>
                                      </p:cBhvr>
                                      <p:to>
                                        <p:strVal val="visible"/>
                                      </p:to>
                                    </p:set>
                                    <p:animEffect transition="in" filter="fade">
                                      <p:cBhvr>
                                        <p:cTn id="17" dur="1000"/>
                                        <p:tgtEl>
                                          <p:spTgt spid="410632"/>
                                        </p:tgtEl>
                                      </p:cBhvr>
                                    </p:animEffect>
                                    <p:anim calcmode="lin" valueType="num">
                                      <p:cBhvr>
                                        <p:cTn id="18" dur="1000" fill="hold"/>
                                        <p:tgtEl>
                                          <p:spTgt spid="410632"/>
                                        </p:tgtEl>
                                        <p:attrNameLst>
                                          <p:attrName>ppt_x</p:attrName>
                                        </p:attrNameLst>
                                      </p:cBhvr>
                                      <p:tavLst>
                                        <p:tav tm="0">
                                          <p:val>
                                            <p:strVal val="#ppt_x"/>
                                          </p:val>
                                        </p:tav>
                                        <p:tav tm="100000">
                                          <p:val>
                                            <p:strVal val="#ppt_x"/>
                                          </p:val>
                                        </p:tav>
                                      </p:tavLst>
                                    </p:anim>
                                    <p:anim calcmode="lin" valueType="num">
                                      <p:cBhvr>
                                        <p:cTn id="19" dur="1000" fill="hold"/>
                                        <p:tgtEl>
                                          <p:spTgt spid="41063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10633"/>
                                        </p:tgtEl>
                                        <p:attrNameLst>
                                          <p:attrName>style.visibility</p:attrName>
                                        </p:attrNameLst>
                                      </p:cBhvr>
                                      <p:to>
                                        <p:strVal val="visible"/>
                                      </p:to>
                                    </p:set>
                                    <p:animEffect transition="in" filter="fade">
                                      <p:cBhvr>
                                        <p:cTn id="22" dur="1000"/>
                                        <p:tgtEl>
                                          <p:spTgt spid="410633"/>
                                        </p:tgtEl>
                                      </p:cBhvr>
                                    </p:animEffect>
                                    <p:anim calcmode="lin" valueType="num">
                                      <p:cBhvr>
                                        <p:cTn id="23" dur="1000" fill="hold"/>
                                        <p:tgtEl>
                                          <p:spTgt spid="410633"/>
                                        </p:tgtEl>
                                        <p:attrNameLst>
                                          <p:attrName>ppt_x</p:attrName>
                                        </p:attrNameLst>
                                      </p:cBhvr>
                                      <p:tavLst>
                                        <p:tav tm="0">
                                          <p:val>
                                            <p:strVal val="#ppt_x"/>
                                          </p:val>
                                        </p:tav>
                                        <p:tav tm="100000">
                                          <p:val>
                                            <p:strVal val="#ppt_x"/>
                                          </p:val>
                                        </p:tav>
                                      </p:tavLst>
                                    </p:anim>
                                    <p:anim calcmode="lin" valueType="num">
                                      <p:cBhvr>
                                        <p:cTn id="24" dur="1000" fill="hold"/>
                                        <p:tgtEl>
                                          <p:spTgt spid="41063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10636"/>
                                        </p:tgtEl>
                                        <p:attrNameLst>
                                          <p:attrName>style.visibility</p:attrName>
                                        </p:attrNameLst>
                                      </p:cBhvr>
                                      <p:to>
                                        <p:strVal val="visible"/>
                                      </p:to>
                                    </p:set>
                                    <p:animEffect transition="in" filter="fade">
                                      <p:cBhvr>
                                        <p:cTn id="27" dur="1000"/>
                                        <p:tgtEl>
                                          <p:spTgt spid="410636"/>
                                        </p:tgtEl>
                                      </p:cBhvr>
                                    </p:animEffect>
                                    <p:anim calcmode="lin" valueType="num">
                                      <p:cBhvr>
                                        <p:cTn id="28" dur="1000" fill="hold"/>
                                        <p:tgtEl>
                                          <p:spTgt spid="410636"/>
                                        </p:tgtEl>
                                        <p:attrNameLst>
                                          <p:attrName>ppt_x</p:attrName>
                                        </p:attrNameLst>
                                      </p:cBhvr>
                                      <p:tavLst>
                                        <p:tav tm="0">
                                          <p:val>
                                            <p:strVal val="#ppt_x"/>
                                          </p:val>
                                        </p:tav>
                                        <p:tav tm="100000">
                                          <p:val>
                                            <p:strVal val="#ppt_x"/>
                                          </p:val>
                                        </p:tav>
                                      </p:tavLst>
                                    </p:anim>
                                    <p:anim calcmode="lin" valueType="num">
                                      <p:cBhvr>
                                        <p:cTn id="29" dur="1000" fill="hold"/>
                                        <p:tgtEl>
                                          <p:spTgt spid="41063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10635"/>
                                        </p:tgtEl>
                                        <p:attrNameLst>
                                          <p:attrName>style.visibility</p:attrName>
                                        </p:attrNameLst>
                                      </p:cBhvr>
                                      <p:to>
                                        <p:strVal val="visible"/>
                                      </p:to>
                                    </p:set>
                                    <p:animEffect transition="in" filter="fade">
                                      <p:cBhvr>
                                        <p:cTn id="32" dur="1000"/>
                                        <p:tgtEl>
                                          <p:spTgt spid="410635"/>
                                        </p:tgtEl>
                                      </p:cBhvr>
                                    </p:animEffect>
                                    <p:anim calcmode="lin" valueType="num">
                                      <p:cBhvr>
                                        <p:cTn id="33" dur="1000" fill="hold"/>
                                        <p:tgtEl>
                                          <p:spTgt spid="410635"/>
                                        </p:tgtEl>
                                        <p:attrNameLst>
                                          <p:attrName>ppt_x</p:attrName>
                                        </p:attrNameLst>
                                      </p:cBhvr>
                                      <p:tavLst>
                                        <p:tav tm="0">
                                          <p:val>
                                            <p:strVal val="#ppt_x"/>
                                          </p:val>
                                        </p:tav>
                                        <p:tav tm="100000">
                                          <p:val>
                                            <p:strVal val="#ppt_x"/>
                                          </p:val>
                                        </p:tav>
                                      </p:tavLst>
                                    </p:anim>
                                    <p:anim calcmode="lin" valueType="num">
                                      <p:cBhvr>
                                        <p:cTn id="34" dur="1000" fill="hold"/>
                                        <p:tgtEl>
                                          <p:spTgt spid="41063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10642"/>
                                        </p:tgtEl>
                                        <p:attrNameLst>
                                          <p:attrName>style.visibility</p:attrName>
                                        </p:attrNameLst>
                                      </p:cBhvr>
                                      <p:to>
                                        <p:strVal val="visible"/>
                                      </p:to>
                                    </p:set>
                                    <p:animEffect transition="in" filter="fade">
                                      <p:cBhvr>
                                        <p:cTn id="37" dur="1000"/>
                                        <p:tgtEl>
                                          <p:spTgt spid="410642"/>
                                        </p:tgtEl>
                                      </p:cBhvr>
                                    </p:animEffect>
                                    <p:anim calcmode="lin" valueType="num">
                                      <p:cBhvr>
                                        <p:cTn id="38" dur="1000" fill="hold"/>
                                        <p:tgtEl>
                                          <p:spTgt spid="410642"/>
                                        </p:tgtEl>
                                        <p:attrNameLst>
                                          <p:attrName>ppt_x</p:attrName>
                                        </p:attrNameLst>
                                      </p:cBhvr>
                                      <p:tavLst>
                                        <p:tav tm="0">
                                          <p:val>
                                            <p:strVal val="#ppt_x"/>
                                          </p:val>
                                        </p:tav>
                                        <p:tav tm="100000">
                                          <p:val>
                                            <p:strVal val="#ppt_x"/>
                                          </p:val>
                                        </p:tav>
                                      </p:tavLst>
                                    </p:anim>
                                    <p:anim calcmode="lin" valueType="num">
                                      <p:cBhvr>
                                        <p:cTn id="39" dur="1000" fill="hold"/>
                                        <p:tgtEl>
                                          <p:spTgt spid="41064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10643"/>
                                        </p:tgtEl>
                                        <p:attrNameLst>
                                          <p:attrName>style.visibility</p:attrName>
                                        </p:attrNameLst>
                                      </p:cBhvr>
                                      <p:to>
                                        <p:strVal val="visible"/>
                                      </p:to>
                                    </p:set>
                                    <p:animEffect transition="in" filter="fade">
                                      <p:cBhvr>
                                        <p:cTn id="42" dur="1000"/>
                                        <p:tgtEl>
                                          <p:spTgt spid="410643"/>
                                        </p:tgtEl>
                                      </p:cBhvr>
                                    </p:animEffect>
                                    <p:anim calcmode="lin" valueType="num">
                                      <p:cBhvr>
                                        <p:cTn id="43" dur="1000" fill="hold"/>
                                        <p:tgtEl>
                                          <p:spTgt spid="410643"/>
                                        </p:tgtEl>
                                        <p:attrNameLst>
                                          <p:attrName>ppt_x</p:attrName>
                                        </p:attrNameLst>
                                      </p:cBhvr>
                                      <p:tavLst>
                                        <p:tav tm="0">
                                          <p:val>
                                            <p:strVal val="#ppt_x"/>
                                          </p:val>
                                        </p:tav>
                                        <p:tav tm="100000">
                                          <p:val>
                                            <p:strVal val="#ppt_x"/>
                                          </p:val>
                                        </p:tav>
                                      </p:tavLst>
                                    </p:anim>
                                    <p:anim calcmode="lin" valueType="num">
                                      <p:cBhvr>
                                        <p:cTn id="44" dur="1000" fill="hold"/>
                                        <p:tgtEl>
                                          <p:spTgt spid="41064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10640"/>
                                        </p:tgtEl>
                                        <p:attrNameLst>
                                          <p:attrName>style.visibility</p:attrName>
                                        </p:attrNameLst>
                                      </p:cBhvr>
                                      <p:to>
                                        <p:strVal val="visible"/>
                                      </p:to>
                                    </p:set>
                                    <p:animEffect transition="in" filter="fade">
                                      <p:cBhvr>
                                        <p:cTn id="47" dur="1000"/>
                                        <p:tgtEl>
                                          <p:spTgt spid="410640"/>
                                        </p:tgtEl>
                                      </p:cBhvr>
                                    </p:animEffect>
                                    <p:anim calcmode="lin" valueType="num">
                                      <p:cBhvr>
                                        <p:cTn id="48" dur="1000" fill="hold"/>
                                        <p:tgtEl>
                                          <p:spTgt spid="410640"/>
                                        </p:tgtEl>
                                        <p:attrNameLst>
                                          <p:attrName>ppt_x</p:attrName>
                                        </p:attrNameLst>
                                      </p:cBhvr>
                                      <p:tavLst>
                                        <p:tav tm="0">
                                          <p:val>
                                            <p:strVal val="#ppt_x"/>
                                          </p:val>
                                        </p:tav>
                                        <p:tav tm="100000">
                                          <p:val>
                                            <p:strVal val="#ppt_x"/>
                                          </p:val>
                                        </p:tav>
                                      </p:tavLst>
                                    </p:anim>
                                    <p:anim calcmode="lin" valueType="num">
                                      <p:cBhvr>
                                        <p:cTn id="49" dur="1000" fill="hold"/>
                                        <p:tgtEl>
                                          <p:spTgt spid="41064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10637"/>
                                        </p:tgtEl>
                                        <p:attrNameLst>
                                          <p:attrName>style.visibility</p:attrName>
                                        </p:attrNameLst>
                                      </p:cBhvr>
                                      <p:to>
                                        <p:strVal val="visible"/>
                                      </p:to>
                                    </p:set>
                                    <p:animEffect transition="in" filter="fade">
                                      <p:cBhvr>
                                        <p:cTn id="52" dur="1000"/>
                                        <p:tgtEl>
                                          <p:spTgt spid="410637"/>
                                        </p:tgtEl>
                                      </p:cBhvr>
                                    </p:animEffect>
                                    <p:anim calcmode="lin" valueType="num">
                                      <p:cBhvr>
                                        <p:cTn id="53" dur="1000" fill="hold"/>
                                        <p:tgtEl>
                                          <p:spTgt spid="410637"/>
                                        </p:tgtEl>
                                        <p:attrNameLst>
                                          <p:attrName>ppt_x</p:attrName>
                                        </p:attrNameLst>
                                      </p:cBhvr>
                                      <p:tavLst>
                                        <p:tav tm="0">
                                          <p:val>
                                            <p:strVal val="#ppt_x"/>
                                          </p:val>
                                        </p:tav>
                                        <p:tav tm="100000">
                                          <p:val>
                                            <p:strVal val="#ppt_x"/>
                                          </p:val>
                                        </p:tav>
                                      </p:tavLst>
                                    </p:anim>
                                    <p:anim calcmode="lin" valueType="num">
                                      <p:cBhvr>
                                        <p:cTn id="54" dur="1000" fill="hold"/>
                                        <p:tgtEl>
                                          <p:spTgt spid="410637"/>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410638"/>
                                        </p:tgtEl>
                                        <p:attrNameLst>
                                          <p:attrName>style.visibility</p:attrName>
                                        </p:attrNameLst>
                                      </p:cBhvr>
                                      <p:to>
                                        <p:strVal val="visible"/>
                                      </p:to>
                                    </p:set>
                                    <p:animEffect transition="in" filter="fade">
                                      <p:cBhvr>
                                        <p:cTn id="57" dur="1000"/>
                                        <p:tgtEl>
                                          <p:spTgt spid="410638"/>
                                        </p:tgtEl>
                                      </p:cBhvr>
                                    </p:animEffect>
                                    <p:anim calcmode="lin" valueType="num">
                                      <p:cBhvr>
                                        <p:cTn id="58" dur="1000" fill="hold"/>
                                        <p:tgtEl>
                                          <p:spTgt spid="410638"/>
                                        </p:tgtEl>
                                        <p:attrNameLst>
                                          <p:attrName>ppt_x</p:attrName>
                                        </p:attrNameLst>
                                      </p:cBhvr>
                                      <p:tavLst>
                                        <p:tav tm="0">
                                          <p:val>
                                            <p:strVal val="#ppt_x"/>
                                          </p:val>
                                        </p:tav>
                                        <p:tav tm="100000">
                                          <p:val>
                                            <p:strVal val="#ppt_x"/>
                                          </p:val>
                                        </p:tav>
                                      </p:tavLst>
                                    </p:anim>
                                    <p:anim calcmode="lin" valueType="num">
                                      <p:cBhvr>
                                        <p:cTn id="59" dur="1000" fill="hold"/>
                                        <p:tgtEl>
                                          <p:spTgt spid="410638"/>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10639"/>
                                        </p:tgtEl>
                                        <p:attrNameLst>
                                          <p:attrName>style.visibility</p:attrName>
                                        </p:attrNameLst>
                                      </p:cBhvr>
                                      <p:to>
                                        <p:strVal val="visible"/>
                                      </p:to>
                                    </p:set>
                                    <p:animEffect transition="in" filter="fade">
                                      <p:cBhvr>
                                        <p:cTn id="62" dur="1000"/>
                                        <p:tgtEl>
                                          <p:spTgt spid="410639"/>
                                        </p:tgtEl>
                                      </p:cBhvr>
                                    </p:animEffect>
                                    <p:anim calcmode="lin" valueType="num">
                                      <p:cBhvr>
                                        <p:cTn id="63" dur="1000" fill="hold"/>
                                        <p:tgtEl>
                                          <p:spTgt spid="410639"/>
                                        </p:tgtEl>
                                        <p:attrNameLst>
                                          <p:attrName>ppt_x</p:attrName>
                                        </p:attrNameLst>
                                      </p:cBhvr>
                                      <p:tavLst>
                                        <p:tav tm="0">
                                          <p:val>
                                            <p:strVal val="#ppt_x"/>
                                          </p:val>
                                        </p:tav>
                                        <p:tav tm="100000">
                                          <p:val>
                                            <p:strVal val="#ppt_x"/>
                                          </p:val>
                                        </p:tav>
                                      </p:tavLst>
                                    </p:anim>
                                    <p:anim calcmode="lin" valueType="num">
                                      <p:cBhvr>
                                        <p:cTn id="64" dur="1000" fill="hold"/>
                                        <p:tgtEl>
                                          <p:spTgt spid="410639"/>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10634"/>
                                        </p:tgtEl>
                                        <p:attrNameLst>
                                          <p:attrName>style.visibility</p:attrName>
                                        </p:attrNameLst>
                                      </p:cBhvr>
                                      <p:to>
                                        <p:strVal val="visible"/>
                                      </p:to>
                                    </p:set>
                                    <p:animEffect transition="in" filter="fade">
                                      <p:cBhvr>
                                        <p:cTn id="67" dur="1000"/>
                                        <p:tgtEl>
                                          <p:spTgt spid="410634"/>
                                        </p:tgtEl>
                                      </p:cBhvr>
                                    </p:animEffect>
                                    <p:anim calcmode="lin" valueType="num">
                                      <p:cBhvr>
                                        <p:cTn id="68" dur="1000" fill="hold"/>
                                        <p:tgtEl>
                                          <p:spTgt spid="410634"/>
                                        </p:tgtEl>
                                        <p:attrNameLst>
                                          <p:attrName>ppt_x</p:attrName>
                                        </p:attrNameLst>
                                      </p:cBhvr>
                                      <p:tavLst>
                                        <p:tav tm="0">
                                          <p:val>
                                            <p:strVal val="#ppt_x"/>
                                          </p:val>
                                        </p:tav>
                                        <p:tav tm="100000">
                                          <p:val>
                                            <p:strVal val="#ppt_x"/>
                                          </p:val>
                                        </p:tav>
                                      </p:tavLst>
                                    </p:anim>
                                    <p:anim calcmode="lin" valueType="num">
                                      <p:cBhvr>
                                        <p:cTn id="69" dur="1000" fill="hold"/>
                                        <p:tgtEl>
                                          <p:spTgt spid="41063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410641"/>
                                        </p:tgtEl>
                                        <p:attrNameLst>
                                          <p:attrName>style.visibility</p:attrName>
                                        </p:attrNameLst>
                                      </p:cBhvr>
                                      <p:to>
                                        <p:strVal val="visible"/>
                                      </p:to>
                                    </p:set>
                                    <p:animEffect transition="in" filter="fade">
                                      <p:cBhvr>
                                        <p:cTn id="72" dur="1000"/>
                                        <p:tgtEl>
                                          <p:spTgt spid="410641"/>
                                        </p:tgtEl>
                                      </p:cBhvr>
                                    </p:animEffect>
                                    <p:anim calcmode="lin" valueType="num">
                                      <p:cBhvr>
                                        <p:cTn id="73" dur="1000" fill="hold"/>
                                        <p:tgtEl>
                                          <p:spTgt spid="410641"/>
                                        </p:tgtEl>
                                        <p:attrNameLst>
                                          <p:attrName>ppt_x</p:attrName>
                                        </p:attrNameLst>
                                      </p:cBhvr>
                                      <p:tavLst>
                                        <p:tav tm="0">
                                          <p:val>
                                            <p:strVal val="#ppt_x"/>
                                          </p:val>
                                        </p:tav>
                                        <p:tav tm="100000">
                                          <p:val>
                                            <p:strVal val="#ppt_x"/>
                                          </p:val>
                                        </p:tav>
                                      </p:tavLst>
                                    </p:anim>
                                    <p:anim calcmode="lin" valueType="num">
                                      <p:cBhvr>
                                        <p:cTn id="74" dur="1000" fill="hold"/>
                                        <p:tgtEl>
                                          <p:spTgt spid="410641"/>
                                        </p:tgtEl>
                                        <p:attrNameLst>
                                          <p:attrName>ppt_y</p:attrName>
                                        </p:attrNameLst>
                                      </p:cBhvr>
                                      <p:tavLst>
                                        <p:tav tm="0">
                                          <p:val>
                                            <p:strVal val="#ppt_y-.1"/>
                                          </p:val>
                                        </p:tav>
                                        <p:tav tm="100000">
                                          <p:val>
                                            <p:strVal val="#ppt_y"/>
                                          </p:val>
                                        </p:tav>
                                      </p:tavLst>
                                    </p:anim>
                                  </p:childTnLst>
                                </p:cTn>
                              </p:par>
                              <p:par>
                                <p:cTn id="75" presetID="29" presetClass="entr" presetSubtype="0" fill="hold" grpId="0" nodeType="withEffect">
                                  <p:stCondLst>
                                    <p:cond delay="0"/>
                                  </p:stCondLst>
                                  <p:childTnLst>
                                    <p:set>
                                      <p:cBhvr>
                                        <p:cTn id="76" dur="1" fill="hold">
                                          <p:stCondLst>
                                            <p:cond delay="0"/>
                                          </p:stCondLst>
                                        </p:cTn>
                                        <p:tgtEl>
                                          <p:spTgt spid="410644"/>
                                        </p:tgtEl>
                                        <p:attrNameLst>
                                          <p:attrName>style.visibility</p:attrName>
                                        </p:attrNameLst>
                                      </p:cBhvr>
                                      <p:to>
                                        <p:strVal val="visible"/>
                                      </p:to>
                                    </p:set>
                                    <p:anim calcmode="lin" valueType="num">
                                      <p:cBhvr>
                                        <p:cTn id="77" dur="1000" fill="hold"/>
                                        <p:tgtEl>
                                          <p:spTgt spid="410644"/>
                                        </p:tgtEl>
                                        <p:attrNameLst>
                                          <p:attrName>ppt_x</p:attrName>
                                        </p:attrNameLst>
                                      </p:cBhvr>
                                      <p:tavLst>
                                        <p:tav tm="0">
                                          <p:val>
                                            <p:strVal val="#ppt_x-.2"/>
                                          </p:val>
                                        </p:tav>
                                        <p:tav tm="100000">
                                          <p:val>
                                            <p:strVal val="#ppt_x"/>
                                          </p:val>
                                        </p:tav>
                                      </p:tavLst>
                                    </p:anim>
                                    <p:anim calcmode="lin" valueType="num">
                                      <p:cBhvr>
                                        <p:cTn id="78" dur="1000" fill="hold"/>
                                        <p:tgtEl>
                                          <p:spTgt spid="410644"/>
                                        </p:tgtEl>
                                        <p:attrNameLst>
                                          <p:attrName>ppt_y</p:attrName>
                                        </p:attrNameLst>
                                      </p:cBhvr>
                                      <p:tavLst>
                                        <p:tav tm="0">
                                          <p:val>
                                            <p:strVal val="#ppt_y"/>
                                          </p:val>
                                        </p:tav>
                                        <p:tav tm="100000">
                                          <p:val>
                                            <p:strVal val="#ppt_y"/>
                                          </p:val>
                                        </p:tav>
                                      </p:tavLst>
                                    </p:anim>
                                    <p:animEffect transition="in" filter="wipe(right)" prLst="gradientSize: 0.1">
                                      <p:cBhvr>
                                        <p:cTn id="79" dur="1000"/>
                                        <p:tgtEl>
                                          <p:spTgt spid="410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31" grpId="0" animBg="1"/>
      <p:bldP spid="410632" grpId="0" animBg="1"/>
      <p:bldP spid="410633" grpId="0" animBg="1"/>
      <p:bldP spid="410634" grpId="0" animBg="1"/>
      <p:bldP spid="410635" grpId="0" animBg="1"/>
      <p:bldP spid="410636" grpId="0" animBg="1"/>
      <p:bldP spid="410637" grpId="0" animBg="1"/>
      <p:bldP spid="410638" grpId="0" animBg="1"/>
      <p:bldP spid="410639" grpId="0" animBg="1"/>
      <p:bldP spid="410640" grpId="0" animBg="1"/>
      <p:bldP spid="410641" grpId="0" animBg="1"/>
      <p:bldP spid="410642" grpId="0" animBg="1"/>
      <p:bldP spid="410643" grpId="0" animBg="1"/>
      <p:bldP spid="410644"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CD5621C0-833A-43C7-A447-BFBD83B3800F}" type="slidenum">
              <a:rPr lang="ar-SA">
                <a:solidFill>
                  <a:srgbClr val="90C226"/>
                </a:solidFill>
              </a:rPr>
              <a:pPr/>
              <a:t>183</a:t>
            </a:fld>
            <a:endParaRPr lang="en-US" dirty="0">
              <a:solidFill>
                <a:srgbClr val="90C226"/>
              </a:solidFill>
            </a:endParaRPr>
          </a:p>
        </p:txBody>
      </p:sp>
      <p:sp>
        <p:nvSpPr>
          <p:cNvPr id="412674" name="Rectangle 2"/>
          <p:cNvSpPr>
            <a:spLocks noChangeArrowheads="1"/>
          </p:cNvSpPr>
          <p:nvPr/>
        </p:nvSpPr>
        <p:spPr bwMode="auto">
          <a:xfrm>
            <a:off x="539750" y="5876925"/>
            <a:ext cx="2808288"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12675" name="Picture 3" descr="safi6"/>
          <p:cNvPicPr>
            <a:picLocks noChangeAspect="1" noChangeArrowheads="1"/>
          </p:cNvPicPr>
          <p:nvPr/>
        </p:nvPicPr>
        <p:blipFill>
          <a:blip r:embed="rId2"/>
          <a:srcRect/>
          <a:stretch>
            <a:fillRect/>
          </a:stretch>
        </p:blipFill>
        <p:spPr bwMode="auto">
          <a:xfrm>
            <a:off x="1476375" y="3141663"/>
            <a:ext cx="3136900" cy="23495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412676" name="Picture 4" descr="safi1"/>
          <p:cNvPicPr>
            <a:picLocks noChangeAspect="1" noChangeArrowheads="1"/>
          </p:cNvPicPr>
          <p:nvPr/>
        </p:nvPicPr>
        <p:blipFill>
          <a:blip r:embed="rId3"/>
          <a:srcRect/>
          <a:stretch>
            <a:fillRect/>
          </a:stretch>
        </p:blipFill>
        <p:spPr bwMode="auto">
          <a:xfrm>
            <a:off x="4787900" y="2060575"/>
            <a:ext cx="3851275" cy="28892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12677" name="Rectangle 5"/>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2678" name="Rectangle 6"/>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b="1" dirty="0">
              <a:solidFill>
                <a:srgbClr val="EBEBEB"/>
              </a:solidFill>
              <a:latin typeface="Times New Roman" pitchFamily="18" charset="0"/>
              <a:cs typeface="B Homa" panose="00000400000000000000" pitchFamily="2" charset="-78"/>
            </a:endParaRPr>
          </a:p>
        </p:txBody>
      </p:sp>
      <p:pic>
        <p:nvPicPr>
          <p:cNvPr id="412679" name="Picture 7" descr="safi"/>
          <p:cNvPicPr>
            <a:picLocks noChangeAspect="1" noChangeArrowheads="1"/>
          </p:cNvPicPr>
          <p:nvPr/>
        </p:nvPicPr>
        <p:blipFill>
          <a:blip r:embed="rId4"/>
          <a:srcRect/>
          <a:stretch>
            <a:fillRect/>
          </a:stretch>
        </p:blipFill>
        <p:spPr bwMode="auto">
          <a:xfrm>
            <a:off x="1835150" y="549275"/>
            <a:ext cx="3060700" cy="22955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412680" name="Text Box 8"/>
          <p:cNvSpPr txBox="1">
            <a:spLocks noChangeArrowheads="1"/>
          </p:cNvSpPr>
          <p:nvPr/>
        </p:nvSpPr>
        <p:spPr bwMode="auto">
          <a:xfrm>
            <a:off x="4859338" y="836613"/>
            <a:ext cx="3995737" cy="457200"/>
          </a:xfrm>
          <a:prstGeom prst="rect">
            <a:avLst/>
          </a:prstGeom>
          <a:noFill/>
          <a:ln w="12700" cap="sq">
            <a:noFill/>
            <a:miter lim="800000"/>
            <a:headEnd type="none" w="sm" len="sm"/>
            <a:tailEnd type="none" w="sm" len="sm"/>
          </a:ln>
          <a:effectLst/>
        </p:spPr>
        <p:txBody>
          <a:bodyPr>
            <a:spAutoFit/>
          </a:bodyPr>
          <a:lstStyle/>
          <a:p>
            <a:pPr fontAlgn="base">
              <a:spcBef>
                <a:spcPct val="0"/>
              </a:spcBef>
              <a:spcAft>
                <a:spcPct val="0"/>
              </a:spcAft>
            </a:pPr>
            <a:r>
              <a:rPr kumimoji="1" lang="fa-IR" sz="2400" b="1" dirty="0">
                <a:solidFill>
                  <a:prstClr val="black"/>
                </a:solidFill>
                <a:latin typeface="Times New Roman" pitchFamily="18" charset="0"/>
                <a:cs typeface="B Homa" panose="00000400000000000000" pitchFamily="2" charset="-78"/>
              </a:rPr>
              <a:t>چند نما از آرامگاه شیخ صفی</a:t>
            </a:r>
            <a:endParaRPr kumimoji="1" lang="en-US" sz="2400" b="1" dirty="0">
              <a:solidFill>
                <a:prstClr val="black"/>
              </a:solidFill>
              <a:latin typeface="Times New Roman" pitchFamily="18" charset="0"/>
              <a:cs typeface="B Homa" panose="00000400000000000000" pitchFamily="2" charset="-78"/>
            </a:endParaRPr>
          </a:p>
        </p:txBody>
      </p:sp>
      <p:sp>
        <p:nvSpPr>
          <p:cNvPr id="412681" name="Rectangle 9"/>
          <p:cNvSpPr>
            <a:spLocks noChangeArrowheads="1"/>
          </p:cNvSpPr>
          <p:nvPr/>
        </p:nvSpPr>
        <p:spPr bwMode="auto">
          <a:xfrm>
            <a:off x="539750" y="5876925"/>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5"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3394172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12680"/>
                                        </p:tgtEl>
                                        <p:attrNameLst>
                                          <p:attrName>style.visibility</p:attrName>
                                        </p:attrNameLst>
                                      </p:cBhvr>
                                      <p:to>
                                        <p:strVal val="visible"/>
                                      </p:to>
                                    </p:set>
                                    <p:anim calcmode="lin" valueType="num">
                                      <p:cBhvr>
                                        <p:cTn id="7" dur="1000" fill="hold"/>
                                        <p:tgtEl>
                                          <p:spTgt spid="412680"/>
                                        </p:tgtEl>
                                        <p:attrNameLst>
                                          <p:attrName>ppt_x</p:attrName>
                                        </p:attrNameLst>
                                      </p:cBhvr>
                                      <p:tavLst>
                                        <p:tav tm="0">
                                          <p:val>
                                            <p:strVal val="#ppt_x-.2"/>
                                          </p:val>
                                        </p:tav>
                                        <p:tav tm="100000">
                                          <p:val>
                                            <p:strVal val="#ppt_x"/>
                                          </p:val>
                                        </p:tav>
                                      </p:tavLst>
                                    </p:anim>
                                    <p:anim calcmode="lin" valueType="num">
                                      <p:cBhvr>
                                        <p:cTn id="8" dur="1000" fill="hold"/>
                                        <p:tgtEl>
                                          <p:spTgt spid="412680"/>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2680"/>
                                        </p:tgtEl>
                                      </p:cBhvr>
                                    </p:animEffect>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412679"/>
                                        </p:tgtEl>
                                        <p:attrNameLst>
                                          <p:attrName>style.visibility</p:attrName>
                                        </p:attrNameLst>
                                      </p:cBhvr>
                                      <p:to>
                                        <p:strVal val="visible"/>
                                      </p:to>
                                    </p:set>
                                    <p:animEffect transition="in" filter="slide(fromTop)">
                                      <p:cBhvr>
                                        <p:cTn id="13" dur="1000"/>
                                        <p:tgtEl>
                                          <p:spTgt spid="412679"/>
                                        </p:tgtEl>
                                      </p:cBhvr>
                                    </p:animEffect>
                                  </p:childTnLst>
                                </p:cTn>
                              </p:par>
                              <p:par>
                                <p:cTn id="14" presetID="12" presetClass="entr" presetSubtype="4" fill="hold" nodeType="withEffect">
                                  <p:stCondLst>
                                    <p:cond delay="0"/>
                                  </p:stCondLst>
                                  <p:childTnLst>
                                    <p:set>
                                      <p:cBhvr>
                                        <p:cTn id="15" dur="1" fill="hold">
                                          <p:stCondLst>
                                            <p:cond delay="0"/>
                                          </p:stCondLst>
                                        </p:cTn>
                                        <p:tgtEl>
                                          <p:spTgt spid="412675"/>
                                        </p:tgtEl>
                                        <p:attrNameLst>
                                          <p:attrName>style.visibility</p:attrName>
                                        </p:attrNameLst>
                                      </p:cBhvr>
                                      <p:to>
                                        <p:strVal val="visible"/>
                                      </p:to>
                                    </p:set>
                                    <p:animEffect transition="in" filter="slide(fromBottom)">
                                      <p:cBhvr>
                                        <p:cTn id="16" dur="1000"/>
                                        <p:tgtEl>
                                          <p:spTgt spid="412675"/>
                                        </p:tgtEl>
                                      </p:cBhvr>
                                    </p:animEffect>
                                  </p:childTnLst>
                                </p:cTn>
                              </p:par>
                              <p:par>
                                <p:cTn id="17" presetID="12" presetClass="entr" presetSubtype="2" fill="hold" nodeType="withEffect">
                                  <p:stCondLst>
                                    <p:cond delay="0"/>
                                  </p:stCondLst>
                                  <p:childTnLst>
                                    <p:set>
                                      <p:cBhvr>
                                        <p:cTn id="18" dur="1" fill="hold">
                                          <p:stCondLst>
                                            <p:cond delay="0"/>
                                          </p:stCondLst>
                                        </p:cTn>
                                        <p:tgtEl>
                                          <p:spTgt spid="412676"/>
                                        </p:tgtEl>
                                        <p:attrNameLst>
                                          <p:attrName>style.visibility</p:attrName>
                                        </p:attrNameLst>
                                      </p:cBhvr>
                                      <p:to>
                                        <p:strVal val="visible"/>
                                      </p:to>
                                    </p:set>
                                    <p:animEffect transition="in" filter="slide(fromRight)">
                                      <p:cBhvr>
                                        <p:cTn id="19" dur="500"/>
                                        <p:tgtEl>
                                          <p:spTgt spid="412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680"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C6C9E0A9-0AC7-4EB7-8100-39CC9662FE82}" type="slidenum">
              <a:rPr lang="ar-SA">
                <a:solidFill>
                  <a:srgbClr val="90C226"/>
                </a:solidFill>
              </a:rPr>
              <a:pPr/>
              <a:t>184</a:t>
            </a:fld>
            <a:endParaRPr lang="en-US" dirty="0">
              <a:solidFill>
                <a:srgbClr val="90C226"/>
              </a:solidFill>
            </a:endParaRPr>
          </a:p>
        </p:txBody>
      </p:sp>
      <p:sp>
        <p:nvSpPr>
          <p:cNvPr id="413698" name="Rectangle 2"/>
          <p:cNvSpPr>
            <a:spLocks noChangeArrowheads="1"/>
          </p:cNvSpPr>
          <p:nvPr/>
        </p:nvSpPr>
        <p:spPr bwMode="auto">
          <a:xfrm>
            <a:off x="4038600" y="228600"/>
            <a:ext cx="46593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سبک اصفهانی</a:t>
            </a:r>
            <a:endParaRPr lang="en-US" sz="7200" dirty="0">
              <a:solidFill>
                <a:prstClr val="black"/>
              </a:solidFill>
              <a:latin typeface="Arial" pitchFamily="34" charset="0"/>
              <a:cs typeface="Andalus" pitchFamily="2" charset="-78"/>
            </a:endParaRPr>
          </a:p>
        </p:txBody>
      </p:sp>
      <p:sp>
        <p:nvSpPr>
          <p:cNvPr id="413699" name="Text Box 3"/>
          <p:cNvSpPr txBox="1">
            <a:spLocks noChangeArrowheads="1"/>
          </p:cNvSpPr>
          <p:nvPr/>
        </p:nvSpPr>
        <p:spPr bwMode="auto">
          <a:xfrm>
            <a:off x="2743200" y="2590800"/>
            <a:ext cx="5334000" cy="13112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prstClr val="black"/>
                </a:solidFill>
                <a:latin typeface="Arial" pitchFamily="34" charset="0"/>
                <a:cs typeface="B Homa" panose="00000400000000000000" pitchFamily="2" charset="-78"/>
              </a:rPr>
              <a:t>شيوه اصفهانی  ششمين و آخرین شيوه معماری ايران است. خاستگاه اصلی آن آذربايجان و متاثر از معماری بومی ان است ولی بعدها در اصفهان رشد کرده و بهترين ساختمانهای آن در این شهر ساخته شده اند.</a:t>
            </a:r>
            <a:endParaRPr lang="en-US" sz="2000" b="1" i="1" dirty="0">
              <a:solidFill>
                <a:prstClr val="black"/>
              </a:solidFill>
              <a:latin typeface="Arial" pitchFamily="34" charset="0"/>
              <a:cs typeface="B Homa" panose="00000400000000000000" pitchFamily="2" charset="-78"/>
            </a:endParaRPr>
          </a:p>
        </p:txBody>
      </p:sp>
      <p:sp>
        <p:nvSpPr>
          <p:cNvPr id="413700" name="Text Box 4"/>
          <p:cNvSpPr txBox="1">
            <a:spLocks noChangeArrowheads="1"/>
          </p:cNvSpPr>
          <p:nvPr/>
        </p:nvSpPr>
        <p:spPr bwMode="auto">
          <a:xfrm>
            <a:off x="1752600" y="4724400"/>
            <a:ext cx="4572000" cy="7016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prstClr val="black"/>
                </a:solidFill>
                <a:latin typeface="Arial" pitchFamily="34" charset="0"/>
                <a:cs typeface="B Homa" panose="00000400000000000000" pitchFamily="2" charset="-78"/>
              </a:rPr>
              <a:t>در نوشته های غربی به سبک صفوی افشاری زندی قاجاری و زند-قاجار ناميده می شود.</a:t>
            </a:r>
            <a:r>
              <a:rPr lang="fa-IR" dirty="0">
                <a:solidFill>
                  <a:prstClr val="black"/>
                </a:solidFill>
                <a:latin typeface="Arial" pitchFamily="34" charset="0"/>
                <a:cs typeface="B Homa" panose="00000400000000000000" pitchFamily="2" charset="-78"/>
              </a:rPr>
              <a:t> </a:t>
            </a:r>
            <a:endParaRPr lang="en-US" dirty="0">
              <a:solidFill>
                <a:prstClr val="black"/>
              </a:solidFill>
              <a:latin typeface="Arial" pitchFamily="34" charset="0"/>
              <a:cs typeface="B Homa" panose="00000400000000000000" pitchFamily="2" charset="-78"/>
            </a:endParaRPr>
          </a:p>
        </p:txBody>
      </p:sp>
      <p:sp>
        <p:nvSpPr>
          <p:cNvPr id="413701" name="Rectangle 5"/>
          <p:cNvSpPr>
            <a:spLocks noChangeArrowheads="1"/>
          </p:cNvSpPr>
          <p:nvPr/>
        </p:nvSpPr>
        <p:spPr bwMode="auto">
          <a:xfrm>
            <a:off x="6248400" y="6096000"/>
            <a:ext cx="1066800" cy="533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3702" name="AutoShape 6">
            <a:hlinkClick r:id="rId2" action="ppaction://hlinkpres?slideindex=1&amp;slidetitle=" highlightClick="1"/>
          </p:cNvPr>
          <p:cNvSpPr>
            <a:spLocks noChangeArrowheads="1"/>
          </p:cNvSpPr>
          <p:nvPr/>
        </p:nvSpPr>
        <p:spPr bwMode="auto">
          <a:xfrm>
            <a:off x="6324600" y="6172200"/>
            <a:ext cx="914400" cy="381000"/>
          </a:xfrm>
          <a:prstGeom prst="actionButtonBackPrevious">
            <a:avLst/>
          </a:prstGeom>
          <a:solidFill>
            <a:srgbClr val="99CCFF"/>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697850104"/>
      </p:ext>
    </p:extLst>
  </p:cSld>
  <p:clrMapOvr>
    <a:masterClrMapping/>
  </p:clrMapOvr>
  <p:transition advClick="0"/>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0DA7E8E1-4FDF-49FE-9A02-0EDEFF0374A8}" type="slidenum">
              <a:rPr lang="ar-SA">
                <a:solidFill>
                  <a:srgbClr val="90C226"/>
                </a:solidFill>
              </a:rPr>
              <a:pPr/>
              <a:t>185</a:t>
            </a:fld>
            <a:endParaRPr lang="en-US" dirty="0">
              <a:solidFill>
                <a:srgbClr val="90C226"/>
              </a:solidFill>
            </a:endParaRPr>
          </a:p>
        </p:txBody>
      </p:sp>
      <p:sp>
        <p:nvSpPr>
          <p:cNvPr id="414722" name="Rectangle 2"/>
          <p:cNvSpPr>
            <a:spLocks noChangeArrowheads="1"/>
          </p:cNvSpPr>
          <p:nvPr/>
        </p:nvSpPr>
        <p:spPr bwMode="auto">
          <a:xfrm>
            <a:off x="7092950" y="260350"/>
            <a:ext cx="1665288" cy="4572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سبک اصفهانی</a:t>
            </a:r>
            <a:endParaRPr lang="en-US" sz="2400" b="1" dirty="0">
              <a:solidFill>
                <a:prstClr val="black"/>
              </a:solidFill>
              <a:latin typeface="Arial" pitchFamily="34" charset="0"/>
              <a:cs typeface="B Homa" panose="00000400000000000000" pitchFamily="2" charset="-78"/>
            </a:endParaRPr>
          </a:p>
        </p:txBody>
      </p:sp>
      <p:sp>
        <p:nvSpPr>
          <p:cNvPr id="414723" name="Text Box 3"/>
          <p:cNvSpPr txBox="1">
            <a:spLocks noChangeArrowheads="1"/>
          </p:cNvSpPr>
          <p:nvPr/>
        </p:nvSpPr>
        <p:spPr bwMode="auto">
          <a:xfrm>
            <a:off x="684213" y="836613"/>
            <a:ext cx="8001000" cy="3146425"/>
          </a:xfrm>
          <a:prstGeom prst="rect">
            <a:avLst/>
          </a:prstGeom>
          <a:noFill/>
          <a:ln w="9525">
            <a:noFill/>
            <a:miter lim="800000"/>
            <a:headEnd/>
            <a:tailEnd/>
          </a:ln>
          <a:effectLst/>
        </p:spPr>
        <p:txBody>
          <a:bodyPr>
            <a:spAutoFit/>
          </a:bodyPr>
          <a:lstStyle/>
          <a:p>
            <a:pPr marL="342900" indent="-342900" fontAlgn="base">
              <a:spcBef>
                <a:spcPct val="50000"/>
              </a:spcBef>
              <a:spcAft>
                <a:spcPct val="0"/>
              </a:spcAft>
            </a:pPr>
            <a:r>
              <a:rPr lang="fa-IR" sz="2000" b="1" i="1" dirty="0">
                <a:solidFill>
                  <a:prstClr val="black"/>
                </a:solidFill>
                <a:latin typeface="Arial" pitchFamily="34" charset="0"/>
                <a:cs typeface="B Homa" panose="00000400000000000000" pitchFamily="2" charset="-78"/>
              </a:rPr>
              <a:t>خصوصِات این دوره عبارتند از: </a:t>
            </a:r>
          </a:p>
          <a:p>
            <a:pPr marL="342900" indent="-342900" fontAlgn="base">
              <a:spcBef>
                <a:spcPct val="50000"/>
              </a:spcBef>
              <a:spcAft>
                <a:spcPct val="0"/>
              </a:spcAft>
              <a:buFontTx/>
              <a:buAutoNum type="arabicParenR"/>
            </a:pPr>
            <a:r>
              <a:rPr lang="fa-IR" b="1" i="1" dirty="0">
                <a:solidFill>
                  <a:prstClr val="black"/>
                </a:solidFill>
                <a:latin typeface="Arial" pitchFamily="34" charset="0"/>
                <a:cs typeface="B Homa" panose="00000400000000000000" pitchFamily="2" charset="-78"/>
              </a:rPr>
              <a:t>ساده شدن طرحها و پلان ها که اغلب چهاگوش (مربع يا مستطيل ) هستند و يا کلا  شکل  هندسی شکسته دارند.این سادگی در نما به حد اعلای خود می رسد.</a:t>
            </a:r>
          </a:p>
          <a:p>
            <a:pPr marL="342900" indent="-342900" fontAlgn="base">
              <a:spcBef>
                <a:spcPct val="50000"/>
              </a:spcBef>
              <a:spcAft>
                <a:spcPct val="0"/>
              </a:spcAft>
              <a:buFontTx/>
              <a:buAutoNum type="arabicParenR"/>
            </a:pPr>
            <a:r>
              <a:rPr lang="fa-IR" b="1" i="1" dirty="0">
                <a:solidFill>
                  <a:prstClr val="black"/>
                </a:solidFill>
                <a:latin typeface="Arial" pitchFamily="34" charset="0"/>
                <a:cs typeface="B Homa" panose="00000400000000000000" pitchFamily="2" charset="-78"/>
              </a:rPr>
              <a:t>محدود بودن زمان و همچنین افراد متخصص باعث محدوديت هایی  در این شیوه شده است مثلا همانند دوره آذری زبره و نما جداگانه ساخته می شدند چون در ساختن شتاب بیشتری داشتند.</a:t>
            </a:r>
          </a:p>
          <a:p>
            <a:pPr marL="342900" indent="-342900" fontAlgn="base">
              <a:spcBef>
                <a:spcPct val="50000"/>
              </a:spcBef>
              <a:spcAft>
                <a:spcPct val="0"/>
              </a:spcAft>
              <a:buFontTx/>
              <a:buAutoNum type="arabicParenR"/>
            </a:pPr>
            <a:r>
              <a:rPr lang="fa-IR" b="1" i="1" dirty="0">
                <a:solidFill>
                  <a:prstClr val="black"/>
                </a:solidFill>
                <a:latin typeface="Arial" pitchFamily="34" charset="0"/>
                <a:cs typeface="B Homa" panose="00000400000000000000" pitchFamily="2" charset="-78"/>
              </a:rPr>
              <a:t>استفاده از کلیه آمودهای پیشین و البته بیشتر از کاشی خشتی هفت رنگ به جای  کاشی- تراش (معرق) – گره سازی آجری  و در موارد معدودی از پیش بر</a:t>
            </a:r>
          </a:p>
          <a:p>
            <a:pPr marL="342900" indent="-342900" fontAlgn="base">
              <a:spcBef>
                <a:spcPct val="50000"/>
              </a:spcBef>
              <a:spcAft>
                <a:spcPct val="0"/>
              </a:spcAft>
              <a:buFontTx/>
              <a:buAutoNum type="arabicParenR"/>
            </a:pPr>
            <a:r>
              <a:rPr lang="fa-IR" b="1" i="1" dirty="0">
                <a:solidFill>
                  <a:prstClr val="black"/>
                </a:solidFill>
                <a:latin typeface="Arial" pitchFamily="34" charset="0"/>
                <a:cs typeface="B Homa" panose="00000400000000000000" pitchFamily="2" charset="-78"/>
              </a:rPr>
              <a:t> استفاده از </a:t>
            </a:r>
            <a:r>
              <a:rPr lang="fa-IR" b="1" i="1" u="sng" dirty="0">
                <a:solidFill>
                  <a:srgbClr val="990000"/>
                </a:solidFill>
                <a:latin typeface="Arial" pitchFamily="34" charset="0"/>
                <a:cs typeface="B Homa" panose="00000400000000000000" pitchFamily="2" charset="-78"/>
              </a:rPr>
              <a:t>قواره بری</a:t>
            </a:r>
            <a:r>
              <a:rPr lang="fa-IR" b="1" i="1" dirty="0">
                <a:solidFill>
                  <a:prstClr val="black"/>
                </a:solidFill>
                <a:latin typeface="Arial" pitchFamily="34" charset="0"/>
                <a:cs typeface="B Homa" panose="00000400000000000000" pitchFamily="2" charset="-78"/>
              </a:rPr>
              <a:t>  : در این شیوه از آجر و چوب به گونه خمیده بریده شده بهره می گرفتند که به آن قواره بری می گفتند.</a:t>
            </a:r>
          </a:p>
        </p:txBody>
      </p:sp>
      <p:sp>
        <p:nvSpPr>
          <p:cNvPr id="414724" name="AutoShape 4">
            <a:hlinkClick r:id="" action="ppaction://hlinkshowjump?jump=nextslide" highlightClick="1"/>
          </p:cNvPr>
          <p:cNvSpPr>
            <a:spLocks noChangeArrowheads="1"/>
          </p:cNvSpPr>
          <p:nvPr/>
        </p:nvSpPr>
        <p:spPr bwMode="auto">
          <a:xfrm>
            <a:off x="6324600" y="4724400"/>
            <a:ext cx="838200" cy="228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4725" name="Rectangle 5"/>
          <p:cNvSpPr>
            <a:spLocks noChangeArrowheads="1"/>
          </p:cNvSpPr>
          <p:nvPr/>
        </p:nvSpPr>
        <p:spPr bwMode="auto">
          <a:xfrm>
            <a:off x="7391400" y="6019800"/>
            <a:ext cx="990600" cy="609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4726" name="AutoShape 6">
            <a:hlinkClick r:id="rId2" action="ppaction://hlinksldjump" highlightClick="1"/>
          </p:cNvPr>
          <p:cNvSpPr>
            <a:spLocks noChangeArrowheads="1"/>
          </p:cNvSpPr>
          <p:nvPr/>
        </p:nvSpPr>
        <p:spPr bwMode="auto">
          <a:xfrm>
            <a:off x="7467600" y="6172200"/>
            <a:ext cx="838200" cy="381000"/>
          </a:xfrm>
          <a:prstGeom prst="actionButtonForwardNext">
            <a:avLst/>
          </a:prstGeom>
          <a:solidFill>
            <a:schemeClr val="accent1"/>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14727" name="Picture 7" descr="100_~127"/>
          <p:cNvPicPr>
            <a:picLocks noChangeAspect="1" noChangeArrowheads="1"/>
          </p:cNvPicPr>
          <p:nvPr/>
        </p:nvPicPr>
        <p:blipFill>
          <a:blip r:embed="rId3"/>
          <a:srcRect/>
          <a:stretch>
            <a:fillRect/>
          </a:stretch>
        </p:blipFill>
        <p:spPr bwMode="auto">
          <a:xfrm>
            <a:off x="1412875" y="3957638"/>
            <a:ext cx="2943225" cy="2208212"/>
          </a:xfrm>
          <a:prstGeom prst="rect">
            <a:avLst/>
          </a:prstGeom>
          <a:noFill/>
        </p:spPr>
      </p:pic>
      <p:sp>
        <p:nvSpPr>
          <p:cNvPr id="414728" name="Rectangle 8"/>
          <p:cNvSpPr>
            <a:spLocks noChangeArrowheads="1"/>
          </p:cNvSpPr>
          <p:nvPr/>
        </p:nvSpPr>
        <p:spPr bwMode="auto">
          <a:xfrm>
            <a:off x="2312565" y="6237288"/>
            <a:ext cx="995785" cy="40011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i="1" dirty="0">
                <a:solidFill>
                  <a:prstClr val="black"/>
                </a:solidFill>
                <a:latin typeface="Arial" pitchFamily="34" charset="0"/>
                <a:cs typeface="B Homa" panose="00000400000000000000" pitchFamily="2" charset="-78"/>
              </a:rPr>
              <a:t>قواره بری</a:t>
            </a:r>
            <a:endParaRPr lang="en-US" sz="20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829800637"/>
      </p:ext>
    </p:extLst>
  </p:cSld>
  <p:clrMapOvr>
    <a:masterClrMapping/>
  </p:clrMapOvr>
  <p:transition advClick="0"/>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59CC1D0D-73F3-4C12-99FE-24524D8B8594}" type="slidenum">
              <a:rPr lang="ar-SA">
                <a:solidFill>
                  <a:srgbClr val="90C226"/>
                </a:solidFill>
              </a:rPr>
              <a:pPr/>
              <a:t>186</a:t>
            </a:fld>
            <a:endParaRPr lang="en-US" dirty="0">
              <a:solidFill>
                <a:srgbClr val="90C226"/>
              </a:solidFill>
            </a:endParaRPr>
          </a:p>
        </p:txBody>
      </p:sp>
      <p:sp>
        <p:nvSpPr>
          <p:cNvPr id="416770" name="Rectangle 2"/>
          <p:cNvSpPr>
            <a:spLocks noChangeArrowheads="1"/>
          </p:cNvSpPr>
          <p:nvPr/>
        </p:nvSpPr>
        <p:spPr bwMode="auto">
          <a:xfrm>
            <a:off x="4038600" y="228600"/>
            <a:ext cx="46593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سبک اصفهانی</a:t>
            </a:r>
            <a:endParaRPr lang="en-US" sz="7200" dirty="0">
              <a:solidFill>
                <a:prstClr val="black"/>
              </a:solidFill>
              <a:latin typeface="Arial" pitchFamily="34" charset="0"/>
              <a:cs typeface="Andalus" pitchFamily="2" charset="-78"/>
            </a:endParaRPr>
          </a:p>
        </p:txBody>
      </p:sp>
      <p:sp>
        <p:nvSpPr>
          <p:cNvPr id="416771" name="Rectangle 3"/>
          <p:cNvSpPr>
            <a:spLocks noChangeArrowheads="1"/>
          </p:cNvSpPr>
          <p:nvPr/>
        </p:nvSpPr>
        <p:spPr bwMode="auto">
          <a:xfrm>
            <a:off x="762000" y="1447800"/>
            <a:ext cx="7699375" cy="4630738"/>
          </a:xfrm>
          <a:prstGeom prst="rect">
            <a:avLst/>
          </a:prstGeom>
          <a:noFill/>
          <a:ln w="9525">
            <a:noFill/>
            <a:miter lim="800000"/>
            <a:headEnd/>
            <a:tailEnd/>
          </a:ln>
          <a:effectLst/>
        </p:spPr>
        <p:txBody>
          <a:bodyPr>
            <a:spAutoFit/>
          </a:bodyPr>
          <a:lstStyle/>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5</a:t>
            </a:r>
            <a:r>
              <a:rPr lang="fa-IR" dirty="0">
                <a:solidFill>
                  <a:prstClr val="black"/>
                </a:solidFill>
                <a:latin typeface="Arial" pitchFamily="34" charset="0"/>
                <a:cs typeface="B Homa" panose="00000400000000000000" pitchFamily="2" charset="-78"/>
              </a:rPr>
              <a:t>) </a:t>
            </a:r>
            <a:r>
              <a:rPr lang="fa-IR" b="1" i="1" dirty="0">
                <a:solidFill>
                  <a:prstClr val="black"/>
                </a:solidFill>
                <a:latin typeface="Arial" pitchFamily="34" charset="0"/>
                <a:cs typeface="B Homa" panose="00000400000000000000" pitchFamily="2" charset="-78"/>
              </a:rPr>
              <a:t>استفاده از انواع و اقسام پوششهای طاق و تخت مانند طاق و تویزه و چهار بخش و کاربندی و یزدی بندی و قاب سازی و گنبدهای دو پوسته پیوسته و گنبدهای گسسته میان تهی و گریوار</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6) استفاده از کاشی هفت رنگ</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7) رنگ کاشی: انواع رنگها      از خانواده آبی  ( لاجوردی </a:t>
            </a:r>
            <a:r>
              <a:rPr lang="en-US" b="1" i="1" dirty="0">
                <a:solidFill>
                  <a:prstClr val="black"/>
                </a:solidFill>
                <a:latin typeface="Arial" pitchFamily="34" charset="0"/>
                <a:cs typeface="B Homa" panose="00000400000000000000" pitchFamily="2" charset="-78"/>
              </a:rPr>
              <a:t>,</a:t>
            </a:r>
            <a:r>
              <a:rPr lang="fa-IR" b="1" i="1" dirty="0">
                <a:solidFill>
                  <a:prstClr val="black"/>
                </a:solidFill>
                <a:latin typeface="Arial" pitchFamily="34" charset="0"/>
                <a:cs typeface="B Homa" panose="00000400000000000000" pitchFamily="2" charset="-78"/>
              </a:rPr>
              <a:t>سرمه ای</a:t>
            </a:r>
            <a:r>
              <a:rPr lang="en-US" b="1" i="1" dirty="0">
                <a:solidFill>
                  <a:prstClr val="black"/>
                </a:solidFill>
                <a:latin typeface="Arial" pitchFamily="34" charset="0"/>
                <a:cs typeface="B Homa" panose="00000400000000000000" pitchFamily="2" charset="-78"/>
              </a:rPr>
              <a:t>,</a:t>
            </a:r>
            <a:r>
              <a:rPr lang="fa-IR" b="1" i="1" dirty="0">
                <a:solidFill>
                  <a:prstClr val="black"/>
                </a:solidFill>
                <a:latin typeface="Arial" pitchFamily="34" charset="0"/>
                <a:cs typeface="B Homa" panose="00000400000000000000" pitchFamily="2" charset="-78"/>
              </a:rPr>
              <a:t>ماستی </a:t>
            </a:r>
            <a:r>
              <a:rPr lang="en-US" b="1" i="1" dirty="0">
                <a:solidFill>
                  <a:prstClr val="black"/>
                </a:solidFill>
                <a:latin typeface="Arial" pitchFamily="34" charset="0"/>
                <a:cs typeface="B Homa" panose="00000400000000000000" pitchFamily="2" charset="-78"/>
              </a:rPr>
              <a:t>, </a:t>
            </a:r>
            <a:r>
              <a:rPr lang="fa-IR" b="1" i="1" dirty="0">
                <a:solidFill>
                  <a:prstClr val="black"/>
                </a:solidFill>
                <a:latin typeface="Arial" pitchFamily="34" charset="0"/>
                <a:cs typeface="B Homa" panose="00000400000000000000" pitchFamily="2" charset="-78"/>
              </a:rPr>
              <a:t>آسمانی ) </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                                          رنگ زرد</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          	                           رنگ قرمز ( ارغوانی </a:t>
            </a:r>
            <a:r>
              <a:rPr lang="en-US" b="1" i="1" dirty="0">
                <a:solidFill>
                  <a:prstClr val="black"/>
                </a:solidFill>
                <a:latin typeface="Arial" pitchFamily="34" charset="0"/>
                <a:cs typeface="B Homa" panose="00000400000000000000" pitchFamily="2" charset="-78"/>
              </a:rPr>
              <a:t>, </a:t>
            </a:r>
            <a:r>
              <a:rPr lang="fa-IR" b="1" i="1" dirty="0">
                <a:solidFill>
                  <a:prstClr val="black"/>
                </a:solidFill>
                <a:latin typeface="Arial" pitchFamily="34" charset="0"/>
                <a:cs typeface="B Homa" panose="00000400000000000000" pitchFamily="2" charset="-78"/>
              </a:rPr>
              <a:t> حنایی</a:t>
            </a:r>
            <a:r>
              <a:rPr lang="en-US" b="1" i="1" dirty="0">
                <a:solidFill>
                  <a:prstClr val="black"/>
                </a:solidFill>
                <a:latin typeface="Arial" pitchFamily="34" charset="0"/>
                <a:cs typeface="B Homa" panose="00000400000000000000" pitchFamily="2" charset="-78"/>
              </a:rPr>
              <a:t>, </a:t>
            </a:r>
            <a:r>
              <a:rPr lang="fa-IR" b="1" i="1" dirty="0">
                <a:solidFill>
                  <a:prstClr val="black"/>
                </a:solidFill>
                <a:latin typeface="Arial" pitchFamily="34" charset="0"/>
                <a:cs typeface="B Homa" panose="00000400000000000000" pitchFamily="2" charset="-78"/>
              </a:rPr>
              <a:t> زرشکی</a:t>
            </a:r>
            <a:r>
              <a:rPr lang="en-US" b="1" i="1" dirty="0">
                <a:solidFill>
                  <a:prstClr val="black"/>
                </a:solidFill>
                <a:latin typeface="Arial" pitchFamily="34" charset="0"/>
                <a:cs typeface="B Homa" panose="00000400000000000000" pitchFamily="2" charset="-78"/>
              </a:rPr>
              <a:t>, </a:t>
            </a:r>
            <a:r>
              <a:rPr lang="fa-IR" b="1" i="1" dirty="0">
                <a:solidFill>
                  <a:prstClr val="black"/>
                </a:solidFill>
                <a:latin typeface="Arial" pitchFamily="34" charset="0"/>
                <a:cs typeface="B Homa" panose="00000400000000000000" pitchFamily="2" charset="-78"/>
              </a:rPr>
              <a:t> آب هندوانه ای</a:t>
            </a:r>
            <a:r>
              <a:rPr lang="en-US" b="1" i="1" dirty="0">
                <a:solidFill>
                  <a:prstClr val="black"/>
                </a:solidFill>
                <a:latin typeface="Arial" pitchFamily="34" charset="0"/>
                <a:cs typeface="B Homa" panose="00000400000000000000" pitchFamily="2" charset="-78"/>
              </a:rPr>
              <a:t>, </a:t>
            </a:r>
            <a:endParaRPr lang="fa-IR" b="1" i="1" dirty="0">
              <a:solidFill>
                <a:prstClr val="black"/>
              </a:solidFill>
              <a:latin typeface="Arial" pitchFamily="34" charset="0"/>
              <a:cs typeface="B Homa" panose="00000400000000000000" pitchFamily="2" charset="-78"/>
            </a:endParaRP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                                                         سرخابی )</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8) جسارت معماران که نمونه اش استفاده از قوس 5و 7است که باربری کمتری دارد.</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9) استفاده از نقاشی( که البته از تصاویر </a:t>
            </a:r>
            <a:r>
              <a:rPr lang="fa-IR" b="1" i="1" u="sng" dirty="0">
                <a:solidFill>
                  <a:srgbClr val="990000"/>
                </a:solidFill>
                <a:latin typeface="Arial" pitchFamily="34" charset="0"/>
                <a:cs typeface="B Homa" panose="00000400000000000000" pitchFamily="2" charset="-78"/>
              </a:rPr>
              <a:t>زنان اروپایی</a:t>
            </a:r>
            <a:r>
              <a:rPr lang="fa-IR" b="1" i="1" dirty="0">
                <a:solidFill>
                  <a:prstClr val="black"/>
                </a:solidFill>
                <a:latin typeface="Arial" pitchFamily="34" charset="0"/>
                <a:cs typeface="B Homa" panose="00000400000000000000" pitchFamily="2" charset="-78"/>
              </a:rPr>
              <a:t> نیز استفاده می کردند )و نقش بر دیوار وجلوه گری</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10) استفاده از ایوان به صورت نما سازی در منظر عمومی</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11) عدم به کار بردن دیوارها در طبقات بر روی هم</a:t>
            </a:r>
          </a:p>
        </p:txBody>
      </p:sp>
      <p:sp>
        <p:nvSpPr>
          <p:cNvPr id="416772" name="Rectangle 4"/>
          <p:cNvSpPr>
            <a:spLocks noChangeArrowheads="1"/>
          </p:cNvSpPr>
          <p:nvPr/>
        </p:nvSpPr>
        <p:spPr bwMode="auto">
          <a:xfrm>
            <a:off x="6096000" y="6019800"/>
            <a:ext cx="1295400" cy="609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6773" name="AutoShape 5">
            <a:hlinkClick r:id="rId2" action="ppaction://hlinksldjump" highlightClick="1"/>
          </p:cNvPr>
          <p:cNvSpPr>
            <a:spLocks noChangeArrowheads="1"/>
          </p:cNvSpPr>
          <p:nvPr/>
        </p:nvSpPr>
        <p:spPr bwMode="auto">
          <a:xfrm>
            <a:off x="6324600" y="6172200"/>
            <a:ext cx="914400" cy="381000"/>
          </a:xfrm>
          <a:prstGeom prst="actionButtonBackPrevious">
            <a:avLst/>
          </a:prstGeom>
          <a:solidFill>
            <a:srgbClr val="99CCFF"/>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6774" name="AutoShape 6">
            <a:hlinkClick r:id="rId3" action="ppaction://hlinksldjump" highlightClick="1"/>
          </p:cNvPr>
          <p:cNvSpPr>
            <a:spLocks noChangeArrowheads="1"/>
          </p:cNvSpPr>
          <p:nvPr/>
        </p:nvSpPr>
        <p:spPr bwMode="auto">
          <a:xfrm>
            <a:off x="4267200" y="4648200"/>
            <a:ext cx="1066800" cy="304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6775" name="AutoShape 7">
            <a:hlinkClick r:id="rId4" action="ppaction://hlinksldjump" highlightClick="1"/>
          </p:cNvPr>
          <p:cNvSpPr>
            <a:spLocks noChangeArrowheads="1"/>
          </p:cNvSpPr>
          <p:nvPr/>
        </p:nvSpPr>
        <p:spPr bwMode="auto">
          <a:xfrm>
            <a:off x="7467600" y="6172200"/>
            <a:ext cx="838200" cy="381000"/>
          </a:xfrm>
          <a:prstGeom prst="actionButtonForwardNext">
            <a:avLst/>
          </a:prstGeom>
          <a:solidFill>
            <a:schemeClr val="accent1"/>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716935734"/>
      </p:ext>
    </p:extLst>
  </p:cSld>
  <p:clrMapOvr>
    <a:masterClrMapping/>
  </p:clrMapOvr>
  <p:transition advClick="0"/>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FA621A5D-5E86-4B34-9547-82C9C77A4AC2}" type="slidenum">
              <a:rPr lang="ar-SA">
                <a:solidFill>
                  <a:srgbClr val="90C226"/>
                </a:solidFill>
              </a:rPr>
              <a:pPr/>
              <a:t>187</a:t>
            </a:fld>
            <a:endParaRPr lang="en-US" dirty="0">
              <a:solidFill>
                <a:srgbClr val="90C226"/>
              </a:solidFill>
            </a:endParaRPr>
          </a:p>
        </p:txBody>
      </p:sp>
      <p:sp>
        <p:nvSpPr>
          <p:cNvPr id="417794" name="Rectangle 2"/>
          <p:cNvSpPr>
            <a:spLocks noChangeArrowheads="1"/>
          </p:cNvSpPr>
          <p:nvPr/>
        </p:nvSpPr>
        <p:spPr bwMode="auto">
          <a:xfrm>
            <a:off x="7032625" y="727075"/>
            <a:ext cx="1665288" cy="4572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i="1" dirty="0">
                <a:solidFill>
                  <a:prstClr val="black"/>
                </a:solidFill>
                <a:latin typeface="Arial" pitchFamily="34" charset="0"/>
                <a:cs typeface="B Homa" panose="00000400000000000000" pitchFamily="2" charset="-78"/>
              </a:rPr>
              <a:t>سبک اصفهانی</a:t>
            </a:r>
            <a:endParaRPr lang="en-US" sz="2400" b="1" i="1" dirty="0">
              <a:solidFill>
                <a:prstClr val="black"/>
              </a:solidFill>
              <a:latin typeface="Arial" pitchFamily="34" charset="0"/>
              <a:cs typeface="B Homa" panose="00000400000000000000" pitchFamily="2" charset="-78"/>
            </a:endParaRPr>
          </a:p>
        </p:txBody>
      </p:sp>
      <p:sp>
        <p:nvSpPr>
          <p:cNvPr id="417795" name="Rectangle 3"/>
          <p:cNvSpPr>
            <a:spLocks noChangeArrowheads="1"/>
          </p:cNvSpPr>
          <p:nvPr/>
        </p:nvSpPr>
        <p:spPr bwMode="auto">
          <a:xfrm>
            <a:off x="533400" y="1600200"/>
            <a:ext cx="7699375" cy="3943350"/>
          </a:xfrm>
          <a:prstGeom prst="rect">
            <a:avLst/>
          </a:prstGeom>
          <a:noFill/>
          <a:ln w="9525">
            <a:noFill/>
            <a:miter lim="800000"/>
            <a:headEnd/>
            <a:tailEnd/>
          </a:ln>
          <a:effectLst/>
        </p:spPr>
        <p:txBody>
          <a:bodyPr>
            <a:spAutoFit/>
          </a:bodyPr>
          <a:lstStyle/>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12) ایجاد آینه کاری</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13) استفاده از شیشه های رنگی و حل مساله اشرافیت و خلق فضا</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14) تبدیل سه دری به دو دری البته هر دو در زیر یک تاق سوم قرار می گیرندو القای استمرار هندسه در بنا ، پویایی و قرینگی را می کند.</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15) استفاده از سنگ مرمر شفاف</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16) تکامل مدارس</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17) قدرت گرفتن شیعه</a:t>
            </a:r>
          </a:p>
          <a:p>
            <a:pPr marL="342900" indent="-342900" fontAlgn="base">
              <a:spcBef>
                <a:spcPct val="50000"/>
              </a:spcBef>
              <a:spcAft>
                <a:spcPct val="0"/>
              </a:spcAft>
            </a:pPr>
            <a:r>
              <a:rPr lang="fa-IR" b="1" i="1" dirty="0">
                <a:solidFill>
                  <a:prstClr val="black"/>
                </a:solidFill>
                <a:latin typeface="Arial" pitchFamily="34" charset="0"/>
                <a:cs typeface="B Homa" panose="00000400000000000000" pitchFamily="2" charset="-78"/>
              </a:rPr>
              <a:t>18) استفاده از سنگهای یکپارچه در دوره زندیه</a:t>
            </a:r>
          </a:p>
          <a:p>
            <a:pPr marL="342900" indent="-342900" fontAlgn="base">
              <a:spcBef>
                <a:spcPct val="50000"/>
              </a:spcBef>
              <a:spcAft>
                <a:spcPct val="0"/>
              </a:spcAft>
            </a:pPr>
            <a:endParaRPr lang="fa-IR" b="1" i="1" dirty="0">
              <a:solidFill>
                <a:prstClr val="black"/>
              </a:solidFill>
              <a:latin typeface="Arial" pitchFamily="34" charset="0"/>
              <a:cs typeface="B Homa" panose="00000400000000000000" pitchFamily="2" charset="-78"/>
            </a:endParaRPr>
          </a:p>
          <a:p>
            <a:pPr marL="342900" indent="-342900" fontAlgn="base">
              <a:spcBef>
                <a:spcPct val="50000"/>
              </a:spcBef>
              <a:spcAft>
                <a:spcPct val="0"/>
              </a:spcAft>
            </a:pPr>
            <a:endParaRPr lang="fa-IR" b="1" i="1" dirty="0">
              <a:solidFill>
                <a:prstClr val="black"/>
              </a:solidFill>
              <a:latin typeface="Arial" pitchFamily="34" charset="0"/>
              <a:cs typeface="B Homa" panose="00000400000000000000" pitchFamily="2" charset="-78"/>
            </a:endParaRPr>
          </a:p>
        </p:txBody>
      </p:sp>
      <p:sp>
        <p:nvSpPr>
          <p:cNvPr id="417796" name="Rectangle 4"/>
          <p:cNvSpPr>
            <a:spLocks noChangeArrowheads="1"/>
          </p:cNvSpPr>
          <p:nvPr/>
        </p:nvSpPr>
        <p:spPr bwMode="auto">
          <a:xfrm>
            <a:off x="6096000" y="6019800"/>
            <a:ext cx="1295400" cy="609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7797" name="AutoShape 5">
            <a:hlinkClick r:id="rId2" action="ppaction://hlinksldjump" highlightClick="1"/>
          </p:cNvPr>
          <p:cNvSpPr>
            <a:spLocks noChangeArrowheads="1"/>
          </p:cNvSpPr>
          <p:nvPr/>
        </p:nvSpPr>
        <p:spPr bwMode="auto">
          <a:xfrm>
            <a:off x="6324600" y="6172200"/>
            <a:ext cx="914400" cy="381000"/>
          </a:xfrm>
          <a:prstGeom prst="actionButtonBackPrevious">
            <a:avLst/>
          </a:prstGeom>
          <a:solidFill>
            <a:srgbClr val="99CCFF"/>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17798" name="AutoShape 6">
            <a:hlinkClick r:id="rId3" action="ppaction://hlinksldjump" highlightClick="1"/>
          </p:cNvPr>
          <p:cNvSpPr>
            <a:spLocks noChangeArrowheads="1"/>
          </p:cNvSpPr>
          <p:nvPr/>
        </p:nvSpPr>
        <p:spPr bwMode="auto">
          <a:xfrm>
            <a:off x="7467600" y="6172200"/>
            <a:ext cx="838200" cy="381000"/>
          </a:xfrm>
          <a:prstGeom prst="actionButtonForwardNext">
            <a:avLst/>
          </a:prstGeom>
          <a:solidFill>
            <a:schemeClr val="accent1"/>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59573119"/>
      </p:ext>
    </p:extLst>
  </p:cSld>
  <p:clrMapOvr>
    <a:masterClrMapping/>
  </p:clrMapOvr>
  <p:transition advClick="0"/>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66908C49-2EE9-408D-A3DF-02FEF5B39B0C}" type="slidenum">
              <a:rPr lang="ar-SA">
                <a:solidFill>
                  <a:srgbClr val="90C226"/>
                </a:solidFill>
              </a:rPr>
              <a:pPr/>
              <a:t>188</a:t>
            </a:fld>
            <a:endParaRPr lang="en-US" dirty="0">
              <a:solidFill>
                <a:srgbClr val="90C226"/>
              </a:solidFill>
            </a:endParaRPr>
          </a:p>
        </p:txBody>
      </p:sp>
      <p:sp>
        <p:nvSpPr>
          <p:cNvPr id="418818" name="Rectangle 2"/>
          <p:cNvSpPr>
            <a:spLocks noChangeArrowheads="1"/>
          </p:cNvSpPr>
          <p:nvPr/>
        </p:nvSpPr>
        <p:spPr bwMode="auto">
          <a:xfrm>
            <a:off x="7032625" y="727075"/>
            <a:ext cx="1665288" cy="4572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سبک اصفهانی</a:t>
            </a:r>
            <a:endParaRPr lang="en-US" sz="2400" b="1" dirty="0">
              <a:solidFill>
                <a:prstClr val="black"/>
              </a:solidFill>
              <a:latin typeface="Arial" pitchFamily="34" charset="0"/>
              <a:cs typeface="B Homa" panose="00000400000000000000" pitchFamily="2" charset="-78"/>
            </a:endParaRPr>
          </a:p>
        </p:txBody>
      </p:sp>
      <p:sp>
        <p:nvSpPr>
          <p:cNvPr id="418819" name="Text Box 3"/>
          <p:cNvSpPr txBox="1">
            <a:spLocks noChangeArrowheads="1"/>
          </p:cNvSpPr>
          <p:nvPr/>
        </p:nvSpPr>
        <p:spPr bwMode="auto">
          <a:xfrm>
            <a:off x="609600" y="1295400"/>
            <a:ext cx="7848600" cy="4955203"/>
          </a:xfrm>
          <a:prstGeom prst="rect">
            <a:avLst/>
          </a:prstGeom>
          <a:noFill/>
          <a:ln w="9525">
            <a:noFill/>
            <a:miter lim="800000"/>
            <a:headEnd/>
            <a:tailEnd/>
          </a:ln>
          <a:effectLst/>
        </p:spPr>
        <p:txBody>
          <a:bodyPr>
            <a:spAutoFit/>
          </a:bodyPr>
          <a:lstStyle/>
          <a:p>
            <a:pPr fontAlgn="base">
              <a:spcBef>
                <a:spcPct val="0"/>
              </a:spcBef>
              <a:spcAft>
                <a:spcPct val="0"/>
              </a:spcAft>
            </a:pPr>
            <a:r>
              <a:rPr lang="fa-IR" sz="2400" b="1" i="1" dirty="0">
                <a:solidFill>
                  <a:srgbClr val="54A021"/>
                </a:solidFill>
                <a:latin typeface="Arial" pitchFamily="34" charset="0"/>
                <a:cs typeface="B Homa" panose="00000400000000000000" pitchFamily="2" charset="-78"/>
              </a:rPr>
              <a:t>- ساخت و سازه :</a:t>
            </a:r>
          </a:p>
          <a:p>
            <a:pPr fontAlgn="base">
              <a:spcBef>
                <a:spcPct val="0"/>
              </a:spcBef>
              <a:spcAft>
                <a:spcPct val="0"/>
              </a:spcAft>
            </a:pPr>
            <a:r>
              <a:rPr lang="fa-IR" sz="2000" b="1" i="1" dirty="0">
                <a:solidFill>
                  <a:srgbClr val="990000"/>
                </a:solidFill>
                <a:latin typeface="Arial" pitchFamily="34" charset="0"/>
                <a:cs typeface="B Homa" panose="00000400000000000000" pitchFamily="2" charset="-78"/>
              </a:rPr>
              <a:t>الف - ایوان</a:t>
            </a:r>
            <a:r>
              <a:rPr lang="fa-IR" b="1" dirty="0">
                <a:solidFill>
                  <a:prstClr val="black"/>
                </a:solidFill>
                <a:latin typeface="Arial" pitchFamily="34" charset="0"/>
                <a:cs typeface="B Homa" panose="00000400000000000000" pitchFamily="2" charset="-78"/>
              </a:rPr>
              <a:t>  ( یکی از فضاهای احیا شده در شهر سازی ):</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در شیوه اصفهانی از ایوان نه تنها به صورت فضایی در حد فاصل بیرونی و درونی بنا چون شیوه های پیش استفاده شده بلکه به صورت نماسازی در منظر عمومی شهر جایگاه ویژه ای یافت، تکرار ایوانها در بناهای دور میدان نقش جهان به منظر ایوان ریتمی یکدست و تازه بخشید. همزمان با دوره عباسی و بعد از آن ایوان سازی به شیوه اصفهانی در بناهای معتبر و میادین بزرگ شهرهای ایران از جمله کرمان رواج یافت.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فضای ایوان در شهر سازی از زمان اشکانی در معماری ما وجود داشت ولی در شیوه اصفهانی این فضای فراموش شده به صورتی زیبا تجدید گردید.</a:t>
            </a:r>
          </a:p>
          <a:p>
            <a:pPr fontAlgn="base">
              <a:spcBef>
                <a:spcPct val="0"/>
              </a:spcBef>
              <a:spcAft>
                <a:spcPct val="0"/>
              </a:spcAft>
            </a:pPr>
            <a:endParaRPr lang="fa-IR" b="1" dirty="0">
              <a:solidFill>
                <a:prstClr val="black"/>
              </a:solidFill>
              <a:latin typeface="Arial" pitchFamily="34" charset="0"/>
              <a:cs typeface="B Homa" panose="00000400000000000000" pitchFamily="2" charset="-78"/>
            </a:endParaRPr>
          </a:p>
          <a:p>
            <a:pPr fontAlgn="base">
              <a:spcBef>
                <a:spcPct val="0"/>
              </a:spcBef>
              <a:spcAft>
                <a:spcPct val="0"/>
              </a:spcAft>
            </a:pPr>
            <a:r>
              <a:rPr lang="fa-IR" sz="2000" b="1" i="1" dirty="0">
                <a:solidFill>
                  <a:srgbClr val="990000"/>
                </a:solidFill>
                <a:latin typeface="Arial" pitchFamily="34" charset="0"/>
                <a:cs typeface="B Homa" panose="00000400000000000000" pitchFamily="2" charset="-78"/>
              </a:rPr>
              <a:t>ب -</a:t>
            </a:r>
            <a:r>
              <a:rPr lang="fa-IR" b="1" dirty="0">
                <a:solidFill>
                  <a:prstClr val="black"/>
                </a:solidFill>
                <a:latin typeface="Arial" pitchFamily="34" charset="0"/>
                <a:cs typeface="B Homa" panose="00000400000000000000" pitchFamily="2" charset="-78"/>
              </a:rPr>
              <a:t> </a:t>
            </a:r>
            <a:r>
              <a:rPr lang="fa-IR" sz="2000" b="1" i="1" dirty="0">
                <a:solidFill>
                  <a:srgbClr val="990000"/>
                </a:solidFill>
                <a:latin typeface="Arial" pitchFamily="34" charset="0"/>
                <a:cs typeface="B Homa" panose="00000400000000000000" pitchFamily="2" charset="-78"/>
              </a:rPr>
              <a:t>تغییرات</a:t>
            </a:r>
            <a:r>
              <a:rPr lang="fa-IR" b="1" dirty="0">
                <a:solidFill>
                  <a:prstClr val="black"/>
                </a:solidFill>
                <a:latin typeface="Arial" pitchFamily="34" charset="0"/>
                <a:cs typeface="B Homa" panose="00000400000000000000" pitchFamily="2" charset="-78"/>
              </a:rPr>
              <a:t> </a:t>
            </a:r>
            <a:r>
              <a:rPr lang="fa-IR" sz="2000" b="1" i="1" dirty="0">
                <a:solidFill>
                  <a:srgbClr val="990000"/>
                </a:solidFill>
                <a:latin typeface="Arial" pitchFamily="34" charset="0"/>
                <a:cs typeface="B Homa" panose="00000400000000000000" pitchFamily="2" charset="-78"/>
              </a:rPr>
              <a:t>در</a:t>
            </a:r>
            <a:r>
              <a:rPr lang="fa-IR" b="1" dirty="0">
                <a:solidFill>
                  <a:prstClr val="black"/>
                </a:solidFill>
                <a:latin typeface="Arial" pitchFamily="34" charset="0"/>
                <a:cs typeface="B Homa" panose="00000400000000000000" pitchFamily="2" charset="-78"/>
              </a:rPr>
              <a:t> </a:t>
            </a:r>
            <a:r>
              <a:rPr lang="fa-IR" sz="2000" b="1" i="1" dirty="0">
                <a:solidFill>
                  <a:srgbClr val="990000"/>
                </a:solidFill>
                <a:latin typeface="Arial" pitchFamily="34" charset="0"/>
                <a:cs typeface="B Homa" panose="00000400000000000000" pitchFamily="2" charset="-78"/>
              </a:rPr>
              <a:t>پلانها</a:t>
            </a:r>
            <a:r>
              <a:rPr lang="fa-IR" b="1" dirty="0">
                <a:solidFill>
                  <a:prstClr val="black"/>
                </a:solidFill>
                <a:latin typeface="Arial" pitchFamily="34" charset="0"/>
                <a:cs typeface="B Homa" panose="00000400000000000000" pitchFamily="2" charset="-78"/>
              </a:rPr>
              <a:t> ( ته رنگها ):</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ته رنگ و نمای بناها نسبت به شیوه های قبل سادگی بیشتری دارد ، کل ته رنگها عموماٌ در شکلی چهار گوش یا چند ضلعی خلاصه شده است و کمتر طراحی آزاد را در بناهایی می بینیم مگر در بخشهایی که در طراحی شهری مثل مسجد امام اصفهان نسبت به میان ناچار به تغییر محور بوده اند.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استاد پیرنیا می گوید طرحها اغلب چهار گوش هستند و یا شکل هندسی شکسته دارند و از نخیز و نهاز ( تو رفتگی و بیرون زدگی در پلان ) برخلاف شیوه آذری در اینجا نمی بینیم.</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85708204"/>
      </p:ext>
    </p:extLst>
  </p:cSld>
  <p:clrMapOvr>
    <a:masterClrMapping/>
  </p:clrMapOvr>
  <p:transition advClick="0"/>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5848DBA3-A9FC-4718-9F4E-140F90F37339}" type="slidenum">
              <a:rPr lang="ar-SA">
                <a:solidFill>
                  <a:srgbClr val="90C226"/>
                </a:solidFill>
              </a:rPr>
              <a:pPr/>
              <a:t>189</a:t>
            </a:fld>
            <a:endParaRPr lang="en-US" dirty="0">
              <a:solidFill>
                <a:srgbClr val="90C226"/>
              </a:solidFill>
            </a:endParaRPr>
          </a:p>
        </p:txBody>
      </p:sp>
      <p:sp>
        <p:nvSpPr>
          <p:cNvPr id="419842" name="Rectangle 2"/>
          <p:cNvSpPr>
            <a:spLocks noChangeArrowheads="1"/>
          </p:cNvSpPr>
          <p:nvPr/>
        </p:nvSpPr>
        <p:spPr bwMode="auto">
          <a:xfrm>
            <a:off x="7092950" y="333375"/>
            <a:ext cx="1665288" cy="4572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سبک اصفهانی</a:t>
            </a:r>
            <a:endParaRPr lang="en-US" sz="2400" b="1" dirty="0">
              <a:solidFill>
                <a:prstClr val="black"/>
              </a:solidFill>
              <a:latin typeface="Arial" pitchFamily="34" charset="0"/>
              <a:cs typeface="B Homa" panose="00000400000000000000" pitchFamily="2" charset="-78"/>
            </a:endParaRPr>
          </a:p>
        </p:txBody>
      </p:sp>
      <p:sp>
        <p:nvSpPr>
          <p:cNvPr id="419843" name="Text Box 3"/>
          <p:cNvSpPr txBox="1">
            <a:spLocks noChangeArrowheads="1"/>
          </p:cNvSpPr>
          <p:nvPr/>
        </p:nvSpPr>
        <p:spPr bwMode="auto">
          <a:xfrm>
            <a:off x="457200" y="1524000"/>
            <a:ext cx="7848600" cy="3722688"/>
          </a:xfrm>
          <a:prstGeom prst="rect">
            <a:avLst/>
          </a:prstGeom>
          <a:noFill/>
          <a:ln w="9525">
            <a:noFill/>
            <a:miter lim="800000"/>
            <a:headEnd/>
            <a:tailEnd/>
          </a:ln>
          <a:effectLst/>
        </p:spPr>
        <p:txBody>
          <a:bodyPr>
            <a:spAutoFit/>
          </a:bodyPr>
          <a:lstStyle/>
          <a:p>
            <a:pPr fontAlgn="base">
              <a:spcBef>
                <a:spcPct val="0"/>
              </a:spcBef>
              <a:spcAft>
                <a:spcPct val="0"/>
              </a:spcAft>
            </a:pPr>
            <a:r>
              <a:rPr lang="fa-IR" sz="2000" b="1" i="1" dirty="0">
                <a:solidFill>
                  <a:srgbClr val="990000"/>
                </a:solidFill>
                <a:latin typeface="Arial" pitchFamily="34" charset="0"/>
                <a:cs typeface="B Homa" panose="00000400000000000000" pitchFamily="2" charset="-78"/>
              </a:rPr>
              <a:t>ج- تغییرات در پوششها و جایگذاری پایه ها و دیوارها :</a:t>
            </a:r>
          </a:p>
          <a:p>
            <a:pPr fontAlgn="base">
              <a:spcBef>
                <a:spcPct val="0"/>
              </a:spcBef>
              <a:spcAft>
                <a:spcPct val="0"/>
              </a:spcAft>
            </a:pPr>
            <a:endParaRPr lang="fa-IR" sz="2000" b="1" i="1" dirty="0">
              <a:solidFill>
                <a:srgbClr val="990000"/>
              </a:solidFill>
              <a:latin typeface="Arial" pitchFamily="34" charset="0"/>
              <a:cs typeface="B Homa" panose="00000400000000000000" pitchFamily="2" charset="-78"/>
            </a:endParaRPr>
          </a:p>
          <a:p>
            <a:pPr fontAlgn="base">
              <a:spcBef>
                <a:spcPct val="0"/>
              </a:spcBef>
              <a:spcAft>
                <a:spcPct val="0"/>
              </a:spcAft>
            </a:pPr>
            <a:r>
              <a:rPr lang="fa-IR" b="1" dirty="0">
                <a:solidFill>
                  <a:prstClr val="black"/>
                </a:solidFill>
                <a:latin typeface="Arial" pitchFamily="34" charset="0"/>
                <a:cs typeface="B Homa" panose="00000400000000000000" pitchFamily="2" charset="-78"/>
              </a:rPr>
              <a:t>پژوهشگران ایرانی وخارجی رواج طاقهای منحنی ایرانی را مربوط به دوره ساسانی می دانند که به مشابه یکی از عناصر مهم و اساسی معماری به دوره اسلامی می رسد.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در دوره ساسانی برای اجرای طاق ، قالب نمی بستند و آنرا با روش طاق ضربی و رومی و یا با آمیزه ای از آن دو می زدند ، که در دوران اسلامی نیز همین گونه بوده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مقاوم ترین چفدی که در میان دهانه های بزرگ مانند پیشان مساجد استفاده شد ، چفد چمانه با خیزی بیش از نصف دهانه است اما در شیوه اصفهانی گاه این نظم دیرین که بر مبنای اصول استیایی استوار بود نادیده گرفته شد و به جای آن از چفد پنج او هفت تند که نسبت به چفد اخیر قدرت باربری کمتری دارد ، استفاده شد ( پیشان بزرگ مسجد جامع ساوه ) و گاه رد پوشش دهانه های وسیع به جای استفاده از چفد باربر ، چفدهای غیر باربر و آموری چون پنج او هفت کند یا کفته اجرا شد که به راش طاقها و شکست طاق منجر گردید ، عملکرد این اشتباه در پوشش بازار های گنجعلی خان کرمان و باغشاه فین کاشان شکست و ریزش طاقها را در پی داشت.</a:t>
            </a:r>
            <a:r>
              <a:rPr lang="en-US" dirty="0">
                <a:solidFill>
                  <a:prstClr val="black"/>
                </a:solidFill>
                <a:latin typeface="Arial" pitchFamily="34" charset="0"/>
                <a:cs typeface="B Homa" panose="00000400000000000000" pitchFamily="2" charset="-78"/>
              </a:rPr>
              <a:t> </a:t>
            </a:r>
          </a:p>
        </p:txBody>
      </p:sp>
    </p:spTree>
    <p:extLst>
      <p:ext uri="{BB962C8B-B14F-4D97-AF65-F5344CB8AC3E}">
        <p14:creationId xmlns:p14="http://schemas.microsoft.com/office/powerpoint/2010/main" val="203713663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DC3E46D8-0E97-40EC-AF33-5B749025AC58}" type="slidenum">
              <a:rPr lang="ar-SA">
                <a:solidFill>
                  <a:srgbClr val="90C226"/>
                </a:solidFill>
              </a:rPr>
              <a:pPr/>
              <a:t>19</a:t>
            </a:fld>
            <a:endParaRPr lang="en-US" dirty="0">
              <a:solidFill>
                <a:srgbClr val="90C226"/>
              </a:solidFill>
            </a:endParaRPr>
          </a:p>
        </p:txBody>
      </p:sp>
      <p:pic>
        <p:nvPicPr>
          <p:cNvPr id="59394" name="Picture 2" descr="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8313" y="3500438"/>
            <a:ext cx="3933825" cy="2951162"/>
          </a:xfrm>
          <a:prstGeom prst="rect">
            <a:avLst/>
          </a:prstGeom>
          <a:noFill/>
        </p:spPr>
      </p:pic>
      <p:pic>
        <p:nvPicPr>
          <p:cNvPr id="59395" name="Picture 3" descr="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8313" y="404813"/>
            <a:ext cx="3860800" cy="2895600"/>
          </a:xfrm>
          <a:prstGeom prst="rect">
            <a:avLst/>
          </a:prstGeom>
          <a:noFill/>
        </p:spPr>
      </p:pic>
      <p:pic>
        <p:nvPicPr>
          <p:cNvPr id="59396" name="Picture 4" descr="pasargad08"/>
          <p:cNvPicPr>
            <a:picLocks noChangeAspect="1" noChangeArrowheads="1"/>
          </p:cNvPicPr>
          <p:nvPr/>
        </p:nvPicPr>
        <p:blipFill>
          <a:blip r:embed="rId4"/>
          <a:srcRect/>
          <a:stretch>
            <a:fillRect/>
          </a:stretch>
        </p:blipFill>
        <p:spPr bwMode="auto">
          <a:xfrm>
            <a:off x="5219700" y="1052513"/>
            <a:ext cx="3201988" cy="4724400"/>
          </a:xfrm>
          <a:prstGeom prst="rect">
            <a:avLst/>
          </a:prstGeom>
          <a:noFill/>
        </p:spPr>
      </p:pic>
      <p:sp>
        <p:nvSpPr>
          <p:cNvPr id="59397" name="Text Box 5"/>
          <p:cNvSpPr txBox="1">
            <a:spLocks noChangeArrowheads="1"/>
          </p:cNvSpPr>
          <p:nvPr/>
        </p:nvSpPr>
        <p:spPr bwMode="auto">
          <a:xfrm>
            <a:off x="5580063" y="5949950"/>
            <a:ext cx="26670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srgbClr val="800000"/>
                </a:solidFill>
                <a:latin typeface="Arial" pitchFamily="34" charset="0"/>
                <a:cs typeface="B Homa" panose="00000400000000000000" pitchFamily="2" charset="-78"/>
              </a:rPr>
              <a:t>محوطه عمومی پاسارگاد</a:t>
            </a:r>
            <a:endParaRPr lang="en-US"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42098940"/>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30D59BEA-9BED-49EC-91A0-7F7480DEE60E}" type="slidenum">
              <a:rPr lang="ar-SA">
                <a:solidFill>
                  <a:srgbClr val="90C226"/>
                </a:solidFill>
              </a:rPr>
              <a:pPr/>
              <a:t>190</a:t>
            </a:fld>
            <a:endParaRPr lang="en-US" dirty="0">
              <a:solidFill>
                <a:srgbClr val="90C226"/>
              </a:solidFill>
            </a:endParaRPr>
          </a:p>
        </p:txBody>
      </p:sp>
      <p:sp>
        <p:nvSpPr>
          <p:cNvPr id="420866" name="Rectangle 2"/>
          <p:cNvSpPr>
            <a:spLocks noChangeArrowheads="1"/>
          </p:cNvSpPr>
          <p:nvPr/>
        </p:nvSpPr>
        <p:spPr bwMode="auto">
          <a:xfrm>
            <a:off x="6988175" y="404813"/>
            <a:ext cx="1665288" cy="4572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سبک اصفهانی</a:t>
            </a:r>
            <a:endParaRPr lang="en-US" sz="2400" b="1" dirty="0">
              <a:solidFill>
                <a:prstClr val="black"/>
              </a:solidFill>
              <a:latin typeface="Arial" pitchFamily="34" charset="0"/>
              <a:cs typeface="B Homa" panose="00000400000000000000" pitchFamily="2" charset="-78"/>
            </a:endParaRPr>
          </a:p>
        </p:txBody>
      </p:sp>
      <p:sp>
        <p:nvSpPr>
          <p:cNvPr id="420867" name="Text Box 3"/>
          <p:cNvSpPr txBox="1">
            <a:spLocks noChangeArrowheads="1"/>
          </p:cNvSpPr>
          <p:nvPr/>
        </p:nvSpPr>
        <p:spPr bwMode="auto">
          <a:xfrm>
            <a:off x="827088" y="1030288"/>
            <a:ext cx="7772400" cy="4486275"/>
          </a:xfrm>
          <a:prstGeom prst="rect">
            <a:avLst/>
          </a:prstGeom>
          <a:noFill/>
          <a:ln w="9525">
            <a:noFill/>
            <a:miter lim="800000"/>
            <a:headEnd/>
            <a:tailEnd/>
          </a:ln>
          <a:effectLst/>
        </p:spPr>
        <p:txBody>
          <a:bodyPr>
            <a:spAutoFit/>
          </a:bodyPr>
          <a:lstStyle/>
          <a:p>
            <a:pPr marL="342900" indent="-342900" fontAlgn="base">
              <a:spcBef>
                <a:spcPct val="0"/>
              </a:spcBef>
              <a:spcAft>
                <a:spcPct val="0"/>
              </a:spcAft>
            </a:pPr>
            <a:r>
              <a:rPr lang="fa-IR" b="1" dirty="0">
                <a:solidFill>
                  <a:prstClr val="black"/>
                </a:solidFill>
                <a:latin typeface="Arial" pitchFamily="34" charset="0"/>
                <a:cs typeface="B Homa" panose="00000400000000000000" pitchFamily="2" charset="-78"/>
              </a:rPr>
              <a:t>عدول از اصول استیایی تنها به همین جا خاتمه نیافت گاه در بعضی از ساختمانهای مهم و کلاسیک شاهدیم که دیوارهای باربر یا ستون در طبقه دوم بنا به جای آنکه در امتداد دیوار باربر یا ستون طبقه زیرین ادامه یافته باشد مستقیماٌ روی تیزه پوشش طبقه زیرین قرار می گیرد ، که گرچه تیز طاق نسبت به سایر قسمتهای آن مقاومت بیشتری دارد ، مع الوصف ، همه مهارت در اجرا باید آنرا عدول از اصول منطقی معماری دانست.</a:t>
            </a:r>
          </a:p>
          <a:p>
            <a:pPr marL="342900" indent="-342900" fontAlgn="base">
              <a:spcBef>
                <a:spcPct val="0"/>
              </a:spcBef>
              <a:spcAft>
                <a:spcPct val="0"/>
              </a:spcAft>
            </a:pPr>
            <a:r>
              <a:rPr lang="fa-IR" b="1" dirty="0">
                <a:solidFill>
                  <a:prstClr val="black"/>
                </a:solidFill>
                <a:latin typeface="Arial" pitchFamily="34" charset="0"/>
                <a:cs typeface="B Homa" panose="00000400000000000000" pitchFamily="2" charset="-78"/>
              </a:rPr>
              <a:t>گرچه بی پروایی چند معمار را در چند منطقه در یک دوره تاریخی نمی توان ضعف شیوه معماری به حساب آورد ولی چون در بناهای کلاسیک و مهم این دوران در اوج شکوفایی این شیوه رخ می دهد به هر صورت در خور توجه است.</a:t>
            </a:r>
          </a:p>
          <a:p>
            <a:pPr marL="342900" indent="-342900" fontAlgn="base">
              <a:spcBef>
                <a:spcPct val="0"/>
              </a:spcBef>
              <a:spcAft>
                <a:spcPct val="0"/>
              </a:spcAft>
            </a:pPr>
            <a:r>
              <a:rPr lang="fa-IR" b="1" dirty="0">
                <a:solidFill>
                  <a:prstClr val="black"/>
                </a:solidFill>
                <a:latin typeface="Arial" pitchFamily="34" charset="0"/>
                <a:cs typeface="B Homa" panose="00000400000000000000" pitchFamily="2" charset="-78"/>
              </a:rPr>
              <a:t>در شیوه اصفهانی گوشه سازیهای زیر گنبدها ساده تر می شود بهترین نمونه آن در مسجد لطف الله قابل رویت است. ( کاربندی یزدی )</a:t>
            </a:r>
          </a:p>
          <a:p>
            <a:pPr marL="342900" indent="-342900" fontAlgn="base">
              <a:spcBef>
                <a:spcPct val="0"/>
              </a:spcBef>
              <a:spcAft>
                <a:spcPct val="0"/>
              </a:spcAft>
            </a:pPr>
            <a:r>
              <a:rPr lang="fa-IR" b="1" dirty="0">
                <a:solidFill>
                  <a:prstClr val="black"/>
                </a:solidFill>
                <a:latin typeface="Arial" pitchFamily="34" charset="0"/>
                <a:cs typeface="B Homa" panose="00000400000000000000" pitchFamily="2" charset="-78"/>
              </a:rPr>
              <a:t>گنبد سازی در شیوه اصفهانی از لحاظ ساخت و ساز تغییر چندانی نمی کند. گذشته از ساده ترین شدن گوشه های زیر گنبد ، ساقه گنبد نسبت به اربانه ( گریو کوتاه ) در گنبد های شیوه آذری کشیده تر می شود و به صورت گریو گردن در می آید ، علل عمده آن :</a:t>
            </a:r>
          </a:p>
          <a:p>
            <a:pPr marL="342900" indent="-342900" fontAlgn="base">
              <a:spcBef>
                <a:spcPct val="0"/>
              </a:spcBef>
              <a:spcAft>
                <a:spcPct val="0"/>
              </a:spcAft>
            </a:pPr>
            <a:r>
              <a:rPr lang="fa-IR" b="1" dirty="0">
                <a:solidFill>
                  <a:prstClr val="black"/>
                </a:solidFill>
                <a:latin typeface="Arial" pitchFamily="34" charset="0"/>
                <a:cs typeface="B Homa" panose="00000400000000000000" pitchFamily="2" charset="-78"/>
              </a:rPr>
              <a:t>    1)عظمت بخشیدن بیشتر به بناها</a:t>
            </a:r>
          </a:p>
          <a:p>
            <a:pPr marL="342900" indent="-342900" fontAlgn="base">
              <a:spcBef>
                <a:spcPct val="0"/>
              </a:spcBef>
              <a:spcAft>
                <a:spcPct val="0"/>
              </a:spcAft>
            </a:pPr>
            <a:r>
              <a:rPr lang="fa-IR" b="1" dirty="0">
                <a:solidFill>
                  <a:prstClr val="black"/>
                </a:solidFill>
                <a:latin typeface="Arial" pitchFamily="34" charset="0"/>
                <a:cs typeface="B Homa" panose="00000400000000000000" pitchFamily="2" charset="-78"/>
              </a:rPr>
              <a:t>     2) استفاده از نور بیشتر برای داخل فضاست و به پیروی از همین شیوه و در ترکیب همخوانی با گنبد ، گلدسته های مساجد نیز ساده تر ، ظریف تر و باریکتر از گلدسته های قدیمی می شوند.</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15412085"/>
      </p:ext>
    </p:extLst>
  </p:cSld>
  <p:clrMapOvr>
    <a:masterClrMapping/>
  </p:clrMapOvr>
  <p:transition advClick="0"/>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EDDE1792-A33A-4E80-BF5B-143B8E5E9D15}" type="slidenum">
              <a:rPr lang="ar-SA">
                <a:solidFill>
                  <a:srgbClr val="90C226"/>
                </a:solidFill>
              </a:rPr>
              <a:pPr/>
              <a:t>191</a:t>
            </a:fld>
            <a:endParaRPr lang="en-US" dirty="0">
              <a:solidFill>
                <a:srgbClr val="90C226"/>
              </a:solidFill>
            </a:endParaRPr>
          </a:p>
        </p:txBody>
      </p:sp>
      <p:sp>
        <p:nvSpPr>
          <p:cNvPr id="421890" name="Rectangle 2"/>
          <p:cNvSpPr>
            <a:spLocks noChangeArrowheads="1"/>
          </p:cNvSpPr>
          <p:nvPr/>
        </p:nvSpPr>
        <p:spPr bwMode="auto">
          <a:xfrm>
            <a:off x="4038600" y="228600"/>
            <a:ext cx="46593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سبک اصفهانی</a:t>
            </a:r>
            <a:endParaRPr lang="en-US" sz="7200" dirty="0">
              <a:solidFill>
                <a:prstClr val="black"/>
              </a:solidFill>
              <a:latin typeface="Arial" pitchFamily="34" charset="0"/>
              <a:cs typeface="Andalus" pitchFamily="2" charset="-78"/>
            </a:endParaRPr>
          </a:p>
        </p:txBody>
      </p:sp>
      <p:sp>
        <p:nvSpPr>
          <p:cNvPr id="421891" name="Text Box 3"/>
          <p:cNvSpPr txBox="1">
            <a:spLocks noChangeArrowheads="1"/>
          </p:cNvSpPr>
          <p:nvPr/>
        </p:nvSpPr>
        <p:spPr bwMode="auto">
          <a:xfrm>
            <a:off x="533400" y="1524000"/>
            <a:ext cx="7924800" cy="4302125"/>
          </a:xfrm>
          <a:prstGeom prst="rect">
            <a:avLst/>
          </a:prstGeom>
          <a:noFill/>
          <a:ln w="9525">
            <a:noFill/>
            <a:miter lim="800000"/>
            <a:headEnd/>
            <a:tailEnd/>
          </a:ln>
          <a:effectLst/>
        </p:spPr>
        <p:txBody>
          <a:bodyPr>
            <a:spAutoFit/>
          </a:bodyPr>
          <a:lstStyle/>
          <a:p>
            <a:pPr fontAlgn="base">
              <a:spcBef>
                <a:spcPct val="0"/>
              </a:spcBef>
              <a:spcAft>
                <a:spcPct val="0"/>
              </a:spcAft>
            </a:pPr>
            <a:r>
              <a:rPr lang="fa-IR" sz="2400" b="1" i="1" dirty="0">
                <a:solidFill>
                  <a:srgbClr val="54A021"/>
                </a:solidFill>
                <a:latin typeface="Arial" pitchFamily="34" charset="0"/>
                <a:cs typeface="B Homa" panose="00000400000000000000" pitchFamily="2" charset="-78"/>
              </a:rPr>
              <a:t>-آمودها</a:t>
            </a:r>
            <a:r>
              <a:rPr lang="fa-IR" b="1" dirty="0">
                <a:solidFill>
                  <a:prstClr val="black"/>
                </a:solidFill>
                <a:latin typeface="Arial" pitchFamily="34" charset="0"/>
                <a:cs typeface="B Homa" panose="00000400000000000000" pitchFamily="2" charset="-78"/>
              </a:rPr>
              <a:t> :</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کاشی هفت رنگ : کاشی هفت رنگ از ابداعات دوره عباسی است که پس از یک دوره طولانی معرق کاری در معماری ایرانی در بناهای کلاسیک اصفهان به کار می رود.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صفحات منقوش و به هم پیوسته کاشی های نما و ترکهای نگاه دار گنبد ، منظری بدیع از رنگها و گل و بوته های استلیزه شده نقشهای اسلیمی و هندسی پیش چشم بیننده می گشاید.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در زمان صفویان مخصوصاٌ شاه عباس سرعت ساخت و ساز بالا می رود ولی از نظر کیفیت ساخت و ساز ضعیف می گردد و بنا ها جنبه نمایشی به خود می گیرند و کاشی خشتی ( هفت رنگ ) که کاشی بی دوامی است. و نسبت به کاشی معرق از عمر کوتاه تری برخوردار است جایگزین می گردد اما از نظر ترکیب نقوش و رنگها یکی از جلوه های زیبا شناختی و یکی از مختصات شیوه معماری هنری اصفهانی است که همزمان با دوره عباسی و پس از آن در بسیاری از بناهای کلاسیک ایران به کار رگفته شده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در این کاشی با استفاده از خاک بد و رنگهایی که با یک بار به کوره رفتن پخته می شوند شاهد از بین رفتن آنها به مرور زمان می باشیم مخصوصاٌ در مناطق سردسیر که تخریب زودتر آغاز گردید هر چند که رازیگران ایرانی سعی می کردند در پوشش نهایی گنبد از این نوع کاشی استفاده نکنند.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	</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574476522"/>
      </p:ext>
    </p:extLst>
  </p:cSld>
  <p:clrMapOvr>
    <a:masterClrMapping/>
  </p:clrMapOvr>
  <p:transition advClick="0"/>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A7AD645E-6699-4F60-A797-14DCA331B1C4}" type="slidenum">
              <a:rPr lang="ar-SA">
                <a:solidFill>
                  <a:srgbClr val="90C226"/>
                </a:solidFill>
              </a:rPr>
              <a:pPr/>
              <a:t>192</a:t>
            </a:fld>
            <a:endParaRPr lang="en-US" dirty="0">
              <a:solidFill>
                <a:srgbClr val="90C226"/>
              </a:solidFill>
            </a:endParaRPr>
          </a:p>
        </p:txBody>
      </p:sp>
      <p:sp>
        <p:nvSpPr>
          <p:cNvPr id="422914" name="Rectangle 2"/>
          <p:cNvSpPr>
            <a:spLocks noChangeArrowheads="1"/>
          </p:cNvSpPr>
          <p:nvPr/>
        </p:nvSpPr>
        <p:spPr bwMode="auto">
          <a:xfrm>
            <a:off x="4038600" y="228600"/>
            <a:ext cx="46593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سبک اصفهانی</a:t>
            </a:r>
            <a:endParaRPr lang="en-US" sz="7200" dirty="0">
              <a:solidFill>
                <a:prstClr val="black"/>
              </a:solidFill>
              <a:latin typeface="Arial" pitchFamily="34" charset="0"/>
              <a:cs typeface="Andalus" pitchFamily="2" charset="-78"/>
            </a:endParaRPr>
          </a:p>
        </p:txBody>
      </p:sp>
      <p:sp>
        <p:nvSpPr>
          <p:cNvPr id="422915" name="Text Box 3"/>
          <p:cNvSpPr txBox="1">
            <a:spLocks noChangeArrowheads="1"/>
          </p:cNvSpPr>
          <p:nvPr/>
        </p:nvSpPr>
        <p:spPr bwMode="auto">
          <a:xfrm>
            <a:off x="762000" y="1676400"/>
            <a:ext cx="7848600" cy="4241800"/>
          </a:xfrm>
          <a:prstGeom prst="rect">
            <a:avLst/>
          </a:prstGeom>
          <a:noFill/>
          <a:ln w="9525">
            <a:noFill/>
            <a:miter lim="800000"/>
            <a:headEnd/>
            <a:tailEnd/>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محققین غربی با نگرش سطحی به مسئله آمود بیش از مسائل ساخت و ساز پرداخته اند زیرا که جلوه ظاهری این بخش چشم بینده عادی را بیشتر به خود معطوف می کند و تجزیه و تحلیل آن با سادگی بیشتر امکان پذیر است.</a:t>
            </a:r>
          </a:p>
          <a:p>
            <a:pPr fontAlgn="base">
              <a:spcBef>
                <a:spcPct val="0"/>
              </a:spcBef>
              <a:spcAft>
                <a:spcPct val="0"/>
              </a:spcAft>
            </a:pPr>
            <a:endParaRPr lang="fa-IR" b="1" dirty="0">
              <a:solidFill>
                <a:prstClr val="black"/>
              </a:solidFill>
              <a:latin typeface="Arial" pitchFamily="34" charset="0"/>
              <a:cs typeface="B Homa" panose="00000400000000000000" pitchFamily="2" charset="-78"/>
            </a:endParaRPr>
          </a:p>
          <a:p>
            <a:pPr fontAlgn="base">
              <a:spcBef>
                <a:spcPct val="0"/>
              </a:spcBef>
              <a:spcAft>
                <a:spcPct val="0"/>
              </a:spcAft>
            </a:pPr>
            <a:r>
              <a:rPr lang="fa-IR" sz="2000" b="1" i="1" dirty="0">
                <a:solidFill>
                  <a:srgbClr val="990000"/>
                </a:solidFill>
                <a:latin typeface="Arial" pitchFamily="34" charset="0"/>
                <a:cs typeface="B Homa" panose="00000400000000000000" pitchFamily="2" charset="-78"/>
              </a:rPr>
              <a:t>رنگ: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	</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رنگهای به کار رفته در پوششها و آمودها بنا یکی از ملاکهای شناخت دوره تاریخی آثار و نیز یکی از عناصر ارزیابی ذوق و پسند کلاسیک عمومی اهل فن و هنر عامه در هر دوره تاریخی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پس از دوره شاه عباس مسیر انحطاط و رنگ آمیزی و هماهنگی یکسان رنگها و فضای پیرامون شروع شد.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گرچه در اواخر دوره صفوی سعی در بازگشت به هنر دوره عباسی شد و آخرین بنای مشهد در این دوره مسجد مادر شاه نمونه عالی در جهت بد معماری و هنر دوره عباسی است مع الوصف انحطاط واقعی شروع شده بود.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در این دوره با تأثير گرفتن از غرب استفاده از رنگهای زشت و زننده متداول شد و کاشیکاری ایرانی را از جلوه انداخت.</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903131660"/>
      </p:ext>
    </p:extLst>
  </p:cSld>
  <p:clrMapOvr>
    <a:masterClrMapping/>
  </p:clrMapOvr>
  <p:transition advClick="0"/>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ADBED854-9CAD-423C-B2EC-9CF6A5C6BDD8}" type="slidenum">
              <a:rPr lang="ar-SA">
                <a:solidFill>
                  <a:srgbClr val="90C226"/>
                </a:solidFill>
              </a:rPr>
              <a:pPr/>
              <a:t>193</a:t>
            </a:fld>
            <a:endParaRPr lang="en-US" dirty="0">
              <a:solidFill>
                <a:srgbClr val="90C226"/>
              </a:solidFill>
            </a:endParaRPr>
          </a:p>
        </p:txBody>
      </p:sp>
      <p:sp>
        <p:nvSpPr>
          <p:cNvPr id="423938" name="Rectangle 2"/>
          <p:cNvSpPr>
            <a:spLocks noChangeArrowheads="1"/>
          </p:cNvSpPr>
          <p:nvPr/>
        </p:nvSpPr>
        <p:spPr bwMode="auto">
          <a:xfrm>
            <a:off x="4038600" y="228600"/>
            <a:ext cx="46593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سبک اصفهانی</a:t>
            </a:r>
            <a:endParaRPr lang="en-US" sz="7200" dirty="0">
              <a:solidFill>
                <a:prstClr val="black"/>
              </a:solidFill>
              <a:latin typeface="Arial" pitchFamily="34" charset="0"/>
              <a:cs typeface="Andalus" pitchFamily="2" charset="-78"/>
            </a:endParaRPr>
          </a:p>
        </p:txBody>
      </p:sp>
      <p:sp>
        <p:nvSpPr>
          <p:cNvPr id="423939" name="Text Box 3"/>
          <p:cNvSpPr txBox="1">
            <a:spLocks noChangeArrowheads="1"/>
          </p:cNvSpPr>
          <p:nvPr/>
        </p:nvSpPr>
        <p:spPr bwMode="auto">
          <a:xfrm>
            <a:off x="609600" y="1752600"/>
            <a:ext cx="7620000" cy="2868613"/>
          </a:xfrm>
          <a:prstGeom prst="rect">
            <a:avLst/>
          </a:prstGeom>
          <a:noFill/>
          <a:ln w="9525">
            <a:noFill/>
            <a:miter lim="800000"/>
            <a:headEnd/>
            <a:tailEnd/>
          </a:ln>
          <a:effectLst/>
        </p:spPr>
        <p:txBody>
          <a:bodyPr>
            <a:spAutoFit/>
          </a:bodyPr>
          <a:lstStyle/>
          <a:p>
            <a:pPr fontAlgn="base">
              <a:spcBef>
                <a:spcPct val="0"/>
              </a:spcBef>
              <a:spcAft>
                <a:spcPct val="0"/>
              </a:spcAft>
            </a:pPr>
            <a:r>
              <a:rPr lang="fa-IR" sz="2000" b="1" i="1" dirty="0">
                <a:solidFill>
                  <a:srgbClr val="990000"/>
                </a:solidFill>
                <a:latin typeface="Arial" pitchFamily="34" charset="0"/>
                <a:cs typeface="B Homa" panose="00000400000000000000" pitchFamily="2" charset="-78"/>
              </a:rPr>
              <a:t>نقش بر دیوار:</a:t>
            </a:r>
          </a:p>
          <a:p>
            <a:pPr fontAlgn="base">
              <a:spcBef>
                <a:spcPct val="0"/>
              </a:spcBef>
              <a:spcAft>
                <a:spcPct val="0"/>
              </a:spcAft>
            </a:pPr>
            <a:endParaRPr lang="fa-IR" b="1" dirty="0">
              <a:solidFill>
                <a:prstClr val="black"/>
              </a:solidFill>
              <a:latin typeface="Arial" pitchFamily="34" charset="0"/>
              <a:cs typeface="B Homa" panose="00000400000000000000" pitchFamily="2" charset="-78"/>
            </a:endParaRPr>
          </a:p>
          <a:p>
            <a:pPr fontAlgn="base">
              <a:spcBef>
                <a:spcPct val="0"/>
              </a:spcBef>
              <a:spcAft>
                <a:spcPct val="0"/>
              </a:spcAft>
            </a:pPr>
            <a:r>
              <a:rPr lang="fa-IR" b="1" dirty="0">
                <a:solidFill>
                  <a:prstClr val="black"/>
                </a:solidFill>
                <a:latin typeface="Arial" pitchFamily="34" charset="0"/>
                <a:cs typeface="B Homa" panose="00000400000000000000" pitchFamily="2" charset="-78"/>
              </a:rPr>
              <a:t>نقش بر دیوار از دوران باستان در ایران بزرگ رواج داشته است نقشهای فاخر مکتب اشکانی بر دیوار کاخ یا کهندژ واقع در کوه خواجه زابل ، نقشهای مکتب ساسانی بر دیوار کاخها و نقشهای بر دیوار کاخهای اموی به سبک ساسانی حکایت از این دارد که نقشهای دیواری ، روایتی حماسی و نزئینی یکی از جلوه های فرهنگ و هنر ایران بوده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از مشخصات هنر عباسی احیای نقش بر دیوار است که با فضا سازی و مکان گزینی شیوه معماری اصفهان امکان تجدید حیات آن میسر شده است. ایجاد نقش های دیواری روایتی بر دیوار کاخ چهلستون و نقشهای نفیس تزئینی بر دیوار کاخهای صفوی هر یک نمونه ایارزشمند از هنر متحول نگار گری ایران است.</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753341997"/>
      </p:ext>
    </p:extLst>
  </p:cSld>
  <p:clrMapOvr>
    <a:masterClrMapping/>
  </p:clrMapOvr>
  <p:transition advClick="0"/>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EE48D69E-B8D3-4081-95D2-2B91CD84C9AF}" type="slidenum">
              <a:rPr lang="ar-SA">
                <a:solidFill>
                  <a:srgbClr val="90C226"/>
                </a:solidFill>
              </a:rPr>
              <a:pPr/>
              <a:t>194</a:t>
            </a:fld>
            <a:endParaRPr lang="en-US" dirty="0">
              <a:solidFill>
                <a:srgbClr val="90C226"/>
              </a:solidFill>
            </a:endParaRPr>
          </a:p>
        </p:txBody>
      </p:sp>
      <p:sp>
        <p:nvSpPr>
          <p:cNvPr id="424962" name="Rectangle 2"/>
          <p:cNvSpPr>
            <a:spLocks noChangeArrowheads="1"/>
          </p:cNvSpPr>
          <p:nvPr/>
        </p:nvSpPr>
        <p:spPr bwMode="auto">
          <a:xfrm>
            <a:off x="4038600" y="228600"/>
            <a:ext cx="46593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سبک اصفهانی</a:t>
            </a:r>
            <a:endParaRPr lang="en-US" sz="7200" dirty="0">
              <a:solidFill>
                <a:prstClr val="black"/>
              </a:solidFill>
              <a:latin typeface="Arial" pitchFamily="34" charset="0"/>
              <a:cs typeface="Andalus" pitchFamily="2" charset="-78"/>
            </a:endParaRPr>
          </a:p>
        </p:txBody>
      </p:sp>
      <p:sp>
        <p:nvSpPr>
          <p:cNvPr id="424963" name="Text Box 3"/>
          <p:cNvSpPr txBox="1">
            <a:spLocks noChangeArrowheads="1"/>
          </p:cNvSpPr>
          <p:nvPr/>
        </p:nvSpPr>
        <p:spPr bwMode="auto">
          <a:xfrm>
            <a:off x="609600" y="1828800"/>
            <a:ext cx="7924800" cy="3233738"/>
          </a:xfrm>
          <a:prstGeom prst="rect">
            <a:avLst/>
          </a:prstGeom>
          <a:noFill/>
          <a:ln w="9525">
            <a:noFill/>
            <a:miter lim="800000"/>
            <a:headEnd/>
            <a:tailEnd/>
          </a:ln>
          <a:effectLst/>
        </p:spPr>
        <p:txBody>
          <a:bodyPr>
            <a:spAutoFit/>
          </a:bodyPr>
          <a:lstStyle/>
          <a:p>
            <a:pPr fontAlgn="base">
              <a:spcBef>
                <a:spcPct val="0"/>
              </a:spcBef>
              <a:spcAft>
                <a:spcPct val="0"/>
              </a:spcAft>
            </a:pPr>
            <a:r>
              <a:rPr lang="fa-IR" sz="2000" b="1" i="1" dirty="0">
                <a:solidFill>
                  <a:srgbClr val="990000"/>
                </a:solidFill>
                <a:latin typeface="Arial" pitchFamily="34" charset="0"/>
                <a:cs typeface="B Homa" panose="00000400000000000000" pitchFamily="2" charset="-78"/>
              </a:rPr>
              <a:t>آینه کاری ، گچبری و نور پردازی :</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آینه کاری در نماهای داخلی از آمودهای ابداعی شیوه ه اصفهانی است که با طرحهای متنوع اجرا می شود.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نور پردازی نیز با توجه به جهت تابش آفتاب و رعایت سمت درونگرایی در بناهای ایرانی صورت گرفته است.</a:t>
            </a:r>
          </a:p>
          <a:p>
            <a:pPr fontAlgn="base">
              <a:spcBef>
                <a:spcPct val="0"/>
              </a:spcBef>
              <a:spcAft>
                <a:spcPct val="0"/>
              </a:spcAft>
            </a:pPr>
            <a:endParaRPr lang="fa-IR" sz="2000" b="1" i="1" dirty="0">
              <a:solidFill>
                <a:srgbClr val="990000"/>
              </a:solidFill>
              <a:latin typeface="Arial" pitchFamily="34" charset="0"/>
              <a:cs typeface="B Homa" panose="00000400000000000000" pitchFamily="2" charset="-78"/>
            </a:endParaRPr>
          </a:p>
          <a:p>
            <a:pPr fontAlgn="base">
              <a:spcBef>
                <a:spcPct val="0"/>
              </a:spcBef>
              <a:spcAft>
                <a:spcPct val="0"/>
              </a:spcAft>
            </a:pPr>
            <a:endParaRPr lang="fa-IR" sz="2000" b="1" i="1" dirty="0">
              <a:solidFill>
                <a:srgbClr val="990000"/>
              </a:solidFill>
              <a:latin typeface="Arial" pitchFamily="34" charset="0"/>
              <a:cs typeface="B Homa" panose="00000400000000000000" pitchFamily="2" charset="-78"/>
            </a:endParaRPr>
          </a:p>
          <a:p>
            <a:pPr fontAlgn="base">
              <a:spcBef>
                <a:spcPct val="0"/>
              </a:spcBef>
              <a:spcAft>
                <a:spcPct val="0"/>
              </a:spcAft>
            </a:pPr>
            <a:r>
              <a:rPr lang="fa-IR" sz="2000" b="1" i="1" dirty="0">
                <a:solidFill>
                  <a:srgbClr val="990000"/>
                </a:solidFill>
                <a:latin typeface="Arial" pitchFamily="34" charset="0"/>
                <a:cs typeface="B Homa" panose="00000400000000000000" pitchFamily="2" charset="-78"/>
              </a:rPr>
              <a:t>آجر چینی و آمودهای چوبی:</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در نماسازی با اجر برای زیبایی بیشتر از آجر تیشه داری شده آب ساب معمول شده که گرچه جلوه ای بیشتر داشت ولی از دوام آن می کاست. استاد پیرنیا از این نوع آجر کاری به عنوان ضعف این شیوه یاد می کند.</a:t>
            </a:r>
            <a:endParaRPr lang="en-US" b="1" dirty="0">
              <a:solidFill>
                <a:prstClr val="black"/>
              </a:solidFill>
              <a:latin typeface="Arial" pitchFamily="34" charset="0"/>
              <a:cs typeface="B Homa" panose="00000400000000000000" pitchFamily="2" charset="-78"/>
            </a:endParaRPr>
          </a:p>
        </p:txBody>
      </p:sp>
      <p:sp>
        <p:nvSpPr>
          <p:cNvPr id="424964" name="Rectangle 4"/>
          <p:cNvSpPr>
            <a:spLocks noChangeArrowheads="1"/>
          </p:cNvSpPr>
          <p:nvPr/>
        </p:nvSpPr>
        <p:spPr bwMode="auto">
          <a:xfrm>
            <a:off x="7315200" y="6096000"/>
            <a:ext cx="1143000" cy="533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4965" name="AutoShape 5">
            <a:hlinkClick r:id="rId2" action="ppaction://hlinkpres?slideindex=1&amp;slidetitle=" highlightClick="1"/>
          </p:cNvPr>
          <p:cNvSpPr>
            <a:spLocks noChangeArrowheads="1"/>
          </p:cNvSpPr>
          <p:nvPr/>
        </p:nvSpPr>
        <p:spPr bwMode="auto">
          <a:xfrm>
            <a:off x="7467600" y="6172200"/>
            <a:ext cx="838200" cy="381000"/>
          </a:xfrm>
          <a:prstGeom prst="actionButtonForwardNext">
            <a:avLst/>
          </a:prstGeom>
          <a:solidFill>
            <a:schemeClr val="accent1"/>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364273513"/>
      </p:ext>
    </p:extLst>
  </p:cSld>
  <p:clrMapOvr>
    <a:masterClrMapping/>
  </p:clrMapOvr>
  <p:transition advClick="0"/>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5CAEE6C2-6708-438C-906D-99A4284C8C83}" type="slidenum">
              <a:rPr lang="ar-SA">
                <a:solidFill>
                  <a:srgbClr val="90C226"/>
                </a:solidFill>
              </a:rPr>
              <a:pPr/>
              <a:t>195</a:t>
            </a:fld>
            <a:endParaRPr lang="en-US" dirty="0">
              <a:solidFill>
                <a:srgbClr val="90C226"/>
              </a:solidFill>
            </a:endParaRPr>
          </a:p>
        </p:txBody>
      </p:sp>
      <p:sp>
        <p:nvSpPr>
          <p:cNvPr id="425986" name="Rectangle 2"/>
          <p:cNvSpPr>
            <a:spLocks noChangeArrowheads="1"/>
          </p:cNvSpPr>
          <p:nvPr/>
        </p:nvSpPr>
        <p:spPr bwMode="auto">
          <a:xfrm>
            <a:off x="4038600" y="228600"/>
            <a:ext cx="46593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سبک اصفهانی</a:t>
            </a:r>
            <a:endParaRPr lang="en-US" sz="7200" dirty="0">
              <a:solidFill>
                <a:prstClr val="black"/>
              </a:solidFill>
              <a:latin typeface="Arial" pitchFamily="34" charset="0"/>
              <a:cs typeface="Andalus" pitchFamily="2" charset="-78"/>
            </a:endParaRPr>
          </a:p>
        </p:txBody>
      </p:sp>
      <p:pic>
        <p:nvPicPr>
          <p:cNvPr id="425987" name="Picture 3" descr="00"/>
          <p:cNvPicPr>
            <a:picLocks noChangeAspect="1" noChangeArrowheads="1"/>
          </p:cNvPicPr>
          <p:nvPr/>
        </p:nvPicPr>
        <p:blipFill>
          <a:blip r:embed="rId2"/>
          <a:srcRect/>
          <a:stretch>
            <a:fillRect/>
          </a:stretch>
        </p:blipFill>
        <p:spPr bwMode="auto">
          <a:xfrm>
            <a:off x="1371600" y="1828800"/>
            <a:ext cx="4876800" cy="3657600"/>
          </a:xfrm>
          <a:prstGeom prst="rect">
            <a:avLst/>
          </a:prstGeom>
          <a:noFill/>
        </p:spPr>
      </p:pic>
      <p:sp>
        <p:nvSpPr>
          <p:cNvPr id="425988" name="Rectangle 4"/>
          <p:cNvSpPr>
            <a:spLocks noChangeArrowheads="1"/>
          </p:cNvSpPr>
          <p:nvPr/>
        </p:nvSpPr>
        <p:spPr bwMode="auto">
          <a:xfrm>
            <a:off x="1828800" y="4953000"/>
            <a:ext cx="609600" cy="228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5989" name="Rectangle 5"/>
          <p:cNvSpPr>
            <a:spLocks noChangeArrowheads="1"/>
          </p:cNvSpPr>
          <p:nvPr/>
        </p:nvSpPr>
        <p:spPr bwMode="auto">
          <a:xfrm>
            <a:off x="6172200" y="6019800"/>
            <a:ext cx="2362200" cy="609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5990" name="AutoShape 6">
            <a:hlinkClick r:id="rId3" action="ppaction://hlinksldjump" highlightClick="1"/>
          </p:cNvPr>
          <p:cNvSpPr>
            <a:spLocks noChangeArrowheads="1"/>
          </p:cNvSpPr>
          <p:nvPr/>
        </p:nvSpPr>
        <p:spPr bwMode="auto">
          <a:xfrm>
            <a:off x="6324600" y="6172200"/>
            <a:ext cx="914400" cy="381000"/>
          </a:xfrm>
          <a:prstGeom prst="actionButtonBackPrevious">
            <a:avLst/>
          </a:prstGeom>
          <a:solidFill>
            <a:srgbClr val="99CCFF"/>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556513617"/>
      </p:ext>
    </p:extLst>
  </p:cSld>
  <p:clrMapOvr>
    <a:masterClrMapping/>
  </p:clrMapOvr>
  <p:transition advClick="0"/>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lide Number Placeholder 3"/>
          <p:cNvSpPr>
            <a:spLocks noGrp="1"/>
          </p:cNvSpPr>
          <p:nvPr>
            <p:ph type="sldNum" sz="quarter" idx="12"/>
          </p:nvPr>
        </p:nvSpPr>
        <p:spPr/>
        <p:txBody>
          <a:bodyPr/>
          <a:lstStyle/>
          <a:p>
            <a:fld id="{ADC93820-4361-4DD7-AA3F-C93A66BBAEA6}" type="slidenum">
              <a:rPr lang="ar-SA">
                <a:solidFill>
                  <a:srgbClr val="90C226"/>
                </a:solidFill>
              </a:rPr>
              <a:pPr/>
              <a:t>196</a:t>
            </a:fld>
            <a:endParaRPr lang="en-US" dirty="0">
              <a:solidFill>
                <a:srgbClr val="90C226"/>
              </a:solidFill>
            </a:endParaRPr>
          </a:p>
        </p:txBody>
      </p:sp>
      <p:pic>
        <p:nvPicPr>
          <p:cNvPr id="427010" name="Picture 2" descr="pol0"/>
          <p:cNvPicPr>
            <a:picLocks noChangeAspect="1" noChangeArrowheads="1"/>
          </p:cNvPicPr>
          <p:nvPr/>
        </p:nvPicPr>
        <p:blipFill>
          <a:blip r:embed="rId2"/>
          <a:srcRect/>
          <a:stretch>
            <a:fillRect/>
          </a:stretch>
        </p:blipFill>
        <p:spPr bwMode="auto">
          <a:xfrm>
            <a:off x="3733800" y="3200400"/>
            <a:ext cx="1447800" cy="1160463"/>
          </a:xfrm>
          <a:prstGeom prst="rect">
            <a:avLst/>
          </a:prstGeom>
          <a:noFill/>
          <a:ln w="28575" algn="ctr">
            <a:noFill/>
            <a:miter lim="800000"/>
            <a:headEnd/>
            <a:tailEnd/>
          </a:ln>
          <a:effectLst/>
        </p:spPr>
      </p:pic>
      <p:pic>
        <p:nvPicPr>
          <p:cNvPr id="427011" name="Picture 3" descr="madrese0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9200" y="2209800"/>
            <a:ext cx="1371600" cy="1006475"/>
          </a:xfrm>
          <a:prstGeom prst="rect">
            <a:avLst/>
          </a:prstGeom>
          <a:noFill/>
          <a:ln w="28575" algn="ctr">
            <a:noFill/>
            <a:miter lim="800000"/>
            <a:headEnd/>
            <a:tailEnd/>
          </a:ln>
          <a:effectLst/>
        </p:spPr>
      </p:pic>
      <p:pic>
        <p:nvPicPr>
          <p:cNvPr id="427012" name="Picture 4" descr="masjed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33800" y="1676400"/>
            <a:ext cx="1447800" cy="1098550"/>
          </a:xfrm>
          <a:prstGeom prst="rect">
            <a:avLst/>
          </a:prstGeom>
          <a:noFill/>
          <a:ln w="28575" algn="ctr">
            <a:noFill/>
            <a:miter lim="800000"/>
            <a:headEnd/>
            <a:tailEnd/>
          </a:ln>
          <a:effectLst/>
        </p:spPr>
      </p:pic>
      <p:pic>
        <p:nvPicPr>
          <p:cNvPr id="427013" name="Picture 5" descr="baghe safaye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143000" y="3581400"/>
            <a:ext cx="1447800" cy="1062038"/>
          </a:xfrm>
          <a:prstGeom prst="rect">
            <a:avLst/>
          </a:prstGeom>
          <a:noFill/>
          <a:ln w="28575" algn="ctr">
            <a:noFill/>
            <a:miter lim="800000"/>
            <a:headEnd/>
            <a:tailEnd/>
          </a:ln>
          <a:effectLst/>
        </p:spPr>
      </p:pic>
      <p:sp>
        <p:nvSpPr>
          <p:cNvPr id="427014" name="Text Box 6"/>
          <p:cNvSpPr txBox="1">
            <a:spLocks noChangeArrowheads="1"/>
          </p:cNvSpPr>
          <p:nvPr/>
        </p:nvSpPr>
        <p:spPr bwMode="auto">
          <a:xfrm>
            <a:off x="2819400" y="2209800"/>
            <a:ext cx="9144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مسجد</a:t>
            </a:r>
            <a:endParaRPr lang="en-US" sz="2800" dirty="0">
              <a:solidFill>
                <a:prstClr val="white"/>
              </a:solidFill>
              <a:latin typeface="Arial" pitchFamily="34" charset="0"/>
              <a:cs typeface="Andalus" pitchFamily="2" charset="-78"/>
            </a:endParaRPr>
          </a:p>
        </p:txBody>
      </p:sp>
      <p:sp>
        <p:nvSpPr>
          <p:cNvPr id="427015" name="Rectangle 7"/>
          <p:cNvSpPr>
            <a:spLocks noChangeArrowheads="1"/>
          </p:cNvSpPr>
          <p:nvPr/>
        </p:nvSpPr>
        <p:spPr bwMode="auto">
          <a:xfrm>
            <a:off x="265542" y="2667000"/>
            <a:ext cx="907621" cy="52322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مدرسه</a:t>
            </a:r>
            <a:endParaRPr lang="en-US" sz="2800" dirty="0">
              <a:solidFill>
                <a:prstClr val="white"/>
              </a:solidFill>
              <a:latin typeface="Arial" pitchFamily="34" charset="0"/>
              <a:cs typeface="Andalus" pitchFamily="2" charset="-78"/>
            </a:endParaRPr>
          </a:p>
        </p:txBody>
      </p:sp>
      <p:sp>
        <p:nvSpPr>
          <p:cNvPr id="427016" name="Rectangle 8"/>
          <p:cNvSpPr>
            <a:spLocks noChangeArrowheads="1"/>
          </p:cNvSpPr>
          <p:nvPr/>
        </p:nvSpPr>
        <p:spPr bwMode="auto">
          <a:xfrm>
            <a:off x="533400" y="3886200"/>
            <a:ext cx="530225" cy="519113"/>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باغ</a:t>
            </a:r>
            <a:endParaRPr lang="en-US" sz="2800" dirty="0">
              <a:solidFill>
                <a:prstClr val="white"/>
              </a:solidFill>
              <a:latin typeface="Arial" pitchFamily="34" charset="0"/>
              <a:cs typeface="Andalus" pitchFamily="2" charset="-78"/>
            </a:endParaRPr>
          </a:p>
        </p:txBody>
      </p:sp>
      <p:sp>
        <p:nvSpPr>
          <p:cNvPr id="427017" name="Rectangle 9"/>
          <p:cNvSpPr>
            <a:spLocks noChangeArrowheads="1"/>
          </p:cNvSpPr>
          <p:nvPr/>
        </p:nvSpPr>
        <p:spPr bwMode="auto">
          <a:xfrm>
            <a:off x="228600" y="5486400"/>
            <a:ext cx="889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بازار</a:t>
            </a:r>
            <a:endParaRPr lang="en-US" sz="2800" dirty="0">
              <a:solidFill>
                <a:prstClr val="white"/>
              </a:solidFill>
              <a:latin typeface="Arial" pitchFamily="34" charset="0"/>
              <a:cs typeface="Andalus" pitchFamily="2" charset="-78"/>
            </a:endParaRPr>
          </a:p>
        </p:txBody>
      </p:sp>
      <p:pic>
        <p:nvPicPr>
          <p:cNvPr id="427018" name="Picture 10" descr="hammam0"/>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33800" y="4724400"/>
            <a:ext cx="1447800" cy="1085850"/>
          </a:xfrm>
          <a:prstGeom prst="rect">
            <a:avLst/>
          </a:prstGeom>
          <a:noFill/>
          <a:ln w="28575" algn="ctr">
            <a:noFill/>
            <a:miter lim="800000"/>
            <a:headEnd/>
            <a:tailEnd/>
          </a:ln>
          <a:effectLst/>
        </p:spPr>
      </p:pic>
      <p:pic>
        <p:nvPicPr>
          <p:cNvPr id="427019" name="Picture 11" descr="baza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43000" y="5105400"/>
            <a:ext cx="1447800" cy="1085850"/>
          </a:xfrm>
          <a:prstGeom prst="rect">
            <a:avLst/>
          </a:prstGeom>
          <a:noFill/>
          <a:ln w="28575" algn="ctr">
            <a:noFill/>
            <a:miter lim="800000"/>
            <a:headEnd/>
            <a:tailEnd/>
          </a:ln>
          <a:effectLst/>
        </p:spPr>
      </p:pic>
      <p:sp>
        <p:nvSpPr>
          <p:cNvPr id="427020" name="Line 12"/>
          <p:cNvSpPr>
            <a:spLocks noChangeShapeType="1"/>
          </p:cNvSpPr>
          <p:nvPr/>
        </p:nvSpPr>
        <p:spPr bwMode="auto">
          <a:xfrm flipH="1">
            <a:off x="3048000" y="2667000"/>
            <a:ext cx="16002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21" name="Line 13"/>
          <p:cNvSpPr>
            <a:spLocks noChangeShapeType="1"/>
          </p:cNvSpPr>
          <p:nvPr/>
        </p:nvSpPr>
        <p:spPr bwMode="auto">
          <a:xfrm flipH="1">
            <a:off x="228600" y="3124200"/>
            <a:ext cx="17526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22" name="Text Box 14"/>
          <p:cNvSpPr txBox="1">
            <a:spLocks noChangeArrowheads="1"/>
          </p:cNvSpPr>
          <p:nvPr/>
        </p:nvSpPr>
        <p:spPr bwMode="auto">
          <a:xfrm>
            <a:off x="2057400" y="457200"/>
            <a:ext cx="1447800" cy="701675"/>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4000" dirty="0">
                <a:solidFill>
                  <a:prstClr val="black"/>
                </a:solidFill>
                <a:latin typeface="Arial" pitchFamily="34" charset="0"/>
                <a:cs typeface="Andalus" pitchFamily="2" charset="-78"/>
              </a:rPr>
              <a:t>معماری</a:t>
            </a:r>
            <a:endParaRPr lang="en-US" sz="4000" dirty="0">
              <a:solidFill>
                <a:prstClr val="black"/>
              </a:solidFill>
              <a:latin typeface="Arial" pitchFamily="34" charset="0"/>
              <a:cs typeface="Andalus" pitchFamily="2" charset="-78"/>
            </a:endParaRPr>
          </a:p>
        </p:txBody>
      </p:sp>
      <p:sp>
        <p:nvSpPr>
          <p:cNvPr id="427023" name="Rectangle 15"/>
          <p:cNvSpPr>
            <a:spLocks noChangeArrowheads="1"/>
          </p:cNvSpPr>
          <p:nvPr/>
        </p:nvSpPr>
        <p:spPr bwMode="auto">
          <a:xfrm>
            <a:off x="3276600" y="3733800"/>
            <a:ext cx="431800" cy="519113"/>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پل</a:t>
            </a:r>
            <a:endParaRPr lang="en-US" sz="2800" dirty="0">
              <a:solidFill>
                <a:prstClr val="white"/>
              </a:solidFill>
              <a:latin typeface="Arial" pitchFamily="34" charset="0"/>
              <a:cs typeface="Andalus" pitchFamily="2" charset="-78"/>
            </a:endParaRPr>
          </a:p>
        </p:txBody>
      </p:sp>
      <p:sp>
        <p:nvSpPr>
          <p:cNvPr id="427024" name="Line 16"/>
          <p:cNvSpPr>
            <a:spLocks noChangeShapeType="1"/>
          </p:cNvSpPr>
          <p:nvPr/>
        </p:nvSpPr>
        <p:spPr bwMode="auto">
          <a:xfrm flipH="1">
            <a:off x="3048000" y="41910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25" name="Line 17"/>
          <p:cNvSpPr>
            <a:spLocks noChangeShapeType="1"/>
          </p:cNvSpPr>
          <p:nvPr/>
        </p:nvSpPr>
        <p:spPr bwMode="auto">
          <a:xfrm flipH="1">
            <a:off x="3048000" y="56388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26" name="Rectangle 18"/>
          <p:cNvSpPr>
            <a:spLocks noChangeArrowheads="1"/>
          </p:cNvSpPr>
          <p:nvPr/>
        </p:nvSpPr>
        <p:spPr bwMode="auto">
          <a:xfrm>
            <a:off x="3048000" y="5181600"/>
            <a:ext cx="677863" cy="519113"/>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حمام</a:t>
            </a:r>
            <a:endParaRPr lang="en-US" sz="2800" dirty="0">
              <a:solidFill>
                <a:prstClr val="white"/>
              </a:solidFill>
              <a:latin typeface="Arial" pitchFamily="34" charset="0"/>
              <a:cs typeface="Andalus" pitchFamily="2" charset="-78"/>
            </a:endParaRPr>
          </a:p>
        </p:txBody>
      </p:sp>
      <p:sp>
        <p:nvSpPr>
          <p:cNvPr id="427027" name="Line 19"/>
          <p:cNvSpPr>
            <a:spLocks noChangeShapeType="1"/>
          </p:cNvSpPr>
          <p:nvPr/>
        </p:nvSpPr>
        <p:spPr bwMode="auto">
          <a:xfrm flipH="1">
            <a:off x="228600" y="4419600"/>
            <a:ext cx="17526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28" name="Line 20"/>
          <p:cNvSpPr>
            <a:spLocks noChangeShapeType="1"/>
          </p:cNvSpPr>
          <p:nvPr/>
        </p:nvSpPr>
        <p:spPr bwMode="auto">
          <a:xfrm flipH="1">
            <a:off x="228600" y="5943600"/>
            <a:ext cx="17526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29" name="Text Box 21"/>
          <p:cNvSpPr txBox="1">
            <a:spLocks noChangeArrowheads="1"/>
          </p:cNvSpPr>
          <p:nvPr/>
        </p:nvSpPr>
        <p:spPr bwMode="auto">
          <a:xfrm>
            <a:off x="6781800" y="2286000"/>
            <a:ext cx="1828800" cy="701675"/>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4000" dirty="0">
                <a:solidFill>
                  <a:prstClr val="black"/>
                </a:solidFill>
                <a:latin typeface="Arial" pitchFamily="34" charset="0"/>
                <a:cs typeface="Andalus" pitchFamily="2" charset="-78"/>
              </a:rPr>
              <a:t>شهرسازی</a:t>
            </a:r>
            <a:endParaRPr lang="en-US" sz="4000" dirty="0">
              <a:solidFill>
                <a:prstClr val="black"/>
              </a:solidFill>
              <a:latin typeface="Arial" pitchFamily="34" charset="0"/>
              <a:cs typeface="Andalus" pitchFamily="2" charset="-78"/>
            </a:endParaRPr>
          </a:p>
        </p:txBody>
      </p:sp>
      <p:sp>
        <p:nvSpPr>
          <p:cNvPr id="427030" name="AutoShape 22">
            <a:hlinkClick r:id="rId8" action="ppaction://hlinkpres?slideindex=1&amp;slidetitle=" highlightClick="1"/>
          </p:cNvPr>
          <p:cNvSpPr>
            <a:spLocks noChangeArrowheads="1"/>
          </p:cNvSpPr>
          <p:nvPr/>
        </p:nvSpPr>
        <p:spPr bwMode="auto">
          <a:xfrm>
            <a:off x="1219200" y="2209800"/>
            <a:ext cx="13716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31" name="AutoShape 23">
            <a:hlinkClick r:id="rId9" action="ppaction://hlinkpres?slideindex=1&amp;slidetitle=" highlightClick="1"/>
          </p:cNvPr>
          <p:cNvSpPr>
            <a:spLocks noChangeArrowheads="1"/>
          </p:cNvSpPr>
          <p:nvPr/>
        </p:nvSpPr>
        <p:spPr bwMode="auto">
          <a:xfrm>
            <a:off x="1143000" y="3581400"/>
            <a:ext cx="14478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32" name="AutoShape 24">
            <a:hlinkClick r:id="rId10" action="ppaction://hlinkpres?slideindex=1&amp;slidetitle=" highlightClick="1"/>
          </p:cNvPr>
          <p:cNvSpPr>
            <a:spLocks noChangeArrowheads="1"/>
          </p:cNvSpPr>
          <p:nvPr/>
        </p:nvSpPr>
        <p:spPr bwMode="auto">
          <a:xfrm>
            <a:off x="1143000" y="5105400"/>
            <a:ext cx="14478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33" name="AutoShape 25">
            <a:hlinkClick r:id="rId11" action="ppaction://hlinkpres?slideindex=1&amp;slidetitle=" highlightClick="1"/>
          </p:cNvPr>
          <p:cNvSpPr>
            <a:spLocks noChangeArrowheads="1"/>
          </p:cNvSpPr>
          <p:nvPr/>
        </p:nvSpPr>
        <p:spPr bwMode="auto">
          <a:xfrm>
            <a:off x="3733800" y="1676400"/>
            <a:ext cx="14478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34" name="AutoShape 26">
            <a:hlinkClick r:id="rId12" action="ppaction://hlinkpres?slideindex=1&amp;slidetitle=" highlightClick="1"/>
          </p:cNvPr>
          <p:cNvSpPr>
            <a:spLocks noChangeArrowheads="1"/>
          </p:cNvSpPr>
          <p:nvPr/>
        </p:nvSpPr>
        <p:spPr bwMode="auto">
          <a:xfrm>
            <a:off x="3733800" y="3200400"/>
            <a:ext cx="14478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35" name="AutoShape 27">
            <a:hlinkClick r:id="rId13" action="ppaction://hlinkpres?slideindex=1&amp;slidetitle=" highlightClick="1"/>
          </p:cNvPr>
          <p:cNvSpPr>
            <a:spLocks noChangeArrowheads="1"/>
          </p:cNvSpPr>
          <p:nvPr/>
        </p:nvSpPr>
        <p:spPr bwMode="auto">
          <a:xfrm>
            <a:off x="3733800" y="4724400"/>
            <a:ext cx="14478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27036" name="Picture 28" descr="arsan ganjali khan"/>
          <p:cNvPicPr>
            <a:picLocks noChangeAspect="1" noChangeArrowheads="1"/>
          </p:cNvPicPr>
          <p:nvPr/>
        </p:nvPicPr>
        <p:blipFill>
          <a:blip r:embed="rId14"/>
          <a:srcRect/>
          <a:stretch>
            <a:fillRect/>
          </a:stretch>
        </p:blipFill>
        <p:spPr bwMode="auto">
          <a:xfrm>
            <a:off x="7467600" y="3200400"/>
            <a:ext cx="1447800" cy="1085850"/>
          </a:xfrm>
          <a:prstGeom prst="rect">
            <a:avLst/>
          </a:prstGeom>
          <a:noFill/>
        </p:spPr>
      </p:pic>
      <p:sp>
        <p:nvSpPr>
          <p:cNvPr id="427037" name="Line 29"/>
          <p:cNvSpPr>
            <a:spLocks noChangeShapeType="1"/>
          </p:cNvSpPr>
          <p:nvPr/>
        </p:nvSpPr>
        <p:spPr bwMode="auto">
          <a:xfrm flipH="1">
            <a:off x="6553200" y="4114800"/>
            <a:ext cx="18288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38" name="Rectangle 30"/>
          <p:cNvSpPr>
            <a:spLocks noChangeArrowheads="1"/>
          </p:cNvSpPr>
          <p:nvPr/>
        </p:nvSpPr>
        <p:spPr bwMode="auto">
          <a:xfrm>
            <a:off x="6531421" y="3581400"/>
            <a:ext cx="906017"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dirty="0">
                <a:solidFill>
                  <a:prstClr val="white"/>
                </a:solidFill>
                <a:latin typeface="Arial" pitchFamily="34" charset="0"/>
                <a:cs typeface="Andalus" pitchFamily="2" charset="-78"/>
              </a:rPr>
              <a:t>کرمان</a:t>
            </a:r>
            <a:endParaRPr lang="en-US" sz="2800" dirty="0">
              <a:solidFill>
                <a:prstClr val="white"/>
              </a:solidFill>
              <a:latin typeface="Arial" pitchFamily="34" charset="0"/>
              <a:cs typeface="Andalus" pitchFamily="2" charset="-78"/>
            </a:endParaRPr>
          </a:p>
        </p:txBody>
      </p:sp>
      <p:sp>
        <p:nvSpPr>
          <p:cNvPr id="427039" name="AutoShape 31">
            <a:hlinkClick r:id="rId15" action="ppaction://hlinkpres?slideindex=1&amp;slidetitle=Slide 1" highlightClick="1"/>
          </p:cNvPr>
          <p:cNvSpPr>
            <a:spLocks noChangeArrowheads="1"/>
          </p:cNvSpPr>
          <p:nvPr/>
        </p:nvSpPr>
        <p:spPr bwMode="auto">
          <a:xfrm>
            <a:off x="7467600" y="3200400"/>
            <a:ext cx="14478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27040" name="Picture 32" descr="esfahanarsan"/>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7467600" y="4419600"/>
            <a:ext cx="1447800" cy="1085850"/>
          </a:xfrm>
          <a:prstGeom prst="rect">
            <a:avLst/>
          </a:prstGeom>
          <a:noFill/>
        </p:spPr>
      </p:pic>
      <p:sp>
        <p:nvSpPr>
          <p:cNvPr id="427041" name="Line 33"/>
          <p:cNvSpPr>
            <a:spLocks noChangeShapeType="1"/>
          </p:cNvSpPr>
          <p:nvPr/>
        </p:nvSpPr>
        <p:spPr bwMode="auto">
          <a:xfrm flipH="1">
            <a:off x="6400800" y="52578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42" name="Rectangle 34"/>
          <p:cNvSpPr>
            <a:spLocks noChangeArrowheads="1"/>
          </p:cNvSpPr>
          <p:nvPr/>
        </p:nvSpPr>
        <p:spPr bwMode="auto">
          <a:xfrm>
            <a:off x="6324600" y="4724400"/>
            <a:ext cx="1162050" cy="519113"/>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dirty="0">
                <a:solidFill>
                  <a:prstClr val="white"/>
                </a:solidFill>
                <a:latin typeface="Arial" pitchFamily="34" charset="0"/>
                <a:cs typeface="Andalus" pitchFamily="2" charset="-78"/>
              </a:rPr>
              <a:t>اصفهان </a:t>
            </a:r>
            <a:endParaRPr lang="en-US" sz="2800" dirty="0">
              <a:solidFill>
                <a:prstClr val="white"/>
              </a:solidFill>
              <a:latin typeface="Arial" pitchFamily="34" charset="0"/>
              <a:cs typeface="Andalus" pitchFamily="2" charset="-78"/>
            </a:endParaRPr>
          </a:p>
        </p:txBody>
      </p:sp>
      <p:pic>
        <p:nvPicPr>
          <p:cNvPr id="427043" name="Picture 35" descr="arsan shiraz"/>
          <p:cNvPicPr>
            <a:picLocks noChangeAspect="1" noChangeArrowheads="1"/>
          </p:cNvPicPr>
          <p:nvPr/>
        </p:nvPicPr>
        <p:blipFill>
          <a:blip r:embed="rId17"/>
          <a:srcRect/>
          <a:stretch>
            <a:fillRect/>
          </a:stretch>
        </p:blipFill>
        <p:spPr bwMode="auto">
          <a:xfrm>
            <a:off x="7467600" y="5638800"/>
            <a:ext cx="1447800" cy="1085850"/>
          </a:xfrm>
          <a:prstGeom prst="rect">
            <a:avLst/>
          </a:prstGeom>
          <a:noFill/>
        </p:spPr>
      </p:pic>
      <p:sp>
        <p:nvSpPr>
          <p:cNvPr id="427044" name="Rectangle 36"/>
          <p:cNvSpPr>
            <a:spLocks noChangeArrowheads="1"/>
          </p:cNvSpPr>
          <p:nvPr/>
        </p:nvSpPr>
        <p:spPr bwMode="auto">
          <a:xfrm>
            <a:off x="6691271" y="5943600"/>
            <a:ext cx="792204" cy="52322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dirty="0">
                <a:solidFill>
                  <a:prstClr val="white"/>
                </a:solidFill>
                <a:latin typeface="Arial" pitchFamily="34" charset="0"/>
                <a:cs typeface="Andalus" pitchFamily="2" charset="-78"/>
              </a:rPr>
              <a:t>شيراز</a:t>
            </a:r>
            <a:endParaRPr lang="en-US" sz="2800" dirty="0">
              <a:solidFill>
                <a:prstClr val="white"/>
              </a:solidFill>
              <a:latin typeface="Arial" pitchFamily="34" charset="0"/>
              <a:cs typeface="Andalus" pitchFamily="2" charset="-78"/>
            </a:endParaRPr>
          </a:p>
        </p:txBody>
      </p:sp>
      <p:sp>
        <p:nvSpPr>
          <p:cNvPr id="427045" name="Line 37"/>
          <p:cNvSpPr>
            <a:spLocks noChangeShapeType="1"/>
          </p:cNvSpPr>
          <p:nvPr/>
        </p:nvSpPr>
        <p:spPr bwMode="auto">
          <a:xfrm flipH="1">
            <a:off x="6400800" y="64770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46" name="AutoShape 38">
            <a:hlinkClick r:id="rId18" action="ppaction://hlinkpres?slideindex=1&amp;slidetitle=" highlightClick="1"/>
          </p:cNvPr>
          <p:cNvSpPr>
            <a:spLocks noChangeArrowheads="1"/>
          </p:cNvSpPr>
          <p:nvPr/>
        </p:nvSpPr>
        <p:spPr bwMode="auto">
          <a:xfrm>
            <a:off x="7467600" y="4419600"/>
            <a:ext cx="14478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47" name="AutoShape 39">
            <a:hlinkClick r:id="rId19" action="ppaction://hlinkpres?slideindex=1&amp;slidetitle=Slide 1" highlightClick="1"/>
          </p:cNvPr>
          <p:cNvSpPr>
            <a:spLocks noChangeArrowheads="1"/>
          </p:cNvSpPr>
          <p:nvPr/>
        </p:nvSpPr>
        <p:spPr bwMode="auto">
          <a:xfrm>
            <a:off x="7467600" y="5638800"/>
            <a:ext cx="14478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7048" name="Text Box 40"/>
          <p:cNvSpPr txBox="1">
            <a:spLocks noChangeArrowheads="1"/>
          </p:cNvSpPr>
          <p:nvPr/>
        </p:nvSpPr>
        <p:spPr bwMode="auto">
          <a:xfrm>
            <a:off x="4648200" y="304800"/>
            <a:ext cx="23622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i="1" dirty="0">
                <a:solidFill>
                  <a:prstClr val="white"/>
                </a:solidFill>
                <a:latin typeface="Arial" pitchFamily="34" charset="0"/>
                <a:cs typeface="Andalus" pitchFamily="2" charset="-78"/>
              </a:rPr>
              <a:t>دوره اول</a:t>
            </a:r>
            <a:endParaRPr lang="en-US" sz="4400" i="1" dirty="0">
              <a:solidFill>
                <a:prstClr val="white"/>
              </a:solidFill>
              <a:latin typeface="Arial" pitchFamily="34" charset="0"/>
              <a:cs typeface="Andalus" pitchFamily="2" charset="-78"/>
            </a:endParaRPr>
          </a:p>
        </p:txBody>
      </p:sp>
      <p:sp>
        <p:nvSpPr>
          <p:cNvPr id="427049" name="Text Box 41"/>
          <p:cNvSpPr txBox="1">
            <a:spLocks noChangeArrowheads="1"/>
          </p:cNvSpPr>
          <p:nvPr/>
        </p:nvSpPr>
        <p:spPr bwMode="auto">
          <a:xfrm>
            <a:off x="1066800" y="6445250"/>
            <a:ext cx="762000" cy="336550"/>
          </a:xfrm>
          <a:prstGeom prst="rect">
            <a:avLst/>
          </a:prstGeom>
          <a:solidFill>
            <a:srgbClr val="808080"/>
          </a:solidFill>
          <a:ln w="9525">
            <a:noFill/>
            <a:miter lim="800000"/>
            <a:headEnd/>
            <a:tailEnd/>
          </a:ln>
          <a:effectLst/>
        </p:spPr>
        <p:txBody>
          <a:bodyPr>
            <a:spAutoFit/>
          </a:bodyPr>
          <a:lstStyle/>
          <a:p>
            <a:pPr fontAlgn="base">
              <a:spcBef>
                <a:spcPct val="50000"/>
              </a:spcBef>
              <a:spcAft>
                <a:spcPct val="0"/>
              </a:spcAft>
            </a:pPr>
            <a:r>
              <a:rPr lang="fa-IR" sz="1600" i="1" dirty="0">
                <a:solidFill>
                  <a:prstClr val="white"/>
                </a:solidFill>
                <a:latin typeface="Arial" pitchFamily="34" charset="0"/>
                <a:cs typeface="B Homa" panose="00000400000000000000" pitchFamily="2" charset="-78"/>
              </a:rPr>
              <a:t>بازگشت</a:t>
            </a:r>
            <a:endParaRPr lang="en-US" sz="1600" i="1" dirty="0">
              <a:solidFill>
                <a:prstClr val="white"/>
              </a:solidFill>
              <a:latin typeface="Arial" pitchFamily="34" charset="0"/>
              <a:cs typeface="B Homa" panose="00000400000000000000" pitchFamily="2" charset="-78"/>
            </a:endParaRPr>
          </a:p>
        </p:txBody>
      </p:sp>
      <p:sp>
        <p:nvSpPr>
          <p:cNvPr id="427050" name="AutoShape 42">
            <a:hlinkClick r:id="rId20" action="ppaction://hlinkpres?slideindex=1&amp;slidetitle=" highlightClick="1"/>
          </p:cNvPr>
          <p:cNvSpPr>
            <a:spLocks noChangeArrowheads="1"/>
          </p:cNvSpPr>
          <p:nvPr/>
        </p:nvSpPr>
        <p:spPr bwMode="auto">
          <a:xfrm>
            <a:off x="1066800" y="6400800"/>
            <a:ext cx="762000" cy="457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823834549"/>
      </p:ext>
    </p:extLst>
  </p:cSld>
  <p:clrMapOvr>
    <a:masterClrMapping/>
  </p:clrMapOvr>
  <p:transition advClick="0"/>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24129766-E755-4961-89DF-A0559E39167F}" type="slidenum">
              <a:rPr lang="ar-SA">
                <a:solidFill>
                  <a:srgbClr val="90C226"/>
                </a:solidFill>
              </a:rPr>
              <a:pPr/>
              <a:t>197</a:t>
            </a:fld>
            <a:endParaRPr lang="en-US" dirty="0">
              <a:solidFill>
                <a:srgbClr val="90C226"/>
              </a:solidFill>
            </a:endParaRPr>
          </a:p>
        </p:txBody>
      </p:sp>
      <p:sp>
        <p:nvSpPr>
          <p:cNvPr id="428034" name="Rectangle 2"/>
          <p:cNvSpPr>
            <a:spLocks noChangeArrowheads="1"/>
          </p:cNvSpPr>
          <p:nvPr/>
        </p:nvSpPr>
        <p:spPr bwMode="auto">
          <a:xfrm>
            <a:off x="381000" y="4114800"/>
            <a:ext cx="7696200" cy="685800"/>
          </a:xfrm>
          <a:prstGeom prst="rect">
            <a:avLst/>
          </a:prstGeom>
          <a:solidFill>
            <a:schemeClr val="bg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8035" name="Rectangle 3"/>
          <p:cNvSpPr>
            <a:spLocks noChangeArrowheads="1"/>
          </p:cNvSpPr>
          <p:nvPr/>
        </p:nvSpPr>
        <p:spPr bwMode="auto">
          <a:xfrm>
            <a:off x="381000" y="2667000"/>
            <a:ext cx="7620000" cy="762000"/>
          </a:xfrm>
          <a:prstGeom prst="rect">
            <a:avLst/>
          </a:prstGeom>
          <a:solidFill>
            <a:schemeClr val="bg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8036" name="Rectangle 4"/>
          <p:cNvSpPr>
            <a:spLocks noChangeArrowheads="1"/>
          </p:cNvSpPr>
          <p:nvPr/>
        </p:nvSpPr>
        <p:spPr bwMode="auto">
          <a:xfrm>
            <a:off x="228600" y="2078038"/>
            <a:ext cx="7772400" cy="3157537"/>
          </a:xfrm>
          <a:prstGeom prst="rect">
            <a:avLst/>
          </a:prstGeom>
          <a:noFill/>
          <a:ln w="9525">
            <a:noFill/>
            <a:miter lim="800000"/>
            <a:headEnd/>
            <a:tailEnd/>
          </a:ln>
          <a:effectLst/>
        </p:spPr>
        <p:txBody>
          <a:bodyPr>
            <a:spAutoFit/>
          </a:bodyPr>
          <a:lstStyle/>
          <a:p>
            <a:pPr fontAlgn="base">
              <a:spcBef>
                <a:spcPct val="0"/>
              </a:spcBef>
              <a:spcAft>
                <a:spcPct val="0"/>
              </a:spcAft>
            </a:pPr>
            <a:endParaRPr lang="fa-IR" b="1" i="1" dirty="0">
              <a:solidFill>
                <a:prstClr val="black"/>
              </a:solidFill>
              <a:latin typeface="Arial" pitchFamily="34" charset="0"/>
              <a:cs typeface="B Homa" panose="00000400000000000000" pitchFamily="2" charset="-78"/>
            </a:endParaRPr>
          </a:p>
          <a:p>
            <a:pPr fontAlgn="base">
              <a:spcBef>
                <a:spcPct val="0"/>
              </a:spcBef>
              <a:spcAft>
                <a:spcPct val="0"/>
              </a:spcAft>
            </a:pPr>
            <a:endParaRPr lang="fa-IR" b="1" i="1" dirty="0">
              <a:solidFill>
                <a:prstClr val="black"/>
              </a:solidFill>
              <a:latin typeface="Arial" pitchFamily="34" charset="0"/>
              <a:cs typeface="B Homa" panose="00000400000000000000" pitchFamily="2" charset="-78"/>
            </a:endParaRPr>
          </a:p>
          <a:p>
            <a:pPr fontAlgn="base">
              <a:spcBef>
                <a:spcPct val="0"/>
              </a:spcBef>
              <a:spcAft>
                <a:spcPct val="0"/>
              </a:spcAft>
            </a:pPr>
            <a:r>
              <a:rPr lang="fa-IR" sz="2400" b="1" i="1" dirty="0">
                <a:solidFill>
                  <a:srgbClr val="990000"/>
                </a:solidFill>
                <a:latin typeface="Arial" pitchFamily="34" charset="0"/>
                <a:cs typeface="B Homa" panose="00000400000000000000" pitchFamily="2" charset="-78"/>
              </a:rPr>
              <a:t>دوره اول</a:t>
            </a:r>
            <a:r>
              <a:rPr lang="fa-IR" sz="2400" b="1" i="1" dirty="0">
                <a:solidFill>
                  <a:prstClr val="black"/>
                </a:solidFill>
                <a:latin typeface="Arial" pitchFamily="34" charset="0"/>
                <a:cs typeface="B Homa" panose="00000400000000000000" pitchFamily="2" charset="-78"/>
              </a:rPr>
              <a:t> </a:t>
            </a:r>
            <a:r>
              <a:rPr lang="fa-IR" b="1" i="1" dirty="0">
                <a:solidFill>
                  <a:prstClr val="black"/>
                </a:solidFill>
                <a:latin typeface="Arial" pitchFamily="34" charset="0"/>
                <a:cs typeface="B Homa" panose="00000400000000000000" pitchFamily="2" charset="-78"/>
              </a:rPr>
              <a:t>:  کمی پیش از روی کار آمدن صفویان از زمان قره قويونلوها تا اواخر زمان محمد شاه قاجار  (قره قويونلوها صفويه افشاريه زندیه)           809 – 1209 هجری</a:t>
            </a:r>
          </a:p>
          <a:p>
            <a:pPr fontAlgn="base">
              <a:spcBef>
                <a:spcPct val="0"/>
              </a:spcBef>
              <a:spcAft>
                <a:spcPct val="0"/>
              </a:spcAft>
            </a:pPr>
            <a:endParaRPr lang="fa-IR" b="1" i="1" dirty="0">
              <a:solidFill>
                <a:prstClr val="black"/>
              </a:solidFill>
              <a:latin typeface="Arial" pitchFamily="34" charset="0"/>
              <a:cs typeface="B Homa" panose="00000400000000000000" pitchFamily="2" charset="-78"/>
            </a:endParaRPr>
          </a:p>
          <a:p>
            <a:pPr fontAlgn="base">
              <a:spcBef>
                <a:spcPct val="0"/>
              </a:spcBef>
              <a:spcAft>
                <a:spcPct val="0"/>
              </a:spcAft>
            </a:pPr>
            <a:endParaRPr lang="fa-IR" b="1" i="1" dirty="0">
              <a:solidFill>
                <a:prstClr val="black"/>
              </a:solidFill>
              <a:latin typeface="Arial" pitchFamily="34" charset="0"/>
              <a:cs typeface="B Homa" panose="00000400000000000000" pitchFamily="2" charset="-78"/>
            </a:endParaRPr>
          </a:p>
          <a:p>
            <a:pPr fontAlgn="base">
              <a:spcBef>
                <a:spcPct val="0"/>
              </a:spcBef>
              <a:spcAft>
                <a:spcPct val="0"/>
              </a:spcAft>
            </a:pPr>
            <a:endParaRPr lang="fa-IR" b="1" i="1" dirty="0">
              <a:solidFill>
                <a:prstClr val="black"/>
              </a:solidFill>
              <a:latin typeface="Arial" pitchFamily="34" charset="0"/>
              <a:cs typeface="B Homa" panose="00000400000000000000" pitchFamily="2" charset="-78"/>
            </a:endParaRPr>
          </a:p>
          <a:p>
            <a:pPr fontAlgn="base">
              <a:spcBef>
                <a:spcPct val="0"/>
              </a:spcBef>
              <a:spcAft>
                <a:spcPct val="0"/>
              </a:spcAft>
            </a:pPr>
            <a:r>
              <a:rPr lang="fa-IR" sz="2400" b="1" i="1" dirty="0">
                <a:solidFill>
                  <a:srgbClr val="990000"/>
                </a:solidFill>
                <a:latin typeface="Arial" pitchFamily="34" charset="0"/>
                <a:cs typeface="B Homa" panose="00000400000000000000" pitchFamily="2" charset="-78"/>
              </a:rPr>
              <a:t>دوره</a:t>
            </a:r>
            <a:r>
              <a:rPr lang="fa-IR" b="1" i="1" dirty="0">
                <a:solidFill>
                  <a:prstClr val="black"/>
                </a:solidFill>
                <a:latin typeface="Arial" pitchFamily="34" charset="0"/>
                <a:cs typeface="B Homa" panose="00000400000000000000" pitchFamily="2" charset="-78"/>
              </a:rPr>
              <a:t> </a:t>
            </a:r>
            <a:r>
              <a:rPr lang="fa-IR" sz="2400" b="1" i="1" dirty="0">
                <a:solidFill>
                  <a:srgbClr val="990000"/>
                </a:solidFill>
                <a:latin typeface="Arial" pitchFamily="34" charset="0"/>
                <a:cs typeface="B Homa" panose="00000400000000000000" pitchFamily="2" charset="-78"/>
              </a:rPr>
              <a:t>دوم</a:t>
            </a:r>
            <a:r>
              <a:rPr lang="fa-IR" b="1" i="1" dirty="0">
                <a:solidFill>
                  <a:prstClr val="black"/>
                </a:solidFill>
                <a:latin typeface="Arial" pitchFamily="34" charset="0"/>
                <a:cs typeface="B Homa" panose="00000400000000000000" pitchFamily="2" charset="-78"/>
              </a:rPr>
              <a:t>: زمان انحطاط این شیوه (قاجاریه) به علت تاثیر معماری غرب و روسیه بر معماری </a:t>
            </a:r>
          </a:p>
          <a:p>
            <a:pPr fontAlgn="base">
              <a:spcBef>
                <a:spcPct val="0"/>
              </a:spcBef>
              <a:spcAft>
                <a:spcPct val="0"/>
              </a:spcAft>
            </a:pPr>
            <a:r>
              <a:rPr lang="fa-IR" b="1" i="1" dirty="0">
                <a:solidFill>
                  <a:prstClr val="black"/>
                </a:solidFill>
                <a:latin typeface="Arial" pitchFamily="34" charset="0"/>
                <a:cs typeface="B Homa" panose="00000400000000000000" pitchFamily="2" charset="-78"/>
              </a:rPr>
              <a:t>               ایران</a:t>
            </a:r>
          </a:p>
          <a:p>
            <a:pPr fontAlgn="base">
              <a:spcBef>
                <a:spcPct val="50000"/>
              </a:spcBef>
              <a:spcAft>
                <a:spcPct val="0"/>
              </a:spcAft>
            </a:pPr>
            <a:r>
              <a:rPr lang="fa-IR" dirty="0">
                <a:solidFill>
                  <a:prstClr val="black"/>
                </a:solidFill>
                <a:latin typeface="Arial" pitchFamily="34" charset="0"/>
                <a:cs typeface="B Homa" panose="00000400000000000000" pitchFamily="2" charset="-78"/>
              </a:rPr>
              <a:t>                     </a:t>
            </a:r>
            <a:endParaRPr lang="en-US" dirty="0">
              <a:solidFill>
                <a:prstClr val="black"/>
              </a:solidFill>
              <a:latin typeface="Arial" pitchFamily="34" charset="0"/>
              <a:cs typeface="B Homa" panose="00000400000000000000" pitchFamily="2" charset="-78"/>
            </a:endParaRPr>
          </a:p>
        </p:txBody>
      </p:sp>
      <p:sp>
        <p:nvSpPr>
          <p:cNvPr id="428037" name="Line 5"/>
          <p:cNvSpPr>
            <a:spLocks noChangeShapeType="1"/>
          </p:cNvSpPr>
          <p:nvPr/>
        </p:nvSpPr>
        <p:spPr bwMode="auto">
          <a:xfrm flipH="1">
            <a:off x="4038600" y="3200400"/>
            <a:ext cx="381000" cy="0"/>
          </a:xfrm>
          <a:prstGeom prst="line">
            <a:avLst/>
          </a:prstGeom>
          <a:noFill/>
          <a:ln w="9525">
            <a:solidFill>
              <a:schemeClr val="tx1"/>
            </a:solidFill>
            <a:round/>
            <a:headEnd/>
            <a:tailEnd type="triangle" w="med" len="me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8038" name="Rectangle 6"/>
          <p:cNvSpPr>
            <a:spLocks noChangeArrowheads="1"/>
          </p:cNvSpPr>
          <p:nvPr/>
        </p:nvSpPr>
        <p:spPr bwMode="auto">
          <a:xfrm>
            <a:off x="5638800" y="1752600"/>
            <a:ext cx="2384425" cy="366713"/>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b="1" i="1" dirty="0">
                <a:solidFill>
                  <a:prstClr val="black"/>
                </a:solidFill>
                <a:latin typeface="Arial" pitchFamily="34" charset="0"/>
                <a:cs typeface="B Homa" panose="00000400000000000000" pitchFamily="2" charset="-78"/>
              </a:rPr>
              <a:t>شيوه اصفهانی دو دوره دارد:</a:t>
            </a:r>
            <a:endParaRPr lang="en-US" b="1" i="1" dirty="0">
              <a:solidFill>
                <a:prstClr val="black"/>
              </a:solidFill>
              <a:latin typeface="Arial" pitchFamily="34" charset="0"/>
              <a:cs typeface="B Homa" panose="00000400000000000000" pitchFamily="2" charset="-78"/>
            </a:endParaRPr>
          </a:p>
        </p:txBody>
      </p:sp>
      <p:sp>
        <p:nvSpPr>
          <p:cNvPr id="428039" name="AutoShape 7">
            <a:hlinkClick r:id="rId2" action="ppaction://hlinkpres?slideindex=1&amp;slidetitle=Slide 1" highlightClick="1"/>
          </p:cNvPr>
          <p:cNvSpPr>
            <a:spLocks noChangeArrowheads="1"/>
          </p:cNvSpPr>
          <p:nvPr/>
        </p:nvSpPr>
        <p:spPr bwMode="auto">
          <a:xfrm>
            <a:off x="381000" y="2667000"/>
            <a:ext cx="7620000" cy="762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8040" name="AutoShape 8">
            <a:hlinkClick r:id="" action="ppaction://noaction" highlightClick="1"/>
          </p:cNvPr>
          <p:cNvSpPr>
            <a:spLocks noChangeArrowheads="1"/>
          </p:cNvSpPr>
          <p:nvPr/>
        </p:nvSpPr>
        <p:spPr bwMode="auto">
          <a:xfrm>
            <a:off x="381000" y="4114800"/>
            <a:ext cx="7696200" cy="685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8041" name="AutoShape 9">
            <a:hlinkClick r:id="rId3" action="ppaction://hlinkpres?slideindex=12&amp;slidetitle=Slide 12" highlightClick="1"/>
          </p:cNvPr>
          <p:cNvSpPr>
            <a:spLocks noChangeArrowheads="1"/>
          </p:cNvSpPr>
          <p:nvPr/>
        </p:nvSpPr>
        <p:spPr bwMode="auto">
          <a:xfrm>
            <a:off x="6324600" y="6019800"/>
            <a:ext cx="914400" cy="381000"/>
          </a:xfrm>
          <a:prstGeom prst="actionButtonBackPrevious">
            <a:avLst/>
          </a:prstGeom>
          <a:solidFill>
            <a:srgbClr val="C0C0C0"/>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8042" name="AutoShape 10">
            <a:hlinkClick r:id="rId4" action="ppaction://hlinkpres?slideindex=1&amp;slidetitle=" highlightClick="1"/>
          </p:cNvPr>
          <p:cNvSpPr>
            <a:spLocks noChangeArrowheads="1"/>
          </p:cNvSpPr>
          <p:nvPr/>
        </p:nvSpPr>
        <p:spPr bwMode="auto">
          <a:xfrm>
            <a:off x="381000" y="4114800"/>
            <a:ext cx="7696200" cy="685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9824202"/>
      </p:ext>
    </p:extLst>
  </p:cSld>
  <p:clrMapOvr>
    <a:masterClrMapping/>
  </p:clrMapOvr>
  <p:transition advClick="0"/>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12"/>
          </p:nvPr>
        </p:nvSpPr>
        <p:spPr/>
        <p:txBody>
          <a:bodyPr/>
          <a:lstStyle/>
          <a:p>
            <a:fld id="{0D53A06E-0597-4608-83B0-C923587ECD79}" type="slidenum">
              <a:rPr lang="ar-SA">
                <a:solidFill>
                  <a:srgbClr val="90C226"/>
                </a:solidFill>
              </a:rPr>
              <a:pPr/>
              <a:t>198</a:t>
            </a:fld>
            <a:endParaRPr lang="en-US" dirty="0">
              <a:solidFill>
                <a:srgbClr val="90C226"/>
              </a:solidFill>
            </a:endParaRPr>
          </a:p>
        </p:txBody>
      </p:sp>
      <p:sp>
        <p:nvSpPr>
          <p:cNvPr id="429058" name="Text Box 2"/>
          <p:cNvSpPr txBox="1">
            <a:spLocks noChangeArrowheads="1"/>
          </p:cNvSpPr>
          <p:nvPr/>
        </p:nvSpPr>
        <p:spPr bwMode="auto">
          <a:xfrm>
            <a:off x="4648200" y="304800"/>
            <a:ext cx="23622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i="1" dirty="0">
                <a:solidFill>
                  <a:prstClr val="white"/>
                </a:solidFill>
                <a:latin typeface="Arial" pitchFamily="34" charset="0"/>
                <a:cs typeface="Andalus" pitchFamily="2" charset="-78"/>
              </a:rPr>
              <a:t>دوره دوم</a:t>
            </a:r>
            <a:endParaRPr lang="en-US" sz="4400" i="1" dirty="0">
              <a:solidFill>
                <a:prstClr val="white"/>
              </a:solidFill>
              <a:latin typeface="Arial" pitchFamily="34" charset="0"/>
              <a:cs typeface="Andalus" pitchFamily="2" charset="-78"/>
            </a:endParaRPr>
          </a:p>
        </p:txBody>
      </p:sp>
      <p:sp>
        <p:nvSpPr>
          <p:cNvPr id="429059" name="Text Box 3"/>
          <p:cNvSpPr txBox="1">
            <a:spLocks noChangeArrowheads="1"/>
          </p:cNvSpPr>
          <p:nvPr/>
        </p:nvSpPr>
        <p:spPr bwMode="auto">
          <a:xfrm>
            <a:off x="5486400" y="5943600"/>
            <a:ext cx="9144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مسجد</a:t>
            </a:r>
            <a:endParaRPr lang="en-US" sz="2800" dirty="0">
              <a:solidFill>
                <a:prstClr val="white"/>
              </a:solidFill>
              <a:latin typeface="Arial" pitchFamily="34" charset="0"/>
              <a:cs typeface="Andalus" pitchFamily="2" charset="-78"/>
            </a:endParaRPr>
          </a:p>
        </p:txBody>
      </p:sp>
      <p:sp>
        <p:nvSpPr>
          <p:cNvPr id="429060" name="Rectangle 4"/>
          <p:cNvSpPr>
            <a:spLocks noChangeArrowheads="1"/>
          </p:cNvSpPr>
          <p:nvPr/>
        </p:nvSpPr>
        <p:spPr bwMode="auto">
          <a:xfrm>
            <a:off x="1530779" y="2819400"/>
            <a:ext cx="907621" cy="52322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مدرسه</a:t>
            </a:r>
            <a:endParaRPr lang="en-US" sz="2800" dirty="0">
              <a:solidFill>
                <a:prstClr val="white"/>
              </a:solidFill>
              <a:latin typeface="Arial" pitchFamily="34" charset="0"/>
              <a:cs typeface="Andalus" pitchFamily="2" charset="-78"/>
            </a:endParaRPr>
          </a:p>
        </p:txBody>
      </p:sp>
      <p:sp>
        <p:nvSpPr>
          <p:cNvPr id="429061" name="Rectangle 5"/>
          <p:cNvSpPr>
            <a:spLocks noChangeArrowheads="1"/>
          </p:cNvSpPr>
          <p:nvPr/>
        </p:nvSpPr>
        <p:spPr bwMode="auto">
          <a:xfrm>
            <a:off x="1755775" y="4419600"/>
            <a:ext cx="530225"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باغ</a:t>
            </a:r>
            <a:endParaRPr lang="en-US" sz="2800" dirty="0">
              <a:solidFill>
                <a:prstClr val="white"/>
              </a:solidFill>
              <a:latin typeface="Arial" pitchFamily="34" charset="0"/>
              <a:cs typeface="Andalus" pitchFamily="2" charset="-78"/>
            </a:endParaRPr>
          </a:p>
        </p:txBody>
      </p:sp>
      <p:sp>
        <p:nvSpPr>
          <p:cNvPr id="429062" name="Rectangle 6"/>
          <p:cNvSpPr>
            <a:spLocks noChangeArrowheads="1"/>
          </p:cNvSpPr>
          <p:nvPr/>
        </p:nvSpPr>
        <p:spPr bwMode="auto">
          <a:xfrm>
            <a:off x="5486400" y="3976688"/>
            <a:ext cx="889000" cy="519112"/>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خانه</a:t>
            </a:r>
            <a:endParaRPr lang="en-US" sz="2800" dirty="0">
              <a:solidFill>
                <a:prstClr val="white"/>
              </a:solidFill>
              <a:latin typeface="Arial" pitchFamily="34" charset="0"/>
              <a:cs typeface="Andalus" pitchFamily="2" charset="-78"/>
            </a:endParaRPr>
          </a:p>
        </p:txBody>
      </p:sp>
      <p:pic>
        <p:nvPicPr>
          <p:cNvPr id="429063" name="Picture 7" descr="baghe gajari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14600" y="3962400"/>
            <a:ext cx="1524000" cy="1143000"/>
          </a:xfrm>
          <a:prstGeom prst="rect">
            <a:avLst/>
          </a:prstGeom>
          <a:noFill/>
        </p:spPr>
      </p:pic>
      <p:pic>
        <p:nvPicPr>
          <p:cNvPr id="429064" name="Picture 8" descr="khane"/>
          <p:cNvPicPr>
            <a:picLocks noChangeAspect="1" noChangeArrowheads="1"/>
          </p:cNvPicPr>
          <p:nvPr/>
        </p:nvPicPr>
        <p:blipFill>
          <a:blip r:embed="rId3"/>
          <a:srcRect/>
          <a:stretch>
            <a:fillRect/>
          </a:stretch>
        </p:blipFill>
        <p:spPr bwMode="auto">
          <a:xfrm>
            <a:off x="6629400" y="3429000"/>
            <a:ext cx="1676400" cy="1257300"/>
          </a:xfrm>
          <a:prstGeom prst="rect">
            <a:avLst/>
          </a:prstGeom>
          <a:noFill/>
        </p:spPr>
      </p:pic>
      <p:pic>
        <p:nvPicPr>
          <p:cNvPr id="429065" name="Picture 9" descr="madrese ghaja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14600" y="2362200"/>
            <a:ext cx="1524000" cy="1143000"/>
          </a:xfrm>
          <a:prstGeom prst="rect">
            <a:avLst/>
          </a:prstGeom>
          <a:noFill/>
        </p:spPr>
      </p:pic>
      <p:pic>
        <p:nvPicPr>
          <p:cNvPr id="429066" name="Picture 10" descr="masjed ghajar"/>
          <p:cNvPicPr>
            <a:picLocks noChangeAspect="1" noChangeArrowheads="1"/>
          </p:cNvPicPr>
          <p:nvPr/>
        </p:nvPicPr>
        <p:blipFill>
          <a:blip r:embed="rId5"/>
          <a:srcRect/>
          <a:stretch>
            <a:fillRect/>
          </a:stretch>
        </p:blipFill>
        <p:spPr bwMode="auto">
          <a:xfrm>
            <a:off x="6553200" y="5181600"/>
            <a:ext cx="1828800" cy="1371600"/>
          </a:xfrm>
          <a:prstGeom prst="rect">
            <a:avLst/>
          </a:prstGeom>
          <a:noFill/>
        </p:spPr>
      </p:pic>
      <p:sp>
        <p:nvSpPr>
          <p:cNvPr id="429067" name="Line 11"/>
          <p:cNvSpPr>
            <a:spLocks noChangeShapeType="1"/>
          </p:cNvSpPr>
          <p:nvPr/>
        </p:nvSpPr>
        <p:spPr bwMode="auto">
          <a:xfrm flipH="1">
            <a:off x="5562600" y="44958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68" name="Line 12"/>
          <p:cNvSpPr>
            <a:spLocks noChangeShapeType="1"/>
          </p:cNvSpPr>
          <p:nvPr/>
        </p:nvSpPr>
        <p:spPr bwMode="auto">
          <a:xfrm flipH="1">
            <a:off x="5562600" y="64008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69" name="Line 13"/>
          <p:cNvSpPr>
            <a:spLocks noChangeShapeType="1"/>
          </p:cNvSpPr>
          <p:nvPr/>
        </p:nvSpPr>
        <p:spPr bwMode="auto">
          <a:xfrm flipH="1">
            <a:off x="1371600" y="33528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70" name="Line 14"/>
          <p:cNvSpPr>
            <a:spLocks noChangeShapeType="1"/>
          </p:cNvSpPr>
          <p:nvPr/>
        </p:nvSpPr>
        <p:spPr bwMode="auto">
          <a:xfrm flipH="1">
            <a:off x="1447800" y="49530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71" name="Text Box 15"/>
          <p:cNvSpPr txBox="1">
            <a:spLocks noChangeArrowheads="1"/>
          </p:cNvSpPr>
          <p:nvPr/>
        </p:nvSpPr>
        <p:spPr bwMode="auto">
          <a:xfrm>
            <a:off x="1066800" y="6445250"/>
            <a:ext cx="762000" cy="336550"/>
          </a:xfrm>
          <a:prstGeom prst="rect">
            <a:avLst/>
          </a:prstGeom>
          <a:solidFill>
            <a:srgbClr val="808080"/>
          </a:solidFill>
          <a:ln w="9525">
            <a:noFill/>
            <a:miter lim="800000"/>
            <a:headEnd/>
            <a:tailEnd/>
          </a:ln>
          <a:effectLst/>
        </p:spPr>
        <p:txBody>
          <a:bodyPr>
            <a:spAutoFit/>
          </a:bodyPr>
          <a:lstStyle/>
          <a:p>
            <a:pPr fontAlgn="base">
              <a:spcBef>
                <a:spcPct val="50000"/>
              </a:spcBef>
              <a:spcAft>
                <a:spcPct val="0"/>
              </a:spcAft>
            </a:pPr>
            <a:r>
              <a:rPr lang="fa-IR" sz="1600" i="1" dirty="0">
                <a:solidFill>
                  <a:prstClr val="white"/>
                </a:solidFill>
                <a:latin typeface="Arial" pitchFamily="34" charset="0"/>
                <a:cs typeface="B Homa" panose="00000400000000000000" pitchFamily="2" charset="-78"/>
              </a:rPr>
              <a:t>بازگشت</a:t>
            </a:r>
            <a:endParaRPr lang="en-US" sz="1600" i="1" dirty="0">
              <a:solidFill>
                <a:prstClr val="white"/>
              </a:solidFill>
              <a:latin typeface="Arial" pitchFamily="34" charset="0"/>
              <a:cs typeface="B Homa" panose="00000400000000000000" pitchFamily="2" charset="-78"/>
            </a:endParaRPr>
          </a:p>
        </p:txBody>
      </p:sp>
      <p:sp>
        <p:nvSpPr>
          <p:cNvPr id="429072" name="AutoShape 16">
            <a:hlinkClick r:id="rId6" action="ppaction://hlinkpres?slideindex=1&amp;slidetitle=" highlightClick="1"/>
          </p:cNvPr>
          <p:cNvSpPr>
            <a:spLocks noChangeArrowheads="1"/>
          </p:cNvSpPr>
          <p:nvPr/>
        </p:nvSpPr>
        <p:spPr bwMode="auto">
          <a:xfrm>
            <a:off x="1066800" y="6400800"/>
            <a:ext cx="762000" cy="381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73" name="AutoShape 17">
            <a:hlinkClick r:id="rId7" action="ppaction://hlinkpres?slideindex=1&amp;slidetitle=Slide 1" highlightClick="1"/>
          </p:cNvPr>
          <p:cNvSpPr>
            <a:spLocks noChangeArrowheads="1"/>
          </p:cNvSpPr>
          <p:nvPr/>
        </p:nvSpPr>
        <p:spPr bwMode="auto">
          <a:xfrm>
            <a:off x="6629400" y="3429000"/>
            <a:ext cx="1676400" cy="1219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74" name="AutoShape 18">
            <a:hlinkClick r:id="rId8" action="ppaction://hlinkpres?slideindex=1&amp;slidetitle=" highlightClick="1"/>
          </p:cNvPr>
          <p:cNvSpPr>
            <a:spLocks noChangeArrowheads="1"/>
          </p:cNvSpPr>
          <p:nvPr/>
        </p:nvSpPr>
        <p:spPr bwMode="auto">
          <a:xfrm>
            <a:off x="2514600" y="3962400"/>
            <a:ext cx="15240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75" name="AutoShape 19">
            <a:hlinkClick r:id="rId9" action="ppaction://hlinkpres?slideindex=1&amp;slidetitle=" highlightClick="1"/>
          </p:cNvPr>
          <p:cNvSpPr>
            <a:spLocks noChangeArrowheads="1"/>
          </p:cNvSpPr>
          <p:nvPr/>
        </p:nvSpPr>
        <p:spPr bwMode="auto">
          <a:xfrm>
            <a:off x="2514600" y="2362200"/>
            <a:ext cx="15240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76" name="AutoShape 20">
            <a:hlinkClick r:id="rId10" action="ppaction://hlinkpres?slideindex=1&amp;slidetitle=Slide 1" highlightClick="1"/>
          </p:cNvPr>
          <p:cNvSpPr>
            <a:spLocks noChangeArrowheads="1"/>
          </p:cNvSpPr>
          <p:nvPr/>
        </p:nvSpPr>
        <p:spPr bwMode="auto">
          <a:xfrm>
            <a:off x="6553200" y="5181600"/>
            <a:ext cx="1828800" cy="1371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29077" name="Picture 21" descr="khakh e gajari"/>
          <p:cNvPicPr>
            <a:picLocks noChangeAspect="1" noChangeArrowheads="1"/>
          </p:cNvPicPr>
          <p:nvPr/>
        </p:nvPicPr>
        <p:blipFill>
          <a:blip r:embed="rId11"/>
          <a:srcRect/>
          <a:stretch>
            <a:fillRect/>
          </a:stretch>
        </p:blipFill>
        <p:spPr bwMode="auto">
          <a:xfrm>
            <a:off x="2514600" y="838200"/>
            <a:ext cx="1524000" cy="1143000"/>
          </a:xfrm>
          <a:prstGeom prst="rect">
            <a:avLst/>
          </a:prstGeom>
          <a:noFill/>
        </p:spPr>
      </p:pic>
      <p:sp>
        <p:nvSpPr>
          <p:cNvPr id="429078" name="Rectangle 22"/>
          <p:cNvSpPr>
            <a:spLocks noChangeArrowheads="1"/>
          </p:cNvSpPr>
          <p:nvPr/>
        </p:nvSpPr>
        <p:spPr bwMode="auto">
          <a:xfrm>
            <a:off x="1371600" y="1371600"/>
            <a:ext cx="911225"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white"/>
                </a:solidFill>
                <a:latin typeface="Arial" pitchFamily="34" charset="0"/>
                <a:cs typeface="Andalus" pitchFamily="2" charset="-78"/>
              </a:rPr>
              <a:t>کاخ</a:t>
            </a:r>
            <a:endParaRPr lang="en-US" sz="2800" dirty="0">
              <a:solidFill>
                <a:prstClr val="white"/>
              </a:solidFill>
              <a:latin typeface="Arial" pitchFamily="34" charset="0"/>
              <a:cs typeface="Andalus" pitchFamily="2" charset="-78"/>
            </a:endParaRPr>
          </a:p>
        </p:txBody>
      </p:sp>
      <p:sp>
        <p:nvSpPr>
          <p:cNvPr id="429079" name="Line 23"/>
          <p:cNvSpPr>
            <a:spLocks noChangeShapeType="1"/>
          </p:cNvSpPr>
          <p:nvPr/>
        </p:nvSpPr>
        <p:spPr bwMode="auto">
          <a:xfrm flipH="1">
            <a:off x="1444625" y="1905000"/>
            <a:ext cx="1524000" cy="0"/>
          </a:xfrm>
          <a:prstGeom prst="line">
            <a:avLst/>
          </a:prstGeom>
          <a:noFill/>
          <a:ln w="9525">
            <a:solidFill>
              <a:schemeClr val="bg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29080" name="AutoShape 24">
            <a:hlinkClick r:id="rId12" action="ppaction://hlinkpres?slideindex=1&amp;slidetitle=Slide 1" highlightClick="1"/>
          </p:cNvPr>
          <p:cNvSpPr>
            <a:spLocks noChangeArrowheads="1"/>
          </p:cNvSpPr>
          <p:nvPr/>
        </p:nvSpPr>
        <p:spPr bwMode="auto">
          <a:xfrm>
            <a:off x="2514600" y="838200"/>
            <a:ext cx="15240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6957893"/>
      </p:ext>
    </p:extLst>
  </p:cSld>
  <p:clrMapOvr>
    <a:masterClrMapping/>
  </p:clrMapOvr>
  <p:transition advClick="0"/>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F0F84E07-EFB6-43BD-9F04-B5A1D631AB3A}" type="slidenum">
              <a:rPr lang="ar-SA">
                <a:solidFill>
                  <a:srgbClr val="90C226"/>
                </a:solidFill>
              </a:rPr>
              <a:pPr/>
              <a:t>199</a:t>
            </a:fld>
            <a:endParaRPr lang="en-US" dirty="0">
              <a:solidFill>
                <a:srgbClr val="90C226"/>
              </a:solidFill>
            </a:endParaRPr>
          </a:p>
        </p:txBody>
      </p:sp>
      <p:sp>
        <p:nvSpPr>
          <p:cNvPr id="430082" name="Rectangle 2"/>
          <p:cNvSpPr>
            <a:spLocks noChangeArrowheads="1"/>
          </p:cNvSpPr>
          <p:nvPr/>
        </p:nvSpPr>
        <p:spPr bwMode="auto">
          <a:xfrm>
            <a:off x="1981200" y="762000"/>
            <a:ext cx="527526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حمام گنجعلی خان</a:t>
            </a:r>
            <a:endParaRPr lang="en-US" sz="7200" dirty="0">
              <a:solidFill>
                <a:prstClr val="black"/>
              </a:solidFill>
              <a:latin typeface="Arial" pitchFamily="34" charset="0"/>
              <a:cs typeface="Andalus" pitchFamily="2" charset="-78"/>
            </a:endParaRPr>
          </a:p>
        </p:txBody>
      </p:sp>
      <p:pic>
        <p:nvPicPr>
          <p:cNvPr id="430083" name="Picture 3" descr="Picture 06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 y="2362200"/>
            <a:ext cx="3143250" cy="4191000"/>
          </a:xfrm>
          <a:prstGeom prst="rect">
            <a:avLst/>
          </a:prstGeom>
          <a:noFill/>
        </p:spPr>
      </p:pic>
      <p:sp>
        <p:nvSpPr>
          <p:cNvPr id="430084" name="Rectangle 4"/>
          <p:cNvSpPr>
            <a:spLocks noChangeArrowheads="1"/>
          </p:cNvSpPr>
          <p:nvPr/>
        </p:nvSpPr>
        <p:spPr bwMode="auto">
          <a:xfrm>
            <a:off x="7924800" y="5334000"/>
            <a:ext cx="1219200" cy="1295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0085" name="Rectangle 5"/>
          <p:cNvSpPr>
            <a:spLocks noChangeArrowheads="1"/>
          </p:cNvSpPr>
          <p:nvPr/>
        </p:nvSpPr>
        <p:spPr bwMode="auto">
          <a:xfrm>
            <a:off x="6248400" y="6096000"/>
            <a:ext cx="18288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0086"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0087"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430088"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0089" name="Picture 9" descr="hammam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lgn="ctr">
            <a:solidFill>
              <a:schemeClr val="tx1"/>
            </a:solidFill>
            <a:miter lim="800000"/>
            <a:headEnd/>
            <a:tailEnd/>
          </a:ln>
          <a:effectLst/>
        </p:spPr>
      </p:pic>
      <p:sp>
        <p:nvSpPr>
          <p:cNvPr id="430090"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32963089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1412776"/>
            <a:ext cx="5826719" cy="1646302"/>
          </a:xfrm>
        </p:spPr>
        <p:txBody>
          <a:bodyPr/>
          <a:lstStyle/>
          <a:p>
            <a:r>
              <a:rPr lang="fa-IR" sz="4000" b="1" dirty="0">
                <a:solidFill>
                  <a:schemeClr val="tx1"/>
                </a:solidFill>
                <a:cs typeface="B Titr" panose="00000700000000000000" pitchFamily="2" charset="-78"/>
              </a:rPr>
              <a:t>مکاتب جهان اسلام</a:t>
            </a:r>
            <a:endParaRPr lang="en-US" sz="4000" b="1" dirty="0">
              <a:solidFill>
                <a:schemeClr val="tx1"/>
              </a:solidFill>
              <a:cs typeface="B Titr" panose="00000700000000000000" pitchFamily="2" charset="-78"/>
            </a:endParaRPr>
          </a:p>
        </p:txBody>
      </p:sp>
      <p:sp>
        <p:nvSpPr>
          <p:cNvPr id="2051" name="Rectangle 3"/>
          <p:cNvSpPr>
            <a:spLocks noGrp="1" noChangeArrowheads="1"/>
          </p:cNvSpPr>
          <p:nvPr>
            <p:ph type="subTitle" idx="1"/>
          </p:nvPr>
        </p:nvSpPr>
        <p:spPr>
          <a:xfrm>
            <a:off x="-684584" y="3356992"/>
            <a:ext cx="5826719" cy="1096899"/>
          </a:xfrm>
        </p:spPr>
        <p:txBody>
          <a:bodyPr/>
          <a:lstStyle/>
          <a:p>
            <a:r>
              <a:rPr lang="fa-IR" b="1" dirty="0">
                <a:solidFill>
                  <a:schemeClr val="tx1"/>
                </a:solidFill>
              </a:rPr>
              <a:t>مکتب ایران</a:t>
            </a:r>
            <a:endParaRPr lang="en-US" b="1" dirty="0">
              <a:solidFill>
                <a:schemeClr val="tx1"/>
              </a:solidFill>
            </a:endParaRPr>
          </a:p>
        </p:txBody>
      </p:sp>
      <p:sp>
        <p:nvSpPr>
          <p:cNvPr id="6" name="Slide Number Placeholder 5"/>
          <p:cNvSpPr>
            <a:spLocks noGrp="1"/>
          </p:cNvSpPr>
          <p:nvPr>
            <p:ph type="sldNum" sz="quarter" idx="12"/>
          </p:nvPr>
        </p:nvSpPr>
        <p:spPr/>
        <p:txBody>
          <a:bodyPr/>
          <a:lstStyle/>
          <a:p>
            <a:fld id="{CFD6B983-902D-47A6-B0CA-A153CFD3316E}" type="slidenum">
              <a:rPr lang="ar-SA">
                <a:solidFill>
                  <a:srgbClr val="90C226"/>
                </a:solidFill>
              </a:rPr>
              <a:pPr/>
              <a:t>2</a:t>
            </a:fld>
            <a:endParaRPr lang="en-US" dirty="0">
              <a:solidFill>
                <a:srgbClr val="90C226"/>
              </a:solidFill>
            </a:endParaRPr>
          </a:p>
        </p:txBody>
      </p:sp>
    </p:spTree>
    <p:extLst>
      <p:ext uri="{BB962C8B-B14F-4D97-AF65-F5344CB8AC3E}">
        <p14:creationId xmlns:p14="http://schemas.microsoft.com/office/powerpoint/2010/main" val="4112842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7"/>
          <p:cNvSpPr>
            <a:spLocks noGrp="1"/>
          </p:cNvSpPr>
          <p:nvPr>
            <p:ph type="sldNum" sz="quarter" idx="12"/>
          </p:nvPr>
        </p:nvSpPr>
        <p:spPr/>
        <p:txBody>
          <a:bodyPr/>
          <a:lstStyle/>
          <a:p>
            <a:fld id="{D2577453-A1D9-47FC-8668-CAE93C7E094E}" type="slidenum">
              <a:rPr lang="ar-SA">
                <a:solidFill>
                  <a:srgbClr val="90C226"/>
                </a:solidFill>
              </a:rPr>
              <a:pPr/>
              <a:t>20</a:t>
            </a:fld>
            <a:endParaRPr lang="en-US" dirty="0">
              <a:solidFill>
                <a:srgbClr val="90C226"/>
              </a:solidFill>
            </a:endParaRPr>
          </a:p>
        </p:txBody>
      </p:sp>
      <p:sp>
        <p:nvSpPr>
          <p:cNvPr id="51202" name="Text Box 2"/>
          <p:cNvSpPr txBox="1">
            <a:spLocks noChangeArrowheads="1"/>
          </p:cNvSpPr>
          <p:nvPr/>
        </p:nvSpPr>
        <p:spPr bwMode="auto">
          <a:xfrm>
            <a:off x="6011863" y="476250"/>
            <a:ext cx="273685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ارامگاه کوروش در پاسارگاد</a:t>
            </a:r>
            <a:endParaRPr lang="en-US" sz="2000" b="1" dirty="0">
              <a:solidFill>
                <a:srgbClr val="99CA3C"/>
              </a:solidFill>
              <a:latin typeface="Arial" pitchFamily="34" charset="0"/>
              <a:cs typeface="B Homa" panose="00000400000000000000" pitchFamily="2" charset="-78"/>
            </a:endParaRPr>
          </a:p>
        </p:txBody>
      </p:sp>
      <p:sp>
        <p:nvSpPr>
          <p:cNvPr id="51203" name="Text Box 3"/>
          <p:cNvSpPr txBox="1">
            <a:spLocks noChangeArrowheads="1"/>
          </p:cNvSpPr>
          <p:nvPr/>
        </p:nvSpPr>
        <p:spPr bwMode="auto">
          <a:xfrm>
            <a:off x="4932363" y="1052513"/>
            <a:ext cx="3887787" cy="156966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معماری  ارامگاه کوروش به گمان فراوان تاثیر پذیرفته از معماری ارارتویی و  معماری مقابر هرمی شکل مصری می باشد. هم بر روی سکو ساخته شده است هم دارای سقف شیبدار است. ارامگاه کوروش در میان در ختان باغ محاصره شده بود .                            </a:t>
            </a:r>
            <a:endParaRPr lang="en-US" sz="1600" b="1" dirty="0">
              <a:solidFill>
                <a:prstClr val="black"/>
              </a:solidFill>
              <a:latin typeface="Arial" pitchFamily="34" charset="0"/>
              <a:cs typeface="B Homa" panose="00000400000000000000" pitchFamily="2" charset="-78"/>
            </a:endParaRPr>
          </a:p>
        </p:txBody>
      </p:sp>
      <p:pic>
        <p:nvPicPr>
          <p:cNvPr id="51205" name="Picture 5" descr="Copy of 4"/>
          <p:cNvPicPr>
            <a:picLocks noChangeAspect="1" noChangeArrowheads="1"/>
          </p:cNvPicPr>
          <p:nvPr/>
        </p:nvPicPr>
        <p:blipFill>
          <a:blip r:embed="rId2">
            <a:clrChange>
              <a:clrFrom>
                <a:srgbClr val="CBCDDC"/>
              </a:clrFrom>
              <a:clrTo>
                <a:srgbClr val="CBCDDC">
                  <a:alpha val="0"/>
                </a:srgbClr>
              </a:clrTo>
            </a:clrChange>
          </a:blip>
          <a:srcRect/>
          <a:stretch>
            <a:fillRect/>
          </a:stretch>
        </p:blipFill>
        <p:spPr bwMode="auto">
          <a:xfrm>
            <a:off x="6227763" y="4941888"/>
            <a:ext cx="2378075" cy="1322387"/>
          </a:xfrm>
          <a:prstGeom prst="rect">
            <a:avLst/>
          </a:prstGeom>
          <a:noFill/>
        </p:spPr>
      </p:pic>
      <p:pic>
        <p:nvPicPr>
          <p:cNvPr id="51206" name="Picture 6" descr="4"/>
          <p:cNvPicPr>
            <a:picLocks noChangeAspect="1" noChangeArrowheads="1"/>
          </p:cNvPicPr>
          <p:nvPr/>
        </p:nvPicPr>
        <p:blipFill>
          <a:blip r:embed="rId3" cstate="screen">
            <a:clrChange>
              <a:clrFrom>
                <a:srgbClr val="D6D8E7"/>
              </a:clrFrom>
              <a:clrTo>
                <a:srgbClr val="D6D8E7">
                  <a:alpha val="0"/>
                </a:srgbClr>
              </a:clrTo>
            </a:clrChange>
            <a:lum contrast="60000"/>
            <a:extLst>
              <a:ext uri="{28A0092B-C50C-407E-A947-70E740481C1C}">
                <a14:useLocalDpi xmlns:a14="http://schemas.microsoft.com/office/drawing/2010/main"/>
              </a:ext>
            </a:extLst>
          </a:blip>
          <a:srcRect/>
          <a:stretch>
            <a:fillRect/>
          </a:stretch>
        </p:blipFill>
        <p:spPr bwMode="auto">
          <a:xfrm>
            <a:off x="6300788" y="2492375"/>
            <a:ext cx="2159000" cy="1943100"/>
          </a:xfrm>
          <a:prstGeom prst="rect">
            <a:avLst/>
          </a:prstGeom>
          <a:noFill/>
        </p:spPr>
      </p:pic>
      <p:pic>
        <p:nvPicPr>
          <p:cNvPr id="51207" name="Picture 7" descr="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00113" y="404813"/>
            <a:ext cx="3311525" cy="2482850"/>
          </a:xfrm>
          <a:prstGeom prst="rect">
            <a:avLst/>
          </a:prstGeom>
          <a:noFill/>
        </p:spPr>
      </p:pic>
      <p:pic>
        <p:nvPicPr>
          <p:cNvPr id="51208" name="Picture 8" descr="pasargad10"/>
          <p:cNvPicPr>
            <a:picLocks noChangeAspect="1" noChangeArrowheads="1"/>
          </p:cNvPicPr>
          <p:nvPr/>
        </p:nvPicPr>
        <p:blipFill>
          <a:blip r:embed="rId5"/>
          <a:srcRect/>
          <a:stretch>
            <a:fillRect/>
          </a:stretch>
        </p:blipFill>
        <p:spPr bwMode="auto">
          <a:xfrm>
            <a:off x="755650" y="3068638"/>
            <a:ext cx="3598863" cy="2316162"/>
          </a:xfrm>
          <a:prstGeom prst="rect">
            <a:avLst/>
          </a:prstGeom>
          <a:noFill/>
        </p:spPr>
      </p:pic>
      <p:pic>
        <p:nvPicPr>
          <p:cNvPr id="51204" name="Picture 4" descr="Copy of Copy of 4"/>
          <p:cNvPicPr>
            <a:picLocks noChangeAspect="1" noChangeArrowheads="1"/>
          </p:cNvPicPr>
          <p:nvPr/>
        </p:nvPicPr>
        <p:blipFill>
          <a:blip r:embed="rId6"/>
          <a:srcRect/>
          <a:stretch>
            <a:fillRect/>
          </a:stretch>
        </p:blipFill>
        <p:spPr bwMode="auto">
          <a:xfrm>
            <a:off x="3995738" y="5157788"/>
            <a:ext cx="1444625" cy="1116012"/>
          </a:xfrm>
          <a:prstGeom prst="rect">
            <a:avLst/>
          </a:prstGeom>
          <a:noFill/>
        </p:spPr>
      </p:pic>
    </p:spTree>
    <p:extLst>
      <p:ext uri="{BB962C8B-B14F-4D97-AF65-F5344CB8AC3E}">
        <p14:creationId xmlns:p14="http://schemas.microsoft.com/office/powerpoint/2010/main" val="450092480"/>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BF5EF064-4252-4D4C-B858-6EB63A1B4393}" type="slidenum">
              <a:rPr lang="ar-SA">
                <a:solidFill>
                  <a:srgbClr val="90C226"/>
                </a:solidFill>
              </a:rPr>
              <a:pPr/>
              <a:t>200</a:t>
            </a:fld>
            <a:endParaRPr lang="en-US" dirty="0">
              <a:solidFill>
                <a:srgbClr val="90C226"/>
              </a:solidFill>
            </a:endParaRPr>
          </a:p>
        </p:txBody>
      </p:sp>
      <p:sp>
        <p:nvSpPr>
          <p:cNvPr id="431106"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sp>
        <p:nvSpPr>
          <p:cNvPr id="431107"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1108"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1109" name="Picture 5" descr="Picture 26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 y="993775"/>
            <a:ext cx="7008813" cy="4257675"/>
          </a:xfrm>
          <a:prstGeom prst="rect">
            <a:avLst/>
          </a:prstGeom>
          <a:noFill/>
          <a:ln w="9525">
            <a:solidFill>
              <a:schemeClr val="tx1"/>
            </a:solidFill>
            <a:miter lim="800000"/>
            <a:headEnd/>
            <a:tailEnd/>
          </a:ln>
        </p:spPr>
      </p:pic>
      <p:sp>
        <p:nvSpPr>
          <p:cNvPr id="431110" name="Text Box 6"/>
          <p:cNvSpPr txBox="1">
            <a:spLocks noChangeArrowheads="1"/>
          </p:cNvSpPr>
          <p:nvPr/>
        </p:nvSpPr>
        <p:spPr bwMode="auto">
          <a:xfrm>
            <a:off x="609600" y="3200400"/>
            <a:ext cx="13716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      حمام</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630015084"/>
      </p:ext>
    </p:extLst>
  </p:cSld>
  <p:clrMapOvr>
    <a:masterClrMapping/>
  </p:clrMapOvr>
  <p:transition advClick="0"/>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D7C3137-C219-49EE-8375-C21B83186F01}" type="slidenum">
              <a:rPr lang="ar-SA">
                <a:solidFill>
                  <a:srgbClr val="90C226"/>
                </a:solidFill>
              </a:rPr>
              <a:pPr/>
              <a:t>201</a:t>
            </a:fld>
            <a:endParaRPr lang="en-US" dirty="0">
              <a:solidFill>
                <a:srgbClr val="90C226"/>
              </a:solidFill>
            </a:endParaRPr>
          </a:p>
        </p:txBody>
      </p:sp>
      <p:sp>
        <p:nvSpPr>
          <p:cNvPr id="432130"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sp>
        <p:nvSpPr>
          <p:cNvPr id="432131"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2132"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2133" name="Picture 5" descr="Picture 25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9600" y="533400"/>
            <a:ext cx="6858000" cy="1492250"/>
          </a:xfrm>
          <a:prstGeom prst="rect">
            <a:avLst/>
          </a:prstGeom>
          <a:noFill/>
          <a:ln w="9525">
            <a:solidFill>
              <a:schemeClr val="tx1"/>
            </a:solidFill>
            <a:miter lim="800000"/>
            <a:headEnd/>
            <a:tailEnd/>
          </a:ln>
        </p:spPr>
      </p:pic>
      <p:pic>
        <p:nvPicPr>
          <p:cNvPr id="432134" name="Picture 6" descr="Picture 26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5800" y="3352800"/>
            <a:ext cx="5867400" cy="246380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2184127412"/>
      </p:ext>
    </p:extLst>
  </p:cSld>
  <p:clrMapOvr>
    <a:masterClrMapping/>
  </p:clrMapOvr>
  <p:transition advClick="0"/>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7A8ED86E-A3D2-4D82-8407-7E91E0C47775}" type="slidenum">
              <a:rPr lang="ar-SA">
                <a:solidFill>
                  <a:srgbClr val="90C226"/>
                </a:solidFill>
              </a:rPr>
              <a:pPr/>
              <a:t>202</a:t>
            </a:fld>
            <a:endParaRPr lang="en-US" dirty="0">
              <a:solidFill>
                <a:srgbClr val="90C226"/>
              </a:solidFill>
            </a:endParaRPr>
          </a:p>
        </p:txBody>
      </p:sp>
      <p:sp>
        <p:nvSpPr>
          <p:cNvPr id="433154"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sp>
        <p:nvSpPr>
          <p:cNvPr id="433155" name="Line 3"/>
          <p:cNvSpPr>
            <a:spLocks noChangeShapeType="1"/>
          </p:cNvSpPr>
          <p:nvPr/>
        </p:nvSpPr>
        <p:spPr bwMode="auto">
          <a:xfrm>
            <a:off x="60198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3156" name="Line 4"/>
          <p:cNvSpPr>
            <a:spLocks noChangeShapeType="1"/>
          </p:cNvSpPr>
          <p:nvPr/>
        </p:nvSpPr>
        <p:spPr bwMode="auto">
          <a:xfrm flipH="1" flipV="1">
            <a:off x="3352800" y="5181600"/>
            <a:ext cx="3048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3157" name="Text Box 5"/>
          <p:cNvSpPr txBox="1">
            <a:spLocks noChangeArrowheads="1"/>
          </p:cNvSpPr>
          <p:nvPr/>
        </p:nvSpPr>
        <p:spPr bwMode="auto">
          <a:xfrm>
            <a:off x="3581400" y="4648200"/>
            <a:ext cx="22098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نمایی از ورودی حمام</a:t>
            </a:r>
            <a:endParaRPr lang="en-US" b="1" i="1" dirty="0">
              <a:solidFill>
                <a:prstClr val="black"/>
              </a:solidFill>
              <a:latin typeface="Arial" pitchFamily="34" charset="0"/>
              <a:cs typeface="B Homa" panose="00000400000000000000" pitchFamily="2" charset="-78"/>
            </a:endParaRPr>
          </a:p>
        </p:txBody>
      </p:sp>
      <p:pic>
        <p:nvPicPr>
          <p:cNvPr id="433158" name="Picture 6" descr="00"/>
          <p:cNvPicPr>
            <a:picLocks noChangeAspect="1" noChangeArrowheads="1"/>
          </p:cNvPicPr>
          <p:nvPr/>
        </p:nvPicPr>
        <p:blipFill>
          <a:blip r:embed="rId2"/>
          <a:srcRect/>
          <a:stretch>
            <a:fillRect/>
          </a:stretch>
        </p:blipFill>
        <p:spPr bwMode="auto">
          <a:xfrm>
            <a:off x="1143000" y="990600"/>
            <a:ext cx="5638800" cy="3462338"/>
          </a:xfrm>
          <a:prstGeom prst="rect">
            <a:avLst/>
          </a:prstGeom>
          <a:noFill/>
        </p:spPr>
      </p:pic>
    </p:spTree>
    <p:extLst>
      <p:ext uri="{BB962C8B-B14F-4D97-AF65-F5344CB8AC3E}">
        <p14:creationId xmlns:p14="http://schemas.microsoft.com/office/powerpoint/2010/main" val="3773585461"/>
      </p:ext>
    </p:extLst>
  </p:cSld>
  <p:clrMapOvr>
    <a:masterClrMapping/>
  </p:clrMapOvr>
  <p:transition advClick="0"/>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EF25379D-8608-40F5-94B2-48766B778401}" type="slidenum">
              <a:rPr lang="ar-SA">
                <a:solidFill>
                  <a:srgbClr val="90C226"/>
                </a:solidFill>
              </a:rPr>
              <a:pPr/>
              <a:t>203</a:t>
            </a:fld>
            <a:endParaRPr lang="en-US" dirty="0">
              <a:solidFill>
                <a:srgbClr val="90C226"/>
              </a:solidFill>
            </a:endParaRPr>
          </a:p>
        </p:txBody>
      </p:sp>
      <p:sp>
        <p:nvSpPr>
          <p:cNvPr id="434178"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pic>
        <p:nvPicPr>
          <p:cNvPr id="434179" name="Picture 3" descr="P101006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14800" y="304800"/>
            <a:ext cx="2628900" cy="3505200"/>
          </a:xfrm>
          <a:prstGeom prst="rect">
            <a:avLst/>
          </a:prstGeom>
          <a:noFill/>
        </p:spPr>
      </p:pic>
      <p:sp>
        <p:nvSpPr>
          <p:cNvPr id="434180" name="Line 4"/>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4181"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4182" name="Picture 6" descr="P101006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66800" y="2819400"/>
            <a:ext cx="2800350" cy="3733800"/>
          </a:xfrm>
          <a:prstGeom prst="rect">
            <a:avLst/>
          </a:prstGeom>
          <a:noFill/>
        </p:spPr>
      </p:pic>
    </p:spTree>
    <p:extLst>
      <p:ext uri="{BB962C8B-B14F-4D97-AF65-F5344CB8AC3E}">
        <p14:creationId xmlns:p14="http://schemas.microsoft.com/office/powerpoint/2010/main" val="597010733"/>
      </p:ext>
    </p:extLst>
  </p:cSld>
  <p:clrMapOvr>
    <a:masterClrMapping/>
  </p:clrMapOvr>
  <p:transition advClick="0"/>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5F28C220-A002-46F2-BA4A-FAD14A17C7BF}" type="slidenum">
              <a:rPr lang="ar-SA">
                <a:solidFill>
                  <a:srgbClr val="90C226"/>
                </a:solidFill>
              </a:rPr>
              <a:pPr/>
              <a:t>204</a:t>
            </a:fld>
            <a:endParaRPr lang="en-US" dirty="0">
              <a:solidFill>
                <a:srgbClr val="90C226"/>
              </a:solidFill>
            </a:endParaRPr>
          </a:p>
        </p:txBody>
      </p:sp>
      <p:sp>
        <p:nvSpPr>
          <p:cNvPr id="435202"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sp>
        <p:nvSpPr>
          <p:cNvPr id="435203" name="Line 3"/>
          <p:cNvSpPr>
            <a:spLocks noChangeShapeType="1"/>
          </p:cNvSpPr>
          <p:nvPr/>
        </p:nvSpPr>
        <p:spPr bwMode="auto">
          <a:xfrm flipH="1">
            <a:off x="1905000" y="990600"/>
            <a:ext cx="7239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5204" name="Line 4"/>
          <p:cNvSpPr>
            <a:spLocks noChangeShapeType="1"/>
          </p:cNvSpPr>
          <p:nvPr/>
        </p:nvSpPr>
        <p:spPr bwMode="auto">
          <a:xfrm>
            <a:off x="2209800" y="685800"/>
            <a:ext cx="0" cy="617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5205" name="Picture 5" descr="P101004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66800" y="2971800"/>
            <a:ext cx="2628900" cy="3505200"/>
          </a:xfrm>
          <a:prstGeom prst="rect">
            <a:avLst/>
          </a:prstGeom>
          <a:noFill/>
        </p:spPr>
      </p:pic>
      <p:pic>
        <p:nvPicPr>
          <p:cNvPr id="435206" name="Picture 6" descr="Picture 06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62400" y="457200"/>
            <a:ext cx="2571750" cy="3429000"/>
          </a:xfrm>
          <a:prstGeom prst="rect">
            <a:avLst/>
          </a:prstGeom>
          <a:noFill/>
        </p:spPr>
      </p:pic>
    </p:spTree>
    <p:extLst>
      <p:ext uri="{BB962C8B-B14F-4D97-AF65-F5344CB8AC3E}">
        <p14:creationId xmlns:p14="http://schemas.microsoft.com/office/powerpoint/2010/main" val="2221948299"/>
      </p:ext>
    </p:extLst>
  </p:cSld>
  <p:clrMapOvr>
    <a:masterClrMapping/>
  </p:clrMapOvr>
  <p:transition advClick="0"/>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CB836103-FB31-48F8-8130-DF3EAE2DE908}" type="slidenum">
              <a:rPr lang="ar-SA">
                <a:solidFill>
                  <a:srgbClr val="90C226"/>
                </a:solidFill>
              </a:rPr>
              <a:pPr/>
              <a:t>205</a:t>
            </a:fld>
            <a:endParaRPr lang="en-US" dirty="0">
              <a:solidFill>
                <a:srgbClr val="90C226"/>
              </a:solidFill>
            </a:endParaRPr>
          </a:p>
        </p:txBody>
      </p:sp>
      <p:sp>
        <p:nvSpPr>
          <p:cNvPr id="436226"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sp>
        <p:nvSpPr>
          <p:cNvPr id="436227"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6228"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6229" name="Picture 5" descr="Picture 06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2000" y="990600"/>
            <a:ext cx="2971800" cy="1946275"/>
          </a:xfrm>
          <a:prstGeom prst="rect">
            <a:avLst/>
          </a:prstGeom>
          <a:noFill/>
        </p:spPr>
      </p:pic>
      <p:pic>
        <p:nvPicPr>
          <p:cNvPr id="436230" name="Picture 6" descr="Picture 06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838200"/>
            <a:ext cx="3657600" cy="4876800"/>
          </a:xfrm>
          <a:prstGeom prst="rect">
            <a:avLst/>
          </a:prstGeom>
          <a:noFill/>
        </p:spPr>
      </p:pic>
    </p:spTree>
    <p:extLst>
      <p:ext uri="{BB962C8B-B14F-4D97-AF65-F5344CB8AC3E}">
        <p14:creationId xmlns:p14="http://schemas.microsoft.com/office/powerpoint/2010/main" val="2305611324"/>
      </p:ext>
    </p:extLst>
  </p:cSld>
  <p:clrMapOvr>
    <a:masterClrMapping/>
  </p:clrMapOvr>
  <p:transition advClick="0"/>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451743AC-C5A7-4AA6-81EB-C3B7AE918C45}" type="slidenum">
              <a:rPr lang="ar-SA">
                <a:solidFill>
                  <a:srgbClr val="90C226"/>
                </a:solidFill>
              </a:rPr>
              <a:pPr/>
              <a:t>206</a:t>
            </a:fld>
            <a:endParaRPr lang="en-US" dirty="0">
              <a:solidFill>
                <a:srgbClr val="90C226"/>
              </a:solidFill>
            </a:endParaRPr>
          </a:p>
        </p:txBody>
      </p:sp>
      <p:sp>
        <p:nvSpPr>
          <p:cNvPr id="437250"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sp>
        <p:nvSpPr>
          <p:cNvPr id="437251"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7252"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7253" name="Picture 5" descr="P1010058"/>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66800" y="2819400"/>
            <a:ext cx="2857500" cy="3810000"/>
          </a:xfrm>
          <a:prstGeom prst="rect">
            <a:avLst/>
          </a:prstGeom>
          <a:noFill/>
        </p:spPr>
      </p:pic>
      <p:pic>
        <p:nvPicPr>
          <p:cNvPr id="437254" name="Picture 6" descr="Picture 06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1000" y="228600"/>
            <a:ext cx="3143250" cy="4191000"/>
          </a:xfrm>
          <a:prstGeom prst="rect">
            <a:avLst/>
          </a:prstGeom>
          <a:noFill/>
        </p:spPr>
      </p:pic>
    </p:spTree>
    <p:extLst>
      <p:ext uri="{BB962C8B-B14F-4D97-AF65-F5344CB8AC3E}">
        <p14:creationId xmlns:p14="http://schemas.microsoft.com/office/powerpoint/2010/main" val="1135640634"/>
      </p:ext>
    </p:extLst>
  </p:cSld>
  <p:clrMapOvr>
    <a:masterClrMapping/>
  </p:clrMapOvr>
  <p:transition advClick="0"/>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85D26001-1450-43A4-A76D-F3538E3A6EEB}" type="slidenum">
              <a:rPr lang="ar-SA">
                <a:solidFill>
                  <a:srgbClr val="90C226"/>
                </a:solidFill>
              </a:rPr>
              <a:pPr/>
              <a:t>207</a:t>
            </a:fld>
            <a:endParaRPr lang="en-US" dirty="0">
              <a:solidFill>
                <a:srgbClr val="90C226"/>
              </a:solidFill>
            </a:endParaRPr>
          </a:p>
        </p:txBody>
      </p:sp>
      <p:sp>
        <p:nvSpPr>
          <p:cNvPr id="438274"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pic>
        <p:nvPicPr>
          <p:cNvPr id="438275" name="Picture 3" descr="HAMMK2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505200" y="685800"/>
            <a:ext cx="3352800" cy="2503488"/>
          </a:xfrm>
          <a:prstGeom prst="rect">
            <a:avLst/>
          </a:prstGeom>
          <a:noFill/>
        </p:spPr>
      </p:pic>
      <p:sp>
        <p:nvSpPr>
          <p:cNvPr id="438276" name="Line 4"/>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8277"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8278" name="Picture 6" descr="HAMMK3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8200" y="3276600"/>
            <a:ext cx="3810000" cy="2846388"/>
          </a:xfrm>
          <a:prstGeom prst="rect">
            <a:avLst/>
          </a:prstGeom>
          <a:noFill/>
        </p:spPr>
      </p:pic>
    </p:spTree>
    <p:extLst>
      <p:ext uri="{BB962C8B-B14F-4D97-AF65-F5344CB8AC3E}">
        <p14:creationId xmlns:p14="http://schemas.microsoft.com/office/powerpoint/2010/main" val="3280614839"/>
      </p:ext>
    </p:extLst>
  </p:cSld>
  <p:clrMapOvr>
    <a:masterClrMapping/>
  </p:clrMapOvr>
  <p:transition advClick="0"/>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620B3A1A-9DF1-49D9-8795-656FCE139249}" type="slidenum">
              <a:rPr lang="ar-SA">
                <a:solidFill>
                  <a:srgbClr val="90C226"/>
                </a:solidFill>
              </a:rPr>
              <a:pPr/>
              <a:t>208</a:t>
            </a:fld>
            <a:endParaRPr lang="en-US" dirty="0">
              <a:solidFill>
                <a:srgbClr val="90C226"/>
              </a:solidFill>
            </a:endParaRPr>
          </a:p>
        </p:txBody>
      </p:sp>
      <p:sp>
        <p:nvSpPr>
          <p:cNvPr id="439298"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pic>
        <p:nvPicPr>
          <p:cNvPr id="439299" name="Picture 3" descr="HAMMK3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200" y="304800"/>
            <a:ext cx="3124200" cy="2333625"/>
          </a:xfrm>
          <a:prstGeom prst="rect">
            <a:avLst/>
          </a:prstGeom>
          <a:noFill/>
          <a:ln w="9525">
            <a:solidFill>
              <a:srgbClr val="800000"/>
            </a:solidFill>
            <a:miter lim="800000"/>
            <a:headEnd/>
            <a:tailEnd/>
          </a:ln>
        </p:spPr>
      </p:pic>
      <p:pic>
        <p:nvPicPr>
          <p:cNvPr id="439300" name="Picture 4" descr="HAMMK19"/>
          <p:cNvPicPr>
            <a:picLocks noChangeAspect="1" noChangeArrowheads="1"/>
          </p:cNvPicPr>
          <p:nvPr/>
        </p:nvPicPr>
        <p:blipFill>
          <a:blip r:embed="rId3"/>
          <a:srcRect/>
          <a:stretch>
            <a:fillRect/>
          </a:stretch>
        </p:blipFill>
        <p:spPr bwMode="auto">
          <a:xfrm>
            <a:off x="4267200" y="533400"/>
            <a:ext cx="2792413" cy="3733800"/>
          </a:xfrm>
          <a:prstGeom prst="rect">
            <a:avLst/>
          </a:prstGeom>
          <a:noFill/>
          <a:ln w="9525">
            <a:solidFill>
              <a:srgbClr val="800000"/>
            </a:solidFill>
            <a:miter lim="800000"/>
            <a:headEnd/>
            <a:tailEnd/>
          </a:ln>
        </p:spPr>
      </p:pic>
      <p:sp>
        <p:nvSpPr>
          <p:cNvPr id="439301" name="Line 5"/>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39302" name="Line 6"/>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39303" name="Picture 7" descr="HAMMK3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14400" y="3505200"/>
            <a:ext cx="3276600" cy="2446338"/>
          </a:xfrm>
          <a:prstGeom prst="rect">
            <a:avLst/>
          </a:prstGeom>
          <a:noFill/>
        </p:spPr>
      </p:pic>
    </p:spTree>
    <p:extLst>
      <p:ext uri="{BB962C8B-B14F-4D97-AF65-F5344CB8AC3E}">
        <p14:creationId xmlns:p14="http://schemas.microsoft.com/office/powerpoint/2010/main" val="4179753238"/>
      </p:ext>
    </p:extLst>
  </p:cSld>
  <p:clrMapOvr>
    <a:masterClrMapping/>
  </p:clrMapOvr>
  <p:transition advClick="0"/>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952A0F0-E718-4A5A-B790-93AD9708B30B}" type="slidenum">
              <a:rPr lang="ar-SA">
                <a:solidFill>
                  <a:srgbClr val="90C226"/>
                </a:solidFill>
              </a:rPr>
              <a:pPr/>
              <a:t>209</a:t>
            </a:fld>
            <a:endParaRPr lang="en-US" dirty="0">
              <a:solidFill>
                <a:srgbClr val="90C226"/>
              </a:solidFill>
            </a:endParaRPr>
          </a:p>
        </p:txBody>
      </p:sp>
      <p:sp>
        <p:nvSpPr>
          <p:cNvPr id="440322"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pic>
        <p:nvPicPr>
          <p:cNvPr id="440323" name="Picture 3" descr="HAMMK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657600" y="3733800"/>
            <a:ext cx="3048000" cy="2276475"/>
          </a:xfrm>
          <a:prstGeom prst="rect">
            <a:avLst/>
          </a:prstGeom>
          <a:noFill/>
        </p:spPr>
      </p:pic>
      <p:pic>
        <p:nvPicPr>
          <p:cNvPr id="440324" name="Picture 4" descr="HAMMK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57600" y="1371600"/>
            <a:ext cx="3048000" cy="2276475"/>
          </a:xfrm>
          <a:prstGeom prst="rect">
            <a:avLst/>
          </a:prstGeom>
          <a:noFill/>
        </p:spPr>
      </p:pic>
      <p:sp>
        <p:nvSpPr>
          <p:cNvPr id="440325" name="Line 5"/>
          <p:cNvSpPr>
            <a:spLocks noChangeShapeType="1"/>
          </p:cNvSpPr>
          <p:nvPr/>
        </p:nvSpPr>
        <p:spPr bwMode="auto">
          <a:xfrm flipH="1">
            <a:off x="2362200" y="914400"/>
            <a:ext cx="4495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0326" name="Line 6"/>
          <p:cNvSpPr>
            <a:spLocks noChangeShapeType="1"/>
          </p:cNvSpPr>
          <p:nvPr/>
        </p:nvSpPr>
        <p:spPr bwMode="auto">
          <a:xfrm>
            <a:off x="3352800" y="533400"/>
            <a:ext cx="0" cy="4876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0327" name="Line 7"/>
          <p:cNvSpPr>
            <a:spLocks noChangeShapeType="1"/>
          </p:cNvSpPr>
          <p:nvPr/>
        </p:nvSpPr>
        <p:spPr bwMode="auto">
          <a:xfrm flipH="1">
            <a:off x="0" y="5105400"/>
            <a:ext cx="3505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40328" name="Picture 8" descr="HAMMK19"/>
          <p:cNvPicPr>
            <a:picLocks noChangeAspect="1" noChangeArrowheads="1"/>
          </p:cNvPicPr>
          <p:nvPr/>
        </p:nvPicPr>
        <p:blipFill>
          <a:blip r:embed="rId4"/>
          <a:srcRect/>
          <a:stretch>
            <a:fillRect/>
          </a:stretch>
        </p:blipFill>
        <p:spPr bwMode="auto">
          <a:xfrm>
            <a:off x="533400" y="609600"/>
            <a:ext cx="2224088" cy="2971800"/>
          </a:xfrm>
          <a:prstGeom prst="rect">
            <a:avLst/>
          </a:prstGeom>
          <a:noFill/>
        </p:spPr>
      </p:pic>
      <p:pic>
        <p:nvPicPr>
          <p:cNvPr id="440329" name="Picture 9" descr="HAMMK20"/>
          <p:cNvPicPr>
            <a:picLocks noChangeAspect="1" noChangeArrowheads="1"/>
          </p:cNvPicPr>
          <p:nvPr/>
        </p:nvPicPr>
        <p:blipFill>
          <a:blip r:embed="rId5"/>
          <a:srcRect/>
          <a:stretch>
            <a:fillRect/>
          </a:stretch>
        </p:blipFill>
        <p:spPr bwMode="auto">
          <a:xfrm>
            <a:off x="533400" y="3657600"/>
            <a:ext cx="2224088" cy="2971800"/>
          </a:xfrm>
          <a:prstGeom prst="rect">
            <a:avLst/>
          </a:prstGeom>
          <a:noFill/>
        </p:spPr>
      </p:pic>
    </p:spTree>
    <p:extLst>
      <p:ext uri="{BB962C8B-B14F-4D97-AF65-F5344CB8AC3E}">
        <p14:creationId xmlns:p14="http://schemas.microsoft.com/office/powerpoint/2010/main" val="3709535730"/>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lide Number Placeholder 3"/>
          <p:cNvSpPr>
            <a:spLocks noGrp="1"/>
          </p:cNvSpPr>
          <p:nvPr>
            <p:ph type="sldNum" sz="quarter" idx="12"/>
          </p:nvPr>
        </p:nvSpPr>
        <p:spPr/>
        <p:txBody>
          <a:bodyPr/>
          <a:lstStyle/>
          <a:p>
            <a:fld id="{DA78AE3B-FF97-4E44-AFDE-742D40C25244}" type="slidenum">
              <a:rPr lang="ar-SA">
                <a:solidFill>
                  <a:srgbClr val="90C226"/>
                </a:solidFill>
              </a:rPr>
              <a:pPr/>
              <a:t>21</a:t>
            </a:fld>
            <a:endParaRPr lang="en-US" dirty="0">
              <a:solidFill>
                <a:srgbClr val="90C226"/>
              </a:solidFill>
            </a:endParaRPr>
          </a:p>
        </p:txBody>
      </p:sp>
      <p:sp>
        <p:nvSpPr>
          <p:cNvPr id="63490" name="WordArt 2"/>
          <p:cNvSpPr>
            <a:spLocks noChangeArrowheads="1" noChangeShapeType="1" noTextEdit="1"/>
          </p:cNvSpPr>
          <p:nvPr/>
        </p:nvSpPr>
        <p:spPr bwMode="auto">
          <a:xfrm>
            <a:off x="7812088" y="260350"/>
            <a:ext cx="990600"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تخت جمشید</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63491" name="Text Box 3"/>
          <p:cNvSpPr txBox="1">
            <a:spLocks noChangeArrowheads="1"/>
          </p:cNvSpPr>
          <p:nvPr/>
        </p:nvSpPr>
        <p:spPr bwMode="auto">
          <a:xfrm>
            <a:off x="4284663" y="692150"/>
            <a:ext cx="4627562" cy="229235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درونگرایی در ساختمانهای تخت جمشید بخوبی دیده می شود. پوشش اسمانه انها از نوع تیر و ستون و بصورت تخت می باشد دیوارها ستبر  وبر روی انها با سنگ تراش امود شده است.نمای بیرونی بنا از تخته سنگ و نمای درونی ان از کاشی لعابدار است. بلند ترین ستونهای ان زمان مربوط به تخت جمشید است که به بیست مترمی رسد.در این بنا برای کاهش فاصله بین ستونها از سر ستونهایی استفاده شده که در قسمت بالا بصورت دو شاخه یا چند شاخه هستند. پلکانهای ورودی بنا بصورت دو طرفه است.                                               </a:t>
            </a:r>
            <a:endParaRPr lang="en-US" sz="1600" b="1" dirty="0">
              <a:solidFill>
                <a:prstClr val="black"/>
              </a:solidFill>
              <a:latin typeface="Arial" pitchFamily="34" charset="0"/>
              <a:cs typeface="B Homa" panose="00000400000000000000" pitchFamily="2" charset="-78"/>
            </a:endParaRPr>
          </a:p>
        </p:txBody>
      </p:sp>
      <p:pic>
        <p:nvPicPr>
          <p:cNvPr id="63492" name="Picture 4" descr="7"/>
          <p:cNvPicPr>
            <a:picLocks noChangeAspect="1" noChangeArrowheads="1"/>
          </p:cNvPicPr>
          <p:nvPr/>
        </p:nvPicPr>
        <p:blipFill>
          <a:blip r:embed="rId2" cstate="screen">
            <a:clrChange>
              <a:clrFrom>
                <a:srgbClr val="D3D5E4"/>
              </a:clrFrom>
              <a:clrTo>
                <a:srgbClr val="D3D5E4">
                  <a:alpha val="0"/>
                </a:srgbClr>
              </a:clrTo>
            </a:clrChange>
            <a:lum contrast="36000"/>
            <a:extLst>
              <a:ext uri="{28A0092B-C50C-407E-A947-70E740481C1C}">
                <a14:useLocalDpi xmlns:a14="http://schemas.microsoft.com/office/drawing/2010/main"/>
              </a:ext>
            </a:extLst>
          </a:blip>
          <a:srcRect/>
          <a:stretch>
            <a:fillRect/>
          </a:stretch>
        </p:blipFill>
        <p:spPr bwMode="auto">
          <a:xfrm>
            <a:off x="539750" y="620713"/>
            <a:ext cx="3600450" cy="4032250"/>
          </a:xfrm>
          <a:prstGeom prst="rect">
            <a:avLst/>
          </a:prstGeom>
          <a:noFill/>
        </p:spPr>
      </p:pic>
      <p:sp>
        <p:nvSpPr>
          <p:cNvPr id="63493" name="Text Box 5"/>
          <p:cNvSpPr txBox="1">
            <a:spLocks noChangeArrowheads="1"/>
          </p:cNvSpPr>
          <p:nvPr/>
        </p:nvSpPr>
        <p:spPr bwMode="auto">
          <a:xfrm>
            <a:off x="471488" y="1924050"/>
            <a:ext cx="3048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1</a:t>
            </a:r>
            <a:endParaRPr lang="en-US" sz="2000">
              <a:solidFill>
                <a:srgbClr val="FF3300"/>
              </a:solidFill>
              <a:latin typeface="Times New Roman" pitchFamily="18" charset="0"/>
              <a:cs typeface="Times New Roman" pitchFamily="18" charset="0"/>
            </a:endParaRPr>
          </a:p>
        </p:txBody>
      </p:sp>
      <p:sp>
        <p:nvSpPr>
          <p:cNvPr id="63494" name="Text Box 6"/>
          <p:cNvSpPr txBox="1">
            <a:spLocks noChangeArrowheads="1"/>
          </p:cNvSpPr>
          <p:nvPr/>
        </p:nvSpPr>
        <p:spPr bwMode="auto">
          <a:xfrm>
            <a:off x="928688" y="1466850"/>
            <a:ext cx="45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2</a:t>
            </a:r>
            <a:endParaRPr lang="en-US" sz="2000">
              <a:solidFill>
                <a:srgbClr val="FF3300"/>
              </a:solidFill>
              <a:latin typeface="Times New Roman" pitchFamily="18" charset="0"/>
              <a:cs typeface="Times New Roman" pitchFamily="18" charset="0"/>
            </a:endParaRPr>
          </a:p>
        </p:txBody>
      </p:sp>
      <p:sp>
        <p:nvSpPr>
          <p:cNvPr id="63495" name="Text Box 7"/>
          <p:cNvSpPr txBox="1">
            <a:spLocks noChangeArrowheads="1"/>
          </p:cNvSpPr>
          <p:nvPr/>
        </p:nvSpPr>
        <p:spPr bwMode="auto">
          <a:xfrm>
            <a:off x="1385888" y="245745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3</a:t>
            </a:r>
            <a:endParaRPr lang="en-US" sz="2000">
              <a:solidFill>
                <a:srgbClr val="FF3300"/>
              </a:solidFill>
              <a:latin typeface="Times New Roman" pitchFamily="18" charset="0"/>
              <a:cs typeface="Times New Roman" pitchFamily="18" charset="0"/>
            </a:endParaRPr>
          </a:p>
        </p:txBody>
      </p:sp>
      <p:sp>
        <p:nvSpPr>
          <p:cNvPr id="63496" name="Text Box 8"/>
          <p:cNvSpPr txBox="1">
            <a:spLocks noChangeArrowheads="1"/>
          </p:cNvSpPr>
          <p:nvPr/>
        </p:nvSpPr>
        <p:spPr bwMode="auto">
          <a:xfrm>
            <a:off x="1233488" y="3371850"/>
            <a:ext cx="3048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4</a:t>
            </a:r>
            <a:endParaRPr lang="en-US" sz="2000">
              <a:solidFill>
                <a:srgbClr val="FF3300"/>
              </a:solidFill>
              <a:latin typeface="Times New Roman" pitchFamily="18" charset="0"/>
              <a:cs typeface="Times New Roman" pitchFamily="18" charset="0"/>
            </a:endParaRPr>
          </a:p>
        </p:txBody>
      </p:sp>
      <p:sp>
        <p:nvSpPr>
          <p:cNvPr id="63497" name="Text Box 9"/>
          <p:cNvSpPr txBox="1">
            <a:spLocks noChangeArrowheads="1"/>
          </p:cNvSpPr>
          <p:nvPr/>
        </p:nvSpPr>
        <p:spPr bwMode="auto">
          <a:xfrm>
            <a:off x="2909888" y="222885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5</a:t>
            </a:r>
            <a:endParaRPr lang="en-US" sz="2000">
              <a:solidFill>
                <a:srgbClr val="FF3300"/>
              </a:solidFill>
              <a:latin typeface="Times New Roman" pitchFamily="18" charset="0"/>
              <a:cs typeface="Times New Roman" pitchFamily="18" charset="0"/>
            </a:endParaRPr>
          </a:p>
        </p:txBody>
      </p:sp>
      <p:sp>
        <p:nvSpPr>
          <p:cNvPr id="63498" name="Text Box 10"/>
          <p:cNvSpPr txBox="1">
            <a:spLocks noChangeArrowheads="1"/>
          </p:cNvSpPr>
          <p:nvPr/>
        </p:nvSpPr>
        <p:spPr bwMode="auto">
          <a:xfrm>
            <a:off x="2224088" y="276225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6</a:t>
            </a:r>
            <a:endParaRPr lang="en-US" sz="2000">
              <a:solidFill>
                <a:srgbClr val="FF3300"/>
              </a:solidFill>
              <a:latin typeface="Times New Roman" pitchFamily="18" charset="0"/>
              <a:cs typeface="Times New Roman" pitchFamily="18" charset="0"/>
            </a:endParaRPr>
          </a:p>
        </p:txBody>
      </p:sp>
      <p:sp>
        <p:nvSpPr>
          <p:cNvPr id="63499" name="Text Box 11"/>
          <p:cNvSpPr txBox="1">
            <a:spLocks noChangeArrowheads="1"/>
          </p:cNvSpPr>
          <p:nvPr/>
        </p:nvSpPr>
        <p:spPr bwMode="auto">
          <a:xfrm>
            <a:off x="1919288" y="3448050"/>
            <a:ext cx="3048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7</a:t>
            </a:r>
            <a:endParaRPr lang="en-US" sz="2000">
              <a:solidFill>
                <a:srgbClr val="FF3300"/>
              </a:solidFill>
              <a:latin typeface="Times New Roman" pitchFamily="18" charset="0"/>
              <a:cs typeface="Times New Roman" pitchFamily="18" charset="0"/>
            </a:endParaRPr>
          </a:p>
        </p:txBody>
      </p:sp>
      <p:sp>
        <p:nvSpPr>
          <p:cNvPr id="63500" name="Text Box 12"/>
          <p:cNvSpPr txBox="1">
            <a:spLocks noChangeArrowheads="1"/>
          </p:cNvSpPr>
          <p:nvPr/>
        </p:nvSpPr>
        <p:spPr bwMode="auto">
          <a:xfrm>
            <a:off x="1462088" y="352425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8</a:t>
            </a:r>
            <a:endParaRPr lang="en-US" sz="2000">
              <a:solidFill>
                <a:srgbClr val="FF3300"/>
              </a:solidFill>
              <a:latin typeface="Times New Roman" pitchFamily="18" charset="0"/>
              <a:cs typeface="Times New Roman" pitchFamily="18" charset="0"/>
            </a:endParaRPr>
          </a:p>
        </p:txBody>
      </p:sp>
      <p:sp>
        <p:nvSpPr>
          <p:cNvPr id="63501" name="Text Box 13"/>
          <p:cNvSpPr txBox="1">
            <a:spLocks noChangeArrowheads="1"/>
          </p:cNvSpPr>
          <p:nvPr/>
        </p:nvSpPr>
        <p:spPr bwMode="auto">
          <a:xfrm>
            <a:off x="3367088" y="352425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9</a:t>
            </a:r>
            <a:endParaRPr lang="en-US" sz="2000">
              <a:solidFill>
                <a:srgbClr val="FF3300"/>
              </a:solidFill>
              <a:latin typeface="Times New Roman" pitchFamily="18" charset="0"/>
              <a:cs typeface="Times New Roman" pitchFamily="18" charset="0"/>
            </a:endParaRPr>
          </a:p>
        </p:txBody>
      </p:sp>
      <p:sp>
        <p:nvSpPr>
          <p:cNvPr id="63502" name="Text Box 14"/>
          <p:cNvSpPr txBox="1">
            <a:spLocks noChangeArrowheads="1"/>
          </p:cNvSpPr>
          <p:nvPr/>
        </p:nvSpPr>
        <p:spPr bwMode="auto">
          <a:xfrm>
            <a:off x="2376488" y="3524250"/>
            <a:ext cx="45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10</a:t>
            </a:r>
            <a:endParaRPr lang="en-US" sz="2000">
              <a:solidFill>
                <a:srgbClr val="FF3300"/>
              </a:solidFill>
              <a:latin typeface="Times New Roman" pitchFamily="18" charset="0"/>
              <a:cs typeface="Times New Roman" pitchFamily="18" charset="0"/>
            </a:endParaRPr>
          </a:p>
        </p:txBody>
      </p:sp>
      <p:sp>
        <p:nvSpPr>
          <p:cNvPr id="63503" name="Text Box 15"/>
          <p:cNvSpPr txBox="1">
            <a:spLocks noChangeArrowheads="1"/>
          </p:cNvSpPr>
          <p:nvPr/>
        </p:nvSpPr>
        <p:spPr bwMode="auto">
          <a:xfrm>
            <a:off x="2605088" y="3067050"/>
            <a:ext cx="45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11</a:t>
            </a:r>
            <a:endParaRPr lang="en-US" sz="2000">
              <a:solidFill>
                <a:srgbClr val="FF3300"/>
              </a:solidFill>
              <a:latin typeface="Times New Roman" pitchFamily="18" charset="0"/>
              <a:cs typeface="Times New Roman" pitchFamily="18" charset="0"/>
            </a:endParaRPr>
          </a:p>
        </p:txBody>
      </p:sp>
      <p:sp>
        <p:nvSpPr>
          <p:cNvPr id="63504" name="Text Box 16"/>
          <p:cNvSpPr txBox="1">
            <a:spLocks noChangeArrowheads="1"/>
          </p:cNvSpPr>
          <p:nvPr/>
        </p:nvSpPr>
        <p:spPr bwMode="auto">
          <a:xfrm>
            <a:off x="2071688" y="1238250"/>
            <a:ext cx="6096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12</a:t>
            </a:r>
            <a:endParaRPr lang="en-US" sz="2000">
              <a:solidFill>
                <a:srgbClr val="FF3300"/>
              </a:solidFill>
              <a:latin typeface="Times New Roman" pitchFamily="18" charset="0"/>
              <a:cs typeface="Times New Roman" pitchFamily="18" charset="0"/>
            </a:endParaRPr>
          </a:p>
        </p:txBody>
      </p:sp>
      <p:sp>
        <p:nvSpPr>
          <p:cNvPr id="63505" name="Text Box 17"/>
          <p:cNvSpPr txBox="1">
            <a:spLocks noChangeArrowheads="1"/>
          </p:cNvSpPr>
          <p:nvPr/>
        </p:nvSpPr>
        <p:spPr bwMode="auto">
          <a:xfrm>
            <a:off x="3748088" y="2000250"/>
            <a:ext cx="45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FF3300"/>
                </a:solidFill>
                <a:latin typeface="Times New Roman" pitchFamily="18" charset="0"/>
                <a:cs typeface="Times New Roman" pitchFamily="18" charset="0"/>
              </a:rPr>
              <a:t>13</a:t>
            </a:r>
            <a:endParaRPr lang="en-US" sz="2000">
              <a:solidFill>
                <a:srgbClr val="FF3300"/>
              </a:solidFill>
              <a:latin typeface="Times New Roman" pitchFamily="18" charset="0"/>
              <a:cs typeface="Times New Roman" pitchFamily="18" charset="0"/>
            </a:endParaRPr>
          </a:p>
        </p:txBody>
      </p:sp>
      <p:sp>
        <p:nvSpPr>
          <p:cNvPr id="63506" name="Text Box 18"/>
          <p:cNvSpPr txBox="1">
            <a:spLocks noChangeArrowheads="1"/>
          </p:cNvSpPr>
          <p:nvPr/>
        </p:nvSpPr>
        <p:spPr bwMode="auto">
          <a:xfrm>
            <a:off x="6704013" y="2852738"/>
            <a:ext cx="18288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 پلکان اصلی</a:t>
            </a:r>
            <a:endParaRPr lang="en-US" sz="1600" b="1" dirty="0">
              <a:solidFill>
                <a:prstClr val="black"/>
              </a:solidFill>
              <a:latin typeface="Arial" pitchFamily="34" charset="0"/>
              <a:cs typeface="B Homa" panose="00000400000000000000" pitchFamily="2" charset="-78"/>
            </a:endParaRPr>
          </a:p>
        </p:txBody>
      </p:sp>
      <p:sp>
        <p:nvSpPr>
          <p:cNvPr id="63507" name="Text Box 19"/>
          <p:cNvSpPr txBox="1">
            <a:spLocks noChangeArrowheads="1"/>
          </p:cNvSpPr>
          <p:nvPr/>
        </p:nvSpPr>
        <p:spPr bwMode="auto">
          <a:xfrm>
            <a:off x="6516688" y="3236913"/>
            <a:ext cx="22860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2- دروازه ملل</a:t>
            </a:r>
            <a:endParaRPr lang="en-US" sz="1600" b="1" dirty="0">
              <a:solidFill>
                <a:prstClr val="black"/>
              </a:solidFill>
              <a:latin typeface="Arial" pitchFamily="34" charset="0"/>
              <a:cs typeface="B Homa" panose="00000400000000000000" pitchFamily="2" charset="-78"/>
            </a:endParaRPr>
          </a:p>
        </p:txBody>
      </p:sp>
      <p:sp>
        <p:nvSpPr>
          <p:cNvPr id="63508" name="Text Box 20"/>
          <p:cNvSpPr txBox="1">
            <a:spLocks noChangeArrowheads="1"/>
          </p:cNvSpPr>
          <p:nvPr/>
        </p:nvSpPr>
        <p:spPr bwMode="auto">
          <a:xfrm>
            <a:off x="6445250" y="3573463"/>
            <a:ext cx="25908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3- کاخ اپادانا</a:t>
            </a:r>
            <a:endParaRPr lang="en-US" sz="1600" b="1" dirty="0">
              <a:solidFill>
                <a:prstClr val="black"/>
              </a:solidFill>
              <a:latin typeface="Arial" pitchFamily="34" charset="0"/>
              <a:cs typeface="B Homa" panose="00000400000000000000" pitchFamily="2" charset="-78"/>
            </a:endParaRPr>
          </a:p>
        </p:txBody>
      </p:sp>
      <p:sp>
        <p:nvSpPr>
          <p:cNvPr id="63509" name="Text Box 21"/>
          <p:cNvSpPr txBox="1">
            <a:spLocks noChangeArrowheads="1"/>
          </p:cNvSpPr>
          <p:nvPr/>
        </p:nvSpPr>
        <p:spPr bwMode="auto">
          <a:xfrm>
            <a:off x="6300788" y="3933825"/>
            <a:ext cx="22098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4- کاخ داریوش (تچرا)</a:t>
            </a:r>
            <a:endParaRPr lang="en-US" sz="1600" b="1" dirty="0">
              <a:solidFill>
                <a:prstClr val="black"/>
              </a:solidFill>
              <a:latin typeface="Arial" pitchFamily="34" charset="0"/>
              <a:cs typeface="B Homa" panose="00000400000000000000" pitchFamily="2" charset="-78"/>
            </a:endParaRPr>
          </a:p>
        </p:txBody>
      </p:sp>
      <p:sp>
        <p:nvSpPr>
          <p:cNvPr id="63510" name="Text Box 22"/>
          <p:cNvSpPr txBox="1">
            <a:spLocks noChangeArrowheads="1"/>
          </p:cNvSpPr>
          <p:nvPr/>
        </p:nvSpPr>
        <p:spPr bwMode="auto">
          <a:xfrm>
            <a:off x="6372225" y="4244975"/>
            <a:ext cx="24384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5- کاخ صد ستون</a:t>
            </a:r>
            <a:endParaRPr lang="en-US" sz="1600" b="1" dirty="0">
              <a:solidFill>
                <a:prstClr val="black"/>
              </a:solidFill>
              <a:latin typeface="Arial" pitchFamily="34" charset="0"/>
              <a:cs typeface="B Homa" panose="00000400000000000000" pitchFamily="2" charset="-78"/>
            </a:endParaRPr>
          </a:p>
        </p:txBody>
      </p:sp>
      <p:sp>
        <p:nvSpPr>
          <p:cNvPr id="63511" name="Text Box 23"/>
          <p:cNvSpPr txBox="1">
            <a:spLocks noChangeArrowheads="1"/>
          </p:cNvSpPr>
          <p:nvPr/>
        </p:nvSpPr>
        <p:spPr bwMode="auto">
          <a:xfrm>
            <a:off x="5854700" y="4581525"/>
            <a:ext cx="26670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6- تالار شورا یا کاخ سه دری</a:t>
            </a:r>
            <a:endParaRPr lang="en-US" sz="1600" b="1" dirty="0">
              <a:solidFill>
                <a:prstClr val="black"/>
              </a:solidFill>
              <a:latin typeface="Arial" pitchFamily="34" charset="0"/>
              <a:cs typeface="B Homa" panose="00000400000000000000" pitchFamily="2" charset="-78"/>
            </a:endParaRPr>
          </a:p>
        </p:txBody>
      </p:sp>
      <p:sp>
        <p:nvSpPr>
          <p:cNvPr id="63512" name="Text Box 24"/>
          <p:cNvSpPr txBox="1">
            <a:spLocks noChangeArrowheads="1"/>
          </p:cNvSpPr>
          <p:nvPr/>
        </p:nvSpPr>
        <p:spPr bwMode="auto">
          <a:xfrm>
            <a:off x="5999163" y="4941888"/>
            <a:ext cx="25908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7- کاخ خشایارشاه(هدیش)</a:t>
            </a:r>
            <a:endParaRPr lang="en-US" sz="1600" b="1" dirty="0">
              <a:solidFill>
                <a:prstClr val="black"/>
              </a:solidFill>
              <a:latin typeface="Arial" pitchFamily="34" charset="0"/>
              <a:cs typeface="B Homa" panose="00000400000000000000" pitchFamily="2" charset="-78"/>
            </a:endParaRPr>
          </a:p>
        </p:txBody>
      </p:sp>
      <p:sp>
        <p:nvSpPr>
          <p:cNvPr id="63513" name="Text Box 25"/>
          <p:cNvSpPr txBox="1">
            <a:spLocks noChangeArrowheads="1"/>
          </p:cNvSpPr>
          <p:nvPr/>
        </p:nvSpPr>
        <p:spPr bwMode="auto">
          <a:xfrm>
            <a:off x="6064250" y="5300663"/>
            <a:ext cx="29718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8- کاخ اردشیر اول</a:t>
            </a:r>
            <a:endParaRPr lang="en-US" sz="1600" b="1" dirty="0">
              <a:solidFill>
                <a:prstClr val="black"/>
              </a:solidFill>
              <a:latin typeface="Arial" pitchFamily="34" charset="0"/>
              <a:cs typeface="B Homa" panose="00000400000000000000" pitchFamily="2" charset="-78"/>
            </a:endParaRPr>
          </a:p>
        </p:txBody>
      </p:sp>
      <p:sp>
        <p:nvSpPr>
          <p:cNvPr id="63514" name="Text Box 26"/>
          <p:cNvSpPr txBox="1">
            <a:spLocks noChangeArrowheads="1"/>
          </p:cNvSpPr>
          <p:nvPr/>
        </p:nvSpPr>
        <p:spPr bwMode="auto">
          <a:xfrm>
            <a:off x="7019925" y="5661025"/>
            <a:ext cx="1655763"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9- گنجینه</a:t>
            </a:r>
            <a:endParaRPr lang="en-US" sz="1600" b="1" dirty="0">
              <a:solidFill>
                <a:prstClr val="black"/>
              </a:solidFill>
              <a:latin typeface="Arial" pitchFamily="34" charset="0"/>
              <a:cs typeface="B Homa" panose="00000400000000000000" pitchFamily="2" charset="-78"/>
            </a:endParaRPr>
          </a:p>
        </p:txBody>
      </p:sp>
      <p:sp>
        <p:nvSpPr>
          <p:cNvPr id="63515" name="Text Box 27"/>
          <p:cNvSpPr txBox="1">
            <a:spLocks noChangeArrowheads="1"/>
          </p:cNvSpPr>
          <p:nvPr/>
        </p:nvSpPr>
        <p:spPr bwMode="auto">
          <a:xfrm>
            <a:off x="6372225" y="6045200"/>
            <a:ext cx="2017713"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10- حرمسرای خشایارشاه</a:t>
            </a:r>
            <a:endParaRPr lang="en-US" sz="1600" b="1" dirty="0">
              <a:solidFill>
                <a:prstClr val="black"/>
              </a:solidFill>
              <a:latin typeface="Arial" pitchFamily="34" charset="0"/>
              <a:cs typeface="B Homa" panose="00000400000000000000" pitchFamily="2" charset="-78"/>
            </a:endParaRPr>
          </a:p>
        </p:txBody>
      </p:sp>
      <p:sp>
        <p:nvSpPr>
          <p:cNvPr id="63516" name="Text Box 28"/>
          <p:cNvSpPr txBox="1">
            <a:spLocks noChangeArrowheads="1"/>
          </p:cNvSpPr>
          <p:nvPr/>
        </p:nvSpPr>
        <p:spPr bwMode="auto">
          <a:xfrm>
            <a:off x="6597650" y="6381750"/>
            <a:ext cx="24384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11- اندرونی</a:t>
            </a:r>
            <a:endParaRPr lang="en-US" sz="1600" b="1" dirty="0">
              <a:solidFill>
                <a:prstClr val="black"/>
              </a:solidFill>
              <a:latin typeface="Arial" pitchFamily="34" charset="0"/>
              <a:cs typeface="B Homa" panose="00000400000000000000" pitchFamily="2" charset="-78"/>
            </a:endParaRPr>
          </a:p>
        </p:txBody>
      </p:sp>
      <p:sp>
        <p:nvSpPr>
          <p:cNvPr id="63517" name="Text Box 29"/>
          <p:cNvSpPr txBox="1">
            <a:spLocks noChangeArrowheads="1"/>
          </p:cNvSpPr>
          <p:nvPr/>
        </p:nvSpPr>
        <p:spPr bwMode="auto">
          <a:xfrm>
            <a:off x="4500563" y="2852738"/>
            <a:ext cx="22098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12- دروازه نا تمام</a:t>
            </a:r>
            <a:endParaRPr lang="en-US" sz="1600" b="1" dirty="0">
              <a:solidFill>
                <a:prstClr val="black"/>
              </a:solidFill>
              <a:latin typeface="Arial" pitchFamily="34" charset="0"/>
              <a:cs typeface="B Homa" panose="00000400000000000000" pitchFamily="2" charset="-78"/>
            </a:endParaRPr>
          </a:p>
        </p:txBody>
      </p:sp>
      <p:sp>
        <p:nvSpPr>
          <p:cNvPr id="63518" name="Text Box 30"/>
          <p:cNvSpPr txBox="1">
            <a:spLocks noChangeArrowheads="1"/>
          </p:cNvSpPr>
          <p:nvPr/>
        </p:nvSpPr>
        <p:spPr bwMode="auto">
          <a:xfrm>
            <a:off x="4211638" y="3213100"/>
            <a:ext cx="23622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13- ارامگاه اردشیر سوم</a:t>
            </a:r>
            <a:endParaRPr lang="en-US" sz="1600" b="1" dirty="0">
              <a:solidFill>
                <a:prstClr val="black"/>
              </a:solidFill>
              <a:latin typeface="Arial" pitchFamily="34" charset="0"/>
              <a:cs typeface="B Homa" panose="00000400000000000000" pitchFamily="2" charset="-78"/>
            </a:endParaRPr>
          </a:p>
        </p:txBody>
      </p:sp>
      <p:pic>
        <p:nvPicPr>
          <p:cNvPr id="63519" name="Picture 31" descr="perspolis0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1188" y="4724400"/>
            <a:ext cx="2592387" cy="1754188"/>
          </a:xfrm>
          <a:prstGeom prst="rect">
            <a:avLst/>
          </a:prstGeom>
          <a:noFill/>
        </p:spPr>
      </p:pic>
      <p:pic>
        <p:nvPicPr>
          <p:cNvPr id="63520" name="Picture 32" descr="23(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84663" y="4005263"/>
            <a:ext cx="1754187" cy="2492375"/>
          </a:xfrm>
          <a:prstGeom prst="rect">
            <a:avLst/>
          </a:prstGeom>
          <a:noFill/>
        </p:spPr>
      </p:pic>
    </p:spTree>
    <p:extLst>
      <p:ext uri="{BB962C8B-B14F-4D97-AF65-F5344CB8AC3E}">
        <p14:creationId xmlns:p14="http://schemas.microsoft.com/office/powerpoint/2010/main" val="3743878608"/>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680F1A82-4E4E-49DF-A0D1-CCC3BE850DFB}" type="slidenum">
              <a:rPr lang="ar-SA">
                <a:solidFill>
                  <a:srgbClr val="90C226"/>
                </a:solidFill>
              </a:rPr>
              <a:pPr/>
              <a:t>210</a:t>
            </a:fld>
            <a:endParaRPr lang="en-US" dirty="0">
              <a:solidFill>
                <a:srgbClr val="90C226"/>
              </a:solidFill>
            </a:endParaRPr>
          </a:p>
        </p:txBody>
      </p:sp>
      <p:sp>
        <p:nvSpPr>
          <p:cNvPr id="441346" name="Rectangle 2"/>
          <p:cNvSpPr>
            <a:spLocks noChangeArrowheads="1"/>
          </p:cNvSpPr>
          <p:nvPr/>
        </p:nvSpPr>
        <p:spPr bwMode="auto">
          <a:xfrm rot="-16200000">
            <a:off x="6583362" y="3094038"/>
            <a:ext cx="3292475"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گنجعلی خان</a:t>
            </a:r>
            <a:endParaRPr lang="en-US" sz="4400" dirty="0">
              <a:solidFill>
                <a:prstClr val="black"/>
              </a:solidFill>
              <a:latin typeface="Arial" pitchFamily="34" charset="0"/>
              <a:cs typeface="Andalus" pitchFamily="2" charset="-78"/>
            </a:endParaRPr>
          </a:p>
        </p:txBody>
      </p:sp>
      <p:pic>
        <p:nvPicPr>
          <p:cNvPr id="441347" name="Picture 3" descr="HAMMK3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04800" y="457200"/>
            <a:ext cx="3429000" cy="2560638"/>
          </a:xfrm>
          <a:prstGeom prst="rect">
            <a:avLst/>
          </a:prstGeom>
          <a:noFill/>
          <a:ln w="9525">
            <a:noFill/>
            <a:miter lim="800000"/>
            <a:headEnd/>
            <a:tailEnd/>
          </a:ln>
        </p:spPr>
      </p:pic>
      <p:sp>
        <p:nvSpPr>
          <p:cNvPr id="441348" name="Line 4"/>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1349"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41350" name="Picture 6" descr="HAMMK2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1000" y="533400"/>
            <a:ext cx="3276600" cy="2449513"/>
          </a:xfrm>
          <a:prstGeom prst="rect">
            <a:avLst/>
          </a:prstGeom>
          <a:noFill/>
          <a:ln w="9525" algn="ctr">
            <a:solidFill>
              <a:srgbClr val="800000"/>
            </a:solidFill>
            <a:miter lim="800000"/>
            <a:headEnd/>
            <a:tailEnd/>
          </a:ln>
          <a:effectLst/>
        </p:spPr>
      </p:pic>
      <p:pic>
        <p:nvPicPr>
          <p:cNvPr id="441351" name="Picture 7" descr="HAMMK2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3200400"/>
            <a:ext cx="3429000" cy="2562225"/>
          </a:xfrm>
          <a:prstGeom prst="rect">
            <a:avLst/>
          </a:prstGeom>
          <a:noFill/>
          <a:ln w="9525" algn="ctr">
            <a:solidFill>
              <a:srgbClr val="800000"/>
            </a:solidFill>
            <a:miter lim="800000"/>
            <a:headEnd/>
            <a:tailEnd/>
          </a:ln>
          <a:effectLst/>
        </p:spPr>
      </p:pic>
      <p:sp>
        <p:nvSpPr>
          <p:cNvPr id="441352" name="Rectangle 8"/>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250469440"/>
      </p:ext>
    </p:extLst>
  </p:cSld>
  <p:clrMapOvr>
    <a:masterClrMapping/>
  </p:clrMapOvr>
  <p:transition advClick="0"/>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CBE5CBDE-0AC3-4CAA-92D8-829A4D9FAA19}" type="slidenum">
              <a:rPr lang="ar-SA">
                <a:solidFill>
                  <a:srgbClr val="90C226"/>
                </a:solidFill>
              </a:rPr>
              <a:pPr/>
              <a:t>211</a:t>
            </a:fld>
            <a:endParaRPr lang="en-US" dirty="0">
              <a:solidFill>
                <a:srgbClr val="90C226"/>
              </a:solidFill>
            </a:endParaRPr>
          </a:p>
        </p:txBody>
      </p:sp>
      <p:pic>
        <p:nvPicPr>
          <p:cNvPr id="443394" name="Picture 2" descr="ghazvin_04"/>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04800" y="2743200"/>
            <a:ext cx="4572000" cy="3857625"/>
          </a:xfrm>
          <a:prstGeom prst="rect">
            <a:avLst/>
          </a:prstGeom>
          <a:noFill/>
        </p:spPr>
      </p:pic>
      <p:sp>
        <p:nvSpPr>
          <p:cNvPr id="443395" name="Rectangle 3"/>
          <p:cNvSpPr>
            <a:spLocks noChangeArrowheads="1"/>
          </p:cNvSpPr>
          <p:nvPr/>
        </p:nvSpPr>
        <p:spPr bwMode="auto">
          <a:xfrm>
            <a:off x="1368958" y="381000"/>
            <a:ext cx="6478055" cy="1107996"/>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6600" dirty="0">
                <a:solidFill>
                  <a:prstClr val="black"/>
                </a:solidFill>
                <a:latin typeface="Arial" pitchFamily="34" charset="0"/>
                <a:cs typeface="Andalus" pitchFamily="2" charset="-78"/>
              </a:rPr>
              <a:t>کوشک چهلستون قزوين</a:t>
            </a:r>
            <a:endParaRPr lang="en-US" sz="6600" dirty="0">
              <a:solidFill>
                <a:prstClr val="black"/>
              </a:solidFill>
              <a:latin typeface="Arial" pitchFamily="34" charset="0"/>
              <a:cs typeface="Andalus" pitchFamily="2" charset="-78"/>
            </a:endParaRPr>
          </a:p>
        </p:txBody>
      </p:sp>
      <p:sp>
        <p:nvSpPr>
          <p:cNvPr id="443396" name="Rectangle 4"/>
          <p:cNvSpPr>
            <a:spLocks noChangeArrowheads="1"/>
          </p:cNvSpPr>
          <p:nvPr/>
        </p:nvSpPr>
        <p:spPr bwMode="auto">
          <a:xfrm>
            <a:off x="7924800" y="5334000"/>
            <a:ext cx="1219200" cy="1295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3397" name="Rectangle 5"/>
          <p:cNvSpPr>
            <a:spLocks noChangeArrowheads="1"/>
          </p:cNvSpPr>
          <p:nvPr/>
        </p:nvSpPr>
        <p:spPr bwMode="auto">
          <a:xfrm>
            <a:off x="6248400" y="6096000"/>
            <a:ext cx="1981200" cy="533400"/>
          </a:xfrm>
          <a:prstGeom prst="rect">
            <a:avLst/>
          </a:prstGeom>
          <a:solidFill>
            <a:schemeClr val="bg1"/>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3398"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3399"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pic>
        <p:nvPicPr>
          <p:cNvPr id="443400" name="Picture 8" descr="kakh o koosh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solidFill>
              <a:schemeClr val="tx1"/>
            </a:solidFill>
            <a:miter lim="800000"/>
            <a:headEnd/>
            <a:tailEnd/>
          </a:ln>
        </p:spPr>
      </p:pic>
      <p:sp>
        <p:nvSpPr>
          <p:cNvPr id="443401"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3402" name="AutoShape 10">
            <a:hlinkClick r:id="rId4" action="ppaction://hlinkpres?slideindex=1&amp;slidetitle=" highlightClick="1"/>
          </p:cNvPr>
          <p:cNvSpPr>
            <a:spLocks noChangeArrowheads="1"/>
          </p:cNvSpPr>
          <p:nvPr/>
        </p:nvSpPr>
        <p:spPr bwMode="auto">
          <a:xfrm>
            <a:off x="8077200" y="5486400"/>
            <a:ext cx="8382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30072512"/>
      </p:ext>
    </p:extLst>
  </p:cSld>
  <p:clrMapOvr>
    <a:masterClrMapping/>
  </p:clrMapOvr>
  <p:transition advClick="0"/>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757EF0B5-7F51-430E-AA89-6EBC02E1B859}" type="slidenum">
              <a:rPr lang="ar-SA">
                <a:solidFill>
                  <a:srgbClr val="90C226"/>
                </a:solidFill>
              </a:rPr>
              <a:pPr/>
              <a:t>212</a:t>
            </a:fld>
            <a:endParaRPr lang="en-US" dirty="0">
              <a:solidFill>
                <a:srgbClr val="90C226"/>
              </a:solidFill>
            </a:endParaRPr>
          </a:p>
        </p:txBody>
      </p:sp>
      <p:sp>
        <p:nvSpPr>
          <p:cNvPr id="444418" name="Line 2"/>
          <p:cNvSpPr>
            <a:spLocks noChangeShapeType="1"/>
          </p:cNvSpPr>
          <p:nvPr/>
        </p:nvSpPr>
        <p:spPr bwMode="auto">
          <a:xfrm flipH="1">
            <a:off x="0" y="4572000"/>
            <a:ext cx="6172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4419" name="Line 3"/>
          <p:cNvSpPr>
            <a:spLocks noChangeShapeType="1"/>
          </p:cNvSpPr>
          <p:nvPr/>
        </p:nvSpPr>
        <p:spPr bwMode="auto">
          <a:xfrm>
            <a:off x="5867400" y="0"/>
            <a:ext cx="0" cy="4876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4420" name="Rectangle 4"/>
          <p:cNvSpPr>
            <a:spLocks noChangeArrowheads="1"/>
          </p:cNvSpPr>
          <p:nvPr/>
        </p:nvSpPr>
        <p:spPr bwMode="auto">
          <a:xfrm rot="-16200000">
            <a:off x="6038135" y="2745830"/>
            <a:ext cx="4382930"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کوشک چهلستون قزوين</a:t>
            </a:r>
            <a:endParaRPr lang="en-US" sz="4400" dirty="0">
              <a:solidFill>
                <a:prstClr val="black"/>
              </a:solidFill>
              <a:latin typeface="Arial" pitchFamily="34" charset="0"/>
              <a:cs typeface="Andalus" pitchFamily="2" charset="-78"/>
            </a:endParaRPr>
          </a:p>
        </p:txBody>
      </p:sp>
      <p:pic>
        <p:nvPicPr>
          <p:cNvPr id="444421" name="Picture 5" descr="Picture 130"/>
          <p:cNvPicPr>
            <a:picLocks noChangeAspect="1" noChangeArrowheads="1"/>
          </p:cNvPicPr>
          <p:nvPr/>
        </p:nvPicPr>
        <p:blipFill>
          <a:blip r:embed="rId2"/>
          <a:srcRect/>
          <a:stretch>
            <a:fillRect/>
          </a:stretch>
        </p:blipFill>
        <p:spPr bwMode="auto">
          <a:xfrm>
            <a:off x="3505200" y="763588"/>
            <a:ext cx="4189413" cy="2284412"/>
          </a:xfrm>
          <a:prstGeom prst="rect">
            <a:avLst/>
          </a:prstGeom>
          <a:noFill/>
          <a:ln w="9525">
            <a:solidFill>
              <a:schemeClr val="tx1"/>
            </a:solidFill>
            <a:miter lim="800000"/>
            <a:headEnd/>
            <a:tailEnd/>
          </a:ln>
        </p:spPr>
      </p:pic>
      <p:pic>
        <p:nvPicPr>
          <p:cNvPr id="444422" name="Picture 6" descr="Picture 136"/>
          <p:cNvPicPr>
            <a:picLocks noChangeAspect="1" noChangeArrowheads="1"/>
          </p:cNvPicPr>
          <p:nvPr/>
        </p:nvPicPr>
        <p:blipFill>
          <a:blip r:embed="rId3"/>
          <a:srcRect/>
          <a:stretch>
            <a:fillRect/>
          </a:stretch>
        </p:blipFill>
        <p:spPr bwMode="auto">
          <a:xfrm>
            <a:off x="685800" y="3429000"/>
            <a:ext cx="3886200" cy="289560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2563585086"/>
      </p:ext>
    </p:extLst>
  </p:cSld>
  <p:clrMapOvr>
    <a:masterClrMapping/>
  </p:clrMapOvr>
  <p:transition advClick="0"/>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5B0E739C-9E7D-4AF9-BED1-EC5FAA2A1280}" type="slidenum">
              <a:rPr lang="ar-SA">
                <a:solidFill>
                  <a:srgbClr val="90C226"/>
                </a:solidFill>
              </a:rPr>
              <a:pPr/>
              <a:t>213</a:t>
            </a:fld>
            <a:endParaRPr lang="en-US" dirty="0">
              <a:solidFill>
                <a:srgbClr val="90C226"/>
              </a:solidFill>
            </a:endParaRPr>
          </a:p>
        </p:txBody>
      </p:sp>
      <p:sp>
        <p:nvSpPr>
          <p:cNvPr id="445442" name="Line 2"/>
          <p:cNvSpPr>
            <a:spLocks noChangeShapeType="1"/>
          </p:cNvSpPr>
          <p:nvPr/>
        </p:nvSpPr>
        <p:spPr bwMode="auto">
          <a:xfrm flipH="1">
            <a:off x="0" y="4572000"/>
            <a:ext cx="6172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5443" name="Line 3"/>
          <p:cNvSpPr>
            <a:spLocks noChangeShapeType="1"/>
          </p:cNvSpPr>
          <p:nvPr/>
        </p:nvSpPr>
        <p:spPr bwMode="auto">
          <a:xfrm>
            <a:off x="5867400" y="0"/>
            <a:ext cx="0" cy="4876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5444" name="Rectangle 4"/>
          <p:cNvSpPr>
            <a:spLocks noChangeArrowheads="1"/>
          </p:cNvSpPr>
          <p:nvPr/>
        </p:nvSpPr>
        <p:spPr bwMode="auto">
          <a:xfrm rot="-16200000">
            <a:off x="6038135" y="2745830"/>
            <a:ext cx="4382930"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کوشک چهلستون قزوين</a:t>
            </a:r>
            <a:endParaRPr lang="en-US" sz="4400" dirty="0">
              <a:solidFill>
                <a:prstClr val="black"/>
              </a:solidFill>
              <a:latin typeface="Arial" pitchFamily="34" charset="0"/>
              <a:cs typeface="Andalus" pitchFamily="2" charset="-78"/>
            </a:endParaRPr>
          </a:p>
        </p:txBody>
      </p:sp>
      <p:pic>
        <p:nvPicPr>
          <p:cNvPr id="445445" name="Picture 5" descr="Picture 13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32213" y="303213"/>
            <a:ext cx="3276600" cy="3430587"/>
          </a:xfrm>
          <a:prstGeom prst="rect">
            <a:avLst/>
          </a:prstGeom>
          <a:noFill/>
          <a:ln w="9525">
            <a:solidFill>
              <a:schemeClr val="tx1"/>
            </a:solidFill>
            <a:miter lim="800000"/>
            <a:headEnd/>
            <a:tailEnd/>
          </a:ln>
        </p:spPr>
      </p:pic>
      <p:pic>
        <p:nvPicPr>
          <p:cNvPr id="445446" name="Picture 6" descr="Picture 13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3400" y="3048000"/>
            <a:ext cx="3276600" cy="347980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1226465527"/>
      </p:ext>
    </p:extLst>
  </p:cSld>
  <p:clrMapOvr>
    <a:masterClrMapping/>
  </p:clrMapOvr>
  <p:transition advClick="0"/>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E22889E1-03B5-44B9-9160-BBF1DC876257}" type="slidenum">
              <a:rPr lang="ar-SA">
                <a:solidFill>
                  <a:srgbClr val="90C226"/>
                </a:solidFill>
              </a:rPr>
              <a:pPr/>
              <a:t>214</a:t>
            </a:fld>
            <a:endParaRPr lang="en-US" dirty="0">
              <a:solidFill>
                <a:srgbClr val="90C226"/>
              </a:solidFill>
            </a:endParaRPr>
          </a:p>
        </p:txBody>
      </p:sp>
      <p:sp>
        <p:nvSpPr>
          <p:cNvPr id="446466" name="Line 2"/>
          <p:cNvSpPr>
            <a:spLocks noChangeShapeType="1"/>
          </p:cNvSpPr>
          <p:nvPr/>
        </p:nvSpPr>
        <p:spPr bwMode="auto">
          <a:xfrm flipH="1">
            <a:off x="0" y="4572000"/>
            <a:ext cx="6172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6467" name="Line 3"/>
          <p:cNvSpPr>
            <a:spLocks noChangeShapeType="1"/>
          </p:cNvSpPr>
          <p:nvPr/>
        </p:nvSpPr>
        <p:spPr bwMode="auto">
          <a:xfrm>
            <a:off x="5867400" y="0"/>
            <a:ext cx="0" cy="4876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6468" name="Rectangle 4"/>
          <p:cNvSpPr>
            <a:spLocks noChangeArrowheads="1"/>
          </p:cNvSpPr>
          <p:nvPr/>
        </p:nvSpPr>
        <p:spPr bwMode="auto">
          <a:xfrm rot="-16200000">
            <a:off x="6038135" y="2745830"/>
            <a:ext cx="4382930"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کوشک چهلستون قزوين</a:t>
            </a:r>
            <a:endParaRPr lang="en-US" sz="4400" dirty="0">
              <a:solidFill>
                <a:prstClr val="black"/>
              </a:solidFill>
              <a:latin typeface="Arial" pitchFamily="34" charset="0"/>
              <a:cs typeface="Andalus" pitchFamily="2" charset="-78"/>
            </a:endParaRPr>
          </a:p>
        </p:txBody>
      </p:sp>
      <p:pic>
        <p:nvPicPr>
          <p:cNvPr id="446469" name="Picture 5" descr="Picture 132"/>
          <p:cNvPicPr>
            <a:picLocks noChangeAspect="1" noChangeArrowheads="1"/>
          </p:cNvPicPr>
          <p:nvPr/>
        </p:nvPicPr>
        <p:blipFill>
          <a:blip r:embed="rId2"/>
          <a:srcRect/>
          <a:stretch>
            <a:fillRect/>
          </a:stretch>
        </p:blipFill>
        <p:spPr bwMode="auto">
          <a:xfrm>
            <a:off x="762000" y="1371600"/>
            <a:ext cx="4800600" cy="4579938"/>
          </a:xfrm>
          <a:prstGeom prst="rect">
            <a:avLst/>
          </a:prstGeom>
          <a:noFill/>
          <a:ln w="28575">
            <a:solidFill>
              <a:srgbClr val="800000"/>
            </a:solidFill>
            <a:miter lim="800000"/>
            <a:headEnd/>
            <a:tailEnd/>
          </a:ln>
        </p:spPr>
      </p:pic>
    </p:spTree>
    <p:extLst>
      <p:ext uri="{BB962C8B-B14F-4D97-AF65-F5344CB8AC3E}">
        <p14:creationId xmlns:p14="http://schemas.microsoft.com/office/powerpoint/2010/main" val="3384933612"/>
      </p:ext>
    </p:extLst>
  </p:cSld>
  <p:clrMapOvr>
    <a:masterClrMapping/>
  </p:clrMapOvr>
  <p:transition advClick="0"/>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FC958F27-76CA-40C0-8F64-634722536E94}" type="slidenum">
              <a:rPr lang="ar-SA">
                <a:solidFill>
                  <a:srgbClr val="90C226"/>
                </a:solidFill>
              </a:rPr>
              <a:pPr/>
              <a:t>215</a:t>
            </a:fld>
            <a:endParaRPr lang="en-US" dirty="0">
              <a:solidFill>
                <a:srgbClr val="90C226"/>
              </a:solidFill>
            </a:endParaRPr>
          </a:p>
        </p:txBody>
      </p:sp>
      <p:sp>
        <p:nvSpPr>
          <p:cNvPr id="448514" name="Rectangle 2"/>
          <p:cNvSpPr>
            <a:spLocks noChangeArrowheads="1"/>
          </p:cNvSpPr>
          <p:nvPr/>
        </p:nvSpPr>
        <p:spPr bwMode="auto">
          <a:xfrm>
            <a:off x="1463999" y="533400"/>
            <a:ext cx="6335389"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کاخ چهلستون اصفهان</a:t>
            </a:r>
            <a:endParaRPr lang="en-US" sz="7200" dirty="0">
              <a:solidFill>
                <a:prstClr val="black"/>
              </a:solidFill>
              <a:latin typeface="Arial" pitchFamily="34" charset="0"/>
              <a:cs typeface="Andalus" pitchFamily="2" charset="-78"/>
            </a:endParaRPr>
          </a:p>
        </p:txBody>
      </p:sp>
      <p:pic>
        <p:nvPicPr>
          <p:cNvPr id="448515" name="Picture 3" descr="IMG_2511"/>
          <p:cNvPicPr>
            <a:picLocks noChangeAspect="1" noChangeArrowheads="1"/>
          </p:cNvPicPr>
          <p:nvPr/>
        </p:nvPicPr>
        <p:blipFill>
          <a:blip r:embed="rId2" cstate="screen">
            <a:clrChange>
              <a:clrFrom>
                <a:srgbClr val="F5FAFF"/>
              </a:clrFrom>
              <a:clrTo>
                <a:srgbClr val="F5FAFF">
                  <a:alpha val="0"/>
                </a:srgbClr>
              </a:clrTo>
            </a:clrChange>
            <a:extLst>
              <a:ext uri="{28A0092B-C50C-407E-A947-70E740481C1C}">
                <a14:useLocalDpi xmlns:a14="http://schemas.microsoft.com/office/drawing/2010/main"/>
              </a:ext>
            </a:extLst>
          </a:blip>
          <a:srcRect/>
          <a:stretch>
            <a:fillRect/>
          </a:stretch>
        </p:blipFill>
        <p:spPr bwMode="auto">
          <a:xfrm>
            <a:off x="457200" y="1828800"/>
            <a:ext cx="5943600" cy="4457700"/>
          </a:xfrm>
          <a:prstGeom prst="rect">
            <a:avLst/>
          </a:prstGeom>
          <a:noFill/>
        </p:spPr>
      </p:pic>
      <p:sp>
        <p:nvSpPr>
          <p:cNvPr id="448516" name="Rectangle 4"/>
          <p:cNvSpPr>
            <a:spLocks noChangeArrowheads="1"/>
          </p:cNvSpPr>
          <p:nvPr/>
        </p:nvSpPr>
        <p:spPr bwMode="auto">
          <a:xfrm>
            <a:off x="7848600" y="5334000"/>
            <a:ext cx="1295400" cy="1371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8517" name="Rectangle 5"/>
          <p:cNvSpPr>
            <a:spLocks noChangeArrowheads="1"/>
          </p:cNvSpPr>
          <p:nvPr/>
        </p:nvSpPr>
        <p:spPr bwMode="auto">
          <a:xfrm>
            <a:off x="6324600" y="6096000"/>
            <a:ext cx="1600200" cy="533400"/>
          </a:xfrm>
          <a:prstGeom prst="rect">
            <a:avLst/>
          </a:prstGeom>
          <a:solidFill>
            <a:schemeClr val="bg1"/>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8518"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8519"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pic>
        <p:nvPicPr>
          <p:cNvPr id="448520" name="Picture 8" descr="kakh o koosh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solidFill>
              <a:schemeClr val="tx1"/>
            </a:solidFill>
            <a:miter lim="800000"/>
            <a:headEnd/>
            <a:tailEnd/>
          </a:ln>
        </p:spPr>
      </p:pic>
      <p:sp>
        <p:nvSpPr>
          <p:cNvPr id="448521"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48522" name="AutoShape 10">
            <a:hlinkClick r:id="rId4" action="ppaction://hlinkpres?slideindex=1&amp;slidetitle=" highlightClick="1"/>
          </p:cNvPr>
          <p:cNvSpPr>
            <a:spLocks noChangeArrowheads="1"/>
          </p:cNvSpPr>
          <p:nvPr/>
        </p:nvSpPr>
        <p:spPr bwMode="auto">
          <a:xfrm>
            <a:off x="8077200" y="5486400"/>
            <a:ext cx="7620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590180609"/>
      </p:ext>
    </p:extLst>
  </p:cSld>
  <p:clrMapOvr>
    <a:masterClrMapping/>
  </p:clrMapOvr>
  <p:transition advClick="0"/>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BB5177C1-D579-4E2E-8AE3-F415969CCA70}" type="slidenum">
              <a:rPr lang="ar-SA">
                <a:solidFill>
                  <a:srgbClr val="90C226"/>
                </a:solidFill>
              </a:rPr>
              <a:pPr/>
              <a:t>216</a:t>
            </a:fld>
            <a:endParaRPr lang="en-US" dirty="0">
              <a:solidFill>
                <a:srgbClr val="90C226"/>
              </a:solidFill>
            </a:endParaRPr>
          </a:p>
        </p:txBody>
      </p:sp>
      <p:sp>
        <p:nvSpPr>
          <p:cNvPr id="449538" name="Rectangle 2"/>
          <p:cNvSpPr>
            <a:spLocks noChangeArrowheads="1"/>
          </p:cNvSpPr>
          <p:nvPr/>
        </p:nvSpPr>
        <p:spPr bwMode="auto">
          <a:xfrm rot="-16200000">
            <a:off x="6161087" y="2906713"/>
            <a:ext cx="4137025"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کاخ چهلستون اصفهان</a:t>
            </a:r>
            <a:endParaRPr lang="en-US" sz="4400" dirty="0">
              <a:solidFill>
                <a:prstClr val="black"/>
              </a:solidFill>
              <a:latin typeface="Arial" pitchFamily="34" charset="0"/>
              <a:cs typeface="Andalus" pitchFamily="2" charset="-78"/>
            </a:endParaRPr>
          </a:p>
        </p:txBody>
      </p:sp>
      <p:pic>
        <p:nvPicPr>
          <p:cNvPr id="449539" name="Picture 3" descr="Picture 21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 y="4038600"/>
            <a:ext cx="5867400" cy="2036763"/>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87071944"/>
      </p:ext>
    </p:extLst>
  </p:cSld>
  <p:clrMapOvr>
    <a:masterClrMapping/>
  </p:clrMapOvr>
  <p:transition advClick="0"/>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CEC84AA1-1641-4390-869D-F203D9D9642F}" type="slidenum">
              <a:rPr lang="ar-SA">
                <a:solidFill>
                  <a:srgbClr val="90C226"/>
                </a:solidFill>
              </a:rPr>
              <a:pPr/>
              <a:t>217</a:t>
            </a:fld>
            <a:endParaRPr lang="en-US" dirty="0">
              <a:solidFill>
                <a:srgbClr val="90C226"/>
              </a:solidFill>
            </a:endParaRPr>
          </a:p>
        </p:txBody>
      </p:sp>
      <p:sp>
        <p:nvSpPr>
          <p:cNvPr id="450562" name="Line 2"/>
          <p:cNvSpPr>
            <a:spLocks noChangeShapeType="1"/>
          </p:cNvSpPr>
          <p:nvPr/>
        </p:nvSpPr>
        <p:spPr bwMode="auto">
          <a:xfrm>
            <a:off x="6858000" y="762000"/>
            <a:ext cx="0" cy="5334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0563" name="Line 3"/>
          <p:cNvSpPr>
            <a:spLocks noChangeShapeType="1"/>
          </p:cNvSpPr>
          <p:nvPr/>
        </p:nvSpPr>
        <p:spPr bwMode="auto">
          <a:xfrm flipH="1">
            <a:off x="0" y="11430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0564" name="Rectangle 4"/>
          <p:cNvSpPr>
            <a:spLocks noChangeArrowheads="1"/>
          </p:cNvSpPr>
          <p:nvPr/>
        </p:nvSpPr>
        <p:spPr bwMode="auto">
          <a:xfrm rot="-16200000">
            <a:off x="6161087" y="2906713"/>
            <a:ext cx="4137025"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کاخ چهلستون اصفهان</a:t>
            </a:r>
            <a:endParaRPr lang="en-US" sz="4400" dirty="0">
              <a:solidFill>
                <a:prstClr val="black"/>
              </a:solidFill>
              <a:latin typeface="Arial" pitchFamily="34" charset="0"/>
              <a:cs typeface="Andalus" pitchFamily="2" charset="-78"/>
            </a:endParaRPr>
          </a:p>
        </p:txBody>
      </p:sp>
      <p:pic>
        <p:nvPicPr>
          <p:cNvPr id="450565" name="Picture 5" descr="Picture 220"/>
          <p:cNvPicPr>
            <a:picLocks noChangeAspect="1" noChangeArrowheads="1"/>
          </p:cNvPicPr>
          <p:nvPr/>
        </p:nvPicPr>
        <p:blipFill>
          <a:blip r:embed="rId2"/>
          <a:srcRect/>
          <a:stretch>
            <a:fillRect/>
          </a:stretch>
        </p:blipFill>
        <p:spPr bwMode="auto">
          <a:xfrm>
            <a:off x="687388" y="685800"/>
            <a:ext cx="3883025" cy="2744788"/>
          </a:xfrm>
          <a:prstGeom prst="rect">
            <a:avLst/>
          </a:prstGeom>
          <a:noFill/>
          <a:ln w="9525">
            <a:solidFill>
              <a:schemeClr val="tx1"/>
            </a:solidFill>
            <a:miter lim="800000"/>
            <a:headEnd/>
            <a:tailEnd/>
          </a:ln>
        </p:spPr>
      </p:pic>
      <p:pic>
        <p:nvPicPr>
          <p:cNvPr id="450566" name="Picture 6" descr="Picture 221"/>
          <p:cNvPicPr>
            <a:picLocks noChangeAspect="1" noChangeArrowheads="1"/>
          </p:cNvPicPr>
          <p:nvPr/>
        </p:nvPicPr>
        <p:blipFill>
          <a:blip r:embed="rId3"/>
          <a:srcRect/>
          <a:stretch>
            <a:fillRect/>
          </a:stretch>
        </p:blipFill>
        <p:spPr bwMode="auto">
          <a:xfrm>
            <a:off x="3048000" y="3886200"/>
            <a:ext cx="4094163" cy="1754188"/>
          </a:xfrm>
          <a:prstGeom prst="rect">
            <a:avLst/>
          </a:prstGeom>
          <a:noFill/>
          <a:ln w="9525">
            <a:solidFill>
              <a:schemeClr val="tx1"/>
            </a:solidFill>
            <a:miter lim="800000"/>
            <a:headEnd/>
            <a:tailEnd/>
          </a:ln>
        </p:spPr>
      </p:pic>
      <p:sp>
        <p:nvSpPr>
          <p:cNvPr id="450567" name="Text Box 7"/>
          <p:cNvSpPr txBox="1">
            <a:spLocks noChangeArrowheads="1"/>
          </p:cNvSpPr>
          <p:nvPr/>
        </p:nvSpPr>
        <p:spPr bwMode="auto">
          <a:xfrm>
            <a:off x="4114800" y="457200"/>
            <a:ext cx="609600" cy="376238"/>
          </a:xfrm>
          <a:prstGeom prst="rect">
            <a:avLst/>
          </a:prstGeom>
          <a:solidFill>
            <a:schemeClr val="bg1"/>
          </a:solidFill>
          <a:ln w="9525">
            <a:solidFill>
              <a:schemeClr val="tx1"/>
            </a:solid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پلان</a:t>
            </a:r>
            <a:endParaRPr lang="en-US" b="1" dirty="0">
              <a:solidFill>
                <a:prstClr val="black"/>
              </a:solidFill>
              <a:latin typeface="Arial" pitchFamily="34" charset="0"/>
              <a:cs typeface="B Homa" panose="00000400000000000000" pitchFamily="2" charset="-78"/>
            </a:endParaRPr>
          </a:p>
        </p:txBody>
      </p:sp>
      <p:sp>
        <p:nvSpPr>
          <p:cNvPr id="450568" name="Text Box 8"/>
          <p:cNvSpPr txBox="1">
            <a:spLocks noChangeArrowheads="1"/>
          </p:cNvSpPr>
          <p:nvPr/>
        </p:nvSpPr>
        <p:spPr bwMode="auto">
          <a:xfrm>
            <a:off x="6629400" y="3733800"/>
            <a:ext cx="685800" cy="376238"/>
          </a:xfrm>
          <a:prstGeom prst="rect">
            <a:avLst/>
          </a:prstGeom>
          <a:solidFill>
            <a:schemeClr val="bg1"/>
          </a:solidFill>
          <a:ln w="9525">
            <a:solidFill>
              <a:schemeClr val="tx1"/>
            </a:solid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برش</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85411321"/>
      </p:ext>
    </p:extLst>
  </p:cSld>
  <p:clrMapOvr>
    <a:masterClrMapping/>
  </p:clrMapOvr>
  <p:transition advClick="0"/>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50377447-A942-4BC3-820C-0621DACB0FE3}" type="slidenum">
              <a:rPr lang="ar-SA">
                <a:solidFill>
                  <a:srgbClr val="90C226"/>
                </a:solidFill>
              </a:rPr>
              <a:pPr/>
              <a:t>218</a:t>
            </a:fld>
            <a:endParaRPr lang="en-US" dirty="0">
              <a:solidFill>
                <a:srgbClr val="90C226"/>
              </a:solidFill>
            </a:endParaRPr>
          </a:p>
        </p:txBody>
      </p:sp>
      <p:sp>
        <p:nvSpPr>
          <p:cNvPr id="451586" name="Rectangle 2"/>
          <p:cNvSpPr>
            <a:spLocks noChangeArrowheads="1"/>
          </p:cNvSpPr>
          <p:nvPr/>
        </p:nvSpPr>
        <p:spPr bwMode="auto">
          <a:xfrm rot="-16200000">
            <a:off x="6161087" y="2906713"/>
            <a:ext cx="4137025"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کاخ چهلستون اصفهان</a:t>
            </a:r>
            <a:endParaRPr lang="en-US" sz="4400" dirty="0">
              <a:solidFill>
                <a:prstClr val="black"/>
              </a:solidFill>
              <a:latin typeface="Arial" pitchFamily="34" charset="0"/>
              <a:cs typeface="Andalus" pitchFamily="2" charset="-78"/>
            </a:endParaRPr>
          </a:p>
        </p:txBody>
      </p:sp>
      <p:pic>
        <p:nvPicPr>
          <p:cNvPr id="451587" name="Picture 3" descr="IMG_2509"/>
          <p:cNvPicPr>
            <a:picLocks noChangeAspect="1" noChangeArrowheads="1"/>
          </p:cNvPicPr>
          <p:nvPr/>
        </p:nvPicPr>
        <p:blipFill>
          <a:blip r:embed="rId2"/>
          <a:srcRect/>
          <a:stretch>
            <a:fillRect/>
          </a:stretch>
        </p:blipFill>
        <p:spPr bwMode="auto">
          <a:xfrm>
            <a:off x="3657600" y="685800"/>
            <a:ext cx="3657600" cy="2743200"/>
          </a:xfrm>
          <a:prstGeom prst="rect">
            <a:avLst/>
          </a:prstGeom>
          <a:noFill/>
        </p:spPr>
      </p:pic>
      <p:pic>
        <p:nvPicPr>
          <p:cNvPr id="451588" name="Picture 4" descr="Esfehan-chehel-sotoon"/>
          <p:cNvPicPr>
            <a:picLocks noChangeAspect="1" noChangeArrowheads="1"/>
          </p:cNvPicPr>
          <p:nvPr/>
        </p:nvPicPr>
        <p:blipFill>
          <a:blip r:embed="rId3"/>
          <a:srcRect/>
          <a:stretch>
            <a:fillRect/>
          </a:stretch>
        </p:blipFill>
        <p:spPr bwMode="auto">
          <a:xfrm>
            <a:off x="990600" y="3276600"/>
            <a:ext cx="3048000" cy="2641600"/>
          </a:xfrm>
          <a:prstGeom prst="rect">
            <a:avLst/>
          </a:prstGeom>
          <a:noFill/>
        </p:spPr>
      </p:pic>
      <p:sp>
        <p:nvSpPr>
          <p:cNvPr id="451589" name="Line 5"/>
          <p:cNvSpPr>
            <a:spLocks noChangeShapeType="1"/>
          </p:cNvSpPr>
          <p:nvPr/>
        </p:nvSpPr>
        <p:spPr bwMode="auto">
          <a:xfrm>
            <a:off x="70866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1590" name="Line 6"/>
          <p:cNvSpPr>
            <a:spLocks noChangeShapeType="1"/>
          </p:cNvSpPr>
          <p:nvPr/>
        </p:nvSpPr>
        <p:spPr bwMode="auto">
          <a:xfrm flipH="1">
            <a:off x="4038600" y="46482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1591" name="Line 7"/>
          <p:cNvSpPr>
            <a:spLocks noChangeShapeType="1"/>
          </p:cNvSpPr>
          <p:nvPr/>
        </p:nvSpPr>
        <p:spPr bwMode="auto">
          <a:xfrm flipH="1">
            <a:off x="0" y="4648200"/>
            <a:ext cx="990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25132907"/>
      </p:ext>
    </p:extLst>
  </p:cSld>
  <p:clrMapOvr>
    <a:masterClrMapping/>
  </p:clrMapOvr>
  <p:transition advClick="0"/>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138B9F72-A8D5-4BA3-AEBB-2E41816FC260}" type="slidenum">
              <a:rPr lang="ar-SA">
                <a:solidFill>
                  <a:srgbClr val="90C226"/>
                </a:solidFill>
              </a:rPr>
              <a:pPr/>
              <a:t>219</a:t>
            </a:fld>
            <a:endParaRPr lang="en-US" dirty="0">
              <a:solidFill>
                <a:srgbClr val="90C226"/>
              </a:solidFill>
            </a:endParaRPr>
          </a:p>
        </p:txBody>
      </p:sp>
      <p:sp>
        <p:nvSpPr>
          <p:cNvPr id="452610" name="Rectangle 2"/>
          <p:cNvSpPr>
            <a:spLocks noChangeArrowheads="1"/>
          </p:cNvSpPr>
          <p:nvPr/>
        </p:nvSpPr>
        <p:spPr bwMode="auto">
          <a:xfrm rot="-16200000">
            <a:off x="6161087" y="2906713"/>
            <a:ext cx="4137025"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کاخ چهلستون اصفهان</a:t>
            </a:r>
            <a:endParaRPr lang="en-US" sz="4400" dirty="0">
              <a:solidFill>
                <a:prstClr val="black"/>
              </a:solidFill>
              <a:latin typeface="Arial" pitchFamily="34" charset="0"/>
              <a:cs typeface="Andalus" pitchFamily="2" charset="-78"/>
            </a:endParaRPr>
          </a:p>
        </p:txBody>
      </p:sp>
      <p:pic>
        <p:nvPicPr>
          <p:cNvPr id="452611" name="Picture 3" descr="IMG_2519"/>
          <p:cNvPicPr>
            <a:picLocks noChangeAspect="1" noChangeArrowheads="1"/>
          </p:cNvPicPr>
          <p:nvPr/>
        </p:nvPicPr>
        <p:blipFill>
          <a:blip r:embed="rId2"/>
          <a:srcRect/>
          <a:stretch>
            <a:fillRect/>
          </a:stretch>
        </p:blipFill>
        <p:spPr bwMode="auto">
          <a:xfrm>
            <a:off x="4191000" y="381000"/>
            <a:ext cx="2971800" cy="3962400"/>
          </a:xfrm>
          <a:prstGeom prst="rect">
            <a:avLst/>
          </a:prstGeom>
          <a:noFill/>
        </p:spPr>
      </p:pic>
      <p:pic>
        <p:nvPicPr>
          <p:cNvPr id="452612" name="Picture 4" descr="IMG_2515"/>
          <p:cNvPicPr>
            <a:picLocks noChangeAspect="1" noChangeArrowheads="1"/>
          </p:cNvPicPr>
          <p:nvPr/>
        </p:nvPicPr>
        <p:blipFill>
          <a:blip r:embed="rId3"/>
          <a:srcRect/>
          <a:stretch>
            <a:fillRect/>
          </a:stretch>
        </p:blipFill>
        <p:spPr bwMode="auto">
          <a:xfrm>
            <a:off x="533400" y="3124200"/>
            <a:ext cx="3962400" cy="2971800"/>
          </a:xfrm>
          <a:prstGeom prst="rect">
            <a:avLst/>
          </a:prstGeom>
          <a:noFill/>
        </p:spPr>
      </p:pic>
      <p:sp>
        <p:nvSpPr>
          <p:cNvPr id="452613" name="Line 5"/>
          <p:cNvSpPr>
            <a:spLocks noChangeShapeType="1"/>
          </p:cNvSpPr>
          <p:nvPr/>
        </p:nvSpPr>
        <p:spPr bwMode="auto">
          <a:xfrm flipH="1">
            <a:off x="2057400" y="990600"/>
            <a:ext cx="2133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2614" name="Line 6"/>
          <p:cNvSpPr>
            <a:spLocks noChangeShapeType="1"/>
          </p:cNvSpPr>
          <p:nvPr/>
        </p:nvSpPr>
        <p:spPr bwMode="auto">
          <a:xfrm>
            <a:off x="2362200" y="685800"/>
            <a:ext cx="0" cy="2438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2615" name="Line 7"/>
          <p:cNvSpPr>
            <a:spLocks noChangeShapeType="1"/>
          </p:cNvSpPr>
          <p:nvPr/>
        </p:nvSpPr>
        <p:spPr bwMode="auto">
          <a:xfrm>
            <a:off x="2286000" y="6096000"/>
            <a:ext cx="0" cy="457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2616" name="Line 8"/>
          <p:cNvSpPr>
            <a:spLocks noChangeShapeType="1"/>
          </p:cNvSpPr>
          <p:nvPr/>
        </p:nvSpPr>
        <p:spPr bwMode="auto">
          <a:xfrm flipH="1">
            <a:off x="0" y="6324600"/>
            <a:ext cx="2667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0244671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B9D991E5-D68D-4128-9D87-FA24007154C5}" type="slidenum">
              <a:rPr lang="ar-SA">
                <a:solidFill>
                  <a:srgbClr val="90C226"/>
                </a:solidFill>
              </a:rPr>
              <a:pPr/>
              <a:t>22</a:t>
            </a:fld>
            <a:endParaRPr lang="en-US" dirty="0">
              <a:solidFill>
                <a:srgbClr val="90C226"/>
              </a:solidFill>
            </a:endParaRPr>
          </a:p>
        </p:txBody>
      </p:sp>
      <p:pic>
        <p:nvPicPr>
          <p:cNvPr id="66562" name="Picture 2" descr="Copy (2) of 8"/>
          <p:cNvPicPr>
            <a:picLocks noChangeAspect="1" noChangeArrowheads="1"/>
          </p:cNvPicPr>
          <p:nvPr/>
        </p:nvPicPr>
        <p:blipFill>
          <a:blip r:embed="rId2">
            <a:clrChange>
              <a:clrFrom>
                <a:srgbClr val="D9DBEA"/>
              </a:clrFrom>
              <a:clrTo>
                <a:srgbClr val="D9DBEA">
                  <a:alpha val="0"/>
                </a:srgbClr>
              </a:clrTo>
            </a:clrChange>
            <a:lum contrast="42000"/>
          </a:blip>
          <a:srcRect/>
          <a:stretch>
            <a:fillRect/>
          </a:stretch>
        </p:blipFill>
        <p:spPr bwMode="auto">
          <a:xfrm>
            <a:off x="539750" y="3500438"/>
            <a:ext cx="3382963" cy="3127375"/>
          </a:xfrm>
          <a:prstGeom prst="rect">
            <a:avLst/>
          </a:prstGeom>
          <a:noFill/>
        </p:spPr>
      </p:pic>
      <p:pic>
        <p:nvPicPr>
          <p:cNvPr id="66563" name="Picture 3" descr="8"/>
          <p:cNvPicPr>
            <a:picLocks noChangeAspect="1" noChangeArrowheads="1"/>
          </p:cNvPicPr>
          <p:nvPr/>
        </p:nvPicPr>
        <p:blipFill>
          <a:blip r:embed="rId3">
            <a:clrChange>
              <a:clrFrom>
                <a:srgbClr val="C4C8D3"/>
              </a:clrFrom>
              <a:clrTo>
                <a:srgbClr val="C4C8D3">
                  <a:alpha val="0"/>
                </a:srgbClr>
              </a:clrTo>
            </a:clrChange>
            <a:lum contrast="48000"/>
          </a:blip>
          <a:srcRect/>
          <a:stretch>
            <a:fillRect/>
          </a:stretch>
        </p:blipFill>
        <p:spPr bwMode="auto">
          <a:xfrm>
            <a:off x="684213" y="260350"/>
            <a:ext cx="3382962" cy="3108325"/>
          </a:xfrm>
          <a:prstGeom prst="rect">
            <a:avLst/>
          </a:prstGeom>
          <a:noFill/>
        </p:spPr>
      </p:pic>
      <p:sp>
        <p:nvSpPr>
          <p:cNvPr id="66564" name="Text Box 4"/>
          <p:cNvSpPr txBox="1">
            <a:spLocks noChangeArrowheads="1"/>
          </p:cNvSpPr>
          <p:nvPr/>
        </p:nvSpPr>
        <p:spPr bwMode="auto">
          <a:xfrm>
            <a:off x="755650" y="2924175"/>
            <a:ext cx="35052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srgbClr val="99CA3C"/>
                </a:solidFill>
                <a:latin typeface="Arial" pitchFamily="34" charset="0"/>
                <a:cs typeface="B Homa" panose="00000400000000000000" pitchFamily="2" charset="-78"/>
              </a:rPr>
              <a:t>تخت جمشید در زمان داریوش بزرگ</a:t>
            </a:r>
            <a:endParaRPr lang="en-US" b="1" dirty="0">
              <a:solidFill>
                <a:srgbClr val="99CA3C"/>
              </a:solidFill>
              <a:latin typeface="Arial" pitchFamily="34" charset="0"/>
              <a:cs typeface="B Homa" panose="00000400000000000000" pitchFamily="2" charset="-78"/>
            </a:endParaRPr>
          </a:p>
        </p:txBody>
      </p:sp>
      <p:sp>
        <p:nvSpPr>
          <p:cNvPr id="66565" name="Text Box 5"/>
          <p:cNvSpPr txBox="1">
            <a:spLocks noChangeArrowheads="1"/>
          </p:cNvSpPr>
          <p:nvPr/>
        </p:nvSpPr>
        <p:spPr bwMode="auto">
          <a:xfrm>
            <a:off x="900113" y="6237288"/>
            <a:ext cx="3024187"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تخت جمشید در زمان خشایارشاه</a:t>
            </a:r>
            <a:endParaRPr lang="en-US" sz="2000" b="1" dirty="0">
              <a:solidFill>
                <a:srgbClr val="99CA3C"/>
              </a:solidFill>
              <a:latin typeface="Arial" pitchFamily="34" charset="0"/>
              <a:cs typeface="B Homa" panose="00000400000000000000" pitchFamily="2" charset="-78"/>
            </a:endParaRPr>
          </a:p>
        </p:txBody>
      </p:sp>
      <p:pic>
        <p:nvPicPr>
          <p:cNvPr id="66566" name="Picture 6" descr="Copy of 8"/>
          <p:cNvPicPr>
            <a:picLocks noChangeAspect="1" noChangeArrowheads="1"/>
          </p:cNvPicPr>
          <p:nvPr/>
        </p:nvPicPr>
        <p:blipFill>
          <a:blip r:embed="rId4">
            <a:clrChange>
              <a:clrFrom>
                <a:srgbClr val="C5C7D6"/>
              </a:clrFrom>
              <a:clrTo>
                <a:srgbClr val="C5C7D6">
                  <a:alpha val="0"/>
                </a:srgbClr>
              </a:clrTo>
            </a:clrChange>
            <a:lum contrast="24000"/>
          </a:blip>
          <a:srcRect/>
          <a:stretch>
            <a:fillRect/>
          </a:stretch>
        </p:blipFill>
        <p:spPr bwMode="auto">
          <a:xfrm>
            <a:off x="4140200" y="3933825"/>
            <a:ext cx="4627563" cy="2295525"/>
          </a:xfrm>
          <a:prstGeom prst="rect">
            <a:avLst/>
          </a:prstGeom>
          <a:noFill/>
        </p:spPr>
      </p:pic>
      <p:sp>
        <p:nvSpPr>
          <p:cNvPr id="66567" name="Text Box 7"/>
          <p:cNvSpPr txBox="1">
            <a:spLocks noChangeArrowheads="1"/>
          </p:cNvSpPr>
          <p:nvPr/>
        </p:nvSpPr>
        <p:spPr bwMode="auto">
          <a:xfrm>
            <a:off x="4572000" y="836613"/>
            <a:ext cx="4187825" cy="15589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معماری هخامنشی  مبتنی بر تکرار یاخته های مربع شکل است و برافراشته وسر به سوی اسمان کشیده است و بر روی سکو بنا می شود  در صورتیکه بناهای یونانی بلافاصله بدون هیچ واسطه ای از سطح زمین می رویند وبیشتر  با زمین و چشم اندازهای ان در ارتباط هستند و کمتر سر به سوی اسمان  می کشند. </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49884197"/>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6F892535-0A22-4DE8-838F-B04CEAF1B6F1}" type="slidenum">
              <a:rPr lang="ar-SA">
                <a:solidFill>
                  <a:srgbClr val="90C226"/>
                </a:solidFill>
              </a:rPr>
              <a:pPr/>
              <a:t>220</a:t>
            </a:fld>
            <a:endParaRPr lang="en-US" dirty="0">
              <a:solidFill>
                <a:srgbClr val="90C226"/>
              </a:solidFill>
            </a:endParaRPr>
          </a:p>
        </p:txBody>
      </p:sp>
      <p:sp>
        <p:nvSpPr>
          <p:cNvPr id="453634" name="Rectangle 2"/>
          <p:cNvSpPr>
            <a:spLocks noChangeArrowheads="1"/>
          </p:cNvSpPr>
          <p:nvPr/>
        </p:nvSpPr>
        <p:spPr bwMode="auto">
          <a:xfrm rot="-16200000">
            <a:off x="6161087" y="2906713"/>
            <a:ext cx="4137025"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کاخ چهلستون اصفهان</a:t>
            </a:r>
            <a:endParaRPr lang="en-US" sz="4400" dirty="0">
              <a:solidFill>
                <a:prstClr val="black"/>
              </a:solidFill>
              <a:latin typeface="Arial" pitchFamily="34" charset="0"/>
              <a:cs typeface="Andalus" pitchFamily="2" charset="-78"/>
            </a:endParaRPr>
          </a:p>
        </p:txBody>
      </p:sp>
      <p:pic>
        <p:nvPicPr>
          <p:cNvPr id="453635" name="Picture 3" descr="esfehan%20(40%20soton)%20-%201"/>
          <p:cNvPicPr>
            <a:picLocks noChangeAspect="1" noChangeArrowheads="1"/>
          </p:cNvPicPr>
          <p:nvPr/>
        </p:nvPicPr>
        <p:blipFill>
          <a:blip r:embed="rId2"/>
          <a:srcRect/>
          <a:stretch>
            <a:fillRect/>
          </a:stretch>
        </p:blipFill>
        <p:spPr bwMode="auto">
          <a:xfrm>
            <a:off x="3657600" y="685800"/>
            <a:ext cx="4114800" cy="2732088"/>
          </a:xfrm>
          <a:prstGeom prst="rect">
            <a:avLst/>
          </a:prstGeom>
          <a:noFill/>
        </p:spPr>
      </p:pic>
      <p:pic>
        <p:nvPicPr>
          <p:cNvPr id="453636" name="Picture 4" descr="esfehan%20(40%20soton)%20-%202"/>
          <p:cNvPicPr>
            <a:picLocks noChangeAspect="1" noChangeArrowheads="1"/>
          </p:cNvPicPr>
          <p:nvPr/>
        </p:nvPicPr>
        <p:blipFill>
          <a:blip r:embed="rId3"/>
          <a:srcRect/>
          <a:stretch>
            <a:fillRect/>
          </a:stretch>
        </p:blipFill>
        <p:spPr bwMode="auto">
          <a:xfrm>
            <a:off x="533400" y="3048000"/>
            <a:ext cx="3962400" cy="2632075"/>
          </a:xfrm>
          <a:prstGeom prst="rect">
            <a:avLst/>
          </a:prstGeom>
          <a:noFill/>
        </p:spPr>
      </p:pic>
      <p:sp>
        <p:nvSpPr>
          <p:cNvPr id="453637" name="Line 5"/>
          <p:cNvSpPr>
            <a:spLocks noChangeShapeType="1"/>
          </p:cNvSpPr>
          <p:nvPr/>
        </p:nvSpPr>
        <p:spPr bwMode="auto">
          <a:xfrm flipH="1">
            <a:off x="2057400" y="990600"/>
            <a:ext cx="1600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3638" name="Line 6"/>
          <p:cNvSpPr>
            <a:spLocks noChangeShapeType="1"/>
          </p:cNvSpPr>
          <p:nvPr/>
        </p:nvSpPr>
        <p:spPr bwMode="auto">
          <a:xfrm>
            <a:off x="2362200" y="685800"/>
            <a:ext cx="0" cy="236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3639" name="Line 7"/>
          <p:cNvSpPr>
            <a:spLocks noChangeShapeType="1"/>
          </p:cNvSpPr>
          <p:nvPr/>
        </p:nvSpPr>
        <p:spPr bwMode="auto">
          <a:xfrm>
            <a:off x="2286000" y="5638800"/>
            <a:ext cx="0" cy="914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3640" name="Line 8"/>
          <p:cNvSpPr>
            <a:spLocks noChangeShapeType="1"/>
          </p:cNvSpPr>
          <p:nvPr/>
        </p:nvSpPr>
        <p:spPr bwMode="auto">
          <a:xfrm flipH="1">
            <a:off x="0" y="6324600"/>
            <a:ext cx="2667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771727405"/>
      </p:ext>
    </p:extLst>
  </p:cSld>
  <p:clrMapOvr>
    <a:masterClrMapping/>
  </p:clrMapOvr>
  <p:transition advClick="0"/>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E0CA5480-96B4-425A-8348-73B3015343E3}" type="slidenum">
              <a:rPr lang="ar-SA">
                <a:solidFill>
                  <a:srgbClr val="90C226"/>
                </a:solidFill>
              </a:rPr>
              <a:pPr/>
              <a:t>221</a:t>
            </a:fld>
            <a:endParaRPr lang="en-US" dirty="0">
              <a:solidFill>
                <a:srgbClr val="90C226"/>
              </a:solidFill>
            </a:endParaRPr>
          </a:p>
        </p:txBody>
      </p:sp>
      <p:sp>
        <p:nvSpPr>
          <p:cNvPr id="454658" name="Rectangle 2"/>
          <p:cNvSpPr>
            <a:spLocks noChangeArrowheads="1"/>
          </p:cNvSpPr>
          <p:nvPr/>
        </p:nvSpPr>
        <p:spPr bwMode="auto">
          <a:xfrm rot="-16200000">
            <a:off x="6161087" y="2906713"/>
            <a:ext cx="4137025"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کاخ چهلستون اصفهان</a:t>
            </a:r>
            <a:endParaRPr lang="en-US" sz="4400" dirty="0">
              <a:solidFill>
                <a:prstClr val="black"/>
              </a:solidFill>
              <a:latin typeface="Arial" pitchFamily="34" charset="0"/>
              <a:cs typeface="Andalus" pitchFamily="2" charset="-78"/>
            </a:endParaRPr>
          </a:p>
        </p:txBody>
      </p:sp>
      <p:pic>
        <p:nvPicPr>
          <p:cNvPr id="454659" name="Picture 3" descr="esfehan%20-%2040%20soton%20-%20painting"/>
          <p:cNvPicPr>
            <a:picLocks noChangeAspect="1" noChangeArrowheads="1"/>
          </p:cNvPicPr>
          <p:nvPr/>
        </p:nvPicPr>
        <p:blipFill>
          <a:blip r:embed="rId2"/>
          <a:srcRect/>
          <a:stretch>
            <a:fillRect/>
          </a:stretch>
        </p:blipFill>
        <p:spPr bwMode="auto">
          <a:xfrm>
            <a:off x="3733800" y="457200"/>
            <a:ext cx="3886200" cy="2582863"/>
          </a:xfrm>
          <a:prstGeom prst="rect">
            <a:avLst/>
          </a:prstGeom>
          <a:noFill/>
        </p:spPr>
      </p:pic>
      <p:pic>
        <p:nvPicPr>
          <p:cNvPr id="454660" name="Picture 4" descr="IMG_2517"/>
          <p:cNvPicPr>
            <a:picLocks noChangeAspect="1" noChangeArrowheads="1"/>
          </p:cNvPicPr>
          <p:nvPr/>
        </p:nvPicPr>
        <p:blipFill>
          <a:blip r:embed="rId3"/>
          <a:srcRect/>
          <a:stretch>
            <a:fillRect/>
          </a:stretch>
        </p:blipFill>
        <p:spPr bwMode="auto">
          <a:xfrm>
            <a:off x="838200" y="2819400"/>
            <a:ext cx="4156075" cy="3116263"/>
          </a:xfrm>
          <a:prstGeom prst="rect">
            <a:avLst/>
          </a:prstGeom>
          <a:noFill/>
        </p:spPr>
      </p:pic>
      <p:pic>
        <p:nvPicPr>
          <p:cNvPr id="454661" name="Picture 5" descr="IMG_2520"/>
          <p:cNvPicPr>
            <a:picLocks noChangeAspect="1" noChangeArrowheads="1"/>
          </p:cNvPicPr>
          <p:nvPr/>
        </p:nvPicPr>
        <p:blipFill>
          <a:blip r:embed="rId4"/>
          <a:srcRect/>
          <a:stretch>
            <a:fillRect/>
          </a:stretch>
        </p:blipFill>
        <p:spPr bwMode="auto">
          <a:xfrm>
            <a:off x="457200" y="228600"/>
            <a:ext cx="2590800" cy="1943100"/>
          </a:xfrm>
          <a:prstGeom prst="rect">
            <a:avLst/>
          </a:prstGeom>
          <a:noFill/>
        </p:spPr>
      </p:pic>
      <p:sp>
        <p:nvSpPr>
          <p:cNvPr id="454662" name="Line 6"/>
          <p:cNvSpPr>
            <a:spLocks noChangeShapeType="1"/>
          </p:cNvSpPr>
          <p:nvPr/>
        </p:nvSpPr>
        <p:spPr bwMode="auto">
          <a:xfrm flipH="1">
            <a:off x="3048000" y="1143000"/>
            <a:ext cx="685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4663" name="Line 7"/>
          <p:cNvSpPr>
            <a:spLocks noChangeShapeType="1"/>
          </p:cNvSpPr>
          <p:nvPr/>
        </p:nvSpPr>
        <p:spPr bwMode="auto">
          <a:xfrm>
            <a:off x="2362200" y="2133600"/>
            <a:ext cx="0" cy="685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4664" name="Line 8"/>
          <p:cNvSpPr>
            <a:spLocks noChangeShapeType="1"/>
          </p:cNvSpPr>
          <p:nvPr/>
        </p:nvSpPr>
        <p:spPr bwMode="auto">
          <a:xfrm>
            <a:off x="2286000" y="5943600"/>
            <a:ext cx="0" cy="762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4665" name="Line 9"/>
          <p:cNvSpPr>
            <a:spLocks noChangeShapeType="1"/>
          </p:cNvSpPr>
          <p:nvPr/>
        </p:nvSpPr>
        <p:spPr bwMode="auto">
          <a:xfrm flipH="1">
            <a:off x="0" y="6477000"/>
            <a:ext cx="2667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4666" name="Text Box 10"/>
          <p:cNvSpPr txBox="1">
            <a:spLocks noChangeArrowheads="1"/>
          </p:cNvSpPr>
          <p:nvPr/>
        </p:nvSpPr>
        <p:spPr bwMode="auto">
          <a:xfrm>
            <a:off x="304800" y="6096000"/>
            <a:ext cx="18288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جنگ چالدران</a:t>
            </a:r>
            <a:endParaRPr lang="en-US" b="1" i="1" dirty="0">
              <a:solidFill>
                <a:prstClr val="black"/>
              </a:solidFill>
              <a:latin typeface="Arial" pitchFamily="34" charset="0"/>
              <a:cs typeface="B Homa" panose="00000400000000000000" pitchFamily="2" charset="-78"/>
            </a:endParaRPr>
          </a:p>
        </p:txBody>
      </p:sp>
      <p:sp>
        <p:nvSpPr>
          <p:cNvPr id="454667" name="Rectangle 11"/>
          <p:cNvSpPr>
            <a:spLocks noChangeArrowheads="1"/>
          </p:cNvSpPr>
          <p:nvPr/>
        </p:nvSpPr>
        <p:spPr bwMode="auto">
          <a:xfrm>
            <a:off x="7239000" y="6096000"/>
            <a:ext cx="990600" cy="533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36293986"/>
      </p:ext>
    </p:extLst>
  </p:cSld>
  <p:clrMapOvr>
    <a:masterClrMapping/>
  </p:clrMapOvr>
  <p:transition advClick="0"/>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633E2150-18E8-4FBB-A10C-22CAEB78D99C}" type="slidenum">
              <a:rPr lang="ar-SA">
                <a:solidFill>
                  <a:srgbClr val="90C226"/>
                </a:solidFill>
              </a:rPr>
              <a:pPr/>
              <a:t>222</a:t>
            </a:fld>
            <a:endParaRPr lang="en-US" dirty="0">
              <a:solidFill>
                <a:srgbClr val="90C226"/>
              </a:solidFill>
            </a:endParaRPr>
          </a:p>
        </p:txBody>
      </p:sp>
      <p:pic>
        <p:nvPicPr>
          <p:cNvPr id="455682" name="Picture 2" descr="IMG_2418"/>
          <p:cNvPicPr>
            <a:picLocks noChangeAspect="1" noChangeArrowheads="1"/>
          </p:cNvPicPr>
          <p:nvPr/>
        </p:nvPicPr>
        <p:blipFill>
          <a:blip r:embed="rId2" cstate="screen">
            <a:clrChange>
              <a:clrFrom>
                <a:srgbClr val="E3E2E8"/>
              </a:clrFrom>
              <a:clrTo>
                <a:srgbClr val="E3E2E8">
                  <a:alpha val="0"/>
                </a:srgbClr>
              </a:clrTo>
            </a:clrChange>
            <a:extLst>
              <a:ext uri="{28A0092B-C50C-407E-A947-70E740481C1C}">
                <a14:useLocalDpi xmlns:a14="http://schemas.microsoft.com/office/drawing/2010/main"/>
              </a:ext>
            </a:extLst>
          </a:blip>
          <a:srcRect/>
          <a:stretch>
            <a:fillRect/>
          </a:stretch>
        </p:blipFill>
        <p:spPr bwMode="auto">
          <a:xfrm>
            <a:off x="533400" y="2971800"/>
            <a:ext cx="5181600" cy="3321050"/>
          </a:xfrm>
          <a:prstGeom prst="rect">
            <a:avLst/>
          </a:prstGeom>
          <a:noFill/>
        </p:spPr>
      </p:pic>
      <p:sp>
        <p:nvSpPr>
          <p:cNvPr id="455683" name="Rectangle 3"/>
          <p:cNvSpPr>
            <a:spLocks noChangeArrowheads="1"/>
          </p:cNvSpPr>
          <p:nvPr/>
        </p:nvSpPr>
        <p:spPr bwMode="auto">
          <a:xfrm>
            <a:off x="3352800" y="609600"/>
            <a:ext cx="3022600"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عالی قاچو</a:t>
            </a:r>
            <a:endParaRPr lang="en-US" sz="7200" dirty="0">
              <a:solidFill>
                <a:prstClr val="black"/>
              </a:solidFill>
              <a:latin typeface="Arial" pitchFamily="34" charset="0"/>
              <a:cs typeface="Andalus" pitchFamily="2" charset="-78"/>
            </a:endParaRPr>
          </a:p>
        </p:txBody>
      </p:sp>
      <p:sp>
        <p:nvSpPr>
          <p:cNvPr id="455684" name="Rectangle 4"/>
          <p:cNvSpPr>
            <a:spLocks noChangeArrowheads="1"/>
          </p:cNvSpPr>
          <p:nvPr/>
        </p:nvSpPr>
        <p:spPr bwMode="auto">
          <a:xfrm>
            <a:off x="8001000" y="5334000"/>
            <a:ext cx="1143000" cy="1295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5685" name="Rectangle 5"/>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5686" name="Text Box 6"/>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pic>
        <p:nvPicPr>
          <p:cNvPr id="455687" name="Picture 7" descr="kakh o koosh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solidFill>
              <a:schemeClr val="tx1"/>
            </a:solidFill>
            <a:miter lim="800000"/>
            <a:headEnd/>
            <a:tailEnd/>
          </a:ln>
        </p:spPr>
      </p:pic>
      <p:sp>
        <p:nvSpPr>
          <p:cNvPr id="455688" name="AutoShape 8">
            <a:hlinkClick r:id="rId4" action="ppaction://hlinkpres?slideindex=1&amp;slidetitle=" highlightClick="1"/>
          </p:cNvPr>
          <p:cNvSpPr>
            <a:spLocks noChangeArrowheads="1"/>
          </p:cNvSpPr>
          <p:nvPr/>
        </p:nvSpPr>
        <p:spPr bwMode="auto">
          <a:xfrm>
            <a:off x="8077200" y="5410200"/>
            <a:ext cx="9144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5689" name="Rectangle 9"/>
          <p:cNvSpPr>
            <a:spLocks noChangeArrowheads="1"/>
          </p:cNvSpPr>
          <p:nvPr/>
        </p:nvSpPr>
        <p:spPr bwMode="auto">
          <a:xfrm>
            <a:off x="6248400" y="6096000"/>
            <a:ext cx="18288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5690" name="AutoShape 10">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32013063"/>
      </p:ext>
    </p:extLst>
  </p:cSld>
  <p:clrMapOvr>
    <a:masterClrMapping/>
  </p:clrMapOvr>
  <p:transition advClick="0"/>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26E2851-D436-4870-82BA-2424933151B3}" type="slidenum">
              <a:rPr lang="ar-SA">
                <a:solidFill>
                  <a:srgbClr val="90C226"/>
                </a:solidFill>
              </a:rPr>
              <a:pPr/>
              <a:t>223</a:t>
            </a:fld>
            <a:endParaRPr lang="en-US" dirty="0">
              <a:solidFill>
                <a:srgbClr val="90C226"/>
              </a:solidFill>
            </a:endParaRPr>
          </a:p>
        </p:txBody>
      </p:sp>
      <p:sp>
        <p:nvSpPr>
          <p:cNvPr id="456706"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pic>
        <p:nvPicPr>
          <p:cNvPr id="456707" name="Picture 3" descr="Picture 195"/>
          <p:cNvPicPr>
            <a:picLocks noChangeAspect="1" noChangeArrowheads="1"/>
          </p:cNvPicPr>
          <p:nvPr/>
        </p:nvPicPr>
        <p:blipFill>
          <a:blip r:embed="rId2"/>
          <a:srcRect/>
          <a:stretch>
            <a:fillRect/>
          </a:stretch>
        </p:blipFill>
        <p:spPr bwMode="auto">
          <a:xfrm>
            <a:off x="2132013" y="685800"/>
            <a:ext cx="5183187" cy="4497388"/>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4294291334"/>
      </p:ext>
    </p:extLst>
  </p:cSld>
  <p:clrMapOvr>
    <a:masterClrMapping/>
  </p:clrMapOvr>
  <p:transition advClick="0"/>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5836AEEA-5F49-4BC4-AC8C-3B9AE08F89FC}" type="slidenum">
              <a:rPr lang="ar-SA">
                <a:solidFill>
                  <a:srgbClr val="90C226"/>
                </a:solidFill>
              </a:rPr>
              <a:pPr/>
              <a:t>224</a:t>
            </a:fld>
            <a:endParaRPr lang="en-US" dirty="0">
              <a:solidFill>
                <a:srgbClr val="90C226"/>
              </a:solidFill>
            </a:endParaRPr>
          </a:p>
        </p:txBody>
      </p:sp>
      <p:sp>
        <p:nvSpPr>
          <p:cNvPr id="457730"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pic>
        <p:nvPicPr>
          <p:cNvPr id="457731" name="Picture 3" descr="Picture 197"/>
          <p:cNvPicPr>
            <a:picLocks noChangeAspect="1" noChangeArrowheads="1"/>
          </p:cNvPicPr>
          <p:nvPr/>
        </p:nvPicPr>
        <p:blipFill>
          <a:blip r:embed="rId2"/>
          <a:srcRect/>
          <a:stretch>
            <a:fillRect/>
          </a:stretch>
        </p:blipFill>
        <p:spPr bwMode="auto">
          <a:xfrm>
            <a:off x="2743200" y="990600"/>
            <a:ext cx="3756025" cy="4572000"/>
          </a:xfrm>
          <a:prstGeom prst="rect">
            <a:avLst/>
          </a:prstGeom>
          <a:noFill/>
          <a:ln w="9525">
            <a:solidFill>
              <a:schemeClr val="tx1"/>
            </a:solidFill>
            <a:miter lim="800000"/>
            <a:headEnd/>
            <a:tailEnd/>
          </a:ln>
        </p:spPr>
      </p:pic>
      <p:sp>
        <p:nvSpPr>
          <p:cNvPr id="457732" name="Text Box 4"/>
          <p:cNvSpPr txBox="1">
            <a:spLocks noChangeArrowheads="1"/>
          </p:cNvSpPr>
          <p:nvPr/>
        </p:nvSpPr>
        <p:spPr bwMode="auto">
          <a:xfrm>
            <a:off x="2438400" y="5257800"/>
            <a:ext cx="5334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پلان</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384771930"/>
      </p:ext>
    </p:extLst>
  </p:cSld>
  <p:clrMapOvr>
    <a:masterClrMapping/>
  </p:clrMapOvr>
  <p:transition advClick="0"/>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9AA3CF21-6277-4F3E-AE0B-5EFF46AFEAD8}" type="slidenum">
              <a:rPr lang="ar-SA">
                <a:solidFill>
                  <a:srgbClr val="90C226"/>
                </a:solidFill>
              </a:rPr>
              <a:pPr/>
              <a:t>225</a:t>
            </a:fld>
            <a:endParaRPr lang="en-US" dirty="0">
              <a:solidFill>
                <a:srgbClr val="90C226"/>
              </a:solidFill>
            </a:endParaRPr>
          </a:p>
        </p:txBody>
      </p:sp>
      <p:sp>
        <p:nvSpPr>
          <p:cNvPr id="458754"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8755"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8756" name="Rectangle 4"/>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pic>
        <p:nvPicPr>
          <p:cNvPr id="458757" name="Picture 5" descr="Picture 199"/>
          <p:cNvPicPr>
            <a:picLocks noChangeAspect="1" noChangeArrowheads="1"/>
          </p:cNvPicPr>
          <p:nvPr/>
        </p:nvPicPr>
        <p:blipFill>
          <a:blip r:embed="rId2"/>
          <a:srcRect/>
          <a:stretch>
            <a:fillRect/>
          </a:stretch>
        </p:blipFill>
        <p:spPr bwMode="auto">
          <a:xfrm>
            <a:off x="534988" y="2973388"/>
            <a:ext cx="3305175" cy="3124200"/>
          </a:xfrm>
          <a:prstGeom prst="rect">
            <a:avLst/>
          </a:prstGeom>
          <a:noFill/>
          <a:ln w="9525">
            <a:solidFill>
              <a:schemeClr val="tx1"/>
            </a:solidFill>
            <a:miter lim="800000"/>
            <a:headEnd/>
            <a:tailEnd/>
          </a:ln>
        </p:spPr>
      </p:pic>
      <p:pic>
        <p:nvPicPr>
          <p:cNvPr id="458758" name="Picture 6" descr="Picture 200"/>
          <p:cNvPicPr>
            <a:picLocks noChangeAspect="1" noChangeArrowheads="1"/>
          </p:cNvPicPr>
          <p:nvPr/>
        </p:nvPicPr>
        <p:blipFill>
          <a:blip r:embed="rId3"/>
          <a:srcRect/>
          <a:stretch>
            <a:fillRect/>
          </a:stretch>
        </p:blipFill>
        <p:spPr bwMode="auto">
          <a:xfrm>
            <a:off x="3429000" y="609600"/>
            <a:ext cx="4114800" cy="2887663"/>
          </a:xfrm>
          <a:prstGeom prst="rect">
            <a:avLst/>
          </a:prstGeom>
          <a:noFill/>
          <a:ln w="9525" algn="ctr">
            <a:solidFill>
              <a:schemeClr val="tx1"/>
            </a:solidFill>
            <a:miter lim="800000"/>
            <a:headEnd/>
            <a:tailEnd/>
          </a:ln>
          <a:effectLst/>
        </p:spPr>
      </p:pic>
      <p:sp>
        <p:nvSpPr>
          <p:cNvPr id="458759" name="Text Box 7"/>
          <p:cNvSpPr txBox="1">
            <a:spLocks noChangeArrowheads="1"/>
          </p:cNvSpPr>
          <p:nvPr/>
        </p:nvSpPr>
        <p:spPr bwMode="auto">
          <a:xfrm>
            <a:off x="3581400" y="685800"/>
            <a:ext cx="4572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نما</a:t>
            </a:r>
            <a:endParaRPr lang="en-US" b="1" dirty="0">
              <a:solidFill>
                <a:prstClr val="black"/>
              </a:solidFill>
              <a:latin typeface="Arial" pitchFamily="34" charset="0"/>
              <a:cs typeface="B Homa" panose="00000400000000000000" pitchFamily="2" charset="-78"/>
            </a:endParaRPr>
          </a:p>
        </p:txBody>
      </p:sp>
      <p:sp>
        <p:nvSpPr>
          <p:cNvPr id="458760" name="Text Box 8"/>
          <p:cNvSpPr txBox="1">
            <a:spLocks noChangeArrowheads="1"/>
          </p:cNvSpPr>
          <p:nvPr/>
        </p:nvSpPr>
        <p:spPr bwMode="auto">
          <a:xfrm>
            <a:off x="609600" y="3048000"/>
            <a:ext cx="4572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نما</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736730426"/>
      </p:ext>
    </p:extLst>
  </p:cSld>
  <p:clrMapOvr>
    <a:masterClrMapping/>
  </p:clrMapOvr>
  <p:transition advClick="0"/>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9BE5E33F-08E0-473E-90D3-3C1093E785EE}" type="slidenum">
              <a:rPr lang="ar-SA">
                <a:solidFill>
                  <a:srgbClr val="90C226"/>
                </a:solidFill>
              </a:rPr>
              <a:pPr/>
              <a:t>226</a:t>
            </a:fld>
            <a:endParaRPr lang="en-US" dirty="0">
              <a:solidFill>
                <a:srgbClr val="90C226"/>
              </a:solidFill>
            </a:endParaRPr>
          </a:p>
        </p:txBody>
      </p:sp>
      <p:sp>
        <p:nvSpPr>
          <p:cNvPr id="459778"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sp>
        <p:nvSpPr>
          <p:cNvPr id="459779"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59780"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59781" name="Picture 5" descr="Iran_Ali_Qapou_palasset"/>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90600" y="3352800"/>
            <a:ext cx="3810000" cy="2628900"/>
          </a:xfrm>
          <a:prstGeom prst="rect">
            <a:avLst/>
          </a:prstGeom>
          <a:noFill/>
        </p:spPr>
      </p:pic>
      <p:pic>
        <p:nvPicPr>
          <p:cNvPr id="459782" name="Picture 6" descr="TN_ALIGKAPO%20ESFEHAN"/>
          <p:cNvPicPr>
            <a:picLocks noChangeAspect="1" noChangeArrowheads="1"/>
          </p:cNvPicPr>
          <p:nvPr/>
        </p:nvPicPr>
        <p:blipFill>
          <a:blip r:embed="rId3"/>
          <a:srcRect/>
          <a:stretch>
            <a:fillRect/>
          </a:stretch>
        </p:blipFill>
        <p:spPr bwMode="auto">
          <a:xfrm>
            <a:off x="3505200" y="762000"/>
            <a:ext cx="3810000" cy="2809875"/>
          </a:xfrm>
          <a:prstGeom prst="rect">
            <a:avLst/>
          </a:prstGeom>
          <a:noFill/>
        </p:spPr>
      </p:pic>
    </p:spTree>
    <p:extLst>
      <p:ext uri="{BB962C8B-B14F-4D97-AF65-F5344CB8AC3E}">
        <p14:creationId xmlns:p14="http://schemas.microsoft.com/office/powerpoint/2010/main" val="3866728289"/>
      </p:ext>
    </p:extLst>
  </p:cSld>
  <p:clrMapOvr>
    <a:masterClrMapping/>
  </p:clrMapOvr>
  <p:transition advClick="0"/>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862D12B0-4ED2-4705-9828-8AFD7CC2CD39}" type="slidenum">
              <a:rPr lang="ar-SA">
                <a:solidFill>
                  <a:srgbClr val="90C226"/>
                </a:solidFill>
              </a:rPr>
              <a:pPr/>
              <a:t>227</a:t>
            </a:fld>
            <a:endParaRPr lang="en-US" dirty="0">
              <a:solidFill>
                <a:srgbClr val="90C226"/>
              </a:solidFill>
            </a:endParaRPr>
          </a:p>
        </p:txBody>
      </p:sp>
      <p:sp>
        <p:nvSpPr>
          <p:cNvPr id="460802"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sp>
        <p:nvSpPr>
          <p:cNvPr id="460803" name="Line 3"/>
          <p:cNvSpPr>
            <a:spLocks noChangeShapeType="1"/>
          </p:cNvSpPr>
          <p:nvPr/>
        </p:nvSpPr>
        <p:spPr bwMode="auto">
          <a:xfrm flipH="1">
            <a:off x="1219200" y="1524000"/>
            <a:ext cx="2743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60804" name="Line 4"/>
          <p:cNvSpPr>
            <a:spLocks noChangeShapeType="1"/>
          </p:cNvSpPr>
          <p:nvPr/>
        </p:nvSpPr>
        <p:spPr bwMode="auto">
          <a:xfrm>
            <a:off x="1600200" y="121920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60805" name="Picture 5" descr="IMG_2429"/>
          <p:cNvPicPr>
            <a:picLocks noChangeAspect="1" noChangeArrowheads="1"/>
          </p:cNvPicPr>
          <p:nvPr/>
        </p:nvPicPr>
        <p:blipFill>
          <a:blip r:embed="rId2"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457200" y="2971800"/>
            <a:ext cx="4419600" cy="3238500"/>
          </a:xfrm>
          <a:prstGeom prst="rect">
            <a:avLst/>
          </a:prstGeom>
          <a:noFill/>
        </p:spPr>
      </p:pic>
      <p:pic>
        <p:nvPicPr>
          <p:cNvPr id="460806" name="Picture 6" descr="Ali_Ghapu"/>
          <p:cNvPicPr>
            <a:picLocks noChangeAspect="1" noChangeArrowheads="1"/>
          </p:cNvPicPr>
          <p:nvPr/>
        </p:nvPicPr>
        <p:blipFill>
          <a:blip r:embed="rId3"/>
          <a:srcRect/>
          <a:stretch>
            <a:fillRect/>
          </a:stretch>
        </p:blipFill>
        <p:spPr bwMode="auto">
          <a:xfrm>
            <a:off x="3886200" y="838200"/>
            <a:ext cx="3733800" cy="2800350"/>
          </a:xfrm>
          <a:prstGeom prst="rect">
            <a:avLst/>
          </a:prstGeom>
          <a:noFill/>
        </p:spPr>
      </p:pic>
    </p:spTree>
    <p:extLst>
      <p:ext uri="{BB962C8B-B14F-4D97-AF65-F5344CB8AC3E}">
        <p14:creationId xmlns:p14="http://schemas.microsoft.com/office/powerpoint/2010/main" val="1023699495"/>
      </p:ext>
    </p:extLst>
  </p:cSld>
  <p:clrMapOvr>
    <a:masterClrMapping/>
  </p:clrMapOvr>
  <p:transition advClick="0"/>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4F973FE7-AEDC-46F3-90F7-95484AE4DDF0}" type="slidenum">
              <a:rPr lang="ar-SA">
                <a:solidFill>
                  <a:srgbClr val="90C226"/>
                </a:solidFill>
              </a:rPr>
              <a:pPr/>
              <a:t>228</a:t>
            </a:fld>
            <a:endParaRPr lang="en-US" dirty="0">
              <a:solidFill>
                <a:srgbClr val="90C226"/>
              </a:solidFill>
            </a:endParaRPr>
          </a:p>
        </p:txBody>
      </p:sp>
      <p:sp>
        <p:nvSpPr>
          <p:cNvPr id="461826"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sp>
        <p:nvSpPr>
          <p:cNvPr id="461827" name="Line 3"/>
          <p:cNvSpPr>
            <a:spLocks noChangeShapeType="1"/>
          </p:cNvSpPr>
          <p:nvPr/>
        </p:nvSpPr>
        <p:spPr bwMode="auto">
          <a:xfrm>
            <a:off x="6096000" y="0"/>
            <a:ext cx="0" cy="5943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61828" name="Line 4"/>
          <p:cNvSpPr>
            <a:spLocks noChangeShapeType="1"/>
          </p:cNvSpPr>
          <p:nvPr/>
        </p:nvSpPr>
        <p:spPr bwMode="auto">
          <a:xfrm flipH="1" flipV="1">
            <a:off x="0" y="5562600"/>
            <a:ext cx="6400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61829" name="Picture 5" descr="aliqapu"/>
          <p:cNvPicPr>
            <a:picLocks noChangeAspect="1" noChangeArrowheads="1"/>
          </p:cNvPicPr>
          <p:nvPr/>
        </p:nvPicPr>
        <p:blipFill>
          <a:blip r:embed="rId2"/>
          <a:srcRect/>
          <a:stretch>
            <a:fillRect/>
          </a:stretch>
        </p:blipFill>
        <p:spPr bwMode="auto">
          <a:xfrm>
            <a:off x="2590800" y="685800"/>
            <a:ext cx="4184650" cy="4267200"/>
          </a:xfrm>
          <a:prstGeom prst="rect">
            <a:avLst/>
          </a:prstGeom>
          <a:noFill/>
        </p:spPr>
      </p:pic>
      <p:sp>
        <p:nvSpPr>
          <p:cNvPr id="461830" name="Text Box 6"/>
          <p:cNvSpPr txBox="1">
            <a:spLocks noChangeArrowheads="1"/>
          </p:cNvSpPr>
          <p:nvPr/>
        </p:nvSpPr>
        <p:spPr bwMode="auto">
          <a:xfrm>
            <a:off x="3810000" y="5105400"/>
            <a:ext cx="19812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prstClr val="black"/>
                </a:solidFill>
                <a:latin typeface="Arial" pitchFamily="34" charset="0"/>
                <a:cs typeface="B Homa" panose="00000400000000000000" pitchFamily="2" charset="-78"/>
              </a:rPr>
              <a:t>چينی خانه</a:t>
            </a:r>
            <a:endParaRPr lang="en-US" sz="2000" b="1" i="1" dirty="0">
              <a:solidFill>
                <a:prstClr val="black"/>
              </a:solidFill>
              <a:latin typeface="Arial" pitchFamily="34" charset="0"/>
              <a:cs typeface="B Homa" panose="00000400000000000000" pitchFamily="2" charset="-78"/>
            </a:endParaRPr>
          </a:p>
        </p:txBody>
      </p:sp>
      <p:pic>
        <p:nvPicPr>
          <p:cNvPr id="461831" name="Picture 7" descr="NQAPO1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800" y="5486400"/>
            <a:ext cx="1828800" cy="1314450"/>
          </a:xfrm>
          <a:prstGeom prst="rect">
            <a:avLst/>
          </a:prstGeom>
          <a:noFill/>
          <a:ln w="9525" algn="ctr">
            <a:solidFill>
              <a:srgbClr val="800000"/>
            </a:solidFill>
            <a:miter lim="800000"/>
            <a:headEnd/>
            <a:tailEnd/>
          </a:ln>
          <a:effectLst/>
        </p:spPr>
      </p:pic>
      <p:pic>
        <p:nvPicPr>
          <p:cNvPr id="461832" name="Picture 8" descr="NQAPO2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2743200"/>
            <a:ext cx="1828800" cy="1314450"/>
          </a:xfrm>
          <a:prstGeom prst="rect">
            <a:avLst/>
          </a:prstGeom>
          <a:noFill/>
          <a:ln w="9525" algn="ctr">
            <a:solidFill>
              <a:srgbClr val="800000"/>
            </a:solidFill>
            <a:miter lim="800000"/>
            <a:headEnd/>
            <a:tailEnd/>
          </a:ln>
          <a:effectLst/>
        </p:spPr>
      </p:pic>
      <p:pic>
        <p:nvPicPr>
          <p:cNvPr id="461833" name="Picture 9" descr="NQAPO1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4800" y="1371600"/>
            <a:ext cx="1828800" cy="1311275"/>
          </a:xfrm>
          <a:prstGeom prst="rect">
            <a:avLst/>
          </a:prstGeom>
          <a:noFill/>
          <a:ln w="9525" algn="ctr">
            <a:solidFill>
              <a:srgbClr val="800000"/>
            </a:solidFill>
            <a:miter lim="800000"/>
            <a:headEnd/>
            <a:tailEnd/>
          </a:ln>
          <a:effectLst/>
        </p:spPr>
      </p:pic>
      <p:pic>
        <p:nvPicPr>
          <p:cNvPr id="461834" name="Picture 10" descr="NQAPO1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800" y="0"/>
            <a:ext cx="1828800" cy="1314450"/>
          </a:xfrm>
          <a:prstGeom prst="rect">
            <a:avLst/>
          </a:prstGeom>
          <a:noFill/>
          <a:ln w="9525">
            <a:solidFill>
              <a:srgbClr val="800000"/>
            </a:solidFill>
            <a:miter lim="800000"/>
            <a:headEnd/>
            <a:tailEnd/>
          </a:ln>
        </p:spPr>
      </p:pic>
      <p:pic>
        <p:nvPicPr>
          <p:cNvPr id="461835" name="Picture 11" descr="NQAPO1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4800" y="4114800"/>
            <a:ext cx="1828800" cy="1312863"/>
          </a:xfrm>
          <a:prstGeom prst="rect">
            <a:avLst/>
          </a:prstGeom>
          <a:noFill/>
          <a:ln w="9525" algn="ctr">
            <a:solidFill>
              <a:srgbClr val="800000"/>
            </a:solidFill>
            <a:miter lim="800000"/>
            <a:headEnd/>
            <a:tailEnd/>
          </a:ln>
          <a:effectLst/>
        </p:spPr>
      </p:pic>
      <p:sp>
        <p:nvSpPr>
          <p:cNvPr id="461836" name="Rectangle 12"/>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83733819"/>
      </p:ext>
    </p:extLst>
  </p:cSld>
  <p:clrMapOvr>
    <a:masterClrMapping/>
  </p:clrMapOvr>
  <p:transition advClick="0"/>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8604C14B-6B98-4357-9DFA-5F664296990B}" type="slidenum">
              <a:rPr lang="ar-SA">
                <a:solidFill>
                  <a:srgbClr val="90C226"/>
                </a:solidFill>
              </a:rPr>
              <a:pPr/>
              <a:t>229</a:t>
            </a:fld>
            <a:endParaRPr lang="en-US" dirty="0">
              <a:solidFill>
                <a:srgbClr val="90C226"/>
              </a:solidFill>
            </a:endParaRPr>
          </a:p>
        </p:txBody>
      </p:sp>
      <p:pic>
        <p:nvPicPr>
          <p:cNvPr id="462850" name="Picture 2" descr="IMG_2418"/>
          <p:cNvPicPr>
            <a:picLocks noChangeAspect="1" noChangeArrowheads="1"/>
          </p:cNvPicPr>
          <p:nvPr/>
        </p:nvPicPr>
        <p:blipFill>
          <a:blip r:embed="rId2" cstate="screen">
            <a:clrChange>
              <a:clrFrom>
                <a:srgbClr val="E3E2E8"/>
              </a:clrFrom>
              <a:clrTo>
                <a:srgbClr val="E3E2E8">
                  <a:alpha val="0"/>
                </a:srgbClr>
              </a:clrTo>
            </a:clrChange>
            <a:extLst>
              <a:ext uri="{28A0092B-C50C-407E-A947-70E740481C1C}">
                <a14:useLocalDpi xmlns:a14="http://schemas.microsoft.com/office/drawing/2010/main"/>
              </a:ext>
            </a:extLst>
          </a:blip>
          <a:srcRect/>
          <a:stretch>
            <a:fillRect/>
          </a:stretch>
        </p:blipFill>
        <p:spPr bwMode="auto">
          <a:xfrm>
            <a:off x="533400" y="2971800"/>
            <a:ext cx="5181600" cy="3321050"/>
          </a:xfrm>
          <a:prstGeom prst="rect">
            <a:avLst/>
          </a:prstGeom>
          <a:noFill/>
        </p:spPr>
      </p:pic>
      <p:sp>
        <p:nvSpPr>
          <p:cNvPr id="462851" name="Rectangle 3"/>
          <p:cNvSpPr>
            <a:spLocks noChangeArrowheads="1"/>
          </p:cNvSpPr>
          <p:nvPr/>
        </p:nvSpPr>
        <p:spPr bwMode="auto">
          <a:xfrm>
            <a:off x="3352800" y="609600"/>
            <a:ext cx="3022600"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عالی قاچو</a:t>
            </a:r>
            <a:endParaRPr lang="en-US" sz="7200" dirty="0">
              <a:solidFill>
                <a:prstClr val="black"/>
              </a:solidFill>
              <a:latin typeface="Arial" pitchFamily="34" charset="0"/>
              <a:cs typeface="Andalus" pitchFamily="2" charset="-78"/>
            </a:endParaRPr>
          </a:p>
        </p:txBody>
      </p:sp>
    </p:spTree>
    <p:extLst>
      <p:ext uri="{BB962C8B-B14F-4D97-AF65-F5344CB8AC3E}">
        <p14:creationId xmlns:p14="http://schemas.microsoft.com/office/powerpoint/2010/main" val="3612207223"/>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D666F82E-F761-46CD-8E6E-DA81B5F05761}" type="slidenum">
              <a:rPr lang="ar-SA">
                <a:solidFill>
                  <a:srgbClr val="90C226"/>
                </a:solidFill>
              </a:rPr>
              <a:pPr/>
              <a:t>23</a:t>
            </a:fld>
            <a:endParaRPr lang="en-US" dirty="0">
              <a:solidFill>
                <a:srgbClr val="90C226"/>
              </a:solidFill>
            </a:endParaRPr>
          </a:p>
        </p:txBody>
      </p:sp>
      <p:pic>
        <p:nvPicPr>
          <p:cNvPr id="74754" name="Picture 2" descr="01(2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08400" y="1052513"/>
            <a:ext cx="2305050" cy="1690687"/>
          </a:xfrm>
          <a:prstGeom prst="rect">
            <a:avLst/>
          </a:prstGeom>
          <a:noFill/>
        </p:spPr>
      </p:pic>
      <p:pic>
        <p:nvPicPr>
          <p:cNvPr id="74755" name="Picture 3" descr="05(2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372225" y="2205038"/>
            <a:ext cx="2087563" cy="1535112"/>
          </a:xfrm>
          <a:prstGeom prst="rect">
            <a:avLst/>
          </a:prstGeom>
          <a:noFill/>
        </p:spPr>
      </p:pic>
      <p:pic>
        <p:nvPicPr>
          <p:cNvPr id="74756" name="Picture 4" descr="persepolis3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5288" y="752475"/>
            <a:ext cx="3024187" cy="2238375"/>
          </a:xfrm>
          <a:prstGeom prst="rect">
            <a:avLst/>
          </a:prstGeom>
          <a:noFill/>
        </p:spPr>
      </p:pic>
      <p:pic>
        <p:nvPicPr>
          <p:cNvPr id="74758" name="Picture 6" descr="persepolis3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43663" y="4149725"/>
            <a:ext cx="2117725" cy="2159000"/>
          </a:xfrm>
          <a:prstGeom prst="rect">
            <a:avLst/>
          </a:prstGeom>
          <a:noFill/>
        </p:spPr>
      </p:pic>
      <p:pic>
        <p:nvPicPr>
          <p:cNvPr id="74759" name="Picture 7" descr="perspolis07"/>
          <p:cNvPicPr>
            <a:picLocks noChangeAspect="1" noChangeArrowheads="1"/>
          </p:cNvPicPr>
          <p:nvPr/>
        </p:nvPicPr>
        <p:blipFill>
          <a:blip r:embed="rId6"/>
          <a:srcRect/>
          <a:stretch>
            <a:fillRect/>
          </a:stretch>
        </p:blipFill>
        <p:spPr bwMode="auto">
          <a:xfrm>
            <a:off x="611188" y="3068638"/>
            <a:ext cx="5208587" cy="3524250"/>
          </a:xfrm>
          <a:prstGeom prst="rect">
            <a:avLst/>
          </a:prstGeom>
          <a:noFill/>
        </p:spPr>
      </p:pic>
      <p:sp>
        <p:nvSpPr>
          <p:cNvPr id="74760" name="Rectangle 8"/>
          <p:cNvSpPr>
            <a:spLocks noChangeArrowheads="1"/>
          </p:cNvSpPr>
          <p:nvPr/>
        </p:nvSpPr>
        <p:spPr bwMode="auto">
          <a:xfrm>
            <a:off x="6153294" y="333375"/>
            <a:ext cx="2414444" cy="369332"/>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b="1" dirty="0">
                <a:solidFill>
                  <a:srgbClr val="99CA3C"/>
                </a:solidFill>
                <a:latin typeface="Arial" pitchFamily="34" charset="0"/>
                <a:cs typeface="B Homa" panose="00000400000000000000" pitchFamily="2" charset="-78"/>
              </a:rPr>
              <a:t>منظره عمومی تخت جمشید</a:t>
            </a:r>
            <a:endParaRPr lang="en-US" b="1" dirty="0">
              <a:solidFill>
                <a:srgbClr val="99CA3C"/>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94355920"/>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63A53936-260F-4557-816C-85AA72F06F60}" type="slidenum">
              <a:rPr lang="ar-SA">
                <a:solidFill>
                  <a:srgbClr val="90C226"/>
                </a:solidFill>
              </a:rPr>
              <a:pPr/>
              <a:t>230</a:t>
            </a:fld>
            <a:endParaRPr lang="en-US" dirty="0">
              <a:solidFill>
                <a:srgbClr val="90C226"/>
              </a:solidFill>
            </a:endParaRPr>
          </a:p>
        </p:txBody>
      </p:sp>
      <p:sp>
        <p:nvSpPr>
          <p:cNvPr id="464898"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sp>
        <p:nvSpPr>
          <p:cNvPr id="464899"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64900"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64901" name="Picture 5" descr="Iran_Ali_Qapou_palasset"/>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90600" y="3352800"/>
            <a:ext cx="3810000" cy="2628900"/>
          </a:xfrm>
          <a:prstGeom prst="rect">
            <a:avLst/>
          </a:prstGeom>
          <a:noFill/>
        </p:spPr>
      </p:pic>
      <p:pic>
        <p:nvPicPr>
          <p:cNvPr id="464902" name="Picture 6" descr="TN_ALIGKAPO%20ESFEHAN"/>
          <p:cNvPicPr>
            <a:picLocks noChangeAspect="1" noChangeArrowheads="1"/>
          </p:cNvPicPr>
          <p:nvPr/>
        </p:nvPicPr>
        <p:blipFill>
          <a:blip r:embed="rId3"/>
          <a:srcRect/>
          <a:stretch>
            <a:fillRect/>
          </a:stretch>
        </p:blipFill>
        <p:spPr bwMode="auto">
          <a:xfrm>
            <a:off x="3505200" y="762000"/>
            <a:ext cx="3810000" cy="2809875"/>
          </a:xfrm>
          <a:prstGeom prst="rect">
            <a:avLst/>
          </a:prstGeom>
          <a:noFill/>
        </p:spPr>
      </p:pic>
    </p:spTree>
    <p:extLst>
      <p:ext uri="{BB962C8B-B14F-4D97-AF65-F5344CB8AC3E}">
        <p14:creationId xmlns:p14="http://schemas.microsoft.com/office/powerpoint/2010/main" val="2471127589"/>
      </p:ext>
    </p:extLst>
  </p:cSld>
  <p:clrMapOvr>
    <a:masterClrMapping/>
  </p:clrMapOvr>
  <p:transition advClick="0"/>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5070055-9CB8-42C6-8B98-AF09E32A4ED5}" type="slidenum">
              <a:rPr lang="ar-SA">
                <a:solidFill>
                  <a:srgbClr val="90C226"/>
                </a:solidFill>
              </a:rPr>
              <a:pPr/>
              <a:t>231</a:t>
            </a:fld>
            <a:endParaRPr lang="en-US" dirty="0">
              <a:solidFill>
                <a:srgbClr val="90C226"/>
              </a:solidFill>
            </a:endParaRPr>
          </a:p>
        </p:txBody>
      </p:sp>
      <p:sp>
        <p:nvSpPr>
          <p:cNvPr id="465922"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sp>
        <p:nvSpPr>
          <p:cNvPr id="465923" name="Line 3"/>
          <p:cNvSpPr>
            <a:spLocks noChangeShapeType="1"/>
          </p:cNvSpPr>
          <p:nvPr/>
        </p:nvSpPr>
        <p:spPr bwMode="auto">
          <a:xfrm flipH="1">
            <a:off x="1219200" y="1524000"/>
            <a:ext cx="2743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65924" name="Line 4"/>
          <p:cNvSpPr>
            <a:spLocks noChangeShapeType="1"/>
          </p:cNvSpPr>
          <p:nvPr/>
        </p:nvSpPr>
        <p:spPr bwMode="auto">
          <a:xfrm>
            <a:off x="1600200" y="121920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65925" name="Picture 5" descr="IMG_2429"/>
          <p:cNvPicPr>
            <a:picLocks noChangeAspect="1" noChangeArrowheads="1"/>
          </p:cNvPicPr>
          <p:nvPr/>
        </p:nvPicPr>
        <p:blipFill>
          <a:blip r:embed="rId2"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457200" y="2971800"/>
            <a:ext cx="4419600" cy="3238500"/>
          </a:xfrm>
          <a:prstGeom prst="rect">
            <a:avLst/>
          </a:prstGeom>
          <a:noFill/>
        </p:spPr>
      </p:pic>
      <p:pic>
        <p:nvPicPr>
          <p:cNvPr id="465926" name="Picture 6" descr="Ali_Ghapu"/>
          <p:cNvPicPr>
            <a:picLocks noChangeAspect="1" noChangeArrowheads="1"/>
          </p:cNvPicPr>
          <p:nvPr/>
        </p:nvPicPr>
        <p:blipFill>
          <a:blip r:embed="rId3"/>
          <a:srcRect/>
          <a:stretch>
            <a:fillRect/>
          </a:stretch>
        </p:blipFill>
        <p:spPr bwMode="auto">
          <a:xfrm>
            <a:off x="3886200" y="838200"/>
            <a:ext cx="3733800" cy="2800350"/>
          </a:xfrm>
          <a:prstGeom prst="rect">
            <a:avLst/>
          </a:prstGeom>
          <a:noFill/>
        </p:spPr>
      </p:pic>
    </p:spTree>
    <p:extLst>
      <p:ext uri="{BB962C8B-B14F-4D97-AF65-F5344CB8AC3E}">
        <p14:creationId xmlns:p14="http://schemas.microsoft.com/office/powerpoint/2010/main" val="456284079"/>
      </p:ext>
    </p:extLst>
  </p:cSld>
  <p:clrMapOvr>
    <a:masterClrMapping/>
  </p:clrMapOvr>
  <p:transition advClick="0"/>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D53249AB-40E7-4862-BF06-DCF86B6CC95A}" type="slidenum">
              <a:rPr lang="ar-SA">
                <a:solidFill>
                  <a:srgbClr val="90C226"/>
                </a:solidFill>
              </a:rPr>
              <a:pPr/>
              <a:t>232</a:t>
            </a:fld>
            <a:endParaRPr lang="en-US" dirty="0">
              <a:solidFill>
                <a:srgbClr val="90C226"/>
              </a:solidFill>
            </a:endParaRPr>
          </a:p>
        </p:txBody>
      </p:sp>
      <p:sp>
        <p:nvSpPr>
          <p:cNvPr id="466946" name="Rectangle 2"/>
          <p:cNvSpPr>
            <a:spLocks noChangeArrowheads="1"/>
          </p:cNvSpPr>
          <p:nvPr/>
        </p:nvSpPr>
        <p:spPr bwMode="auto">
          <a:xfrm rot="-16200000">
            <a:off x="7269956" y="2636044"/>
            <a:ext cx="1919288"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عالی قاچو</a:t>
            </a:r>
            <a:endParaRPr lang="en-US" sz="4400" dirty="0">
              <a:solidFill>
                <a:prstClr val="black"/>
              </a:solidFill>
              <a:latin typeface="Arial" pitchFamily="34" charset="0"/>
              <a:cs typeface="Andalus" pitchFamily="2" charset="-78"/>
            </a:endParaRPr>
          </a:p>
        </p:txBody>
      </p:sp>
      <p:sp>
        <p:nvSpPr>
          <p:cNvPr id="466947" name="Line 3"/>
          <p:cNvSpPr>
            <a:spLocks noChangeShapeType="1"/>
          </p:cNvSpPr>
          <p:nvPr/>
        </p:nvSpPr>
        <p:spPr bwMode="auto">
          <a:xfrm>
            <a:off x="6096000" y="0"/>
            <a:ext cx="0" cy="5943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66948" name="Line 4"/>
          <p:cNvSpPr>
            <a:spLocks noChangeShapeType="1"/>
          </p:cNvSpPr>
          <p:nvPr/>
        </p:nvSpPr>
        <p:spPr bwMode="auto">
          <a:xfrm flipH="1" flipV="1">
            <a:off x="0" y="5562600"/>
            <a:ext cx="6400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66949" name="Picture 5" descr="aliqapu"/>
          <p:cNvPicPr>
            <a:picLocks noChangeAspect="1" noChangeArrowheads="1"/>
          </p:cNvPicPr>
          <p:nvPr/>
        </p:nvPicPr>
        <p:blipFill>
          <a:blip r:embed="rId2"/>
          <a:srcRect/>
          <a:stretch>
            <a:fillRect/>
          </a:stretch>
        </p:blipFill>
        <p:spPr bwMode="auto">
          <a:xfrm>
            <a:off x="2590800" y="685800"/>
            <a:ext cx="4184650" cy="4267200"/>
          </a:xfrm>
          <a:prstGeom prst="rect">
            <a:avLst/>
          </a:prstGeom>
          <a:noFill/>
        </p:spPr>
      </p:pic>
      <p:sp>
        <p:nvSpPr>
          <p:cNvPr id="466950" name="Text Box 6"/>
          <p:cNvSpPr txBox="1">
            <a:spLocks noChangeArrowheads="1"/>
          </p:cNvSpPr>
          <p:nvPr/>
        </p:nvSpPr>
        <p:spPr bwMode="auto">
          <a:xfrm>
            <a:off x="3810000" y="5105400"/>
            <a:ext cx="19812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prstClr val="black"/>
                </a:solidFill>
                <a:latin typeface="Arial" pitchFamily="34" charset="0"/>
                <a:cs typeface="B Homa" panose="00000400000000000000" pitchFamily="2" charset="-78"/>
              </a:rPr>
              <a:t>چينی خانه</a:t>
            </a:r>
            <a:endParaRPr lang="en-US" sz="2000" b="1" i="1" dirty="0">
              <a:solidFill>
                <a:prstClr val="black"/>
              </a:solidFill>
              <a:latin typeface="Arial" pitchFamily="34" charset="0"/>
              <a:cs typeface="B Homa" panose="00000400000000000000" pitchFamily="2" charset="-78"/>
            </a:endParaRPr>
          </a:p>
        </p:txBody>
      </p:sp>
      <p:pic>
        <p:nvPicPr>
          <p:cNvPr id="466951" name="Picture 7" descr="NQAPO1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800" y="5486400"/>
            <a:ext cx="1828800" cy="1314450"/>
          </a:xfrm>
          <a:prstGeom prst="rect">
            <a:avLst/>
          </a:prstGeom>
          <a:noFill/>
          <a:ln w="9525" algn="ctr">
            <a:solidFill>
              <a:srgbClr val="800000"/>
            </a:solidFill>
            <a:miter lim="800000"/>
            <a:headEnd/>
            <a:tailEnd/>
          </a:ln>
          <a:effectLst/>
        </p:spPr>
      </p:pic>
      <p:pic>
        <p:nvPicPr>
          <p:cNvPr id="466952" name="Picture 8" descr="NQAPO2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2743200"/>
            <a:ext cx="1828800" cy="1314450"/>
          </a:xfrm>
          <a:prstGeom prst="rect">
            <a:avLst/>
          </a:prstGeom>
          <a:noFill/>
          <a:ln w="9525" algn="ctr">
            <a:solidFill>
              <a:srgbClr val="800000"/>
            </a:solidFill>
            <a:miter lim="800000"/>
            <a:headEnd/>
            <a:tailEnd/>
          </a:ln>
          <a:effectLst/>
        </p:spPr>
      </p:pic>
      <p:pic>
        <p:nvPicPr>
          <p:cNvPr id="466953" name="Picture 9" descr="NQAPO1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4800" y="1371600"/>
            <a:ext cx="1828800" cy="1311275"/>
          </a:xfrm>
          <a:prstGeom prst="rect">
            <a:avLst/>
          </a:prstGeom>
          <a:noFill/>
          <a:ln w="9525" algn="ctr">
            <a:solidFill>
              <a:srgbClr val="800000"/>
            </a:solidFill>
            <a:miter lim="800000"/>
            <a:headEnd/>
            <a:tailEnd/>
          </a:ln>
          <a:effectLst/>
        </p:spPr>
      </p:pic>
      <p:pic>
        <p:nvPicPr>
          <p:cNvPr id="466954" name="Picture 10" descr="NQAPO1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4800" y="0"/>
            <a:ext cx="1828800" cy="1314450"/>
          </a:xfrm>
          <a:prstGeom prst="rect">
            <a:avLst/>
          </a:prstGeom>
          <a:noFill/>
          <a:ln w="9525">
            <a:solidFill>
              <a:srgbClr val="800000"/>
            </a:solidFill>
            <a:miter lim="800000"/>
            <a:headEnd/>
            <a:tailEnd/>
          </a:ln>
        </p:spPr>
      </p:pic>
      <p:pic>
        <p:nvPicPr>
          <p:cNvPr id="466955" name="Picture 11" descr="NQAPO1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4800" y="4114800"/>
            <a:ext cx="1828800" cy="1312863"/>
          </a:xfrm>
          <a:prstGeom prst="rect">
            <a:avLst/>
          </a:prstGeom>
          <a:noFill/>
          <a:ln w="9525" algn="ctr">
            <a:solidFill>
              <a:srgbClr val="800000"/>
            </a:solidFill>
            <a:miter lim="800000"/>
            <a:headEnd/>
            <a:tailEnd/>
          </a:ln>
          <a:effectLst/>
        </p:spPr>
      </p:pic>
    </p:spTree>
    <p:extLst>
      <p:ext uri="{BB962C8B-B14F-4D97-AF65-F5344CB8AC3E}">
        <p14:creationId xmlns:p14="http://schemas.microsoft.com/office/powerpoint/2010/main" val="2577501645"/>
      </p:ext>
    </p:extLst>
  </p:cSld>
  <p:clrMapOvr>
    <a:masterClrMapping/>
  </p:clrMapOvr>
  <p:transition advClick="0"/>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3EC5AB37-346B-4FD2-BC0E-4D68CCA7334E}" type="slidenum">
              <a:rPr lang="ar-SA">
                <a:solidFill>
                  <a:srgbClr val="90C226"/>
                </a:solidFill>
              </a:rPr>
              <a:pPr/>
              <a:t>233</a:t>
            </a:fld>
            <a:endParaRPr lang="en-US" dirty="0">
              <a:solidFill>
                <a:srgbClr val="90C226"/>
              </a:solidFill>
            </a:endParaRPr>
          </a:p>
        </p:txBody>
      </p:sp>
      <p:pic>
        <p:nvPicPr>
          <p:cNvPr id="470018" name="Picture 2" descr="P1010019"/>
          <p:cNvPicPr>
            <a:picLocks noChangeAspect="1" noChangeArrowheads="1"/>
          </p:cNvPicPr>
          <p:nvPr/>
        </p:nvPicPr>
        <p:blipFill>
          <a:blip r:embed="rId2" cstate="screen">
            <a:clrChange>
              <a:clrFrom>
                <a:srgbClr val="EEEDF3"/>
              </a:clrFrom>
              <a:clrTo>
                <a:srgbClr val="EEEDF3">
                  <a:alpha val="0"/>
                </a:srgbClr>
              </a:clrTo>
            </a:clrChange>
            <a:extLst>
              <a:ext uri="{28A0092B-C50C-407E-A947-70E740481C1C}">
                <a14:useLocalDpi xmlns:a14="http://schemas.microsoft.com/office/drawing/2010/main"/>
              </a:ext>
            </a:extLst>
          </a:blip>
          <a:srcRect/>
          <a:stretch>
            <a:fillRect/>
          </a:stretch>
        </p:blipFill>
        <p:spPr bwMode="auto">
          <a:xfrm>
            <a:off x="685800" y="2971800"/>
            <a:ext cx="4800600" cy="3009900"/>
          </a:xfrm>
          <a:prstGeom prst="rect">
            <a:avLst/>
          </a:prstGeom>
          <a:noFill/>
        </p:spPr>
      </p:pic>
      <p:sp>
        <p:nvSpPr>
          <p:cNvPr id="470019" name="Rectangle 3"/>
          <p:cNvSpPr>
            <a:spLocks noChangeArrowheads="1"/>
          </p:cNvSpPr>
          <p:nvPr/>
        </p:nvSpPr>
        <p:spPr bwMode="auto">
          <a:xfrm>
            <a:off x="2140532" y="685800"/>
            <a:ext cx="5323893"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ارسن گنجعلی خان</a:t>
            </a:r>
            <a:endParaRPr lang="en-US" sz="7200" dirty="0">
              <a:solidFill>
                <a:prstClr val="black"/>
              </a:solidFill>
              <a:latin typeface="Arial" pitchFamily="34" charset="0"/>
              <a:cs typeface="Andalus" pitchFamily="2" charset="-78"/>
            </a:endParaRPr>
          </a:p>
        </p:txBody>
      </p:sp>
      <p:sp>
        <p:nvSpPr>
          <p:cNvPr id="470020" name="Rectangle 4"/>
          <p:cNvSpPr>
            <a:spLocks noChangeArrowheads="1"/>
          </p:cNvSpPr>
          <p:nvPr/>
        </p:nvSpPr>
        <p:spPr bwMode="auto">
          <a:xfrm>
            <a:off x="8001000" y="5410200"/>
            <a:ext cx="1143000" cy="12192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0021" name="Rectangle 5"/>
          <p:cNvSpPr>
            <a:spLocks noChangeArrowheads="1"/>
          </p:cNvSpPr>
          <p:nvPr/>
        </p:nvSpPr>
        <p:spPr bwMode="auto">
          <a:xfrm>
            <a:off x="6248400" y="6096000"/>
            <a:ext cx="2057400" cy="533400"/>
          </a:xfrm>
          <a:prstGeom prst="rect">
            <a:avLst/>
          </a:prstGeom>
          <a:solidFill>
            <a:srgbClr val="969696"/>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0022"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0023"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470024"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0025" name="AutoShape 9">
            <a:hlinkClick r:id="rId3" action="ppaction://hlinkpres?slideindex=1&amp;slidetitle=Slide 1" highlightClick="1"/>
          </p:cNvPr>
          <p:cNvSpPr>
            <a:spLocks noChangeArrowheads="1"/>
          </p:cNvSpPr>
          <p:nvPr/>
        </p:nvSpPr>
        <p:spPr bwMode="auto">
          <a:xfrm>
            <a:off x="7772400" y="3429000"/>
            <a:ext cx="8382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70026" name="Picture 10" descr="linke 1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48600" y="5334000"/>
            <a:ext cx="990600" cy="742950"/>
          </a:xfrm>
          <a:prstGeom prst="rect">
            <a:avLst/>
          </a:prstGeom>
          <a:noFill/>
          <a:ln w="9525">
            <a:solidFill>
              <a:schemeClr val="bg1"/>
            </a:solidFill>
            <a:miter lim="800000"/>
            <a:headEnd/>
            <a:tailEnd/>
          </a:ln>
        </p:spPr>
      </p:pic>
      <p:sp>
        <p:nvSpPr>
          <p:cNvPr id="470027" name="AutoShape 11">
            <a:hlinkClick r:id="rId3" action="ppaction://hlinkpres?slideindex=1&amp;slidetitle=Slide 1" highlightClick="1"/>
          </p:cNvPr>
          <p:cNvSpPr>
            <a:spLocks noChangeArrowheads="1"/>
          </p:cNvSpPr>
          <p:nvPr/>
        </p:nvSpPr>
        <p:spPr bwMode="auto">
          <a:xfrm>
            <a:off x="8077200" y="5334000"/>
            <a:ext cx="838200" cy="1219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21954021"/>
      </p:ext>
    </p:extLst>
  </p:cSld>
  <p:clrMapOvr>
    <a:masterClrMapping/>
  </p:clrMapOvr>
  <p:transition advClick="0"/>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85B8F4C0-B58D-4262-9DA8-C318B6B8A10F}" type="slidenum">
              <a:rPr lang="ar-SA">
                <a:solidFill>
                  <a:srgbClr val="90C226"/>
                </a:solidFill>
              </a:rPr>
              <a:pPr/>
              <a:t>234</a:t>
            </a:fld>
            <a:endParaRPr lang="en-US" dirty="0">
              <a:solidFill>
                <a:srgbClr val="90C226"/>
              </a:solidFill>
            </a:endParaRPr>
          </a:p>
        </p:txBody>
      </p:sp>
      <p:sp>
        <p:nvSpPr>
          <p:cNvPr id="471042" name="Line 2"/>
          <p:cNvSpPr>
            <a:spLocks noChangeShapeType="1"/>
          </p:cNvSpPr>
          <p:nvPr/>
        </p:nvSpPr>
        <p:spPr bwMode="auto">
          <a:xfrm flipH="1">
            <a:off x="0" y="53340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1043" name="Line 3"/>
          <p:cNvSpPr>
            <a:spLocks noChangeShapeType="1"/>
          </p:cNvSpPr>
          <p:nvPr/>
        </p:nvSpPr>
        <p:spPr bwMode="auto">
          <a:xfrm>
            <a:off x="68580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1044" name="Rectangle 4"/>
          <p:cNvSpPr>
            <a:spLocks noChangeArrowheads="1"/>
          </p:cNvSpPr>
          <p:nvPr/>
        </p:nvSpPr>
        <p:spPr bwMode="auto">
          <a:xfrm rot="-16200000">
            <a:off x="6491727" y="2819649"/>
            <a:ext cx="3323346"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ارسن گنجعلی خان</a:t>
            </a:r>
            <a:endParaRPr lang="en-US" sz="4400" dirty="0">
              <a:solidFill>
                <a:prstClr val="black"/>
              </a:solidFill>
              <a:latin typeface="Arial" pitchFamily="34" charset="0"/>
              <a:cs typeface="Andalus" pitchFamily="2" charset="-78"/>
            </a:endParaRPr>
          </a:p>
        </p:txBody>
      </p:sp>
      <p:pic>
        <p:nvPicPr>
          <p:cNvPr id="471045" name="Picture 5" descr="Picture 25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29000" y="228600"/>
            <a:ext cx="4268788" cy="2606675"/>
          </a:xfrm>
          <a:prstGeom prst="rect">
            <a:avLst/>
          </a:prstGeom>
          <a:noFill/>
          <a:ln w="9525">
            <a:solidFill>
              <a:schemeClr val="tx1"/>
            </a:solidFill>
            <a:miter lim="800000"/>
            <a:headEnd/>
            <a:tailEnd/>
          </a:ln>
        </p:spPr>
      </p:pic>
      <p:pic>
        <p:nvPicPr>
          <p:cNvPr id="471046" name="Picture 6" descr="Picture 26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3400" y="2819400"/>
            <a:ext cx="3814763" cy="388620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1854211672"/>
      </p:ext>
    </p:extLst>
  </p:cSld>
  <p:clrMapOvr>
    <a:masterClrMapping/>
  </p:clrMapOvr>
  <p:transition advClick="0"/>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01A3D435-3A98-40C3-A0FB-3461889001AA}" type="slidenum">
              <a:rPr lang="ar-SA">
                <a:solidFill>
                  <a:srgbClr val="90C226"/>
                </a:solidFill>
              </a:rPr>
              <a:pPr/>
              <a:t>235</a:t>
            </a:fld>
            <a:endParaRPr lang="en-US" dirty="0">
              <a:solidFill>
                <a:srgbClr val="90C226"/>
              </a:solidFill>
            </a:endParaRPr>
          </a:p>
        </p:txBody>
      </p:sp>
      <p:sp>
        <p:nvSpPr>
          <p:cNvPr id="472066" name="Rectangle 2"/>
          <p:cNvSpPr>
            <a:spLocks noChangeArrowheads="1"/>
          </p:cNvSpPr>
          <p:nvPr/>
        </p:nvSpPr>
        <p:spPr bwMode="auto">
          <a:xfrm rot="-16200000">
            <a:off x="6491727" y="2819649"/>
            <a:ext cx="3323346"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ارسن گنجعلی خان</a:t>
            </a:r>
            <a:endParaRPr lang="en-US" sz="4400" dirty="0">
              <a:solidFill>
                <a:prstClr val="black"/>
              </a:solidFill>
              <a:latin typeface="Arial" pitchFamily="34" charset="0"/>
              <a:cs typeface="Andalus" pitchFamily="2" charset="-78"/>
            </a:endParaRPr>
          </a:p>
        </p:txBody>
      </p:sp>
      <p:pic>
        <p:nvPicPr>
          <p:cNvPr id="472067" name="Picture 3" descr="Picture 260"/>
          <p:cNvPicPr>
            <a:picLocks noChangeAspect="1" noChangeArrowheads="1"/>
          </p:cNvPicPr>
          <p:nvPr/>
        </p:nvPicPr>
        <p:blipFill>
          <a:blip r:embed="rId2"/>
          <a:srcRect/>
          <a:stretch>
            <a:fillRect/>
          </a:stretch>
        </p:blipFill>
        <p:spPr bwMode="auto">
          <a:xfrm>
            <a:off x="762000" y="990600"/>
            <a:ext cx="6780213" cy="4997450"/>
          </a:xfrm>
          <a:prstGeom prst="rect">
            <a:avLst/>
          </a:prstGeom>
          <a:noFill/>
          <a:ln w="9525">
            <a:solidFill>
              <a:schemeClr val="tx1"/>
            </a:solidFill>
            <a:miter lim="800000"/>
            <a:headEnd/>
            <a:tailEnd/>
          </a:ln>
        </p:spPr>
      </p:pic>
      <p:sp>
        <p:nvSpPr>
          <p:cNvPr id="472068" name="Rectangle 4"/>
          <p:cNvSpPr>
            <a:spLocks noChangeArrowheads="1"/>
          </p:cNvSpPr>
          <p:nvPr/>
        </p:nvSpPr>
        <p:spPr bwMode="auto">
          <a:xfrm>
            <a:off x="6781800" y="3429000"/>
            <a:ext cx="609600" cy="3048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2069" name="Rectangle 5"/>
          <p:cNvSpPr>
            <a:spLocks noChangeArrowheads="1"/>
          </p:cNvSpPr>
          <p:nvPr/>
        </p:nvSpPr>
        <p:spPr bwMode="auto">
          <a:xfrm>
            <a:off x="6019800" y="4191000"/>
            <a:ext cx="1295400" cy="304800"/>
          </a:xfrm>
          <a:prstGeom prst="rect">
            <a:avLst/>
          </a:prstGeom>
          <a:solidFill>
            <a:srgbClr val="969696"/>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2070" name="AutoShape 6">
            <a:hlinkClick r:id="rId3" action="ppaction://hlinkpres?slideindex=1&amp;slidetitle=Slide 1" highlightClick="1"/>
          </p:cNvPr>
          <p:cNvSpPr>
            <a:spLocks noChangeArrowheads="1"/>
          </p:cNvSpPr>
          <p:nvPr/>
        </p:nvSpPr>
        <p:spPr bwMode="auto">
          <a:xfrm>
            <a:off x="2667000" y="3124200"/>
            <a:ext cx="381000" cy="3048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2071" name="AutoShape 7">
            <a:hlinkClick r:id="" action="ppaction://noaction" highlightClick="1"/>
          </p:cNvPr>
          <p:cNvSpPr>
            <a:spLocks noChangeArrowheads="1"/>
          </p:cNvSpPr>
          <p:nvPr/>
        </p:nvSpPr>
        <p:spPr bwMode="auto">
          <a:xfrm>
            <a:off x="2514600" y="4724400"/>
            <a:ext cx="381000" cy="3048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2072" name="Text Box 8"/>
          <p:cNvSpPr txBox="1">
            <a:spLocks noChangeArrowheads="1"/>
          </p:cNvSpPr>
          <p:nvPr/>
        </p:nvSpPr>
        <p:spPr bwMode="auto">
          <a:xfrm>
            <a:off x="1295400" y="4800600"/>
            <a:ext cx="1143000" cy="954107"/>
          </a:xfrm>
          <a:prstGeom prst="rect">
            <a:avLst/>
          </a:prstGeom>
          <a:noFill/>
          <a:ln w="9525">
            <a:noFill/>
            <a:miter lim="800000"/>
            <a:headEnd/>
            <a:tailEnd/>
          </a:ln>
          <a:effectLst/>
        </p:spPr>
        <p:txBody>
          <a:bodyPr>
            <a:spAutoFit/>
          </a:bodyPr>
          <a:lstStyle/>
          <a:p>
            <a:pPr fontAlgn="base">
              <a:spcBef>
                <a:spcPct val="50000"/>
              </a:spcBef>
              <a:spcAft>
                <a:spcPct val="0"/>
              </a:spcAft>
            </a:pPr>
            <a:r>
              <a:rPr lang="fa-IR" sz="1400" dirty="0">
                <a:solidFill>
                  <a:prstClr val="black"/>
                </a:solidFill>
                <a:latin typeface="Arial" pitchFamily="34" charset="0"/>
                <a:cs typeface="B Homa" panose="00000400000000000000" pitchFamily="2" charset="-78"/>
              </a:rPr>
              <a:t>در قسمت معماری به حمام اشاره شده است.</a:t>
            </a:r>
            <a:endParaRPr lang="en-US" sz="14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32064603"/>
      </p:ext>
    </p:extLst>
  </p:cSld>
  <p:clrMapOvr>
    <a:masterClrMapping/>
  </p:clrMapOvr>
  <p:transition advClick="0"/>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DB4E9933-AA2E-46E3-9B9F-E0E95CF0B7E1}" type="slidenum">
              <a:rPr lang="ar-SA">
                <a:solidFill>
                  <a:srgbClr val="90C226"/>
                </a:solidFill>
              </a:rPr>
              <a:pPr/>
              <a:t>236</a:t>
            </a:fld>
            <a:endParaRPr lang="en-US" dirty="0">
              <a:solidFill>
                <a:srgbClr val="90C226"/>
              </a:solidFill>
            </a:endParaRPr>
          </a:p>
        </p:txBody>
      </p:sp>
      <p:sp>
        <p:nvSpPr>
          <p:cNvPr id="473090" name="Rectangle 2"/>
          <p:cNvSpPr>
            <a:spLocks noChangeArrowheads="1"/>
          </p:cNvSpPr>
          <p:nvPr/>
        </p:nvSpPr>
        <p:spPr bwMode="auto">
          <a:xfrm rot="-16200000">
            <a:off x="6491727" y="2819649"/>
            <a:ext cx="3323346"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ارسن گنجعلی خان</a:t>
            </a:r>
            <a:endParaRPr lang="en-US" sz="4400" dirty="0">
              <a:solidFill>
                <a:prstClr val="black"/>
              </a:solidFill>
              <a:latin typeface="Arial" pitchFamily="34" charset="0"/>
              <a:cs typeface="Andalus" pitchFamily="2" charset="-78"/>
            </a:endParaRPr>
          </a:p>
        </p:txBody>
      </p:sp>
      <p:pic>
        <p:nvPicPr>
          <p:cNvPr id="473091" name="Picture 3" descr="Picture 26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 y="685800"/>
            <a:ext cx="6400800" cy="1447800"/>
          </a:xfrm>
          <a:prstGeom prst="rect">
            <a:avLst/>
          </a:prstGeom>
          <a:noFill/>
        </p:spPr>
      </p:pic>
      <p:pic>
        <p:nvPicPr>
          <p:cNvPr id="473092" name="Picture 4" descr="Picture 26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8200" y="3962400"/>
            <a:ext cx="6400800" cy="1333500"/>
          </a:xfrm>
          <a:prstGeom prst="rect">
            <a:avLst/>
          </a:prstGeom>
          <a:noFill/>
        </p:spPr>
      </p:pic>
      <p:sp>
        <p:nvSpPr>
          <p:cNvPr id="473093" name="Text Box 5"/>
          <p:cNvSpPr txBox="1">
            <a:spLocks noChangeArrowheads="1"/>
          </p:cNvSpPr>
          <p:nvPr/>
        </p:nvSpPr>
        <p:spPr bwMode="auto">
          <a:xfrm>
            <a:off x="4343400" y="762000"/>
            <a:ext cx="24384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برش از ضرابخا نه و حمام</a:t>
            </a:r>
            <a:endParaRPr lang="en-US" b="1" dirty="0">
              <a:solidFill>
                <a:prstClr val="black"/>
              </a:solidFill>
              <a:latin typeface="Arial" pitchFamily="34" charset="0"/>
              <a:cs typeface="B Homa" panose="00000400000000000000" pitchFamily="2" charset="-78"/>
            </a:endParaRPr>
          </a:p>
        </p:txBody>
      </p:sp>
      <p:sp>
        <p:nvSpPr>
          <p:cNvPr id="473094" name="Rectangle 6"/>
          <p:cNvSpPr>
            <a:spLocks noChangeArrowheads="1"/>
          </p:cNvSpPr>
          <p:nvPr/>
        </p:nvSpPr>
        <p:spPr bwMode="auto">
          <a:xfrm>
            <a:off x="1066800" y="4038600"/>
            <a:ext cx="2384425" cy="366713"/>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برش از آب انبار و کاروانسرا</a:t>
            </a:r>
            <a:endParaRPr lang="en-US" b="1" dirty="0">
              <a:solidFill>
                <a:prstClr val="black"/>
              </a:solidFill>
              <a:latin typeface="Arial" pitchFamily="34" charset="0"/>
              <a:cs typeface="B Homa" panose="00000400000000000000" pitchFamily="2" charset="-78"/>
            </a:endParaRPr>
          </a:p>
        </p:txBody>
      </p:sp>
      <p:sp>
        <p:nvSpPr>
          <p:cNvPr id="473095" name="Rectangle 7"/>
          <p:cNvSpPr>
            <a:spLocks noChangeArrowheads="1"/>
          </p:cNvSpPr>
          <p:nvPr/>
        </p:nvSpPr>
        <p:spPr bwMode="auto">
          <a:xfrm>
            <a:off x="7239000" y="6096000"/>
            <a:ext cx="990600" cy="5334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01147488"/>
      </p:ext>
    </p:extLst>
  </p:cSld>
  <p:clrMapOvr>
    <a:masterClrMapping/>
  </p:clrMapOvr>
  <p:transition advClick="0"/>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F64DD49-6799-4738-8B21-7189071D26C0}" type="slidenum">
              <a:rPr lang="ar-SA">
                <a:solidFill>
                  <a:srgbClr val="90C226"/>
                </a:solidFill>
              </a:rPr>
              <a:pPr/>
              <a:t>237</a:t>
            </a:fld>
            <a:endParaRPr lang="en-US" dirty="0">
              <a:solidFill>
                <a:srgbClr val="90C226"/>
              </a:solidFill>
            </a:endParaRPr>
          </a:p>
        </p:txBody>
      </p:sp>
      <p:pic>
        <p:nvPicPr>
          <p:cNvPr id="474114" name="Picture 2" descr="Picture 289"/>
          <p:cNvPicPr>
            <a:picLocks noChangeAspect="1" noChangeArrowheads="1"/>
          </p:cNvPicPr>
          <p:nvPr/>
        </p:nvPicPr>
        <p:blipFill>
          <a:blip r:embed="rId2"/>
          <a:srcRect/>
          <a:stretch>
            <a:fillRect/>
          </a:stretch>
        </p:blipFill>
        <p:spPr bwMode="auto">
          <a:xfrm>
            <a:off x="1752600" y="914400"/>
            <a:ext cx="5943600" cy="4800600"/>
          </a:xfrm>
          <a:prstGeom prst="rect">
            <a:avLst/>
          </a:prstGeom>
          <a:noFill/>
        </p:spPr>
      </p:pic>
      <p:sp>
        <p:nvSpPr>
          <p:cNvPr id="474115" name="AutoShape 3">
            <a:hlinkClick r:id="" action="ppaction://noaction" highlightClick="1"/>
          </p:cNvPr>
          <p:cNvSpPr>
            <a:spLocks noChangeArrowheads="1"/>
          </p:cNvSpPr>
          <p:nvPr/>
        </p:nvSpPr>
        <p:spPr bwMode="auto">
          <a:xfrm>
            <a:off x="4495800" y="38100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4116" name="AutoShape 4">
            <a:hlinkClick r:id="" action="ppaction://noaction" highlightClick="1"/>
          </p:cNvPr>
          <p:cNvSpPr>
            <a:spLocks noChangeArrowheads="1"/>
          </p:cNvSpPr>
          <p:nvPr/>
        </p:nvSpPr>
        <p:spPr bwMode="auto">
          <a:xfrm>
            <a:off x="4038600" y="39624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4117" name="AutoShape 5">
            <a:hlinkClick r:id="" action="ppaction://noaction" highlightClick="1"/>
          </p:cNvPr>
          <p:cNvSpPr>
            <a:spLocks noChangeArrowheads="1"/>
          </p:cNvSpPr>
          <p:nvPr/>
        </p:nvSpPr>
        <p:spPr bwMode="auto">
          <a:xfrm>
            <a:off x="5562600" y="14478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4118" name="AutoShape 6">
            <a:hlinkClick r:id="" action="ppaction://noaction" highlightClick="1"/>
          </p:cNvPr>
          <p:cNvSpPr>
            <a:spLocks noChangeArrowheads="1"/>
          </p:cNvSpPr>
          <p:nvPr/>
        </p:nvSpPr>
        <p:spPr bwMode="auto">
          <a:xfrm>
            <a:off x="3962400" y="16002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4119" name="AutoShape 7">
            <a:hlinkClick r:id="" action="ppaction://noaction" highlightClick="1"/>
          </p:cNvPr>
          <p:cNvSpPr>
            <a:spLocks noChangeArrowheads="1"/>
          </p:cNvSpPr>
          <p:nvPr/>
        </p:nvSpPr>
        <p:spPr bwMode="auto">
          <a:xfrm>
            <a:off x="2133600" y="5334000"/>
            <a:ext cx="381000" cy="381000"/>
          </a:xfrm>
          <a:prstGeom prst="actionButtonInformation">
            <a:avLst/>
          </a:prstGeom>
          <a:solidFill>
            <a:srgbClr val="99CCFF"/>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4120" name="Text Box 8"/>
          <p:cNvSpPr txBox="1">
            <a:spLocks noChangeArrowheads="1"/>
          </p:cNvSpPr>
          <p:nvPr/>
        </p:nvSpPr>
        <p:spPr bwMode="auto">
          <a:xfrm>
            <a:off x="228600" y="5334000"/>
            <a:ext cx="1905000" cy="156966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در قسمت معماری به این بناها اشاره شده است. در اینجا مکان قرارگیری این نقاط در ارسن بازار مد نظر بوده است.</a:t>
            </a:r>
            <a:endParaRPr lang="en-US" sz="1600" b="1" i="1" dirty="0">
              <a:solidFill>
                <a:prstClr val="black"/>
              </a:solidFill>
              <a:latin typeface="Arial" pitchFamily="34" charset="0"/>
              <a:cs typeface="B Homa" panose="00000400000000000000" pitchFamily="2" charset="-78"/>
            </a:endParaRPr>
          </a:p>
        </p:txBody>
      </p:sp>
      <p:sp>
        <p:nvSpPr>
          <p:cNvPr id="474121" name="AutoShape 9">
            <a:hlinkClick r:id="rId3" action="ppaction://hlinkpres?slideindex=1&amp;slidetitle=Slide 1" highlightClick="1"/>
          </p:cNvPr>
          <p:cNvSpPr>
            <a:spLocks noChangeArrowheads="1"/>
          </p:cNvSpPr>
          <p:nvPr/>
        </p:nvSpPr>
        <p:spPr bwMode="auto">
          <a:xfrm>
            <a:off x="6324600" y="6172200"/>
            <a:ext cx="914400" cy="381000"/>
          </a:xfrm>
          <a:prstGeom prst="actionButtonBackPrevious">
            <a:avLst/>
          </a:prstGeom>
          <a:solidFill>
            <a:srgbClr val="99CCFF"/>
          </a:solidFill>
          <a:ln w="1587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21207139"/>
      </p:ext>
    </p:extLst>
  </p:cSld>
  <p:clrMapOvr>
    <a:masterClrMapping/>
  </p:clrMapOvr>
  <p:transition advClick="0"/>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D1F84B2C-1261-4A6A-ABFC-48761F552E06}" type="slidenum">
              <a:rPr lang="ar-SA">
                <a:solidFill>
                  <a:srgbClr val="90C226"/>
                </a:solidFill>
              </a:rPr>
              <a:pPr/>
              <a:t>238</a:t>
            </a:fld>
            <a:endParaRPr lang="en-US" dirty="0">
              <a:solidFill>
                <a:srgbClr val="90C226"/>
              </a:solidFill>
            </a:endParaRPr>
          </a:p>
        </p:txBody>
      </p:sp>
      <p:sp>
        <p:nvSpPr>
          <p:cNvPr id="475138" name="Rectangle 2"/>
          <p:cNvSpPr>
            <a:spLocks noChangeArrowheads="1"/>
          </p:cNvSpPr>
          <p:nvPr/>
        </p:nvSpPr>
        <p:spPr bwMode="auto">
          <a:xfrm>
            <a:off x="2636384" y="685800"/>
            <a:ext cx="4281941"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باغ عفيف آباد</a:t>
            </a:r>
            <a:endParaRPr lang="en-US" sz="7200" dirty="0">
              <a:solidFill>
                <a:prstClr val="black"/>
              </a:solidFill>
              <a:latin typeface="Arial" pitchFamily="34" charset="0"/>
              <a:cs typeface="Andalus" pitchFamily="2" charset="-78"/>
            </a:endParaRPr>
          </a:p>
        </p:txBody>
      </p:sp>
      <p:pic>
        <p:nvPicPr>
          <p:cNvPr id="475139" name="Picture 3" descr="afifabad"/>
          <p:cNvPicPr>
            <a:picLocks noChangeAspect="1" noChangeArrowheads="1"/>
          </p:cNvPicPr>
          <p:nvPr/>
        </p:nvPicPr>
        <p:blipFill>
          <a:blip r:embed="rId2"/>
          <a:srcRect/>
          <a:stretch>
            <a:fillRect/>
          </a:stretch>
        </p:blipFill>
        <p:spPr bwMode="auto">
          <a:xfrm>
            <a:off x="762000" y="2743200"/>
            <a:ext cx="4343400" cy="2919413"/>
          </a:xfrm>
          <a:prstGeom prst="rect">
            <a:avLst/>
          </a:prstGeom>
          <a:noFill/>
        </p:spPr>
      </p:pic>
      <p:sp>
        <p:nvSpPr>
          <p:cNvPr id="475140" name="Rectangle 4"/>
          <p:cNvSpPr>
            <a:spLocks noChangeArrowheads="1"/>
          </p:cNvSpPr>
          <p:nvPr/>
        </p:nvSpPr>
        <p:spPr bwMode="auto">
          <a:xfrm>
            <a:off x="8077200" y="5562600"/>
            <a:ext cx="1066800" cy="10668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5141" name="Rectangle 5"/>
          <p:cNvSpPr>
            <a:spLocks noChangeArrowheads="1"/>
          </p:cNvSpPr>
          <p:nvPr/>
        </p:nvSpPr>
        <p:spPr bwMode="auto">
          <a:xfrm>
            <a:off x="6248400" y="6096000"/>
            <a:ext cx="22098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5142"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5143"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475144"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75145" name="Picture 9" descr="baghe gajari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1000" y="5486400"/>
            <a:ext cx="838200" cy="628650"/>
          </a:xfrm>
          <a:prstGeom prst="rect">
            <a:avLst/>
          </a:prstGeom>
          <a:noFill/>
          <a:ln w="9525">
            <a:solidFill>
              <a:schemeClr val="tx1"/>
            </a:solidFill>
            <a:miter lim="800000"/>
            <a:headEnd/>
            <a:tailEnd/>
          </a:ln>
        </p:spPr>
      </p:pic>
      <p:sp>
        <p:nvSpPr>
          <p:cNvPr id="475146"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10700361"/>
      </p:ext>
    </p:extLst>
  </p:cSld>
  <p:clrMapOvr>
    <a:masterClrMapping/>
  </p:clrMapOvr>
  <p:transition advClick="0"/>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000F2880-9372-4882-A520-EF6CA77DAB87}" type="slidenum">
              <a:rPr lang="ar-SA">
                <a:solidFill>
                  <a:srgbClr val="90C226"/>
                </a:solidFill>
              </a:rPr>
              <a:pPr/>
              <a:t>239</a:t>
            </a:fld>
            <a:endParaRPr lang="en-US" dirty="0">
              <a:solidFill>
                <a:srgbClr val="90C226"/>
              </a:solidFill>
            </a:endParaRPr>
          </a:p>
        </p:txBody>
      </p:sp>
      <p:sp>
        <p:nvSpPr>
          <p:cNvPr id="476162" name="Rectangle 2"/>
          <p:cNvSpPr>
            <a:spLocks noChangeArrowheads="1"/>
          </p:cNvSpPr>
          <p:nvPr/>
        </p:nvSpPr>
        <p:spPr bwMode="auto">
          <a:xfrm rot="-16200000">
            <a:off x="6732921" y="2922837"/>
            <a:ext cx="268855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عفيف آباد</a:t>
            </a:r>
            <a:endParaRPr lang="en-US" sz="4400" dirty="0">
              <a:solidFill>
                <a:prstClr val="black"/>
              </a:solidFill>
              <a:latin typeface="Arial" pitchFamily="34" charset="0"/>
              <a:cs typeface="Andalus" pitchFamily="2" charset="-78"/>
            </a:endParaRPr>
          </a:p>
        </p:txBody>
      </p:sp>
      <p:pic>
        <p:nvPicPr>
          <p:cNvPr id="476163" name="Picture 3" descr="11AFIF3"/>
          <p:cNvPicPr>
            <a:picLocks noChangeAspect="1" noChangeArrowheads="1"/>
          </p:cNvPicPr>
          <p:nvPr/>
        </p:nvPicPr>
        <p:blipFill>
          <a:blip r:embed="rId2"/>
          <a:srcRect/>
          <a:stretch>
            <a:fillRect/>
          </a:stretch>
        </p:blipFill>
        <p:spPr bwMode="auto">
          <a:xfrm>
            <a:off x="914400" y="3505200"/>
            <a:ext cx="3429000" cy="2571750"/>
          </a:xfrm>
          <a:prstGeom prst="rect">
            <a:avLst/>
          </a:prstGeom>
          <a:noFill/>
        </p:spPr>
      </p:pic>
      <p:pic>
        <p:nvPicPr>
          <p:cNvPr id="476164" name="Picture 4" descr="11AFIF2"/>
          <p:cNvPicPr>
            <a:picLocks noChangeAspect="1" noChangeArrowheads="1"/>
          </p:cNvPicPr>
          <p:nvPr/>
        </p:nvPicPr>
        <p:blipFill>
          <a:blip r:embed="rId3"/>
          <a:srcRect/>
          <a:stretch>
            <a:fillRect/>
          </a:stretch>
        </p:blipFill>
        <p:spPr bwMode="auto">
          <a:xfrm>
            <a:off x="3581400" y="685800"/>
            <a:ext cx="3581400" cy="2581275"/>
          </a:xfrm>
          <a:prstGeom prst="rect">
            <a:avLst/>
          </a:prstGeom>
          <a:noFill/>
        </p:spPr>
      </p:pic>
      <p:sp>
        <p:nvSpPr>
          <p:cNvPr id="476165" name="Line 5"/>
          <p:cNvSpPr>
            <a:spLocks noChangeShapeType="1"/>
          </p:cNvSpPr>
          <p:nvPr/>
        </p:nvSpPr>
        <p:spPr bwMode="auto">
          <a:xfrm flipH="1">
            <a:off x="2057400" y="1524000"/>
            <a:ext cx="1524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6166" name="Line 6"/>
          <p:cNvSpPr>
            <a:spLocks noChangeShapeType="1"/>
          </p:cNvSpPr>
          <p:nvPr/>
        </p:nvSpPr>
        <p:spPr bwMode="auto">
          <a:xfrm>
            <a:off x="2362200" y="1219200"/>
            <a:ext cx="0" cy="236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6167" name="Line 7"/>
          <p:cNvSpPr>
            <a:spLocks noChangeShapeType="1"/>
          </p:cNvSpPr>
          <p:nvPr/>
        </p:nvSpPr>
        <p:spPr bwMode="auto">
          <a:xfrm>
            <a:off x="2286000" y="5867400"/>
            <a:ext cx="0" cy="762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6168" name="Line 8"/>
          <p:cNvSpPr>
            <a:spLocks noChangeShapeType="1"/>
          </p:cNvSpPr>
          <p:nvPr/>
        </p:nvSpPr>
        <p:spPr bwMode="auto">
          <a:xfrm flipH="1">
            <a:off x="0" y="6324600"/>
            <a:ext cx="2667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5823945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fld id="{950A48CF-4185-49CC-9699-2373EE1A3F5A}" type="slidenum">
              <a:rPr lang="ar-SA">
                <a:solidFill>
                  <a:srgbClr val="90C226"/>
                </a:solidFill>
              </a:rPr>
              <a:pPr/>
              <a:t>24</a:t>
            </a:fld>
            <a:endParaRPr lang="en-US" dirty="0">
              <a:solidFill>
                <a:srgbClr val="90C226"/>
              </a:solidFill>
            </a:endParaRPr>
          </a:p>
        </p:txBody>
      </p:sp>
      <p:pic>
        <p:nvPicPr>
          <p:cNvPr id="75794" name="Picture 18" descr="11"/>
          <p:cNvPicPr>
            <a:picLocks noChangeAspect="1" noChangeArrowheads="1"/>
          </p:cNvPicPr>
          <p:nvPr/>
        </p:nvPicPr>
        <p:blipFill>
          <a:blip r:embed="rId2" cstate="screen">
            <a:clrChange>
              <a:clrFrom>
                <a:srgbClr val="E3E6EF"/>
              </a:clrFrom>
              <a:clrTo>
                <a:srgbClr val="E3E6EF">
                  <a:alpha val="0"/>
                </a:srgbClr>
              </a:clrTo>
            </a:clrChange>
            <a:lum contrast="66000"/>
            <a:extLst>
              <a:ext uri="{28A0092B-C50C-407E-A947-70E740481C1C}">
                <a14:useLocalDpi xmlns:a14="http://schemas.microsoft.com/office/drawing/2010/main"/>
              </a:ext>
            </a:extLst>
          </a:blip>
          <a:srcRect/>
          <a:stretch>
            <a:fillRect/>
          </a:stretch>
        </p:blipFill>
        <p:spPr bwMode="auto">
          <a:xfrm>
            <a:off x="323850" y="4021138"/>
            <a:ext cx="3240088" cy="1784350"/>
          </a:xfrm>
          <a:prstGeom prst="rect">
            <a:avLst/>
          </a:prstGeom>
          <a:noFill/>
        </p:spPr>
      </p:pic>
      <p:sp>
        <p:nvSpPr>
          <p:cNvPr id="75778" name="Text Box 2"/>
          <p:cNvSpPr txBox="1">
            <a:spLocks noChangeArrowheads="1"/>
          </p:cNvSpPr>
          <p:nvPr/>
        </p:nvSpPr>
        <p:spPr bwMode="auto">
          <a:xfrm>
            <a:off x="7596188" y="404813"/>
            <a:ext cx="1008062"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srgbClr val="800000"/>
                </a:solidFill>
                <a:latin typeface="Arial" pitchFamily="34" charset="0"/>
                <a:cs typeface="B Homa" panose="00000400000000000000" pitchFamily="2" charset="-78"/>
              </a:rPr>
              <a:t>کاخ شوش</a:t>
            </a:r>
            <a:endParaRPr lang="en-US" b="1" dirty="0">
              <a:solidFill>
                <a:srgbClr val="800000"/>
              </a:solidFill>
              <a:latin typeface="Arial" pitchFamily="34" charset="0"/>
              <a:cs typeface="B Homa" panose="00000400000000000000" pitchFamily="2" charset="-78"/>
            </a:endParaRPr>
          </a:p>
        </p:txBody>
      </p:sp>
      <p:sp>
        <p:nvSpPr>
          <p:cNvPr id="75779" name="Text Box 3"/>
          <p:cNvSpPr txBox="1">
            <a:spLocks noChangeArrowheads="1"/>
          </p:cNvSpPr>
          <p:nvPr/>
        </p:nvSpPr>
        <p:spPr bwMode="auto">
          <a:xfrm>
            <a:off x="5435600" y="1052513"/>
            <a:ext cx="3322638" cy="21685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ساختمان کاخ شوش درونگرا می باشد و به گونه ای ساخته شده است که کمترین تابش افتاب به درون ان می تابد. شاه نشین و تنبی از فضاهای درونی کاخ است. در و پنجره های ان رو به میانسرا باز می شوند. در دیوارهای گرداگرد میانسرا  ایوانچه هایی وجود دارد. مجموعه کاخ داریوش ترکیب کلی دو نوع ساختمان  حیاط دار و کوشکی است.</a:t>
            </a:r>
            <a:r>
              <a:rPr lang="fa-IR" sz="2400" dirty="0">
                <a:solidFill>
                  <a:prstClr val="black"/>
                </a:solidFill>
                <a:latin typeface="Times New Roman" pitchFamily="18" charset="0"/>
                <a:cs typeface="Times New Roman" pitchFamily="18" charset="0"/>
              </a:rPr>
              <a:t>   </a:t>
            </a:r>
            <a:endParaRPr lang="en-US" sz="2400" dirty="0">
              <a:solidFill>
                <a:prstClr val="black"/>
              </a:solidFill>
              <a:latin typeface="Times New Roman" pitchFamily="18" charset="0"/>
              <a:cs typeface="Times New Roman" pitchFamily="18" charset="0"/>
            </a:endParaRPr>
          </a:p>
        </p:txBody>
      </p:sp>
      <p:pic>
        <p:nvPicPr>
          <p:cNvPr id="75780" name="Picture 4" descr="8501"/>
          <p:cNvPicPr>
            <a:picLocks noChangeAspect="1" noChangeArrowheads="1"/>
          </p:cNvPicPr>
          <p:nvPr/>
        </p:nvPicPr>
        <p:blipFill>
          <a:blip r:embed="rId3"/>
          <a:srcRect/>
          <a:stretch>
            <a:fillRect/>
          </a:stretch>
        </p:blipFill>
        <p:spPr bwMode="auto">
          <a:xfrm>
            <a:off x="5076825" y="3789363"/>
            <a:ext cx="3810000" cy="2286000"/>
          </a:xfrm>
          <a:prstGeom prst="rect">
            <a:avLst/>
          </a:prstGeom>
          <a:noFill/>
        </p:spPr>
      </p:pic>
      <p:pic>
        <p:nvPicPr>
          <p:cNvPr id="75781" name="Picture 5" descr="10"/>
          <p:cNvPicPr>
            <a:picLocks noChangeAspect="1" noChangeArrowheads="1"/>
          </p:cNvPicPr>
          <p:nvPr/>
        </p:nvPicPr>
        <p:blipFill>
          <a:blip r:embed="rId4" cstate="screen">
            <a:clrChange>
              <a:clrFrom>
                <a:srgbClr val="D5D8E1"/>
              </a:clrFrom>
              <a:clrTo>
                <a:srgbClr val="D5D8E1">
                  <a:alpha val="0"/>
                </a:srgbClr>
              </a:clrTo>
            </a:clrChange>
            <a:lum contrast="24000"/>
            <a:extLst>
              <a:ext uri="{28A0092B-C50C-407E-A947-70E740481C1C}">
                <a14:useLocalDpi xmlns:a14="http://schemas.microsoft.com/office/drawing/2010/main"/>
              </a:ext>
            </a:extLst>
          </a:blip>
          <a:srcRect/>
          <a:stretch>
            <a:fillRect/>
          </a:stretch>
        </p:blipFill>
        <p:spPr bwMode="auto">
          <a:xfrm>
            <a:off x="323850" y="476250"/>
            <a:ext cx="2952750" cy="3024188"/>
          </a:xfrm>
          <a:prstGeom prst="rect">
            <a:avLst/>
          </a:prstGeom>
          <a:noFill/>
        </p:spPr>
      </p:pic>
      <p:sp>
        <p:nvSpPr>
          <p:cNvPr id="75782" name="Text Box 6"/>
          <p:cNvSpPr txBox="1">
            <a:spLocks noChangeArrowheads="1"/>
          </p:cNvSpPr>
          <p:nvPr/>
        </p:nvSpPr>
        <p:spPr bwMode="auto">
          <a:xfrm>
            <a:off x="1398588" y="866775"/>
            <a:ext cx="3048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a:solidFill>
                  <a:srgbClr val="800000"/>
                </a:solidFill>
                <a:latin typeface="Times New Roman" pitchFamily="18" charset="0"/>
                <a:cs typeface="Times New Roman" pitchFamily="18" charset="0"/>
              </a:rPr>
              <a:t>1</a:t>
            </a:r>
            <a:endParaRPr lang="en-US">
              <a:solidFill>
                <a:srgbClr val="800000"/>
              </a:solidFill>
              <a:latin typeface="Times New Roman" pitchFamily="18" charset="0"/>
              <a:cs typeface="Times New Roman" pitchFamily="18" charset="0"/>
            </a:endParaRPr>
          </a:p>
        </p:txBody>
      </p:sp>
      <p:sp>
        <p:nvSpPr>
          <p:cNvPr id="75783" name="Text Box 7"/>
          <p:cNvSpPr txBox="1">
            <a:spLocks noChangeArrowheads="1"/>
          </p:cNvSpPr>
          <p:nvPr/>
        </p:nvSpPr>
        <p:spPr bwMode="auto">
          <a:xfrm>
            <a:off x="1855788" y="1857375"/>
            <a:ext cx="3810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800000"/>
                </a:solidFill>
                <a:latin typeface="Times New Roman" pitchFamily="18" charset="0"/>
                <a:cs typeface="Times New Roman" pitchFamily="18" charset="0"/>
              </a:rPr>
              <a:t>5</a:t>
            </a:r>
            <a:endParaRPr lang="en-US" sz="2400">
              <a:solidFill>
                <a:srgbClr val="800000"/>
              </a:solidFill>
              <a:latin typeface="Times New Roman" pitchFamily="18" charset="0"/>
              <a:cs typeface="Times New Roman" pitchFamily="18" charset="0"/>
            </a:endParaRPr>
          </a:p>
        </p:txBody>
      </p:sp>
      <p:sp>
        <p:nvSpPr>
          <p:cNvPr id="75784" name="Text Box 8"/>
          <p:cNvSpPr txBox="1">
            <a:spLocks noChangeArrowheads="1"/>
          </p:cNvSpPr>
          <p:nvPr/>
        </p:nvSpPr>
        <p:spPr bwMode="auto">
          <a:xfrm>
            <a:off x="788988" y="2009775"/>
            <a:ext cx="3048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800000"/>
                </a:solidFill>
                <a:latin typeface="Times New Roman" pitchFamily="18" charset="0"/>
                <a:cs typeface="Times New Roman" pitchFamily="18" charset="0"/>
              </a:rPr>
              <a:t>3</a:t>
            </a:r>
            <a:endParaRPr lang="en-US" sz="2400">
              <a:solidFill>
                <a:srgbClr val="800000"/>
              </a:solidFill>
              <a:latin typeface="Times New Roman" pitchFamily="18" charset="0"/>
              <a:cs typeface="Times New Roman" pitchFamily="18" charset="0"/>
            </a:endParaRPr>
          </a:p>
        </p:txBody>
      </p:sp>
      <p:sp>
        <p:nvSpPr>
          <p:cNvPr id="75785" name="Text Box 9"/>
          <p:cNvSpPr txBox="1">
            <a:spLocks noChangeArrowheads="1"/>
          </p:cNvSpPr>
          <p:nvPr/>
        </p:nvSpPr>
        <p:spPr bwMode="auto">
          <a:xfrm>
            <a:off x="407988" y="2085975"/>
            <a:ext cx="3810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800000"/>
                </a:solidFill>
                <a:latin typeface="Times New Roman" pitchFamily="18" charset="0"/>
                <a:cs typeface="Times New Roman" pitchFamily="18" charset="0"/>
              </a:rPr>
              <a:t>2</a:t>
            </a:r>
            <a:endParaRPr lang="en-US" sz="2400">
              <a:solidFill>
                <a:srgbClr val="800000"/>
              </a:solidFill>
              <a:latin typeface="Times New Roman" pitchFamily="18" charset="0"/>
              <a:cs typeface="Times New Roman" pitchFamily="18" charset="0"/>
            </a:endParaRPr>
          </a:p>
        </p:txBody>
      </p:sp>
      <p:sp>
        <p:nvSpPr>
          <p:cNvPr id="75786" name="Text Box 10"/>
          <p:cNvSpPr txBox="1">
            <a:spLocks noChangeArrowheads="1"/>
          </p:cNvSpPr>
          <p:nvPr/>
        </p:nvSpPr>
        <p:spPr bwMode="auto">
          <a:xfrm>
            <a:off x="1246188" y="1933575"/>
            <a:ext cx="3048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800000"/>
                </a:solidFill>
                <a:latin typeface="Times New Roman" pitchFamily="18" charset="0"/>
                <a:cs typeface="Times New Roman" pitchFamily="18" charset="0"/>
              </a:rPr>
              <a:t>4</a:t>
            </a:r>
            <a:endParaRPr lang="en-US" sz="2400">
              <a:solidFill>
                <a:srgbClr val="800000"/>
              </a:solidFill>
              <a:latin typeface="Times New Roman" pitchFamily="18" charset="0"/>
              <a:cs typeface="Times New Roman" pitchFamily="18" charset="0"/>
            </a:endParaRPr>
          </a:p>
        </p:txBody>
      </p:sp>
      <p:sp>
        <p:nvSpPr>
          <p:cNvPr id="75787" name="Text Box 11"/>
          <p:cNvSpPr txBox="1">
            <a:spLocks noChangeArrowheads="1"/>
          </p:cNvSpPr>
          <p:nvPr/>
        </p:nvSpPr>
        <p:spPr bwMode="auto">
          <a:xfrm>
            <a:off x="2770188" y="2238375"/>
            <a:ext cx="4572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800000"/>
                </a:solidFill>
                <a:latin typeface="Times New Roman" pitchFamily="18" charset="0"/>
                <a:cs typeface="Times New Roman" pitchFamily="18" charset="0"/>
              </a:rPr>
              <a:t>6</a:t>
            </a:r>
            <a:endParaRPr lang="en-US" sz="2400">
              <a:solidFill>
                <a:srgbClr val="800000"/>
              </a:solidFill>
              <a:latin typeface="Times New Roman" pitchFamily="18" charset="0"/>
              <a:cs typeface="Times New Roman" pitchFamily="18" charset="0"/>
            </a:endParaRPr>
          </a:p>
        </p:txBody>
      </p:sp>
      <p:sp>
        <p:nvSpPr>
          <p:cNvPr id="75788" name="Text Box 12"/>
          <p:cNvSpPr txBox="1">
            <a:spLocks noChangeArrowheads="1"/>
          </p:cNvSpPr>
          <p:nvPr/>
        </p:nvSpPr>
        <p:spPr bwMode="auto">
          <a:xfrm>
            <a:off x="2987675" y="2997200"/>
            <a:ext cx="17526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 کاخ اپادانا</a:t>
            </a:r>
            <a:endParaRPr lang="en-US" sz="1600" b="1" dirty="0">
              <a:solidFill>
                <a:prstClr val="black"/>
              </a:solidFill>
              <a:latin typeface="Arial" pitchFamily="34" charset="0"/>
              <a:cs typeface="B Homa" panose="00000400000000000000" pitchFamily="2" charset="-78"/>
            </a:endParaRPr>
          </a:p>
        </p:txBody>
      </p:sp>
      <p:sp>
        <p:nvSpPr>
          <p:cNvPr id="75789" name="Text Box 13"/>
          <p:cNvSpPr txBox="1">
            <a:spLocks noChangeArrowheads="1"/>
          </p:cNvSpPr>
          <p:nvPr/>
        </p:nvSpPr>
        <p:spPr bwMode="auto">
          <a:xfrm>
            <a:off x="2682875" y="3606800"/>
            <a:ext cx="21336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2- کاخ چهلستون</a:t>
            </a:r>
            <a:endParaRPr lang="en-US" sz="1600" b="1" dirty="0">
              <a:solidFill>
                <a:prstClr val="black"/>
              </a:solidFill>
              <a:latin typeface="Arial" pitchFamily="34" charset="0"/>
              <a:cs typeface="B Homa" panose="00000400000000000000" pitchFamily="2" charset="-78"/>
            </a:endParaRPr>
          </a:p>
        </p:txBody>
      </p:sp>
      <p:sp>
        <p:nvSpPr>
          <p:cNvPr id="75790" name="Text Box 14"/>
          <p:cNvSpPr txBox="1">
            <a:spLocks noChangeArrowheads="1"/>
          </p:cNvSpPr>
          <p:nvPr/>
        </p:nvSpPr>
        <p:spPr bwMode="auto">
          <a:xfrm>
            <a:off x="2759075" y="4140200"/>
            <a:ext cx="21336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3- خزانه داری</a:t>
            </a:r>
            <a:endParaRPr lang="en-US" sz="1600" b="1" dirty="0">
              <a:solidFill>
                <a:prstClr val="black"/>
              </a:solidFill>
              <a:latin typeface="Arial" pitchFamily="34" charset="0"/>
              <a:cs typeface="B Homa" panose="00000400000000000000" pitchFamily="2" charset="-78"/>
            </a:endParaRPr>
          </a:p>
        </p:txBody>
      </p:sp>
      <p:sp>
        <p:nvSpPr>
          <p:cNvPr id="75791" name="Text Box 15"/>
          <p:cNvSpPr txBox="1">
            <a:spLocks noChangeArrowheads="1"/>
          </p:cNvSpPr>
          <p:nvPr/>
        </p:nvSpPr>
        <p:spPr bwMode="auto">
          <a:xfrm>
            <a:off x="2454275" y="4749800"/>
            <a:ext cx="23622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4- حیاط مینا کاری</a:t>
            </a:r>
            <a:endParaRPr lang="en-US" sz="1600" b="1" dirty="0">
              <a:solidFill>
                <a:prstClr val="black"/>
              </a:solidFill>
              <a:latin typeface="Arial" pitchFamily="34" charset="0"/>
              <a:cs typeface="B Homa" panose="00000400000000000000" pitchFamily="2" charset="-78"/>
            </a:endParaRPr>
          </a:p>
        </p:txBody>
      </p:sp>
      <p:sp>
        <p:nvSpPr>
          <p:cNvPr id="75792" name="Text Box 16"/>
          <p:cNvSpPr txBox="1">
            <a:spLocks noChangeArrowheads="1"/>
          </p:cNvSpPr>
          <p:nvPr/>
        </p:nvSpPr>
        <p:spPr bwMode="auto">
          <a:xfrm>
            <a:off x="2835275" y="5359400"/>
            <a:ext cx="19812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5- حیاط خدمه</a:t>
            </a:r>
            <a:endParaRPr lang="en-US" sz="1600" b="1" dirty="0">
              <a:solidFill>
                <a:prstClr val="black"/>
              </a:solidFill>
              <a:latin typeface="Arial" pitchFamily="34" charset="0"/>
              <a:cs typeface="B Homa" panose="00000400000000000000" pitchFamily="2" charset="-78"/>
            </a:endParaRPr>
          </a:p>
        </p:txBody>
      </p:sp>
      <p:sp>
        <p:nvSpPr>
          <p:cNvPr id="75793" name="Text Box 17"/>
          <p:cNvSpPr txBox="1">
            <a:spLocks noChangeArrowheads="1"/>
          </p:cNvSpPr>
          <p:nvPr/>
        </p:nvSpPr>
        <p:spPr bwMode="auto">
          <a:xfrm>
            <a:off x="3140075" y="5969000"/>
            <a:ext cx="17526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6- دروازه</a:t>
            </a:r>
            <a:endParaRPr lang="en-US" sz="1600" b="1" dirty="0">
              <a:solidFill>
                <a:prstClr val="black"/>
              </a:solidFill>
              <a:latin typeface="Arial" pitchFamily="34" charset="0"/>
              <a:cs typeface="B Homa" panose="00000400000000000000" pitchFamily="2" charset="-78"/>
            </a:endParaRPr>
          </a:p>
        </p:txBody>
      </p:sp>
      <p:sp>
        <p:nvSpPr>
          <p:cNvPr id="75795" name="Text Box 19"/>
          <p:cNvSpPr txBox="1">
            <a:spLocks noChangeArrowheads="1"/>
          </p:cNvSpPr>
          <p:nvPr/>
        </p:nvSpPr>
        <p:spPr bwMode="auto">
          <a:xfrm>
            <a:off x="250825" y="5661025"/>
            <a:ext cx="1871663"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سه بعدی ازکاخ شوش</a:t>
            </a:r>
            <a:endParaRPr lang="en-US" sz="1600"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2036797"/>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6F182375-7297-4540-B964-084DE1FD2A0C}" type="slidenum">
              <a:rPr lang="ar-SA">
                <a:solidFill>
                  <a:srgbClr val="90C226"/>
                </a:solidFill>
              </a:rPr>
              <a:pPr/>
              <a:t>240</a:t>
            </a:fld>
            <a:endParaRPr lang="en-US" dirty="0">
              <a:solidFill>
                <a:srgbClr val="90C226"/>
              </a:solidFill>
            </a:endParaRPr>
          </a:p>
        </p:txBody>
      </p:sp>
      <p:sp>
        <p:nvSpPr>
          <p:cNvPr id="477186" name="Rectangle 2"/>
          <p:cNvSpPr>
            <a:spLocks noChangeArrowheads="1"/>
          </p:cNvSpPr>
          <p:nvPr/>
        </p:nvSpPr>
        <p:spPr bwMode="auto">
          <a:xfrm rot="-16200000">
            <a:off x="6732921" y="2922837"/>
            <a:ext cx="268855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عفيف آباد</a:t>
            </a:r>
            <a:endParaRPr lang="en-US" sz="4400" dirty="0">
              <a:solidFill>
                <a:prstClr val="black"/>
              </a:solidFill>
              <a:latin typeface="Arial" pitchFamily="34" charset="0"/>
              <a:cs typeface="Andalus" pitchFamily="2" charset="-78"/>
            </a:endParaRPr>
          </a:p>
        </p:txBody>
      </p:sp>
      <p:pic>
        <p:nvPicPr>
          <p:cNvPr id="477187" name="Picture 3" descr="11AFIF5"/>
          <p:cNvPicPr>
            <a:picLocks noChangeAspect="1" noChangeArrowheads="1"/>
          </p:cNvPicPr>
          <p:nvPr/>
        </p:nvPicPr>
        <p:blipFill>
          <a:blip r:embed="rId2"/>
          <a:srcRect/>
          <a:stretch>
            <a:fillRect/>
          </a:stretch>
        </p:blipFill>
        <p:spPr bwMode="auto">
          <a:xfrm>
            <a:off x="914400" y="3581400"/>
            <a:ext cx="3429000" cy="2571750"/>
          </a:xfrm>
          <a:prstGeom prst="rect">
            <a:avLst/>
          </a:prstGeom>
          <a:noFill/>
        </p:spPr>
      </p:pic>
      <p:pic>
        <p:nvPicPr>
          <p:cNvPr id="477188" name="Picture 4" descr="11AFIF4"/>
          <p:cNvPicPr>
            <a:picLocks noChangeAspect="1" noChangeArrowheads="1"/>
          </p:cNvPicPr>
          <p:nvPr/>
        </p:nvPicPr>
        <p:blipFill>
          <a:blip r:embed="rId3"/>
          <a:srcRect/>
          <a:stretch>
            <a:fillRect/>
          </a:stretch>
        </p:blipFill>
        <p:spPr bwMode="auto">
          <a:xfrm>
            <a:off x="3657600" y="1066800"/>
            <a:ext cx="3581400" cy="2686050"/>
          </a:xfrm>
          <a:prstGeom prst="rect">
            <a:avLst/>
          </a:prstGeom>
          <a:noFill/>
        </p:spPr>
      </p:pic>
      <p:sp>
        <p:nvSpPr>
          <p:cNvPr id="477189" name="Line 5"/>
          <p:cNvSpPr>
            <a:spLocks noChangeShapeType="1"/>
          </p:cNvSpPr>
          <p:nvPr/>
        </p:nvSpPr>
        <p:spPr bwMode="auto">
          <a:xfrm>
            <a:off x="6705600" y="0"/>
            <a:ext cx="0" cy="1447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7190" name="Line 6"/>
          <p:cNvSpPr>
            <a:spLocks noChangeShapeType="1"/>
          </p:cNvSpPr>
          <p:nvPr/>
        </p:nvSpPr>
        <p:spPr bwMode="auto">
          <a:xfrm flipH="1">
            <a:off x="4343400" y="4800600"/>
            <a:ext cx="2590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7191" name="Line 7"/>
          <p:cNvSpPr>
            <a:spLocks noChangeShapeType="1"/>
          </p:cNvSpPr>
          <p:nvPr/>
        </p:nvSpPr>
        <p:spPr bwMode="auto">
          <a:xfrm flipH="1">
            <a:off x="0" y="4648200"/>
            <a:ext cx="91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7192" name="Line 8"/>
          <p:cNvSpPr>
            <a:spLocks noChangeShapeType="1"/>
          </p:cNvSpPr>
          <p:nvPr/>
        </p:nvSpPr>
        <p:spPr bwMode="auto">
          <a:xfrm>
            <a:off x="6629400" y="3733800"/>
            <a:ext cx="0" cy="1524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7193" name="Rectangle 9"/>
          <p:cNvSpPr>
            <a:spLocks noChangeArrowheads="1"/>
          </p:cNvSpPr>
          <p:nvPr/>
        </p:nvSpPr>
        <p:spPr bwMode="auto">
          <a:xfrm>
            <a:off x="7239000" y="6096000"/>
            <a:ext cx="9144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332026419"/>
      </p:ext>
    </p:extLst>
  </p:cSld>
  <p:clrMapOvr>
    <a:masterClrMapping/>
  </p:clrMapOvr>
  <p:transition advClick="0"/>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BD2FF6E1-628A-489D-A6D8-63C029067C96}" type="slidenum">
              <a:rPr lang="ar-SA">
                <a:solidFill>
                  <a:srgbClr val="90C226"/>
                </a:solidFill>
              </a:rPr>
              <a:pPr/>
              <a:t>241</a:t>
            </a:fld>
            <a:endParaRPr lang="en-US" dirty="0">
              <a:solidFill>
                <a:srgbClr val="90C226"/>
              </a:solidFill>
            </a:endParaRPr>
          </a:p>
        </p:txBody>
      </p:sp>
      <p:pic>
        <p:nvPicPr>
          <p:cNvPr id="478210" name="Picture 2" descr="0913_d13"/>
          <p:cNvPicPr>
            <a:picLocks noChangeAspect="1" noChangeArrowheads="1"/>
          </p:cNvPicPr>
          <p:nvPr/>
        </p:nvPicPr>
        <p:blipFill>
          <a:blip r:embed="rId2"/>
          <a:srcRect/>
          <a:stretch>
            <a:fillRect/>
          </a:stretch>
        </p:blipFill>
        <p:spPr bwMode="auto">
          <a:xfrm>
            <a:off x="685800" y="3581400"/>
            <a:ext cx="3733800" cy="2800350"/>
          </a:xfrm>
          <a:prstGeom prst="rect">
            <a:avLst/>
          </a:prstGeom>
          <a:noFill/>
        </p:spPr>
      </p:pic>
      <p:sp>
        <p:nvSpPr>
          <p:cNvPr id="478211" name="Rectangle 3"/>
          <p:cNvSpPr>
            <a:spLocks noChangeArrowheads="1"/>
          </p:cNvSpPr>
          <p:nvPr/>
        </p:nvSpPr>
        <p:spPr bwMode="auto">
          <a:xfrm>
            <a:off x="2712196" y="838200"/>
            <a:ext cx="4322017"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باغ دولت آباد</a:t>
            </a:r>
            <a:endParaRPr lang="en-US" sz="7200" dirty="0">
              <a:solidFill>
                <a:prstClr val="black"/>
              </a:solidFill>
              <a:latin typeface="Arial" pitchFamily="34" charset="0"/>
              <a:cs typeface="Andalus" pitchFamily="2" charset="-78"/>
            </a:endParaRPr>
          </a:p>
        </p:txBody>
      </p:sp>
      <p:sp>
        <p:nvSpPr>
          <p:cNvPr id="478212" name="Rectangle 4"/>
          <p:cNvSpPr>
            <a:spLocks noChangeArrowheads="1"/>
          </p:cNvSpPr>
          <p:nvPr/>
        </p:nvSpPr>
        <p:spPr bwMode="auto">
          <a:xfrm>
            <a:off x="6248400" y="6096000"/>
            <a:ext cx="20574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8213" name="Rectangle 5"/>
          <p:cNvSpPr>
            <a:spLocks noChangeArrowheads="1"/>
          </p:cNvSpPr>
          <p:nvPr/>
        </p:nvSpPr>
        <p:spPr bwMode="auto">
          <a:xfrm>
            <a:off x="7848600" y="5410200"/>
            <a:ext cx="1295400" cy="12192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8214"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78215"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478216"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78217" name="Picture 9" descr="baghe safaye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1000" y="5486400"/>
            <a:ext cx="838200" cy="590550"/>
          </a:xfrm>
          <a:prstGeom prst="rect">
            <a:avLst/>
          </a:prstGeom>
          <a:noFill/>
          <a:ln w="9525" algn="ctr">
            <a:solidFill>
              <a:schemeClr val="tx1"/>
            </a:solidFill>
            <a:miter lim="800000"/>
            <a:headEnd/>
            <a:tailEnd/>
          </a:ln>
          <a:effectLst/>
        </p:spPr>
      </p:pic>
      <p:sp>
        <p:nvSpPr>
          <p:cNvPr id="478218"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71994175"/>
      </p:ext>
    </p:extLst>
  </p:cSld>
  <p:clrMapOvr>
    <a:masterClrMapping/>
  </p:clrMapOvr>
  <p:transition advClick="0"/>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6A387B76-F666-48FB-BE98-852D54D97B8E}" type="slidenum">
              <a:rPr lang="ar-SA">
                <a:solidFill>
                  <a:srgbClr val="90C226"/>
                </a:solidFill>
              </a:rPr>
              <a:pPr/>
              <a:t>242</a:t>
            </a:fld>
            <a:endParaRPr lang="en-US" dirty="0">
              <a:solidFill>
                <a:srgbClr val="90C226"/>
              </a:solidFill>
            </a:endParaRPr>
          </a:p>
        </p:txBody>
      </p:sp>
      <p:sp>
        <p:nvSpPr>
          <p:cNvPr id="479234" name="Rectangle 2"/>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pic>
        <p:nvPicPr>
          <p:cNvPr id="479235" name="Picture 3" descr="untitled"/>
          <p:cNvPicPr>
            <a:picLocks noChangeAspect="1" noChangeArrowheads="1"/>
          </p:cNvPicPr>
          <p:nvPr/>
        </p:nvPicPr>
        <p:blipFill>
          <a:blip r:embed="rId2"/>
          <a:srcRect/>
          <a:stretch>
            <a:fillRect/>
          </a:stretch>
        </p:blipFill>
        <p:spPr bwMode="auto">
          <a:xfrm>
            <a:off x="381000" y="3657600"/>
            <a:ext cx="7010400" cy="2265363"/>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122577975"/>
      </p:ext>
    </p:extLst>
  </p:cSld>
  <p:clrMapOvr>
    <a:masterClrMapping/>
  </p:clrMapOvr>
  <p:transition advClick="0"/>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A5855B11-7FB1-4BDA-A723-06BCFD40649D}" type="slidenum">
              <a:rPr lang="ar-SA">
                <a:solidFill>
                  <a:srgbClr val="90C226"/>
                </a:solidFill>
              </a:rPr>
              <a:pPr/>
              <a:t>243</a:t>
            </a:fld>
            <a:endParaRPr lang="en-US" dirty="0">
              <a:solidFill>
                <a:srgbClr val="90C226"/>
              </a:solidFill>
            </a:endParaRPr>
          </a:p>
        </p:txBody>
      </p:sp>
      <p:sp>
        <p:nvSpPr>
          <p:cNvPr id="480258" name="Line 2"/>
          <p:cNvSpPr>
            <a:spLocks noChangeShapeType="1"/>
          </p:cNvSpPr>
          <p:nvPr/>
        </p:nvSpPr>
        <p:spPr bwMode="auto">
          <a:xfrm>
            <a:off x="69342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0259"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0260" name="Rectangle 4"/>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pic>
        <p:nvPicPr>
          <p:cNvPr id="480261" name="Picture 5" descr="Picture 278"/>
          <p:cNvPicPr>
            <a:picLocks noChangeAspect="1" noChangeArrowheads="1"/>
          </p:cNvPicPr>
          <p:nvPr/>
        </p:nvPicPr>
        <p:blipFill>
          <a:blip r:embed="rId2"/>
          <a:srcRect/>
          <a:stretch>
            <a:fillRect/>
          </a:stretch>
        </p:blipFill>
        <p:spPr bwMode="auto">
          <a:xfrm>
            <a:off x="3903663" y="458788"/>
            <a:ext cx="3690937" cy="4113212"/>
          </a:xfrm>
          <a:prstGeom prst="rect">
            <a:avLst/>
          </a:prstGeom>
          <a:noFill/>
          <a:ln w="9525">
            <a:solidFill>
              <a:schemeClr val="tx1"/>
            </a:solidFill>
            <a:miter lim="800000"/>
            <a:headEnd/>
            <a:tailEnd/>
          </a:ln>
        </p:spPr>
      </p:pic>
      <p:pic>
        <p:nvPicPr>
          <p:cNvPr id="480262" name="Picture 6" descr="Picture 280"/>
          <p:cNvPicPr>
            <a:picLocks noChangeAspect="1" noChangeArrowheads="1"/>
          </p:cNvPicPr>
          <p:nvPr/>
        </p:nvPicPr>
        <p:blipFill>
          <a:blip r:embed="rId3"/>
          <a:srcRect/>
          <a:stretch>
            <a:fillRect/>
          </a:stretch>
        </p:blipFill>
        <p:spPr bwMode="auto">
          <a:xfrm>
            <a:off x="381000" y="3581400"/>
            <a:ext cx="3505200" cy="297180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2331808962"/>
      </p:ext>
    </p:extLst>
  </p:cSld>
  <p:clrMapOvr>
    <a:masterClrMapping/>
  </p:clrMapOvr>
  <p:transition advClick="0"/>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F0E6B7E1-9A72-4365-A0DF-4B956DF324D3}" type="slidenum">
              <a:rPr lang="ar-SA">
                <a:solidFill>
                  <a:srgbClr val="90C226"/>
                </a:solidFill>
              </a:rPr>
              <a:pPr/>
              <a:t>244</a:t>
            </a:fld>
            <a:endParaRPr lang="en-US" dirty="0">
              <a:solidFill>
                <a:srgbClr val="90C226"/>
              </a:solidFill>
            </a:endParaRPr>
          </a:p>
        </p:txBody>
      </p:sp>
      <p:sp>
        <p:nvSpPr>
          <p:cNvPr id="481282" name="Rectangle 2"/>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pic>
        <p:nvPicPr>
          <p:cNvPr id="481283" name="Picture 3" descr="Picture 282"/>
          <p:cNvPicPr>
            <a:picLocks noChangeAspect="1" noChangeArrowheads="1"/>
          </p:cNvPicPr>
          <p:nvPr/>
        </p:nvPicPr>
        <p:blipFill>
          <a:blip r:embed="rId2"/>
          <a:srcRect/>
          <a:stretch>
            <a:fillRect/>
          </a:stretch>
        </p:blipFill>
        <p:spPr bwMode="auto">
          <a:xfrm>
            <a:off x="1600200" y="914400"/>
            <a:ext cx="5105400" cy="3908425"/>
          </a:xfrm>
          <a:prstGeom prst="rect">
            <a:avLst/>
          </a:prstGeom>
          <a:noFill/>
          <a:ln w="9525">
            <a:solidFill>
              <a:schemeClr val="tx1"/>
            </a:solidFill>
            <a:miter lim="800000"/>
            <a:headEnd/>
            <a:tailEnd/>
          </a:ln>
        </p:spPr>
      </p:pic>
      <p:sp>
        <p:nvSpPr>
          <p:cNvPr id="481284" name="Line 4"/>
          <p:cNvSpPr>
            <a:spLocks noChangeShapeType="1"/>
          </p:cNvSpPr>
          <p:nvPr/>
        </p:nvSpPr>
        <p:spPr bwMode="auto">
          <a:xfrm flipH="1">
            <a:off x="0" y="5029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1285" name="Line 5"/>
          <p:cNvSpPr>
            <a:spLocks noChangeShapeType="1"/>
          </p:cNvSpPr>
          <p:nvPr/>
        </p:nvSpPr>
        <p:spPr bwMode="auto">
          <a:xfrm flipV="1">
            <a:off x="6858000" y="0"/>
            <a:ext cx="0" cy="5410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875441408"/>
      </p:ext>
    </p:extLst>
  </p:cSld>
  <p:clrMapOvr>
    <a:masterClrMapping/>
  </p:clrMapOvr>
  <p:transition advClick="0"/>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9D42EC7E-9F0D-44EC-A36A-8B2E2E8641B6}" type="slidenum">
              <a:rPr lang="ar-SA">
                <a:solidFill>
                  <a:srgbClr val="90C226"/>
                </a:solidFill>
              </a:rPr>
              <a:pPr/>
              <a:t>245</a:t>
            </a:fld>
            <a:endParaRPr lang="en-US" dirty="0">
              <a:solidFill>
                <a:srgbClr val="90C226"/>
              </a:solidFill>
            </a:endParaRPr>
          </a:p>
        </p:txBody>
      </p:sp>
      <p:sp>
        <p:nvSpPr>
          <p:cNvPr id="482306" name="Line 2"/>
          <p:cNvSpPr>
            <a:spLocks noChangeShapeType="1"/>
          </p:cNvSpPr>
          <p:nvPr/>
        </p:nvSpPr>
        <p:spPr bwMode="auto">
          <a:xfrm>
            <a:off x="69342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2307"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2308" name="Rectangle 4"/>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pic>
        <p:nvPicPr>
          <p:cNvPr id="482309" name="Picture 5" descr="Picture 285"/>
          <p:cNvPicPr>
            <a:picLocks noChangeAspect="1" noChangeArrowheads="1"/>
          </p:cNvPicPr>
          <p:nvPr/>
        </p:nvPicPr>
        <p:blipFill>
          <a:blip r:embed="rId2"/>
          <a:srcRect/>
          <a:stretch>
            <a:fillRect/>
          </a:stretch>
        </p:blipFill>
        <p:spPr bwMode="auto">
          <a:xfrm>
            <a:off x="3581400" y="3048000"/>
            <a:ext cx="2362200" cy="2039938"/>
          </a:xfrm>
          <a:prstGeom prst="rect">
            <a:avLst/>
          </a:prstGeom>
          <a:noFill/>
          <a:ln w="9525" algn="ctr">
            <a:solidFill>
              <a:schemeClr val="tx1"/>
            </a:solidFill>
            <a:miter lim="800000"/>
            <a:headEnd/>
            <a:tailEnd/>
          </a:ln>
          <a:effectLst/>
        </p:spPr>
      </p:pic>
      <p:pic>
        <p:nvPicPr>
          <p:cNvPr id="482310" name="Picture 6" descr="Picture 286"/>
          <p:cNvPicPr>
            <a:picLocks noChangeAspect="1" noChangeArrowheads="1"/>
          </p:cNvPicPr>
          <p:nvPr/>
        </p:nvPicPr>
        <p:blipFill>
          <a:blip r:embed="rId3"/>
          <a:srcRect/>
          <a:stretch>
            <a:fillRect/>
          </a:stretch>
        </p:blipFill>
        <p:spPr bwMode="auto">
          <a:xfrm>
            <a:off x="762000" y="4114800"/>
            <a:ext cx="2438400" cy="2078038"/>
          </a:xfrm>
          <a:prstGeom prst="rect">
            <a:avLst/>
          </a:prstGeom>
          <a:noFill/>
          <a:ln w="9525" algn="ctr">
            <a:solidFill>
              <a:schemeClr val="tx1"/>
            </a:solidFill>
            <a:miter lim="800000"/>
            <a:headEnd/>
            <a:tailEnd/>
          </a:ln>
          <a:effectLst/>
        </p:spPr>
      </p:pic>
      <p:pic>
        <p:nvPicPr>
          <p:cNvPr id="482311" name="Picture 7" descr="Picture 287"/>
          <p:cNvPicPr>
            <a:picLocks noChangeAspect="1" noChangeArrowheads="1"/>
          </p:cNvPicPr>
          <p:nvPr/>
        </p:nvPicPr>
        <p:blipFill>
          <a:blip r:embed="rId4"/>
          <a:srcRect/>
          <a:stretch>
            <a:fillRect/>
          </a:stretch>
        </p:blipFill>
        <p:spPr bwMode="auto">
          <a:xfrm>
            <a:off x="4646613" y="685800"/>
            <a:ext cx="2517775" cy="2178050"/>
          </a:xfrm>
          <a:prstGeom prst="rect">
            <a:avLst/>
          </a:prstGeom>
          <a:noFill/>
          <a:ln w="9525">
            <a:solidFill>
              <a:schemeClr val="tx1"/>
            </a:solidFill>
            <a:miter lim="800000"/>
            <a:headEnd/>
            <a:tailEnd/>
          </a:ln>
        </p:spPr>
      </p:pic>
      <p:sp>
        <p:nvSpPr>
          <p:cNvPr id="482312" name="Text Box 8"/>
          <p:cNvSpPr txBox="1">
            <a:spLocks noChangeArrowheads="1"/>
          </p:cNvSpPr>
          <p:nvPr/>
        </p:nvSpPr>
        <p:spPr bwMode="auto">
          <a:xfrm>
            <a:off x="4267200" y="1828800"/>
            <a:ext cx="762000" cy="376238"/>
          </a:xfrm>
          <a:prstGeom prst="rect">
            <a:avLst/>
          </a:prstGeom>
          <a:solidFill>
            <a:schemeClr val="bg1"/>
          </a:solidFill>
          <a:ln w="9525">
            <a:solidFill>
              <a:schemeClr val="bg1"/>
            </a:solid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همکف</a:t>
            </a:r>
            <a:endParaRPr lang="en-US" b="1" dirty="0">
              <a:solidFill>
                <a:prstClr val="black"/>
              </a:solidFill>
              <a:latin typeface="Arial" pitchFamily="34" charset="0"/>
              <a:cs typeface="B Homa" panose="00000400000000000000" pitchFamily="2" charset="-78"/>
            </a:endParaRPr>
          </a:p>
        </p:txBody>
      </p:sp>
      <p:sp>
        <p:nvSpPr>
          <p:cNvPr id="482313" name="Text Box 9"/>
          <p:cNvSpPr txBox="1">
            <a:spLocks noChangeArrowheads="1"/>
          </p:cNvSpPr>
          <p:nvPr/>
        </p:nvSpPr>
        <p:spPr bwMode="auto">
          <a:xfrm>
            <a:off x="3657600" y="4648200"/>
            <a:ext cx="533400" cy="376238"/>
          </a:xfrm>
          <a:prstGeom prst="rect">
            <a:avLst/>
          </a:prstGeom>
          <a:solidFill>
            <a:schemeClr val="bg1"/>
          </a:solidFill>
          <a:ln w="9525">
            <a:solidFill>
              <a:schemeClr val="bg1"/>
            </a:solid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اول</a:t>
            </a:r>
            <a:endParaRPr lang="en-US" b="1" dirty="0">
              <a:solidFill>
                <a:prstClr val="black"/>
              </a:solidFill>
              <a:latin typeface="Arial" pitchFamily="34" charset="0"/>
              <a:cs typeface="B Homa" panose="00000400000000000000" pitchFamily="2" charset="-78"/>
            </a:endParaRPr>
          </a:p>
        </p:txBody>
      </p:sp>
      <p:sp>
        <p:nvSpPr>
          <p:cNvPr id="482314" name="Text Box 10"/>
          <p:cNvSpPr txBox="1">
            <a:spLocks noChangeArrowheads="1"/>
          </p:cNvSpPr>
          <p:nvPr/>
        </p:nvSpPr>
        <p:spPr bwMode="auto">
          <a:xfrm>
            <a:off x="838200" y="5715000"/>
            <a:ext cx="533400" cy="376238"/>
          </a:xfrm>
          <a:prstGeom prst="rect">
            <a:avLst/>
          </a:prstGeom>
          <a:solidFill>
            <a:schemeClr val="bg1"/>
          </a:solidFill>
          <a:ln w="9525">
            <a:solidFill>
              <a:schemeClr val="bg1"/>
            </a:solid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دوم</a:t>
            </a:r>
            <a:endParaRPr lang="en-US" b="1" dirty="0">
              <a:solidFill>
                <a:prstClr val="black"/>
              </a:solidFill>
              <a:latin typeface="Arial" pitchFamily="34" charset="0"/>
              <a:cs typeface="B Homa" panose="00000400000000000000" pitchFamily="2" charset="-78"/>
            </a:endParaRPr>
          </a:p>
        </p:txBody>
      </p:sp>
      <p:sp>
        <p:nvSpPr>
          <p:cNvPr id="482315" name="Text Box 11"/>
          <p:cNvSpPr txBox="1">
            <a:spLocks noChangeArrowheads="1"/>
          </p:cNvSpPr>
          <p:nvPr/>
        </p:nvSpPr>
        <p:spPr bwMode="auto">
          <a:xfrm>
            <a:off x="685800" y="1524000"/>
            <a:ext cx="26670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نقشه سا ختمان سردر باغ </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60269644"/>
      </p:ext>
    </p:extLst>
  </p:cSld>
  <p:clrMapOvr>
    <a:masterClrMapping/>
  </p:clrMapOvr>
  <p:transition advClick="0"/>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9835CC2F-B4D8-4B51-B07A-E92F4FF92884}" type="slidenum">
              <a:rPr lang="ar-SA">
                <a:solidFill>
                  <a:srgbClr val="90C226"/>
                </a:solidFill>
              </a:rPr>
              <a:pPr/>
              <a:t>246</a:t>
            </a:fld>
            <a:endParaRPr lang="en-US" dirty="0">
              <a:solidFill>
                <a:srgbClr val="90C226"/>
              </a:solidFill>
            </a:endParaRPr>
          </a:p>
        </p:txBody>
      </p:sp>
      <p:sp>
        <p:nvSpPr>
          <p:cNvPr id="483330" name="Rectangle 2"/>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pic>
        <p:nvPicPr>
          <p:cNvPr id="483331" name="Picture 3" descr="0913_d12"/>
          <p:cNvPicPr>
            <a:picLocks noChangeAspect="1" noChangeArrowheads="1"/>
          </p:cNvPicPr>
          <p:nvPr/>
        </p:nvPicPr>
        <p:blipFill>
          <a:blip r:embed="rId2"/>
          <a:srcRect/>
          <a:stretch>
            <a:fillRect/>
          </a:stretch>
        </p:blipFill>
        <p:spPr bwMode="auto">
          <a:xfrm>
            <a:off x="3886200" y="762000"/>
            <a:ext cx="3505200" cy="2628900"/>
          </a:xfrm>
          <a:prstGeom prst="rect">
            <a:avLst/>
          </a:prstGeom>
          <a:noFill/>
        </p:spPr>
      </p:pic>
      <p:sp>
        <p:nvSpPr>
          <p:cNvPr id="483332" name="Line 4"/>
          <p:cNvSpPr>
            <a:spLocks noChangeShapeType="1"/>
          </p:cNvSpPr>
          <p:nvPr/>
        </p:nvSpPr>
        <p:spPr bwMode="auto">
          <a:xfrm>
            <a:off x="69342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3333"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83334" name="Picture 6" descr="dolat abad"/>
          <p:cNvPicPr>
            <a:picLocks noChangeAspect="1" noChangeArrowheads="1"/>
          </p:cNvPicPr>
          <p:nvPr/>
        </p:nvPicPr>
        <p:blipFill>
          <a:blip r:embed="rId3">
            <a:clrChange>
              <a:clrFrom>
                <a:srgbClr val="F8F8F8"/>
              </a:clrFrom>
              <a:clrTo>
                <a:srgbClr val="F8F8F8">
                  <a:alpha val="0"/>
                </a:srgbClr>
              </a:clrTo>
            </a:clrChange>
          </a:blip>
          <a:srcRect/>
          <a:stretch>
            <a:fillRect/>
          </a:stretch>
        </p:blipFill>
        <p:spPr bwMode="auto">
          <a:xfrm>
            <a:off x="381000" y="1981200"/>
            <a:ext cx="3429000" cy="4572000"/>
          </a:xfrm>
          <a:prstGeom prst="rect">
            <a:avLst/>
          </a:prstGeom>
          <a:noFill/>
        </p:spPr>
      </p:pic>
    </p:spTree>
    <p:extLst>
      <p:ext uri="{BB962C8B-B14F-4D97-AF65-F5344CB8AC3E}">
        <p14:creationId xmlns:p14="http://schemas.microsoft.com/office/powerpoint/2010/main" val="2905727557"/>
      </p:ext>
    </p:extLst>
  </p:cSld>
  <p:clrMapOvr>
    <a:masterClrMapping/>
  </p:clrMapOvr>
  <p:transition advClick="0"/>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97FBA2E0-F52D-4033-B805-522773636F85}" type="slidenum">
              <a:rPr lang="ar-SA">
                <a:solidFill>
                  <a:srgbClr val="90C226"/>
                </a:solidFill>
              </a:rPr>
              <a:pPr/>
              <a:t>247</a:t>
            </a:fld>
            <a:endParaRPr lang="en-US" dirty="0">
              <a:solidFill>
                <a:srgbClr val="90C226"/>
              </a:solidFill>
            </a:endParaRPr>
          </a:p>
        </p:txBody>
      </p:sp>
      <p:sp>
        <p:nvSpPr>
          <p:cNvPr id="484354" name="Rectangle 2"/>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sp>
        <p:nvSpPr>
          <p:cNvPr id="484355" name="Line 3"/>
          <p:cNvSpPr>
            <a:spLocks noChangeShapeType="1"/>
          </p:cNvSpPr>
          <p:nvPr/>
        </p:nvSpPr>
        <p:spPr bwMode="auto">
          <a:xfrm>
            <a:off x="69342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4356"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84357" name="Picture 5" descr="0913_d09"/>
          <p:cNvPicPr>
            <a:picLocks noChangeAspect="1" noChangeArrowheads="1"/>
          </p:cNvPicPr>
          <p:nvPr/>
        </p:nvPicPr>
        <p:blipFill>
          <a:blip r:embed="rId2"/>
          <a:srcRect/>
          <a:stretch>
            <a:fillRect/>
          </a:stretch>
        </p:blipFill>
        <p:spPr bwMode="auto">
          <a:xfrm>
            <a:off x="381000" y="3200400"/>
            <a:ext cx="3886200" cy="2914650"/>
          </a:xfrm>
          <a:prstGeom prst="rect">
            <a:avLst/>
          </a:prstGeom>
          <a:noFill/>
        </p:spPr>
      </p:pic>
      <p:pic>
        <p:nvPicPr>
          <p:cNvPr id="484358" name="Picture 6" descr="0"/>
          <p:cNvPicPr>
            <a:picLocks noChangeAspect="1" noChangeArrowheads="1"/>
          </p:cNvPicPr>
          <p:nvPr/>
        </p:nvPicPr>
        <p:blipFill>
          <a:blip r:embed="rId3"/>
          <a:srcRect/>
          <a:stretch>
            <a:fillRect/>
          </a:stretch>
        </p:blipFill>
        <p:spPr bwMode="auto">
          <a:xfrm>
            <a:off x="4419600" y="228600"/>
            <a:ext cx="2914650" cy="3886200"/>
          </a:xfrm>
          <a:prstGeom prst="rect">
            <a:avLst/>
          </a:prstGeom>
          <a:noFill/>
        </p:spPr>
      </p:pic>
    </p:spTree>
    <p:extLst>
      <p:ext uri="{BB962C8B-B14F-4D97-AF65-F5344CB8AC3E}">
        <p14:creationId xmlns:p14="http://schemas.microsoft.com/office/powerpoint/2010/main" val="3955690784"/>
      </p:ext>
    </p:extLst>
  </p:cSld>
  <p:clrMapOvr>
    <a:masterClrMapping/>
  </p:clrMapOvr>
  <p:transition advClick="0"/>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27A74C2-F2A5-494F-A3EA-E304A0D15C86}" type="slidenum">
              <a:rPr lang="ar-SA">
                <a:solidFill>
                  <a:srgbClr val="90C226"/>
                </a:solidFill>
              </a:rPr>
              <a:pPr/>
              <a:t>248</a:t>
            </a:fld>
            <a:endParaRPr lang="en-US" dirty="0">
              <a:solidFill>
                <a:srgbClr val="90C226"/>
              </a:solidFill>
            </a:endParaRPr>
          </a:p>
        </p:txBody>
      </p:sp>
      <p:sp>
        <p:nvSpPr>
          <p:cNvPr id="485378" name="Rectangle 2"/>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sp>
        <p:nvSpPr>
          <p:cNvPr id="485379" name="Line 3"/>
          <p:cNvSpPr>
            <a:spLocks noChangeShapeType="1"/>
          </p:cNvSpPr>
          <p:nvPr/>
        </p:nvSpPr>
        <p:spPr bwMode="auto">
          <a:xfrm>
            <a:off x="69342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5380"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85381" name="Picture 5" descr="dola00"/>
          <p:cNvPicPr>
            <a:picLocks noChangeAspect="1" noChangeArrowheads="1"/>
          </p:cNvPicPr>
          <p:nvPr/>
        </p:nvPicPr>
        <p:blipFill>
          <a:blip r:embed="rId2"/>
          <a:srcRect/>
          <a:stretch>
            <a:fillRect/>
          </a:stretch>
        </p:blipFill>
        <p:spPr bwMode="auto">
          <a:xfrm>
            <a:off x="3733800" y="838200"/>
            <a:ext cx="3429000" cy="2571750"/>
          </a:xfrm>
          <a:prstGeom prst="rect">
            <a:avLst/>
          </a:prstGeom>
          <a:noFill/>
        </p:spPr>
      </p:pic>
      <p:pic>
        <p:nvPicPr>
          <p:cNvPr id="485382" name="Picture 6" descr="dolat abad0"/>
          <p:cNvPicPr>
            <a:picLocks noChangeAspect="1" noChangeArrowheads="1"/>
          </p:cNvPicPr>
          <p:nvPr/>
        </p:nvPicPr>
        <p:blipFill>
          <a:blip r:embed="rId3"/>
          <a:srcRect/>
          <a:stretch>
            <a:fillRect/>
          </a:stretch>
        </p:blipFill>
        <p:spPr bwMode="auto">
          <a:xfrm>
            <a:off x="762000" y="3505200"/>
            <a:ext cx="3352800" cy="2514600"/>
          </a:xfrm>
          <a:prstGeom prst="rect">
            <a:avLst/>
          </a:prstGeom>
          <a:noFill/>
        </p:spPr>
      </p:pic>
    </p:spTree>
    <p:extLst>
      <p:ext uri="{BB962C8B-B14F-4D97-AF65-F5344CB8AC3E}">
        <p14:creationId xmlns:p14="http://schemas.microsoft.com/office/powerpoint/2010/main" val="3332418875"/>
      </p:ext>
    </p:extLst>
  </p:cSld>
  <p:clrMapOvr>
    <a:masterClrMapping/>
  </p:clrMapOvr>
  <p:transition advClick="0"/>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4EEDDD5D-FAF9-4511-A2FF-313BCF96E648}" type="slidenum">
              <a:rPr lang="ar-SA">
                <a:solidFill>
                  <a:srgbClr val="90C226"/>
                </a:solidFill>
              </a:rPr>
              <a:pPr/>
              <a:t>249</a:t>
            </a:fld>
            <a:endParaRPr lang="en-US" dirty="0">
              <a:solidFill>
                <a:srgbClr val="90C226"/>
              </a:solidFill>
            </a:endParaRPr>
          </a:p>
        </p:txBody>
      </p:sp>
      <p:sp>
        <p:nvSpPr>
          <p:cNvPr id="486402" name="Rectangle 2"/>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pic>
        <p:nvPicPr>
          <p:cNvPr id="486403" name="Picture 3" descr="0913_d18"/>
          <p:cNvPicPr>
            <a:picLocks noChangeAspect="1" noChangeArrowheads="1"/>
          </p:cNvPicPr>
          <p:nvPr/>
        </p:nvPicPr>
        <p:blipFill>
          <a:blip r:embed="rId2"/>
          <a:srcRect/>
          <a:stretch>
            <a:fillRect/>
          </a:stretch>
        </p:blipFill>
        <p:spPr bwMode="auto">
          <a:xfrm>
            <a:off x="533400" y="990600"/>
            <a:ext cx="3200400" cy="2400300"/>
          </a:xfrm>
          <a:prstGeom prst="rect">
            <a:avLst/>
          </a:prstGeom>
          <a:noFill/>
          <a:ln w="9525">
            <a:solidFill>
              <a:srgbClr val="800000"/>
            </a:solidFill>
            <a:miter lim="800000"/>
            <a:headEnd/>
            <a:tailEnd/>
          </a:ln>
        </p:spPr>
      </p:pic>
      <p:sp>
        <p:nvSpPr>
          <p:cNvPr id="486404" name="Line 4"/>
          <p:cNvSpPr>
            <a:spLocks noChangeShapeType="1"/>
          </p:cNvSpPr>
          <p:nvPr/>
        </p:nvSpPr>
        <p:spPr bwMode="auto">
          <a:xfrm>
            <a:off x="69342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6405"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86406" name="Picture 6" descr="0913_d14"/>
          <p:cNvPicPr>
            <a:picLocks noChangeAspect="1" noChangeArrowheads="1"/>
          </p:cNvPicPr>
          <p:nvPr/>
        </p:nvPicPr>
        <p:blipFill>
          <a:blip r:embed="rId3"/>
          <a:srcRect/>
          <a:stretch>
            <a:fillRect/>
          </a:stretch>
        </p:blipFill>
        <p:spPr bwMode="auto">
          <a:xfrm>
            <a:off x="609600" y="3581400"/>
            <a:ext cx="3200400" cy="2400300"/>
          </a:xfrm>
          <a:prstGeom prst="rect">
            <a:avLst/>
          </a:prstGeom>
          <a:noFill/>
        </p:spPr>
      </p:pic>
      <p:pic>
        <p:nvPicPr>
          <p:cNvPr id="486407" name="Picture 7" descr="0913_d17"/>
          <p:cNvPicPr>
            <a:picLocks noChangeAspect="1" noChangeArrowheads="1"/>
          </p:cNvPicPr>
          <p:nvPr/>
        </p:nvPicPr>
        <p:blipFill>
          <a:blip r:embed="rId4"/>
          <a:srcRect/>
          <a:stretch>
            <a:fillRect/>
          </a:stretch>
        </p:blipFill>
        <p:spPr bwMode="auto">
          <a:xfrm>
            <a:off x="4114800" y="990600"/>
            <a:ext cx="3200400" cy="2400300"/>
          </a:xfrm>
          <a:prstGeom prst="rect">
            <a:avLst/>
          </a:prstGeom>
          <a:noFill/>
        </p:spPr>
      </p:pic>
    </p:spTree>
    <p:extLst>
      <p:ext uri="{BB962C8B-B14F-4D97-AF65-F5344CB8AC3E}">
        <p14:creationId xmlns:p14="http://schemas.microsoft.com/office/powerpoint/2010/main" val="394125106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B888A08F-0A75-4670-A914-B2A74613FEEB}" type="slidenum">
              <a:rPr lang="ar-SA">
                <a:solidFill>
                  <a:srgbClr val="90C226"/>
                </a:solidFill>
              </a:rPr>
              <a:pPr/>
              <a:t>25</a:t>
            </a:fld>
            <a:endParaRPr lang="en-US" dirty="0">
              <a:solidFill>
                <a:srgbClr val="90C226"/>
              </a:solidFill>
            </a:endParaRPr>
          </a:p>
        </p:txBody>
      </p:sp>
      <p:pic>
        <p:nvPicPr>
          <p:cNvPr id="78850" name="Picture 2" descr="Copy of 12"/>
          <p:cNvPicPr>
            <a:picLocks noChangeAspect="1" noChangeArrowheads="1"/>
          </p:cNvPicPr>
          <p:nvPr/>
        </p:nvPicPr>
        <p:blipFill>
          <a:blip r:embed="rId2" cstate="screen">
            <a:clrChange>
              <a:clrFrom>
                <a:srgbClr val="C7CACF"/>
              </a:clrFrom>
              <a:clrTo>
                <a:srgbClr val="C7CACF">
                  <a:alpha val="0"/>
                </a:srgbClr>
              </a:clrTo>
            </a:clrChange>
            <a:lum contrast="42000"/>
            <a:extLst>
              <a:ext uri="{28A0092B-C50C-407E-A947-70E740481C1C}">
                <a14:useLocalDpi xmlns:a14="http://schemas.microsoft.com/office/drawing/2010/main"/>
              </a:ext>
            </a:extLst>
          </a:blip>
          <a:srcRect/>
          <a:stretch>
            <a:fillRect/>
          </a:stretch>
        </p:blipFill>
        <p:spPr bwMode="auto">
          <a:xfrm>
            <a:off x="1042988" y="620713"/>
            <a:ext cx="2376487" cy="1944687"/>
          </a:xfrm>
          <a:prstGeom prst="rect">
            <a:avLst/>
          </a:prstGeom>
          <a:noFill/>
        </p:spPr>
      </p:pic>
      <p:pic>
        <p:nvPicPr>
          <p:cNvPr id="78851" name="Picture 3" descr="12"/>
          <p:cNvPicPr>
            <a:picLocks noChangeAspect="1" noChangeArrowheads="1"/>
          </p:cNvPicPr>
          <p:nvPr/>
        </p:nvPicPr>
        <p:blipFill>
          <a:blip r:embed="rId3" cstate="screen">
            <a:clrChange>
              <a:clrFrom>
                <a:srgbClr val="E1E3F2"/>
              </a:clrFrom>
              <a:clrTo>
                <a:srgbClr val="E1E3F2">
                  <a:alpha val="0"/>
                </a:srgbClr>
              </a:clrTo>
            </a:clrChange>
            <a:lum contrast="36000"/>
            <a:extLst>
              <a:ext uri="{28A0092B-C50C-407E-A947-70E740481C1C}">
                <a14:useLocalDpi xmlns:a14="http://schemas.microsoft.com/office/drawing/2010/main"/>
              </a:ext>
            </a:extLst>
          </a:blip>
          <a:srcRect/>
          <a:stretch>
            <a:fillRect/>
          </a:stretch>
        </p:blipFill>
        <p:spPr bwMode="auto">
          <a:xfrm>
            <a:off x="5219700" y="476250"/>
            <a:ext cx="3313113" cy="3457575"/>
          </a:xfrm>
          <a:prstGeom prst="rect">
            <a:avLst/>
          </a:prstGeom>
          <a:noFill/>
        </p:spPr>
      </p:pic>
      <p:sp>
        <p:nvSpPr>
          <p:cNvPr id="78852" name="Text Box 4"/>
          <p:cNvSpPr txBox="1">
            <a:spLocks noChangeArrowheads="1"/>
          </p:cNvSpPr>
          <p:nvPr/>
        </p:nvSpPr>
        <p:spPr bwMode="auto">
          <a:xfrm>
            <a:off x="5364163" y="4076700"/>
            <a:ext cx="34290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دروازه ورودی به کاخها</a:t>
            </a:r>
            <a:endParaRPr lang="en-US" b="1" dirty="0">
              <a:solidFill>
                <a:prstClr val="black"/>
              </a:solidFill>
              <a:latin typeface="Arial" pitchFamily="34" charset="0"/>
              <a:cs typeface="B Homa" panose="00000400000000000000" pitchFamily="2" charset="-78"/>
            </a:endParaRPr>
          </a:p>
        </p:txBody>
      </p:sp>
      <p:sp>
        <p:nvSpPr>
          <p:cNvPr id="78853" name="Text Box 5"/>
          <p:cNvSpPr txBox="1">
            <a:spLocks noChangeArrowheads="1"/>
          </p:cNvSpPr>
          <p:nvPr/>
        </p:nvSpPr>
        <p:spPr bwMode="auto">
          <a:xfrm>
            <a:off x="1042988" y="2276475"/>
            <a:ext cx="25908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دروازه شهر شوش</a:t>
            </a:r>
            <a:endParaRPr lang="en-US" b="1" dirty="0">
              <a:solidFill>
                <a:prstClr val="black"/>
              </a:solidFill>
              <a:latin typeface="Arial" pitchFamily="34" charset="0"/>
              <a:cs typeface="B Homa" panose="00000400000000000000" pitchFamily="2" charset="-78"/>
            </a:endParaRPr>
          </a:p>
        </p:txBody>
      </p:sp>
      <p:pic>
        <p:nvPicPr>
          <p:cNvPr id="78854" name="Picture 6" descr="8502"/>
          <p:cNvPicPr>
            <a:picLocks noChangeAspect="1" noChangeArrowheads="1"/>
          </p:cNvPicPr>
          <p:nvPr/>
        </p:nvPicPr>
        <p:blipFill>
          <a:blip r:embed="rId4">
            <a:grayscl/>
          </a:blip>
          <a:srcRect/>
          <a:stretch>
            <a:fillRect/>
          </a:stretch>
        </p:blipFill>
        <p:spPr bwMode="auto">
          <a:xfrm>
            <a:off x="971550" y="3082925"/>
            <a:ext cx="3024188" cy="1951038"/>
          </a:xfrm>
          <a:prstGeom prst="rect">
            <a:avLst/>
          </a:prstGeom>
          <a:noFill/>
        </p:spPr>
      </p:pic>
      <p:pic>
        <p:nvPicPr>
          <p:cNvPr id="78855" name="Picture 7" descr="8503"/>
          <p:cNvPicPr>
            <a:picLocks noChangeAspect="1" noChangeArrowheads="1"/>
          </p:cNvPicPr>
          <p:nvPr/>
        </p:nvPicPr>
        <p:blipFill>
          <a:blip r:embed="rId5">
            <a:grayscl/>
          </a:blip>
          <a:srcRect/>
          <a:stretch>
            <a:fillRect/>
          </a:stretch>
        </p:blipFill>
        <p:spPr bwMode="auto">
          <a:xfrm>
            <a:off x="4716463" y="4664075"/>
            <a:ext cx="3168650" cy="1890713"/>
          </a:xfrm>
          <a:prstGeom prst="rect">
            <a:avLst/>
          </a:prstGeom>
          <a:noFill/>
        </p:spPr>
      </p:pic>
      <p:sp>
        <p:nvSpPr>
          <p:cNvPr id="78856" name="Text Box 8"/>
          <p:cNvSpPr txBox="1">
            <a:spLocks noChangeArrowheads="1"/>
          </p:cNvSpPr>
          <p:nvPr/>
        </p:nvSpPr>
        <p:spPr bwMode="auto">
          <a:xfrm>
            <a:off x="1187450" y="4652963"/>
            <a:ext cx="1223963"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srgbClr val="800000"/>
                </a:solidFill>
                <a:latin typeface="Arial" pitchFamily="34" charset="0"/>
                <a:cs typeface="B Homa" panose="00000400000000000000" pitchFamily="2" charset="-78"/>
              </a:rPr>
              <a:t>کاخ شوش</a:t>
            </a:r>
            <a:endParaRPr lang="en-US" b="1" dirty="0">
              <a:solidFill>
                <a:srgbClr val="800000"/>
              </a:solidFill>
              <a:latin typeface="Arial" pitchFamily="34" charset="0"/>
              <a:cs typeface="B Homa" panose="00000400000000000000" pitchFamily="2" charset="-78"/>
            </a:endParaRPr>
          </a:p>
        </p:txBody>
      </p:sp>
      <p:sp>
        <p:nvSpPr>
          <p:cNvPr id="78857" name="Text Box 9"/>
          <p:cNvSpPr txBox="1">
            <a:spLocks noChangeArrowheads="1"/>
          </p:cNvSpPr>
          <p:nvPr/>
        </p:nvSpPr>
        <p:spPr bwMode="auto">
          <a:xfrm>
            <a:off x="4716463" y="6165850"/>
            <a:ext cx="1223962"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srgbClr val="800000"/>
                </a:solidFill>
                <a:latin typeface="Arial" pitchFamily="34" charset="0"/>
                <a:cs typeface="B Homa" panose="00000400000000000000" pitchFamily="2" charset="-78"/>
              </a:rPr>
              <a:t>کاخ شوش</a:t>
            </a:r>
            <a:endParaRPr lang="en-US"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82637448"/>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54FBCBD8-B626-4FFF-84DE-2A3318F94636}" type="slidenum">
              <a:rPr lang="ar-SA">
                <a:solidFill>
                  <a:srgbClr val="90C226"/>
                </a:solidFill>
              </a:rPr>
              <a:pPr/>
              <a:t>250</a:t>
            </a:fld>
            <a:endParaRPr lang="en-US" dirty="0">
              <a:solidFill>
                <a:srgbClr val="90C226"/>
              </a:solidFill>
            </a:endParaRPr>
          </a:p>
        </p:txBody>
      </p:sp>
      <p:sp>
        <p:nvSpPr>
          <p:cNvPr id="487426" name="Line 2"/>
          <p:cNvSpPr>
            <a:spLocks noChangeShapeType="1"/>
          </p:cNvSpPr>
          <p:nvPr/>
        </p:nvSpPr>
        <p:spPr bwMode="auto">
          <a:xfrm>
            <a:off x="69342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7427"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7428" name="Rectangle 4"/>
          <p:cNvSpPr>
            <a:spLocks noChangeArrowheads="1"/>
          </p:cNvSpPr>
          <p:nvPr/>
        </p:nvSpPr>
        <p:spPr bwMode="auto">
          <a:xfrm rot="-16200000">
            <a:off x="6947895" y="2935537"/>
            <a:ext cx="2715808"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باغ دولت آباد</a:t>
            </a:r>
            <a:endParaRPr lang="en-US" sz="4400" dirty="0">
              <a:solidFill>
                <a:prstClr val="black"/>
              </a:solidFill>
              <a:latin typeface="Arial" pitchFamily="34" charset="0"/>
              <a:cs typeface="Andalus" pitchFamily="2" charset="-78"/>
            </a:endParaRPr>
          </a:p>
        </p:txBody>
      </p:sp>
      <p:pic>
        <p:nvPicPr>
          <p:cNvPr id="487429" name="Picture 5" descr="dol22"/>
          <p:cNvPicPr>
            <a:picLocks noChangeAspect="1" noChangeArrowheads="1"/>
          </p:cNvPicPr>
          <p:nvPr/>
        </p:nvPicPr>
        <p:blipFill>
          <a:blip r:embed="rId2"/>
          <a:srcRect/>
          <a:stretch>
            <a:fillRect/>
          </a:stretch>
        </p:blipFill>
        <p:spPr bwMode="auto">
          <a:xfrm>
            <a:off x="533400" y="3733800"/>
            <a:ext cx="3200400" cy="2400300"/>
          </a:xfrm>
          <a:prstGeom prst="rect">
            <a:avLst/>
          </a:prstGeom>
          <a:noFill/>
        </p:spPr>
      </p:pic>
      <p:pic>
        <p:nvPicPr>
          <p:cNvPr id="487430" name="Picture 6" descr="dol"/>
          <p:cNvPicPr>
            <a:picLocks noChangeAspect="1" noChangeArrowheads="1"/>
          </p:cNvPicPr>
          <p:nvPr/>
        </p:nvPicPr>
        <p:blipFill>
          <a:blip r:embed="rId3"/>
          <a:srcRect/>
          <a:stretch>
            <a:fillRect/>
          </a:stretch>
        </p:blipFill>
        <p:spPr bwMode="auto">
          <a:xfrm>
            <a:off x="4038600" y="1066800"/>
            <a:ext cx="3200400" cy="2400300"/>
          </a:xfrm>
          <a:prstGeom prst="rect">
            <a:avLst/>
          </a:prstGeom>
          <a:noFill/>
        </p:spPr>
      </p:pic>
      <p:pic>
        <p:nvPicPr>
          <p:cNvPr id="487431" name="Picture 7" descr="0913_d10"/>
          <p:cNvPicPr>
            <a:picLocks noChangeAspect="1" noChangeArrowheads="1"/>
          </p:cNvPicPr>
          <p:nvPr/>
        </p:nvPicPr>
        <p:blipFill>
          <a:blip r:embed="rId4"/>
          <a:srcRect/>
          <a:stretch>
            <a:fillRect/>
          </a:stretch>
        </p:blipFill>
        <p:spPr bwMode="auto">
          <a:xfrm>
            <a:off x="609600" y="1066800"/>
            <a:ext cx="3200400" cy="2400300"/>
          </a:xfrm>
          <a:prstGeom prst="rect">
            <a:avLst/>
          </a:prstGeom>
          <a:noFill/>
          <a:ln w="9525">
            <a:solidFill>
              <a:srgbClr val="800000"/>
            </a:solidFill>
            <a:miter lim="800000"/>
            <a:headEnd/>
            <a:tailEnd/>
          </a:ln>
        </p:spPr>
      </p:pic>
      <p:sp>
        <p:nvSpPr>
          <p:cNvPr id="487432" name="Rectangle 8"/>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54645365"/>
      </p:ext>
    </p:extLst>
  </p:cSld>
  <p:clrMapOvr>
    <a:masterClrMapping/>
  </p:clrMapOvr>
  <p:transition advClick="0"/>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p:txBody>
          <a:bodyPr/>
          <a:lstStyle/>
          <a:p>
            <a:endParaRPr lang="en-US" dirty="0"/>
          </a:p>
        </p:txBody>
      </p:sp>
      <p:sp>
        <p:nvSpPr>
          <p:cNvPr id="488451" name="Rectangle 3"/>
          <p:cNvSpPr>
            <a:spLocks noGrp="1" noChangeArrowheads="1"/>
          </p:cNvSpPr>
          <p:nvPr>
            <p:ph idx="1"/>
          </p:nvPr>
        </p:nvSpPr>
        <p:spPr/>
        <p:txBody>
          <a:bodyPr/>
          <a:lstStyle/>
          <a:p>
            <a:endParaRPr lang="en-US" dirty="0"/>
          </a:p>
        </p:txBody>
      </p:sp>
      <p:sp>
        <p:nvSpPr>
          <p:cNvPr id="6" name="Slide Number Placeholder 5"/>
          <p:cNvSpPr>
            <a:spLocks noGrp="1"/>
          </p:cNvSpPr>
          <p:nvPr>
            <p:ph type="sldNum" sz="quarter" idx="12"/>
          </p:nvPr>
        </p:nvSpPr>
        <p:spPr/>
        <p:txBody>
          <a:bodyPr/>
          <a:lstStyle/>
          <a:p>
            <a:fld id="{50FCE79F-15A8-4FCC-AAE5-510FE4498508}" type="slidenum">
              <a:rPr lang="ar-SA">
                <a:solidFill>
                  <a:srgbClr val="90C226"/>
                </a:solidFill>
              </a:rPr>
              <a:pPr/>
              <a:t>251</a:t>
            </a:fld>
            <a:endParaRPr lang="en-US" dirty="0">
              <a:solidFill>
                <a:srgbClr val="90C226"/>
              </a:solidFill>
            </a:endParaRPr>
          </a:p>
        </p:txBody>
      </p:sp>
    </p:spTree>
    <p:extLst>
      <p:ext uri="{BB962C8B-B14F-4D97-AF65-F5344CB8AC3E}">
        <p14:creationId xmlns:p14="http://schemas.microsoft.com/office/powerpoint/2010/main" val="3242622595"/>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fld id="{16893E1A-E85B-49DE-9EB0-AD147EFEF91D}" type="slidenum">
              <a:rPr lang="ar-SA">
                <a:solidFill>
                  <a:srgbClr val="90C226"/>
                </a:solidFill>
              </a:rPr>
              <a:pPr/>
              <a:t>252</a:t>
            </a:fld>
            <a:endParaRPr lang="en-US" dirty="0">
              <a:solidFill>
                <a:srgbClr val="90C226"/>
              </a:solidFill>
            </a:endParaRPr>
          </a:p>
        </p:txBody>
      </p:sp>
      <p:sp>
        <p:nvSpPr>
          <p:cNvPr id="489474" name="Rectangle 2"/>
          <p:cNvSpPr>
            <a:spLocks noChangeArrowheads="1"/>
          </p:cNvSpPr>
          <p:nvPr/>
        </p:nvSpPr>
        <p:spPr bwMode="auto">
          <a:xfrm>
            <a:off x="4114800" y="533400"/>
            <a:ext cx="1074738" cy="1189038"/>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7200" dirty="0">
                <a:solidFill>
                  <a:prstClr val="black"/>
                </a:solidFill>
                <a:latin typeface="Arial" pitchFamily="34" charset="0"/>
                <a:cs typeface="Andalus" pitchFamily="2" charset="-78"/>
              </a:rPr>
              <a:t>باغ</a:t>
            </a:r>
            <a:endParaRPr lang="en-US" sz="7200" dirty="0">
              <a:solidFill>
                <a:prstClr val="black"/>
              </a:solidFill>
              <a:latin typeface="Arial" pitchFamily="34" charset="0"/>
              <a:cs typeface="Andalus" pitchFamily="2" charset="-78"/>
            </a:endParaRPr>
          </a:p>
        </p:txBody>
      </p:sp>
      <p:pic>
        <p:nvPicPr>
          <p:cNvPr id="489475" name="Picture 3" descr="eram"/>
          <p:cNvPicPr>
            <a:picLocks noChangeAspect="1" noChangeArrowheads="1"/>
          </p:cNvPicPr>
          <p:nvPr/>
        </p:nvPicPr>
        <p:blipFill>
          <a:blip r:embed="rId2"/>
          <a:srcRect/>
          <a:stretch>
            <a:fillRect/>
          </a:stretch>
        </p:blipFill>
        <p:spPr bwMode="auto">
          <a:xfrm>
            <a:off x="6248400" y="1524000"/>
            <a:ext cx="2057400" cy="1543050"/>
          </a:xfrm>
          <a:prstGeom prst="rect">
            <a:avLst/>
          </a:prstGeom>
          <a:noFill/>
          <a:ln w="9525">
            <a:solidFill>
              <a:srgbClr val="800000"/>
            </a:solidFill>
            <a:miter lim="800000"/>
            <a:headEnd/>
            <a:tailEnd/>
          </a:ln>
        </p:spPr>
      </p:pic>
      <p:pic>
        <p:nvPicPr>
          <p:cNvPr id="489476" name="Picture 4" descr="narenjestan0"/>
          <p:cNvPicPr>
            <a:picLocks noChangeAspect="1" noChangeArrowheads="1"/>
          </p:cNvPicPr>
          <p:nvPr/>
        </p:nvPicPr>
        <p:blipFill>
          <a:blip r:embed="rId3"/>
          <a:srcRect/>
          <a:stretch>
            <a:fillRect/>
          </a:stretch>
        </p:blipFill>
        <p:spPr bwMode="auto">
          <a:xfrm>
            <a:off x="6248400" y="3200400"/>
            <a:ext cx="2057400" cy="1543050"/>
          </a:xfrm>
          <a:prstGeom prst="rect">
            <a:avLst/>
          </a:prstGeom>
          <a:noFill/>
          <a:ln w="9525" algn="ctr">
            <a:solidFill>
              <a:srgbClr val="800000"/>
            </a:solidFill>
            <a:miter lim="800000"/>
            <a:headEnd/>
            <a:tailEnd/>
          </a:ln>
          <a:effectLst/>
        </p:spPr>
      </p:pic>
      <p:pic>
        <p:nvPicPr>
          <p:cNvPr id="489477" name="Picture 5" descr="afif abad0"/>
          <p:cNvPicPr>
            <a:picLocks noChangeAspect="1" noChangeArrowheads="1"/>
          </p:cNvPicPr>
          <p:nvPr/>
        </p:nvPicPr>
        <p:blipFill>
          <a:blip r:embed="rId4"/>
          <a:srcRect/>
          <a:stretch>
            <a:fillRect/>
          </a:stretch>
        </p:blipFill>
        <p:spPr bwMode="auto">
          <a:xfrm>
            <a:off x="6248400" y="4876800"/>
            <a:ext cx="2057400" cy="1543050"/>
          </a:xfrm>
          <a:prstGeom prst="rect">
            <a:avLst/>
          </a:prstGeom>
          <a:noFill/>
          <a:ln w="9525" algn="ctr">
            <a:solidFill>
              <a:srgbClr val="800000"/>
            </a:solidFill>
            <a:miter lim="800000"/>
            <a:headEnd/>
            <a:tailEnd/>
          </a:ln>
          <a:effectLst/>
        </p:spPr>
      </p:pic>
      <p:sp>
        <p:nvSpPr>
          <p:cNvPr id="489478" name="Line 6"/>
          <p:cNvSpPr>
            <a:spLocks noChangeShapeType="1"/>
          </p:cNvSpPr>
          <p:nvPr/>
        </p:nvSpPr>
        <p:spPr bwMode="auto">
          <a:xfrm flipH="1">
            <a:off x="3733800" y="28956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9479" name="Line 7"/>
          <p:cNvSpPr>
            <a:spLocks noChangeShapeType="1"/>
          </p:cNvSpPr>
          <p:nvPr/>
        </p:nvSpPr>
        <p:spPr bwMode="auto">
          <a:xfrm flipH="1">
            <a:off x="3733800" y="45720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9480" name="Line 8"/>
          <p:cNvSpPr>
            <a:spLocks noChangeShapeType="1"/>
          </p:cNvSpPr>
          <p:nvPr/>
        </p:nvSpPr>
        <p:spPr bwMode="auto">
          <a:xfrm flipH="1">
            <a:off x="3733800" y="61722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9481" name="Text Box 9"/>
          <p:cNvSpPr txBox="1">
            <a:spLocks noChangeArrowheads="1"/>
          </p:cNvSpPr>
          <p:nvPr/>
        </p:nvSpPr>
        <p:spPr bwMode="auto">
          <a:xfrm>
            <a:off x="4267200" y="2362200"/>
            <a:ext cx="18288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باغ ارم</a:t>
            </a:r>
            <a:endParaRPr lang="en-US" sz="2800" dirty="0">
              <a:solidFill>
                <a:prstClr val="black"/>
              </a:solidFill>
              <a:latin typeface="Arial" pitchFamily="34" charset="0"/>
              <a:cs typeface="Andalus" pitchFamily="2" charset="-78"/>
            </a:endParaRPr>
          </a:p>
        </p:txBody>
      </p:sp>
      <p:sp>
        <p:nvSpPr>
          <p:cNvPr id="489482" name="Text Box 10"/>
          <p:cNvSpPr txBox="1">
            <a:spLocks noChangeArrowheads="1"/>
          </p:cNvSpPr>
          <p:nvPr/>
        </p:nvSpPr>
        <p:spPr bwMode="auto">
          <a:xfrm>
            <a:off x="3886200" y="4038600"/>
            <a:ext cx="21336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باغ نارنجستان</a:t>
            </a:r>
            <a:endParaRPr lang="en-US" sz="2800" dirty="0">
              <a:solidFill>
                <a:prstClr val="black"/>
              </a:solidFill>
              <a:latin typeface="Arial" pitchFamily="34" charset="0"/>
              <a:cs typeface="Andalus" pitchFamily="2" charset="-78"/>
            </a:endParaRPr>
          </a:p>
        </p:txBody>
      </p:sp>
      <p:sp>
        <p:nvSpPr>
          <p:cNvPr id="489483" name="Text Box 11"/>
          <p:cNvSpPr txBox="1">
            <a:spLocks noChangeArrowheads="1"/>
          </p:cNvSpPr>
          <p:nvPr/>
        </p:nvSpPr>
        <p:spPr bwMode="auto">
          <a:xfrm>
            <a:off x="4191000" y="5638800"/>
            <a:ext cx="1905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باغ عفيف آباد</a:t>
            </a:r>
            <a:endParaRPr lang="en-US" sz="2800" dirty="0">
              <a:solidFill>
                <a:prstClr val="black"/>
              </a:solidFill>
              <a:latin typeface="Arial" pitchFamily="34" charset="0"/>
              <a:cs typeface="Andalus" pitchFamily="2" charset="-78"/>
            </a:endParaRPr>
          </a:p>
        </p:txBody>
      </p:sp>
      <p:sp>
        <p:nvSpPr>
          <p:cNvPr id="489484" name="AutoShape 12">
            <a:hlinkClick r:id="rId5" action="ppaction://hlinkpres?slideindex=1&amp;slidetitle=Slide 1" highlightClick="1"/>
          </p:cNvPr>
          <p:cNvSpPr>
            <a:spLocks noChangeArrowheads="1"/>
          </p:cNvSpPr>
          <p:nvPr/>
        </p:nvSpPr>
        <p:spPr bwMode="auto">
          <a:xfrm>
            <a:off x="6248400" y="1524000"/>
            <a:ext cx="2057400" cy="1524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9485" name="AutoShape 13">
            <a:hlinkClick r:id="rId6" action="ppaction://hlinkpres?slideindex=1&amp;slidetitle=Slide 1" highlightClick="1"/>
          </p:cNvPr>
          <p:cNvSpPr>
            <a:spLocks noChangeArrowheads="1"/>
          </p:cNvSpPr>
          <p:nvPr/>
        </p:nvSpPr>
        <p:spPr bwMode="auto">
          <a:xfrm>
            <a:off x="6248400" y="3200400"/>
            <a:ext cx="2057400" cy="1524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9486" name="AutoShape 14">
            <a:hlinkClick r:id="rId7" action="ppaction://hlinkpres?slideindex=1&amp;slidetitle=Slide 1" highlightClick="1"/>
          </p:cNvPr>
          <p:cNvSpPr>
            <a:spLocks noChangeArrowheads="1"/>
          </p:cNvSpPr>
          <p:nvPr/>
        </p:nvSpPr>
        <p:spPr bwMode="auto">
          <a:xfrm>
            <a:off x="6248400" y="4876800"/>
            <a:ext cx="2057400" cy="1524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89487" name="Picture 15" descr="kinke ghjari"/>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28600" y="5334000"/>
            <a:ext cx="1143000" cy="857250"/>
          </a:xfrm>
          <a:prstGeom prst="rect">
            <a:avLst/>
          </a:prstGeom>
          <a:noFill/>
        </p:spPr>
      </p:pic>
      <p:sp>
        <p:nvSpPr>
          <p:cNvPr id="489488" name="Text Box 16"/>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489489" name="Line 17"/>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9490" name="Line 18"/>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89491" name="AutoShape 19">
            <a:hlinkClick r:id="rId9" action="ppaction://hlinkpres?slideindex=1&amp;slidetitle=" highlightClick="1"/>
          </p:cNvPr>
          <p:cNvSpPr>
            <a:spLocks noChangeArrowheads="1"/>
          </p:cNvSpPr>
          <p:nvPr/>
        </p:nvSpPr>
        <p:spPr bwMode="auto">
          <a:xfrm>
            <a:off x="2286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31730057"/>
      </p:ext>
    </p:extLst>
  </p:cSld>
  <p:clrMapOvr>
    <a:masterClrMapping/>
  </p:clrMapOvr>
  <p:transition advClick="0"/>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20E4EAB6-38AB-411D-972C-BCFC20B4E410}" type="slidenum">
              <a:rPr lang="ar-SA">
                <a:solidFill>
                  <a:srgbClr val="90C226"/>
                </a:solidFill>
              </a:rPr>
              <a:pPr/>
              <a:t>253</a:t>
            </a:fld>
            <a:endParaRPr lang="en-US" dirty="0">
              <a:solidFill>
                <a:srgbClr val="90C226"/>
              </a:solidFill>
            </a:endParaRPr>
          </a:p>
        </p:txBody>
      </p:sp>
      <p:pic>
        <p:nvPicPr>
          <p:cNvPr id="490498" name="Picture 2" descr="baghe dolat abad0"/>
          <p:cNvPicPr>
            <a:picLocks noChangeAspect="1" noChangeArrowheads="1"/>
          </p:cNvPicPr>
          <p:nvPr/>
        </p:nvPicPr>
        <p:blipFill>
          <a:blip r:embed="rId2"/>
          <a:srcRect/>
          <a:stretch>
            <a:fillRect/>
          </a:stretch>
        </p:blipFill>
        <p:spPr bwMode="auto">
          <a:xfrm>
            <a:off x="5791200" y="2590800"/>
            <a:ext cx="2514600" cy="1885950"/>
          </a:xfrm>
          <a:prstGeom prst="rect">
            <a:avLst/>
          </a:prstGeom>
          <a:noFill/>
          <a:ln w="9525">
            <a:solidFill>
              <a:srgbClr val="800000"/>
            </a:solidFill>
            <a:miter lim="800000"/>
            <a:headEnd/>
            <a:tailEnd/>
          </a:ln>
        </p:spPr>
      </p:pic>
      <p:sp>
        <p:nvSpPr>
          <p:cNvPr id="490499" name="Rectangle 3"/>
          <p:cNvSpPr>
            <a:spLocks noChangeArrowheads="1"/>
          </p:cNvSpPr>
          <p:nvPr/>
        </p:nvSpPr>
        <p:spPr bwMode="auto">
          <a:xfrm>
            <a:off x="4114800" y="533400"/>
            <a:ext cx="1074738" cy="1189038"/>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7200" dirty="0">
                <a:solidFill>
                  <a:prstClr val="black"/>
                </a:solidFill>
                <a:latin typeface="Arial" pitchFamily="34" charset="0"/>
                <a:cs typeface="Andalus" pitchFamily="2" charset="-78"/>
              </a:rPr>
              <a:t>باغ</a:t>
            </a:r>
            <a:endParaRPr lang="en-US" sz="7200" dirty="0">
              <a:solidFill>
                <a:prstClr val="black"/>
              </a:solidFill>
              <a:latin typeface="Arial" pitchFamily="34" charset="0"/>
              <a:cs typeface="Andalus" pitchFamily="2" charset="-78"/>
            </a:endParaRPr>
          </a:p>
        </p:txBody>
      </p:sp>
      <p:sp>
        <p:nvSpPr>
          <p:cNvPr id="490500" name="Line 4"/>
          <p:cNvSpPr>
            <a:spLocks noChangeShapeType="1"/>
          </p:cNvSpPr>
          <p:nvPr/>
        </p:nvSpPr>
        <p:spPr bwMode="auto">
          <a:xfrm flipH="1">
            <a:off x="3657600" y="43434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0501" name="Text Box 5"/>
          <p:cNvSpPr txBox="1">
            <a:spLocks noChangeArrowheads="1"/>
          </p:cNvSpPr>
          <p:nvPr/>
        </p:nvSpPr>
        <p:spPr bwMode="auto">
          <a:xfrm>
            <a:off x="3581400" y="3657600"/>
            <a:ext cx="21336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باغ دولت آباد</a:t>
            </a:r>
            <a:endParaRPr lang="en-US" sz="2800" dirty="0">
              <a:solidFill>
                <a:prstClr val="black"/>
              </a:solidFill>
              <a:latin typeface="Arial" pitchFamily="34" charset="0"/>
              <a:cs typeface="Andalus" pitchFamily="2" charset="-78"/>
            </a:endParaRPr>
          </a:p>
        </p:txBody>
      </p:sp>
      <p:sp>
        <p:nvSpPr>
          <p:cNvPr id="490502" name="AutoShape 6">
            <a:hlinkClick r:id="rId3" action="ppaction://hlinkpres?slideindex=1&amp;slidetitle=Slide 1" highlightClick="1"/>
          </p:cNvPr>
          <p:cNvSpPr>
            <a:spLocks noChangeArrowheads="1"/>
          </p:cNvSpPr>
          <p:nvPr/>
        </p:nvSpPr>
        <p:spPr bwMode="auto">
          <a:xfrm>
            <a:off x="5791200" y="2590800"/>
            <a:ext cx="2514600" cy="1905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0503" name="Picture 7" descr="linke 1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0" y="5334000"/>
            <a:ext cx="1143000" cy="857250"/>
          </a:xfrm>
          <a:prstGeom prst="rect">
            <a:avLst/>
          </a:prstGeom>
          <a:noFill/>
        </p:spPr>
      </p:pic>
      <p:sp>
        <p:nvSpPr>
          <p:cNvPr id="490504" name="Text Box 8"/>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490505" name="Line 9"/>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0506" name="Line 10"/>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0507" name="AutoShape 11">
            <a:hlinkClick r:id="rId5" action="ppaction://hlinkpres?slideindex=1&amp;slidetitle=Slide 1" highlightClick="1"/>
          </p:cNvPr>
          <p:cNvSpPr>
            <a:spLocks noChangeArrowheads="1"/>
          </p:cNvSpPr>
          <p:nvPr/>
        </p:nvSpPr>
        <p:spPr bwMode="auto">
          <a:xfrm>
            <a:off x="4572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979176132"/>
      </p:ext>
    </p:extLst>
  </p:cSld>
  <p:clrMapOvr>
    <a:masterClrMapping/>
  </p:clrMapOvr>
  <p:transition advClick="0"/>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lide Number Placeholder 3"/>
          <p:cNvSpPr>
            <a:spLocks noGrp="1"/>
          </p:cNvSpPr>
          <p:nvPr>
            <p:ph type="sldNum" sz="quarter" idx="12"/>
          </p:nvPr>
        </p:nvSpPr>
        <p:spPr/>
        <p:txBody>
          <a:bodyPr/>
          <a:lstStyle/>
          <a:p>
            <a:fld id="{F587D183-E189-4FA7-BBAD-3BD9D75CD243}" type="slidenum">
              <a:rPr lang="ar-SA">
                <a:solidFill>
                  <a:srgbClr val="90C226"/>
                </a:solidFill>
              </a:rPr>
              <a:pPr/>
              <a:t>254</a:t>
            </a:fld>
            <a:endParaRPr lang="en-US" dirty="0">
              <a:solidFill>
                <a:srgbClr val="90C226"/>
              </a:solidFill>
            </a:endParaRPr>
          </a:p>
        </p:txBody>
      </p:sp>
      <p:sp>
        <p:nvSpPr>
          <p:cNvPr id="491522" name="Rectangle 2"/>
          <p:cNvSpPr>
            <a:spLocks noChangeArrowheads="1"/>
          </p:cNvSpPr>
          <p:nvPr/>
        </p:nvSpPr>
        <p:spPr bwMode="auto">
          <a:xfrm>
            <a:off x="3919351" y="228600"/>
            <a:ext cx="1463862"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بازار</a:t>
            </a:r>
            <a:endParaRPr lang="en-US" sz="7200" dirty="0">
              <a:solidFill>
                <a:prstClr val="black"/>
              </a:solidFill>
              <a:latin typeface="Arial" pitchFamily="34" charset="0"/>
              <a:cs typeface="Andalus" pitchFamily="2" charset="-78"/>
            </a:endParaRPr>
          </a:p>
        </p:txBody>
      </p:sp>
      <p:pic>
        <p:nvPicPr>
          <p:cNvPr id="491523" name="Picture 3" descr="bazar vakil0"/>
          <p:cNvPicPr>
            <a:picLocks noChangeAspect="1" noChangeArrowheads="1"/>
          </p:cNvPicPr>
          <p:nvPr/>
        </p:nvPicPr>
        <p:blipFill>
          <a:blip r:embed="rId2"/>
          <a:srcRect/>
          <a:stretch>
            <a:fillRect/>
          </a:stretch>
        </p:blipFill>
        <p:spPr bwMode="auto">
          <a:xfrm>
            <a:off x="6324600" y="4876800"/>
            <a:ext cx="1905000" cy="1428750"/>
          </a:xfrm>
          <a:prstGeom prst="rect">
            <a:avLst/>
          </a:prstGeom>
          <a:noFill/>
          <a:ln w="9525" algn="ctr">
            <a:solidFill>
              <a:srgbClr val="800000"/>
            </a:solidFill>
            <a:miter lim="800000"/>
            <a:headEnd/>
            <a:tailEnd/>
          </a:ln>
          <a:effectLst/>
        </p:spPr>
      </p:pic>
      <p:pic>
        <p:nvPicPr>
          <p:cNvPr id="491524" name="Picture 4" descr="bazar eesfahan0"/>
          <p:cNvPicPr>
            <a:picLocks noChangeAspect="1" noChangeArrowheads="1"/>
          </p:cNvPicPr>
          <p:nvPr/>
        </p:nvPicPr>
        <p:blipFill>
          <a:blip r:embed="rId3"/>
          <a:srcRect/>
          <a:stretch>
            <a:fillRect/>
          </a:stretch>
        </p:blipFill>
        <p:spPr bwMode="auto">
          <a:xfrm>
            <a:off x="6324600" y="1600200"/>
            <a:ext cx="1905000" cy="1428750"/>
          </a:xfrm>
          <a:prstGeom prst="rect">
            <a:avLst/>
          </a:prstGeom>
          <a:noFill/>
          <a:ln w="9525">
            <a:solidFill>
              <a:srgbClr val="800000"/>
            </a:solidFill>
            <a:miter lim="800000"/>
            <a:headEnd/>
            <a:tailEnd/>
          </a:ln>
        </p:spPr>
      </p:pic>
      <p:pic>
        <p:nvPicPr>
          <p:cNvPr id="491525" name="Picture 5" descr="bazarganjali khan0"/>
          <p:cNvPicPr>
            <a:picLocks noChangeAspect="1" noChangeArrowheads="1"/>
          </p:cNvPicPr>
          <p:nvPr/>
        </p:nvPicPr>
        <p:blipFill>
          <a:blip r:embed="rId4"/>
          <a:srcRect/>
          <a:stretch>
            <a:fillRect/>
          </a:stretch>
        </p:blipFill>
        <p:spPr bwMode="auto">
          <a:xfrm>
            <a:off x="6324600" y="3200400"/>
            <a:ext cx="1905000" cy="1428750"/>
          </a:xfrm>
          <a:prstGeom prst="rect">
            <a:avLst/>
          </a:prstGeom>
          <a:noFill/>
          <a:ln w="9525" algn="ctr">
            <a:solidFill>
              <a:srgbClr val="800000"/>
            </a:solidFill>
            <a:miter lim="800000"/>
            <a:headEnd/>
            <a:tailEnd/>
          </a:ln>
          <a:effectLst/>
        </p:spPr>
      </p:pic>
      <p:sp>
        <p:nvSpPr>
          <p:cNvPr id="491526" name="Line 6"/>
          <p:cNvSpPr>
            <a:spLocks noChangeShapeType="1"/>
          </p:cNvSpPr>
          <p:nvPr/>
        </p:nvSpPr>
        <p:spPr bwMode="auto">
          <a:xfrm flipH="1">
            <a:off x="4038600" y="2895600"/>
            <a:ext cx="4419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1527" name="Line 7"/>
          <p:cNvSpPr>
            <a:spLocks noChangeShapeType="1"/>
          </p:cNvSpPr>
          <p:nvPr/>
        </p:nvSpPr>
        <p:spPr bwMode="auto">
          <a:xfrm flipH="1">
            <a:off x="3886200" y="4572000"/>
            <a:ext cx="4572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1528" name="Line 8"/>
          <p:cNvSpPr>
            <a:spLocks noChangeShapeType="1"/>
          </p:cNvSpPr>
          <p:nvPr/>
        </p:nvSpPr>
        <p:spPr bwMode="auto">
          <a:xfrm flipH="1">
            <a:off x="3962400" y="6172200"/>
            <a:ext cx="4495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1529" name="Text Box 9"/>
          <p:cNvSpPr txBox="1">
            <a:spLocks noChangeArrowheads="1"/>
          </p:cNvSpPr>
          <p:nvPr/>
        </p:nvSpPr>
        <p:spPr bwMode="auto">
          <a:xfrm>
            <a:off x="3962400" y="2438400"/>
            <a:ext cx="23622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بازار اصفهان</a:t>
            </a:r>
            <a:endParaRPr lang="en-US" sz="2800" dirty="0">
              <a:solidFill>
                <a:prstClr val="black"/>
              </a:solidFill>
              <a:latin typeface="Arial" pitchFamily="34" charset="0"/>
              <a:cs typeface="Andalus" pitchFamily="2" charset="-78"/>
            </a:endParaRPr>
          </a:p>
        </p:txBody>
      </p:sp>
      <p:sp>
        <p:nvSpPr>
          <p:cNvPr id="491530" name="Rectangle 10"/>
          <p:cNvSpPr>
            <a:spLocks noChangeArrowheads="1"/>
          </p:cNvSpPr>
          <p:nvPr/>
        </p:nvSpPr>
        <p:spPr bwMode="auto">
          <a:xfrm>
            <a:off x="4119570" y="4027488"/>
            <a:ext cx="2100255" cy="52322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بازار گنجعلی خان</a:t>
            </a:r>
            <a:endParaRPr lang="en-US" sz="2800" dirty="0">
              <a:solidFill>
                <a:prstClr val="black"/>
              </a:solidFill>
              <a:latin typeface="Arial" pitchFamily="34" charset="0"/>
              <a:cs typeface="Andalus" pitchFamily="2" charset="-78"/>
            </a:endParaRPr>
          </a:p>
        </p:txBody>
      </p:sp>
      <p:sp>
        <p:nvSpPr>
          <p:cNvPr id="491531" name="Rectangle 11"/>
          <p:cNvSpPr>
            <a:spLocks noChangeArrowheads="1"/>
          </p:cNvSpPr>
          <p:nvPr/>
        </p:nvSpPr>
        <p:spPr bwMode="auto">
          <a:xfrm>
            <a:off x="4909588" y="5627688"/>
            <a:ext cx="1337225" cy="52322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بازار وکيل</a:t>
            </a:r>
            <a:endParaRPr lang="en-US" sz="2800" dirty="0">
              <a:solidFill>
                <a:prstClr val="black"/>
              </a:solidFill>
              <a:latin typeface="Arial" pitchFamily="34" charset="0"/>
              <a:cs typeface="Andalus" pitchFamily="2" charset="-78"/>
            </a:endParaRPr>
          </a:p>
        </p:txBody>
      </p:sp>
      <p:sp>
        <p:nvSpPr>
          <p:cNvPr id="491532" name="AutoShape 12">
            <a:hlinkClick r:id="rId5" action="ppaction://hlinkpres?slideindex=1&amp;slidetitle=Slide 1" highlightClick="1"/>
          </p:cNvPr>
          <p:cNvSpPr>
            <a:spLocks noChangeArrowheads="1"/>
          </p:cNvSpPr>
          <p:nvPr/>
        </p:nvSpPr>
        <p:spPr bwMode="auto">
          <a:xfrm>
            <a:off x="6324600" y="1600200"/>
            <a:ext cx="1905000" cy="1447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1533" name="AutoShape 13">
            <a:hlinkClick r:id="rId6" action="ppaction://hlinkpres?slideindex=1&amp;slidetitle=Slide 1" highlightClick="1"/>
          </p:cNvPr>
          <p:cNvSpPr>
            <a:spLocks noChangeArrowheads="1"/>
          </p:cNvSpPr>
          <p:nvPr/>
        </p:nvSpPr>
        <p:spPr bwMode="auto">
          <a:xfrm>
            <a:off x="6324600" y="3200400"/>
            <a:ext cx="1905000" cy="1447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1534" name="AutoShape 14">
            <a:hlinkClick r:id="rId7" action="ppaction://hlinkpres?slideindex=1&amp;slidetitle=Slide 1" highlightClick="1"/>
          </p:cNvPr>
          <p:cNvSpPr>
            <a:spLocks noChangeArrowheads="1"/>
          </p:cNvSpPr>
          <p:nvPr/>
        </p:nvSpPr>
        <p:spPr bwMode="auto">
          <a:xfrm>
            <a:off x="6324600" y="4876800"/>
            <a:ext cx="1905000" cy="1447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1535" name="Picture 15" descr="linke 111"/>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57200" y="5334000"/>
            <a:ext cx="1143000" cy="857250"/>
          </a:xfrm>
          <a:prstGeom prst="rect">
            <a:avLst/>
          </a:prstGeom>
          <a:noFill/>
        </p:spPr>
      </p:pic>
      <p:sp>
        <p:nvSpPr>
          <p:cNvPr id="491536" name="Text Box 16"/>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491537" name="AutoShape 17">
            <a:hlinkClick r:id="rId9" action="ppaction://hlinkpres?slideindex=1&amp;slidetitle=Slide 1" highlightClick="1"/>
          </p:cNvPr>
          <p:cNvSpPr>
            <a:spLocks noChangeArrowheads="1"/>
          </p:cNvSpPr>
          <p:nvPr/>
        </p:nvSpPr>
        <p:spPr bwMode="auto">
          <a:xfrm>
            <a:off x="4572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1538" name="Line 18"/>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1539" name="Line 19"/>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865022179"/>
      </p:ext>
    </p:extLst>
  </p:cSld>
  <p:clrMapOvr>
    <a:masterClrMapping/>
  </p:clrMapOvr>
  <p:transition advClick="0"/>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F2174D32-B5E3-4CFD-A54C-270498A08104}" type="slidenum">
              <a:rPr lang="ar-SA">
                <a:solidFill>
                  <a:srgbClr val="90C226"/>
                </a:solidFill>
              </a:rPr>
              <a:pPr/>
              <a:t>255</a:t>
            </a:fld>
            <a:endParaRPr lang="en-US" dirty="0">
              <a:solidFill>
                <a:srgbClr val="90C226"/>
              </a:solidFill>
            </a:endParaRPr>
          </a:p>
        </p:txBody>
      </p:sp>
      <p:pic>
        <p:nvPicPr>
          <p:cNvPr id="492546" name="Picture 2" descr="a5564_22"/>
          <p:cNvPicPr>
            <a:picLocks noChangeAspect="1" noChangeArrowheads="1"/>
          </p:cNvPicPr>
          <p:nvPr/>
        </p:nvPicPr>
        <p:blipFill>
          <a:blip r:embed="rId2"/>
          <a:srcRect/>
          <a:stretch>
            <a:fillRect/>
          </a:stretch>
        </p:blipFill>
        <p:spPr bwMode="auto">
          <a:xfrm>
            <a:off x="990600" y="2133600"/>
            <a:ext cx="3009900" cy="4267200"/>
          </a:xfrm>
          <a:prstGeom prst="rect">
            <a:avLst/>
          </a:prstGeom>
          <a:noFill/>
        </p:spPr>
      </p:pic>
      <p:sp>
        <p:nvSpPr>
          <p:cNvPr id="492547" name="Rectangle 3"/>
          <p:cNvSpPr>
            <a:spLocks noChangeArrowheads="1"/>
          </p:cNvSpPr>
          <p:nvPr/>
        </p:nvSpPr>
        <p:spPr bwMode="auto">
          <a:xfrm>
            <a:off x="2981882" y="609600"/>
            <a:ext cx="3849131" cy="1200329"/>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بازار اصفهان</a:t>
            </a:r>
            <a:endParaRPr lang="en-US" sz="7200" dirty="0">
              <a:solidFill>
                <a:prstClr val="black"/>
              </a:solidFill>
              <a:latin typeface="Arial" pitchFamily="34" charset="0"/>
              <a:cs typeface="Andalus" pitchFamily="2" charset="-78"/>
            </a:endParaRPr>
          </a:p>
        </p:txBody>
      </p:sp>
      <p:sp>
        <p:nvSpPr>
          <p:cNvPr id="492548" name="Rectangle 4"/>
          <p:cNvSpPr>
            <a:spLocks noChangeArrowheads="1"/>
          </p:cNvSpPr>
          <p:nvPr/>
        </p:nvSpPr>
        <p:spPr bwMode="auto">
          <a:xfrm>
            <a:off x="7924800" y="5257800"/>
            <a:ext cx="1219200" cy="1371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2549" name="Rectangle 5"/>
          <p:cNvSpPr>
            <a:spLocks noChangeArrowheads="1"/>
          </p:cNvSpPr>
          <p:nvPr/>
        </p:nvSpPr>
        <p:spPr bwMode="auto">
          <a:xfrm>
            <a:off x="6172200" y="6096000"/>
            <a:ext cx="20574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2550"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2551"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492552"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2553" name="Picture 9" descr="baza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lgn="ctr">
            <a:solidFill>
              <a:schemeClr val="tx1"/>
            </a:solidFill>
            <a:miter lim="800000"/>
            <a:headEnd/>
            <a:tailEnd/>
          </a:ln>
          <a:effectLst/>
        </p:spPr>
      </p:pic>
      <p:sp>
        <p:nvSpPr>
          <p:cNvPr id="492554" name="AutoShape 10">
            <a:hlinkClick r:id="rId4" action="ppaction://hlinkpres?slideindex=1&amp;slidetitle=" highlightClick="1"/>
          </p:cNvPr>
          <p:cNvSpPr>
            <a:spLocks noChangeArrowheads="1"/>
          </p:cNvSpPr>
          <p:nvPr/>
        </p:nvSpPr>
        <p:spPr bwMode="auto">
          <a:xfrm>
            <a:off x="8077200" y="5486400"/>
            <a:ext cx="8382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777527044"/>
      </p:ext>
    </p:extLst>
  </p:cSld>
  <p:clrMapOvr>
    <a:masterClrMapping/>
  </p:clrMapOvr>
  <p:transition advClick="0"/>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0044FD73-046E-4F27-8C2E-591BE773BC28}" type="slidenum">
              <a:rPr lang="ar-SA">
                <a:solidFill>
                  <a:srgbClr val="90C226"/>
                </a:solidFill>
              </a:rPr>
              <a:pPr/>
              <a:t>256</a:t>
            </a:fld>
            <a:endParaRPr lang="en-US" dirty="0">
              <a:solidFill>
                <a:srgbClr val="90C226"/>
              </a:solidFill>
            </a:endParaRPr>
          </a:p>
        </p:txBody>
      </p:sp>
      <p:sp>
        <p:nvSpPr>
          <p:cNvPr id="493570"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3571" name="Line 3"/>
          <p:cNvSpPr>
            <a:spLocks noChangeShapeType="1"/>
          </p:cNvSpPr>
          <p:nvPr/>
        </p:nvSpPr>
        <p:spPr bwMode="auto">
          <a:xfrm flipH="1">
            <a:off x="0" y="4648200"/>
            <a:ext cx="7391400" cy="76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3572" name="Rectangle 4"/>
          <p:cNvSpPr>
            <a:spLocks noChangeArrowheads="1"/>
          </p:cNvSpPr>
          <p:nvPr/>
        </p:nvSpPr>
        <p:spPr bwMode="auto">
          <a:xfrm rot="-16200000">
            <a:off x="6862765" y="2524374"/>
            <a:ext cx="2428870"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اصفهان</a:t>
            </a:r>
            <a:endParaRPr lang="en-US" sz="4400" dirty="0">
              <a:solidFill>
                <a:prstClr val="black"/>
              </a:solidFill>
              <a:latin typeface="Arial" pitchFamily="34" charset="0"/>
              <a:cs typeface="Andalus" pitchFamily="2" charset="-78"/>
            </a:endParaRPr>
          </a:p>
        </p:txBody>
      </p:sp>
      <p:pic>
        <p:nvPicPr>
          <p:cNvPr id="493573" name="Picture 5" descr="Picture 10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09800" y="912813"/>
            <a:ext cx="5103813" cy="2133600"/>
          </a:xfrm>
          <a:prstGeom prst="rect">
            <a:avLst/>
          </a:prstGeom>
          <a:noFill/>
          <a:ln w="9525">
            <a:solidFill>
              <a:schemeClr val="tx1"/>
            </a:solidFill>
            <a:miter lim="800000"/>
            <a:headEnd/>
            <a:tailEnd/>
          </a:ln>
        </p:spPr>
      </p:pic>
      <p:pic>
        <p:nvPicPr>
          <p:cNvPr id="493574" name="Picture 6" descr="untitled"/>
          <p:cNvPicPr>
            <a:picLocks noChangeAspect="1" noChangeArrowheads="1"/>
          </p:cNvPicPr>
          <p:nvPr/>
        </p:nvPicPr>
        <p:blipFill>
          <a:blip r:embed="rId3"/>
          <a:srcRect/>
          <a:stretch>
            <a:fillRect/>
          </a:stretch>
        </p:blipFill>
        <p:spPr bwMode="auto">
          <a:xfrm>
            <a:off x="4191000" y="3429000"/>
            <a:ext cx="1417638" cy="2133600"/>
          </a:xfrm>
          <a:prstGeom prst="rect">
            <a:avLst/>
          </a:prstGeom>
          <a:noFill/>
          <a:ln w="9525" algn="ctr">
            <a:solidFill>
              <a:srgbClr val="800000"/>
            </a:solidFill>
            <a:miter lim="800000"/>
            <a:headEnd/>
            <a:tailEnd/>
          </a:ln>
          <a:effectLst/>
        </p:spPr>
      </p:pic>
      <p:pic>
        <p:nvPicPr>
          <p:cNvPr id="493575" name="Picture 7" descr="Bazar"/>
          <p:cNvPicPr>
            <a:picLocks noChangeAspect="1" noChangeArrowheads="1"/>
          </p:cNvPicPr>
          <p:nvPr/>
        </p:nvPicPr>
        <p:blipFill>
          <a:blip r:embed="rId4"/>
          <a:srcRect/>
          <a:stretch>
            <a:fillRect/>
          </a:stretch>
        </p:blipFill>
        <p:spPr bwMode="auto">
          <a:xfrm>
            <a:off x="762000" y="3429000"/>
            <a:ext cx="2971800" cy="2089150"/>
          </a:xfrm>
          <a:prstGeom prst="rect">
            <a:avLst/>
          </a:prstGeom>
          <a:noFill/>
          <a:ln w="9525">
            <a:solidFill>
              <a:srgbClr val="800000"/>
            </a:solidFill>
            <a:miter lim="800000"/>
            <a:headEnd/>
            <a:tailEnd/>
          </a:ln>
        </p:spPr>
      </p:pic>
      <p:sp>
        <p:nvSpPr>
          <p:cNvPr id="493576" name="Rectangle 8"/>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88124754"/>
      </p:ext>
    </p:extLst>
  </p:cSld>
  <p:clrMapOvr>
    <a:masterClrMapping/>
  </p:clrMapOvr>
  <p:transition advClick="0"/>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F0BF880F-ACCF-403B-874D-ACCC26FA374C}" type="slidenum">
              <a:rPr lang="ar-SA">
                <a:solidFill>
                  <a:srgbClr val="90C226"/>
                </a:solidFill>
              </a:rPr>
              <a:pPr/>
              <a:t>257</a:t>
            </a:fld>
            <a:endParaRPr lang="en-US" dirty="0">
              <a:solidFill>
                <a:srgbClr val="90C226"/>
              </a:solidFill>
            </a:endParaRPr>
          </a:p>
        </p:txBody>
      </p:sp>
      <p:pic>
        <p:nvPicPr>
          <p:cNvPr id="494594" name="Picture 2" descr="bazar_vakil2"/>
          <p:cNvPicPr>
            <a:picLocks noChangeAspect="1" noChangeArrowheads="1"/>
          </p:cNvPicPr>
          <p:nvPr/>
        </p:nvPicPr>
        <p:blipFill>
          <a:blip r:embed="rId2">
            <a:clrChange>
              <a:clrFrom>
                <a:srgbClr val="B79275"/>
              </a:clrFrom>
              <a:clrTo>
                <a:srgbClr val="B79275">
                  <a:alpha val="0"/>
                </a:srgbClr>
              </a:clrTo>
            </a:clrChange>
            <a:lum contrast="-12000"/>
          </a:blip>
          <a:srcRect/>
          <a:stretch>
            <a:fillRect/>
          </a:stretch>
        </p:blipFill>
        <p:spPr bwMode="auto">
          <a:xfrm>
            <a:off x="609600" y="3200400"/>
            <a:ext cx="4191000" cy="3146425"/>
          </a:xfrm>
          <a:prstGeom prst="rect">
            <a:avLst/>
          </a:prstGeom>
          <a:noFill/>
        </p:spPr>
      </p:pic>
      <p:sp>
        <p:nvSpPr>
          <p:cNvPr id="494595" name="Rectangle 3"/>
          <p:cNvSpPr>
            <a:spLocks noChangeArrowheads="1"/>
          </p:cNvSpPr>
          <p:nvPr/>
        </p:nvSpPr>
        <p:spPr bwMode="auto">
          <a:xfrm>
            <a:off x="3312466" y="457200"/>
            <a:ext cx="3316934" cy="1200329"/>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بازار وکيل </a:t>
            </a:r>
            <a:endParaRPr lang="en-US" sz="7200" dirty="0">
              <a:solidFill>
                <a:prstClr val="black"/>
              </a:solidFill>
              <a:latin typeface="Arial" pitchFamily="34" charset="0"/>
              <a:cs typeface="Andalus" pitchFamily="2" charset="-78"/>
            </a:endParaRPr>
          </a:p>
        </p:txBody>
      </p:sp>
      <p:sp>
        <p:nvSpPr>
          <p:cNvPr id="494596" name="Rectangle 4"/>
          <p:cNvSpPr>
            <a:spLocks noChangeArrowheads="1"/>
          </p:cNvSpPr>
          <p:nvPr/>
        </p:nvSpPr>
        <p:spPr bwMode="auto">
          <a:xfrm>
            <a:off x="7848600" y="5334000"/>
            <a:ext cx="1295400" cy="1295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4597" name="Rectangle 5"/>
          <p:cNvSpPr>
            <a:spLocks noChangeArrowheads="1"/>
          </p:cNvSpPr>
          <p:nvPr/>
        </p:nvSpPr>
        <p:spPr bwMode="auto">
          <a:xfrm>
            <a:off x="6248400" y="6096000"/>
            <a:ext cx="19812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4598"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4599"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494600"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4601" name="Picture 9" descr="baza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lgn="ctr">
            <a:solidFill>
              <a:schemeClr val="tx1"/>
            </a:solidFill>
            <a:miter lim="800000"/>
            <a:headEnd/>
            <a:tailEnd/>
          </a:ln>
          <a:effectLst/>
        </p:spPr>
      </p:pic>
      <p:sp>
        <p:nvSpPr>
          <p:cNvPr id="494602"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838788434"/>
      </p:ext>
    </p:extLst>
  </p:cSld>
  <p:clrMapOvr>
    <a:masterClrMapping/>
  </p:clrMapOvr>
  <p:transition advClick="0"/>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616ABD2A-2538-4C3B-9594-1485C04B9FB1}" type="slidenum">
              <a:rPr lang="ar-SA">
                <a:solidFill>
                  <a:srgbClr val="90C226"/>
                </a:solidFill>
              </a:rPr>
              <a:pPr/>
              <a:t>258</a:t>
            </a:fld>
            <a:endParaRPr lang="en-US" dirty="0">
              <a:solidFill>
                <a:srgbClr val="90C226"/>
              </a:solidFill>
            </a:endParaRPr>
          </a:p>
        </p:txBody>
      </p:sp>
      <p:sp>
        <p:nvSpPr>
          <p:cNvPr id="495618" name="Rectangle 2"/>
          <p:cNvSpPr>
            <a:spLocks noChangeArrowheads="1"/>
          </p:cNvSpPr>
          <p:nvPr/>
        </p:nvSpPr>
        <p:spPr bwMode="auto">
          <a:xfrm rot="-16200000">
            <a:off x="7180274" y="2673599"/>
            <a:ext cx="2098651"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وکيل </a:t>
            </a:r>
            <a:endParaRPr lang="en-US" sz="4400" dirty="0">
              <a:solidFill>
                <a:prstClr val="black"/>
              </a:solidFill>
              <a:latin typeface="Arial" pitchFamily="34" charset="0"/>
              <a:cs typeface="Andalus" pitchFamily="2" charset="-78"/>
            </a:endParaRPr>
          </a:p>
        </p:txBody>
      </p:sp>
      <p:pic>
        <p:nvPicPr>
          <p:cNvPr id="495619" name="Picture 3" descr="Picture 291"/>
          <p:cNvPicPr>
            <a:picLocks noChangeAspect="1" noChangeArrowheads="1"/>
          </p:cNvPicPr>
          <p:nvPr/>
        </p:nvPicPr>
        <p:blipFill>
          <a:blip r:embed="rId2"/>
          <a:srcRect/>
          <a:stretch>
            <a:fillRect/>
          </a:stretch>
        </p:blipFill>
        <p:spPr bwMode="auto">
          <a:xfrm>
            <a:off x="1068388" y="1450975"/>
            <a:ext cx="5483225" cy="3309938"/>
          </a:xfrm>
          <a:prstGeom prst="rect">
            <a:avLst/>
          </a:prstGeom>
          <a:noFill/>
          <a:ln w="9525">
            <a:solidFill>
              <a:schemeClr val="tx1"/>
            </a:solidFill>
            <a:miter lim="800000"/>
            <a:headEnd/>
            <a:tailEnd/>
          </a:ln>
        </p:spPr>
      </p:pic>
      <p:sp>
        <p:nvSpPr>
          <p:cNvPr id="495620" name="Line 4"/>
          <p:cNvSpPr>
            <a:spLocks noChangeShapeType="1"/>
          </p:cNvSpPr>
          <p:nvPr/>
        </p:nvSpPr>
        <p:spPr bwMode="auto">
          <a:xfrm>
            <a:off x="6477000" y="0"/>
            <a:ext cx="0" cy="5486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5621" name="Line 5"/>
          <p:cNvSpPr>
            <a:spLocks noChangeShapeType="1"/>
          </p:cNvSpPr>
          <p:nvPr/>
        </p:nvSpPr>
        <p:spPr bwMode="auto">
          <a:xfrm flipH="1">
            <a:off x="0" y="5334000"/>
            <a:ext cx="6705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873792068"/>
      </p:ext>
    </p:extLst>
  </p:cSld>
  <p:clrMapOvr>
    <a:masterClrMapping/>
  </p:clrMapOvr>
  <p:transition advClick="0"/>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04345E8C-68AC-4AF3-9AD3-39E81310D31B}" type="slidenum">
              <a:rPr lang="ar-SA">
                <a:solidFill>
                  <a:srgbClr val="90C226"/>
                </a:solidFill>
              </a:rPr>
              <a:pPr/>
              <a:t>259</a:t>
            </a:fld>
            <a:endParaRPr lang="en-US" dirty="0">
              <a:solidFill>
                <a:srgbClr val="90C226"/>
              </a:solidFill>
            </a:endParaRPr>
          </a:p>
        </p:txBody>
      </p:sp>
      <p:sp>
        <p:nvSpPr>
          <p:cNvPr id="496642"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6643"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6644" name="Rectangle 4"/>
          <p:cNvSpPr>
            <a:spLocks noChangeArrowheads="1"/>
          </p:cNvSpPr>
          <p:nvPr/>
        </p:nvSpPr>
        <p:spPr bwMode="auto">
          <a:xfrm rot="-16200000">
            <a:off x="7180274" y="2673599"/>
            <a:ext cx="2098651"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وکيل </a:t>
            </a:r>
            <a:endParaRPr lang="en-US" sz="4400" dirty="0">
              <a:solidFill>
                <a:prstClr val="black"/>
              </a:solidFill>
              <a:latin typeface="Arial" pitchFamily="34" charset="0"/>
              <a:cs typeface="Andalus" pitchFamily="2" charset="-78"/>
            </a:endParaRPr>
          </a:p>
        </p:txBody>
      </p:sp>
      <p:pic>
        <p:nvPicPr>
          <p:cNvPr id="496645" name="Picture 5" descr="bazaar%20vakil%20shiraz2"/>
          <p:cNvPicPr>
            <a:picLocks noChangeAspect="1" noChangeArrowheads="1"/>
          </p:cNvPicPr>
          <p:nvPr/>
        </p:nvPicPr>
        <p:blipFill>
          <a:blip r:embed="rId2"/>
          <a:srcRect/>
          <a:stretch>
            <a:fillRect/>
          </a:stretch>
        </p:blipFill>
        <p:spPr bwMode="auto">
          <a:xfrm>
            <a:off x="4038600" y="304800"/>
            <a:ext cx="2484438" cy="3352800"/>
          </a:xfrm>
          <a:prstGeom prst="rect">
            <a:avLst/>
          </a:prstGeom>
          <a:noFill/>
          <a:ln w="9525">
            <a:noFill/>
            <a:miter lim="800000"/>
            <a:headEnd/>
            <a:tailEnd/>
          </a:ln>
        </p:spPr>
      </p:pic>
      <p:pic>
        <p:nvPicPr>
          <p:cNvPr id="496646" name="Picture 6" descr="bazaar%20vakil%20shiraz"/>
          <p:cNvPicPr>
            <a:picLocks noChangeAspect="1" noChangeArrowheads="1"/>
          </p:cNvPicPr>
          <p:nvPr/>
        </p:nvPicPr>
        <p:blipFill>
          <a:blip r:embed="rId3"/>
          <a:srcRect/>
          <a:stretch>
            <a:fillRect/>
          </a:stretch>
        </p:blipFill>
        <p:spPr bwMode="auto">
          <a:xfrm>
            <a:off x="1219200" y="2819400"/>
            <a:ext cx="2646363" cy="3429000"/>
          </a:xfrm>
          <a:prstGeom prst="rect">
            <a:avLst/>
          </a:prstGeom>
          <a:noFill/>
          <a:ln w="9525">
            <a:noFill/>
            <a:miter lim="800000"/>
            <a:headEnd/>
            <a:tailEnd/>
          </a:ln>
        </p:spPr>
      </p:pic>
    </p:spTree>
    <p:extLst>
      <p:ext uri="{BB962C8B-B14F-4D97-AF65-F5344CB8AC3E}">
        <p14:creationId xmlns:p14="http://schemas.microsoft.com/office/powerpoint/2010/main" val="1422052668"/>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9C0C2A99-0B66-4442-8742-79976774A62E}" type="slidenum">
              <a:rPr lang="ar-SA">
                <a:solidFill>
                  <a:srgbClr val="90C226"/>
                </a:solidFill>
              </a:rPr>
              <a:pPr/>
              <a:t>26</a:t>
            </a:fld>
            <a:endParaRPr lang="en-US" dirty="0">
              <a:solidFill>
                <a:srgbClr val="90C226"/>
              </a:solidFill>
            </a:endParaRPr>
          </a:p>
        </p:txBody>
      </p:sp>
      <p:sp>
        <p:nvSpPr>
          <p:cNvPr id="80898" name="WordArt 2"/>
          <p:cNvSpPr>
            <a:spLocks noChangeArrowheads="1" noChangeShapeType="1" noTextEdit="1"/>
          </p:cNvSpPr>
          <p:nvPr/>
        </p:nvSpPr>
        <p:spPr bwMode="auto">
          <a:xfrm>
            <a:off x="7524750" y="476250"/>
            <a:ext cx="1162050"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FF0000"/>
                  </a:solidFill>
                  <a:round/>
                  <a:headEnd/>
                  <a:tailEnd/>
                </a:ln>
                <a:solidFill>
                  <a:srgbClr val="FF0000"/>
                </a:solidFill>
                <a:latin typeface="Arial"/>
                <a:cs typeface="B Homa" panose="00000400000000000000" pitchFamily="2" charset="-78"/>
              </a:rPr>
              <a:t>معماری شیوه پارتی</a:t>
            </a:r>
            <a:endParaRPr lang="en-US" sz="2000" b="1" kern="10" dirty="0">
              <a:ln w="9525">
                <a:solidFill>
                  <a:srgbClr val="FF0000"/>
                </a:solidFill>
                <a:round/>
                <a:headEnd/>
                <a:tailEnd/>
              </a:ln>
              <a:solidFill>
                <a:srgbClr val="FF0000"/>
              </a:solidFill>
              <a:latin typeface="Arial"/>
              <a:cs typeface="B Homa" panose="00000400000000000000" pitchFamily="2" charset="-78"/>
            </a:endParaRPr>
          </a:p>
        </p:txBody>
      </p:sp>
      <p:sp>
        <p:nvSpPr>
          <p:cNvPr id="80899" name="Text Box 3"/>
          <p:cNvSpPr txBox="1">
            <a:spLocks noChangeArrowheads="1"/>
          </p:cNvSpPr>
          <p:nvPr/>
        </p:nvSpPr>
        <p:spPr bwMode="auto">
          <a:xfrm>
            <a:off x="2195513" y="981075"/>
            <a:ext cx="6705600" cy="4939814"/>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گوناگونی در طرحها و بهره گیری از اندامهای گوناگون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جفت سازی در نیایشگاهها و کاخهای پذیرایی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درونگرایی با بهره گیری از میانسرا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شکوه و عظمت دادن به ساختمان ها با بلند ساختن انها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بهره گیری از اسمانه های خمیده تاقی و گنبدی (تاق اهنگ و تاق و  تویزه  و نیم گنبد)</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بهره گیری از چفدهای مازه دار برای تاقها و گنبد ها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پی سازی با سنگ لاشه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گوشه سازی چوبی و سکنج و ترمبه و فیلپوش در زیر گنبدها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ساختمایه های بوم اورد سنگ لاشه و خشت و اجروملات گیرچارو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گچ بری با خطوط شکسته و خمیده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بهره گیری از کنگره ها وکوردرها در نمای ساختمان</a:t>
            </a:r>
            <a:r>
              <a:rPr lang="fa-IR" sz="2400" dirty="0">
                <a:solidFill>
                  <a:prstClr val="black"/>
                </a:solidFill>
                <a:latin typeface="Times New Roman" pitchFamily="18" charset="0"/>
                <a:cs typeface="Times New Roman" pitchFamily="18" charset="0"/>
              </a:rPr>
              <a:t>                  </a:t>
            </a:r>
            <a:endParaRPr lang="en-US" sz="24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4120314515"/>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55EEE45F-7DD7-4E2B-B8B8-4E0BA0D7B990}" type="slidenum">
              <a:rPr lang="ar-SA">
                <a:solidFill>
                  <a:srgbClr val="90C226"/>
                </a:solidFill>
              </a:rPr>
              <a:pPr/>
              <a:t>260</a:t>
            </a:fld>
            <a:endParaRPr lang="en-US" dirty="0">
              <a:solidFill>
                <a:srgbClr val="90C226"/>
              </a:solidFill>
            </a:endParaRPr>
          </a:p>
        </p:txBody>
      </p:sp>
      <p:sp>
        <p:nvSpPr>
          <p:cNvPr id="497666" name="Line 2"/>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7667" name="Rectangle 3"/>
          <p:cNvSpPr>
            <a:spLocks noChangeArrowheads="1"/>
          </p:cNvSpPr>
          <p:nvPr/>
        </p:nvSpPr>
        <p:spPr bwMode="auto">
          <a:xfrm rot="-16200000">
            <a:off x="7180274" y="2673599"/>
            <a:ext cx="2098651"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وکيل </a:t>
            </a:r>
            <a:endParaRPr lang="en-US" sz="4400" dirty="0">
              <a:solidFill>
                <a:prstClr val="black"/>
              </a:solidFill>
              <a:latin typeface="Arial" pitchFamily="34" charset="0"/>
              <a:cs typeface="Andalus" pitchFamily="2" charset="-78"/>
            </a:endParaRPr>
          </a:p>
        </p:txBody>
      </p:sp>
      <p:sp>
        <p:nvSpPr>
          <p:cNvPr id="497668" name="Rectangle 4"/>
          <p:cNvSpPr>
            <a:spLocks noChangeArrowheads="1"/>
          </p:cNvSpPr>
          <p:nvPr/>
        </p:nvSpPr>
        <p:spPr bwMode="auto">
          <a:xfrm>
            <a:off x="6054144" y="2668588"/>
            <a:ext cx="184731" cy="369332"/>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7669" name="Picture 5" descr="E:\rando\memari eslami 0\maktabe esfahan\irangardan\html\Clip\Bullet\BulletA.gif"/>
          <p:cNvPicPr>
            <a:picLocks noChangeAspect="1" noChangeArrowheads="1"/>
          </p:cNvPicPr>
          <p:nvPr/>
        </p:nvPicPr>
        <p:blipFill>
          <a:blip r:embed="rId2" r:link="rId3"/>
          <a:srcRect/>
          <a:stretch>
            <a:fillRect/>
          </a:stretch>
        </p:blipFill>
        <p:spPr bwMode="auto">
          <a:xfrm>
            <a:off x="2905125" y="2668588"/>
            <a:ext cx="142875" cy="142875"/>
          </a:xfrm>
          <a:prstGeom prst="rect">
            <a:avLst/>
          </a:prstGeom>
          <a:noFill/>
        </p:spPr>
      </p:pic>
      <p:graphicFrame>
        <p:nvGraphicFramePr>
          <p:cNvPr id="497670" name="Group 6"/>
          <p:cNvGraphicFramePr>
            <a:graphicFrameLocks noGrp="1"/>
          </p:cNvGraphicFramePr>
          <p:nvPr/>
        </p:nvGraphicFramePr>
        <p:xfrm>
          <a:off x="1828800" y="762000"/>
          <a:ext cx="3962400" cy="1828800"/>
        </p:xfrm>
        <a:graphic>
          <a:graphicData uri="http://schemas.openxmlformats.org/drawingml/2006/table">
            <a:tbl>
              <a:tblPr rtl="1"/>
              <a:tblGrid>
                <a:gridCol w="3962400"/>
              </a:tblGrid>
              <a:tr h="1828800">
                <a:tc>
                  <a:txBody>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2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اين‌ بازار كه‌ در محله‌ «درب‌ شاهزاده‌» جنب‌ </a:t>
                      </a:r>
                      <a:r>
                        <a:rPr kumimoji="0" lang="ar-SA" sz="1200" b="0" i="0" u="none" strike="noStrike" cap="none" normalizeH="0" baseline="0" dirty="0" smtClean="0">
                          <a:ln>
                            <a:noFill/>
                          </a:ln>
                          <a:solidFill>
                            <a:srgbClr val="000032"/>
                          </a:solidFill>
                          <a:effectLst/>
                          <a:latin typeface="Tahoma" pitchFamily="34" charset="0"/>
                          <a:ea typeface="Times New Roman" pitchFamily="18" charset="0"/>
                          <a:cs typeface="Tahoma" pitchFamily="34" charset="0"/>
                        </a:rPr>
                        <a:t>مسجد جامع‌ وكيل</a:t>
                      </a:r>
                      <a:r>
                        <a:rPr kumimoji="0" lang="en-US" sz="12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a:t>
                      </a:r>
                      <a:r>
                        <a:rPr kumimoji="0" lang="ar-SA" sz="12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 واقع‌ شده‌، مشتمل‌ بر يك‌ رشته‌حجره‌هاي‌ شمالي‌ - جنوبي‌ و يك‌ رشته‌ شرقي‌ - غربي‌ است‌ كه‌ در وسط‌ بازار توسط‌ چهارسويي‌ بزرگ‌ بريكديگر عمود شده‌ و پنج‌ در بزرگ‌ دارند. از ويژگي‌هاي‌ اين‌ بازار، مي‌توان‌ به‌ زيبايي‌ و معماري‌ خيره‌ كننده‌،عرض‌ زياد، وسعت‌ و تاق‌هاي‌ ضربي‌ مرتفع‌ آن‌ كه‌ بمنظور تهويه‌ هوا ساخته‌ شده‌اند، اشاره‌ كرد. افزون‌ بر اين‌،دريچه‌هايي‌ كه‌ در زير سقف‌ آنها ساخته‌ شده‌ است‌، هوا و نور كافي‌ بازار را تامين‌ مي‌كنند.</a:t>
                      </a:r>
                      <a:endParaRPr kumimoji="0" lang="ar-SA" sz="1200" b="0" i="0" u="none" strike="noStrike" cap="none" normalizeH="0" baseline="0" dirty="0" smtClean="0">
                        <a:ln>
                          <a:noFill/>
                        </a:ln>
                        <a:solidFill>
                          <a:schemeClr val="tx1"/>
                        </a:solidFill>
                        <a:effectLst/>
                        <a:latin typeface="Arial" pitchFamily="34" charset="0"/>
                        <a:cs typeface="B Homa" panose="00000400000000000000" pitchFamily="2" charset="-78"/>
                      </a:endParaRPr>
                    </a:p>
                  </a:txBody>
                  <a:tcPr horzOverflow="overflow">
                    <a:lnL cap="flat">
                      <a:noFill/>
                    </a:lnL>
                    <a:lnR cap="flat">
                      <a:noFill/>
                    </a:lnR>
                    <a:lnT cap="flat">
                      <a:noFill/>
                    </a:lnT>
                    <a:lnB cap="flat">
                      <a:noFill/>
                    </a:lnB>
                    <a:lnTlToBr>
                      <a:noFill/>
                    </a:lnTlToBr>
                    <a:lnBlToTr>
                      <a:noFill/>
                    </a:lnBlToTr>
                    <a:solidFill>
                      <a:schemeClr val="bg1"/>
                    </a:solidFill>
                  </a:tcPr>
                </a:tc>
              </a:tr>
            </a:tbl>
          </a:graphicData>
        </a:graphic>
      </p:graphicFrame>
      <p:sp>
        <p:nvSpPr>
          <p:cNvPr id="497676" name="Rectangle 12"/>
          <p:cNvSpPr>
            <a:spLocks noChangeArrowheads="1"/>
          </p:cNvSpPr>
          <p:nvPr/>
        </p:nvSpPr>
        <p:spPr bwMode="auto">
          <a:xfrm>
            <a:off x="1828800" y="762000"/>
            <a:ext cx="3962400" cy="18288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7677" name="Picture 13" descr="l49015"/>
          <p:cNvPicPr>
            <a:picLocks noChangeAspect="1" noChangeArrowheads="1"/>
          </p:cNvPicPr>
          <p:nvPr/>
        </p:nvPicPr>
        <p:blipFill>
          <a:blip r:embed="rId4">
            <a:lum bright="6000" contrast="-6000"/>
          </a:blip>
          <a:srcRect/>
          <a:stretch>
            <a:fillRect/>
          </a:stretch>
        </p:blipFill>
        <p:spPr bwMode="auto">
          <a:xfrm>
            <a:off x="457200" y="2819400"/>
            <a:ext cx="3857625" cy="2619375"/>
          </a:xfrm>
          <a:prstGeom prst="rect">
            <a:avLst/>
          </a:prstGeom>
          <a:noFill/>
        </p:spPr>
      </p:pic>
      <p:pic>
        <p:nvPicPr>
          <p:cNvPr id="497678" name="Picture 14" descr="fars_vakilbazar"/>
          <p:cNvPicPr>
            <a:picLocks noChangeAspect="1" noChangeArrowheads="1"/>
          </p:cNvPicPr>
          <p:nvPr/>
        </p:nvPicPr>
        <p:blipFill>
          <a:blip r:embed="rId5"/>
          <a:srcRect/>
          <a:stretch>
            <a:fillRect/>
          </a:stretch>
        </p:blipFill>
        <p:spPr bwMode="auto">
          <a:xfrm>
            <a:off x="4495800" y="2819400"/>
            <a:ext cx="2270125" cy="2590800"/>
          </a:xfrm>
          <a:prstGeom prst="rect">
            <a:avLst/>
          </a:prstGeom>
          <a:noFill/>
        </p:spPr>
      </p:pic>
      <p:sp>
        <p:nvSpPr>
          <p:cNvPr id="497679" name="Line 15"/>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48813145"/>
      </p:ext>
    </p:extLst>
  </p:cSld>
  <p:clrMapOvr>
    <a:masterClrMapping/>
  </p:clrMapOvr>
  <p:transition advClick="0"/>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6A9711D9-8A50-4964-9F66-214F414B820F}" type="slidenum">
              <a:rPr lang="ar-SA">
                <a:solidFill>
                  <a:srgbClr val="90C226"/>
                </a:solidFill>
              </a:rPr>
              <a:pPr/>
              <a:t>261</a:t>
            </a:fld>
            <a:endParaRPr lang="en-US" dirty="0">
              <a:solidFill>
                <a:srgbClr val="90C226"/>
              </a:solidFill>
            </a:endParaRPr>
          </a:p>
        </p:txBody>
      </p:sp>
      <p:sp>
        <p:nvSpPr>
          <p:cNvPr id="498690" name="Rectangle 2"/>
          <p:cNvSpPr>
            <a:spLocks noChangeArrowheads="1"/>
          </p:cNvSpPr>
          <p:nvPr/>
        </p:nvSpPr>
        <p:spPr bwMode="auto">
          <a:xfrm rot="-16200000">
            <a:off x="7180274" y="2673599"/>
            <a:ext cx="2098651"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وکيل </a:t>
            </a:r>
            <a:endParaRPr lang="en-US" sz="4400" dirty="0">
              <a:solidFill>
                <a:prstClr val="black"/>
              </a:solidFill>
              <a:latin typeface="Arial" pitchFamily="34" charset="0"/>
              <a:cs typeface="Andalus" pitchFamily="2" charset="-78"/>
            </a:endParaRPr>
          </a:p>
        </p:txBody>
      </p:sp>
      <p:pic>
        <p:nvPicPr>
          <p:cNvPr id="498691" name="Picture 3" descr="bazaar%20vakil%20shiraz-vitrin"/>
          <p:cNvPicPr>
            <a:picLocks noChangeAspect="1" noChangeArrowheads="1"/>
          </p:cNvPicPr>
          <p:nvPr/>
        </p:nvPicPr>
        <p:blipFill>
          <a:blip r:embed="rId2"/>
          <a:srcRect/>
          <a:stretch>
            <a:fillRect/>
          </a:stretch>
        </p:blipFill>
        <p:spPr bwMode="auto">
          <a:xfrm>
            <a:off x="3733800" y="914400"/>
            <a:ext cx="3200400" cy="2381250"/>
          </a:xfrm>
          <a:prstGeom prst="rect">
            <a:avLst/>
          </a:prstGeom>
          <a:noFill/>
          <a:ln w="9525">
            <a:noFill/>
            <a:miter lim="800000"/>
            <a:headEnd/>
            <a:tailEnd/>
          </a:ln>
        </p:spPr>
      </p:pic>
      <p:sp>
        <p:nvSpPr>
          <p:cNvPr id="498692" name="Line 4"/>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8693"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8694" name="Picture 6" descr="FAA11011"/>
          <p:cNvPicPr>
            <a:picLocks noChangeAspect="1" noChangeArrowheads="1"/>
          </p:cNvPicPr>
          <p:nvPr/>
        </p:nvPicPr>
        <p:blipFill>
          <a:blip r:embed="rId3"/>
          <a:srcRect/>
          <a:stretch>
            <a:fillRect/>
          </a:stretch>
        </p:blipFill>
        <p:spPr bwMode="auto">
          <a:xfrm>
            <a:off x="914400" y="3581400"/>
            <a:ext cx="3352800" cy="2130425"/>
          </a:xfrm>
          <a:prstGeom prst="rect">
            <a:avLst/>
          </a:prstGeom>
          <a:noFill/>
          <a:ln w="9525">
            <a:solidFill>
              <a:srgbClr val="800000"/>
            </a:solidFill>
            <a:miter lim="800000"/>
            <a:headEnd/>
            <a:tailEnd/>
          </a:ln>
        </p:spPr>
      </p:pic>
      <p:sp>
        <p:nvSpPr>
          <p:cNvPr id="498695" name="Rectangle 7"/>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054693136"/>
      </p:ext>
    </p:extLst>
  </p:cSld>
  <p:clrMapOvr>
    <a:masterClrMapping/>
  </p:clrMapOvr>
  <p:transition advClick="0"/>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7D28F613-98EC-472B-8FDF-2C646557EEA3}" type="slidenum">
              <a:rPr lang="ar-SA">
                <a:solidFill>
                  <a:srgbClr val="90C226"/>
                </a:solidFill>
              </a:rPr>
              <a:pPr/>
              <a:t>262</a:t>
            </a:fld>
            <a:endParaRPr lang="en-US" dirty="0">
              <a:solidFill>
                <a:srgbClr val="90C226"/>
              </a:solidFill>
            </a:endParaRPr>
          </a:p>
        </p:txBody>
      </p:sp>
      <p:sp>
        <p:nvSpPr>
          <p:cNvPr id="499714" name="Rectangle 2"/>
          <p:cNvSpPr>
            <a:spLocks noChangeArrowheads="1"/>
          </p:cNvSpPr>
          <p:nvPr/>
        </p:nvSpPr>
        <p:spPr bwMode="auto">
          <a:xfrm>
            <a:off x="6248400" y="6096000"/>
            <a:ext cx="21336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9715" name="Rectangle 3"/>
          <p:cNvSpPr>
            <a:spLocks noChangeArrowheads="1"/>
          </p:cNvSpPr>
          <p:nvPr/>
        </p:nvSpPr>
        <p:spPr bwMode="auto">
          <a:xfrm>
            <a:off x="2033026" y="609600"/>
            <a:ext cx="5113899"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بازار گنجعلی خان</a:t>
            </a:r>
            <a:endParaRPr lang="en-US" sz="7200" dirty="0">
              <a:solidFill>
                <a:prstClr val="black"/>
              </a:solidFill>
              <a:latin typeface="Arial" pitchFamily="34" charset="0"/>
              <a:cs typeface="Andalus" pitchFamily="2" charset="-78"/>
            </a:endParaRPr>
          </a:p>
        </p:txBody>
      </p:sp>
      <p:pic>
        <p:nvPicPr>
          <p:cNvPr id="499716" name="Picture 4" descr="P101002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200" y="2514600"/>
            <a:ext cx="4648200" cy="3486150"/>
          </a:xfrm>
          <a:prstGeom prst="rect">
            <a:avLst/>
          </a:prstGeom>
          <a:noFill/>
        </p:spPr>
      </p:pic>
      <p:sp>
        <p:nvSpPr>
          <p:cNvPr id="499717" name="Rectangle 5"/>
          <p:cNvSpPr>
            <a:spLocks noChangeArrowheads="1"/>
          </p:cNvSpPr>
          <p:nvPr/>
        </p:nvSpPr>
        <p:spPr bwMode="auto">
          <a:xfrm>
            <a:off x="7848600" y="5257800"/>
            <a:ext cx="1295400" cy="1371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9718"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499719"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499720"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499721" name="Picture 9" descr="baza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lgn="ctr">
            <a:solidFill>
              <a:schemeClr val="tx1"/>
            </a:solidFill>
            <a:miter lim="800000"/>
            <a:headEnd/>
            <a:tailEnd/>
          </a:ln>
          <a:effectLst/>
        </p:spPr>
      </p:pic>
      <p:sp>
        <p:nvSpPr>
          <p:cNvPr id="499722"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973053090"/>
      </p:ext>
    </p:extLst>
  </p:cSld>
  <p:clrMapOvr>
    <a:masterClrMapping/>
  </p:clrMapOvr>
  <p:transition advClick="0"/>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9944B7A3-A4BB-4EC5-BA2E-22E0B4F81176}" type="slidenum">
              <a:rPr lang="ar-SA">
                <a:solidFill>
                  <a:srgbClr val="90C226"/>
                </a:solidFill>
              </a:rPr>
              <a:pPr/>
              <a:t>263</a:t>
            </a:fld>
            <a:endParaRPr lang="en-US" dirty="0">
              <a:solidFill>
                <a:srgbClr val="90C226"/>
              </a:solidFill>
            </a:endParaRPr>
          </a:p>
        </p:txBody>
      </p:sp>
      <p:sp>
        <p:nvSpPr>
          <p:cNvPr id="500738" name="Rectangle 2"/>
          <p:cNvSpPr>
            <a:spLocks noChangeArrowheads="1"/>
          </p:cNvSpPr>
          <p:nvPr/>
        </p:nvSpPr>
        <p:spPr bwMode="auto">
          <a:xfrm rot="-16200000">
            <a:off x="6478845" y="3150643"/>
            <a:ext cx="3196708"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گنجعلی خان</a:t>
            </a:r>
            <a:endParaRPr lang="en-US" sz="4400" dirty="0">
              <a:solidFill>
                <a:prstClr val="black"/>
              </a:solidFill>
              <a:latin typeface="Arial" pitchFamily="34" charset="0"/>
              <a:cs typeface="Andalus" pitchFamily="2" charset="-78"/>
            </a:endParaRPr>
          </a:p>
        </p:txBody>
      </p:sp>
      <p:sp>
        <p:nvSpPr>
          <p:cNvPr id="500739" name="Line 3"/>
          <p:cNvSpPr>
            <a:spLocks noChangeShapeType="1"/>
          </p:cNvSpPr>
          <p:nvPr/>
        </p:nvSpPr>
        <p:spPr bwMode="auto">
          <a:xfrm flipH="1">
            <a:off x="0" y="53340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0740" name="Line 4"/>
          <p:cNvSpPr>
            <a:spLocks noChangeShapeType="1"/>
          </p:cNvSpPr>
          <p:nvPr/>
        </p:nvSpPr>
        <p:spPr bwMode="auto">
          <a:xfrm>
            <a:off x="68580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0741" name="Picture 5" descr="P101002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85800" y="2438400"/>
            <a:ext cx="3143250" cy="4191000"/>
          </a:xfrm>
          <a:prstGeom prst="rect">
            <a:avLst/>
          </a:prstGeom>
          <a:noFill/>
        </p:spPr>
      </p:pic>
      <p:pic>
        <p:nvPicPr>
          <p:cNvPr id="500742" name="Picture 6" descr="P101001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1000" y="457200"/>
            <a:ext cx="3143250" cy="4191000"/>
          </a:xfrm>
          <a:prstGeom prst="rect">
            <a:avLst/>
          </a:prstGeom>
          <a:noFill/>
        </p:spPr>
      </p:pic>
    </p:spTree>
    <p:extLst>
      <p:ext uri="{BB962C8B-B14F-4D97-AF65-F5344CB8AC3E}">
        <p14:creationId xmlns:p14="http://schemas.microsoft.com/office/powerpoint/2010/main" val="3587260850"/>
      </p:ext>
    </p:extLst>
  </p:cSld>
  <p:clrMapOvr>
    <a:masterClrMapping/>
  </p:clrMapOvr>
  <p:transition advClick="0"/>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4CE3894C-64DF-4253-8220-92394EE5EBD4}" type="slidenum">
              <a:rPr lang="ar-SA">
                <a:solidFill>
                  <a:srgbClr val="90C226"/>
                </a:solidFill>
              </a:rPr>
              <a:pPr/>
              <a:t>264</a:t>
            </a:fld>
            <a:endParaRPr lang="en-US" dirty="0">
              <a:solidFill>
                <a:srgbClr val="90C226"/>
              </a:solidFill>
            </a:endParaRPr>
          </a:p>
        </p:txBody>
      </p:sp>
      <p:sp>
        <p:nvSpPr>
          <p:cNvPr id="501762" name="Rectangle 2"/>
          <p:cNvSpPr>
            <a:spLocks noChangeArrowheads="1"/>
          </p:cNvSpPr>
          <p:nvPr/>
        </p:nvSpPr>
        <p:spPr bwMode="auto">
          <a:xfrm rot="-16200000">
            <a:off x="6478845" y="3150643"/>
            <a:ext cx="3196708"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گنجعلی خان</a:t>
            </a:r>
            <a:endParaRPr lang="en-US" sz="4400" dirty="0">
              <a:solidFill>
                <a:prstClr val="black"/>
              </a:solidFill>
              <a:latin typeface="Arial" pitchFamily="34" charset="0"/>
              <a:cs typeface="Andalus" pitchFamily="2" charset="-78"/>
            </a:endParaRPr>
          </a:p>
        </p:txBody>
      </p:sp>
      <p:sp>
        <p:nvSpPr>
          <p:cNvPr id="501763" name="Line 3"/>
          <p:cNvSpPr>
            <a:spLocks noChangeShapeType="1"/>
          </p:cNvSpPr>
          <p:nvPr/>
        </p:nvSpPr>
        <p:spPr bwMode="auto">
          <a:xfrm flipH="1">
            <a:off x="0" y="53340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1764" name="Line 4"/>
          <p:cNvSpPr>
            <a:spLocks noChangeShapeType="1"/>
          </p:cNvSpPr>
          <p:nvPr/>
        </p:nvSpPr>
        <p:spPr bwMode="auto">
          <a:xfrm>
            <a:off x="68580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1765" name="Picture 5" descr="1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71600" y="2667000"/>
            <a:ext cx="2914650" cy="3886200"/>
          </a:xfrm>
          <a:prstGeom prst="rect">
            <a:avLst/>
          </a:prstGeom>
          <a:noFill/>
        </p:spPr>
      </p:pic>
      <p:pic>
        <p:nvPicPr>
          <p:cNvPr id="501766" name="Picture 6" descr="P10100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48200" y="228600"/>
            <a:ext cx="2686050" cy="3581400"/>
          </a:xfrm>
          <a:prstGeom prst="rect">
            <a:avLst/>
          </a:prstGeom>
          <a:noFill/>
        </p:spPr>
      </p:pic>
    </p:spTree>
    <p:extLst>
      <p:ext uri="{BB962C8B-B14F-4D97-AF65-F5344CB8AC3E}">
        <p14:creationId xmlns:p14="http://schemas.microsoft.com/office/powerpoint/2010/main" val="1687864093"/>
      </p:ext>
    </p:extLst>
  </p:cSld>
  <p:clrMapOvr>
    <a:masterClrMapping/>
  </p:clrMapOvr>
  <p:transition advClick="0"/>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B307237C-2510-4459-8F3E-13AE8047416F}" type="slidenum">
              <a:rPr lang="ar-SA">
                <a:solidFill>
                  <a:srgbClr val="90C226"/>
                </a:solidFill>
              </a:rPr>
              <a:pPr/>
              <a:t>265</a:t>
            </a:fld>
            <a:endParaRPr lang="en-US" dirty="0">
              <a:solidFill>
                <a:srgbClr val="90C226"/>
              </a:solidFill>
            </a:endParaRPr>
          </a:p>
        </p:txBody>
      </p:sp>
      <p:sp>
        <p:nvSpPr>
          <p:cNvPr id="502786" name="Rectangle 2"/>
          <p:cNvSpPr>
            <a:spLocks noChangeArrowheads="1"/>
          </p:cNvSpPr>
          <p:nvPr/>
        </p:nvSpPr>
        <p:spPr bwMode="auto">
          <a:xfrm rot="-16200000">
            <a:off x="6478845" y="3150643"/>
            <a:ext cx="3196708"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گنجعلی خان</a:t>
            </a:r>
            <a:endParaRPr lang="en-US" sz="4400" dirty="0">
              <a:solidFill>
                <a:prstClr val="black"/>
              </a:solidFill>
              <a:latin typeface="Arial" pitchFamily="34" charset="0"/>
              <a:cs typeface="Andalus" pitchFamily="2" charset="-78"/>
            </a:endParaRPr>
          </a:p>
        </p:txBody>
      </p:sp>
      <p:pic>
        <p:nvPicPr>
          <p:cNvPr id="502787" name="Picture 3" descr="P101001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90600" y="1143000"/>
            <a:ext cx="3048000" cy="2286000"/>
          </a:xfrm>
          <a:prstGeom prst="rect">
            <a:avLst/>
          </a:prstGeom>
          <a:noFill/>
        </p:spPr>
      </p:pic>
      <p:sp>
        <p:nvSpPr>
          <p:cNvPr id="502788" name="Line 4"/>
          <p:cNvSpPr>
            <a:spLocks noChangeShapeType="1"/>
          </p:cNvSpPr>
          <p:nvPr/>
        </p:nvSpPr>
        <p:spPr bwMode="auto">
          <a:xfrm>
            <a:off x="6553200" y="0"/>
            <a:ext cx="0" cy="617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2789" name="Line 5"/>
          <p:cNvSpPr>
            <a:spLocks noChangeShapeType="1"/>
          </p:cNvSpPr>
          <p:nvPr/>
        </p:nvSpPr>
        <p:spPr bwMode="auto">
          <a:xfrm flipH="1">
            <a:off x="0" y="5791200"/>
            <a:ext cx="716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2790" name="Picture 6" descr="P101001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66800" y="3733800"/>
            <a:ext cx="2971800" cy="2228850"/>
          </a:xfrm>
          <a:prstGeom prst="rect">
            <a:avLst/>
          </a:prstGeom>
          <a:noFill/>
        </p:spPr>
      </p:pic>
      <p:pic>
        <p:nvPicPr>
          <p:cNvPr id="502791" name="Picture 7" descr="P101001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91000" y="3124200"/>
            <a:ext cx="3048000" cy="2286000"/>
          </a:xfrm>
          <a:prstGeom prst="rect">
            <a:avLst/>
          </a:prstGeom>
          <a:noFill/>
        </p:spPr>
      </p:pic>
      <p:pic>
        <p:nvPicPr>
          <p:cNvPr id="502792" name="Picture 8" descr="P101008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91000" y="609600"/>
            <a:ext cx="3048000" cy="2286000"/>
          </a:xfrm>
          <a:prstGeom prst="rect">
            <a:avLst/>
          </a:prstGeom>
          <a:noFill/>
        </p:spPr>
      </p:pic>
      <p:sp>
        <p:nvSpPr>
          <p:cNvPr id="502793" name="Rectangle 9"/>
          <p:cNvSpPr>
            <a:spLocks noChangeArrowheads="1"/>
          </p:cNvSpPr>
          <p:nvPr/>
        </p:nvSpPr>
        <p:spPr bwMode="auto">
          <a:xfrm>
            <a:off x="7239000" y="6096000"/>
            <a:ext cx="10668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297614603"/>
      </p:ext>
    </p:extLst>
  </p:cSld>
  <p:clrMapOvr>
    <a:masterClrMapping/>
  </p:clrMapOvr>
  <p:transition advClick="0"/>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F5BDEC7D-4C6D-4A81-AB41-3DE48603EFF4}" type="slidenum">
              <a:rPr lang="ar-SA">
                <a:solidFill>
                  <a:srgbClr val="90C226"/>
                </a:solidFill>
              </a:rPr>
              <a:pPr/>
              <a:t>266</a:t>
            </a:fld>
            <a:endParaRPr lang="en-US" dirty="0">
              <a:solidFill>
                <a:srgbClr val="90C226"/>
              </a:solidFill>
            </a:endParaRPr>
          </a:p>
        </p:txBody>
      </p:sp>
      <p:sp>
        <p:nvSpPr>
          <p:cNvPr id="503810" name="Rectangle 2"/>
          <p:cNvSpPr>
            <a:spLocks noChangeArrowheads="1"/>
          </p:cNvSpPr>
          <p:nvPr/>
        </p:nvSpPr>
        <p:spPr bwMode="auto">
          <a:xfrm>
            <a:off x="6248400" y="6096000"/>
            <a:ext cx="21336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3811" name="Rectangle 3"/>
          <p:cNvSpPr>
            <a:spLocks noChangeArrowheads="1"/>
          </p:cNvSpPr>
          <p:nvPr/>
        </p:nvSpPr>
        <p:spPr bwMode="auto">
          <a:xfrm>
            <a:off x="2033026" y="609600"/>
            <a:ext cx="5113899"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بازار گنجعلی خان</a:t>
            </a:r>
            <a:endParaRPr lang="en-US" sz="7200" dirty="0">
              <a:solidFill>
                <a:prstClr val="black"/>
              </a:solidFill>
              <a:latin typeface="Arial" pitchFamily="34" charset="0"/>
              <a:cs typeface="Andalus" pitchFamily="2" charset="-78"/>
            </a:endParaRPr>
          </a:p>
        </p:txBody>
      </p:sp>
      <p:pic>
        <p:nvPicPr>
          <p:cNvPr id="503812" name="Picture 4" descr="P101002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200" y="2514600"/>
            <a:ext cx="4648200" cy="3486150"/>
          </a:xfrm>
          <a:prstGeom prst="rect">
            <a:avLst/>
          </a:prstGeom>
          <a:noFill/>
        </p:spPr>
      </p:pic>
      <p:sp>
        <p:nvSpPr>
          <p:cNvPr id="503813" name="Rectangle 5"/>
          <p:cNvSpPr>
            <a:spLocks noChangeArrowheads="1"/>
          </p:cNvSpPr>
          <p:nvPr/>
        </p:nvSpPr>
        <p:spPr bwMode="auto">
          <a:xfrm>
            <a:off x="7848600" y="5257800"/>
            <a:ext cx="1295400" cy="1371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3814"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3815"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503816"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3817" name="Picture 9" descr="arsan ganj"/>
          <p:cNvPicPr>
            <a:picLocks noChangeAspect="1" noChangeArrowheads="1"/>
          </p:cNvPicPr>
          <p:nvPr/>
        </p:nvPicPr>
        <p:blipFill>
          <a:blip r:embed="rId3"/>
          <a:srcRect/>
          <a:stretch>
            <a:fillRect/>
          </a:stretch>
        </p:blipFill>
        <p:spPr bwMode="auto">
          <a:xfrm>
            <a:off x="8001000" y="5486400"/>
            <a:ext cx="838200" cy="590550"/>
          </a:xfrm>
          <a:prstGeom prst="rect">
            <a:avLst/>
          </a:prstGeom>
          <a:noFill/>
          <a:ln w="9525" algn="ctr">
            <a:solidFill>
              <a:schemeClr val="tx1"/>
            </a:solidFill>
            <a:miter lim="800000"/>
            <a:headEnd/>
            <a:tailEnd/>
          </a:ln>
          <a:effectLst/>
        </p:spPr>
      </p:pic>
      <p:sp>
        <p:nvSpPr>
          <p:cNvPr id="503818" name="AutoShape 10">
            <a:hlinkClick r:id="rId4" action="ppaction://hlinkpres?slideindex=1&amp;slidetitle=Slide 1" highlightClick="1"/>
          </p:cNvPr>
          <p:cNvSpPr>
            <a:spLocks noChangeArrowheads="1"/>
          </p:cNvSpPr>
          <p:nvPr/>
        </p:nvSpPr>
        <p:spPr bwMode="auto">
          <a:xfrm>
            <a:off x="8077200" y="5486400"/>
            <a:ext cx="8382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96215280"/>
      </p:ext>
    </p:extLst>
  </p:cSld>
  <p:clrMapOvr>
    <a:masterClrMapping/>
  </p:clrMapOvr>
  <p:transition advClick="0"/>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1617C28C-D3CB-4A14-9780-CBD4C8D67532}" type="slidenum">
              <a:rPr lang="ar-SA">
                <a:solidFill>
                  <a:srgbClr val="90C226"/>
                </a:solidFill>
              </a:rPr>
              <a:pPr/>
              <a:t>267</a:t>
            </a:fld>
            <a:endParaRPr lang="en-US" dirty="0">
              <a:solidFill>
                <a:srgbClr val="90C226"/>
              </a:solidFill>
            </a:endParaRPr>
          </a:p>
        </p:txBody>
      </p:sp>
      <p:sp>
        <p:nvSpPr>
          <p:cNvPr id="504834" name="Rectangle 2"/>
          <p:cNvSpPr>
            <a:spLocks noChangeArrowheads="1"/>
          </p:cNvSpPr>
          <p:nvPr/>
        </p:nvSpPr>
        <p:spPr bwMode="auto">
          <a:xfrm rot="-16200000">
            <a:off x="6478845" y="3150643"/>
            <a:ext cx="3196708"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گنجعلی خان</a:t>
            </a:r>
            <a:endParaRPr lang="en-US" sz="4400" dirty="0">
              <a:solidFill>
                <a:prstClr val="black"/>
              </a:solidFill>
              <a:latin typeface="Arial" pitchFamily="34" charset="0"/>
              <a:cs typeface="Andalus" pitchFamily="2" charset="-78"/>
            </a:endParaRPr>
          </a:p>
        </p:txBody>
      </p:sp>
      <p:sp>
        <p:nvSpPr>
          <p:cNvPr id="504835" name="Line 3"/>
          <p:cNvSpPr>
            <a:spLocks noChangeShapeType="1"/>
          </p:cNvSpPr>
          <p:nvPr/>
        </p:nvSpPr>
        <p:spPr bwMode="auto">
          <a:xfrm flipH="1">
            <a:off x="0" y="53340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4836" name="Line 4"/>
          <p:cNvSpPr>
            <a:spLocks noChangeShapeType="1"/>
          </p:cNvSpPr>
          <p:nvPr/>
        </p:nvSpPr>
        <p:spPr bwMode="auto">
          <a:xfrm>
            <a:off x="68580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4837" name="Picture 5" descr="P101002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85800" y="2438400"/>
            <a:ext cx="3143250" cy="4191000"/>
          </a:xfrm>
          <a:prstGeom prst="rect">
            <a:avLst/>
          </a:prstGeom>
          <a:noFill/>
        </p:spPr>
      </p:pic>
      <p:pic>
        <p:nvPicPr>
          <p:cNvPr id="504838" name="Picture 6" descr="P101001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1000" y="457200"/>
            <a:ext cx="3143250" cy="4191000"/>
          </a:xfrm>
          <a:prstGeom prst="rect">
            <a:avLst/>
          </a:prstGeom>
          <a:noFill/>
        </p:spPr>
      </p:pic>
    </p:spTree>
    <p:extLst>
      <p:ext uri="{BB962C8B-B14F-4D97-AF65-F5344CB8AC3E}">
        <p14:creationId xmlns:p14="http://schemas.microsoft.com/office/powerpoint/2010/main" val="439796513"/>
      </p:ext>
    </p:extLst>
  </p:cSld>
  <p:clrMapOvr>
    <a:masterClrMapping/>
  </p:clrMapOvr>
  <p:transition advClick="0"/>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B8790650-1E10-4654-AEB3-D7486E1A27F5}" type="slidenum">
              <a:rPr lang="ar-SA">
                <a:solidFill>
                  <a:srgbClr val="90C226"/>
                </a:solidFill>
              </a:rPr>
              <a:pPr/>
              <a:t>268</a:t>
            </a:fld>
            <a:endParaRPr lang="en-US" dirty="0">
              <a:solidFill>
                <a:srgbClr val="90C226"/>
              </a:solidFill>
            </a:endParaRPr>
          </a:p>
        </p:txBody>
      </p:sp>
      <p:sp>
        <p:nvSpPr>
          <p:cNvPr id="505858" name="Rectangle 2"/>
          <p:cNvSpPr>
            <a:spLocks noChangeArrowheads="1"/>
          </p:cNvSpPr>
          <p:nvPr/>
        </p:nvSpPr>
        <p:spPr bwMode="auto">
          <a:xfrm rot="-16200000">
            <a:off x="6478845" y="3150643"/>
            <a:ext cx="3196708"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گنجعلی خان</a:t>
            </a:r>
            <a:endParaRPr lang="en-US" sz="4400" dirty="0">
              <a:solidFill>
                <a:prstClr val="black"/>
              </a:solidFill>
              <a:latin typeface="Arial" pitchFamily="34" charset="0"/>
              <a:cs typeface="Andalus" pitchFamily="2" charset="-78"/>
            </a:endParaRPr>
          </a:p>
        </p:txBody>
      </p:sp>
      <p:sp>
        <p:nvSpPr>
          <p:cNvPr id="505859" name="Line 3"/>
          <p:cNvSpPr>
            <a:spLocks noChangeShapeType="1"/>
          </p:cNvSpPr>
          <p:nvPr/>
        </p:nvSpPr>
        <p:spPr bwMode="auto">
          <a:xfrm flipH="1">
            <a:off x="0" y="53340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5860" name="Line 4"/>
          <p:cNvSpPr>
            <a:spLocks noChangeShapeType="1"/>
          </p:cNvSpPr>
          <p:nvPr/>
        </p:nvSpPr>
        <p:spPr bwMode="auto">
          <a:xfrm>
            <a:off x="68580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5861" name="Picture 5" descr="1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371600" y="2667000"/>
            <a:ext cx="2914650" cy="3886200"/>
          </a:xfrm>
          <a:prstGeom prst="rect">
            <a:avLst/>
          </a:prstGeom>
          <a:noFill/>
        </p:spPr>
      </p:pic>
      <p:pic>
        <p:nvPicPr>
          <p:cNvPr id="505862" name="Picture 6" descr="P101001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48200" y="228600"/>
            <a:ext cx="2686050" cy="3581400"/>
          </a:xfrm>
          <a:prstGeom prst="rect">
            <a:avLst/>
          </a:prstGeom>
          <a:noFill/>
        </p:spPr>
      </p:pic>
    </p:spTree>
    <p:extLst>
      <p:ext uri="{BB962C8B-B14F-4D97-AF65-F5344CB8AC3E}">
        <p14:creationId xmlns:p14="http://schemas.microsoft.com/office/powerpoint/2010/main" val="2505955662"/>
      </p:ext>
    </p:extLst>
  </p:cSld>
  <p:clrMapOvr>
    <a:masterClrMapping/>
  </p:clrMapOvr>
  <p:transition advClick="0"/>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8E4D542-80DE-4C8C-A388-502FA6CAE117}" type="slidenum">
              <a:rPr lang="ar-SA">
                <a:solidFill>
                  <a:srgbClr val="90C226"/>
                </a:solidFill>
              </a:rPr>
              <a:pPr/>
              <a:t>269</a:t>
            </a:fld>
            <a:endParaRPr lang="en-US" dirty="0">
              <a:solidFill>
                <a:srgbClr val="90C226"/>
              </a:solidFill>
            </a:endParaRPr>
          </a:p>
        </p:txBody>
      </p:sp>
      <p:sp>
        <p:nvSpPr>
          <p:cNvPr id="506882" name="Rectangle 2"/>
          <p:cNvSpPr>
            <a:spLocks noChangeArrowheads="1"/>
          </p:cNvSpPr>
          <p:nvPr/>
        </p:nvSpPr>
        <p:spPr bwMode="auto">
          <a:xfrm rot="-16200000">
            <a:off x="6478845" y="3150643"/>
            <a:ext cx="3196708"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بازار گنجعلی خان</a:t>
            </a:r>
            <a:endParaRPr lang="en-US" sz="4400" dirty="0">
              <a:solidFill>
                <a:prstClr val="black"/>
              </a:solidFill>
              <a:latin typeface="Arial" pitchFamily="34" charset="0"/>
              <a:cs typeface="Andalus" pitchFamily="2" charset="-78"/>
            </a:endParaRPr>
          </a:p>
        </p:txBody>
      </p:sp>
      <p:pic>
        <p:nvPicPr>
          <p:cNvPr id="506883" name="Picture 3" descr="P101001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90600" y="1143000"/>
            <a:ext cx="3048000" cy="2286000"/>
          </a:xfrm>
          <a:prstGeom prst="rect">
            <a:avLst/>
          </a:prstGeom>
          <a:noFill/>
        </p:spPr>
      </p:pic>
      <p:sp>
        <p:nvSpPr>
          <p:cNvPr id="506884" name="Line 4"/>
          <p:cNvSpPr>
            <a:spLocks noChangeShapeType="1"/>
          </p:cNvSpPr>
          <p:nvPr/>
        </p:nvSpPr>
        <p:spPr bwMode="auto">
          <a:xfrm>
            <a:off x="6553200" y="0"/>
            <a:ext cx="0" cy="617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6885" name="Line 5"/>
          <p:cNvSpPr>
            <a:spLocks noChangeShapeType="1"/>
          </p:cNvSpPr>
          <p:nvPr/>
        </p:nvSpPr>
        <p:spPr bwMode="auto">
          <a:xfrm flipH="1">
            <a:off x="0" y="5791200"/>
            <a:ext cx="716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6886" name="Picture 6" descr="P101001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66800" y="3733800"/>
            <a:ext cx="2971800" cy="2228850"/>
          </a:xfrm>
          <a:prstGeom prst="rect">
            <a:avLst/>
          </a:prstGeom>
          <a:noFill/>
        </p:spPr>
      </p:pic>
      <p:pic>
        <p:nvPicPr>
          <p:cNvPr id="506887" name="Picture 7" descr="P101001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91000" y="3124200"/>
            <a:ext cx="3048000" cy="2286000"/>
          </a:xfrm>
          <a:prstGeom prst="rect">
            <a:avLst/>
          </a:prstGeom>
          <a:noFill/>
        </p:spPr>
      </p:pic>
      <p:pic>
        <p:nvPicPr>
          <p:cNvPr id="506888" name="Picture 8" descr="P101008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91000" y="609600"/>
            <a:ext cx="3048000" cy="2286000"/>
          </a:xfrm>
          <a:prstGeom prst="rect">
            <a:avLst/>
          </a:prstGeom>
          <a:noFill/>
        </p:spPr>
      </p:pic>
      <p:sp>
        <p:nvSpPr>
          <p:cNvPr id="506889" name="Rectangle 9"/>
          <p:cNvSpPr>
            <a:spLocks noChangeArrowheads="1"/>
          </p:cNvSpPr>
          <p:nvPr/>
        </p:nvSpPr>
        <p:spPr bwMode="auto">
          <a:xfrm>
            <a:off x="7239000" y="6096000"/>
            <a:ext cx="10668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22982598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2511F85D-FE11-4E3A-9CCD-5CD3601521A7}" type="slidenum">
              <a:rPr lang="ar-SA">
                <a:solidFill>
                  <a:srgbClr val="90C226"/>
                </a:solidFill>
              </a:rPr>
              <a:pPr/>
              <a:t>27</a:t>
            </a:fld>
            <a:endParaRPr lang="en-US" dirty="0">
              <a:solidFill>
                <a:srgbClr val="90C226"/>
              </a:solidFill>
            </a:endParaRPr>
          </a:p>
        </p:txBody>
      </p:sp>
      <p:pic>
        <p:nvPicPr>
          <p:cNvPr id="82946" name="Picture 2" descr="13"/>
          <p:cNvPicPr>
            <a:picLocks noChangeAspect="1" noChangeArrowheads="1"/>
          </p:cNvPicPr>
          <p:nvPr/>
        </p:nvPicPr>
        <p:blipFill>
          <a:blip r:embed="rId2" cstate="screen">
            <a:clrChange>
              <a:clrFrom>
                <a:srgbClr val="DBDDEC"/>
              </a:clrFrom>
              <a:clrTo>
                <a:srgbClr val="DBDDEC">
                  <a:alpha val="0"/>
                </a:srgbClr>
              </a:clrTo>
            </a:clrChange>
            <a:lum contrast="42000"/>
            <a:extLst>
              <a:ext uri="{28A0092B-C50C-407E-A947-70E740481C1C}">
                <a14:useLocalDpi xmlns:a14="http://schemas.microsoft.com/office/drawing/2010/main"/>
              </a:ext>
            </a:extLst>
          </a:blip>
          <a:srcRect/>
          <a:stretch>
            <a:fillRect/>
          </a:stretch>
        </p:blipFill>
        <p:spPr bwMode="auto">
          <a:xfrm>
            <a:off x="3733800" y="549275"/>
            <a:ext cx="2266950" cy="2366963"/>
          </a:xfrm>
          <a:prstGeom prst="rect">
            <a:avLst/>
          </a:prstGeom>
          <a:noFill/>
        </p:spPr>
      </p:pic>
      <p:pic>
        <p:nvPicPr>
          <p:cNvPr id="82947" name="Picture 3" descr="Copy (6) of 13"/>
          <p:cNvPicPr>
            <a:picLocks noChangeAspect="1" noChangeArrowheads="1"/>
          </p:cNvPicPr>
          <p:nvPr/>
        </p:nvPicPr>
        <p:blipFill>
          <a:blip r:embed="rId3" cstate="screen">
            <a:clrChange>
              <a:clrFrom>
                <a:srgbClr val="E0E2F1"/>
              </a:clrFrom>
              <a:clrTo>
                <a:srgbClr val="E0E2F1">
                  <a:alpha val="0"/>
                </a:srgbClr>
              </a:clrTo>
            </a:clrChange>
            <a:lum contrast="42000"/>
            <a:extLst>
              <a:ext uri="{28A0092B-C50C-407E-A947-70E740481C1C}">
                <a14:useLocalDpi xmlns:a14="http://schemas.microsoft.com/office/drawing/2010/main"/>
              </a:ext>
            </a:extLst>
          </a:blip>
          <a:srcRect/>
          <a:stretch>
            <a:fillRect/>
          </a:stretch>
        </p:blipFill>
        <p:spPr bwMode="auto">
          <a:xfrm>
            <a:off x="6732588" y="188913"/>
            <a:ext cx="1943100" cy="2663825"/>
          </a:xfrm>
          <a:prstGeom prst="rect">
            <a:avLst/>
          </a:prstGeom>
          <a:noFill/>
        </p:spPr>
      </p:pic>
      <p:pic>
        <p:nvPicPr>
          <p:cNvPr id="82948" name="Picture 4" descr="Copy (5) of 13"/>
          <p:cNvPicPr>
            <a:picLocks noChangeAspect="1" noChangeArrowheads="1"/>
          </p:cNvPicPr>
          <p:nvPr/>
        </p:nvPicPr>
        <p:blipFill>
          <a:blip r:embed="rId4" cstate="screen">
            <a:clrChange>
              <a:clrFrom>
                <a:srgbClr val="D6D7E9"/>
              </a:clrFrom>
              <a:clrTo>
                <a:srgbClr val="D6D7E9">
                  <a:alpha val="0"/>
                </a:srgbClr>
              </a:clrTo>
            </a:clrChange>
            <a:lum contrast="30000"/>
            <a:extLst>
              <a:ext uri="{28A0092B-C50C-407E-A947-70E740481C1C}">
                <a14:useLocalDpi xmlns:a14="http://schemas.microsoft.com/office/drawing/2010/main"/>
              </a:ext>
            </a:extLst>
          </a:blip>
          <a:srcRect/>
          <a:stretch>
            <a:fillRect/>
          </a:stretch>
        </p:blipFill>
        <p:spPr bwMode="auto">
          <a:xfrm>
            <a:off x="1042988" y="620713"/>
            <a:ext cx="2160587" cy="2087562"/>
          </a:xfrm>
          <a:prstGeom prst="rect">
            <a:avLst/>
          </a:prstGeom>
          <a:noFill/>
        </p:spPr>
      </p:pic>
      <p:pic>
        <p:nvPicPr>
          <p:cNvPr id="82949" name="Picture 5" descr="Copy (3) of 13"/>
          <p:cNvPicPr>
            <a:picLocks noChangeAspect="1" noChangeArrowheads="1"/>
          </p:cNvPicPr>
          <p:nvPr/>
        </p:nvPicPr>
        <p:blipFill>
          <a:blip r:embed="rId5" cstate="screen">
            <a:clrChange>
              <a:clrFrom>
                <a:srgbClr val="D1D7E5"/>
              </a:clrFrom>
              <a:clrTo>
                <a:srgbClr val="D1D7E5">
                  <a:alpha val="0"/>
                </a:srgbClr>
              </a:clrTo>
            </a:clrChange>
            <a:lum contrast="54000"/>
            <a:extLst>
              <a:ext uri="{28A0092B-C50C-407E-A947-70E740481C1C}">
                <a14:useLocalDpi xmlns:a14="http://schemas.microsoft.com/office/drawing/2010/main"/>
              </a:ext>
            </a:extLst>
          </a:blip>
          <a:srcRect/>
          <a:stretch>
            <a:fillRect/>
          </a:stretch>
        </p:blipFill>
        <p:spPr bwMode="auto">
          <a:xfrm>
            <a:off x="6084888" y="3573463"/>
            <a:ext cx="2735262" cy="2592387"/>
          </a:xfrm>
          <a:prstGeom prst="rect">
            <a:avLst/>
          </a:prstGeom>
          <a:noFill/>
        </p:spPr>
      </p:pic>
      <p:sp>
        <p:nvSpPr>
          <p:cNvPr id="82950" name="Text Box 6"/>
          <p:cNvSpPr txBox="1">
            <a:spLocks noChangeArrowheads="1"/>
          </p:cNvSpPr>
          <p:nvPr/>
        </p:nvSpPr>
        <p:spPr bwMode="auto">
          <a:xfrm>
            <a:off x="3203575" y="2420938"/>
            <a:ext cx="3352800"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گوشه سازی لچکی</a:t>
            </a:r>
            <a:endParaRPr lang="en-US" b="1" dirty="0">
              <a:solidFill>
                <a:prstClr val="black"/>
              </a:solidFill>
              <a:latin typeface="Arial" pitchFamily="34" charset="0"/>
              <a:cs typeface="B Homa" panose="00000400000000000000" pitchFamily="2" charset="-78"/>
            </a:endParaRPr>
          </a:p>
        </p:txBody>
      </p:sp>
      <p:sp>
        <p:nvSpPr>
          <p:cNvPr id="82951" name="Text Box 7"/>
          <p:cNvSpPr txBox="1">
            <a:spLocks noChangeArrowheads="1"/>
          </p:cNvSpPr>
          <p:nvPr/>
        </p:nvSpPr>
        <p:spPr bwMode="auto">
          <a:xfrm>
            <a:off x="755650" y="2708275"/>
            <a:ext cx="23622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تاق اهنگ به روش ضربی</a:t>
            </a:r>
            <a:endParaRPr lang="en-US" b="1" dirty="0">
              <a:solidFill>
                <a:prstClr val="black"/>
              </a:solidFill>
              <a:latin typeface="Arial" pitchFamily="34" charset="0"/>
              <a:cs typeface="B Homa" panose="00000400000000000000" pitchFamily="2" charset="-78"/>
            </a:endParaRPr>
          </a:p>
        </p:txBody>
      </p:sp>
      <p:sp>
        <p:nvSpPr>
          <p:cNvPr id="82952" name="Text Box 8"/>
          <p:cNvSpPr txBox="1">
            <a:spLocks noChangeArrowheads="1"/>
          </p:cNvSpPr>
          <p:nvPr/>
        </p:nvSpPr>
        <p:spPr bwMode="auto">
          <a:xfrm>
            <a:off x="5580063" y="6021388"/>
            <a:ext cx="3352800"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پوشش گنبد بر فضای مکعبی شکل</a:t>
            </a:r>
            <a:endParaRPr lang="en-US" b="1" dirty="0">
              <a:solidFill>
                <a:prstClr val="black"/>
              </a:solidFill>
              <a:latin typeface="Arial" pitchFamily="34" charset="0"/>
              <a:cs typeface="B Homa" panose="00000400000000000000" pitchFamily="2" charset="-78"/>
            </a:endParaRPr>
          </a:p>
        </p:txBody>
      </p:sp>
      <p:sp>
        <p:nvSpPr>
          <p:cNvPr id="82953" name="Text Box 9"/>
          <p:cNvSpPr txBox="1">
            <a:spLocks noChangeArrowheads="1"/>
          </p:cNvSpPr>
          <p:nvPr/>
        </p:nvSpPr>
        <p:spPr bwMode="auto">
          <a:xfrm>
            <a:off x="6248400" y="2971800"/>
            <a:ext cx="25908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نوعی تاق با نقشه چهارگوش</a:t>
            </a:r>
            <a:endParaRPr lang="en-US" b="1" dirty="0">
              <a:solidFill>
                <a:prstClr val="black"/>
              </a:solidFill>
              <a:latin typeface="Arial" pitchFamily="34" charset="0"/>
              <a:cs typeface="B Homa" panose="00000400000000000000" pitchFamily="2" charset="-78"/>
            </a:endParaRPr>
          </a:p>
        </p:txBody>
      </p:sp>
      <p:pic>
        <p:nvPicPr>
          <p:cNvPr id="82954" name="Picture 10" descr="Copy (2) of 13"/>
          <p:cNvPicPr>
            <a:picLocks noChangeAspect="1" noChangeArrowheads="1"/>
          </p:cNvPicPr>
          <p:nvPr/>
        </p:nvPicPr>
        <p:blipFill>
          <a:blip r:embed="rId6" cstate="screen">
            <a:clrChange>
              <a:clrFrom>
                <a:srgbClr val="DCDEED"/>
              </a:clrFrom>
              <a:clrTo>
                <a:srgbClr val="DCDEED">
                  <a:alpha val="0"/>
                </a:srgbClr>
              </a:clrTo>
            </a:clrChange>
            <a:lum contrast="18000"/>
            <a:extLst>
              <a:ext uri="{28A0092B-C50C-407E-A947-70E740481C1C}">
                <a14:useLocalDpi xmlns:a14="http://schemas.microsoft.com/office/drawing/2010/main"/>
              </a:ext>
            </a:extLst>
          </a:blip>
          <a:srcRect/>
          <a:stretch>
            <a:fillRect/>
          </a:stretch>
        </p:blipFill>
        <p:spPr bwMode="auto">
          <a:xfrm>
            <a:off x="1835150" y="3429000"/>
            <a:ext cx="2449513" cy="2447925"/>
          </a:xfrm>
          <a:prstGeom prst="rect">
            <a:avLst/>
          </a:prstGeom>
          <a:noFill/>
        </p:spPr>
      </p:pic>
      <p:sp>
        <p:nvSpPr>
          <p:cNvPr id="82955" name="Text Box 11"/>
          <p:cNvSpPr txBox="1">
            <a:spLocks noChangeArrowheads="1"/>
          </p:cNvSpPr>
          <p:nvPr/>
        </p:nvSpPr>
        <p:spPr bwMode="auto">
          <a:xfrm>
            <a:off x="1116013" y="6021388"/>
            <a:ext cx="3255962"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روش اجرای نوع تاق و تویزه</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831346468"/>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AB3E4F09-D619-49F7-9FD7-4B3081549933}" type="slidenum">
              <a:rPr lang="ar-SA">
                <a:solidFill>
                  <a:srgbClr val="90C226"/>
                </a:solidFill>
              </a:rPr>
              <a:pPr/>
              <a:t>270</a:t>
            </a:fld>
            <a:endParaRPr lang="en-US" dirty="0">
              <a:solidFill>
                <a:srgbClr val="90C226"/>
              </a:solidFill>
            </a:endParaRPr>
          </a:p>
        </p:txBody>
      </p:sp>
      <p:pic>
        <p:nvPicPr>
          <p:cNvPr id="507906" name="Picture 2" descr="khiyaban 4 bagh"/>
          <p:cNvPicPr>
            <a:picLocks noChangeAspect="1" noChangeArrowheads="1"/>
          </p:cNvPicPr>
          <p:nvPr/>
        </p:nvPicPr>
        <p:blipFill>
          <a:blip r:embed="rId2"/>
          <a:srcRect/>
          <a:stretch>
            <a:fillRect/>
          </a:stretch>
        </p:blipFill>
        <p:spPr bwMode="auto">
          <a:xfrm>
            <a:off x="5715000" y="4114800"/>
            <a:ext cx="2438400" cy="1828800"/>
          </a:xfrm>
          <a:prstGeom prst="rect">
            <a:avLst/>
          </a:prstGeom>
          <a:noFill/>
          <a:ln w="9525" algn="ctr">
            <a:solidFill>
              <a:srgbClr val="800000"/>
            </a:solidFill>
            <a:miter lim="800000"/>
            <a:headEnd/>
            <a:tailEnd/>
          </a:ln>
          <a:effectLst/>
        </p:spPr>
      </p:pic>
      <p:pic>
        <p:nvPicPr>
          <p:cNvPr id="507907" name="Picture 3" descr="naghshe jahan0"/>
          <p:cNvPicPr>
            <a:picLocks noChangeAspect="1" noChangeArrowheads="1"/>
          </p:cNvPicPr>
          <p:nvPr/>
        </p:nvPicPr>
        <p:blipFill>
          <a:blip r:embed="rId3"/>
          <a:srcRect/>
          <a:stretch>
            <a:fillRect/>
          </a:stretch>
        </p:blipFill>
        <p:spPr bwMode="auto">
          <a:xfrm>
            <a:off x="5715000" y="1752600"/>
            <a:ext cx="2438400" cy="1828800"/>
          </a:xfrm>
          <a:prstGeom prst="rect">
            <a:avLst/>
          </a:prstGeom>
          <a:noFill/>
          <a:ln w="9525" algn="ctr">
            <a:solidFill>
              <a:srgbClr val="800000"/>
            </a:solidFill>
            <a:miter lim="800000"/>
            <a:headEnd/>
            <a:tailEnd/>
          </a:ln>
          <a:effectLst/>
        </p:spPr>
      </p:pic>
      <p:sp>
        <p:nvSpPr>
          <p:cNvPr id="507908" name="Line 4"/>
          <p:cNvSpPr>
            <a:spLocks noChangeShapeType="1"/>
          </p:cNvSpPr>
          <p:nvPr/>
        </p:nvSpPr>
        <p:spPr bwMode="auto">
          <a:xfrm flipH="1">
            <a:off x="3581400" y="34290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7909" name="Line 5"/>
          <p:cNvSpPr>
            <a:spLocks noChangeShapeType="1"/>
          </p:cNvSpPr>
          <p:nvPr/>
        </p:nvSpPr>
        <p:spPr bwMode="auto">
          <a:xfrm flipH="1">
            <a:off x="3581400" y="57912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7910" name="Text Box 6"/>
          <p:cNvSpPr txBox="1">
            <a:spLocks noChangeArrowheads="1"/>
          </p:cNvSpPr>
          <p:nvPr/>
        </p:nvSpPr>
        <p:spPr bwMode="auto">
          <a:xfrm>
            <a:off x="2971800" y="2895600"/>
            <a:ext cx="2667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ميدان نقش جهان</a:t>
            </a:r>
            <a:endParaRPr lang="en-US" sz="2800" dirty="0">
              <a:solidFill>
                <a:prstClr val="black"/>
              </a:solidFill>
              <a:latin typeface="Arial" pitchFamily="34" charset="0"/>
              <a:cs typeface="Andalus" pitchFamily="2" charset="-78"/>
            </a:endParaRPr>
          </a:p>
        </p:txBody>
      </p:sp>
      <p:pic>
        <p:nvPicPr>
          <p:cNvPr id="507911" name="Picture 7" descr="linke 1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7200" y="5334000"/>
            <a:ext cx="1143000" cy="857250"/>
          </a:xfrm>
          <a:prstGeom prst="rect">
            <a:avLst/>
          </a:prstGeom>
          <a:noFill/>
        </p:spPr>
      </p:pic>
      <p:sp>
        <p:nvSpPr>
          <p:cNvPr id="507912" name="Text Box 8"/>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507913" name="Line 9"/>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7914" name="Line 10"/>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7915" name="AutoShape 11">
            <a:hlinkClick r:id="rId5" action="ppaction://hlinkpres?slideindex=1&amp;slidetitle=Slide 1" highlightClick="1"/>
          </p:cNvPr>
          <p:cNvSpPr>
            <a:spLocks noChangeArrowheads="1"/>
          </p:cNvSpPr>
          <p:nvPr/>
        </p:nvSpPr>
        <p:spPr bwMode="auto">
          <a:xfrm>
            <a:off x="4572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7916" name="Text Box 12"/>
          <p:cNvSpPr txBox="1">
            <a:spLocks noChangeArrowheads="1"/>
          </p:cNvSpPr>
          <p:nvPr/>
        </p:nvSpPr>
        <p:spPr bwMode="auto">
          <a:xfrm>
            <a:off x="3048000" y="5257800"/>
            <a:ext cx="2667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خيابان چهار باغ</a:t>
            </a:r>
            <a:endParaRPr lang="en-US" sz="2800" dirty="0">
              <a:solidFill>
                <a:prstClr val="black"/>
              </a:solidFill>
              <a:latin typeface="Arial" pitchFamily="34" charset="0"/>
              <a:cs typeface="Andalus" pitchFamily="2" charset="-78"/>
            </a:endParaRPr>
          </a:p>
        </p:txBody>
      </p:sp>
      <p:sp>
        <p:nvSpPr>
          <p:cNvPr id="507917" name="AutoShape 13">
            <a:hlinkClick r:id="rId6" action="ppaction://hlinkpres?slideindex=1&amp;slidetitle=Slide 1" highlightClick="1"/>
          </p:cNvPr>
          <p:cNvSpPr>
            <a:spLocks noChangeArrowheads="1"/>
          </p:cNvSpPr>
          <p:nvPr/>
        </p:nvSpPr>
        <p:spPr bwMode="auto">
          <a:xfrm>
            <a:off x="5715000" y="17526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7918" name="AutoShape 14">
            <a:hlinkClick r:id="rId7" action="ppaction://hlinkpres?slideindex=1&amp;slidetitle=Slide 1" highlightClick="1"/>
          </p:cNvPr>
          <p:cNvSpPr>
            <a:spLocks noChangeArrowheads="1"/>
          </p:cNvSpPr>
          <p:nvPr/>
        </p:nvSpPr>
        <p:spPr bwMode="auto">
          <a:xfrm>
            <a:off x="5715000" y="41148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90825622"/>
      </p:ext>
    </p:extLst>
  </p:cSld>
  <p:clrMapOvr>
    <a:masterClrMapping/>
  </p:clrMapOvr>
  <p:transition advClick="0"/>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E8DB6C15-B94E-48CB-97AD-30F55AA47E21}" type="slidenum">
              <a:rPr lang="ar-SA">
                <a:solidFill>
                  <a:srgbClr val="90C226"/>
                </a:solidFill>
              </a:rPr>
              <a:pPr/>
              <a:t>271</a:t>
            </a:fld>
            <a:endParaRPr lang="en-US" dirty="0">
              <a:solidFill>
                <a:srgbClr val="90C226"/>
              </a:solidFill>
            </a:endParaRPr>
          </a:p>
        </p:txBody>
      </p:sp>
      <p:sp>
        <p:nvSpPr>
          <p:cNvPr id="508930" name="Rectangle 2"/>
          <p:cNvSpPr>
            <a:spLocks noChangeArrowheads="1"/>
          </p:cNvSpPr>
          <p:nvPr/>
        </p:nvSpPr>
        <p:spPr bwMode="auto">
          <a:xfrm>
            <a:off x="3733800" y="304800"/>
            <a:ext cx="1454150" cy="1189038"/>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7200" dirty="0">
                <a:solidFill>
                  <a:prstClr val="black"/>
                </a:solidFill>
                <a:latin typeface="Arial" pitchFamily="34" charset="0"/>
                <a:cs typeface="Andalus" pitchFamily="2" charset="-78"/>
              </a:rPr>
              <a:t>حمام</a:t>
            </a:r>
            <a:endParaRPr lang="en-US" sz="7200" dirty="0">
              <a:solidFill>
                <a:prstClr val="black"/>
              </a:solidFill>
              <a:latin typeface="Arial" pitchFamily="34" charset="0"/>
              <a:cs typeface="Andalus" pitchFamily="2" charset="-78"/>
            </a:endParaRPr>
          </a:p>
        </p:txBody>
      </p:sp>
      <p:pic>
        <p:nvPicPr>
          <p:cNvPr id="508931" name="Picture 3" descr="hammame khan"/>
          <p:cNvPicPr>
            <a:picLocks noChangeAspect="1" noChangeArrowheads="1"/>
          </p:cNvPicPr>
          <p:nvPr/>
        </p:nvPicPr>
        <p:blipFill>
          <a:blip r:embed="rId2"/>
          <a:srcRect/>
          <a:stretch>
            <a:fillRect/>
          </a:stretch>
        </p:blipFill>
        <p:spPr bwMode="auto">
          <a:xfrm>
            <a:off x="5715000" y="1828800"/>
            <a:ext cx="2438400" cy="1828800"/>
          </a:xfrm>
          <a:prstGeom prst="rect">
            <a:avLst/>
          </a:prstGeom>
          <a:noFill/>
          <a:ln w="9525" algn="ctr">
            <a:solidFill>
              <a:srgbClr val="800000"/>
            </a:solidFill>
            <a:miter lim="800000"/>
            <a:headEnd/>
            <a:tailEnd/>
          </a:ln>
          <a:effectLst/>
        </p:spPr>
      </p:pic>
      <p:pic>
        <p:nvPicPr>
          <p:cNvPr id="508932" name="Picture 4" descr="hammam,e vakil"/>
          <p:cNvPicPr>
            <a:picLocks noChangeAspect="1" noChangeArrowheads="1"/>
          </p:cNvPicPr>
          <p:nvPr/>
        </p:nvPicPr>
        <p:blipFill>
          <a:blip r:embed="rId3"/>
          <a:srcRect/>
          <a:stretch>
            <a:fillRect/>
          </a:stretch>
        </p:blipFill>
        <p:spPr bwMode="auto">
          <a:xfrm>
            <a:off x="5715000" y="4114800"/>
            <a:ext cx="2438400" cy="1828800"/>
          </a:xfrm>
          <a:prstGeom prst="rect">
            <a:avLst/>
          </a:prstGeom>
          <a:noFill/>
          <a:ln w="9525">
            <a:solidFill>
              <a:srgbClr val="800000"/>
            </a:solidFill>
            <a:miter lim="800000"/>
            <a:headEnd/>
            <a:tailEnd/>
          </a:ln>
        </p:spPr>
      </p:pic>
      <p:sp>
        <p:nvSpPr>
          <p:cNvPr id="508933" name="Line 5"/>
          <p:cNvSpPr>
            <a:spLocks noChangeShapeType="1"/>
          </p:cNvSpPr>
          <p:nvPr/>
        </p:nvSpPr>
        <p:spPr bwMode="auto">
          <a:xfrm flipH="1">
            <a:off x="3581400" y="34290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8934" name="Line 6"/>
          <p:cNvSpPr>
            <a:spLocks noChangeShapeType="1"/>
          </p:cNvSpPr>
          <p:nvPr/>
        </p:nvSpPr>
        <p:spPr bwMode="auto">
          <a:xfrm flipH="1">
            <a:off x="3581400" y="57912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8935" name="Text Box 7"/>
          <p:cNvSpPr txBox="1">
            <a:spLocks noChangeArrowheads="1"/>
          </p:cNvSpPr>
          <p:nvPr/>
        </p:nvSpPr>
        <p:spPr bwMode="auto">
          <a:xfrm>
            <a:off x="4343400" y="5257800"/>
            <a:ext cx="13716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حمام</a:t>
            </a:r>
            <a:r>
              <a:rPr lang="fa-IR" dirty="0">
                <a:solidFill>
                  <a:prstClr val="black"/>
                </a:solidFill>
                <a:latin typeface="Arial" pitchFamily="34" charset="0"/>
                <a:cs typeface="B Homa" panose="00000400000000000000" pitchFamily="2" charset="-78"/>
              </a:rPr>
              <a:t> </a:t>
            </a:r>
            <a:r>
              <a:rPr lang="fa-IR" sz="2800" dirty="0">
                <a:solidFill>
                  <a:prstClr val="black"/>
                </a:solidFill>
                <a:latin typeface="Arial" pitchFamily="34" charset="0"/>
                <a:cs typeface="Andalus" pitchFamily="2" charset="-78"/>
              </a:rPr>
              <a:t>وکيل</a:t>
            </a:r>
            <a:endParaRPr lang="en-US" sz="2800" dirty="0">
              <a:solidFill>
                <a:prstClr val="black"/>
              </a:solidFill>
              <a:latin typeface="Arial" pitchFamily="34" charset="0"/>
              <a:cs typeface="Andalus" pitchFamily="2" charset="-78"/>
            </a:endParaRPr>
          </a:p>
        </p:txBody>
      </p:sp>
      <p:sp>
        <p:nvSpPr>
          <p:cNvPr id="508936" name="Text Box 8"/>
          <p:cNvSpPr txBox="1">
            <a:spLocks noChangeArrowheads="1"/>
          </p:cNvSpPr>
          <p:nvPr/>
        </p:nvSpPr>
        <p:spPr bwMode="auto">
          <a:xfrm>
            <a:off x="3352800" y="2895600"/>
            <a:ext cx="23622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حمام</a:t>
            </a:r>
            <a:r>
              <a:rPr lang="fa-IR" dirty="0">
                <a:solidFill>
                  <a:prstClr val="black"/>
                </a:solidFill>
                <a:latin typeface="Arial" pitchFamily="34" charset="0"/>
                <a:cs typeface="B Homa" panose="00000400000000000000" pitchFamily="2" charset="-78"/>
              </a:rPr>
              <a:t> </a:t>
            </a:r>
            <a:r>
              <a:rPr lang="fa-IR" sz="2800" dirty="0">
                <a:solidFill>
                  <a:prstClr val="black"/>
                </a:solidFill>
                <a:latin typeface="Arial" pitchFamily="34" charset="0"/>
                <a:cs typeface="Andalus" pitchFamily="2" charset="-78"/>
              </a:rPr>
              <a:t>گنجعلی خان</a:t>
            </a:r>
            <a:endParaRPr lang="en-US" sz="2800" dirty="0">
              <a:solidFill>
                <a:prstClr val="black"/>
              </a:solidFill>
              <a:latin typeface="Arial" pitchFamily="34" charset="0"/>
              <a:cs typeface="Andalus" pitchFamily="2" charset="-78"/>
            </a:endParaRPr>
          </a:p>
        </p:txBody>
      </p:sp>
      <p:sp>
        <p:nvSpPr>
          <p:cNvPr id="508937" name="AutoShape 9">
            <a:hlinkClick r:id="rId4" action="ppaction://hlinkpres?slideindex=1&amp;slidetitle=Slide 1" highlightClick="1"/>
          </p:cNvPr>
          <p:cNvSpPr>
            <a:spLocks noChangeArrowheads="1"/>
          </p:cNvSpPr>
          <p:nvPr/>
        </p:nvSpPr>
        <p:spPr bwMode="auto">
          <a:xfrm>
            <a:off x="5715000" y="18288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8938" name="AutoShape 10">
            <a:hlinkClick r:id="rId5" action="ppaction://hlinkpres?slideindex=1&amp;slidetitle=Slide 1" highlightClick="1"/>
          </p:cNvPr>
          <p:cNvSpPr>
            <a:spLocks noChangeArrowheads="1"/>
          </p:cNvSpPr>
          <p:nvPr/>
        </p:nvSpPr>
        <p:spPr bwMode="auto">
          <a:xfrm>
            <a:off x="5715000" y="41148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8939" name="Picture 11" descr="linke 11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7200" y="5334000"/>
            <a:ext cx="1143000" cy="857250"/>
          </a:xfrm>
          <a:prstGeom prst="rect">
            <a:avLst/>
          </a:prstGeom>
          <a:noFill/>
        </p:spPr>
      </p:pic>
      <p:sp>
        <p:nvSpPr>
          <p:cNvPr id="508940" name="Text Box 12"/>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508941" name="Line 13"/>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8942" name="Line 14"/>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8943" name="AutoShape 15">
            <a:hlinkClick r:id="rId7" action="ppaction://hlinkpres?slideindex=1&amp;slidetitle=Slide 1" highlightClick="1"/>
          </p:cNvPr>
          <p:cNvSpPr>
            <a:spLocks noChangeArrowheads="1"/>
          </p:cNvSpPr>
          <p:nvPr/>
        </p:nvSpPr>
        <p:spPr bwMode="auto">
          <a:xfrm>
            <a:off x="4572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99595530"/>
      </p:ext>
    </p:extLst>
  </p:cSld>
  <p:clrMapOvr>
    <a:masterClrMapping/>
  </p:clrMapOvr>
  <p:transition advClick="0"/>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ED5C0A86-E2E0-44EA-8D3F-959758949613}" type="slidenum">
              <a:rPr lang="ar-SA">
                <a:solidFill>
                  <a:srgbClr val="90C226"/>
                </a:solidFill>
              </a:rPr>
              <a:pPr/>
              <a:t>272</a:t>
            </a:fld>
            <a:endParaRPr lang="en-US" dirty="0">
              <a:solidFill>
                <a:srgbClr val="90C226"/>
              </a:solidFill>
            </a:endParaRPr>
          </a:p>
        </p:txBody>
      </p:sp>
      <p:pic>
        <p:nvPicPr>
          <p:cNvPr id="509954" name="Picture 2" descr="hammam vakil00"/>
          <p:cNvPicPr>
            <a:picLocks noChangeAspect="1" noChangeArrowheads="1"/>
          </p:cNvPicPr>
          <p:nvPr/>
        </p:nvPicPr>
        <p:blipFill>
          <a:blip r:embed="rId2"/>
          <a:srcRect/>
          <a:stretch>
            <a:fillRect/>
          </a:stretch>
        </p:blipFill>
        <p:spPr bwMode="auto">
          <a:xfrm>
            <a:off x="990600" y="3733800"/>
            <a:ext cx="3200400" cy="2109788"/>
          </a:xfrm>
          <a:prstGeom prst="rect">
            <a:avLst/>
          </a:prstGeom>
          <a:noFill/>
        </p:spPr>
      </p:pic>
      <p:sp>
        <p:nvSpPr>
          <p:cNvPr id="509955" name="Rectangle 3"/>
          <p:cNvSpPr>
            <a:spLocks noChangeArrowheads="1"/>
          </p:cNvSpPr>
          <p:nvPr/>
        </p:nvSpPr>
        <p:spPr bwMode="auto">
          <a:xfrm>
            <a:off x="3288840" y="685800"/>
            <a:ext cx="3297698" cy="1200329"/>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حمام وکيل </a:t>
            </a:r>
            <a:endParaRPr lang="en-US" sz="7200" dirty="0">
              <a:solidFill>
                <a:prstClr val="black"/>
              </a:solidFill>
              <a:latin typeface="Arial" pitchFamily="34" charset="0"/>
              <a:cs typeface="Andalus" pitchFamily="2" charset="-78"/>
            </a:endParaRPr>
          </a:p>
        </p:txBody>
      </p:sp>
      <p:sp>
        <p:nvSpPr>
          <p:cNvPr id="509956" name="Rectangle 4"/>
          <p:cNvSpPr>
            <a:spLocks noChangeArrowheads="1"/>
          </p:cNvSpPr>
          <p:nvPr/>
        </p:nvSpPr>
        <p:spPr bwMode="auto">
          <a:xfrm>
            <a:off x="6172200" y="6096000"/>
            <a:ext cx="1905000" cy="533400"/>
          </a:xfrm>
          <a:prstGeom prst="rect">
            <a:avLst/>
          </a:prstGeom>
          <a:solidFill>
            <a:srgbClr val="969696"/>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9957" name="Rectangle 5"/>
          <p:cNvSpPr>
            <a:spLocks noChangeArrowheads="1"/>
          </p:cNvSpPr>
          <p:nvPr/>
        </p:nvSpPr>
        <p:spPr bwMode="auto">
          <a:xfrm>
            <a:off x="7848600" y="5257800"/>
            <a:ext cx="1066800" cy="1371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9958"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09959"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509960"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09961" name="Picture 9" descr="hammam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lgn="ctr">
            <a:solidFill>
              <a:schemeClr val="tx1"/>
            </a:solidFill>
            <a:miter lim="800000"/>
            <a:headEnd/>
            <a:tailEnd/>
          </a:ln>
          <a:effectLst/>
        </p:spPr>
      </p:pic>
      <p:sp>
        <p:nvSpPr>
          <p:cNvPr id="509962"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592887931"/>
      </p:ext>
    </p:extLst>
  </p:cSld>
  <p:clrMapOvr>
    <a:masterClrMapping/>
  </p:clrMapOvr>
  <p:transition advClick="0"/>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448ECC0B-5787-481B-A505-DA4BE8678736}" type="slidenum">
              <a:rPr lang="ar-SA">
                <a:solidFill>
                  <a:srgbClr val="90C226"/>
                </a:solidFill>
              </a:rPr>
              <a:pPr/>
              <a:t>273</a:t>
            </a:fld>
            <a:endParaRPr lang="en-US" dirty="0">
              <a:solidFill>
                <a:srgbClr val="90C226"/>
              </a:solidFill>
            </a:endParaRPr>
          </a:p>
        </p:txBody>
      </p:sp>
      <p:sp>
        <p:nvSpPr>
          <p:cNvPr id="510978" name="Rectangle 2"/>
          <p:cNvSpPr>
            <a:spLocks noChangeArrowheads="1"/>
          </p:cNvSpPr>
          <p:nvPr/>
        </p:nvSpPr>
        <p:spPr bwMode="auto">
          <a:xfrm rot="-16200000">
            <a:off x="7110486" y="2613274"/>
            <a:ext cx="2085827"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وکيل </a:t>
            </a:r>
            <a:endParaRPr lang="en-US" sz="4400" dirty="0">
              <a:solidFill>
                <a:prstClr val="black"/>
              </a:solidFill>
              <a:latin typeface="Arial" pitchFamily="34" charset="0"/>
              <a:cs typeface="Andalus" pitchFamily="2" charset="-78"/>
            </a:endParaRPr>
          </a:p>
        </p:txBody>
      </p:sp>
      <p:sp>
        <p:nvSpPr>
          <p:cNvPr id="510979" name="Text Box 3"/>
          <p:cNvSpPr txBox="1">
            <a:spLocks noChangeArrowheads="1"/>
          </p:cNvSpPr>
          <p:nvPr/>
        </p:nvSpPr>
        <p:spPr bwMode="auto">
          <a:xfrm>
            <a:off x="1143000" y="1143000"/>
            <a:ext cx="6324600" cy="1190625"/>
          </a:xfrm>
          <a:prstGeom prst="rect">
            <a:avLst/>
          </a:prstGeom>
          <a:solidFill>
            <a:schemeClr val="bg1"/>
          </a:solidFill>
          <a:ln w="9525">
            <a:noFill/>
            <a:miter lim="800000"/>
            <a:headEnd/>
            <a:tailEnd/>
          </a:ln>
          <a:effectLst/>
        </p:spPr>
        <p:txBody>
          <a:bodyPr>
            <a:spAutoFit/>
          </a:bodyPr>
          <a:lstStyle/>
          <a:p>
            <a:pPr algn="l" fontAlgn="base">
              <a:spcBef>
                <a:spcPct val="0"/>
              </a:spcBef>
              <a:spcAft>
                <a:spcPct val="0"/>
              </a:spcAft>
            </a:pPr>
            <a:r>
              <a:rPr lang="en-US" b="1" dirty="0" err="1">
                <a:solidFill>
                  <a:prstClr val="black"/>
                </a:solidFill>
                <a:latin typeface="Arial" pitchFamily="34" charset="0"/>
                <a:cs typeface="B Homa" panose="00000400000000000000" pitchFamily="2" charset="-78"/>
              </a:rPr>
              <a:t>Vakil</a:t>
            </a:r>
            <a:r>
              <a:rPr lang="en-US" b="1" dirty="0">
                <a:solidFill>
                  <a:prstClr val="black"/>
                </a:solidFill>
                <a:latin typeface="Arial" pitchFamily="34" charset="0"/>
                <a:cs typeface="B Homa" panose="00000400000000000000" pitchFamily="2" charset="-78"/>
              </a:rPr>
              <a:t> Bath</a:t>
            </a:r>
            <a:r>
              <a:rPr lang="en-US" dirty="0">
                <a:solidFill>
                  <a:prstClr val="black"/>
                </a:solidFill>
                <a:latin typeface="Arial" pitchFamily="34" charset="0"/>
                <a:cs typeface="B Homa" panose="00000400000000000000" pitchFamily="2" charset="-78"/>
              </a:rPr>
              <a:t> </a:t>
            </a:r>
          </a:p>
          <a:p>
            <a:pPr algn="l" fontAlgn="base">
              <a:spcBef>
                <a:spcPct val="0"/>
              </a:spcBef>
              <a:spcAft>
                <a:spcPct val="0"/>
              </a:spcAft>
            </a:pPr>
            <a:r>
              <a:rPr lang="en-US" dirty="0">
                <a:solidFill>
                  <a:prstClr val="black"/>
                </a:solidFill>
                <a:latin typeface="Arial" pitchFamily="34" charset="0"/>
                <a:cs typeface="B Homa" panose="00000400000000000000" pitchFamily="2" charset="-78"/>
              </a:rPr>
              <a:t>It is located near the </a:t>
            </a:r>
            <a:r>
              <a:rPr lang="en-US" dirty="0" err="1">
                <a:solidFill>
                  <a:prstClr val="black"/>
                </a:solidFill>
                <a:latin typeface="Arial" pitchFamily="34" charset="0"/>
                <a:cs typeface="B Homa" panose="00000400000000000000" pitchFamily="2" charset="-78"/>
              </a:rPr>
              <a:t>Vakil</a:t>
            </a:r>
            <a:r>
              <a:rPr lang="en-US" dirty="0">
                <a:solidFill>
                  <a:prstClr val="black"/>
                </a:solidFill>
                <a:latin typeface="Arial" pitchFamily="34" charset="0"/>
                <a:cs typeface="B Homa" panose="00000400000000000000" pitchFamily="2" charset="-78"/>
              </a:rPr>
              <a:t> Mosque. Due to change in the conditions of public baths, it has lost its original shape. The </a:t>
            </a:r>
            <a:r>
              <a:rPr lang="en-US" dirty="0" err="1">
                <a:solidFill>
                  <a:prstClr val="black"/>
                </a:solidFill>
                <a:latin typeface="Arial" pitchFamily="34" charset="0"/>
                <a:cs typeface="B Homa" panose="00000400000000000000" pitchFamily="2" charset="-78"/>
              </a:rPr>
              <a:t>Vakil</a:t>
            </a:r>
            <a:r>
              <a:rPr lang="en-US" dirty="0">
                <a:solidFill>
                  <a:prstClr val="black"/>
                </a:solidFill>
                <a:latin typeface="Arial" pitchFamily="34" charset="0"/>
                <a:cs typeface="B Homa" panose="00000400000000000000" pitchFamily="2" charset="-78"/>
              </a:rPr>
              <a:t> Bath is a monument of the </a:t>
            </a:r>
            <a:r>
              <a:rPr lang="en-US" dirty="0" err="1">
                <a:solidFill>
                  <a:prstClr val="black"/>
                </a:solidFill>
                <a:latin typeface="Arial" pitchFamily="34" charset="0"/>
                <a:cs typeface="B Homa" panose="00000400000000000000" pitchFamily="2" charset="-78"/>
              </a:rPr>
              <a:t>Zand</a:t>
            </a:r>
            <a:r>
              <a:rPr lang="en-US" dirty="0">
                <a:solidFill>
                  <a:prstClr val="black"/>
                </a:solidFill>
                <a:latin typeface="Arial" pitchFamily="34" charset="0"/>
                <a:cs typeface="B Homa" panose="00000400000000000000" pitchFamily="2" charset="-78"/>
              </a:rPr>
              <a:t> period. </a:t>
            </a:r>
          </a:p>
        </p:txBody>
      </p:sp>
      <p:pic>
        <p:nvPicPr>
          <p:cNvPr id="510980" name="Picture 4" descr="hamam-vakil"/>
          <p:cNvPicPr>
            <a:picLocks noChangeAspect="1" noChangeArrowheads="1"/>
          </p:cNvPicPr>
          <p:nvPr/>
        </p:nvPicPr>
        <p:blipFill>
          <a:blip r:embed="rId2"/>
          <a:srcRect/>
          <a:stretch>
            <a:fillRect/>
          </a:stretch>
        </p:blipFill>
        <p:spPr bwMode="auto">
          <a:xfrm>
            <a:off x="228600" y="3124200"/>
            <a:ext cx="6629400" cy="1000125"/>
          </a:xfrm>
          <a:prstGeom prst="rect">
            <a:avLst/>
          </a:prstGeom>
          <a:noFill/>
          <a:ln w="9525">
            <a:noFill/>
            <a:miter lim="800000"/>
            <a:headEnd/>
            <a:tailEnd/>
          </a:ln>
        </p:spPr>
      </p:pic>
    </p:spTree>
    <p:extLst>
      <p:ext uri="{BB962C8B-B14F-4D97-AF65-F5344CB8AC3E}">
        <p14:creationId xmlns:p14="http://schemas.microsoft.com/office/powerpoint/2010/main" val="4176232041"/>
      </p:ext>
    </p:extLst>
  </p:cSld>
  <p:clrMapOvr>
    <a:masterClrMapping/>
  </p:clrMapOvr>
  <p:transition advClick="0"/>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768FC5AE-02F7-4975-B79C-E848264C354B}" type="slidenum">
              <a:rPr lang="ar-SA">
                <a:solidFill>
                  <a:srgbClr val="90C226"/>
                </a:solidFill>
              </a:rPr>
              <a:pPr/>
              <a:t>274</a:t>
            </a:fld>
            <a:endParaRPr lang="en-US" dirty="0">
              <a:solidFill>
                <a:srgbClr val="90C226"/>
              </a:solidFill>
            </a:endParaRPr>
          </a:p>
        </p:txBody>
      </p:sp>
      <p:sp>
        <p:nvSpPr>
          <p:cNvPr id="512002" name="Rectangle 2"/>
          <p:cNvSpPr>
            <a:spLocks noChangeArrowheads="1"/>
          </p:cNvSpPr>
          <p:nvPr/>
        </p:nvSpPr>
        <p:spPr bwMode="auto">
          <a:xfrm rot="-16200000">
            <a:off x="7110486" y="2613274"/>
            <a:ext cx="2085827"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حمام وکيل </a:t>
            </a:r>
            <a:endParaRPr lang="en-US" sz="4400" dirty="0">
              <a:solidFill>
                <a:prstClr val="black"/>
              </a:solidFill>
              <a:latin typeface="Arial" pitchFamily="34" charset="0"/>
              <a:cs typeface="Andalus" pitchFamily="2" charset="-78"/>
            </a:endParaRPr>
          </a:p>
        </p:txBody>
      </p:sp>
      <p:pic>
        <p:nvPicPr>
          <p:cNvPr id="512003" name="Picture 3" descr="fars_vakil_bath"/>
          <p:cNvPicPr>
            <a:picLocks noChangeAspect="1" noChangeArrowheads="1"/>
          </p:cNvPicPr>
          <p:nvPr/>
        </p:nvPicPr>
        <p:blipFill>
          <a:blip r:embed="rId2"/>
          <a:srcRect/>
          <a:stretch>
            <a:fillRect/>
          </a:stretch>
        </p:blipFill>
        <p:spPr bwMode="auto">
          <a:xfrm>
            <a:off x="4419600" y="685800"/>
            <a:ext cx="2089150" cy="2895600"/>
          </a:xfrm>
          <a:prstGeom prst="rect">
            <a:avLst/>
          </a:prstGeom>
          <a:noFill/>
        </p:spPr>
      </p:pic>
      <p:pic>
        <p:nvPicPr>
          <p:cNvPr id="512004" name="Picture 4" descr="hammam vakil"/>
          <p:cNvPicPr>
            <a:picLocks noChangeAspect="1" noChangeArrowheads="1"/>
          </p:cNvPicPr>
          <p:nvPr/>
        </p:nvPicPr>
        <p:blipFill>
          <a:blip r:embed="rId3"/>
          <a:srcRect/>
          <a:stretch>
            <a:fillRect/>
          </a:stretch>
        </p:blipFill>
        <p:spPr bwMode="auto">
          <a:xfrm>
            <a:off x="1905000" y="3048000"/>
            <a:ext cx="2112963" cy="3200400"/>
          </a:xfrm>
          <a:prstGeom prst="rect">
            <a:avLst/>
          </a:prstGeom>
          <a:noFill/>
          <a:ln w="9525">
            <a:solidFill>
              <a:srgbClr val="800000"/>
            </a:solidFill>
            <a:miter lim="800000"/>
            <a:headEnd/>
            <a:tailEnd/>
          </a:ln>
        </p:spPr>
      </p:pic>
      <p:sp>
        <p:nvSpPr>
          <p:cNvPr id="512005" name="Line 5"/>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12006" name="Line 6"/>
          <p:cNvSpPr>
            <a:spLocks noChangeShapeType="1"/>
          </p:cNvSpPr>
          <p:nvPr/>
        </p:nvSpPr>
        <p:spPr bwMode="auto">
          <a:xfrm flipH="1">
            <a:off x="4038600" y="46482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12007" name="Rectangle 7"/>
          <p:cNvSpPr>
            <a:spLocks noChangeArrowheads="1"/>
          </p:cNvSpPr>
          <p:nvPr/>
        </p:nvSpPr>
        <p:spPr bwMode="auto">
          <a:xfrm>
            <a:off x="7239000" y="6096000"/>
            <a:ext cx="990600" cy="609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713290938"/>
      </p:ext>
    </p:extLst>
  </p:cSld>
  <p:clrMapOvr>
    <a:masterClrMapping/>
  </p:clrMapOvr>
  <p:transition advClick="0"/>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721766D9-B779-418C-A46C-2BB621DEB6EC}" type="slidenum">
              <a:rPr lang="ar-SA">
                <a:solidFill>
                  <a:srgbClr val="90C226"/>
                </a:solidFill>
              </a:rPr>
              <a:pPr/>
              <a:t>275</a:t>
            </a:fld>
            <a:endParaRPr lang="en-US" dirty="0">
              <a:solidFill>
                <a:srgbClr val="90C226"/>
              </a:solidFill>
            </a:endParaRPr>
          </a:p>
        </p:txBody>
      </p:sp>
      <p:pic>
        <p:nvPicPr>
          <p:cNvPr id="513027" name="Picture 3" descr="Picture 06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8313" y="2536825"/>
            <a:ext cx="2828925" cy="3771900"/>
          </a:xfrm>
          <a:prstGeom prst="rect">
            <a:avLst/>
          </a:prstGeom>
          <a:noFill/>
        </p:spPr>
      </p:pic>
      <p:sp>
        <p:nvSpPr>
          <p:cNvPr id="513028" name="Rectangle 4"/>
          <p:cNvSpPr>
            <a:spLocks noChangeArrowheads="1"/>
          </p:cNvSpPr>
          <p:nvPr/>
        </p:nvSpPr>
        <p:spPr bwMode="auto">
          <a:xfrm>
            <a:off x="7924800" y="5334000"/>
            <a:ext cx="1219200" cy="1295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13029" name="Rectangle 5"/>
          <p:cNvSpPr>
            <a:spLocks noChangeArrowheads="1"/>
          </p:cNvSpPr>
          <p:nvPr/>
        </p:nvSpPr>
        <p:spPr bwMode="auto">
          <a:xfrm>
            <a:off x="6248400" y="6096000"/>
            <a:ext cx="18288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13030"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13031"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513032"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13033" name="Picture 9" descr="hammam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lgn="ctr">
            <a:solidFill>
              <a:schemeClr val="tx1"/>
            </a:solidFill>
            <a:miter lim="800000"/>
            <a:headEnd/>
            <a:tailEnd/>
          </a:ln>
          <a:effectLst/>
        </p:spPr>
      </p:pic>
      <p:sp>
        <p:nvSpPr>
          <p:cNvPr id="513034"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13035" name="Picture 11" descr="Picture 257"/>
          <p:cNvPicPr>
            <a:picLocks noChangeAspect="1" noChangeArrowheads="1"/>
          </p:cNvPicPr>
          <p:nvPr/>
        </p:nvPicPr>
        <p:blipFill>
          <a:blip r:embed="rId5" cstate="screen">
            <a:grayscl/>
            <a:biLevel thresh="50000"/>
            <a:extLst>
              <a:ext uri="{28A0092B-C50C-407E-A947-70E740481C1C}">
                <a14:useLocalDpi xmlns:a14="http://schemas.microsoft.com/office/drawing/2010/main"/>
              </a:ext>
            </a:extLst>
          </a:blip>
          <a:srcRect/>
          <a:stretch>
            <a:fillRect/>
          </a:stretch>
        </p:blipFill>
        <p:spPr bwMode="auto">
          <a:xfrm>
            <a:off x="611188" y="1000125"/>
            <a:ext cx="6858000" cy="1492250"/>
          </a:xfrm>
          <a:prstGeom prst="rect">
            <a:avLst/>
          </a:prstGeom>
          <a:noFill/>
          <a:ln w="9525">
            <a:solidFill>
              <a:schemeClr val="tx1"/>
            </a:solidFill>
            <a:miter lim="800000"/>
            <a:headEnd/>
            <a:tailEnd/>
          </a:ln>
        </p:spPr>
      </p:pic>
      <p:pic>
        <p:nvPicPr>
          <p:cNvPr id="513036" name="Picture 12" descr="Picture 263"/>
          <p:cNvPicPr>
            <a:picLocks noChangeAspect="1" noChangeArrowheads="1"/>
          </p:cNvPicPr>
          <p:nvPr/>
        </p:nvPicPr>
        <p:blipFill>
          <a:blip r:embed="rId6" cstate="screen">
            <a:grayscl/>
            <a:biLevel thresh="50000"/>
            <a:extLst>
              <a:ext uri="{28A0092B-C50C-407E-A947-70E740481C1C}">
                <a14:useLocalDpi xmlns:a14="http://schemas.microsoft.com/office/drawing/2010/main"/>
              </a:ext>
            </a:extLst>
          </a:blip>
          <a:srcRect/>
          <a:stretch>
            <a:fillRect/>
          </a:stretch>
        </p:blipFill>
        <p:spPr bwMode="auto">
          <a:xfrm>
            <a:off x="3059113" y="2781300"/>
            <a:ext cx="5867400" cy="2463800"/>
          </a:xfrm>
          <a:prstGeom prst="rect">
            <a:avLst/>
          </a:prstGeom>
          <a:noFill/>
          <a:ln w="9525" algn="ctr">
            <a:solidFill>
              <a:schemeClr val="tx1"/>
            </a:solidFill>
            <a:miter lim="800000"/>
            <a:headEnd/>
            <a:tailEnd/>
          </a:ln>
          <a:effectLst/>
        </p:spPr>
      </p:pic>
      <p:sp>
        <p:nvSpPr>
          <p:cNvPr id="513037" name="Rectangle 13"/>
          <p:cNvSpPr>
            <a:spLocks noChangeArrowheads="1"/>
          </p:cNvSpPr>
          <p:nvPr/>
        </p:nvSpPr>
        <p:spPr bwMode="auto">
          <a:xfrm>
            <a:off x="6735445" y="404813"/>
            <a:ext cx="2133918" cy="461665"/>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حمام گنجعلی خان</a:t>
            </a:r>
            <a:endParaRPr lang="en-US" sz="24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91781843"/>
      </p:ext>
    </p:extLst>
  </p:cSld>
  <p:clrMapOvr>
    <a:masterClrMapping/>
  </p:clrMapOvr>
  <p:transition advClick="0"/>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A8FBA918-2F0F-461B-973F-A79304F78D98}" type="slidenum">
              <a:rPr lang="ar-SA">
                <a:solidFill>
                  <a:srgbClr val="90C226"/>
                </a:solidFill>
              </a:rPr>
              <a:pPr/>
              <a:t>276</a:t>
            </a:fld>
            <a:endParaRPr lang="en-US" dirty="0">
              <a:solidFill>
                <a:srgbClr val="90C226"/>
              </a:solidFill>
            </a:endParaRPr>
          </a:p>
        </p:txBody>
      </p:sp>
      <p:sp>
        <p:nvSpPr>
          <p:cNvPr id="514050" name="Rectangle 2"/>
          <p:cNvSpPr>
            <a:spLocks noChangeArrowheads="1"/>
          </p:cNvSpPr>
          <p:nvPr/>
        </p:nvSpPr>
        <p:spPr bwMode="auto">
          <a:xfrm>
            <a:off x="6735445" y="404813"/>
            <a:ext cx="2133918" cy="461665"/>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حمام گنجعلی خان</a:t>
            </a:r>
            <a:endParaRPr lang="en-US" sz="2400" b="1" dirty="0">
              <a:solidFill>
                <a:prstClr val="black"/>
              </a:solidFill>
              <a:latin typeface="Arial" pitchFamily="34" charset="0"/>
              <a:cs typeface="B Homa" panose="00000400000000000000" pitchFamily="2" charset="-78"/>
            </a:endParaRPr>
          </a:p>
        </p:txBody>
      </p:sp>
      <p:pic>
        <p:nvPicPr>
          <p:cNvPr id="514053" name="Picture 5" descr="Picture 265"/>
          <p:cNvPicPr>
            <a:picLocks noChangeAspect="1" noChangeArrowheads="1"/>
          </p:cNvPicPr>
          <p:nvPr/>
        </p:nvPicPr>
        <p:blipFill>
          <a:blip r:embed="rId2" cstate="screen">
            <a:grayscl/>
            <a:biLevel thresh="50000"/>
            <a:extLst>
              <a:ext uri="{28A0092B-C50C-407E-A947-70E740481C1C}">
                <a14:useLocalDpi xmlns:a14="http://schemas.microsoft.com/office/drawing/2010/main"/>
              </a:ext>
            </a:extLst>
          </a:blip>
          <a:srcRect/>
          <a:stretch>
            <a:fillRect/>
          </a:stretch>
        </p:blipFill>
        <p:spPr bwMode="auto">
          <a:xfrm>
            <a:off x="107950" y="260350"/>
            <a:ext cx="6624638" cy="3600450"/>
          </a:xfrm>
          <a:prstGeom prst="rect">
            <a:avLst/>
          </a:prstGeom>
          <a:noFill/>
          <a:ln w="9525">
            <a:solidFill>
              <a:schemeClr val="tx1"/>
            </a:solidFill>
            <a:miter lim="800000"/>
            <a:headEnd/>
            <a:tailEnd/>
          </a:ln>
        </p:spPr>
      </p:pic>
      <p:sp>
        <p:nvSpPr>
          <p:cNvPr id="514054" name="Text Box 6"/>
          <p:cNvSpPr txBox="1">
            <a:spLocks noChangeArrowheads="1"/>
          </p:cNvSpPr>
          <p:nvPr/>
        </p:nvSpPr>
        <p:spPr bwMode="auto">
          <a:xfrm>
            <a:off x="179388" y="1484313"/>
            <a:ext cx="1371600" cy="366712"/>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      حمام</a:t>
            </a:r>
            <a:endParaRPr lang="en-US" b="1" dirty="0">
              <a:solidFill>
                <a:prstClr val="black"/>
              </a:solidFill>
              <a:latin typeface="Arial" pitchFamily="34" charset="0"/>
              <a:cs typeface="B Homa" panose="00000400000000000000" pitchFamily="2" charset="-78"/>
            </a:endParaRPr>
          </a:p>
        </p:txBody>
      </p:sp>
      <p:sp>
        <p:nvSpPr>
          <p:cNvPr id="514055" name="Rectangle 7"/>
          <p:cNvSpPr>
            <a:spLocks noChangeArrowheads="1"/>
          </p:cNvSpPr>
          <p:nvPr/>
        </p:nvSpPr>
        <p:spPr bwMode="auto">
          <a:xfrm>
            <a:off x="1692275" y="3429000"/>
            <a:ext cx="5184775" cy="503238"/>
          </a:xfrm>
          <a:prstGeom prst="rect">
            <a:avLst/>
          </a:prstGeom>
          <a:solidFill>
            <a:schemeClr val="bg1"/>
          </a:solidFill>
          <a:ln w="9525">
            <a:solidFill>
              <a:schemeClr val="bg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14057" name="Rectangle 9"/>
          <p:cNvSpPr>
            <a:spLocks noChangeArrowheads="1"/>
          </p:cNvSpPr>
          <p:nvPr/>
        </p:nvSpPr>
        <p:spPr bwMode="auto">
          <a:xfrm>
            <a:off x="1476375" y="260350"/>
            <a:ext cx="215900" cy="3529013"/>
          </a:xfrm>
          <a:prstGeom prst="rect">
            <a:avLst/>
          </a:prstGeom>
          <a:solidFill>
            <a:schemeClr val="bg1"/>
          </a:solidFill>
          <a:ln w="9525">
            <a:solidFill>
              <a:schemeClr val="bg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14058" name="Picture 10" descr="P101004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65525" y="3141663"/>
            <a:ext cx="2590800" cy="3455987"/>
          </a:xfrm>
          <a:prstGeom prst="rect">
            <a:avLst/>
          </a:prstGeom>
          <a:noFill/>
        </p:spPr>
      </p:pic>
      <p:pic>
        <p:nvPicPr>
          <p:cNvPr id="514059" name="Picture 11" descr="Picture 06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27763" y="3141663"/>
            <a:ext cx="2571750" cy="3429000"/>
          </a:xfrm>
          <a:prstGeom prst="rect">
            <a:avLst/>
          </a:prstGeom>
          <a:noFill/>
        </p:spPr>
      </p:pic>
      <p:sp>
        <p:nvSpPr>
          <p:cNvPr id="514060" name="Text Box 12"/>
          <p:cNvSpPr txBox="1">
            <a:spLocks noChangeArrowheads="1"/>
          </p:cNvSpPr>
          <p:nvPr/>
        </p:nvSpPr>
        <p:spPr bwMode="auto">
          <a:xfrm>
            <a:off x="684213" y="5805488"/>
            <a:ext cx="2209800" cy="366712"/>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نمایی از ورودی حمام</a:t>
            </a:r>
            <a:endParaRPr lang="en-US" b="1" i="1" dirty="0">
              <a:solidFill>
                <a:prstClr val="black"/>
              </a:solidFill>
              <a:latin typeface="Arial" pitchFamily="34" charset="0"/>
              <a:cs typeface="B Homa" panose="00000400000000000000" pitchFamily="2" charset="-78"/>
            </a:endParaRPr>
          </a:p>
        </p:txBody>
      </p:sp>
      <p:pic>
        <p:nvPicPr>
          <p:cNvPr id="514061" name="Picture 13" descr="0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3850" y="3933825"/>
            <a:ext cx="2808288" cy="1724025"/>
          </a:xfrm>
          <a:prstGeom prst="rect">
            <a:avLst/>
          </a:prstGeom>
          <a:noFill/>
        </p:spPr>
      </p:pic>
    </p:spTree>
    <p:extLst>
      <p:ext uri="{BB962C8B-B14F-4D97-AF65-F5344CB8AC3E}">
        <p14:creationId xmlns:p14="http://schemas.microsoft.com/office/powerpoint/2010/main" val="2972566653"/>
      </p:ext>
    </p:extLst>
  </p:cSld>
  <p:clrMapOvr>
    <a:masterClrMapping/>
  </p:clrMapOvr>
  <p:transition advClick="0"/>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8BA1804C-4B91-4E6C-B91B-2F3ACBCA28FC}" type="slidenum">
              <a:rPr lang="ar-SA">
                <a:solidFill>
                  <a:srgbClr val="90C226"/>
                </a:solidFill>
              </a:rPr>
              <a:pPr/>
              <a:t>277</a:t>
            </a:fld>
            <a:endParaRPr lang="en-US" dirty="0">
              <a:solidFill>
                <a:srgbClr val="90C226"/>
              </a:solidFill>
            </a:endParaRPr>
          </a:p>
        </p:txBody>
      </p:sp>
      <p:pic>
        <p:nvPicPr>
          <p:cNvPr id="520199" name="Picture 7" descr="P101006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11188" y="549275"/>
            <a:ext cx="2098675" cy="2797175"/>
          </a:xfrm>
          <a:prstGeom prst="rect">
            <a:avLst/>
          </a:prstGeom>
          <a:noFill/>
        </p:spPr>
      </p:pic>
      <p:pic>
        <p:nvPicPr>
          <p:cNvPr id="520200" name="Picture 8" descr="HAMMK3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51500" y="1023938"/>
            <a:ext cx="3124200" cy="2333625"/>
          </a:xfrm>
          <a:prstGeom prst="rect">
            <a:avLst/>
          </a:prstGeom>
          <a:noFill/>
          <a:ln w="9525">
            <a:solidFill>
              <a:srgbClr val="800000"/>
            </a:solidFill>
            <a:miter lim="800000"/>
            <a:headEnd/>
            <a:tailEnd/>
          </a:ln>
        </p:spPr>
      </p:pic>
      <p:pic>
        <p:nvPicPr>
          <p:cNvPr id="520201" name="Picture 9" descr="HAMMK2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32138" y="3805238"/>
            <a:ext cx="3352800" cy="2503487"/>
          </a:xfrm>
          <a:prstGeom prst="rect">
            <a:avLst/>
          </a:prstGeom>
          <a:noFill/>
        </p:spPr>
      </p:pic>
      <p:pic>
        <p:nvPicPr>
          <p:cNvPr id="520203" name="Picture 11" descr="HAMMK3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1188" y="3659188"/>
            <a:ext cx="2139950" cy="2865437"/>
          </a:xfrm>
          <a:prstGeom prst="rect">
            <a:avLst/>
          </a:prstGeom>
          <a:noFill/>
        </p:spPr>
      </p:pic>
      <p:pic>
        <p:nvPicPr>
          <p:cNvPr id="520204" name="Picture 12" descr="HAMMK19"/>
          <p:cNvPicPr>
            <a:picLocks noChangeAspect="1" noChangeArrowheads="1"/>
          </p:cNvPicPr>
          <p:nvPr/>
        </p:nvPicPr>
        <p:blipFill>
          <a:blip r:embed="rId6"/>
          <a:srcRect/>
          <a:stretch>
            <a:fillRect/>
          </a:stretch>
        </p:blipFill>
        <p:spPr bwMode="auto">
          <a:xfrm>
            <a:off x="3132138" y="476250"/>
            <a:ext cx="2243137" cy="2998788"/>
          </a:xfrm>
          <a:prstGeom prst="rect">
            <a:avLst/>
          </a:prstGeom>
          <a:noFill/>
          <a:ln w="9525">
            <a:solidFill>
              <a:srgbClr val="800000"/>
            </a:solidFill>
            <a:miter lim="800000"/>
            <a:headEnd/>
            <a:tailEnd/>
          </a:ln>
        </p:spPr>
      </p:pic>
      <p:pic>
        <p:nvPicPr>
          <p:cNvPr id="520205" name="Picture 13" descr="Picture 06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732588" y="3602038"/>
            <a:ext cx="2030412" cy="2706687"/>
          </a:xfrm>
          <a:prstGeom prst="rect">
            <a:avLst/>
          </a:prstGeom>
          <a:noFill/>
        </p:spPr>
      </p:pic>
      <p:sp>
        <p:nvSpPr>
          <p:cNvPr id="520206" name="Rectangle 14"/>
          <p:cNvSpPr>
            <a:spLocks noChangeArrowheads="1"/>
          </p:cNvSpPr>
          <p:nvPr/>
        </p:nvSpPr>
        <p:spPr bwMode="auto">
          <a:xfrm>
            <a:off x="6735445" y="404813"/>
            <a:ext cx="2133918" cy="461665"/>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حمام گنجعلی خان</a:t>
            </a:r>
            <a:endParaRPr lang="en-US" sz="24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69556011"/>
      </p:ext>
    </p:extLst>
  </p:cSld>
  <p:clrMapOvr>
    <a:masterClrMapping/>
  </p:clrMapOvr>
  <p:transition advClick="0"/>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9BC399E6-C540-4323-8287-2C65ED9E7E49}" type="slidenum">
              <a:rPr lang="ar-SA">
                <a:solidFill>
                  <a:srgbClr val="90C226"/>
                </a:solidFill>
              </a:rPr>
              <a:pPr/>
              <a:t>278</a:t>
            </a:fld>
            <a:endParaRPr lang="en-US" dirty="0">
              <a:solidFill>
                <a:srgbClr val="90C226"/>
              </a:solidFill>
            </a:endParaRPr>
          </a:p>
        </p:txBody>
      </p:sp>
      <p:pic>
        <p:nvPicPr>
          <p:cNvPr id="523268" name="Picture 4" descr="HAMMK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87675" y="260350"/>
            <a:ext cx="3048000" cy="2276475"/>
          </a:xfrm>
          <a:prstGeom prst="rect">
            <a:avLst/>
          </a:prstGeom>
          <a:noFill/>
        </p:spPr>
      </p:pic>
      <p:pic>
        <p:nvPicPr>
          <p:cNvPr id="523272" name="Picture 8" descr="HAMMK19"/>
          <p:cNvPicPr>
            <a:picLocks noChangeAspect="1" noChangeArrowheads="1"/>
          </p:cNvPicPr>
          <p:nvPr/>
        </p:nvPicPr>
        <p:blipFill>
          <a:blip r:embed="rId3"/>
          <a:srcRect/>
          <a:stretch>
            <a:fillRect/>
          </a:stretch>
        </p:blipFill>
        <p:spPr bwMode="auto">
          <a:xfrm>
            <a:off x="533400" y="188913"/>
            <a:ext cx="2224088" cy="2971800"/>
          </a:xfrm>
          <a:prstGeom prst="rect">
            <a:avLst/>
          </a:prstGeom>
          <a:noFill/>
        </p:spPr>
      </p:pic>
      <p:pic>
        <p:nvPicPr>
          <p:cNvPr id="523273" name="Picture 9" descr="HAMMK20"/>
          <p:cNvPicPr>
            <a:picLocks noChangeAspect="1" noChangeArrowheads="1"/>
          </p:cNvPicPr>
          <p:nvPr/>
        </p:nvPicPr>
        <p:blipFill>
          <a:blip r:embed="rId4"/>
          <a:srcRect/>
          <a:stretch>
            <a:fillRect/>
          </a:stretch>
        </p:blipFill>
        <p:spPr bwMode="auto">
          <a:xfrm>
            <a:off x="533400" y="3657600"/>
            <a:ext cx="2224088" cy="2971800"/>
          </a:xfrm>
          <a:prstGeom prst="rect">
            <a:avLst/>
          </a:prstGeom>
          <a:noFill/>
        </p:spPr>
      </p:pic>
      <p:pic>
        <p:nvPicPr>
          <p:cNvPr id="523274" name="Picture 10" descr="P101006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372225" y="1220788"/>
            <a:ext cx="2359025" cy="3144837"/>
          </a:xfrm>
          <a:prstGeom prst="rect">
            <a:avLst/>
          </a:prstGeom>
          <a:noFill/>
        </p:spPr>
      </p:pic>
      <p:pic>
        <p:nvPicPr>
          <p:cNvPr id="523275" name="Picture 11" descr="HAMMK3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017838" y="4684713"/>
            <a:ext cx="2562225" cy="1912937"/>
          </a:xfrm>
          <a:prstGeom prst="rect">
            <a:avLst/>
          </a:prstGeom>
          <a:noFill/>
          <a:ln w="9525">
            <a:noFill/>
            <a:miter lim="800000"/>
            <a:headEnd/>
            <a:tailEnd/>
          </a:ln>
        </p:spPr>
      </p:pic>
      <p:pic>
        <p:nvPicPr>
          <p:cNvPr id="523276" name="Picture 12" descr="HAMMK26"/>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60700" y="2708275"/>
            <a:ext cx="2447925" cy="1830388"/>
          </a:xfrm>
          <a:prstGeom prst="rect">
            <a:avLst/>
          </a:prstGeom>
          <a:noFill/>
          <a:ln w="9525" algn="ctr">
            <a:solidFill>
              <a:srgbClr val="800000"/>
            </a:solidFill>
            <a:miter lim="800000"/>
            <a:headEnd/>
            <a:tailEnd/>
          </a:ln>
          <a:effectLst/>
        </p:spPr>
      </p:pic>
      <p:pic>
        <p:nvPicPr>
          <p:cNvPr id="523277" name="Picture 13" descr="HAMMK25"/>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300788" y="4627563"/>
            <a:ext cx="2538412" cy="1897062"/>
          </a:xfrm>
          <a:prstGeom prst="rect">
            <a:avLst/>
          </a:prstGeom>
          <a:noFill/>
          <a:ln w="9525" algn="ctr">
            <a:solidFill>
              <a:srgbClr val="800000"/>
            </a:solidFill>
            <a:miter lim="800000"/>
            <a:headEnd/>
            <a:tailEnd/>
          </a:ln>
          <a:effectLst/>
        </p:spPr>
      </p:pic>
      <p:sp>
        <p:nvSpPr>
          <p:cNvPr id="523278" name="Rectangle 14"/>
          <p:cNvSpPr>
            <a:spLocks noChangeArrowheads="1"/>
          </p:cNvSpPr>
          <p:nvPr/>
        </p:nvSpPr>
        <p:spPr bwMode="auto">
          <a:xfrm>
            <a:off x="6735445" y="404813"/>
            <a:ext cx="2133918" cy="461665"/>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400" b="1" dirty="0">
                <a:solidFill>
                  <a:prstClr val="black"/>
                </a:solidFill>
                <a:latin typeface="Arial" pitchFamily="34" charset="0"/>
                <a:cs typeface="B Homa" panose="00000400000000000000" pitchFamily="2" charset="-78"/>
              </a:rPr>
              <a:t>حمام گنجعلی خان</a:t>
            </a:r>
            <a:endParaRPr lang="en-US" sz="24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291469615"/>
      </p:ext>
    </p:extLst>
  </p:cSld>
  <p:clrMapOvr>
    <a:masterClrMapping/>
  </p:clrMapOvr>
  <p:transition advClick="0"/>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C81866EF-09A7-41BF-A6CA-E974ED5939CE}" type="slidenum">
              <a:rPr lang="ar-SA">
                <a:solidFill>
                  <a:srgbClr val="90C226"/>
                </a:solidFill>
              </a:rPr>
              <a:pPr/>
              <a:t>279</a:t>
            </a:fld>
            <a:endParaRPr lang="en-US" dirty="0">
              <a:solidFill>
                <a:srgbClr val="90C226"/>
              </a:solidFill>
            </a:endParaRPr>
          </a:p>
        </p:txBody>
      </p:sp>
      <p:sp>
        <p:nvSpPr>
          <p:cNvPr id="525314" name="Rectangle 2"/>
          <p:cNvSpPr>
            <a:spLocks noChangeArrowheads="1"/>
          </p:cNvSpPr>
          <p:nvPr/>
        </p:nvSpPr>
        <p:spPr bwMode="auto">
          <a:xfrm>
            <a:off x="6248400" y="6096000"/>
            <a:ext cx="17526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5315" name="Rectangle 3"/>
          <p:cNvSpPr>
            <a:spLocks noChangeArrowheads="1"/>
          </p:cNvSpPr>
          <p:nvPr/>
        </p:nvSpPr>
        <p:spPr bwMode="auto">
          <a:xfrm>
            <a:off x="2743200" y="533400"/>
            <a:ext cx="368458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هشت بهشت</a:t>
            </a:r>
            <a:endParaRPr lang="en-US" sz="7200" dirty="0">
              <a:solidFill>
                <a:prstClr val="black"/>
              </a:solidFill>
              <a:latin typeface="Arial" pitchFamily="34" charset="0"/>
              <a:cs typeface="Andalus" pitchFamily="2" charset="-78"/>
            </a:endParaRPr>
          </a:p>
        </p:txBody>
      </p:sp>
      <p:pic>
        <p:nvPicPr>
          <p:cNvPr id="525316" name="Picture 4" descr="22"/>
          <p:cNvPicPr>
            <a:picLocks noChangeAspect="1" noChangeArrowheads="1"/>
          </p:cNvPicPr>
          <p:nvPr/>
        </p:nvPicPr>
        <p:blipFill>
          <a:blip r:embed="rId2">
            <a:clrChange>
              <a:clrFrom>
                <a:srgbClr val="F9FAFE"/>
              </a:clrFrom>
              <a:clrTo>
                <a:srgbClr val="F9FAFE">
                  <a:alpha val="0"/>
                </a:srgbClr>
              </a:clrTo>
            </a:clrChange>
          </a:blip>
          <a:srcRect/>
          <a:stretch>
            <a:fillRect/>
          </a:stretch>
        </p:blipFill>
        <p:spPr bwMode="auto">
          <a:xfrm>
            <a:off x="685800" y="2590800"/>
            <a:ext cx="3962400" cy="2979738"/>
          </a:xfrm>
          <a:prstGeom prst="rect">
            <a:avLst/>
          </a:prstGeom>
          <a:noFill/>
        </p:spPr>
      </p:pic>
      <p:sp>
        <p:nvSpPr>
          <p:cNvPr id="525317" name="Rectangle 5"/>
          <p:cNvSpPr>
            <a:spLocks noChangeArrowheads="1"/>
          </p:cNvSpPr>
          <p:nvPr/>
        </p:nvSpPr>
        <p:spPr bwMode="auto">
          <a:xfrm>
            <a:off x="7772400" y="5181600"/>
            <a:ext cx="1371600" cy="14478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5318"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5319"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pic>
        <p:nvPicPr>
          <p:cNvPr id="525320" name="Picture 8" descr="kakh o koosh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solidFill>
              <a:schemeClr val="tx1"/>
            </a:solidFill>
            <a:miter lim="800000"/>
            <a:headEnd/>
            <a:tailEnd/>
          </a:ln>
        </p:spPr>
      </p:pic>
      <p:sp>
        <p:nvSpPr>
          <p:cNvPr id="525321"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5322" name="AutoShape 10">
            <a:hlinkClick r:id="rId4" action="ppaction://hlinkpres?slideindex=1&amp;slidetitle=" highlightClick="1"/>
          </p:cNvPr>
          <p:cNvSpPr>
            <a:spLocks noChangeArrowheads="1"/>
          </p:cNvSpPr>
          <p:nvPr/>
        </p:nvSpPr>
        <p:spPr bwMode="auto">
          <a:xfrm>
            <a:off x="8077200" y="5486400"/>
            <a:ext cx="8382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51456061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169692B8-1A49-4D7E-85DF-990F11E303C1}" type="slidenum">
              <a:rPr lang="ar-SA">
                <a:solidFill>
                  <a:srgbClr val="90C226"/>
                </a:solidFill>
              </a:rPr>
              <a:pPr/>
              <a:t>28</a:t>
            </a:fld>
            <a:endParaRPr lang="en-US" dirty="0">
              <a:solidFill>
                <a:srgbClr val="90C226"/>
              </a:solidFill>
            </a:endParaRPr>
          </a:p>
        </p:txBody>
      </p:sp>
      <p:sp>
        <p:nvSpPr>
          <p:cNvPr id="83970" name="WordArt 2"/>
          <p:cNvSpPr>
            <a:spLocks noChangeArrowheads="1" noChangeShapeType="1" noTextEdit="1"/>
          </p:cNvSpPr>
          <p:nvPr/>
        </p:nvSpPr>
        <p:spPr bwMode="auto">
          <a:xfrm>
            <a:off x="7235825" y="476250"/>
            <a:ext cx="1533525"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اثار معماری پارتی</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83971" name="Text Box 3"/>
          <p:cNvSpPr txBox="1">
            <a:spLocks noChangeArrowheads="1"/>
          </p:cNvSpPr>
          <p:nvPr/>
        </p:nvSpPr>
        <p:spPr bwMode="auto">
          <a:xfrm>
            <a:off x="5292725" y="908050"/>
            <a:ext cx="3557588" cy="5770811"/>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نیایشگاه اناهیتا در کنگاور</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الحضرا(هترا)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مجموعه نسا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برجهای سنگی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اشور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کوه خواجه در سیستان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بازه هور                                          اتشکده فیروز اباد(بارین)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قلعه دختر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اتشکده نیاسر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تاق کسری(ایوان مدائن)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شهر بیشاپور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کاخ سروستان                                                       </a:t>
            </a:r>
            <a:endParaRPr lang="en-US" b="1" dirty="0">
              <a:solidFill>
                <a:prstClr val="black"/>
              </a:solidFill>
              <a:latin typeface="Arial" pitchFamily="34" charset="0"/>
              <a:cs typeface="B Homa" panose="00000400000000000000" pitchFamily="2" charset="-78"/>
            </a:endParaRPr>
          </a:p>
        </p:txBody>
      </p:sp>
      <p:sp>
        <p:nvSpPr>
          <p:cNvPr id="83972" name="Text Box 4"/>
          <p:cNvSpPr txBox="1">
            <a:spLocks noChangeArrowheads="1"/>
          </p:cNvSpPr>
          <p:nvPr/>
        </p:nvSpPr>
        <p:spPr bwMode="auto">
          <a:xfrm>
            <a:off x="838200" y="1981200"/>
            <a:ext cx="41910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endParaRPr lang="en-US" sz="2400">
              <a:solidFill>
                <a:prstClr val="black"/>
              </a:solidFill>
              <a:latin typeface="Times New Roman" pitchFamily="18" charset="0"/>
              <a:cs typeface="Times New Roman" pitchFamily="18" charset="0"/>
            </a:endParaRPr>
          </a:p>
        </p:txBody>
      </p:sp>
      <p:sp>
        <p:nvSpPr>
          <p:cNvPr id="83973" name="Text Box 5"/>
          <p:cNvSpPr txBox="1">
            <a:spLocks noChangeArrowheads="1"/>
          </p:cNvSpPr>
          <p:nvPr/>
        </p:nvSpPr>
        <p:spPr bwMode="auto">
          <a:xfrm>
            <a:off x="2268538" y="927100"/>
            <a:ext cx="3581400" cy="1604963"/>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خسرو در قصر شیرین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ایوان کرخه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کاخ دامغان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پلهای ساسانی                           </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722756624"/>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1B0B63CA-FD9F-44DB-AC75-CA2E21505E4F}" type="slidenum">
              <a:rPr lang="ar-SA">
                <a:solidFill>
                  <a:srgbClr val="90C226"/>
                </a:solidFill>
              </a:rPr>
              <a:pPr/>
              <a:t>280</a:t>
            </a:fld>
            <a:endParaRPr lang="en-US" dirty="0">
              <a:solidFill>
                <a:srgbClr val="90C226"/>
              </a:solidFill>
            </a:endParaRPr>
          </a:p>
        </p:txBody>
      </p:sp>
      <p:sp>
        <p:nvSpPr>
          <p:cNvPr id="526338"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6339"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6340" name="Rectangle 4"/>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26341" name="Picture 5" descr="10hashtbehasht"/>
          <p:cNvPicPr>
            <a:picLocks noChangeAspect="1" noChangeArrowheads="1"/>
          </p:cNvPicPr>
          <p:nvPr/>
        </p:nvPicPr>
        <p:blipFill>
          <a:blip r:embed="rId2"/>
          <a:srcRect/>
          <a:stretch>
            <a:fillRect/>
          </a:stretch>
        </p:blipFill>
        <p:spPr bwMode="auto">
          <a:xfrm>
            <a:off x="12358688" y="2263775"/>
            <a:ext cx="2381250" cy="1781175"/>
          </a:xfrm>
          <a:prstGeom prst="rect">
            <a:avLst/>
          </a:prstGeom>
          <a:noFill/>
        </p:spPr>
      </p:pic>
      <p:pic>
        <p:nvPicPr>
          <p:cNvPr id="526342" name="Picture 6" descr="Picture 20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005079">
            <a:off x="3505200" y="228600"/>
            <a:ext cx="3810000" cy="3810000"/>
          </a:xfrm>
          <a:prstGeom prst="rect">
            <a:avLst/>
          </a:prstGeom>
          <a:noFill/>
        </p:spPr>
      </p:pic>
      <p:sp>
        <p:nvSpPr>
          <p:cNvPr id="526343" name="Rectangle 7"/>
          <p:cNvSpPr>
            <a:spLocks noChangeArrowheads="1"/>
          </p:cNvSpPr>
          <p:nvPr/>
        </p:nvSpPr>
        <p:spPr bwMode="auto">
          <a:xfrm>
            <a:off x="3505200" y="228600"/>
            <a:ext cx="3886200" cy="37338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26344" name="Picture 8" descr="Picture 21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4114800"/>
            <a:ext cx="4191000" cy="1066800"/>
          </a:xfrm>
          <a:prstGeom prst="rect">
            <a:avLst/>
          </a:prstGeom>
          <a:noFill/>
        </p:spPr>
      </p:pic>
      <p:sp>
        <p:nvSpPr>
          <p:cNvPr id="526345" name="Rectangle 9"/>
          <p:cNvSpPr>
            <a:spLocks noChangeArrowheads="1"/>
          </p:cNvSpPr>
          <p:nvPr/>
        </p:nvSpPr>
        <p:spPr bwMode="auto">
          <a:xfrm rot="192680">
            <a:off x="342900" y="4114800"/>
            <a:ext cx="4191000" cy="10668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784139187"/>
      </p:ext>
    </p:extLst>
  </p:cSld>
  <p:clrMapOvr>
    <a:masterClrMapping/>
  </p:clrMapOvr>
  <p:transition advClick="0"/>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3A7859E3-C997-4D94-9FDD-2892DA6A7EA5}" type="slidenum">
              <a:rPr lang="ar-SA">
                <a:solidFill>
                  <a:srgbClr val="90C226"/>
                </a:solidFill>
              </a:rPr>
              <a:pPr/>
              <a:t>281</a:t>
            </a:fld>
            <a:endParaRPr lang="en-US" dirty="0">
              <a:solidFill>
                <a:srgbClr val="90C226"/>
              </a:solidFill>
            </a:endParaRPr>
          </a:p>
        </p:txBody>
      </p:sp>
      <p:sp>
        <p:nvSpPr>
          <p:cNvPr id="527362" name="Line 2"/>
          <p:cNvSpPr>
            <a:spLocks noChangeShapeType="1"/>
          </p:cNvSpPr>
          <p:nvPr/>
        </p:nvSpPr>
        <p:spPr bwMode="auto">
          <a:xfrm flipH="1">
            <a:off x="0" y="5334000"/>
            <a:ext cx="3429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7363" name="Rectangle 3"/>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27364" name="Picture 4" descr="Picture 21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09800" y="609600"/>
            <a:ext cx="5332413" cy="5041900"/>
          </a:xfrm>
          <a:prstGeom prst="rect">
            <a:avLst/>
          </a:prstGeom>
          <a:noFill/>
          <a:ln w="9525">
            <a:solidFill>
              <a:srgbClr val="800000"/>
            </a:solidFill>
            <a:miter lim="800000"/>
            <a:headEnd/>
            <a:tailEnd/>
          </a:ln>
        </p:spPr>
      </p:pic>
      <p:sp>
        <p:nvSpPr>
          <p:cNvPr id="527365" name="Text Box 5"/>
          <p:cNvSpPr txBox="1">
            <a:spLocks noChangeArrowheads="1"/>
          </p:cNvSpPr>
          <p:nvPr/>
        </p:nvSpPr>
        <p:spPr bwMode="auto">
          <a:xfrm>
            <a:off x="-381000" y="4648200"/>
            <a:ext cx="2590800" cy="366713"/>
          </a:xfrm>
          <a:prstGeom prst="rect">
            <a:avLst/>
          </a:prstGeom>
          <a:noFill/>
          <a:ln w="38100" algn="ctr">
            <a:noFill/>
            <a:miter lim="800000"/>
            <a:headEnd/>
            <a:tailEnd/>
          </a:ln>
          <a:effectLst/>
        </p:spPr>
        <p:txBody>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کوشک و آب نماهای اطراف آن</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14358262"/>
      </p:ext>
    </p:extLst>
  </p:cSld>
  <p:clrMapOvr>
    <a:masterClrMapping/>
  </p:clrMapOvr>
  <p:transition advClick="0"/>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3BCD9F62-E7E1-4760-A3F1-B6A7C93CE362}" type="slidenum">
              <a:rPr lang="ar-SA">
                <a:solidFill>
                  <a:srgbClr val="90C226"/>
                </a:solidFill>
              </a:rPr>
              <a:pPr/>
              <a:t>282</a:t>
            </a:fld>
            <a:endParaRPr lang="en-US" dirty="0">
              <a:solidFill>
                <a:srgbClr val="90C226"/>
              </a:solidFill>
            </a:endParaRPr>
          </a:p>
        </p:txBody>
      </p:sp>
      <p:sp>
        <p:nvSpPr>
          <p:cNvPr id="528386"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8387"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28388" name="Rectangle 4"/>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28389" name="Picture 5" descr="Picture 21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13213" y="381000"/>
            <a:ext cx="3124200" cy="3121025"/>
          </a:xfrm>
          <a:prstGeom prst="rect">
            <a:avLst/>
          </a:prstGeom>
          <a:noFill/>
          <a:ln w="9525">
            <a:solidFill>
              <a:schemeClr val="tx1"/>
            </a:solidFill>
            <a:miter lim="800000"/>
            <a:headEnd/>
            <a:tailEnd/>
          </a:ln>
        </p:spPr>
      </p:pic>
      <p:pic>
        <p:nvPicPr>
          <p:cNvPr id="528390" name="Picture 6" descr="Picture 21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5800" y="3048000"/>
            <a:ext cx="3276600" cy="3059113"/>
          </a:xfrm>
          <a:prstGeom prst="rect">
            <a:avLst/>
          </a:prstGeom>
          <a:noFill/>
          <a:ln w="9525" algn="ctr">
            <a:solidFill>
              <a:schemeClr val="tx1"/>
            </a:solidFill>
            <a:miter lim="800000"/>
            <a:headEnd/>
            <a:tailEnd/>
          </a:ln>
          <a:effectLst/>
        </p:spPr>
      </p:pic>
      <p:sp>
        <p:nvSpPr>
          <p:cNvPr id="528391" name="Text Box 7"/>
          <p:cNvSpPr txBox="1">
            <a:spLocks noChangeArrowheads="1"/>
          </p:cNvSpPr>
          <p:nvPr/>
        </p:nvSpPr>
        <p:spPr bwMode="auto">
          <a:xfrm>
            <a:off x="3124200" y="228600"/>
            <a:ext cx="16764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همکف</a:t>
            </a:r>
            <a:endParaRPr lang="en-US" b="1" dirty="0">
              <a:solidFill>
                <a:prstClr val="black"/>
              </a:solidFill>
              <a:latin typeface="Arial" pitchFamily="34" charset="0"/>
              <a:cs typeface="B Homa" panose="00000400000000000000" pitchFamily="2" charset="-78"/>
            </a:endParaRPr>
          </a:p>
        </p:txBody>
      </p:sp>
      <p:sp>
        <p:nvSpPr>
          <p:cNvPr id="528392" name="Rectangle 8"/>
          <p:cNvSpPr>
            <a:spLocks noChangeArrowheads="1"/>
          </p:cNvSpPr>
          <p:nvPr/>
        </p:nvSpPr>
        <p:spPr bwMode="auto">
          <a:xfrm>
            <a:off x="228600" y="2895600"/>
            <a:ext cx="1304925" cy="646331"/>
          </a:xfrm>
          <a:prstGeom prst="rect">
            <a:avLst/>
          </a:prstGeom>
          <a:solidFill>
            <a:schemeClr val="bg1"/>
          </a:solidFill>
          <a:ln w="9525" algn="ctr">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اول</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07107496"/>
      </p:ext>
    </p:extLst>
  </p:cSld>
  <p:clrMapOvr>
    <a:masterClrMapping/>
  </p:clrMapOvr>
  <p:transition advClick="0"/>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D4F4DA11-E77E-40E6-A670-0D3F9F77A255}" type="slidenum">
              <a:rPr lang="ar-SA">
                <a:solidFill>
                  <a:srgbClr val="90C226"/>
                </a:solidFill>
              </a:rPr>
              <a:pPr/>
              <a:t>283</a:t>
            </a:fld>
            <a:endParaRPr lang="en-US" dirty="0">
              <a:solidFill>
                <a:srgbClr val="90C226"/>
              </a:solidFill>
            </a:endParaRPr>
          </a:p>
        </p:txBody>
      </p:sp>
      <p:sp>
        <p:nvSpPr>
          <p:cNvPr id="529410"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29411" name="Picture 3" descr="Picture 21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93775" y="1525588"/>
            <a:ext cx="6630988" cy="3487737"/>
          </a:xfrm>
          <a:prstGeom prst="rect">
            <a:avLst/>
          </a:prstGeom>
          <a:noFill/>
          <a:ln w="9525">
            <a:solidFill>
              <a:schemeClr val="tx1"/>
            </a:solidFill>
            <a:miter lim="800000"/>
            <a:headEnd/>
            <a:tailEnd/>
          </a:ln>
        </p:spPr>
      </p:pic>
      <p:sp>
        <p:nvSpPr>
          <p:cNvPr id="529412" name="Text Box 4"/>
          <p:cNvSpPr txBox="1">
            <a:spLocks noChangeArrowheads="1"/>
          </p:cNvSpPr>
          <p:nvPr/>
        </p:nvSpPr>
        <p:spPr bwMode="auto">
          <a:xfrm>
            <a:off x="1066800" y="1676400"/>
            <a:ext cx="6096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برش</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38373442"/>
      </p:ext>
    </p:extLst>
  </p:cSld>
  <p:clrMapOvr>
    <a:masterClrMapping/>
  </p:clrMapOvr>
  <p:transition advClick="0"/>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1E67FDD2-6842-40FB-BEF7-89578BD00D64}" type="slidenum">
              <a:rPr lang="ar-SA">
                <a:solidFill>
                  <a:srgbClr val="90C226"/>
                </a:solidFill>
              </a:rPr>
              <a:pPr/>
              <a:t>284</a:t>
            </a:fld>
            <a:endParaRPr lang="en-US" dirty="0">
              <a:solidFill>
                <a:srgbClr val="90C226"/>
              </a:solidFill>
            </a:endParaRPr>
          </a:p>
        </p:txBody>
      </p:sp>
      <p:sp>
        <p:nvSpPr>
          <p:cNvPr id="530434" name="Line 2"/>
          <p:cNvSpPr>
            <a:spLocks noChangeShapeType="1"/>
          </p:cNvSpPr>
          <p:nvPr/>
        </p:nvSpPr>
        <p:spPr bwMode="auto">
          <a:xfrm flipH="1">
            <a:off x="0" y="5334000"/>
            <a:ext cx="3429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0435" name="Rectangle 3"/>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30436" name="Picture 4" descr="Picture 208"/>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897188" y="379413"/>
            <a:ext cx="3748087" cy="5865812"/>
          </a:xfrm>
          <a:prstGeom prst="rect">
            <a:avLst/>
          </a:prstGeom>
          <a:noFill/>
          <a:ln w="9525">
            <a:solidFill>
              <a:schemeClr val="tx1"/>
            </a:solidFill>
            <a:miter lim="800000"/>
            <a:headEnd/>
            <a:tailEnd/>
          </a:ln>
        </p:spPr>
      </p:pic>
      <p:sp>
        <p:nvSpPr>
          <p:cNvPr id="530437" name="Text Box 5"/>
          <p:cNvSpPr txBox="1">
            <a:spLocks noChangeArrowheads="1"/>
          </p:cNvSpPr>
          <p:nvPr/>
        </p:nvSpPr>
        <p:spPr bwMode="auto">
          <a:xfrm>
            <a:off x="609600" y="4876800"/>
            <a:ext cx="2209800" cy="366713"/>
          </a:xfrm>
          <a:prstGeom prst="rect">
            <a:avLst/>
          </a:prstGeom>
          <a:noFill/>
          <a:ln w="38100" algn="ctr">
            <a:noFill/>
            <a:miter lim="800000"/>
            <a:headEnd/>
            <a:tailEnd/>
          </a:ln>
          <a:effectLst/>
        </p:spPr>
        <p:txBody>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طرحی از حوضخا نه</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77908415"/>
      </p:ext>
    </p:extLst>
  </p:cSld>
  <p:clrMapOvr>
    <a:masterClrMapping/>
  </p:clrMapOvr>
  <p:transition advClick="0"/>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A0241AF9-4CEC-4F79-9BDF-F4674E8D10C4}" type="slidenum">
              <a:rPr lang="ar-SA">
                <a:solidFill>
                  <a:srgbClr val="90C226"/>
                </a:solidFill>
              </a:rPr>
              <a:pPr/>
              <a:t>285</a:t>
            </a:fld>
            <a:endParaRPr lang="en-US" dirty="0">
              <a:solidFill>
                <a:srgbClr val="90C226"/>
              </a:solidFill>
            </a:endParaRPr>
          </a:p>
        </p:txBody>
      </p:sp>
      <p:sp>
        <p:nvSpPr>
          <p:cNvPr id="531458"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sp>
        <p:nvSpPr>
          <p:cNvPr id="531459"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1460"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31461" name="Picture 5" descr="6"/>
          <p:cNvPicPr>
            <a:picLocks noChangeAspect="1" noChangeArrowheads="1"/>
          </p:cNvPicPr>
          <p:nvPr/>
        </p:nvPicPr>
        <p:blipFill>
          <a:blip r:embed="rId2"/>
          <a:srcRect/>
          <a:stretch>
            <a:fillRect/>
          </a:stretch>
        </p:blipFill>
        <p:spPr bwMode="auto">
          <a:xfrm>
            <a:off x="3352800" y="533400"/>
            <a:ext cx="4343400" cy="2900363"/>
          </a:xfrm>
          <a:prstGeom prst="rect">
            <a:avLst/>
          </a:prstGeom>
          <a:noFill/>
        </p:spPr>
      </p:pic>
      <p:pic>
        <p:nvPicPr>
          <p:cNvPr id="531462" name="Picture 6" descr="8behesht"/>
          <p:cNvPicPr>
            <a:picLocks noChangeAspect="1" noChangeArrowheads="1"/>
          </p:cNvPicPr>
          <p:nvPr/>
        </p:nvPicPr>
        <p:blipFill>
          <a:blip r:embed="rId3"/>
          <a:srcRect/>
          <a:stretch>
            <a:fillRect/>
          </a:stretch>
        </p:blipFill>
        <p:spPr bwMode="auto">
          <a:xfrm>
            <a:off x="457200" y="3048000"/>
            <a:ext cx="3886200" cy="2914650"/>
          </a:xfrm>
          <a:prstGeom prst="rect">
            <a:avLst/>
          </a:prstGeom>
          <a:noFill/>
        </p:spPr>
      </p:pic>
    </p:spTree>
    <p:extLst>
      <p:ext uri="{BB962C8B-B14F-4D97-AF65-F5344CB8AC3E}">
        <p14:creationId xmlns:p14="http://schemas.microsoft.com/office/powerpoint/2010/main" val="3936781487"/>
      </p:ext>
    </p:extLst>
  </p:cSld>
  <p:clrMapOvr>
    <a:masterClrMapping/>
  </p:clrMapOvr>
  <p:transition advClick="0"/>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B684E5CD-1997-490B-8731-765E0C330451}" type="slidenum">
              <a:rPr lang="ar-SA">
                <a:solidFill>
                  <a:srgbClr val="90C226"/>
                </a:solidFill>
              </a:rPr>
              <a:pPr/>
              <a:t>286</a:t>
            </a:fld>
            <a:endParaRPr lang="en-US" dirty="0">
              <a:solidFill>
                <a:srgbClr val="90C226"/>
              </a:solidFill>
            </a:endParaRPr>
          </a:p>
        </p:txBody>
      </p:sp>
      <p:sp>
        <p:nvSpPr>
          <p:cNvPr id="532482"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sp>
        <p:nvSpPr>
          <p:cNvPr id="532483"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2484"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32485" name="Picture 5" descr="9"/>
          <p:cNvPicPr>
            <a:picLocks noChangeAspect="1" noChangeArrowheads="1"/>
          </p:cNvPicPr>
          <p:nvPr/>
        </p:nvPicPr>
        <p:blipFill>
          <a:blip r:embed="rId2"/>
          <a:srcRect/>
          <a:stretch>
            <a:fillRect/>
          </a:stretch>
        </p:blipFill>
        <p:spPr bwMode="auto">
          <a:xfrm>
            <a:off x="4419600" y="304800"/>
            <a:ext cx="2554288" cy="3733800"/>
          </a:xfrm>
          <a:prstGeom prst="rect">
            <a:avLst/>
          </a:prstGeom>
          <a:noFill/>
        </p:spPr>
      </p:pic>
      <p:pic>
        <p:nvPicPr>
          <p:cNvPr id="532486" name="Picture 6" descr="5"/>
          <p:cNvPicPr>
            <a:picLocks noChangeAspect="1" noChangeArrowheads="1"/>
          </p:cNvPicPr>
          <p:nvPr/>
        </p:nvPicPr>
        <p:blipFill>
          <a:blip r:embed="rId3"/>
          <a:srcRect/>
          <a:stretch>
            <a:fillRect/>
          </a:stretch>
        </p:blipFill>
        <p:spPr bwMode="auto">
          <a:xfrm>
            <a:off x="609600" y="2895600"/>
            <a:ext cx="3505200" cy="2820988"/>
          </a:xfrm>
          <a:prstGeom prst="rect">
            <a:avLst/>
          </a:prstGeom>
          <a:noFill/>
        </p:spPr>
      </p:pic>
    </p:spTree>
    <p:extLst>
      <p:ext uri="{BB962C8B-B14F-4D97-AF65-F5344CB8AC3E}">
        <p14:creationId xmlns:p14="http://schemas.microsoft.com/office/powerpoint/2010/main" val="3966297823"/>
      </p:ext>
    </p:extLst>
  </p:cSld>
  <p:clrMapOvr>
    <a:masterClrMapping/>
  </p:clrMapOvr>
  <p:transition advClick="0"/>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C45DCBBE-7C9C-4B9F-A9F0-E0E63BB696C6}" type="slidenum">
              <a:rPr lang="ar-SA">
                <a:solidFill>
                  <a:srgbClr val="90C226"/>
                </a:solidFill>
              </a:rPr>
              <a:pPr/>
              <a:t>287</a:t>
            </a:fld>
            <a:endParaRPr lang="en-US" dirty="0">
              <a:solidFill>
                <a:srgbClr val="90C226"/>
              </a:solidFill>
            </a:endParaRPr>
          </a:p>
        </p:txBody>
      </p:sp>
      <p:sp>
        <p:nvSpPr>
          <p:cNvPr id="533506"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33507" name="Picture 3" descr="IMG_119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000" y="457200"/>
            <a:ext cx="2514600" cy="5334000"/>
          </a:xfrm>
          <a:prstGeom prst="rect">
            <a:avLst/>
          </a:prstGeom>
          <a:noFill/>
        </p:spPr>
      </p:pic>
      <p:sp>
        <p:nvSpPr>
          <p:cNvPr id="533508" name="Line 4"/>
          <p:cNvSpPr>
            <a:spLocks noChangeShapeType="1"/>
          </p:cNvSpPr>
          <p:nvPr/>
        </p:nvSpPr>
        <p:spPr bwMode="auto">
          <a:xfrm rot="5400000" flipH="1">
            <a:off x="6210300" y="4533900"/>
            <a:ext cx="1524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3509" name="Line 5"/>
          <p:cNvSpPr>
            <a:spLocks noChangeShapeType="1"/>
          </p:cNvSpPr>
          <p:nvPr/>
        </p:nvSpPr>
        <p:spPr bwMode="auto">
          <a:xfrm rot="-16200000">
            <a:off x="6438900" y="4229100"/>
            <a:ext cx="0" cy="1600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3510" name="Line 6"/>
          <p:cNvSpPr>
            <a:spLocks noChangeShapeType="1"/>
          </p:cNvSpPr>
          <p:nvPr/>
        </p:nvSpPr>
        <p:spPr bwMode="auto">
          <a:xfrm flipV="1">
            <a:off x="6019800" y="1219200"/>
            <a:ext cx="0" cy="1295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3511" name="Line 7"/>
          <p:cNvSpPr>
            <a:spLocks noChangeShapeType="1"/>
          </p:cNvSpPr>
          <p:nvPr/>
        </p:nvSpPr>
        <p:spPr bwMode="auto">
          <a:xfrm flipH="1">
            <a:off x="4800600" y="1447800"/>
            <a:ext cx="1600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33512" name="Picture 8" descr="22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05400" y="2209800"/>
            <a:ext cx="2438400" cy="1619250"/>
          </a:xfrm>
          <a:prstGeom prst="rect">
            <a:avLst/>
          </a:prstGeom>
          <a:noFill/>
        </p:spPr>
      </p:pic>
      <p:pic>
        <p:nvPicPr>
          <p:cNvPr id="533513" name="Picture 9" descr="IMG_119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05200" y="533400"/>
            <a:ext cx="1443038" cy="2286000"/>
          </a:xfrm>
          <a:prstGeom prst="rect">
            <a:avLst/>
          </a:prstGeom>
          <a:noFill/>
        </p:spPr>
      </p:pic>
      <p:sp>
        <p:nvSpPr>
          <p:cNvPr id="533514" name="Line 10"/>
          <p:cNvSpPr>
            <a:spLocks noChangeShapeType="1"/>
          </p:cNvSpPr>
          <p:nvPr/>
        </p:nvSpPr>
        <p:spPr bwMode="auto">
          <a:xfrm>
            <a:off x="4191000" y="2819400"/>
            <a:ext cx="0" cy="3581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3515" name="Line 11"/>
          <p:cNvSpPr>
            <a:spLocks noChangeShapeType="1"/>
          </p:cNvSpPr>
          <p:nvPr/>
        </p:nvSpPr>
        <p:spPr bwMode="auto">
          <a:xfrm flipH="1">
            <a:off x="0" y="6096000"/>
            <a:ext cx="4495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33516" name="Picture 12" descr="Hall"/>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4114800"/>
            <a:ext cx="2819400" cy="1527175"/>
          </a:xfrm>
          <a:prstGeom prst="rect">
            <a:avLst/>
          </a:prstGeom>
          <a:noFill/>
        </p:spPr>
      </p:pic>
      <p:sp>
        <p:nvSpPr>
          <p:cNvPr id="533517" name="Rectangle 13"/>
          <p:cNvSpPr>
            <a:spLocks noChangeArrowheads="1"/>
          </p:cNvSpPr>
          <p:nvPr/>
        </p:nvSpPr>
        <p:spPr bwMode="auto">
          <a:xfrm>
            <a:off x="7239000" y="6019800"/>
            <a:ext cx="990600" cy="609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019990275"/>
      </p:ext>
    </p:extLst>
  </p:cSld>
  <p:clrMapOvr>
    <a:masterClrMapping/>
  </p:clrMapOvr>
  <p:transition advClick="0"/>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C761C3D2-07C6-4642-A440-96643FEDE66E}" type="slidenum">
              <a:rPr lang="ar-SA">
                <a:solidFill>
                  <a:srgbClr val="90C226"/>
                </a:solidFill>
              </a:rPr>
              <a:pPr/>
              <a:t>288</a:t>
            </a:fld>
            <a:endParaRPr lang="en-US" dirty="0">
              <a:solidFill>
                <a:srgbClr val="90C226"/>
              </a:solidFill>
            </a:endParaRPr>
          </a:p>
        </p:txBody>
      </p:sp>
      <p:sp>
        <p:nvSpPr>
          <p:cNvPr id="534530" name="Rectangle 2"/>
          <p:cNvSpPr>
            <a:spLocks noChangeArrowheads="1"/>
          </p:cNvSpPr>
          <p:nvPr/>
        </p:nvSpPr>
        <p:spPr bwMode="auto">
          <a:xfrm>
            <a:off x="6248400" y="6096000"/>
            <a:ext cx="17526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4531" name="Rectangle 3"/>
          <p:cNvSpPr>
            <a:spLocks noChangeArrowheads="1"/>
          </p:cNvSpPr>
          <p:nvPr/>
        </p:nvSpPr>
        <p:spPr bwMode="auto">
          <a:xfrm>
            <a:off x="2743200" y="533400"/>
            <a:ext cx="368458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هشت بهشت</a:t>
            </a:r>
            <a:endParaRPr lang="en-US" sz="7200" dirty="0">
              <a:solidFill>
                <a:prstClr val="black"/>
              </a:solidFill>
              <a:latin typeface="Arial" pitchFamily="34" charset="0"/>
              <a:cs typeface="Andalus" pitchFamily="2" charset="-78"/>
            </a:endParaRPr>
          </a:p>
        </p:txBody>
      </p:sp>
      <p:pic>
        <p:nvPicPr>
          <p:cNvPr id="534532" name="Picture 4" descr="22"/>
          <p:cNvPicPr>
            <a:picLocks noChangeAspect="1" noChangeArrowheads="1"/>
          </p:cNvPicPr>
          <p:nvPr/>
        </p:nvPicPr>
        <p:blipFill>
          <a:blip r:embed="rId2">
            <a:clrChange>
              <a:clrFrom>
                <a:srgbClr val="F9FAFE"/>
              </a:clrFrom>
              <a:clrTo>
                <a:srgbClr val="F9FAFE">
                  <a:alpha val="0"/>
                </a:srgbClr>
              </a:clrTo>
            </a:clrChange>
          </a:blip>
          <a:srcRect/>
          <a:stretch>
            <a:fillRect/>
          </a:stretch>
        </p:blipFill>
        <p:spPr bwMode="auto">
          <a:xfrm>
            <a:off x="685800" y="2590800"/>
            <a:ext cx="3962400" cy="2979738"/>
          </a:xfrm>
          <a:prstGeom prst="rect">
            <a:avLst/>
          </a:prstGeom>
          <a:noFill/>
        </p:spPr>
      </p:pic>
      <p:sp>
        <p:nvSpPr>
          <p:cNvPr id="534533" name="Rectangle 5"/>
          <p:cNvSpPr>
            <a:spLocks noChangeArrowheads="1"/>
          </p:cNvSpPr>
          <p:nvPr/>
        </p:nvSpPr>
        <p:spPr bwMode="auto">
          <a:xfrm>
            <a:off x="7772400" y="5181600"/>
            <a:ext cx="1371600" cy="14478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4534"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4535"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pic>
        <p:nvPicPr>
          <p:cNvPr id="534536" name="Picture 8" descr="kakh o koosh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solidFill>
              <a:schemeClr val="tx1"/>
            </a:solidFill>
            <a:miter lim="800000"/>
            <a:headEnd/>
            <a:tailEnd/>
          </a:ln>
        </p:spPr>
      </p:pic>
      <p:sp>
        <p:nvSpPr>
          <p:cNvPr id="534537"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4538" name="AutoShape 10">
            <a:hlinkClick r:id="rId4" action="ppaction://hlinkpres?slideindex=1&amp;slidetitle=" highlightClick="1"/>
          </p:cNvPr>
          <p:cNvSpPr>
            <a:spLocks noChangeArrowheads="1"/>
          </p:cNvSpPr>
          <p:nvPr/>
        </p:nvSpPr>
        <p:spPr bwMode="auto">
          <a:xfrm>
            <a:off x="8077200" y="5486400"/>
            <a:ext cx="8382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511359940"/>
      </p:ext>
    </p:extLst>
  </p:cSld>
  <p:clrMapOvr>
    <a:masterClrMapping/>
  </p:clrMapOvr>
  <p:transition advClick="0"/>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CAF0221B-F15E-40C1-AA20-D9194AFA1B0A}" type="slidenum">
              <a:rPr lang="ar-SA">
                <a:solidFill>
                  <a:srgbClr val="90C226"/>
                </a:solidFill>
              </a:rPr>
              <a:pPr/>
              <a:t>289</a:t>
            </a:fld>
            <a:endParaRPr lang="en-US" dirty="0">
              <a:solidFill>
                <a:srgbClr val="90C226"/>
              </a:solidFill>
            </a:endParaRPr>
          </a:p>
        </p:txBody>
      </p:sp>
      <p:sp>
        <p:nvSpPr>
          <p:cNvPr id="535554"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5555"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5556" name="Rectangle 4"/>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35557" name="Picture 5" descr="10hashtbehasht"/>
          <p:cNvPicPr>
            <a:picLocks noChangeAspect="1" noChangeArrowheads="1"/>
          </p:cNvPicPr>
          <p:nvPr/>
        </p:nvPicPr>
        <p:blipFill>
          <a:blip r:embed="rId2"/>
          <a:srcRect/>
          <a:stretch>
            <a:fillRect/>
          </a:stretch>
        </p:blipFill>
        <p:spPr bwMode="auto">
          <a:xfrm>
            <a:off x="12358688" y="2263775"/>
            <a:ext cx="2381250" cy="1781175"/>
          </a:xfrm>
          <a:prstGeom prst="rect">
            <a:avLst/>
          </a:prstGeom>
          <a:noFill/>
        </p:spPr>
      </p:pic>
      <p:pic>
        <p:nvPicPr>
          <p:cNvPr id="535558" name="Picture 6" descr="Picture 20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005079">
            <a:off x="3505200" y="228600"/>
            <a:ext cx="3810000" cy="3810000"/>
          </a:xfrm>
          <a:prstGeom prst="rect">
            <a:avLst/>
          </a:prstGeom>
          <a:noFill/>
        </p:spPr>
      </p:pic>
      <p:sp>
        <p:nvSpPr>
          <p:cNvPr id="535559" name="Rectangle 7"/>
          <p:cNvSpPr>
            <a:spLocks noChangeArrowheads="1"/>
          </p:cNvSpPr>
          <p:nvPr/>
        </p:nvSpPr>
        <p:spPr bwMode="auto">
          <a:xfrm>
            <a:off x="3505200" y="228600"/>
            <a:ext cx="3886200" cy="37338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35560" name="Picture 8" descr="Picture 21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04800" y="4114800"/>
            <a:ext cx="4191000" cy="1066800"/>
          </a:xfrm>
          <a:prstGeom prst="rect">
            <a:avLst/>
          </a:prstGeom>
          <a:noFill/>
        </p:spPr>
      </p:pic>
      <p:sp>
        <p:nvSpPr>
          <p:cNvPr id="535561" name="Rectangle 9"/>
          <p:cNvSpPr>
            <a:spLocks noChangeArrowheads="1"/>
          </p:cNvSpPr>
          <p:nvPr/>
        </p:nvSpPr>
        <p:spPr bwMode="auto">
          <a:xfrm rot="192680">
            <a:off x="342900" y="4114800"/>
            <a:ext cx="4191000" cy="10668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0180447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3"/>
          <p:cNvSpPr>
            <a:spLocks noGrp="1"/>
          </p:cNvSpPr>
          <p:nvPr>
            <p:ph type="sldNum" sz="quarter" idx="12"/>
          </p:nvPr>
        </p:nvSpPr>
        <p:spPr/>
        <p:txBody>
          <a:bodyPr/>
          <a:lstStyle/>
          <a:p>
            <a:fld id="{49CA3E3C-F817-46C3-A7D9-51836C99D203}" type="slidenum">
              <a:rPr lang="ar-SA">
                <a:solidFill>
                  <a:srgbClr val="90C226"/>
                </a:solidFill>
              </a:rPr>
              <a:pPr/>
              <a:t>29</a:t>
            </a:fld>
            <a:endParaRPr lang="en-US" dirty="0">
              <a:solidFill>
                <a:srgbClr val="90C226"/>
              </a:solidFill>
            </a:endParaRPr>
          </a:p>
        </p:txBody>
      </p:sp>
      <p:sp>
        <p:nvSpPr>
          <p:cNvPr id="87042" name="Text Box 2"/>
          <p:cNvSpPr txBox="1">
            <a:spLocks noChangeArrowheads="1"/>
          </p:cNvSpPr>
          <p:nvPr/>
        </p:nvSpPr>
        <p:spPr bwMode="auto">
          <a:xfrm>
            <a:off x="7524750" y="333375"/>
            <a:ext cx="1223963"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کاخ اشور</a:t>
            </a:r>
            <a:endParaRPr lang="en-US" sz="2000" b="1" dirty="0">
              <a:solidFill>
                <a:srgbClr val="99CA3C"/>
              </a:solidFill>
              <a:latin typeface="Arial" pitchFamily="34" charset="0"/>
              <a:cs typeface="B Homa" panose="00000400000000000000" pitchFamily="2" charset="-78"/>
            </a:endParaRPr>
          </a:p>
        </p:txBody>
      </p:sp>
      <p:sp>
        <p:nvSpPr>
          <p:cNvPr id="87043" name="Text Box 3"/>
          <p:cNvSpPr txBox="1">
            <a:spLocks noChangeArrowheads="1"/>
          </p:cNvSpPr>
          <p:nvPr/>
        </p:nvSpPr>
        <p:spPr bwMode="auto">
          <a:xfrm>
            <a:off x="4356100" y="836613"/>
            <a:ext cx="4595813" cy="1465262"/>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کاخ اشور اولین بنای چهار ایوانی است و از نمونه های جالب کاخ اجری با روکش گچی است . کاخ دارای سه میانسرا بوده که رواقی گرداگرد یکی از انها قرار گرفته است.                                                                                         </a:t>
            </a:r>
            <a:endParaRPr lang="en-US" b="1" dirty="0">
              <a:solidFill>
                <a:prstClr val="black"/>
              </a:solidFill>
              <a:latin typeface="Arial" pitchFamily="34" charset="0"/>
              <a:cs typeface="B Homa" panose="00000400000000000000" pitchFamily="2" charset="-78"/>
            </a:endParaRPr>
          </a:p>
        </p:txBody>
      </p:sp>
      <p:pic>
        <p:nvPicPr>
          <p:cNvPr id="87044" name="Picture 4" descr="Copy (4) of 16"/>
          <p:cNvPicPr>
            <a:picLocks noChangeAspect="1" noChangeArrowheads="1"/>
          </p:cNvPicPr>
          <p:nvPr/>
        </p:nvPicPr>
        <p:blipFill>
          <a:blip r:embed="rId2" cstate="screen">
            <a:clrChange>
              <a:clrFrom>
                <a:srgbClr val="CFD2D7"/>
              </a:clrFrom>
              <a:clrTo>
                <a:srgbClr val="CFD2D7">
                  <a:alpha val="0"/>
                </a:srgbClr>
              </a:clrTo>
            </a:clrChange>
            <a:lum contrast="18000"/>
            <a:extLst>
              <a:ext uri="{28A0092B-C50C-407E-A947-70E740481C1C}">
                <a14:useLocalDpi xmlns:a14="http://schemas.microsoft.com/office/drawing/2010/main"/>
              </a:ext>
            </a:extLst>
          </a:blip>
          <a:srcRect/>
          <a:stretch>
            <a:fillRect/>
          </a:stretch>
        </p:blipFill>
        <p:spPr bwMode="auto">
          <a:xfrm>
            <a:off x="827088" y="333375"/>
            <a:ext cx="3313112" cy="2592388"/>
          </a:xfrm>
          <a:prstGeom prst="rect">
            <a:avLst/>
          </a:prstGeom>
          <a:noFill/>
        </p:spPr>
      </p:pic>
      <p:pic>
        <p:nvPicPr>
          <p:cNvPr id="87045" name="Picture 5" descr="15"/>
          <p:cNvPicPr>
            <a:picLocks noChangeAspect="1" noChangeArrowheads="1"/>
          </p:cNvPicPr>
          <p:nvPr/>
        </p:nvPicPr>
        <p:blipFill>
          <a:blip r:embed="rId3">
            <a:clrChange>
              <a:clrFrom>
                <a:srgbClr val="E2E4F3"/>
              </a:clrFrom>
              <a:clrTo>
                <a:srgbClr val="E2E4F3">
                  <a:alpha val="0"/>
                </a:srgbClr>
              </a:clrTo>
            </a:clrChange>
            <a:lum contrast="42000"/>
          </a:blip>
          <a:srcRect/>
          <a:stretch>
            <a:fillRect/>
          </a:stretch>
        </p:blipFill>
        <p:spPr bwMode="auto">
          <a:xfrm>
            <a:off x="5562600" y="2205038"/>
            <a:ext cx="3429000" cy="3276600"/>
          </a:xfrm>
          <a:prstGeom prst="rect">
            <a:avLst/>
          </a:prstGeom>
          <a:noFill/>
        </p:spPr>
      </p:pic>
      <p:pic>
        <p:nvPicPr>
          <p:cNvPr id="87046" name="Picture 6" descr="Copy (5) of 16"/>
          <p:cNvPicPr>
            <a:picLocks noChangeAspect="1" noChangeArrowheads="1"/>
          </p:cNvPicPr>
          <p:nvPr/>
        </p:nvPicPr>
        <p:blipFill>
          <a:blip r:embed="rId4">
            <a:clrChange>
              <a:clrFrom>
                <a:srgbClr val="DEE0EF"/>
              </a:clrFrom>
              <a:clrTo>
                <a:srgbClr val="DEE0EF">
                  <a:alpha val="0"/>
                </a:srgbClr>
              </a:clrTo>
            </a:clrChange>
            <a:lum contrast="54000"/>
          </a:blip>
          <a:srcRect/>
          <a:stretch>
            <a:fillRect/>
          </a:stretch>
        </p:blipFill>
        <p:spPr bwMode="auto">
          <a:xfrm>
            <a:off x="395288" y="2857500"/>
            <a:ext cx="4572000" cy="3163888"/>
          </a:xfrm>
          <a:prstGeom prst="rect">
            <a:avLst/>
          </a:prstGeom>
          <a:noFill/>
        </p:spPr>
      </p:pic>
      <p:sp>
        <p:nvSpPr>
          <p:cNvPr id="87047" name="Text Box 7"/>
          <p:cNvSpPr txBox="1">
            <a:spLocks noChangeArrowheads="1"/>
          </p:cNvSpPr>
          <p:nvPr/>
        </p:nvSpPr>
        <p:spPr bwMode="auto">
          <a:xfrm>
            <a:off x="7315200" y="3957638"/>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7048" name="Text Box 8"/>
          <p:cNvSpPr txBox="1">
            <a:spLocks noChangeArrowheads="1"/>
          </p:cNvSpPr>
          <p:nvPr/>
        </p:nvSpPr>
        <p:spPr bwMode="auto">
          <a:xfrm>
            <a:off x="8077200" y="3881438"/>
            <a:ext cx="3048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49" name="Text Box 9"/>
          <p:cNvSpPr txBox="1">
            <a:spLocks noChangeArrowheads="1"/>
          </p:cNvSpPr>
          <p:nvPr/>
        </p:nvSpPr>
        <p:spPr bwMode="auto">
          <a:xfrm>
            <a:off x="6629400" y="3881438"/>
            <a:ext cx="3048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50" name="Text Box 10"/>
          <p:cNvSpPr txBox="1">
            <a:spLocks noChangeArrowheads="1"/>
          </p:cNvSpPr>
          <p:nvPr/>
        </p:nvSpPr>
        <p:spPr bwMode="auto">
          <a:xfrm>
            <a:off x="7467600" y="3348038"/>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51" name="Text Box 11"/>
          <p:cNvSpPr txBox="1">
            <a:spLocks noChangeArrowheads="1"/>
          </p:cNvSpPr>
          <p:nvPr/>
        </p:nvSpPr>
        <p:spPr bwMode="auto">
          <a:xfrm>
            <a:off x="7543800" y="4414838"/>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52" name="Text Box 12"/>
          <p:cNvSpPr txBox="1">
            <a:spLocks noChangeArrowheads="1"/>
          </p:cNvSpPr>
          <p:nvPr/>
        </p:nvSpPr>
        <p:spPr bwMode="auto">
          <a:xfrm>
            <a:off x="5867400" y="2890838"/>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3</a:t>
            </a:r>
            <a:endParaRPr lang="en-US" sz="2000">
              <a:solidFill>
                <a:srgbClr val="99CA3C"/>
              </a:solidFill>
              <a:latin typeface="Times New Roman" pitchFamily="18" charset="0"/>
              <a:cs typeface="Times New Roman" pitchFamily="18" charset="0"/>
            </a:endParaRPr>
          </a:p>
        </p:txBody>
      </p:sp>
      <p:sp>
        <p:nvSpPr>
          <p:cNvPr id="87053" name="Text Box 13"/>
          <p:cNvSpPr txBox="1">
            <a:spLocks noChangeArrowheads="1"/>
          </p:cNvSpPr>
          <p:nvPr/>
        </p:nvSpPr>
        <p:spPr bwMode="auto">
          <a:xfrm>
            <a:off x="7391400" y="2738438"/>
            <a:ext cx="45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4</a:t>
            </a:r>
            <a:endParaRPr lang="en-US" sz="2000">
              <a:solidFill>
                <a:srgbClr val="99CA3C"/>
              </a:solidFill>
              <a:latin typeface="Times New Roman" pitchFamily="18" charset="0"/>
              <a:cs typeface="Times New Roman" pitchFamily="18" charset="0"/>
            </a:endParaRPr>
          </a:p>
        </p:txBody>
      </p:sp>
      <p:sp>
        <p:nvSpPr>
          <p:cNvPr id="87054" name="Text Box 14"/>
          <p:cNvSpPr txBox="1">
            <a:spLocks noChangeArrowheads="1"/>
          </p:cNvSpPr>
          <p:nvPr/>
        </p:nvSpPr>
        <p:spPr bwMode="auto">
          <a:xfrm>
            <a:off x="6019800" y="3424238"/>
            <a:ext cx="6096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5</a:t>
            </a:r>
            <a:endParaRPr lang="en-US" sz="2000">
              <a:solidFill>
                <a:srgbClr val="99CA3C"/>
              </a:solidFill>
              <a:latin typeface="Times New Roman" pitchFamily="18" charset="0"/>
              <a:cs typeface="Times New Roman" pitchFamily="18" charset="0"/>
            </a:endParaRPr>
          </a:p>
        </p:txBody>
      </p:sp>
      <p:sp>
        <p:nvSpPr>
          <p:cNvPr id="87055" name="Text Box 15"/>
          <p:cNvSpPr txBox="1">
            <a:spLocks noChangeArrowheads="1"/>
          </p:cNvSpPr>
          <p:nvPr/>
        </p:nvSpPr>
        <p:spPr bwMode="auto">
          <a:xfrm>
            <a:off x="8305800" y="4262438"/>
            <a:ext cx="838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6</a:t>
            </a:r>
            <a:endParaRPr lang="en-US" sz="2000">
              <a:solidFill>
                <a:srgbClr val="99CA3C"/>
              </a:solidFill>
              <a:latin typeface="Times New Roman" pitchFamily="18" charset="0"/>
              <a:cs typeface="Times New Roman" pitchFamily="18" charset="0"/>
            </a:endParaRPr>
          </a:p>
        </p:txBody>
      </p:sp>
      <p:sp>
        <p:nvSpPr>
          <p:cNvPr id="87056" name="Text Box 16"/>
          <p:cNvSpPr txBox="1">
            <a:spLocks noChangeArrowheads="1"/>
          </p:cNvSpPr>
          <p:nvPr/>
        </p:nvSpPr>
        <p:spPr bwMode="auto">
          <a:xfrm>
            <a:off x="3214688" y="4762500"/>
            <a:ext cx="45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4</a:t>
            </a:r>
            <a:endParaRPr lang="en-US" sz="2000">
              <a:solidFill>
                <a:srgbClr val="99CA3C"/>
              </a:solidFill>
              <a:latin typeface="Times New Roman" pitchFamily="18" charset="0"/>
              <a:cs typeface="Times New Roman" pitchFamily="18" charset="0"/>
            </a:endParaRPr>
          </a:p>
        </p:txBody>
      </p:sp>
      <p:sp>
        <p:nvSpPr>
          <p:cNvPr id="87057" name="Text Box 17"/>
          <p:cNvSpPr txBox="1">
            <a:spLocks noChangeArrowheads="1"/>
          </p:cNvSpPr>
          <p:nvPr/>
        </p:nvSpPr>
        <p:spPr bwMode="auto">
          <a:xfrm>
            <a:off x="2071688" y="3848100"/>
            <a:ext cx="45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7058" name="Text Box 18"/>
          <p:cNvSpPr txBox="1">
            <a:spLocks noChangeArrowheads="1"/>
          </p:cNvSpPr>
          <p:nvPr/>
        </p:nvSpPr>
        <p:spPr bwMode="auto">
          <a:xfrm>
            <a:off x="3443288" y="3543300"/>
            <a:ext cx="3048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5</a:t>
            </a:r>
            <a:endParaRPr lang="en-US" sz="2000">
              <a:solidFill>
                <a:srgbClr val="99CA3C"/>
              </a:solidFill>
              <a:latin typeface="Times New Roman" pitchFamily="18" charset="0"/>
              <a:cs typeface="Times New Roman" pitchFamily="18" charset="0"/>
            </a:endParaRPr>
          </a:p>
        </p:txBody>
      </p:sp>
      <p:sp>
        <p:nvSpPr>
          <p:cNvPr id="87059" name="Text Box 19"/>
          <p:cNvSpPr txBox="1">
            <a:spLocks noChangeArrowheads="1"/>
          </p:cNvSpPr>
          <p:nvPr/>
        </p:nvSpPr>
        <p:spPr bwMode="auto">
          <a:xfrm>
            <a:off x="4205288" y="369570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3</a:t>
            </a:r>
            <a:endParaRPr lang="en-US" sz="2000">
              <a:solidFill>
                <a:srgbClr val="99CA3C"/>
              </a:solidFill>
              <a:latin typeface="Times New Roman" pitchFamily="18" charset="0"/>
              <a:cs typeface="Times New Roman" pitchFamily="18" charset="0"/>
            </a:endParaRPr>
          </a:p>
        </p:txBody>
      </p:sp>
      <p:sp>
        <p:nvSpPr>
          <p:cNvPr id="87060" name="Text Box 20"/>
          <p:cNvSpPr txBox="1">
            <a:spLocks noChangeArrowheads="1"/>
          </p:cNvSpPr>
          <p:nvPr/>
        </p:nvSpPr>
        <p:spPr bwMode="auto">
          <a:xfrm>
            <a:off x="2681288" y="346710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61" name="Text Box 21"/>
          <p:cNvSpPr txBox="1">
            <a:spLocks noChangeArrowheads="1"/>
          </p:cNvSpPr>
          <p:nvPr/>
        </p:nvSpPr>
        <p:spPr bwMode="auto">
          <a:xfrm>
            <a:off x="2605088" y="422910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62" name="Text Box 22"/>
          <p:cNvSpPr txBox="1">
            <a:spLocks noChangeArrowheads="1"/>
          </p:cNvSpPr>
          <p:nvPr/>
        </p:nvSpPr>
        <p:spPr bwMode="auto">
          <a:xfrm>
            <a:off x="1690688" y="361950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63" name="Text Box 23"/>
          <p:cNvSpPr txBox="1">
            <a:spLocks noChangeArrowheads="1"/>
          </p:cNvSpPr>
          <p:nvPr/>
        </p:nvSpPr>
        <p:spPr bwMode="auto">
          <a:xfrm>
            <a:off x="1538288" y="4305300"/>
            <a:ext cx="381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7064" name="Text Box 24"/>
          <p:cNvSpPr txBox="1">
            <a:spLocks noChangeArrowheads="1"/>
          </p:cNvSpPr>
          <p:nvPr/>
        </p:nvSpPr>
        <p:spPr bwMode="auto">
          <a:xfrm>
            <a:off x="6324600" y="6021388"/>
            <a:ext cx="2819400"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1- میانسرا</a:t>
            </a:r>
            <a:endParaRPr lang="en-US" b="1" dirty="0">
              <a:solidFill>
                <a:prstClr val="black"/>
              </a:solidFill>
              <a:latin typeface="Arial" pitchFamily="34" charset="0"/>
              <a:cs typeface="B Homa" panose="00000400000000000000" pitchFamily="2" charset="-78"/>
            </a:endParaRPr>
          </a:p>
        </p:txBody>
      </p:sp>
      <p:sp>
        <p:nvSpPr>
          <p:cNvPr id="87065" name="Text Box 25"/>
          <p:cNvSpPr txBox="1">
            <a:spLocks noChangeArrowheads="1"/>
          </p:cNvSpPr>
          <p:nvPr/>
        </p:nvSpPr>
        <p:spPr bwMode="auto">
          <a:xfrm>
            <a:off x="6227763" y="5661025"/>
            <a:ext cx="27432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srgbClr val="99CA3C"/>
                </a:solidFill>
                <a:latin typeface="Arial" pitchFamily="34" charset="0"/>
                <a:cs typeface="B Homa" panose="00000400000000000000" pitchFamily="2" charset="-78"/>
              </a:rPr>
              <a:t>نقشه کاخ اشور</a:t>
            </a:r>
            <a:endParaRPr lang="en-US" b="1" dirty="0">
              <a:solidFill>
                <a:srgbClr val="99CA3C"/>
              </a:solidFill>
              <a:latin typeface="Arial" pitchFamily="34" charset="0"/>
              <a:cs typeface="B Homa" panose="00000400000000000000" pitchFamily="2" charset="-78"/>
            </a:endParaRPr>
          </a:p>
        </p:txBody>
      </p:sp>
      <p:sp>
        <p:nvSpPr>
          <p:cNvPr id="87066" name="Text Box 26"/>
          <p:cNvSpPr txBox="1">
            <a:spLocks noChangeArrowheads="1"/>
          </p:cNvSpPr>
          <p:nvPr/>
        </p:nvSpPr>
        <p:spPr bwMode="auto">
          <a:xfrm>
            <a:off x="6934200" y="6302375"/>
            <a:ext cx="17526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2- ایوان</a:t>
            </a:r>
            <a:endParaRPr lang="en-US" b="1" dirty="0">
              <a:solidFill>
                <a:prstClr val="black"/>
              </a:solidFill>
              <a:latin typeface="Arial" pitchFamily="34" charset="0"/>
              <a:cs typeface="B Homa" panose="00000400000000000000" pitchFamily="2" charset="-78"/>
            </a:endParaRPr>
          </a:p>
        </p:txBody>
      </p:sp>
      <p:sp>
        <p:nvSpPr>
          <p:cNvPr id="87067" name="Text Box 27"/>
          <p:cNvSpPr txBox="1">
            <a:spLocks noChangeArrowheads="1"/>
          </p:cNvSpPr>
          <p:nvPr/>
        </p:nvSpPr>
        <p:spPr bwMode="auto">
          <a:xfrm>
            <a:off x="4643438" y="6021388"/>
            <a:ext cx="1828800"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3- میانسرا</a:t>
            </a:r>
            <a:endParaRPr lang="en-US" b="1" dirty="0">
              <a:solidFill>
                <a:prstClr val="black"/>
              </a:solidFill>
              <a:latin typeface="Arial" pitchFamily="34" charset="0"/>
              <a:cs typeface="B Homa" panose="00000400000000000000" pitchFamily="2" charset="-78"/>
            </a:endParaRPr>
          </a:p>
        </p:txBody>
      </p:sp>
      <p:sp>
        <p:nvSpPr>
          <p:cNvPr id="87068" name="Text Box 28"/>
          <p:cNvSpPr txBox="1">
            <a:spLocks noChangeArrowheads="1"/>
          </p:cNvSpPr>
          <p:nvPr/>
        </p:nvSpPr>
        <p:spPr bwMode="auto">
          <a:xfrm>
            <a:off x="3851275" y="6308725"/>
            <a:ext cx="25146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4- مبانسرای رواق دار</a:t>
            </a:r>
            <a:endParaRPr lang="en-US" b="1" dirty="0">
              <a:solidFill>
                <a:prstClr val="black"/>
              </a:solidFill>
              <a:latin typeface="Arial" pitchFamily="34" charset="0"/>
              <a:cs typeface="B Homa" panose="00000400000000000000" pitchFamily="2" charset="-78"/>
            </a:endParaRPr>
          </a:p>
        </p:txBody>
      </p:sp>
      <p:sp>
        <p:nvSpPr>
          <p:cNvPr id="87069" name="Text Box 29"/>
          <p:cNvSpPr txBox="1">
            <a:spLocks noChangeArrowheads="1"/>
          </p:cNvSpPr>
          <p:nvPr/>
        </p:nvSpPr>
        <p:spPr bwMode="auto">
          <a:xfrm>
            <a:off x="1763713" y="6015038"/>
            <a:ext cx="2057400"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5- اتاق ستون دار</a:t>
            </a:r>
            <a:endParaRPr lang="en-US" b="1" dirty="0">
              <a:solidFill>
                <a:prstClr val="black"/>
              </a:solidFill>
              <a:latin typeface="Arial" pitchFamily="34" charset="0"/>
              <a:cs typeface="B Homa" panose="00000400000000000000" pitchFamily="2" charset="-78"/>
            </a:endParaRPr>
          </a:p>
        </p:txBody>
      </p:sp>
      <p:sp>
        <p:nvSpPr>
          <p:cNvPr id="87070" name="Text Box 30"/>
          <p:cNvSpPr txBox="1">
            <a:spLocks noChangeArrowheads="1"/>
          </p:cNvSpPr>
          <p:nvPr/>
        </p:nvSpPr>
        <p:spPr bwMode="auto">
          <a:xfrm>
            <a:off x="2644775" y="6302375"/>
            <a:ext cx="99060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6- حمام</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02830935"/>
      </p:ext>
    </p:ext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7837189C-A22B-4382-BCDA-D4625E12B59C}" type="slidenum">
              <a:rPr lang="ar-SA">
                <a:solidFill>
                  <a:srgbClr val="90C226"/>
                </a:solidFill>
              </a:rPr>
              <a:pPr/>
              <a:t>290</a:t>
            </a:fld>
            <a:endParaRPr lang="en-US" dirty="0">
              <a:solidFill>
                <a:srgbClr val="90C226"/>
              </a:solidFill>
            </a:endParaRPr>
          </a:p>
        </p:txBody>
      </p:sp>
      <p:sp>
        <p:nvSpPr>
          <p:cNvPr id="536578" name="Line 2"/>
          <p:cNvSpPr>
            <a:spLocks noChangeShapeType="1"/>
          </p:cNvSpPr>
          <p:nvPr/>
        </p:nvSpPr>
        <p:spPr bwMode="auto">
          <a:xfrm flipH="1">
            <a:off x="0" y="5334000"/>
            <a:ext cx="3429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6579" name="Rectangle 3"/>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36580" name="Picture 4" descr="Picture 21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09800" y="609600"/>
            <a:ext cx="5332413" cy="5041900"/>
          </a:xfrm>
          <a:prstGeom prst="rect">
            <a:avLst/>
          </a:prstGeom>
          <a:noFill/>
          <a:ln w="9525">
            <a:solidFill>
              <a:srgbClr val="800000"/>
            </a:solidFill>
            <a:miter lim="800000"/>
            <a:headEnd/>
            <a:tailEnd/>
          </a:ln>
        </p:spPr>
      </p:pic>
      <p:sp>
        <p:nvSpPr>
          <p:cNvPr id="536581" name="Text Box 5"/>
          <p:cNvSpPr txBox="1">
            <a:spLocks noChangeArrowheads="1"/>
          </p:cNvSpPr>
          <p:nvPr/>
        </p:nvSpPr>
        <p:spPr bwMode="auto">
          <a:xfrm>
            <a:off x="-381000" y="4648200"/>
            <a:ext cx="2590800" cy="366713"/>
          </a:xfrm>
          <a:prstGeom prst="rect">
            <a:avLst/>
          </a:prstGeom>
          <a:noFill/>
          <a:ln w="38100" algn="ctr">
            <a:noFill/>
            <a:miter lim="800000"/>
            <a:headEnd/>
            <a:tailEnd/>
          </a:ln>
          <a:effectLst/>
        </p:spPr>
        <p:txBody>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کوشک و آب نماهای اطراف آن</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53380210"/>
      </p:ext>
    </p:extLst>
  </p:cSld>
  <p:clrMapOvr>
    <a:masterClrMapping/>
  </p:clrMapOvr>
  <p:transition advClick="0"/>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7CBEC2BD-9E37-43FE-BE5F-09823837A376}" type="slidenum">
              <a:rPr lang="ar-SA">
                <a:solidFill>
                  <a:srgbClr val="90C226"/>
                </a:solidFill>
              </a:rPr>
              <a:pPr/>
              <a:t>291</a:t>
            </a:fld>
            <a:endParaRPr lang="en-US" dirty="0">
              <a:solidFill>
                <a:srgbClr val="90C226"/>
              </a:solidFill>
            </a:endParaRPr>
          </a:p>
        </p:txBody>
      </p:sp>
      <p:sp>
        <p:nvSpPr>
          <p:cNvPr id="537602"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7603"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7604" name="Rectangle 4"/>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37605" name="Picture 5" descr="Picture 21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13213" y="381000"/>
            <a:ext cx="3124200" cy="3121025"/>
          </a:xfrm>
          <a:prstGeom prst="rect">
            <a:avLst/>
          </a:prstGeom>
          <a:noFill/>
          <a:ln w="9525">
            <a:solidFill>
              <a:schemeClr val="tx1"/>
            </a:solidFill>
            <a:miter lim="800000"/>
            <a:headEnd/>
            <a:tailEnd/>
          </a:ln>
        </p:spPr>
      </p:pic>
      <p:pic>
        <p:nvPicPr>
          <p:cNvPr id="537606" name="Picture 6" descr="Picture 21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5800" y="3048000"/>
            <a:ext cx="3276600" cy="3059113"/>
          </a:xfrm>
          <a:prstGeom prst="rect">
            <a:avLst/>
          </a:prstGeom>
          <a:noFill/>
          <a:ln w="9525" algn="ctr">
            <a:solidFill>
              <a:schemeClr val="tx1"/>
            </a:solidFill>
            <a:miter lim="800000"/>
            <a:headEnd/>
            <a:tailEnd/>
          </a:ln>
          <a:effectLst/>
        </p:spPr>
      </p:pic>
      <p:sp>
        <p:nvSpPr>
          <p:cNvPr id="537607" name="Text Box 7"/>
          <p:cNvSpPr txBox="1">
            <a:spLocks noChangeArrowheads="1"/>
          </p:cNvSpPr>
          <p:nvPr/>
        </p:nvSpPr>
        <p:spPr bwMode="auto">
          <a:xfrm>
            <a:off x="3124200" y="228600"/>
            <a:ext cx="16764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همکف</a:t>
            </a:r>
            <a:endParaRPr lang="en-US" b="1" dirty="0">
              <a:solidFill>
                <a:prstClr val="black"/>
              </a:solidFill>
              <a:latin typeface="Arial" pitchFamily="34" charset="0"/>
              <a:cs typeface="B Homa" panose="00000400000000000000" pitchFamily="2" charset="-78"/>
            </a:endParaRPr>
          </a:p>
        </p:txBody>
      </p:sp>
      <p:sp>
        <p:nvSpPr>
          <p:cNvPr id="537608" name="Rectangle 8"/>
          <p:cNvSpPr>
            <a:spLocks noChangeArrowheads="1"/>
          </p:cNvSpPr>
          <p:nvPr/>
        </p:nvSpPr>
        <p:spPr bwMode="auto">
          <a:xfrm>
            <a:off x="228600" y="2895600"/>
            <a:ext cx="1304925" cy="646331"/>
          </a:xfrm>
          <a:prstGeom prst="rect">
            <a:avLst/>
          </a:prstGeom>
          <a:solidFill>
            <a:schemeClr val="bg1"/>
          </a:solidFill>
          <a:ln w="9525" algn="ctr">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اول</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537721401"/>
      </p:ext>
    </p:extLst>
  </p:cSld>
  <p:clrMapOvr>
    <a:masterClrMapping/>
  </p:clrMapOvr>
  <p:transition advClick="0"/>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478A6CE4-02C1-4E19-BF70-97DD62381CF5}" type="slidenum">
              <a:rPr lang="ar-SA">
                <a:solidFill>
                  <a:srgbClr val="90C226"/>
                </a:solidFill>
              </a:rPr>
              <a:pPr/>
              <a:t>292</a:t>
            </a:fld>
            <a:endParaRPr lang="en-US" dirty="0">
              <a:solidFill>
                <a:srgbClr val="90C226"/>
              </a:solidFill>
            </a:endParaRPr>
          </a:p>
        </p:txBody>
      </p:sp>
      <p:sp>
        <p:nvSpPr>
          <p:cNvPr id="538626"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38627" name="Picture 3" descr="Picture 21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93775" y="1525588"/>
            <a:ext cx="6630988" cy="3487737"/>
          </a:xfrm>
          <a:prstGeom prst="rect">
            <a:avLst/>
          </a:prstGeom>
          <a:noFill/>
          <a:ln w="9525">
            <a:solidFill>
              <a:schemeClr val="tx1"/>
            </a:solidFill>
            <a:miter lim="800000"/>
            <a:headEnd/>
            <a:tailEnd/>
          </a:ln>
        </p:spPr>
      </p:pic>
      <p:sp>
        <p:nvSpPr>
          <p:cNvPr id="538628" name="Text Box 4"/>
          <p:cNvSpPr txBox="1">
            <a:spLocks noChangeArrowheads="1"/>
          </p:cNvSpPr>
          <p:nvPr/>
        </p:nvSpPr>
        <p:spPr bwMode="auto">
          <a:xfrm>
            <a:off x="1066800" y="1676400"/>
            <a:ext cx="6096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برش</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081395961"/>
      </p:ext>
    </p:extLst>
  </p:cSld>
  <p:clrMapOvr>
    <a:masterClrMapping/>
  </p:clrMapOvr>
  <p:transition advClick="0"/>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5043037E-6448-424B-AAF4-0F8FE1B41AA1}" type="slidenum">
              <a:rPr lang="ar-SA">
                <a:solidFill>
                  <a:srgbClr val="90C226"/>
                </a:solidFill>
              </a:rPr>
              <a:pPr/>
              <a:t>293</a:t>
            </a:fld>
            <a:endParaRPr lang="en-US" dirty="0">
              <a:solidFill>
                <a:srgbClr val="90C226"/>
              </a:solidFill>
            </a:endParaRPr>
          </a:p>
        </p:txBody>
      </p:sp>
      <p:sp>
        <p:nvSpPr>
          <p:cNvPr id="539650" name="Line 2"/>
          <p:cNvSpPr>
            <a:spLocks noChangeShapeType="1"/>
          </p:cNvSpPr>
          <p:nvPr/>
        </p:nvSpPr>
        <p:spPr bwMode="auto">
          <a:xfrm flipH="1">
            <a:off x="0" y="5334000"/>
            <a:ext cx="3429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39651" name="Rectangle 3"/>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39652" name="Picture 4" descr="Picture 208"/>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897188" y="379413"/>
            <a:ext cx="3748087" cy="5865812"/>
          </a:xfrm>
          <a:prstGeom prst="rect">
            <a:avLst/>
          </a:prstGeom>
          <a:noFill/>
          <a:ln w="9525">
            <a:solidFill>
              <a:schemeClr val="tx1"/>
            </a:solidFill>
            <a:miter lim="800000"/>
            <a:headEnd/>
            <a:tailEnd/>
          </a:ln>
        </p:spPr>
      </p:pic>
      <p:sp>
        <p:nvSpPr>
          <p:cNvPr id="539653" name="Text Box 5"/>
          <p:cNvSpPr txBox="1">
            <a:spLocks noChangeArrowheads="1"/>
          </p:cNvSpPr>
          <p:nvPr/>
        </p:nvSpPr>
        <p:spPr bwMode="auto">
          <a:xfrm>
            <a:off x="609600" y="4876800"/>
            <a:ext cx="2209800" cy="366713"/>
          </a:xfrm>
          <a:prstGeom prst="rect">
            <a:avLst/>
          </a:prstGeom>
          <a:noFill/>
          <a:ln w="38100" algn="ctr">
            <a:noFill/>
            <a:miter lim="800000"/>
            <a:headEnd/>
            <a:tailEnd/>
          </a:ln>
          <a:effectLst/>
        </p:spPr>
        <p:txBody>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طرحی از حوضخا نه</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08276762"/>
      </p:ext>
    </p:extLst>
  </p:cSld>
  <p:clrMapOvr>
    <a:masterClrMapping/>
  </p:clrMapOvr>
  <p:transition advClick="0"/>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A75381C4-6507-444F-923E-228608AC1A23}" type="slidenum">
              <a:rPr lang="ar-SA">
                <a:solidFill>
                  <a:srgbClr val="90C226"/>
                </a:solidFill>
              </a:rPr>
              <a:pPr/>
              <a:t>294</a:t>
            </a:fld>
            <a:endParaRPr lang="en-US" dirty="0">
              <a:solidFill>
                <a:srgbClr val="90C226"/>
              </a:solidFill>
            </a:endParaRPr>
          </a:p>
        </p:txBody>
      </p:sp>
      <p:sp>
        <p:nvSpPr>
          <p:cNvPr id="540674"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sp>
        <p:nvSpPr>
          <p:cNvPr id="540675"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0676"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40677" name="Picture 5" descr="6"/>
          <p:cNvPicPr>
            <a:picLocks noChangeAspect="1" noChangeArrowheads="1"/>
          </p:cNvPicPr>
          <p:nvPr/>
        </p:nvPicPr>
        <p:blipFill>
          <a:blip r:embed="rId2"/>
          <a:srcRect/>
          <a:stretch>
            <a:fillRect/>
          </a:stretch>
        </p:blipFill>
        <p:spPr bwMode="auto">
          <a:xfrm>
            <a:off x="3352800" y="533400"/>
            <a:ext cx="4343400" cy="2900363"/>
          </a:xfrm>
          <a:prstGeom prst="rect">
            <a:avLst/>
          </a:prstGeom>
          <a:noFill/>
        </p:spPr>
      </p:pic>
      <p:pic>
        <p:nvPicPr>
          <p:cNvPr id="540678" name="Picture 6" descr="8behesht"/>
          <p:cNvPicPr>
            <a:picLocks noChangeAspect="1" noChangeArrowheads="1"/>
          </p:cNvPicPr>
          <p:nvPr/>
        </p:nvPicPr>
        <p:blipFill>
          <a:blip r:embed="rId3"/>
          <a:srcRect/>
          <a:stretch>
            <a:fillRect/>
          </a:stretch>
        </p:blipFill>
        <p:spPr bwMode="auto">
          <a:xfrm>
            <a:off x="457200" y="3048000"/>
            <a:ext cx="3886200" cy="2914650"/>
          </a:xfrm>
          <a:prstGeom prst="rect">
            <a:avLst/>
          </a:prstGeom>
          <a:noFill/>
        </p:spPr>
      </p:pic>
    </p:spTree>
    <p:extLst>
      <p:ext uri="{BB962C8B-B14F-4D97-AF65-F5344CB8AC3E}">
        <p14:creationId xmlns:p14="http://schemas.microsoft.com/office/powerpoint/2010/main" val="3817086780"/>
      </p:ext>
    </p:extLst>
  </p:cSld>
  <p:clrMapOvr>
    <a:masterClrMapping/>
  </p:clrMapOvr>
  <p:transition advClick="0"/>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73E95418-81EA-47DE-A433-4F649467ED8D}" type="slidenum">
              <a:rPr lang="ar-SA">
                <a:solidFill>
                  <a:srgbClr val="90C226"/>
                </a:solidFill>
              </a:rPr>
              <a:pPr/>
              <a:t>295</a:t>
            </a:fld>
            <a:endParaRPr lang="en-US" dirty="0">
              <a:solidFill>
                <a:srgbClr val="90C226"/>
              </a:solidFill>
            </a:endParaRPr>
          </a:p>
        </p:txBody>
      </p:sp>
      <p:sp>
        <p:nvSpPr>
          <p:cNvPr id="541698"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sp>
        <p:nvSpPr>
          <p:cNvPr id="541699"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1700"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41701" name="Picture 5" descr="9"/>
          <p:cNvPicPr>
            <a:picLocks noChangeAspect="1" noChangeArrowheads="1"/>
          </p:cNvPicPr>
          <p:nvPr/>
        </p:nvPicPr>
        <p:blipFill>
          <a:blip r:embed="rId2"/>
          <a:srcRect/>
          <a:stretch>
            <a:fillRect/>
          </a:stretch>
        </p:blipFill>
        <p:spPr bwMode="auto">
          <a:xfrm>
            <a:off x="4419600" y="304800"/>
            <a:ext cx="2554288" cy="3733800"/>
          </a:xfrm>
          <a:prstGeom prst="rect">
            <a:avLst/>
          </a:prstGeom>
          <a:noFill/>
        </p:spPr>
      </p:pic>
      <p:pic>
        <p:nvPicPr>
          <p:cNvPr id="541702" name="Picture 6" descr="5"/>
          <p:cNvPicPr>
            <a:picLocks noChangeAspect="1" noChangeArrowheads="1"/>
          </p:cNvPicPr>
          <p:nvPr/>
        </p:nvPicPr>
        <p:blipFill>
          <a:blip r:embed="rId3"/>
          <a:srcRect/>
          <a:stretch>
            <a:fillRect/>
          </a:stretch>
        </p:blipFill>
        <p:spPr bwMode="auto">
          <a:xfrm>
            <a:off x="609600" y="2895600"/>
            <a:ext cx="3505200" cy="2820988"/>
          </a:xfrm>
          <a:prstGeom prst="rect">
            <a:avLst/>
          </a:prstGeom>
          <a:noFill/>
        </p:spPr>
      </p:pic>
    </p:spTree>
    <p:extLst>
      <p:ext uri="{BB962C8B-B14F-4D97-AF65-F5344CB8AC3E}">
        <p14:creationId xmlns:p14="http://schemas.microsoft.com/office/powerpoint/2010/main" val="176084304"/>
      </p:ext>
    </p:extLst>
  </p:cSld>
  <p:clrMapOvr>
    <a:masterClrMapping/>
  </p:clrMapOvr>
  <p:transition advClick="0"/>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CA2E9138-9586-4A81-B15D-A4C25EDEC112}" type="slidenum">
              <a:rPr lang="ar-SA">
                <a:solidFill>
                  <a:srgbClr val="90C226"/>
                </a:solidFill>
              </a:rPr>
              <a:pPr/>
              <a:t>296</a:t>
            </a:fld>
            <a:endParaRPr lang="en-US" dirty="0">
              <a:solidFill>
                <a:srgbClr val="90C226"/>
              </a:solidFill>
            </a:endParaRPr>
          </a:p>
        </p:txBody>
      </p:sp>
      <p:sp>
        <p:nvSpPr>
          <p:cNvPr id="542722" name="Rectangle 2"/>
          <p:cNvSpPr>
            <a:spLocks noChangeArrowheads="1"/>
          </p:cNvSpPr>
          <p:nvPr/>
        </p:nvSpPr>
        <p:spPr bwMode="auto">
          <a:xfrm rot="-16200000">
            <a:off x="7068343" y="2685257"/>
            <a:ext cx="232251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هشت بهشت</a:t>
            </a:r>
            <a:endParaRPr lang="en-US" sz="4400" dirty="0">
              <a:solidFill>
                <a:prstClr val="black"/>
              </a:solidFill>
              <a:latin typeface="Arial" pitchFamily="34" charset="0"/>
              <a:cs typeface="Andalus" pitchFamily="2" charset="-78"/>
            </a:endParaRPr>
          </a:p>
        </p:txBody>
      </p:sp>
      <p:pic>
        <p:nvPicPr>
          <p:cNvPr id="542723" name="Picture 3" descr="IMG_119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000" y="457200"/>
            <a:ext cx="2514600" cy="5334000"/>
          </a:xfrm>
          <a:prstGeom prst="rect">
            <a:avLst/>
          </a:prstGeom>
          <a:noFill/>
        </p:spPr>
      </p:pic>
      <p:sp>
        <p:nvSpPr>
          <p:cNvPr id="542724" name="Line 4"/>
          <p:cNvSpPr>
            <a:spLocks noChangeShapeType="1"/>
          </p:cNvSpPr>
          <p:nvPr/>
        </p:nvSpPr>
        <p:spPr bwMode="auto">
          <a:xfrm rot="5400000" flipH="1">
            <a:off x="6210300" y="4533900"/>
            <a:ext cx="1524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2725" name="Line 5"/>
          <p:cNvSpPr>
            <a:spLocks noChangeShapeType="1"/>
          </p:cNvSpPr>
          <p:nvPr/>
        </p:nvSpPr>
        <p:spPr bwMode="auto">
          <a:xfrm rot="-16200000">
            <a:off x="6438900" y="4229100"/>
            <a:ext cx="0" cy="1600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2726" name="Line 6"/>
          <p:cNvSpPr>
            <a:spLocks noChangeShapeType="1"/>
          </p:cNvSpPr>
          <p:nvPr/>
        </p:nvSpPr>
        <p:spPr bwMode="auto">
          <a:xfrm flipV="1">
            <a:off x="6019800" y="1219200"/>
            <a:ext cx="0" cy="1295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2727" name="Line 7"/>
          <p:cNvSpPr>
            <a:spLocks noChangeShapeType="1"/>
          </p:cNvSpPr>
          <p:nvPr/>
        </p:nvSpPr>
        <p:spPr bwMode="auto">
          <a:xfrm flipH="1">
            <a:off x="4800600" y="1447800"/>
            <a:ext cx="1600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42728" name="Picture 8" descr="22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05400" y="2209800"/>
            <a:ext cx="2438400" cy="1619250"/>
          </a:xfrm>
          <a:prstGeom prst="rect">
            <a:avLst/>
          </a:prstGeom>
          <a:noFill/>
        </p:spPr>
      </p:pic>
      <p:pic>
        <p:nvPicPr>
          <p:cNvPr id="542729" name="Picture 9" descr="IMG_119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05200" y="533400"/>
            <a:ext cx="1443038" cy="2286000"/>
          </a:xfrm>
          <a:prstGeom prst="rect">
            <a:avLst/>
          </a:prstGeom>
          <a:noFill/>
        </p:spPr>
      </p:pic>
      <p:sp>
        <p:nvSpPr>
          <p:cNvPr id="542730" name="Line 10"/>
          <p:cNvSpPr>
            <a:spLocks noChangeShapeType="1"/>
          </p:cNvSpPr>
          <p:nvPr/>
        </p:nvSpPr>
        <p:spPr bwMode="auto">
          <a:xfrm>
            <a:off x="4191000" y="2819400"/>
            <a:ext cx="0" cy="3581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2731" name="Line 11"/>
          <p:cNvSpPr>
            <a:spLocks noChangeShapeType="1"/>
          </p:cNvSpPr>
          <p:nvPr/>
        </p:nvSpPr>
        <p:spPr bwMode="auto">
          <a:xfrm flipH="1">
            <a:off x="0" y="6096000"/>
            <a:ext cx="4495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42732" name="Picture 12" descr="Hall"/>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4114800"/>
            <a:ext cx="2819400" cy="1527175"/>
          </a:xfrm>
          <a:prstGeom prst="rect">
            <a:avLst/>
          </a:prstGeom>
          <a:noFill/>
        </p:spPr>
      </p:pic>
      <p:sp>
        <p:nvSpPr>
          <p:cNvPr id="542733" name="Rectangle 13"/>
          <p:cNvSpPr>
            <a:spLocks noChangeArrowheads="1"/>
          </p:cNvSpPr>
          <p:nvPr/>
        </p:nvSpPr>
        <p:spPr bwMode="auto">
          <a:xfrm>
            <a:off x="7239000" y="6019800"/>
            <a:ext cx="990600" cy="609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4798262"/>
      </p:ext>
    </p:extLst>
  </p:cSld>
  <p:clrMapOvr>
    <a:masterClrMapping/>
  </p:clrMapOvr>
  <p:transition advClick="0"/>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3"/>
          <p:cNvSpPr>
            <a:spLocks noGrp="1"/>
          </p:cNvSpPr>
          <p:nvPr>
            <p:ph type="sldNum" sz="quarter" idx="12"/>
          </p:nvPr>
        </p:nvSpPr>
        <p:spPr/>
        <p:txBody>
          <a:bodyPr/>
          <a:lstStyle/>
          <a:p>
            <a:fld id="{A1B6A272-4847-46CB-B9A7-A25BD6A0B7A5}" type="slidenum">
              <a:rPr lang="ar-SA">
                <a:solidFill>
                  <a:srgbClr val="90C226"/>
                </a:solidFill>
              </a:rPr>
              <a:pPr/>
              <a:t>297</a:t>
            </a:fld>
            <a:endParaRPr lang="en-US" dirty="0">
              <a:solidFill>
                <a:srgbClr val="90C226"/>
              </a:solidFill>
            </a:endParaRPr>
          </a:p>
        </p:txBody>
      </p:sp>
      <p:pic>
        <p:nvPicPr>
          <p:cNvPr id="562178" name="Picture 2" descr="8 behesht"/>
          <p:cNvPicPr>
            <a:picLocks noChangeAspect="1" noChangeArrowheads="1"/>
          </p:cNvPicPr>
          <p:nvPr/>
        </p:nvPicPr>
        <p:blipFill>
          <a:blip r:embed="rId2"/>
          <a:srcRect/>
          <a:stretch>
            <a:fillRect/>
          </a:stretch>
        </p:blipFill>
        <p:spPr bwMode="auto">
          <a:xfrm>
            <a:off x="6324600" y="4953000"/>
            <a:ext cx="1752600" cy="1314450"/>
          </a:xfrm>
          <a:prstGeom prst="rect">
            <a:avLst/>
          </a:prstGeom>
          <a:noFill/>
          <a:ln w="9525" algn="ctr">
            <a:solidFill>
              <a:srgbClr val="800000"/>
            </a:solidFill>
            <a:miter lim="800000"/>
            <a:headEnd/>
            <a:tailEnd/>
          </a:ln>
          <a:effectLst/>
        </p:spPr>
      </p:pic>
      <p:pic>
        <p:nvPicPr>
          <p:cNvPr id="562179" name="Picture 3" descr="40sotoone esfahan0"/>
          <p:cNvPicPr>
            <a:picLocks noChangeAspect="1" noChangeArrowheads="1"/>
          </p:cNvPicPr>
          <p:nvPr/>
        </p:nvPicPr>
        <p:blipFill>
          <a:blip r:embed="rId3"/>
          <a:srcRect/>
          <a:stretch>
            <a:fillRect/>
          </a:stretch>
        </p:blipFill>
        <p:spPr bwMode="auto">
          <a:xfrm>
            <a:off x="6324600" y="3352800"/>
            <a:ext cx="1752600" cy="1314450"/>
          </a:xfrm>
          <a:prstGeom prst="rect">
            <a:avLst/>
          </a:prstGeom>
          <a:noFill/>
          <a:ln w="9525" algn="ctr">
            <a:solidFill>
              <a:srgbClr val="800000"/>
            </a:solidFill>
            <a:miter lim="800000"/>
            <a:headEnd/>
            <a:tailEnd/>
          </a:ln>
          <a:effectLst/>
        </p:spPr>
      </p:pic>
      <p:pic>
        <p:nvPicPr>
          <p:cNvPr id="562180" name="Picture 4" descr="ali ghapoo0"/>
          <p:cNvPicPr>
            <a:picLocks noChangeAspect="1" noChangeArrowheads="1"/>
          </p:cNvPicPr>
          <p:nvPr/>
        </p:nvPicPr>
        <p:blipFill>
          <a:blip r:embed="rId4"/>
          <a:srcRect/>
          <a:stretch>
            <a:fillRect/>
          </a:stretch>
        </p:blipFill>
        <p:spPr bwMode="auto">
          <a:xfrm>
            <a:off x="6324600" y="1676400"/>
            <a:ext cx="1752600" cy="1314450"/>
          </a:xfrm>
          <a:prstGeom prst="rect">
            <a:avLst/>
          </a:prstGeom>
          <a:noFill/>
          <a:ln w="9525">
            <a:solidFill>
              <a:srgbClr val="800000"/>
            </a:solidFill>
            <a:miter lim="800000"/>
            <a:headEnd/>
            <a:tailEnd/>
          </a:ln>
        </p:spPr>
      </p:pic>
      <p:sp>
        <p:nvSpPr>
          <p:cNvPr id="562181" name="Rectangle 5"/>
          <p:cNvSpPr>
            <a:spLocks noChangeArrowheads="1"/>
          </p:cNvSpPr>
          <p:nvPr/>
        </p:nvSpPr>
        <p:spPr bwMode="auto">
          <a:xfrm>
            <a:off x="2702640" y="457200"/>
            <a:ext cx="4325223" cy="1200329"/>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7200" dirty="0">
                <a:solidFill>
                  <a:prstClr val="black"/>
                </a:solidFill>
                <a:latin typeface="Arial" pitchFamily="34" charset="0"/>
                <a:cs typeface="Andalus" pitchFamily="2" charset="-78"/>
              </a:rPr>
              <a:t>کاخ و کوشک</a:t>
            </a:r>
            <a:endParaRPr lang="en-US" sz="7200" dirty="0">
              <a:solidFill>
                <a:prstClr val="black"/>
              </a:solidFill>
              <a:latin typeface="Arial" pitchFamily="34" charset="0"/>
              <a:cs typeface="Andalus" pitchFamily="2" charset="-78"/>
            </a:endParaRPr>
          </a:p>
        </p:txBody>
      </p:sp>
      <p:sp>
        <p:nvSpPr>
          <p:cNvPr id="562182" name="Line 6"/>
          <p:cNvSpPr>
            <a:spLocks noChangeShapeType="1"/>
          </p:cNvSpPr>
          <p:nvPr/>
        </p:nvSpPr>
        <p:spPr bwMode="auto">
          <a:xfrm flipH="1">
            <a:off x="4419600" y="2895600"/>
            <a:ext cx="4038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2183" name="Line 7"/>
          <p:cNvSpPr>
            <a:spLocks noChangeShapeType="1"/>
          </p:cNvSpPr>
          <p:nvPr/>
        </p:nvSpPr>
        <p:spPr bwMode="auto">
          <a:xfrm flipH="1">
            <a:off x="3886200" y="4572000"/>
            <a:ext cx="4572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2184" name="Line 8"/>
          <p:cNvSpPr>
            <a:spLocks noChangeShapeType="1"/>
          </p:cNvSpPr>
          <p:nvPr/>
        </p:nvSpPr>
        <p:spPr bwMode="auto">
          <a:xfrm flipH="1">
            <a:off x="4495800" y="6172200"/>
            <a:ext cx="3962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2185" name="Text Box 9"/>
          <p:cNvSpPr txBox="1">
            <a:spLocks noChangeArrowheads="1"/>
          </p:cNvSpPr>
          <p:nvPr/>
        </p:nvSpPr>
        <p:spPr bwMode="auto">
          <a:xfrm>
            <a:off x="4267200" y="2362200"/>
            <a:ext cx="18288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عالی قاپو</a:t>
            </a:r>
            <a:endParaRPr lang="en-US" sz="2800" dirty="0">
              <a:solidFill>
                <a:prstClr val="black"/>
              </a:solidFill>
              <a:latin typeface="Arial" pitchFamily="34" charset="0"/>
              <a:cs typeface="Andalus" pitchFamily="2" charset="-78"/>
            </a:endParaRPr>
          </a:p>
        </p:txBody>
      </p:sp>
      <p:sp>
        <p:nvSpPr>
          <p:cNvPr id="562186" name="Text Box 10"/>
          <p:cNvSpPr txBox="1">
            <a:spLocks noChangeArrowheads="1"/>
          </p:cNvSpPr>
          <p:nvPr/>
        </p:nvSpPr>
        <p:spPr bwMode="auto">
          <a:xfrm>
            <a:off x="3657600" y="4038600"/>
            <a:ext cx="25908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چهل ستون اصفهان</a:t>
            </a:r>
            <a:endParaRPr lang="en-US" sz="2800" dirty="0">
              <a:solidFill>
                <a:prstClr val="black"/>
              </a:solidFill>
              <a:latin typeface="Arial" pitchFamily="34" charset="0"/>
              <a:cs typeface="Andalus" pitchFamily="2" charset="-78"/>
            </a:endParaRPr>
          </a:p>
        </p:txBody>
      </p:sp>
      <p:sp>
        <p:nvSpPr>
          <p:cNvPr id="562187" name="Text Box 11"/>
          <p:cNvSpPr txBox="1">
            <a:spLocks noChangeArrowheads="1"/>
          </p:cNvSpPr>
          <p:nvPr/>
        </p:nvSpPr>
        <p:spPr bwMode="auto">
          <a:xfrm>
            <a:off x="4191000" y="5638800"/>
            <a:ext cx="1905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هشت بهشت</a:t>
            </a:r>
            <a:endParaRPr lang="en-US" sz="2800" dirty="0">
              <a:solidFill>
                <a:prstClr val="black"/>
              </a:solidFill>
              <a:latin typeface="Arial" pitchFamily="34" charset="0"/>
              <a:cs typeface="Andalus" pitchFamily="2" charset="-78"/>
            </a:endParaRPr>
          </a:p>
        </p:txBody>
      </p:sp>
      <p:sp>
        <p:nvSpPr>
          <p:cNvPr id="562188" name="AutoShape 12">
            <a:hlinkClick r:id="rId5" action="ppaction://hlinkpres?slideindex=1&amp;slidetitle=Slide 1" highlightClick="1"/>
          </p:cNvPr>
          <p:cNvSpPr>
            <a:spLocks noChangeArrowheads="1"/>
          </p:cNvSpPr>
          <p:nvPr/>
        </p:nvSpPr>
        <p:spPr bwMode="auto">
          <a:xfrm>
            <a:off x="6324600" y="1676400"/>
            <a:ext cx="1752600" cy="12954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2189" name="AutoShape 13">
            <a:hlinkClick r:id="rId6" action="ppaction://hlinkpres?slideindex=1&amp;slidetitle=Slide 1" highlightClick="1"/>
          </p:cNvPr>
          <p:cNvSpPr>
            <a:spLocks noChangeArrowheads="1"/>
          </p:cNvSpPr>
          <p:nvPr/>
        </p:nvSpPr>
        <p:spPr bwMode="auto">
          <a:xfrm>
            <a:off x="6324600" y="3352800"/>
            <a:ext cx="1752600" cy="12954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2190" name="AutoShape 14">
            <a:hlinkClick r:id="rId7" action="ppaction://hlinkpres?slideindex=1&amp;slidetitle=Slide 1" highlightClick="1"/>
          </p:cNvPr>
          <p:cNvSpPr>
            <a:spLocks noChangeArrowheads="1"/>
          </p:cNvSpPr>
          <p:nvPr/>
        </p:nvSpPr>
        <p:spPr bwMode="auto">
          <a:xfrm>
            <a:off x="6324600" y="4953000"/>
            <a:ext cx="1752600" cy="12954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62191" name="Picture 15" descr="40 sotoon e ghaz"/>
          <p:cNvPicPr>
            <a:picLocks noChangeAspect="1" noChangeArrowheads="1"/>
          </p:cNvPicPr>
          <p:nvPr/>
        </p:nvPicPr>
        <p:blipFill>
          <a:blip r:embed="rId8"/>
          <a:srcRect/>
          <a:stretch>
            <a:fillRect/>
          </a:stretch>
        </p:blipFill>
        <p:spPr bwMode="auto">
          <a:xfrm>
            <a:off x="2286000" y="1676400"/>
            <a:ext cx="1752600" cy="1314450"/>
          </a:xfrm>
          <a:prstGeom prst="rect">
            <a:avLst/>
          </a:prstGeom>
          <a:noFill/>
          <a:ln w="9525">
            <a:solidFill>
              <a:srgbClr val="800000"/>
            </a:solidFill>
            <a:miter lim="800000"/>
            <a:headEnd/>
            <a:tailEnd/>
          </a:ln>
        </p:spPr>
      </p:pic>
      <p:sp>
        <p:nvSpPr>
          <p:cNvPr id="562192" name="Line 16"/>
          <p:cNvSpPr>
            <a:spLocks noChangeShapeType="1"/>
          </p:cNvSpPr>
          <p:nvPr/>
        </p:nvSpPr>
        <p:spPr bwMode="auto">
          <a:xfrm flipH="1">
            <a:off x="-228600" y="2895600"/>
            <a:ext cx="4419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2193" name="Text Box 17"/>
          <p:cNvSpPr txBox="1">
            <a:spLocks noChangeArrowheads="1"/>
          </p:cNvSpPr>
          <p:nvPr/>
        </p:nvSpPr>
        <p:spPr bwMode="auto">
          <a:xfrm>
            <a:off x="-304800" y="2362200"/>
            <a:ext cx="2667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چهل ستون قزوين</a:t>
            </a:r>
            <a:endParaRPr lang="en-US" sz="2800" dirty="0">
              <a:solidFill>
                <a:prstClr val="black"/>
              </a:solidFill>
              <a:latin typeface="Arial" pitchFamily="34" charset="0"/>
              <a:cs typeface="Andalus" pitchFamily="2" charset="-78"/>
            </a:endParaRPr>
          </a:p>
        </p:txBody>
      </p:sp>
      <p:sp>
        <p:nvSpPr>
          <p:cNvPr id="562194" name="AutoShape 18">
            <a:hlinkClick r:id="rId9" action="ppaction://hlinkpres?slideindex=1&amp;slidetitle=Slide 1" highlightClick="1"/>
          </p:cNvPr>
          <p:cNvSpPr>
            <a:spLocks noChangeArrowheads="1"/>
          </p:cNvSpPr>
          <p:nvPr/>
        </p:nvSpPr>
        <p:spPr bwMode="auto">
          <a:xfrm>
            <a:off x="2286000" y="1676400"/>
            <a:ext cx="1752600" cy="12954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71792269"/>
      </p:ext>
    </p:extLst>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4DD6CACF-B0CF-4D70-BCE7-FC1C7DAD35D9}" type="slidenum">
              <a:rPr lang="ar-SA">
                <a:solidFill>
                  <a:srgbClr val="90C226"/>
                </a:solidFill>
              </a:rPr>
              <a:pPr/>
              <a:t>298</a:t>
            </a:fld>
            <a:endParaRPr lang="en-US" dirty="0">
              <a:solidFill>
                <a:srgbClr val="90C226"/>
              </a:solidFill>
            </a:endParaRPr>
          </a:p>
        </p:txBody>
      </p:sp>
      <p:sp>
        <p:nvSpPr>
          <p:cNvPr id="543746" name="Rectangle 2"/>
          <p:cNvSpPr>
            <a:spLocks noChangeArrowheads="1"/>
          </p:cNvSpPr>
          <p:nvPr/>
        </p:nvSpPr>
        <p:spPr bwMode="auto">
          <a:xfrm>
            <a:off x="5943600" y="6096000"/>
            <a:ext cx="23622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3747" name="Rectangle 3"/>
          <p:cNvSpPr>
            <a:spLocks noChangeArrowheads="1"/>
          </p:cNvSpPr>
          <p:nvPr/>
        </p:nvSpPr>
        <p:spPr bwMode="auto">
          <a:xfrm>
            <a:off x="7924800" y="5257800"/>
            <a:ext cx="1219200" cy="1371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43748" name="Picture 4" descr="000"/>
          <p:cNvPicPr>
            <a:picLocks noChangeAspect="1" noChangeArrowheads="1"/>
          </p:cNvPicPr>
          <p:nvPr/>
        </p:nvPicPr>
        <p:blipFill>
          <a:blip r:embed="rId2">
            <a:clrChange>
              <a:clrFrom>
                <a:srgbClr val="D5E3E6"/>
              </a:clrFrom>
              <a:clrTo>
                <a:srgbClr val="D5E3E6">
                  <a:alpha val="0"/>
                </a:srgbClr>
              </a:clrTo>
            </a:clrChange>
          </a:blip>
          <a:srcRect/>
          <a:stretch>
            <a:fillRect/>
          </a:stretch>
        </p:blipFill>
        <p:spPr bwMode="auto">
          <a:xfrm>
            <a:off x="762000" y="2286000"/>
            <a:ext cx="5105400" cy="4205288"/>
          </a:xfrm>
          <a:prstGeom prst="rect">
            <a:avLst/>
          </a:prstGeom>
          <a:noFill/>
        </p:spPr>
      </p:pic>
      <p:sp>
        <p:nvSpPr>
          <p:cNvPr id="543749" name="Rectangle 5"/>
          <p:cNvSpPr>
            <a:spLocks noChangeArrowheads="1"/>
          </p:cNvSpPr>
          <p:nvPr/>
        </p:nvSpPr>
        <p:spPr bwMode="auto">
          <a:xfrm>
            <a:off x="2816183" y="609600"/>
            <a:ext cx="4895892"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خانه بروجردی ها</a:t>
            </a:r>
            <a:endParaRPr lang="en-US" sz="7200" dirty="0">
              <a:solidFill>
                <a:prstClr val="black"/>
              </a:solidFill>
              <a:latin typeface="Arial" pitchFamily="34" charset="0"/>
              <a:cs typeface="Andalus" pitchFamily="2" charset="-78"/>
            </a:endParaRPr>
          </a:p>
        </p:txBody>
      </p:sp>
      <p:sp>
        <p:nvSpPr>
          <p:cNvPr id="543750" name="Rectangle 6"/>
          <p:cNvSpPr>
            <a:spLocks noChangeArrowheads="1"/>
          </p:cNvSpPr>
          <p:nvPr/>
        </p:nvSpPr>
        <p:spPr bwMode="auto">
          <a:xfrm>
            <a:off x="4419600" y="3505200"/>
            <a:ext cx="609600" cy="228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3751" name="Rectangle 7"/>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3752" name="Text Box 8"/>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543753"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43754" name="Picture 10" descr="kinke ghjari"/>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24800" y="5410200"/>
            <a:ext cx="914400" cy="685800"/>
          </a:xfrm>
          <a:prstGeom prst="rect">
            <a:avLst/>
          </a:prstGeom>
          <a:noFill/>
          <a:ln w="9525">
            <a:solidFill>
              <a:schemeClr val="bg1"/>
            </a:solidFill>
            <a:miter lim="800000"/>
            <a:headEnd/>
            <a:tailEnd/>
          </a:ln>
        </p:spPr>
      </p:pic>
      <p:sp>
        <p:nvSpPr>
          <p:cNvPr id="543755" name="AutoShape 11">
            <a:hlinkClick r:id="rId4" action="ppaction://hlinkpres?slideindex=1&amp;slidetitle=" highlightClick="1"/>
          </p:cNvPr>
          <p:cNvSpPr>
            <a:spLocks noChangeArrowheads="1"/>
          </p:cNvSpPr>
          <p:nvPr/>
        </p:nvSpPr>
        <p:spPr bwMode="auto">
          <a:xfrm>
            <a:off x="8077200" y="5486400"/>
            <a:ext cx="9144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698536654"/>
      </p:ext>
    </p:extLst>
  </p:cSld>
  <p:clrMapOvr>
    <a:masterClrMapping/>
  </p:clrMapOvr>
  <p:transition advClick="0"/>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46C81557-E014-4248-A7F8-FBC382E2DA81}" type="slidenum">
              <a:rPr lang="ar-SA">
                <a:solidFill>
                  <a:srgbClr val="90C226"/>
                </a:solidFill>
              </a:rPr>
              <a:pPr/>
              <a:t>299</a:t>
            </a:fld>
            <a:endParaRPr lang="en-US" dirty="0">
              <a:solidFill>
                <a:srgbClr val="90C226"/>
              </a:solidFill>
            </a:endParaRPr>
          </a:p>
        </p:txBody>
      </p:sp>
      <p:pic>
        <p:nvPicPr>
          <p:cNvPr id="544770" name="Picture 2" descr="00"/>
          <p:cNvPicPr>
            <a:picLocks noChangeAspect="1" noChangeArrowheads="1"/>
          </p:cNvPicPr>
          <p:nvPr/>
        </p:nvPicPr>
        <p:blipFill>
          <a:blip r:embed="rId2"/>
          <a:srcRect/>
          <a:stretch>
            <a:fillRect/>
          </a:stretch>
        </p:blipFill>
        <p:spPr bwMode="auto">
          <a:xfrm>
            <a:off x="2743200" y="304800"/>
            <a:ext cx="3468688" cy="5943600"/>
          </a:xfrm>
          <a:prstGeom prst="rect">
            <a:avLst/>
          </a:prstGeom>
          <a:noFill/>
        </p:spPr>
      </p:pic>
      <p:sp>
        <p:nvSpPr>
          <p:cNvPr id="544771" name="Rectangle 3"/>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44772" name="Picture 4" descr="6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9200" y="762000"/>
            <a:ext cx="1143000" cy="5133975"/>
          </a:xfrm>
          <a:prstGeom prst="rect">
            <a:avLst/>
          </a:prstGeom>
          <a:noFill/>
        </p:spPr>
      </p:pic>
      <p:sp>
        <p:nvSpPr>
          <p:cNvPr id="544773" name="Rectangle 5"/>
          <p:cNvSpPr>
            <a:spLocks noChangeArrowheads="1"/>
          </p:cNvSpPr>
          <p:nvPr/>
        </p:nvSpPr>
        <p:spPr bwMode="auto">
          <a:xfrm>
            <a:off x="1295400" y="17526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4774" name="Rectangle 6"/>
          <p:cNvSpPr>
            <a:spLocks noChangeArrowheads="1"/>
          </p:cNvSpPr>
          <p:nvPr/>
        </p:nvSpPr>
        <p:spPr bwMode="auto">
          <a:xfrm>
            <a:off x="1295400" y="30480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4775" name="Rectangle 7"/>
          <p:cNvSpPr>
            <a:spLocks noChangeArrowheads="1"/>
          </p:cNvSpPr>
          <p:nvPr/>
        </p:nvSpPr>
        <p:spPr bwMode="auto">
          <a:xfrm>
            <a:off x="1295400" y="43434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4776" name="Rectangle 8"/>
          <p:cNvSpPr>
            <a:spLocks noChangeArrowheads="1"/>
          </p:cNvSpPr>
          <p:nvPr/>
        </p:nvSpPr>
        <p:spPr bwMode="auto">
          <a:xfrm>
            <a:off x="1295400" y="56388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786056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E6C33EE6-6D94-4D6E-9B48-507E4AFAEAE8}" type="slidenum">
              <a:rPr lang="ar-SA">
                <a:solidFill>
                  <a:srgbClr val="90C226"/>
                </a:solidFill>
              </a:rPr>
              <a:pPr/>
              <a:t>3</a:t>
            </a:fld>
            <a:endParaRPr lang="en-US" dirty="0">
              <a:solidFill>
                <a:srgbClr val="90C226"/>
              </a:solidFill>
            </a:endParaRPr>
          </a:p>
        </p:txBody>
      </p:sp>
      <p:sp>
        <p:nvSpPr>
          <p:cNvPr id="3075" name="Text Box 3"/>
          <p:cNvSpPr txBox="1">
            <a:spLocks noChangeArrowheads="1"/>
          </p:cNvSpPr>
          <p:nvPr/>
        </p:nvSpPr>
        <p:spPr bwMode="auto">
          <a:xfrm>
            <a:off x="1981200" y="5410200"/>
            <a:ext cx="685800" cy="366713"/>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dirty="0">
                <a:solidFill>
                  <a:prstClr val="black"/>
                </a:solidFill>
                <a:latin typeface="Arial" pitchFamily="34" charset="0"/>
                <a:cs typeface="B Homa" panose="00000400000000000000" pitchFamily="2" charset="-78"/>
              </a:rPr>
              <a:t> </a:t>
            </a:r>
            <a:endParaRPr lang="en-US" dirty="0">
              <a:solidFill>
                <a:prstClr val="black"/>
              </a:solidFill>
              <a:latin typeface="Arial" pitchFamily="34" charset="0"/>
              <a:cs typeface="B Homa" panose="00000400000000000000" pitchFamily="2" charset="-78"/>
            </a:endParaRPr>
          </a:p>
        </p:txBody>
      </p:sp>
      <p:sp>
        <p:nvSpPr>
          <p:cNvPr id="3076" name="Text Box 4"/>
          <p:cNvSpPr txBox="1">
            <a:spLocks noChangeArrowheads="1"/>
          </p:cNvSpPr>
          <p:nvPr/>
        </p:nvSpPr>
        <p:spPr bwMode="auto">
          <a:xfrm>
            <a:off x="5724525" y="2166938"/>
            <a:ext cx="2520950"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1- معماری پیش از پارسی</a:t>
            </a:r>
            <a:endParaRPr lang="en-US" sz="1600" b="1" dirty="0">
              <a:solidFill>
                <a:srgbClr val="800000"/>
              </a:solidFill>
              <a:latin typeface="Arial" pitchFamily="34" charset="0"/>
              <a:cs typeface="B Homa" panose="00000400000000000000" pitchFamily="2" charset="-78"/>
            </a:endParaRPr>
          </a:p>
        </p:txBody>
      </p:sp>
      <p:sp>
        <p:nvSpPr>
          <p:cNvPr id="3077" name="Text Box 5"/>
          <p:cNvSpPr txBox="1">
            <a:spLocks noChangeArrowheads="1"/>
          </p:cNvSpPr>
          <p:nvPr/>
        </p:nvSpPr>
        <p:spPr bwMode="auto">
          <a:xfrm>
            <a:off x="6300788" y="2454275"/>
            <a:ext cx="1801812"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2- معماری پارسی</a:t>
            </a:r>
            <a:endParaRPr lang="en-US" sz="1600" b="1" dirty="0">
              <a:solidFill>
                <a:srgbClr val="800000"/>
              </a:solidFill>
              <a:latin typeface="Arial" pitchFamily="34" charset="0"/>
              <a:cs typeface="B Homa" panose="00000400000000000000" pitchFamily="2" charset="-78"/>
            </a:endParaRPr>
          </a:p>
        </p:txBody>
      </p:sp>
      <p:sp>
        <p:nvSpPr>
          <p:cNvPr id="3078" name="Text Box 6"/>
          <p:cNvSpPr txBox="1">
            <a:spLocks noChangeArrowheads="1"/>
          </p:cNvSpPr>
          <p:nvPr/>
        </p:nvSpPr>
        <p:spPr bwMode="auto">
          <a:xfrm>
            <a:off x="6372225" y="2743200"/>
            <a:ext cx="1801813"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3- معماری پارتی</a:t>
            </a:r>
            <a:endParaRPr lang="en-US" sz="1600" b="1" dirty="0">
              <a:solidFill>
                <a:srgbClr val="800000"/>
              </a:solidFill>
              <a:latin typeface="Arial" pitchFamily="34" charset="0"/>
              <a:cs typeface="B Homa" panose="00000400000000000000" pitchFamily="2" charset="-78"/>
            </a:endParaRPr>
          </a:p>
        </p:txBody>
      </p:sp>
      <p:sp>
        <p:nvSpPr>
          <p:cNvPr id="3079" name="WordArt 7"/>
          <p:cNvSpPr>
            <a:spLocks noChangeArrowheads="1" noChangeShapeType="1" noTextEdit="1"/>
          </p:cNvSpPr>
          <p:nvPr/>
        </p:nvSpPr>
        <p:spPr bwMode="auto">
          <a:xfrm>
            <a:off x="7019925" y="3716338"/>
            <a:ext cx="1657350"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800000"/>
                </a:solidFill>
                <a:latin typeface="Arial"/>
                <a:cs typeface="B Homa" panose="00000400000000000000" pitchFamily="2" charset="-78"/>
              </a:rPr>
              <a:t>معماری رازی</a:t>
            </a:r>
            <a:endParaRPr lang="en-US" b="1" kern="10" dirty="0">
              <a:ln w="9525">
                <a:solidFill>
                  <a:srgbClr val="000000"/>
                </a:solidFill>
                <a:round/>
                <a:headEnd/>
                <a:tailEnd/>
              </a:ln>
              <a:solidFill>
                <a:srgbClr val="800000"/>
              </a:solidFill>
              <a:latin typeface="Arial"/>
              <a:cs typeface="B Homa" panose="00000400000000000000" pitchFamily="2" charset="-78"/>
            </a:endParaRPr>
          </a:p>
        </p:txBody>
      </p:sp>
      <p:sp>
        <p:nvSpPr>
          <p:cNvPr id="3081" name="WordArt 9"/>
          <p:cNvSpPr>
            <a:spLocks noChangeArrowheads="1" noChangeShapeType="1" noTextEdit="1"/>
          </p:cNvSpPr>
          <p:nvPr/>
        </p:nvSpPr>
        <p:spPr bwMode="auto">
          <a:xfrm>
            <a:off x="7042150" y="4221163"/>
            <a:ext cx="1657350"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800000"/>
                </a:solidFill>
                <a:latin typeface="Arial"/>
                <a:cs typeface="B Homa" panose="00000400000000000000" pitchFamily="2" charset="-78"/>
              </a:rPr>
              <a:t>معماری آذری</a:t>
            </a:r>
            <a:endParaRPr lang="en-US" b="1" kern="10" dirty="0">
              <a:ln w="9525">
                <a:solidFill>
                  <a:srgbClr val="000000"/>
                </a:solidFill>
                <a:round/>
                <a:headEnd/>
                <a:tailEnd/>
              </a:ln>
              <a:solidFill>
                <a:srgbClr val="800000"/>
              </a:solidFill>
              <a:latin typeface="Arial"/>
              <a:cs typeface="B Homa" panose="00000400000000000000" pitchFamily="2" charset="-78"/>
            </a:endParaRPr>
          </a:p>
        </p:txBody>
      </p:sp>
      <p:sp>
        <p:nvSpPr>
          <p:cNvPr id="3082" name="WordArt 10"/>
          <p:cNvSpPr>
            <a:spLocks noChangeArrowheads="1" noChangeShapeType="1" noTextEdit="1"/>
          </p:cNvSpPr>
          <p:nvPr/>
        </p:nvSpPr>
        <p:spPr bwMode="auto">
          <a:xfrm>
            <a:off x="6732588" y="836613"/>
            <a:ext cx="1973262" cy="4286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400" b="1" kern="10" dirty="0">
                <a:ln w="9525">
                  <a:solidFill>
                    <a:srgbClr val="000000"/>
                  </a:solidFill>
                  <a:round/>
                  <a:headEnd/>
                  <a:tailEnd/>
                </a:ln>
                <a:solidFill>
                  <a:srgbClr val="800000"/>
                </a:solidFill>
                <a:latin typeface="Arial Black"/>
                <a:cs typeface="B Homa" panose="00000400000000000000" pitchFamily="2" charset="-78"/>
              </a:rPr>
              <a:t>مکتب ایران</a:t>
            </a:r>
            <a:endParaRPr lang="en-US" sz="2400" b="1" kern="10" dirty="0">
              <a:ln w="9525">
                <a:solidFill>
                  <a:srgbClr val="000000"/>
                </a:solidFill>
                <a:round/>
                <a:headEnd/>
                <a:tailEnd/>
              </a:ln>
              <a:solidFill>
                <a:srgbClr val="800000"/>
              </a:solidFill>
              <a:latin typeface="Arial Black"/>
              <a:cs typeface="B Homa" panose="00000400000000000000" pitchFamily="2" charset="-78"/>
            </a:endParaRPr>
          </a:p>
        </p:txBody>
      </p:sp>
      <p:sp>
        <p:nvSpPr>
          <p:cNvPr id="3083" name="WordArt 11"/>
          <p:cNvSpPr>
            <a:spLocks noChangeArrowheads="1" noChangeShapeType="1" noTextEdit="1"/>
          </p:cNvSpPr>
          <p:nvPr/>
        </p:nvSpPr>
        <p:spPr bwMode="auto">
          <a:xfrm>
            <a:off x="7080250" y="4797425"/>
            <a:ext cx="1657350"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800000"/>
                </a:solidFill>
                <a:latin typeface="Arial"/>
                <a:cs typeface="B Homa" panose="00000400000000000000" pitchFamily="2" charset="-78"/>
              </a:rPr>
              <a:t>معماری اصفهانی</a:t>
            </a:r>
            <a:endParaRPr lang="en-US" b="1" kern="10" dirty="0">
              <a:ln w="9525">
                <a:solidFill>
                  <a:srgbClr val="000000"/>
                </a:solidFill>
                <a:round/>
                <a:headEnd/>
                <a:tailEnd/>
              </a:ln>
              <a:solidFill>
                <a:srgbClr val="800000"/>
              </a:solidFill>
              <a:latin typeface="Arial"/>
              <a:cs typeface="B Homa" panose="00000400000000000000" pitchFamily="2" charset="-78"/>
            </a:endParaRPr>
          </a:p>
        </p:txBody>
      </p:sp>
      <p:sp>
        <p:nvSpPr>
          <p:cNvPr id="3084" name="Text Box 12"/>
          <p:cNvSpPr txBox="1">
            <a:spLocks noChangeArrowheads="1"/>
          </p:cNvSpPr>
          <p:nvPr/>
        </p:nvSpPr>
        <p:spPr bwMode="auto">
          <a:xfrm>
            <a:off x="6731000" y="5157788"/>
            <a:ext cx="1801813"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1- معماری صفویه</a:t>
            </a:r>
            <a:endParaRPr lang="en-US" sz="1600" b="1" dirty="0">
              <a:solidFill>
                <a:srgbClr val="800000"/>
              </a:solidFill>
              <a:latin typeface="Arial" pitchFamily="34" charset="0"/>
              <a:cs typeface="B Homa" panose="00000400000000000000" pitchFamily="2" charset="-78"/>
            </a:endParaRPr>
          </a:p>
        </p:txBody>
      </p:sp>
      <p:sp>
        <p:nvSpPr>
          <p:cNvPr id="3085" name="Text Box 13"/>
          <p:cNvSpPr txBox="1">
            <a:spLocks noChangeArrowheads="1"/>
          </p:cNvSpPr>
          <p:nvPr/>
        </p:nvSpPr>
        <p:spPr bwMode="auto">
          <a:xfrm>
            <a:off x="5683250" y="5516563"/>
            <a:ext cx="2736850"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srgbClr val="800000"/>
                </a:solidFill>
                <a:latin typeface="Arial" pitchFamily="34" charset="0"/>
                <a:cs typeface="B Homa" panose="00000400000000000000" pitchFamily="2" charset="-78"/>
              </a:rPr>
              <a:t>2- معماری قاجاریه (دوره انحطاط)</a:t>
            </a:r>
            <a:endParaRPr lang="en-US" sz="1600" b="1" dirty="0">
              <a:solidFill>
                <a:srgbClr val="800000"/>
              </a:solidFill>
              <a:latin typeface="Arial" pitchFamily="34" charset="0"/>
              <a:cs typeface="B Homa" panose="00000400000000000000" pitchFamily="2" charset="-78"/>
            </a:endParaRPr>
          </a:p>
        </p:txBody>
      </p:sp>
      <p:sp>
        <p:nvSpPr>
          <p:cNvPr id="3086" name="WordArt 14"/>
          <p:cNvSpPr>
            <a:spLocks noChangeArrowheads="1" noChangeShapeType="1" noTextEdit="1"/>
          </p:cNvSpPr>
          <p:nvPr/>
        </p:nvSpPr>
        <p:spPr bwMode="auto">
          <a:xfrm>
            <a:off x="7019925" y="3213100"/>
            <a:ext cx="1657350" cy="2762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800000"/>
                </a:solidFill>
                <a:latin typeface="Arial"/>
                <a:cs typeface="B Homa" panose="00000400000000000000" pitchFamily="2" charset="-78"/>
              </a:rPr>
              <a:t>معماری خراسانی</a:t>
            </a:r>
            <a:endParaRPr lang="en-US" b="1" kern="10" dirty="0">
              <a:ln w="9525">
                <a:solidFill>
                  <a:srgbClr val="000000"/>
                </a:solidFill>
                <a:round/>
                <a:headEnd/>
                <a:tailEnd/>
              </a:ln>
              <a:solidFill>
                <a:srgbClr val="800000"/>
              </a:solidFill>
              <a:latin typeface="Arial"/>
              <a:cs typeface="B Homa" panose="00000400000000000000" pitchFamily="2" charset="-78"/>
            </a:endParaRPr>
          </a:p>
        </p:txBody>
      </p:sp>
      <p:sp>
        <p:nvSpPr>
          <p:cNvPr id="3087" name="WordArt 15"/>
          <p:cNvSpPr>
            <a:spLocks noChangeArrowheads="1" noChangeShapeType="1" noTextEdit="1"/>
          </p:cNvSpPr>
          <p:nvPr/>
        </p:nvSpPr>
        <p:spPr bwMode="auto">
          <a:xfrm>
            <a:off x="6804025" y="1700213"/>
            <a:ext cx="1801813" cy="34925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b="1" kern="10" dirty="0">
                <a:ln w="9525">
                  <a:solidFill>
                    <a:srgbClr val="000000"/>
                  </a:solidFill>
                  <a:round/>
                  <a:headEnd/>
                  <a:tailEnd/>
                </a:ln>
                <a:solidFill>
                  <a:srgbClr val="800000"/>
                </a:solidFill>
                <a:latin typeface="Arial"/>
                <a:cs typeface="B Homa" panose="00000400000000000000" pitchFamily="2" charset="-78"/>
              </a:rPr>
              <a:t>معماری پیش از اسلام</a:t>
            </a:r>
            <a:endParaRPr lang="en-US" b="1" kern="10" dirty="0">
              <a:ln w="9525">
                <a:solidFill>
                  <a:srgbClr val="000000"/>
                </a:solidFill>
                <a:round/>
                <a:headEnd/>
                <a:tailEnd/>
              </a:ln>
              <a:solidFill>
                <a:srgbClr val="800000"/>
              </a:solidFill>
              <a:latin typeface="Arial"/>
              <a:cs typeface="B Homa" panose="00000400000000000000" pitchFamily="2" charset="-78"/>
            </a:endParaRPr>
          </a:p>
        </p:txBody>
      </p:sp>
      <p:sp>
        <p:nvSpPr>
          <p:cNvPr id="3088" name="Text Box 16"/>
          <p:cNvSpPr txBox="1">
            <a:spLocks noChangeArrowheads="1"/>
          </p:cNvSpPr>
          <p:nvPr/>
        </p:nvSpPr>
        <p:spPr bwMode="auto">
          <a:xfrm>
            <a:off x="468313" y="2735263"/>
            <a:ext cx="4535487" cy="2781300"/>
          </a:xfrm>
          <a:prstGeom prst="rect">
            <a:avLst/>
          </a:prstGeom>
          <a:noFill/>
          <a:ln w="9525">
            <a:noFill/>
            <a:miter lim="800000"/>
            <a:headEnd/>
            <a:tailEnd/>
          </a:ln>
          <a:effectLst/>
        </p:spPr>
        <p:txBody>
          <a:bodyPr>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در بررسي معماري ايران از نظر تاريخي آنرا به دو دوره پيش از اسلام و پس از اسلام تقسيم كرده اند: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 الف ـ قرن اول تا سوم هجري: شيوه پيشين (پارسی - پارتي)</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 ب ـ قرن چهارم هجري تا پايان دوره قاجار (دوره پس از اسلام):</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1 ـ  شيوه خراساني : از ابتداي قرن چهارم تا آخر قرن پنجم هجري (به مدت 1   قرن)</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2 ـ  شيوه رازي : از اواخر قرن پنجم تا اوايل قرن هفتم هجري (به مدت 2 قرن)</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3 ـ  شيوه آذري : از اول قرن هفتم تا اواخر قرن نهم هجري (به مدت 3 قرن)</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4 ـ  شيوه اصفهاني : از اوايل قرن دهم تا پايان دوره قاجار</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4796554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AC09DD52-E91C-4F4E-98DC-ECB9B260313E}" type="slidenum">
              <a:rPr lang="ar-SA">
                <a:solidFill>
                  <a:srgbClr val="90C226"/>
                </a:solidFill>
              </a:rPr>
              <a:pPr/>
              <a:t>30</a:t>
            </a:fld>
            <a:endParaRPr lang="en-US" dirty="0">
              <a:solidFill>
                <a:srgbClr val="90C226"/>
              </a:solidFill>
            </a:endParaRPr>
          </a:p>
        </p:txBody>
      </p:sp>
      <p:pic>
        <p:nvPicPr>
          <p:cNvPr id="123908" name="Picture 4" descr="23"/>
          <p:cNvPicPr>
            <a:picLocks noChangeAspect="1" noChangeArrowheads="1"/>
          </p:cNvPicPr>
          <p:nvPr/>
        </p:nvPicPr>
        <p:blipFill>
          <a:blip r:embed="rId2" cstate="screen">
            <a:clrChange>
              <a:clrFrom>
                <a:srgbClr val="D6D8E7"/>
              </a:clrFrom>
              <a:clrTo>
                <a:srgbClr val="D6D8E7">
                  <a:alpha val="0"/>
                </a:srgbClr>
              </a:clrTo>
            </a:clrChange>
            <a:lum contrast="66000"/>
            <a:extLst>
              <a:ext uri="{28A0092B-C50C-407E-A947-70E740481C1C}">
                <a14:useLocalDpi xmlns:a14="http://schemas.microsoft.com/office/drawing/2010/main"/>
              </a:ext>
            </a:extLst>
          </a:blip>
          <a:srcRect/>
          <a:stretch>
            <a:fillRect/>
          </a:stretch>
        </p:blipFill>
        <p:spPr bwMode="auto">
          <a:xfrm>
            <a:off x="395288" y="692150"/>
            <a:ext cx="3384550" cy="1800225"/>
          </a:xfrm>
          <a:prstGeom prst="rect">
            <a:avLst/>
          </a:prstGeom>
          <a:noFill/>
        </p:spPr>
      </p:pic>
      <p:sp>
        <p:nvSpPr>
          <p:cNvPr id="123906" name="WordArt 2"/>
          <p:cNvSpPr>
            <a:spLocks noChangeArrowheads="1" noChangeShapeType="1" noTextEdit="1"/>
          </p:cNvSpPr>
          <p:nvPr/>
        </p:nvSpPr>
        <p:spPr bwMode="auto">
          <a:xfrm>
            <a:off x="7885113" y="333375"/>
            <a:ext cx="971550"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ایوان مدائن</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123907" name="Text Box 3"/>
          <p:cNvSpPr txBox="1">
            <a:spLocks noChangeArrowheads="1"/>
          </p:cNvSpPr>
          <p:nvPr/>
        </p:nvSpPr>
        <p:spPr bwMode="auto">
          <a:xfrm>
            <a:off x="3059113" y="836613"/>
            <a:ext cx="5791200" cy="1328737"/>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دو ویژگی معماری ایرانی در این بنا به خوبی اشکار است </a:t>
            </a:r>
          </a:p>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 1- تناسب طلایی در ایوان بزرگ که اسمانه ان تاق اهنگ است               2- بهره گیری از ساختمایه معمولی  یا خشتی و نه سنگ تراش                                                                  </a:t>
            </a:r>
            <a:endParaRPr lang="en-US" b="1" dirty="0">
              <a:solidFill>
                <a:prstClr val="black"/>
              </a:solidFill>
              <a:latin typeface="Arial" pitchFamily="34" charset="0"/>
              <a:cs typeface="B Homa" panose="00000400000000000000" pitchFamily="2" charset="-78"/>
            </a:endParaRPr>
          </a:p>
        </p:txBody>
      </p:sp>
      <p:pic>
        <p:nvPicPr>
          <p:cNvPr id="123909" name="Picture 5" descr="Copy (3) of 23"/>
          <p:cNvPicPr>
            <a:picLocks noChangeAspect="1" noChangeArrowheads="1"/>
          </p:cNvPicPr>
          <p:nvPr/>
        </p:nvPicPr>
        <p:blipFill>
          <a:blip r:embed="rId3" cstate="screen">
            <a:clrChange>
              <a:clrFrom>
                <a:srgbClr val="BBBEC3"/>
              </a:clrFrom>
              <a:clrTo>
                <a:srgbClr val="BBBEC3">
                  <a:alpha val="0"/>
                </a:srgbClr>
              </a:clrTo>
            </a:clrChange>
            <a:lum contrast="48000"/>
            <a:extLst>
              <a:ext uri="{28A0092B-C50C-407E-A947-70E740481C1C}">
                <a14:useLocalDpi xmlns:a14="http://schemas.microsoft.com/office/drawing/2010/main"/>
              </a:ext>
            </a:extLst>
          </a:blip>
          <a:srcRect/>
          <a:stretch>
            <a:fillRect/>
          </a:stretch>
        </p:blipFill>
        <p:spPr bwMode="auto">
          <a:xfrm>
            <a:off x="5219700" y="2276475"/>
            <a:ext cx="3455988" cy="1439863"/>
          </a:xfrm>
          <a:prstGeom prst="rect">
            <a:avLst/>
          </a:prstGeom>
          <a:noFill/>
        </p:spPr>
      </p:pic>
      <p:pic>
        <p:nvPicPr>
          <p:cNvPr id="123910" name="Picture 6" descr="Copy of 24"/>
          <p:cNvPicPr>
            <a:picLocks noChangeAspect="1" noChangeArrowheads="1"/>
          </p:cNvPicPr>
          <p:nvPr/>
        </p:nvPicPr>
        <p:blipFill>
          <a:blip r:embed="rId4" cstate="screen">
            <a:clrChange>
              <a:clrFrom>
                <a:srgbClr val="DEE0EF"/>
              </a:clrFrom>
              <a:clrTo>
                <a:srgbClr val="DEE0EF">
                  <a:alpha val="0"/>
                </a:srgbClr>
              </a:clrTo>
            </a:clrChange>
            <a:lum contrast="42000"/>
            <a:extLst>
              <a:ext uri="{28A0092B-C50C-407E-A947-70E740481C1C}">
                <a14:useLocalDpi xmlns:a14="http://schemas.microsoft.com/office/drawing/2010/main"/>
              </a:ext>
            </a:extLst>
          </a:blip>
          <a:srcRect/>
          <a:stretch>
            <a:fillRect/>
          </a:stretch>
        </p:blipFill>
        <p:spPr bwMode="auto">
          <a:xfrm>
            <a:off x="611188" y="3500438"/>
            <a:ext cx="3441700" cy="2520950"/>
          </a:xfrm>
          <a:prstGeom prst="rect">
            <a:avLst/>
          </a:prstGeom>
          <a:noFill/>
        </p:spPr>
      </p:pic>
      <p:pic>
        <p:nvPicPr>
          <p:cNvPr id="123911" name="Picture 7" descr="Copy (3) of 24"/>
          <p:cNvPicPr>
            <a:picLocks noChangeAspect="1" noChangeArrowheads="1"/>
          </p:cNvPicPr>
          <p:nvPr/>
        </p:nvPicPr>
        <p:blipFill>
          <a:blip r:embed="rId5" cstate="screen">
            <a:clrChange>
              <a:clrFrom>
                <a:srgbClr val="DBDDE9"/>
              </a:clrFrom>
              <a:clrTo>
                <a:srgbClr val="DBDDE9">
                  <a:alpha val="0"/>
                </a:srgbClr>
              </a:clrTo>
            </a:clrChange>
            <a:lum contrast="48000"/>
            <a:extLst>
              <a:ext uri="{28A0092B-C50C-407E-A947-70E740481C1C}">
                <a14:useLocalDpi xmlns:a14="http://schemas.microsoft.com/office/drawing/2010/main"/>
              </a:ext>
            </a:extLst>
          </a:blip>
          <a:srcRect/>
          <a:stretch>
            <a:fillRect/>
          </a:stretch>
        </p:blipFill>
        <p:spPr bwMode="auto">
          <a:xfrm>
            <a:off x="5219700" y="4005263"/>
            <a:ext cx="3455988" cy="2160587"/>
          </a:xfrm>
          <a:prstGeom prst="rect">
            <a:avLst/>
          </a:prstGeom>
          <a:noFill/>
        </p:spPr>
      </p:pic>
    </p:spTree>
    <p:extLst>
      <p:ext uri="{BB962C8B-B14F-4D97-AF65-F5344CB8AC3E}">
        <p14:creationId xmlns:p14="http://schemas.microsoft.com/office/powerpoint/2010/main" val="1522875070"/>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6625B2F1-FDAF-4458-A12B-68CC17E099EB}" type="slidenum">
              <a:rPr lang="ar-SA">
                <a:solidFill>
                  <a:srgbClr val="90C226"/>
                </a:solidFill>
              </a:rPr>
              <a:pPr/>
              <a:t>300</a:t>
            </a:fld>
            <a:endParaRPr lang="en-US" dirty="0">
              <a:solidFill>
                <a:srgbClr val="90C226"/>
              </a:solidFill>
            </a:endParaRPr>
          </a:p>
        </p:txBody>
      </p:sp>
      <p:sp>
        <p:nvSpPr>
          <p:cNvPr id="545794"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45795" name="Picture 3" descr="11"/>
          <p:cNvPicPr>
            <a:picLocks noChangeAspect="1" noChangeArrowheads="1"/>
          </p:cNvPicPr>
          <p:nvPr/>
        </p:nvPicPr>
        <p:blipFill>
          <a:blip r:embed="rId2"/>
          <a:srcRect/>
          <a:stretch>
            <a:fillRect/>
          </a:stretch>
        </p:blipFill>
        <p:spPr bwMode="auto">
          <a:xfrm>
            <a:off x="3505200" y="228600"/>
            <a:ext cx="3514725" cy="4953000"/>
          </a:xfrm>
          <a:prstGeom prst="rect">
            <a:avLst/>
          </a:prstGeom>
          <a:noFill/>
        </p:spPr>
      </p:pic>
      <p:pic>
        <p:nvPicPr>
          <p:cNvPr id="545796" name="Picture 4" descr="6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9200" y="762000"/>
            <a:ext cx="1143000" cy="5133975"/>
          </a:xfrm>
          <a:prstGeom prst="rect">
            <a:avLst/>
          </a:prstGeom>
          <a:noFill/>
        </p:spPr>
      </p:pic>
      <p:sp>
        <p:nvSpPr>
          <p:cNvPr id="545797" name="Rectangle 5"/>
          <p:cNvSpPr>
            <a:spLocks noChangeArrowheads="1"/>
          </p:cNvSpPr>
          <p:nvPr/>
        </p:nvSpPr>
        <p:spPr bwMode="auto">
          <a:xfrm>
            <a:off x="1295400" y="17526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5798" name="Rectangle 6"/>
          <p:cNvSpPr>
            <a:spLocks noChangeArrowheads="1"/>
          </p:cNvSpPr>
          <p:nvPr/>
        </p:nvSpPr>
        <p:spPr bwMode="auto">
          <a:xfrm>
            <a:off x="1295400" y="30480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5799" name="Rectangle 7"/>
          <p:cNvSpPr>
            <a:spLocks noChangeArrowheads="1"/>
          </p:cNvSpPr>
          <p:nvPr/>
        </p:nvSpPr>
        <p:spPr bwMode="auto">
          <a:xfrm>
            <a:off x="1295400" y="43434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5800" name="Rectangle 8"/>
          <p:cNvSpPr>
            <a:spLocks noChangeArrowheads="1"/>
          </p:cNvSpPr>
          <p:nvPr/>
        </p:nvSpPr>
        <p:spPr bwMode="auto">
          <a:xfrm>
            <a:off x="1295400" y="5638800"/>
            <a:ext cx="9906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516487409"/>
      </p:ext>
    </p:extLst>
  </p:cSld>
  <p:clrMapOvr>
    <a:masterClrMapping/>
  </p:clrMapOvr>
  <p:transition advClick="0"/>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F5B0F2E4-D282-4F0B-A794-8B712768D31F}" type="slidenum">
              <a:rPr lang="ar-SA">
                <a:solidFill>
                  <a:srgbClr val="90C226"/>
                </a:solidFill>
              </a:rPr>
              <a:pPr/>
              <a:t>301</a:t>
            </a:fld>
            <a:endParaRPr lang="en-US" dirty="0">
              <a:solidFill>
                <a:srgbClr val="90C226"/>
              </a:solidFill>
            </a:endParaRPr>
          </a:p>
        </p:txBody>
      </p:sp>
      <p:sp>
        <p:nvSpPr>
          <p:cNvPr id="546818"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46819" name="Picture 3" descr="IMG_1098"/>
          <p:cNvPicPr>
            <a:picLocks noChangeAspect="1" noChangeArrowheads="1"/>
          </p:cNvPicPr>
          <p:nvPr/>
        </p:nvPicPr>
        <p:blipFill>
          <a:blip r:embed="rId2"/>
          <a:srcRect/>
          <a:stretch>
            <a:fillRect/>
          </a:stretch>
        </p:blipFill>
        <p:spPr bwMode="auto">
          <a:xfrm>
            <a:off x="1295400" y="230188"/>
            <a:ext cx="3051175" cy="6326187"/>
          </a:xfrm>
          <a:prstGeom prst="rect">
            <a:avLst/>
          </a:prstGeom>
          <a:noFill/>
          <a:ln w="9525">
            <a:solidFill>
              <a:schemeClr val="tx1"/>
            </a:solidFill>
            <a:miter lim="800000"/>
            <a:headEnd/>
            <a:tailEnd/>
          </a:ln>
        </p:spPr>
      </p:pic>
      <p:sp>
        <p:nvSpPr>
          <p:cNvPr id="546820" name="Text Box 4"/>
          <p:cNvSpPr txBox="1">
            <a:spLocks noChangeArrowheads="1"/>
          </p:cNvSpPr>
          <p:nvPr/>
        </p:nvSpPr>
        <p:spPr bwMode="auto">
          <a:xfrm>
            <a:off x="533400" y="304800"/>
            <a:ext cx="1524000" cy="33655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برش افقی زیرزمین</a:t>
            </a:r>
            <a:endParaRPr lang="en-US" sz="16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08650481"/>
      </p:ext>
    </p:extLst>
  </p:cSld>
  <p:clrMapOvr>
    <a:masterClrMapping/>
  </p:clrMapOvr>
  <p:transition advClick="0"/>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89816F55-784F-4350-80DB-B4D0AFCB1637}" type="slidenum">
              <a:rPr lang="ar-SA">
                <a:solidFill>
                  <a:srgbClr val="90C226"/>
                </a:solidFill>
              </a:rPr>
              <a:pPr/>
              <a:t>302</a:t>
            </a:fld>
            <a:endParaRPr lang="en-US" dirty="0">
              <a:solidFill>
                <a:srgbClr val="90C226"/>
              </a:solidFill>
            </a:endParaRPr>
          </a:p>
        </p:txBody>
      </p:sp>
      <p:sp>
        <p:nvSpPr>
          <p:cNvPr id="547842"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47843" name="Picture 3" descr="IMG_1088"/>
          <p:cNvPicPr>
            <a:picLocks noChangeAspect="1" noChangeArrowheads="1"/>
          </p:cNvPicPr>
          <p:nvPr/>
        </p:nvPicPr>
        <p:blipFill>
          <a:blip r:embed="rId2"/>
          <a:srcRect/>
          <a:stretch>
            <a:fillRect/>
          </a:stretch>
        </p:blipFill>
        <p:spPr bwMode="auto">
          <a:xfrm>
            <a:off x="0" y="152400"/>
            <a:ext cx="2849563" cy="6324600"/>
          </a:xfrm>
          <a:prstGeom prst="rect">
            <a:avLst/>
          </a:prstGeom>
          <a:noFill/>
          <a:ln w="9525" algn="ctr">
            <a:solidFill>
              <a:schemeClr val="tx1"/>
            </a:solidFill>
            <a:miter lim="800000"/>
            <a:headEnd/>
            <a:tailEnd/>
          </a:ln>
          <a:effectLst/>
        </p:spPr>
      </p:pic>
      <p:sp>
        <p:nvSpPr>
          <p:cNvPr id="547844" name="Text Box 4"/>
          <p:cNvSpPr txBox="1">
            <a:spLocks noChangeArrowheads="1"/>
          </p:cNvSpPr>
          <p:nvPr/>
        </p:nvSpPr>
        <p:spPr bwMode="auto">
          <a:xfrm>
            <a:off x="1752600" y="228600"/>
            <a:ext cx="1524000" cy="584775"/>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برش افقی طبقه اول</a:t>
            </a:r>
            <a:endParaRPr lang="en-US" sz="1600" b="1" i="1" dirty="0">
              <a:solidFill>
                <a:prstClr val="black"/>
              </a:solidFill>
              <a:latin typeface="Arial" pitchFamily="34" charset="0"/>
              <a:cs typeface="B Homa" panose="00000400000000000000" pitchFamily="2" charset="-78"/>
            </a:endParaRPr>
          </a:p>
        </p:txBody>
      </p:sp>
      <p:pic>
        <p:nvPicPr>
          <p:cNvPr id="547845" name="Picture 5" descr="IMG_1091"/>
          <p:cNvPicPr>
            <a:picLocks noChangeAspect="1" noChangeArrowheads="1"/>
          </p:cNvPicPr>
          <p:nvPr/>
        </p:nvPicPr>
        <p:blipFill>
          <a:blip r:embed="rId3"/>
          <a:srcRect/>
          <a:stretch>
            <a:fillRect/>
          </a:stretch>
        </p:blipFill>
        <p:spPr bwMode="auto">
          <a:xfrm>
            <a:off x="3425825" y="150813"/>
            <a:ext cx="2879725" cy="6323012"/>
          </a:xfrm>
          <a:prstGeom prst="rect">
            <a:avLst/>
          </a:prstGeom>
          <a:noFill/>
          <a:ln w="9525">
            <a:solidFill>
              <a:schemeClr val="tx1"/>
            </a:solidFill>
            <a:miter lim="800000"/>
            <a:headEnd/>
            <a:tailEnd/>
          </a:ln>
        </p:spPr>
      </p:pic>
      <p:sp>
        <p:nvSpPr>
          <p:cNvPr id="547846" name="Text Box 6"/>
          <p:cNvSpPr txBox="1">
            <a:spLocks noChangeArrowheads="1"/>
          </p:cNvSpPr>
          <p:nvPr/>
        </p:nvSpPr>
        <p:spPr bwMode="auto">
          <a:xfrm>
            <a:off x="5486400" y="1219200"/>
            <a:ext cx="1524000" cy="584775"/>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برش افقی طبقه دوم</a:t>
            </a:r>
            <a:endParaRPr lang="en-US" sz="16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61015361"/>
      </p:ext>
    </p:extLst>
  </p:cSld>
  <p:clrMapOvr>
    <a:masterClrMapping/>
  </p:clrMapOvr>
  <p:transition advClick="0"/>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71AA7EBE-2A0C-4CB5-9B9B-75075241CD74}" type="slidenum">
              <a:rPr lang="ar-SA">
                <a:solidFill>
                  <a:srgbClr val="90C226"/>
                </a:solidFill>
              </a:rPr>
              <a:pPr/>
              <a:t>303</a:t>
            </a:fld>
            <a:endParaRPr lang="en-US" dirty="0">
              <a:solidFill>
                <a:srgbClr val="90C226"/>
              </a:solidFill>
            </a:endParaRPr>
          </a:p>
        </p:txBody>
      </p:sp>
      <p:sp>
        <p:nvSpPr>
          <p:cNvPr id="548866"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48867" name="Picture 3" descr="IMG_1106"/>
          <p:cNvPicPr>
            <a:picLocks noChangeAspect="1" noChangeArrowheads="1"/>
          </p:cNvPicPr>
          <p:nvPr/>
        </p:nvPicPr>
        <p:blipFill>
          <a:blip r:embed="rId2"/>
          <a:srcRect/>
          <a:stretch>
            <a:fillRect/>
          </a:stretch>
        </p:blipFill>
        <p:spPr bwMode="auto">
          <a:xfrm>
            <a:off x="0" y="0"/>
            <a:ext cx="5562600" cy="2057400"/>
          </a:xfrm>
          <a:prstGeom prst="rect">
            <a:avLst/>
          </a:prstGeom>
          <a:noFill/>
          <a:ln w="9525" algn="ctr">
            <a:solidFill>
              <a:schemeClr val="tx1"/>
            </a:solidFill>
            <a:miter lim="800000"/>
            <a:headEnd/>
            <a:tailEnd/>
          </a:ln>
          <a:effectLst/>
        </p:spPr>
      </p:pic>
      <p:pic>
        <p:nvPicPr>
          <p:cNvPr id="548868" name="Picture 4" descr="IMG_1109"/>
          <p:cNvPicPr>
            <a:picLocks noChangeAspect="1" noChangeArrowheads="1"/>
          </p:cNvPicPr>
          <p:nvPr/>
        </p:nvPicPr>
        <p:blipFill>
          <a:blip r:embed="rId3"/>
          <a:srcRect/>
          <a:stretch>
            <a:fillRect/>
          </a:stretch>
        </p:blipFill>
        <p:spPr bwMode="auto">
          <a:xfrm>
            <a:off x="228600" y="3429000"/>
            <a:ext cx="5070475" cy="3200400"/>
          </a:xfrm>
          <a:prstGeom prst="rect">
            <a:avLst/>
          </a:prstGeom>
          <a:noFill/>
          <a:ln w="9525" algn="ctr">
            <a:solidFill>
              <a:schemeClr val="tx1"/>
            </a:solidFill>
            <a:miter lim="800000"/>
            <a:headEnd/>
            <a:tailEnd/>
          </a:ln>
          <a:effectLst/>
        </p:spPr>
      </p:pic>
      <p:pic>
        <p:nvPicPr>
          <p:cNvPr id="548869" name="Picture 5" descr="IMG_1107"/>
          <p:cNvPicPr>
            <a:picLocks noChangeAspect="1" noChangeArrowheads="1"/>
          </p:cNvPicPr>
          <p:nvPr/>
        </p:nvPicPr>
        <p:blipFill>
          <a:blip r:embed="rId4"/>
          <a:srcRect/>
          <a:stretch>
            <a:fillRect/>
          </a:stretch>
        </p:blipFill>
        <p:spPr bwMode="auto">
          <a:xfrm>
            <a:off x="3200400" y="2135188"/>
            <a:ext cx="3927475" cy="1522412"/>
          </a:xfrm>
          <a:prstGeom prst="rect">
            <a:avLst/>
          </a:prstGeom>
          <a:noFill/>
          <a:ln w="9525">
            <a:solidFill>
              <a:schemeClr val="tx1"/>
            </a:solidFill>
            <a:miter lim="800000"/>
            <a:headEnd/>
            <a:tailEnd/>
          </a:ln>
        </p:spPr>
      </p:pic>
      <p:sp>
        <p:nvSpPr>
          <p:cNvPr id="548870" name="Rectangle 6"/>
          <p:cNvSpPr>
            <a:spLocks noChangeArrowheads="1"/>
          </p:cNvSpPr>
          <p:nvPr/>
        </p:nvSpPr>
        <p:spPr bwMode="auto">
          <a:xfrm>
            <a:off x="228600" y="1828800"/>
            <a:ext cx="1524000" cy="228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48871" name="Text Box 7"/>
          <p:cNvSpPr txBox="1">
            <a:spLocks noChangeArrowheads="1"/>
          </p:cNvSpPr>
          <p:nvPr/>
        </p:nvSpPr>
        <p:spPr bwMode="auto">
          <a:xfrm>
            <a:off x="838200" y="228600"/>
            <a:ext cx="1676400" cy="584775"/>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برش عمودی الف-الف</a:t>
            </a:r>
            <a:endParaRPr lang="en-US" sz="1600" b="1" i="1" dirty="0">
              <a:solidFill>
                <a:prstClr val="black"/>
              </a:solidFill>
              <a:latin typeface="Arial" pitchFamily="34" charset="0"/>
              <a:cs typeface="B Homa" panose="00000400000000000000" pitchFamily="2" charset="-78"/>
            </a:endParaRPr>
          </a:p>
        </p:txBody>
      </p:sp>
      <p:sp>
        <p:nvSpPr>
          <p:cNvPr id="548872" name="Text Box 8"/>
          <p:cNvSpPr txBox="1">
            <a:spLocks noChangeArrowheads="1"/>
          </p:cNvSpPr>
          <p:nvPr/>
        </p:nvSpPr>
        <p:spPr bwMode="auto">
          <a:xfrm>
            <a:off x="1905000" y="2514600"/>
            <a:ext cx="1600200" cy="33655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برش عمودی ج - ج</a:t>
            </a:r>
            <a:endParaRPr lang="en-US" sz="1600" b="1" i="1" dirty="0">
              <a:solidFill>
                <a:prstClr val="black"/>
              </a:solidFill>
              <a:latin typeface="Arial" pitchFamily="34" charset="0"/>
              <a:cs typeface="B Homa" panose="00000400000000000000" pitchFamily="2" charset="-78"/>
            </a:endParaRPr>
          </a:p>
        </p:txBody>
      </p:sp>
      <p:sp>
        <p:nvSpPr>
          <p:cNvPr id="548873" name="Text Box 9"/>
          <p:cNvSpPr txBox="1">
            <a:spLocks noChangeArrowheads="1"/>
          </p:cNvSpPr>
          <p:nvPr/>
        </p:nvSpPr>
        <p:spPr bwMode="auto">
          <a:xfrm>
            <a:off x="4191000" y="4191000"/>
            <a:ext cx="1676400" cy="33655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برش عمودی ب - ب </a:t>
            </a:r>
            <a:endParaRPr lang="en-US" sz="16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50423123"/>
      </p:ext>
    </p:extLst>
  </p:cSld>
  <p:clrMapOvr>
    <a:masterClrMapping/>
  </p:clrMapOvr>
  <p:transition advClick="0"/>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A1F3121D-E867-425C-83CB-E54EC7BC196C}" type="slidenum">
              <a:rPr lang="ar-SA">
                <a:solidFill>
                  <a:srgbClr val="90C226"/>
                </a:solidFill>
              </a:rPr>
              <a:pPr/>
              <a:t>304</a:t>
            </a:fld>
            <a:endParaRPr lang="en-US" dirty="0">
              <a:solidFill>
                <a:srgbClr val="90C226"/>
              </a:solidFill>
            </a:endParaRPr>
          </a:p>
        </p:txBody>
      </p:sp>
      <p:sp>
        <p:nvSpPr>
          <p:cNvPr id="549890"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49891" name="Picture 3" descr="33"/>
          <p:cNvPicPr>
            <a:picLocks noChangeAspect="1" noChangeArrowheads="1"/>
          </p:cNvPicPr>
          <p:nvPr/>
        </p:nvPicPr>
        <p:blipFill>
          <a:blip r:embed="rId2"/>
          <a:srcRect/>
          <a:stretch>
            <a:fillRect/>
          </a:stretch>
        </p:blipFill>
        <p:spPr bwMode="auto">
          <a:xfrm>
            <a:off x="304800" y="990600"/>
            <a:ext cx="7162800" cy="4791075"/>
          </a:xfrm>
          <a:prstGeom prst="rect">
            <a:avLst/>
          </a:prstGeom>
          <a:noFill/>
          <a:ln w="28575">
            <a:solidFill>
              <a:schemeClr val="tx1"/>
            </a:solidFill>
            <a:miter lim="800000"/>
            <a:headEnd/>
            <a:tailEnd/>
          </a:ln>
        </p:spPr>
      </p:pic>
    </p:spTree>
    <p:extLst>
      <p:ext uri="{BB962C8B-B14F-4D97-AF65-F5344CB8AC3E}">
        <p14:creationId xmlns:p14="http://schemas.microsoft.com/office/powerpoint/2010/main" val="1186836720"/>
      </p:ext>
    </p:extLst>
  </p:cSld>
  <p:clrMapOvr>
    <a:masterClrMapping/>
  </p:clrMapOvr>
  <p:transition advClick="0"/>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63DF157F-D0B3-4678-9E8E-B3AEBC653963}" type="slidenum">
              <a:rPr lang="ar-SA">
                <a:solidFill>
                  <a:srgbClr val="90C226"/>
                </a:solidFill>
              </a:rPr>
              <a:pPr/>
              <a:t>305</a:t>
            </a:fld>
            <a:endParaRPr lang="en-US" dirty="0">
              <a:solidFill>
                <a:srgbClr val="90C226"/>
              </a:solidFill>
            </a:endParaRPr>
          </a:p>
        </p:txBody>
      </p:sp>
      <p:sp>
        <p:nvSpPr>
          <p:cNvPr id="550914"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0915" name="Picture 3" descr="000"/>
          <p:cNvPicPr>
            <a:picLocks noChangeAspect="1" noChangeArrowheads="1"/>
          </p:cNvPicPr>
          <p:nvPr/>
        </p:nvPicPr>
        <p:blipFill>
          <a:blip r:embed="rId2">
            <a:clrChange>
              <a:clrFrom>
                <a:srgbClr val="DDE2E6"/>
              </a:clrFrom>
              <a:clrTo>
                <a:srgbClr val="DDE2E6">
                  <a:alpha val="0"/>
                </a:srgbClr>
              </a:clrTo>
            </a:clrChange>
          </a:blip>
          <a:srcRect/>
          <a:stretch>
            <a:fillRect/>
          </a:stretch>
        </p:blipFill>
        <p:spPr bwMode="auto">
          <a:xfrm>
            <a:off x="685800" y="3048000"/>
            <a:ext cx="3295650" cy="2714625"/>
          </a:xfrm>
          <a:prstGeom prst="rect">
            <a:avLst/>
          </a:prstGeom>
          <a:noFill/>
        </p:spPr>
      </p:pic>
      <p:pic>
        <p:nvPicPr>
          <p:cNvPr id="550916" name="Picture 4" descr="NBRG13"/>
          <p:cNvPicPr>
            <a:picLocks noChangeAspect="1" noChangeArrowheads="1"/>
          </p:cNvPicPr>
          <p:nvPr/>
        </p:nvPicPr>
        <p:blipFill>
          <a:blip r:embed="rId3"/>
          <a:srcRect/>
          <a:stretch>
            <a:fillRect/>
          </a:stretch>
        </p:blipFill>
        <p:spPr bwMode="auto">
          <a:xfrm>
            <a:off x="3276600" y="533400"/>
            <a:ext cx="3962400" cy="2971800"/>
          </a:xfrm>
          <a:prstGeom prst="rect">
            <a:avLst/>
          </a:prstGeom>
          <a:noFill/>
        </p:spPr>
      </p:pic>
      <p:sp>
        <p:nvSpPr>
          <p:cNvPr id="550917" name="Line 5"/>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0918" name="Line 6"/>
          <p:cNvSpPr>
            <a:spLocks noChangeShapeType="1"/>
          </p:cNvSpPr>
          <p:nvPr/>
        </p:nvSpPr>
        <p:spPr bwMode="auto">
          <a:xfrm flipH="1">
            <a:off x="4038600" y="46482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0919" name="Line 7"/>
          <p:cNvSpPr>
            <a:spLocks noChangeShapeType="1"/>
          </p:cNvSpPr>
          <p:nvPr/>
        </p:nvSpPr>
        <p:spPr bwMode="auto">
          <a:xfrm flipH="1">
            <a:off x="0" y="4648200"/>
            <a:ext cx="762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03474508"/>
      </p:ext>
    </p:extLst>
  </p:cSld>
  <p:clrMapOvr>
    <a:masterClrMapping/>
  </p:clrMapOvr>
  <p:transition advClick="0"/>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4BAD0604-34C6-4E30-A5BC-7EF5FD020276}" type="slidenum">
              <a:rPr lang="ar-SA">
                <a:solidFill>
                  <a:srgbClr val="90C226"/>
                </a:solidFill>
              </a:rPr>
              <a:pPr/>
              <a:t>306</a:t>
            </a:fld>
            <a:endParaRPr lang="en-US" dirty="0">
              <a:solidFill>
                <a:srgbClr val="90C226"/>
              </a:solidFill>
            </a:endParaRPr>
          </a:p>
        </p:txBody>
      </p:sp>
      <p:sp>
        <p:nvSpPr>
          <p:cNvPr id="551938"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1939" name="Picture 3" descr="58"/>
          <p:cNvPicPr>
            <a:picLocks noChangeAspect="1" noChangeArrowheads="1"/>
          </p:cNvPicPr>
          <p:nvPr/>
        </p:nvPicPr>
        <p:blipFill>
          <a:blip r:embed="rId2"/>
          <a:srcRect/>
          <a:stretch>
            <a:fillRect/>
          </a:stretch>
        </p:blipFill>
        <p:spPr bwMode="auto">
          <a:xfrm>
            <a:off x="3733800" y="381000"/>
            <a:ext cx="3352800" cy="2743200"/>
          </a:xfrm>
          <a:prstGeom prst="rect">
            <a:avLst/>
          </a:prstGeom>
          <a:noFill/>
        </p:spPr>
      </p:pic>
      <p:pic>
        <p:nvPicPr>
          <p:cNvPr id="551940" name="Picture 4" descr="IMG_1100"/>
          <p:cNvPicPr>
            <a:picLocks noChangeAspect="1" noChangeArrowheads="1"/>
          </p:cNvPicPr>
          <p:nvPr/>
        </p:nvPicPr>
        <p:blipFill>
          <a:blip r:embed="rId3"/>
          <a:srcRect/>
          <a:stretch>
            <a:fillRect/>
          </a:stretch>
        </p:blipFill>
        <p:spPr bwMode="auto">
          <a:xfrm>
            <a:off x="0" y="2819400"/>
            <a:ext cx="4495800" cy="2951163"/>
          </a:xfrm>
          <a:prstGeom prst="rect">
            <a:avLst/>
          </a:prstGeom>
          <a:noFill/>
        </p:spPr>
      </p:pic>
      <p:sp>
        <p:nvSpPr>
          <p:cNvPr id="551941" name="Line 5"/>
          <p:cNvSpPr>
            <a:spLocks noChangeShapeType="1"/>
          </p:cNvSpPr>
          <p:nvPr/>
        </p:nvSpPr>
        <p:spPr bwMode="auto">
          <a:xfrm flipH="1">
            <a:off x="2209800" y="1524000"/>
            <a:ext cx="1524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1942" name="Line 6"/>
          <p:cNvSpPr>
            <a:spLocks noChangeShapeType="1"/>
          </p:cNvSpPr>
          <p:nvPr/>
        </p:nvSpPr>
        <p:spPr bwMode="auto">
          <a:xfrm>
            <a:off x="2438400" y="1219200"/>
            <a:ext cx="0" cy="1600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1943" name="Line 7"/>
          <p:cNvSpPr>
            <a:spLocks noChangeShapeType="1"/>
          </p:cNvSpPr>
          <p:nvPr/>
        </p:nvSpPr>
        <p:spPr bwMode="auto">
          <a:xfrm>
            <a:off x="2438400" y="5791200"/>
            <a:ext cx="0" cy="685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1944" name="Line 8"/>
          <p:cNvSpPr>
            <a:spLocks noChangeShapeType="1"/>
          </p:cNvSpPr>
          <p:nvPr/>
        </p:nvSpPr>
        <p:spPr bwMode="auto">
          <a:xfrm flipH="1">
            <a:off x="0" y="6324600"/>
            <a:ext cx="2895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1945" name="Text Box 9"/>
          <p:cNvSpPr txBox="1">
            <a:spLocks noChangeArrowheads="1"/>
          </p:cNvSpPr>
          <p:nvPr/>
        </p:nvSpPr>
        <p:spPr bwMode="auto">
          <a:xfrm>
            <a:off x="152400" y="5943600"/>
            <a:ext cx="2133600" cy="366713"/>
          </a:xfrm>
          <a:prstGeom prst="rect">
            <a:avLst/>
          </a:prstGeom>
          <a:noFill/>
          <a:ln w="38100" algn="ctr">
            <a:noFill/>
            <a:miter lim="800000"/>
            <a:headEnd/>
            <a:tailEnd/>
          </a:ln>
          <a:effectLst/>
        </p:spPr>
        <p:txBody>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گوشه جنوب غربی حیاط</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511749926"/>
      </p:ext>
    </p:extLst>
  </p:cSld>
  <p:clrMapOvr>
    <a:masterClrMapping/>
  </p:clrMapOvr>
  <p:transition advClick="0"/>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C4FED85B-1105-471A-ABAE-9A6091312448}" type="slidenum">
              <a:rPr lang="ar-SA">
                <a:solidFill>
                  <a:srgbClr val="90C226"/>
                </a:solidFill>
              </a:rPr>
              <a:pPr/>
              <a:t>307</a:t>
            </a:fld>
            <a:endParaRPr lang="en-US" dirty="0">
              <a:solidFill>
                <a:srgbClr val="90C226"/>
              </a:solidFill>
            </a:endParaRPr>
          </a:p>
        </p:txBody>
      </p:sp>
      <p:sp>
        <p:nvSpPr>
          <p:cNvPr id="552962"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2963" name="Picture 3" descr="IMG_1101"/>
          <p:cNvPicPr>
            <a:picLocks noChangeAspect="1" noChangeArrowheads="1"/>
          </p:cNvPicPr>
          <p:nvPr/>
        </p:nvPicPr>
        <p:blipFill>
          <a:blip r:embed="rId2"/>
          <a:srcRect/>
          <a:stretch>
            <a:fillRect/>
          </a:stretch>
        </p:blipFill>
        <p:spPr bwMode="auto">
          <a:xfrm>
            <a:off x="381000" y="2895600"/>
            <a:ext cx="4191000" cy="2760663"/>
          </a:xfrm>
          <a:prstGeom prst="rect">
            <a:avLst/>
          </a:prstGeom>
          <a:noFill/>
        </p:spPr>
      </p:pic>
      <p:pic>
        <p:nvPicPr>
          <p:cNvPr id="552964" name="Picture 4" descr="IMG_1103"/>
          <p:cNvPicPr>
            <a:picLocks noChangeAspect="1" noChangeArrowheads="1"/>
          </p:cNvPicPr>
          <p:nvPr/>
        </p:nvPicPr>
        <p:blipFill>
          <a:blip r:embed="rId3"/>
          <a:srcRect/>
          <a:stretch>
            <a:fillRect/>
          </a:stretch>
        </p:blipFill>
        <p:spPr bwMode="auto">
          <a:xfrm>
            <a:off x="4724400" y="381000"/>
            <a:ext cx="2362200" cy="3505200"/>
          </a:xfrm>
          <a:prstGeom prst="rect">
            <a:avLst/>
          </a:prstGeom>
          <a:noFill/>
        </p:spPr>
      </p:pic>
      <p:sp>
        <p:nvSpPr>
          <p:cNvPr id="552965" name="Text Box 5"/>
          <p:cNvSpPr txBox="1">
            <a:spLocks noChangeArrowheads="1"/>
          </p:cNvSpPr>
          <p:nvPr/>
        </p:nvSpPr>
        <p:spPr bwMode="auto">
          <a:xfrm>
            <a:off x="2057400" y="457200"/>
            <a:ext cx="2438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حیاط و گوشه شمال غربی</a:t>
            </a:r>
            <a:endParaRPr lang="en-US" b="1" i="1" dirty="0">
              <a:solidFill>
                <a:prstClr val="black"/>
              </a:solidFill>
              <a:latin typeface="Arial" pitchFamily="34" charset="0"/>
              <a:cs typeface="B Homa" panose="00000400000000000000" pitchFamily="2" charset="-78"/>
            </a:endParaRPr>
          </a:p>
        </p:txBody>
      </p:sp>
      <p:sp>
        <p:nvSpPr>
          <p:cNvPr id="552966" name="Line 6"/>
          <p:cNvSpPr>
            <a:spLocks noChangeShapeType="1"/>
          </p:cNvSpPr>
          <p:nvPr/>
        </p:nvSpPr>
        <p:spPr bwMode="auto">
          <a:xfrm flipH="1">
            <a:off x="2057400" y="838200"/>
            <a:ext cx="2667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2967" name="Line 7"/>
          <p:cNvSpPr>
            <a:spLocks noChangeShapeType="1"/>
          </p:cNvSpPr>
          <p:nvPr/>
        </p:nvSpPr>
        <p:spPr bwMode="auto">
          <a:xfrm>
            <a:off x="2362200" y="533400"/>
            <a:ext cx="0" cy="236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2968" name="Line 8"/>
          <p:cNvSpPr>
            <a:spLocks noChangeShapeType="1"/>
          </p:cNvSpPr>
          <p:nvPr/>
        </p:nvSpPr>
        <p:spPr bwMode="auto">
          <a:xfrm>
            <a:off x="2286000" y="5638800"/>
            <a:ext cx="0" cy="762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2969" name="Line 9"/>
          <p:cNvSpPr>
            <a:spLocks noChangeShapeType="1"/>
          </p:cNvSpPr>
          <p:nvPr/>
        </p:nvSpPr>
        <p:spPr bwMode="auto">
          <a:xfrm flipH="1">
            <a:off x="0" y="6172200"/>
            <a:ext cx="2667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2970" name="Rectangle 10"/>
          <p:cNvSpPr>
            <a:spLocks noChangeArrowheads="1"/>
          </p:cNvSpPr>
          <p:nvPr/>
        </p:nvSpPr>
        <p:spPr bwMode="auto">
          <a:xfrm>
            <a:off x="649288" y="5715000"/>
            <a:ext cx="1622425" cy="366713"/>
          </a:xfrm>
          <a:prstGeom prst="rect">
            <a:avLst/>
          </a:prstGeom>
          <a:noFill/>
          <a:ln w="38100" algn="ctr">
            <a:noFill/>
            <a:miter lim="800000"/>
            <a:headEnd/>
            <a:tailEnd/>
          </a:ln>
          <a:effectLst/>
        </p:spPr>
        <p:txBody>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حیاط و جبهه غربی</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3180027"/>
      </p:ext>
    </p:extLst>
  </p:cSld>
  <p:clrMapOvr>
    <a:masterClrMapping/>
  </p:clrMapOvr>
  <p:transition advClick="0"/>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40E18F12-72A2-42DD-BAC3-CA9A26A62B8C}" type="slidenum">
              <a:rPr lang="ar-SA">
                <a:solidFill>
                  <a:srgbClr val="90C226"/>
                </a:solidFill>
              </a:rPr>
              <a:pPr/>
              <a:t>308</a:t>
            </a:fld>
            <a:endParaRPr lang="en-US" dirty="0">
              <a:solidFill>
                <a:srgbClr val="90C226"/>
              </a:solidFill>
            </a:endParaRPr>
          </a:p>
        </p:txBody>
      </p:sp>
      <p:sp>
        <p:nvSpPr>
          <p:cNvPr id="553986"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3987" name="Picture 3" descr="NBRG08"/>
          <p:cNvPicPr>
            <a:picLocks noChangeAspect="1" noChangeArrowheads="1"/>
          </p:cNvPicPr>
          <p:nvPr/>
        </p:nvPicPr>
        <p:blipFill>
          <a:blip r:embed="rId2" cstate="screen">
            <a:clrChange>
              <a:clrFrom>
                <a:srgbClr val="E6FAFB"/>
              </a:clrFrom>
              <a:clrTo>
                <a:srgbClr val="E6FAFB">
                  <a:alpha val="0"/>
                </a:srgbClr>
              </a:clrTo>
            </a:clrChange>
            <a:extLst>
              <a:ext uri="{28A0092B-C50C-407E-A947-70E740481C1C}">
                <a14:useLocalDpi xmlns:a14="http://schemas.microsoft.com/office/drawing/2010/main"/>
              </a:ext>
            </a:extLst>
          </a:blip>
          <a:srcRect/>
          <a:stretch>
            <a:fillRect/>
          </a:stretch>
        </p:blipFill>
        <p:spPr bwMode="auto">
          <a:xfrm>
            <a:off x="990600" y="3048000"/>
            <a:ext cx="3733800" cy="2800350"/>
          </a:xfrm>
          <a:prstGeom prst="rect">
            <a:avLst/>
          </a:prstGeom>
          <a:noFill/>
        </p:spPr>
      </p:pic>
      <p:pic>
        <p:nvPicPr>
          <p:cNvPr id="553988" name="Picture 4" descr="NBRG09"/>
          <p:cNvPicPr>
            <a:picLocks noChangeAspect="1" noChangeArrowheads="1"/>
          </p:cNvPicPr>
          <p:nvPr/>
        </p:nvPicPr>
        <p:blipFill>
          <a:blip r:embed="rId3"/>
          <a:srcRect/>
          <a:stretch>
            <a:fillRect/>
          </a:stretch>
        </p:blipFill>
        <p:spPr bwMode="auto">
          <a:xfrm>
            <a:off x="3505200" y="914400"/>
            <a:ext cx="3505200" cy="2628900"/>
          </a:xfrm>
          <a:prstGeom prst="rect">
            <a:avLst/>
          </a:prstGeom>
          <a:noFill/>
        </p:spPr>
      </p:pic>
      <p:sp>
        <p:nvSpPr>
          <p:cNvPr id="553989" name="Line 5"/>
          <p:cNvSpPr>
            <a:spLocks noChangeShapeType="1"/>
          </p:cNvSpPr>
          <p:nvPr/>
        </p:nvSpPr>
        <p:spPr bwMode="auto">
          <a:xfrm>
            <a:off x="6705600" y="0"/>
            <a:ext cx="0" cy="1143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3990" name="Line 6"/>
          <p:cNvSpPr>
            <a:spLocks noChangeShapeType="1"/>
          </p:cNvSpPr>
          <p:nvPr/>
        </p:nvSpPr>
        <p:spPr bwMode="auto">
          <a:xfrm flipH="1">
            <a:off x="4724400" y="4648200"/>
            <a:ext cx="2209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3991" name="Line 7"/>
          <p:cNvSpPr>
            <a:spLocks noChangeShapeType="1"/>
          </p:cNvSpPr>
          <p:nvPr/>
        </p:nvSpPr>
        <p:spPr bwMode="auto">
          <a:xfrm flipH="1">
            <a:off x="0" y="4648200"/>
            <a:ext cx="990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3992" name="Line 8"/>
          <p:cNvSpPr>
            <a:spLocks noChangeShapeType="1"/>
          </p:cNvSpPr>
          <p:nvPr/>
        </p:nvSpPr>
        <p:spPr bwMode="auto">
          <a:xfrm>
            <a:off x="6629400" y="3581400"/>
            <a:ext cx="0" cy="1371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73559158"/>
      </p:ext>
    </p:extLst>
  </p:cSld>
  <p:clrMapOvr>
    <a:masterClrMapping/>
  </p:clrMapOvr>
  <p:transition advClick="0"/>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9A3555AA-8A38-4BC8-B081-FF16F96AA93A}" type="slidenum">
              <a:rPr lang="ar-SA">
                <a:solidFill>
                  <a:srgbClr val="90C226"/>
                </a:solidFill>
              </a:rPr>
              <a:pPr/>
              <a:t>309</a:t>
            </a:fld>
            <a:endParaRPr lang="en-US" dirty="0">
              <a:solidFill>
                <a:srgbClr val="90C226"/>
              </a:solidFill>
            </a:endParaRPr>
          </a:p>
        </p:txBody>
      </p:sp>
      <p:sp>
        <p:nvSpPr>
          <p:cNvPr id="555010"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5011" name="Picture 3" descr="54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000" y="3124200"/>
            <a:ext cx="3200400" cy="2590800"/>
          </a:xfrm>
          <a:prstGeom prst="rect">
            <a:avLst/>
          </a:prstGeom>
          <a:noFill/>
        </p:spPr>
      </p:pic>
      <p:pic>
        <p:nvPicPr>
          <p:cNvPr id="555012" name="Picture 4" descr="871"/>
          <p:cNvPicPr>
            <a:picLocks noChangeAspect="1" noChangeArrowheads="1"/>
          </p:cNvPicPr>
          <p:nvPr/>
        </p:nvPicPr>
        <p:blipFill>
          <a:blip r:embed="rId3" cstate="screen">
            <a:extLst>
              <a:ext uri="{28A0092B-C50C-407E-A947-70E740481C1C}">
                <a14:useLocalDpi xmlns:a14="http://schemas.microsoft.com/office/drawing/2010/main"/>
              </a:ext>
            </a:extLst>
          </a:blip>
          <a:srcRect l="2272"/>
          <a:stretch>
            <a:fillRect/>
          </a:stretch>
        </p:blipFill>
        <p:spPr bwMode="auto">
          <a:xfrm>
            <a:off x="3429000" y="609600"/>
            <a:ext cx="3276600" cy="2743200"/>
          </a:xfrm>
          <a:prstGeom prst="rect">
            <a:avLst/>
          </a:prstGeom>
          <a:noFill/>
        </p:spPr>
      </p:pic>
      <p:sp>
        <p:nvSpPr>
          <p:cNvPr id="555013" name="Line 5"/>
          <p:cNvSpPr>
            <a:spLocks noChangeShapeType="1"/>
          </p:cNvSpPr>
          <p:nvPr/>
        </p:nvSpPr>
        <p:spPr bwMode="auto">
          <a:xfrm>
            <a:off x="5943600" y="0"/>
            <a:ext cx="0" cy="914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5014" name="Line 6"/>
          <p:cNvSpPr>
            <a:spLocks noChangeShapeType="1"/>
          </p:cNvSpPr>
          <p:nvPr/>
        </p:nvSpPr>
        <p:spPr bwMode="auto">
          <a:xfrm flipH="1">
            <a:off x="3962400" y="4572000"/>
            <a:ext cx="2209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5015" name="Line 7"/>
          <p:cNvSpPr>
            <a:spLocks noChangeShapeType="1"/>
          </p:cNvSpPr>
          <p:nvPr/>
        </p:nvSpPr>
        <p:spPr bwMode="auto">
          <a:xfrm flipH="1">
            <a:off x="0" y="4572000"/>
            <a:ext cx="762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5016" name="Line 8"/>
          <p:cNvSpPr>
            <a:spLocks noChangeShapeType="1"/>
          </p:cNvSpPr>
          <p:nvPr/>
        </p:nvSpPr>
        <p:spPr bwMode="auto">
          <a:xfrm>
            <a:off x="5867400" y="3352800"/>
            <a:ext cx="0" cy="1524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06584592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3"/>
          <p:cNvSpPr>
            <a:spLocks noGrp="1"/>
          </p:cNvSpPr>
          <p:nvPr>
            <p:ph type="sldNum" sz="quarter" idx="12"/>
          </p:nvPr>
        </p:nvSpPr>
        <p:spPr/>
        <p:txBody>
          <a:bodyPr/>
          <a:lstStyle/>
          <a:p>
            <a:fld id="{B1B1E59B-BA29-42D5-851F-6A76E8F719A3}" type="slidenum">
              <a:rPr lang="ar-SA">
                <a:solidFill>
                  <a:srgbClr val="90C226"/>
                </a:solidFill>
              </a:rPr>
              <a:pPr/>
              <a:t>31</a:t>
            </a:fld>
            <a:endParaRPr lang="en-US" dirty="0">
              <a:solidFill>
                <a:srgbClr val="90C226"/>
              </a:solidFill>
            </a:endParaRPr>
          </a:p>
        </p:txBody>
      </p:sp>
      <p:sp>
        <p:nvSpPr>
          <p:cNvPr id="89090" name="Text Box 2"/>
          <p:cNvSpPr txBox="1">
            <a:spLocks noChangeArrowheads="1"/>
          </p:cNvSpPr>
          <p:nvPr/>
        </p:nvSpPr>
        <p:spPr bwMode="auto">
          <a:xfrm>
            <a:off x="6516688" y="333375"/>
            <a:ext cx="23749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کاخ الحضرا(هترا)</a:t>
            </a:r>
            <a:endParaRPr lang="en-US" sz="2000" b="1" dirty="0">
              <a:solidFill>
                <a:srgbClr val="99CA3C"/>
              </a:solidFill>
              <a:latin typeface="Arial" pitchFamily="34" charset="0"/>
              <a:cs typeface="B Homa" panose="00000400000000000000" pitchFamily="2" charset="-78"/>
            </a:endParaRPr>
          </a:p>
        </p:txBody>
      </p:sp>
      <p:pic>
        <p:nvPicPr>
          <p:cNvPr id="89091" name="Picture 3" descr="Copy (2) of 16"/>
          <p:cNvPicPr>
            <a:picLocks noChangeAspect="1" noChangeArrowheads="1"/>
          </p:cNvPicPr>
          <p:nvPr/>
        </p:nvPicPr>
        <p:blipFill>
          <a:blip r:embed="rId2" cstate="screen">
            <a:clrChange>
              <a:clrFrom>
                <a:srgbClr val="E5E8F1"/>
              </a:clrFrom>
              <a:clrTo>
                <a:srgbClr val="E5E8F1">
                  <a:alpha val="0"/>
                </a:srgbClr>
              </a:clrTo>
            </a:clrChange>
            <a:lum contrast="36000"/>
            <a:extLst>
              <a:ext uri="{28A0092B-C50C-407E-A947-70E740481C1C}">
                <a14:useLocalDpi xmlns:a14="http://schemas.microsoft.com/office/drawing/2010/main"/>
              </a:ext>
            </a:extLst>
          </a:blip>
          <a:srcRect/>
          <a:stretch>
            <a:fillRect/>
          </a:stretch>
        </p:blipFill>
        <p:spPr bwMode="auto">
          <a:xfrm>
            <a:off x="684213" y="476250"/>
            <a:ext cx="3382962" cy="1800225"/>
          </a:xfrm>
          <a:prstGeom prst="rect">
            <a:avLst/>
          </a:prstGeom>
          <a:noFill/>
        </p:spPr>
      </p:pic>
      <p:pic>
        <p:nvPicPr>
          <p:cNvPr id="89092" name="Picture 4" descr="Copy of 16"/>
          <p:cNvPicPr>
            <a:picLocks noChangeAspect="1" noChangeArrowheads="1"/>
          </p:cNvPicPr>
          <p:nvPr/>
        </p:nvPicPr>
        <p:blipFill>
          <a:blip r:embed="rId3" cstate="screen">
            <a:clrChange>
              <a:clrFrom>
                <a:srgbClr val="CAC9D1"/>
              </a:clrFrom>
              <a:clrTo>
                <a:srgbClr val="CAC9D1">
                  <a:alpha val="0"/>
                </a:srgbClr>
              </a:clrTo>
            </a:clrChange>
            <a:lum contrast="36000"/>
            <a:extLst>
              <a:ext uri="{28A0092B-C50C-407E-A947-70E740481C1C}">
                <a14:useLocalDpi xmlns:a14="http://schemas.microsoft.com/office/drawing/2010/main"/>
              </a:ext>
            </a:extLst>
          </a:blip>
          <a:srcRect/>
          <a:stretch>
            <a:fillRect/>
          </a:stretch>
        </p:blipFill>
        <p:spPr bwMode="auto">
          <a:xfrm>
            <a:off x="468313" y="2852738"/>
            <a:ext cx="3471862" cy="2160587"/>
          </a:xfrm>
          <a:prstGeom prst="rect">
            <a:avLst/>
          </a:prstGeom>
          <a:noFill/>
        </p:spPr>
      </p:pic>
      <p:sp>
        <p:nvSpPr>
          <p:cNvPr id="89093" name="Text Box 5"/>
          <p:cNvSpPr txBox="1">
            <a:spLocks noChangeArrowheads="1"/>
          </p:cNvSpPr>
          <p:nvPr/>
        </p:nvSpPr>
        <p:spPr bwMode="auto">
          <a:xfrm>
            <a:off x="5003800" y="836613"/>
            <a:ext cx="3962400" cy="915987"/>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هترا نیز شامل ایوان و میانسرا و فضاهای دیگر است . در این کاخ برای پوشش سقف از تاق و تویزه بهره گیری شده است.                       </a:t>
            </a:r>
            <a:endParaRPr lang="en-US" b="1" dirty="0">
              <a:solidFill>
                <a:prstClr val="black"/>
              </a:solidFill>
              <a:latin typeface="Arial" pitchFamily="34" charset="0"/>
              <a:cs typeface="B Homa" panose="00000400000000000000" pitchFamily="2" charset="-78"/>
            </a:endParaRPr>
          </a:p>
        </p:txBody>
      </p:sp>
      <p:sp>
        <p:nvSpPr>
          <p:cNvPr id="89094" name="Text Box 6"/>
          <p:cNvSpPr txBox="1">
            <a:spLocks noChangeArrowheads="1"/>
          </p:cNvSpPr>
          <p:nvPr/>
        </p:nvSpPr>
        <p:spPr bwMode="auto">
          <a:xfrm>
            <a:off x="719138" y="4181475"/>
            <a:ext cx="762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9095" name="Text Box 7"/>
          <p:cNvSpPr txBox="1">
            <a:spLocks noChangeArrowheads="1"/>
          </p:cNvSpPr>
          <p:nvPr/>
        </p:nvSpPr>
        <p:spPr bwMode="auto">
          <a:xfrm>
            <a:off x="2014538" y="4181475"/>
            <a:ext cx="762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9096" name="Text Box 8"/>
          <p:cNvSpPr txBox="1">
            <a:spLocks noChangeArrowheads="1"/>
          </p:cNvSpPr>
          <p:nvPr/>
        </p:nvSpPr>
        <p:spPr bwMode="auto">
          <a:xfrm>
            <a:off x="2852738" y="4333875"/>
            <a:ext cx="762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9097" name="Text Box 9"/>
          <p:cNvSpPr txBox="1">
            <a:spLocks noChangeArrowheads="1"/>
          </p:cNvSpPr>
          <p:nvPr/>
        </p:nvSpPr>
        <p:spPr bwMode="auto">
          <a:xfrm>
            <a:off x="566738" y="3190875"/>
            <a:ext cx="9144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9098" name="Text Box 10"/>
          <p:cNvSpPr txBox="1">
            <a:spLocks noChangeArrowheads="1"/>
          </p:cNvSpPr>
          <p:nvPr/>
        </p:nvSpPr>
        <p:spPr bwMode="auto">
          <a:xfrm>
            <a:off x="1481138" y="904875"/>
            <a:ext cx="9144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2</a:t>
            </a:r>
            <a:endParaRPr lang="en-US" sz="2000">
              <a:solidFill>
                <a:srgbClr val="99CA3C"/>
              </a:solidFill>
              <a:latin typeface="Times New Roman" pitchFamily="18" charset="0"/>
              <a:cs typeface="Times New Roman" pitchFamily="18" charset="0"/>
            </a:endParaRPr>
          </a:p>
        </p:txBody>
      </p:sp>
      <p:sp>
        <p:nvSpPr>
          <p:cNvPr id="89099" name="Text Box 11"/>
          <p:cNvSpPr txBox="1">
            <a:spLocks noChangeArrowheads="1"/>
          </p:cNvSpPr>
          <p:nvPr/>
        </p:nvSpPr>
        <p:spPr bwMode="auto">
          <a:xfrm>
            <a:off x="1100138" y="1362075"/>
            <a:ext cx="762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9100" name="Text Box 12"/>
          <p:cNvSpPr txBox="1">
            <a:spLocks noChangeArrowheads="1"/>
          </p:cNvSpPr>
          <p:nvPr/>
        </p:nvSpPr>
        <p:spPr bwMode="auto">
          <a:xfrm>
            <a:off x="2014538" y="1666875"/>
            <a:ext cx="762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9101" name="Text Box 13"/>
          <p:cNvSpPr txBox="1">
            <a:spLocks noChangeArrowheads="1"/>
          </p:cNvSpPr>
          <p:nvPr/>
        </p:nvSpPr>
        <p:spPr bwMode="auto">
          <a:xfrm>
            <a:off x="2547938" y="1895475"/>
            <a:ext cx="7620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a:solidFill>
                  <a:srgbClr val="99CA3C"/>
                </a:solidFill>
                <a:latin typeface="Times New Roman" pitchFamily="18" charset="0"/>
                <a:cs typeface="Times New Roman" pitchFamily="18" charset="0"/>
              </a:rPr>
              <a:t>1</a:t>
            </a:r>
            <a:endParaRPr lang="en-US" sz="2000">
              <a:solidFill>
                <a:srgbClr val="99CA3C"/>
              </a:solidFill>
              <a:latin typeface="Times New Roman" pitchFamily="18" charset="0"/>
              <a:cs typeface="Times New Roman" pitchFamily="18" charset="0"/>
            </a:endParaRPr>
          </a:p>
        </p:txBody>
      </p:sp>
      <p:sp>
        <p:nvSpPr>
          <p:cNvPr id="89102" name="Text Box 14"/>
          <p:cNvSpPr txBox="1">
            <a:spLocks noChangeArrowheads="1"/>
          </p:cNvSpPr>
          <p:nvPr/>
        </p:nvSpPr>
        <p:spPr bwMode="auto">
          <a:xfrm>
            <a:off x="2195513" y="5445125"/>
            <a:ext cx="1531937"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 ایوان</a:t>
            </a:r>
            <a:endParaRPr lang="en-US" sz="1600" b="1" dirty="0">
              <a:solidFill>
                <a:prstClr val="black"/>
              </a:solidFill>
              <a:latin typeface="Arial" pitchFamily="34" charset="0"/>
              <a:cs typeface="B Homa" panose="00000400000000000000" pitchFamily="2" charset="-78"/>
            </a:endParaRPr>
          </a:p>
        </p:txBody>
      </p:sp>
      <p:sp>
        <p:nvSpPr>
          <p:cNvPr id="89103" name="Text Box 15"/>
          <p:cNvSpPr txBox="1">
            <a:spLocks noChangeArrowheads="1"/>
          </p:cNvSpPr>
          <p:nvPr/>
        </p:nvSpPr>
        <p:spPr bwMode="auto">
          <a:xfrm>
            <a:off x="1187450" y="5876925"/>
            <a:ext cx="230505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2- اتاق چهار گوش تاق دار</a:t>
            </a:r>
            <a:endParaRPr lang="en-US" sz="1600" b="1" dirty="0">
              <a:solidFill>
                <a:prstClr val="black"/>
              </a:solidFill>
              <a:latin typeface="Arial" pitchFamily="34" charset="0"/>
              <a:cs typeface="B Homa" panose="00000400000000000000" pitchFamily="2" charset="-78"/>
            </a:endParaRPr>
          </a:p>
        </p:txBody>
      </p:sp>
      <p:pic>
        <p:nvPicPr>
          <p:cNvPr id="89104" name="Picture 16" descr="Copy (2) of 13"/>
          <p:cNvPicPr>
            <a:picLocks noChangeAspect="1" noChangeArrowheads="1"/>
          </p:cNvPicPr>
          <p:nvPr/>
        </p:nvPicPr>
        <p:blipFill>
          <a:blip r:embed="rId4" cstate="screen">
            <a:clrChange>
              <a:clrFrom>
                <a:srgbClr val="DBDDEC"/>
              </a:clrFrom>
              <a:clrTo>
                <a:srgbClr val="DBDDEC">
                  <a:alpha val="0"/>
                </a:srgbClr>
              </a:clrTo>
            </a:clrChange>
            <a:lum contrast="42000"/>
            <a:extLst>
              <a:ext uri="{28A0092B-C50C-407E-A947-70E740481C1C}">
                <a14:useLocalDpi xmlns:a14="http://schemas.microsoft.com/office/drawing/2010/main"/>
              </a:ext>
            </a:extLst>
          </a:blip>
          <a:srcRect/>
          <a:stretch>
            <a:fillRect/>
          </a:stretch>
        </p:blipFill>
        <p:spPr bwMode="auto">
          <a:xfrm>
            <a:off x="5148263" y="2852738"/>
            <a:ext cx="3024187" cy="2881312"/>
          </a:xfrm>
          <a:prstGeom prst="rect">
            <a:avLst/>
          </a:prstGeom>
          <a:noFill/>
        </p:spPr>
      </p:pic>
    </p:spTree>
    <p:extLst>
      <p:ext uri="{BB962C8B-B14F-4D97-AF65-F5344CB8AC3E}">
        <p14:creationId xmlns:p14="http://schemas.microsoft.com/office/powerpoint/2010/main" val="1692808879"/>
      </p:ext>
    </p:extLst>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FCDFF0C5-6F7D-4B1E-8AAF-005C72C6A30B}" type="slidenum">
              <a:rPr lang="ar-SA">
                <a:solidFill>
                  <a:srgbClr val="90C226"/>
                </a:solidFill>
              </a:rPr>
              <a:pPr/>
              <a:t>310</a:t>
            </a:fld>
            <a:endParaRPr lang="en-US" dirty="0">
              <a:solidFill>
                <a:srgbClr val="90C226"/>
              </a:solidFill>
            </a:endParaRPr>
          </a:p>
        </p:txBody>
      </p:sp>
      <p:sp>
        <p:nvSpPr>
          <p:cNvPr id="556034"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6035" name="Picture 3" descr="NBRG17"/>
          <p:cNvPicPr>
            <a:picLocks noChangeAspect="1" noChangeArrowheads="1"/>
          </p:cNvPicPr>
          <p:nvPr/>
        </p:nvPicPr>
        <p:blipFill>
          <a:blip r:embed="rId2"/>
          <a:srcRect/>
          <a:stretch>
            <a:fillRect/>
          </a:stretch>
        </p:blipFill>
        <p:spPr bwMode="auto">
          <a:xfrm>
            <a:off x="3657600" y="304800"/>
            <a:ext cx="3352800" cy="2514600"/>
          </a:xfrm>
          <a:prstGeom prst="rect">
            <a:avLst/>
          </a:prstGeom>
          <a:noFill/>
          <a:ln w="9525">
            <a:solidFill>
              <a:srgbClr val="800000"/>
            </a:solidFill>
            <a:miter lim="800000"/>
            <a:headEnd/>
            <a:tailEnd/>
          </a:ln>
        </p:spPr>
      </p:pic>
      <p:pic>
        <p:nvPicPr>
          <p:cNvPr id="556036" name="Picture 4" descr="NBRG16"/>
          <p:cNvPicPr>
            <a:picLocks noChangeAspect="1" noChangeArrowheads="1"/>
          </p:cNvPicPr>
          <p:nvPr/>
        </p:nvPicPr>
        <p:blipFill>
          <a:blip r:embed="rId3"/>
          <a:srcRect/>
          <a:stretch>
            <a:fillRect/>
          </a:stretch>
        </p:blipFill>
        <p:spPr bwMode="auto">
          <a:xfrm>
            <a:off x="152400" y="990600"/>
            <a:ext cx="3276600" cy="2457450"/>
          </a:xfrm>
          <a:prstGeom prst="rect">
            <a:avLst/>
          </a:prstGeom>
          <a:noFill/>
          <a:ln w="9525" algn="ctr">
            <a:noFill/>
            <a:miter lim="800000"/>
            <a:headEnd/>
            <a:tailEnd/>
          </a:ln>
          <a:effectLst/>
        </p:spPr>
      </p:pic>
      <p:pic>
        <p:nvPicPr>
          <p:cNvPr id="556037" name="Picture 5" descr="NBRG15"/>
          <p:cNvPicPr>
            <a:picLocks noChangeAspect="1" noChangeArrowheads="1"/>
          </p:cNvPicPr>
          <p:nvPr/>
        </p:nvPicPr>
        <p:blipFill>
          <a:blip r:embed="rId4"/>
          <a:srcRect/>
          <a:stretch>
            <a:fillRect/>
          </a:stretch>
        </p:blipFill>
        <p:spPr bwMode="auto">
          <a:xfrm>
            <a:off x="3733800" y="3048000"/>
            <a:ext cx="3352800" cy="2514600"/>
          </a:xfrm>
          <a:prstGeom prst="rect">
            <a:avLst/>
          </a:prstGeom>
          <a:noFill/>
          <a:ln w="9525">
            <a:solidFill>
              <a:srgbClr val="800000"/>
            </a:solidFill>
            <a:miter lim="800000"/>
            <a:headEnd/>
            <a:tailEnd/>
          </a:ln>
        </p:spPr>
      </p:pic>
      <p:pic>
        <p:nvPicPr>
          <p:cNvPr id="556038" name="Picture 6" descr="863bmp"/>
          <p:cNvPicPr>
            <a:picLocks noChangeAspect="1" noChangeArrowheads="1"/>
          </p:cNvPicPr>
          <p:nvPr/>
        </p:nvPicPr>
        <p:blipFill>
          <a:blip r:embed="rId5"/>
          <a:srcRect/>
          <a:stretch>
            <a:fillRect/>
          </a:stretch>
        </p:blipFill>
        <p:spPr bwMode="auto">
          <a:xfrm>
            <a:off x="304800" y="3733800"/>
            <a:ext cx="3200400" cy="2617788"/>
          </a:xfrm>
          <a:prstGeom prst="rect">
            <a:avLst/>
          </a:prstGeom>
          <a:noFill/>
          <a:ln w="9525" algn="ctr">
            <a:solidFill>
              <a:srgbClr val="800000"/>
            </a:solidFill>
            <a:miter lim="800000"/>
            <a:headEnd/>
            <a:tailEnd/>
          </a:ln>
          <a:effectLst/>
        </p:spPr>
      </p:pic>
      <p:sp>
        <p:nvSpPr>
          <p:cNvPr id="556039" name="Line 7"/>
          <p:cNvSpPr>
            <a:spLocks noChangeShapeType="1"/>
          </p:cNvSpPr>
          <p:nvPr/>
        </p:nvSpPr>
        <p:spPr bwMode="auto">
          <a:xfrm>
            <a:off x="6629400" y="0"/>
            <a:ext cx="0" cy="381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6040" name="Line 8"/>
          <p:cNvSpPr>
            <a:spLocks noChangeShapeType="1"/>
          </p:cNvSpPr>
          <p:nvPr/>
        </p:nvSpPr>
        <p:spPr bwMode="auto">
          <a:xfrm>
            <a:off x="6629400" y="2819400"/>
            <a:ext cx="0" cy="30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6041" name="Line 9"/>
          <p:cNvSpPr>
            <a:spLocks noChangeShapeType="1"/>
          </p:cNvSpPr>
          <p:nvPr/>
        </p:nvSpPr>
        <p:spPr bwMode="auto">
          <a:xfrm>
            <a:off x="6553200" y="5562600"/>
            <a:ext cx="0" cy="762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6042" name="Line 10"/>
          <p:cNvSpPr>
            <a:spLocks noChangeShapeType="1"/>
          </p:cNvSpPr>
          <p:nvPr/>
        </p:nvSpPr>
        <p:spPr bwMode="auto">
          <a:xfrm flipH="1">
            <a:off x="3505200" y="6019800"/>
            <a:ext cx="358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6043" name="Text Box 11"/>
          <p:cNvSpPr txBox="1">
            <a:spLocks noChangeArrowheads="1"/>
          </p:cNvSpPr>
          <p:nvPr/>
        </p:nvSpPr>
        <p:spPr bwMode="auto">
          <a:xfrm>
            <a:off x="3886200" y="5638800"/>
            <a:ext cx="2362200" cy="366713"/>
          </a:xfrm>
          <a:prstGeom prst="rect">
            <a:avLst/>
          </a:prstGeom>
          <a:noFill/>
          <a:ln w="38100" algn="ctr">
            <a:noFill/>
            <a:miter lim="800000"/>
            <a:headEnd/>
            <a:tailEnd/>
          </a:ln>
          <a:effectLst/>
        </p:spPr>
        <p:txBody>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سه دری</a:t>
            </a:r>
            <a:endParaRPr lang="en-US" b="1" i="1" dirty="0">
              <a:solidFill>
                <a:prstClr val="black"/>
              </a:solidFill>
              <a:latin typeface="Arial" pitchFamily="34" charset="0"/>
              <a:cs typeface="B Homa" panose="00000400000000000000" pitchFamily="2" charset="-78"/>
            </a:endParaRPr>
          </a:p>
        </p:txBody>
      </p:sp>
      <p:sp>
        <p:nvSpPr>
          <p:cNvPr id="556044" name="Line 12"/>
          <p:cNvSpPr>
            <a:spLocks noChangeShapeType="1"/>
          </p:cNvSpPr>
          <p:nvPr/>
        </p:nvSpPr>
        <p:spPr bwMode="auto">
          <a:xfrm flipH="1">
            <a:off x="0" y="6019800"/>
            <a:ext cx="304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6045" name="Line 13"/>
          <p:cNvSpPr>
            <a:spLocks noChangeShapeType="1"/>
          </p:cNvSpPr>
          <p:nvPr/>
        </p:nvSpPr>
        <p:spPr bwMode="auto">
          <a:xfrm>
            <a:off x="6781800" y="2971800"/>
            <a:ext cx="0" cy="304800"/>
          </a:xfrm>
          <a:prstGeom prst="line">
            <a:avLst/>
          </a:prstGeom>
          <a:noFill/>
          <a:ln w="952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084169698"/>
      </p:ext>
    </p:extLst>
  </p:cSld>
  <p:clrMapOvr>
    <a:masterClrMapping/>
  </p:clrMapOvr>
  <p:transition advClick="0"/>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BB90B0D8-24BC-4C5C-B95C-D1558C9043A4}" type="slidenum">
              <a:rPr lang="ar-SA">
                <a:solidFill>
                  <a:srgbClr val="90C226"/>
                </a:solidFill>
              </a:rPr>
              <a:pPr/>
              <a:t>311</a:t>
            </a:fld>
            <a:endParaRPr lang="en-US" dirty="0">
              <a:solidFill>
                <a:srgbClr val="90C226"/>
              </a:solidFill>
            </a:endParaRPr>
          </a:p>
        </p:txBody>
      </p:sp>
      <p:sp>
        <p:nvSpPr>
          <p:cNvPr id="557058"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7059" name="Picture 3" descr="IMG_1090"/>
          <p:cNvPicPr>
            <a:picLocks noChangeAspect="1" noChangeArrowheads="1"/>
          </p:cNvPicPr>
          <p:nvPr/>
        </p:nvPicPr>
        <p:blipFill>
          <a:blip r:embed="rId2"/>
          <a:srcRect/>
          <a:stretch>
            <a:fillRect/>
          </a:stretch>
        </p:blipFill>
        <p:spPr bwMode="auto">
          <a:xfrm>
            <a:off x="457200" y="990600"/>
            <a:ext cx="3062288" cy="5334000"/>
          </a:xfrm>
          <a:prstGeom prst="rect">
            <a:avLst/>
          </a:prstGeom>
          <a:noFill/>
        </p:spPr>
      </p:pic>
      <p:pic>
        <p:nvPicPr>
          <p:cNvPr id="557060" name="Picture 4" descr="IMG_1095"/>
          <p:cNvPicPr>
            <a:picLocks noChangeAspect="1" noChangeArrowheads="1"/>
          </p:cNvPicPr>
          <p:nvPr/>
        </p:nvPicPr>
        <p:blipFill>
          <a:blip r:embed="rId3"/>
          <a:srcRect/>
          <a:stretch>
            <a:fillRect/>
          </a:stretch>
        </p:blipFill>
        <p:spPr bwMode="auto">
          <a:xfrm>
            <a:off x="3886200" y="609600"/>
            <a:ext cx="3209925" cy="4953000"/>
          </a:xfrm>
          <a:prstGeom prst="rect">
            <a:avLst/>
          </a:prstGeom>
          <a:noFill/>
        </p:spPr>
      </p:pic>
      <p:sp>
        <p:nvSpPr>
          <p:cNvPr id="557061" name="Text Box 5"/>
          <p:cNvSpPr txBox="1">
            <a:spLocks noChangeArrowheads="1"/>
          </p:cNvSpPr>
          <p:nvPr/>
        </p:nvSpPr>
        <p:spPr bwMode="auto">
          <a:xfrm>
            <a:off x="4876800" y="228600"/>
            <a:ext cx="2209800" cy="336550"/>
          </a:xfrm>
          <a:prstGeom prst="rect">
            <a:avLst/>
          </a:prstGeom>
          <a:solidFill>
            <a:srgbClr val="C0C0C0"/>
          </a:solidFill>
          <a:ln w="9525">
            <a:noFill/>
            <a:miter lim="800000"/>
            <a:headEnd/>
            <a:tailEnd/>
          </a:ln>
          <a:effectLst/>
        </p:spPr>
        <p:txBody>
          <a:bodyPr>
            <a:spAutoFit/>
          </a:bodyPr>
          <a:lstStyle/>
          <a:p>
            <a:pPr fontAlgn="base">
              <a:spcBef>
                <a:spcPct val="50000"/>
              </a:spcBef>
              <a:spcAft>
                <a:spcPct val="0"/>
              </a:spcAft>
            </a:pPr>
            <a:r>
              <a:rPr lang="fa-IR" sz="1600" dirty="0">
                <a:solidFill>
                  <a:prstClr val="black"/>
                </a:solidFill>
                <a:latin typeface="Arial" pitchFamily="34" charset="0"/>
                <a:cs typeface="B Homa" panose="00000400000000000000" pitchFamily="2" charset="-78"/>
              </a:rPr>
              <a:t>شاه نشین جبهه جنوبی</a:t>
            </a:r>
            <a:endParaRPr lang="en-US" sz="16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98025156"/>
      </p:ext>
    </p:extLst>
  </p:cSld>
  <p:clrMapOvr>
    <a:masterClrMapping/>
  </p:clrMapOvr>
  <p:transition advClick="0"/>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EBAF33DD-90FC-4B7B-AAC5-2D8446FB86D6}" type="slidenum">
              <a:rPr lang="ar-SA">
                <a:solidFill>
                  <a:srgbClr val="90C226"/>
                </a:solidFill>
              </a:rPr>
              <a:pPr/>
              <a:t>312</a:t>
            </a:fld>
            <a:endParaRPr lang="en-US" dirty="0">
              <a:solidFill>
                <a:srgbClr val="90C226"/>
              </a:solidFill>
            </a:endParaRPr>
          </a:p>
        </p:txBody>
      </p:sp>
      <p:sp>
        <p:nvSpPr>
          <p:cNvPr id="558082"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8083" name="Picture 3" descr="841"/>
          <p:cNvPicPr>
            <a:picLocks noChangeAspect="1" noChangeArrowheads="1"/>
          </p:cNvPicPr>
          <p:nvPr/>
        </p:nvPicPr>
        <p:blipFill>
          <a:blip r:embed="rId2" cstate="screen">
            <a:extLst>
              <a:ext uri="{28A0092B-C50C-407E-A947-70E740481C1C}">
                <a14:useLocalDpi xmlns:a14="http://schemas.microsoft.com/office/drawing/2010/main"/>
              </a:ext>
            </a:extLst>
          </a:blip>
          <a:srcRect l="2272"/>
          <a:stretch>
            <a:fillRect/>
          </a:stretch>
        </p:blipFill>
        <p:spPr bwMode="auto">
          <a:xfrm>
            <a:off x="685800" y="3124200"/>
            <a:ext cx="3276600" cy="2743200"/>
          </a:xfrm>
          <a:prstGeom prst="rect">
            <a:avLst/>
          </a:prstGeom>
          <a:noFill/>
        </p:spPr>
      </p:pic>
      <p:sp>
        <p:nvSpPr>
          <p:cNvPr id="558084" name="Line 4"/>
          <p:cNvSpPr>
            <a:spLocks noChangeShapeType="1"/>
          </p:cNvSpPr>
          <p:nvPr/>
        </p:nvSpPr>
        <p:spPr bwMode="auto">
          <a:xfrm>
            <a:off x="6781800" y="7620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8085" name="Line 5"/>
          <p:cNvSpPr>
            <a:spLocks noChangeShapeType="1"/>
          </p:cNvSpPr>
          <p:nvPr/>
        </p:nvSpPr>
        <p:spPr bwMode="auto">
          <a:xfrm flipH="1">
            <a:off x="3962400" y="47244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8086" name="Line 6"/>
          <p:cNvSpPr>
            <a:spLocks noChangeShapeType="1"/>
          </p:cNvSpPr>
          <p:nvPr/>
        </p:nvSpPr>
        <p:spPr bwMode="auto">
          <a:xfrm flipH="1">
            <a:off x="-76200" y="4724400"/>
            <a:ext cx="762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58087" name="Picture 7" descr="IMG_1214"/>
          <p:cNvPicPr>
            <a:picLocks noChangeAspect="1" noChangeArrowheads="1"/>
          </p:cNvPicPr>
          <p:nvPr/>
        </p:nvPicPr>
        <p:blipFill>
          <a:blip r:embed="rId3"/>
          <a:srcRect/>
          <a:stretch>
            <a:fillRect/>
          </a:stretch>
        </p:blipFill>
        <p:spPr bwMode="auto">
          <a:xfrm>
            <a:off x="3733800" y="838200"/>
            <a:ext cx="3657600" cy="2409825"/>
          </a:xfrm>
          <a:prstGeom prst="rect">
            <a:avLst/>
          </a:prstGeom>
          <a:noFill/>
        </p:spPr>
      </p:pic>
    </p:spTree>
    <p:extLst>
      <p:ext uri="{BB962C8B-B14F-4D97-AF65-F5344CB8AC3E}">
        <p14:creationId xmlns:p14="http://schemas.microsoft.com/office/powerpoint/2010/main" val="2134784779"/>
      </p:ext>
    </p:extLst>
  </p:cSld>
  <p:clrMapOvr>
    <a:masterClrMapping/>
  </p:clrMapOvr>
  <p:transition advClick="0"/>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A15E4266-1E89-480E-8B85-15ABBF83AD34}" type="slidenum">
              <a:rPr lang="ar-SA">
                <a:solidFill>
                  <a:srgbClr val="90C226"/>
                </a:solidFill>
              </a:rPr>
              <a:pPr/>
              <a:t>313</a:t>
            </a:fld>
            <a:endParaRPr lang="en-US" dirty="0">
              <a:solidFill>
                <a:srgbClr val="90C226"/>
              </a:solidFill>
            </a:endParaRPr>
          </a:p>
        </p:txBody>
      </p:sp>
      <p:sp>
        <p:nvSpPr>
          <p:cNvPr id="559106"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59107" name="Picture 3" descr="25"/>
          <p:cNvPicPr>
            <a:picLocks noChangeAspect="1" noChangeArrowheads="1"/>
          </p:cNvPicPr>
          <p:nvPr/>
        </p:nvPicPr>
        <p:blipFill>
          <a:blip r:embed="rId2"/>
          <a:srcRect/>
          <a:stretch>
            <a:fillRect/>
          </a:stretch>
        </p:blipFill>
        <p:spPr bwMode="auto">
          <a:xfrm>
            <a:off x="3962400" y="457200"/>
            <a:ext cx="3200400" cy="2743200"/>
          </a:xfrm>
          <a:prstGeom prst="rect">
            <a:avLst/>
          </a:prstGeom>
          <a:noFill/>
        </p:spPr>
      </p:pic>
      <p:pic>
        <p:nvPicPr>
          <p:cNvPr id="559108" name="Picture 4" descr="52bmp"/>
          <p:cNvPicPr>
            <a:picLocks noChangeAspect="1" noChangeArrowheads="1"/>
          </p:cNvPicPr>
          <p:nvPr/>
        </p:nvPicPr>
        <p:blipFill>
          <a:blip r:embed="rId3"/>
          <a:srcRect/>
          <a:stretch>
            <a:fillRect/>
          </a:stretch>
        </p:blipFill>
        <p:spPr bwMode="auto">
          <a:xfrm>
            <a:off x="682625" y="3352800"/>
            <a:ext cx="3279775" cy="2743200"/>
          </a:xfrm>
          <a:prstGeom prst="rect">
            <a:avLst/>
          </a:prstGeom>
          <a:noFill/>
          <a:ln w="9525" algn="ctr">
            <a:solidFill>
              <a:srgbClr val="800000"/>
            </a:solidFill>
            <a:miter lim="800000"/>
            <a:headEnd/>
            <a:tailEnd/>
          </a:ln>
          <a:effectLst/>
        </p:spPr>
      </p:pic>
      <p:sp>
        <p:nvSpPr>
          <p:cNvPr id="559109" name="Line 5"/>
          <p:cNvSpPr>
            <a:spLocks noChangeShapeType="1"/>
          </p:cNvSpPr>
          <p:nvPr/>
        </p:nvSpPr>
        <p:spPr bwMode="auto">
          <a:xfrm>
            <a:off x="6781800" y="7620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9110" name="Line 6"/>
          <p:cNvSpPr>
            <a:spLocks noChangeShapeType="1"/>
          </p:cNvSpPr>
          <p:nvPr/>
        </p:nvSpPr>
        <p:spPr bwMode="auto">
          <a:xfrm flipH="1">
            <a:off x="3962400" y="47244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59111" name="Line 7"/>
          <p:cNvSpPr>
            <a:spLocks noChangeShapeType="1"/>
          </p:cNvSpPr>
          <p:nvPr/>
        </p:nvSpPr>
        <p:spPr bwMode="auto">
          <a:xfrm flipH="1">
            <a:off x="-76200" y="4724400"/>
            <a:ext cx="762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370346159"/>
      </p:ext>
    </p:extLst>
  </p:cSld>
  <p:clrMapOvr>
    <a:masterClrMapping/>
  </p:clrMapOvr>
  <p:transition advClick="0"/>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30BCFC9A-A901-4C95-B538-A9A343CD14B3}" type="slidenum">
              <a:rPr lang="ar-SA">
                <a:solidFill>
                  <a:srgbClr val="90C226"/>
                </a:solidFill>
              </a:rPr>
              <a:pPr/>
              <a:t>314</a:t>
            </a:fld>
            <a:endParaRPr lang="en-US" dirty="0">
              <a:solidFill>
                <a:srgbClr val="90C226"/>
              </a:solidFill>
            </a:endParaRPr>
          </a:p>
        </p:txBody>
      </p:sp>
      <p:sp>
        <p:nvSpPr>
          <p:cNvPr id="560130"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pic>
        <p:nvPicPr>
          <p:cNvPr id="560131" name="Picture 3" descr="NBRG33"/>
          <p:cNvPicPr>
            <a:picLocks noChangeAspect="1" noChangeArrowheads="1"/>
          </p:cNvPicPr>
          <p:nvPr/>
        </p:nvPicPr>
        <p:blipFill>
          <a:blip r:embed="rId2"/>
          <a:srcRect/>
          <a:stretch>
            <a:fillRect/>
          </a:stretch>
        </p:blipFill>
        <p:spPr bwMode="auto">
          <a:xfrm>
            <a:off x="609600" y="3505200"/>
            <a:ext cx="3352800" cy="2514600"/>
          </a:xfrm>
          <a:prstGeom prst="rect">
            <a:avLst/>
          </a:prstGeom>
          <a:noFill/>
        </p:spPr>
      </p:pic>
      <p:pic>
        <p:nvPicPr>
          <p:cNvPr id="560132" name="Picture 4" descr="NBRG29"/>
          <p:cNvPicPr>
            <a:picLocks noChangeAspect="1" noChangeArrowheads="1"/>
          </p:cNvPicPr>
          <p:nvPr/>
        </p:nvPicPr>
        <p:blipFill>
          <a:blip r:embed="rId3"/>
          <a:srcRect/>
          <a:stretch>
            <a:fillRect/>
          </a:stretch>
        </p:blipFill>
        <p:spPr bwMode="auto">
          <a:xfrm>
            <a:off x="762000" y="533400"/>
            <a:ext cx="3276600" cy="2457450"/>
          </a:xfrm>
          <a:prstGeom prst="rect">
            <a:avLst/>
          </a:prstGeom>
          <a:noFill/>
        </p:spPr>
      </p:pic>
      <p:pic>
        <p:nvPicPr>
          <p:cNvPr id="560133" name="Picture 5" descr="NBRG27"/>
          <p:cNvPicPr>
            <a:picLocks noChangeAspect="1" noChangeArrowheads="1"/>
          </p:cNvPicPr>
          <p:nvPr/>
        </p:nvPicPr>
        <p:blipFill>
          <a:blip r:embed="rId4"/>
          <a:srcRect/>
          <a:stretch>
            <a:fillRect/>
          </a:stretch>
        </p:blipFill>
        <p:spPr bwMode="auto">
          <a:xfrm>
            <a:off x="4495800" y="533400"/>
            <a:ext cx="2478088" cy="2967038"/>
          </a:xfrm>
          <a:prstGeom prst="rect">
            <a:avLst/>
          </a:prstGeom>
          <a:noFill/>
        </p:spPr>
      </p:pic>
      <p:sp>
        <p:nvSpPr>
          <p:cNvPr id="560134" name="Line 6"/>
          <p:cNvSpPr>
            <a:spLocks noChangeShapeType="1"/>
          </p:cNvSpPr>
          <p:nvPr/>
        </p:nvSpPr>
        <p:spPr bwMode="auto">
          <a:xfrm>
            <a:off x="6781800" y="7620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0135" name="Line 7"/>
          <p:cNvSpPr>
            <a:spLocks noChangeShapeType="1"/>
          </p:cNvSpPr>
          <p:nvPr/>
        </p:nvSpPr>
        <p:spPr bwMode="auto">
          <a:xfrm flipH="1">
            <a:off x="3962400" y="47244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0136" name="Line 8"/>
          <p:cNvSpPr>
            <a:spLocks noChangeShapeType="1"/>
          </p:cNvSpPr>
          <p:nvPr/>
        </p:nvSpPr>
        <p:spPr bwMode="auto">
          <a:xfrm flipH="1">
            <a:off x="0" y="4724400"/>
            <a:ext cx="609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570336288"/>
      </p:ext>
    </p:extLst>
  </p:cSld>
  <p:clrMapOvr>
    <a:masterClrMapping/>
  </p:clrMapOvr>
  <p:transition advClick="0"/>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64E99DF8-C6D6-4FD3-BD98-7834129C3D37}" type="slidenum">
              <a:rPr lang="ar-SA">
                <a:solidFill>
                  <a:srgbClr val="90C226"/>
                </a:solidFill>
              </a:rPr>
              <a:pPr/>
              <a:t>315</a:t>
            </a:fld>
            <a:endParaRPr lang="en-US" dirty="0">
              <a:solidFill>
                <a:srgbClr val="90C226"/>
              </a:solidFill>
            </a:endParaRPr>
          </a:p>
        </p:txBody>
      </p:sp>
      <p:sp>
        <p:nvSpPr>
          <p:cNvPr id="561154" name="Rectangle 2"/>
          <p:cNvSpPr>
            <a:spLocks noChangeArrowheads="1"/>
          </p:cNvSpPr>
          <p:nvPr/>
        </p:nvSpPr>
        <p:spPr bwMode="auto">
          <a:xfrm rot="5400000">
            <a:off x="6469170" y="3114130"/>
            <a:ext cx="3063659"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خانه بروجردی ها</a:t>
            </a:r>
            <a:endParaRPr lang="en-US" sz="4400" dirty="0">
              <a:solidFill>
                <a:prstClr val="black"/>
              </a:solidFill>
              <a:latin typeface="Arial" pitchFamily="34" charset="0"/>
              <a:cs typeface="Andalus" pitchFamily="2" charset="-78"/>
            </a:endParaRPr>
          </a:p>
        </p:txBody>
      </p:sp>
      <p:sp>
        <p:nvSpPr>
          <p:cNvPr id="561155" name="Line 3"/>
          <p:cNvSpPr>
            <a:spLocks noChangeShapeType="1"/>
          </p:cNvSpPr>
          <p:nvPr/>
        </p:nvSpPr>
        <p:spPr bwMode="auto">
          <a:xfrm>
            <a:off x="6781800" y="7620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1156" name="Line 4"/>
          <p:cNvSpPr>
            <a:spLocks noChangeShapeType="1"/>
          </p:cNvSpPr>
          <p:nvPr/>
        </p:nvSpPr>
        <p:spPr bwMode="auto">
          <a:xfrm flipH="1">
            <a:off x="3962400" y="47244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1157" name="Line 5"/>
          <p:cNvSpPr>
            <a:spLocks noChangeShapeType="1"/>
          </p:cNvSpPr>
          <p:nvPr/>
        </p:nvSpPr>
        <p:spPr bwMode="auto">
          <a:xfrm flipH="1">
            <a:off x="0" y="4724400"/>
            <a:ext cx="609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61158" name="Picture 6" descr="NTRD0093"/>
          <p:cNvPicPr>
            <a:picLocks noChangeAspect="1" noChangeArrowheads="1"/>
          </p:cNvPicPr>
          <p:nvPr/>
        </p:nvPicPr>
        <p:blipFill>
          <a:blip r:embed="rId2"/>
          <a:srcRect/>
          <a:stretch>
            <a:fillRect/>
          </a:stretch>
        </p:blipFill>
        <p:spPr bwMode="auto">
          <a:xfrm>
            <a:off x="685800" y="3657600"/>
            <a:ext cx="3429000" cy="2571750"/>
          </a:xfrm>
          <a:prstGeom prst="rect">
            <a:avLst/>
          </a:prstGeom>
          <a:noFill/>
        </p:spPr>
      </p:pic>
      <p:pic>
        <p:nvPicPr>
          <p:cNvPr id="561159" name="Picture 7" descr="NTRD0090"/>
          <p:cNvPicPr>
            <a:picLocks noChangeAspect="1" noChangeArrowheads="1"/>
          </p:cNvPicPr>
          <p:nvPr/>
        </p:nvPicPr>
        <p:blipFill>
          <a:blip r:embed="rId3"/>
          <a:srcRect/>
          <a:stretch>
            <a:fillRect/>
          </a:stretch>
        </p:blipFill>
        <p:spPr bwMode="auto">
          <a:xfrm>
            <a:off x="3733800" y="1066800"/>
            <a:ext cx="3505200" cy="2628900"/>
          </a:xfrm>
          <a:prstGeom prst="rect">
            <a:avLst/>
          </a:prstGeom>
          <a:noFill/>
        </p:spPr>
      </p:pic>
      <p:sp>
        <p:nvSpPr>
          <p:cNvPr id="561160" name="Rectangle 8"/>
          <p:cNvSpPr>
            <a:spLocks noChangeArrowheads="1"/>
          </p:cNvSpPr>
          <p:nvPr/>
        </p:nvSpPr>
        <p:spPr bwMode="auto">
          <a:xfrm>
            <a:off x="7239000" y="6096000"/>
            <a:ext cx="990600" cy="609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00752654"/>
      </p:ext>
    </p:extLst>
  </p:cSld>
  <p:clrMapOvr>
    <a:masterClrMapping/>
  </p:clrMapOvr>
  <p:transition advClick="0"/>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A2AC6AFF-1245-42C8-9B78-2FEDAAE8A40D}" type="slidenum">
              <a:rPr lang="ar-SA">
                <a:solidFill>
                  <a:srgbClr val="90C226"/>
                </a:solidFill>
              </a:rPr>
              <a:pPr/>
              <a:t>316</a:t>
            </a:fld>
            <a:endParaRPr lang="en-US" dirty="0">
              <a:solidFill>
                <a:srgbClr val="90C226"/>
              </a:solidFill>
            </a:endParaRPr>
          </a:p>
        </p:txBody>
      </p:sp>
      <p:pic>
        <p:nvPicPr>
          <p:cNvPr id="563202" name="Picture 2" descr="Picture 110"/>
          <p:cNvPicPr>
            <a:picLocks noChangeAspect="1" noChangeArrowheads="1"/>
          </p:cNvPicPr>
          <p:nvPr/>
        </p:nvPicPr>
        <p:blipFill>
          <a:blip r:embed="rId2"/>
          <a:srcRect/>
          <a:stretch>
            <a:fillRect/>
          </a:stretch>
        </p:blipFill>
        <p:spPr bwMode="auto">
          <a:xfrm>
            <a:off x="304800" y="2971800"/>
            <a:ext cx="6858000" cy="3125788"/>
          </a:xfrm>
          <a:prstGeom prst="rect">
            <a:avLst/>
          </a:prstGeom>
          <a:noFill/>
        </p:spPr>
      </p:pic>
      <p:sp>
        <p:nvSpPr>
          <p:cNvPr id="563203" name="Rectangle 3"/>
          <p:cNvSpPr>
            <a:spLocks noChangeArrowheads="1"/>
          </p:cNvSpPr>
          <p:nvPr/>
        </p:nvSpPr>
        <p:spPr bwMode="auto">
          <a:xfrm>
            <a:off x="2780248" y="609600"/>
            <a:ext cx="4507965" cy="1200329"/>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خيابان چهار باغ</a:t>
            </a:r>
            <a:endParaRPr lang="en-US" sz="7200" dirty="0">
              <a:solidFill>
                <a:prstClr val="black"/>
              </a:solidFill>
              <a:latin typeface="Arial" pitchFamily="34" charset="0"/>
              <a:cs typeface="Andalus" pitchFamily="2" charset="-78"/>
            </a:endParaRPr>
          </a:p>
        </p:txBody>
      </p:sp>
      <p:sp>
        <p:nvSpPr>
          <p:cNvPr id="563204" name="Rectangle 4"/>
          <p:cNvSpPr>
            <a:spLocks noChangeArrowheads="1"/>
          </p:cNvSpPr>
          <p:nvPr/>
        </p:nvSpPr>
        <p:spPr bwMode="auto">
          <a:xfrm>
            <a:off x="6248400" y="6096000"/>
            <a:ext cx="2133600" cy="609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3205" name="Rectangle 5"/>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3206" name="Text Box 6"/>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563207" name="AutoShape 7">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63208" name="Picture 8" descr="esfahanarsa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1000" y="5486400"/>
            <a:ext cx="838200" cy="590550"/>
          </a:xfrm>
          <a:prstGeom prst="rect">
            <a:avLst/>
          </a:prstGeom>
          <a:noFill/>
          <a:ln w="9525" algn="ctr">
            <a:solidFill>
              <a:schemeClr val="tx1"/>
            </a:solidFill>
            <a:miter lim="800000"/>
            <a:headEnd/>
            <a:tailEnd/>
          </a:ln>
          <a:effectLst/>
        </p:spPr>
      </p:pic>
      <p:sp>
        <p:nvSpPr>
          <p:cNvPr id="563209" name="AutoShape 9">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24579380"/>
      </p:ext>
    </p:extLst>
  </p:cSld>
  <p:clrMapOvr>
    <a:masterClrMapping/>
  </p:clrMapOvr>
  <p:transition advClick="0"/>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24D5E542-B3A7-47D3-A855-5BE68238BC6B}" type="slidenum">
              <a:rPr lang="ar-SA">
                <a:solidFill>
                  <a:srgbClr val="90C226"/>
                </a:solidFill>
              </a:rPr>
              <a:pPr/>
              <a:t>317</a:t>
            </a:fld>
            <a:endParaRPr lang="en-US" dirty="0">
              <a:solidFill>
                <a:srgbClr val="90C226"/>
              </a:solidFill>
            </a:endParaRPr>
          </a:p>
        </p:txBody>
      </p:sp>
      <p:sp>
        <p:nvSpPr>
          <p:cNvPr id="564226" name="Rectangle 2"/>
          <p:cNvSpPr>
            <a:spLocks noChangeArrowheads="1"/>
          </p:cNvSpPr>
          <p:nvPr/>
        </p:nvSpPr>
        <p:spPr bwMode="auto">
          <a:xfrm rot="-16200000">
            <a:off x="6892592" y="2392612"/>
            <a:ext cx="2826415" cy="769441"/>
          </a:xfrm>
          <a:prstGeom prst="rect">
            <a:avLst/>
          </a:prstGeom>
          <a:solidFill>
            <a:schemeClr val="bg1"/>
          </a:solid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خيابان چهار باغ</a:t>
            </a:r>
            <a:endParaRPr lang="en-US" sz="4400" dirty="0">
              <a:solidFill>
                <a:prstClr val="black"/>
              </a:solidFill>
              <a:latin typeface="Arial" pitchFamily="34" charset="0"/>
              <a:cs typeface="Andalus" pitchFamily="2" charset="-78"/>
            </a:endParaRPr>
          </a:p>
        </p:txBody>
      </p:sp>
      <p:pic>
        <p:nvPicPr>
          <p:cNvPr id="564227" name="Picture 3" descr="Picture 10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81000" y="3124200"/>
            <a:ext cx="6781800" cy="2667000"/>
          </a:xfrm>
          <a:prstGeom prst="rect">
            <a:avLst/>
          </a:prstGeom>
          <a:noFill/>
        </p:spPr>
      </p:pic>
    </p:spTree>
    <p:extLst>
      <p:ext uri="{BB962C8B-B14F-4D97-AF65-F5344CB8AC3E}">
        <p14:creationId xmlns:p14="http://schemas.microsoft.com/office/powerpoint/2010/main" val="1687336031"/>
      </p:ext>
    </p:extLst>
  </p:cSld>
  <p:clrMapOvr>
    <a:masterClrMapping/>
  </p:clrMapOvr>
  <p:transition advClick="0"/>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C0D7C93C-8108-4BCD-A60B-7237A86E2102}" type="slidenum">
              <a:rPr lang="ar-SA">
                <a:solidFill>
                  <a:srgbClr val="90C226"/>
                </a:solidFill>
              </a:rPr>
              <a:pPr/>
              <a:t>318</a:t>
            </a:fld>
            <a:endParaRPr lang="en-US" dirty="0">
              <a:solidFill>
                <a:srgbClr val="90C226"/>
              </a:solidFill>
            </a:endParaRPr>
          </a:p>
        </p:txBody>
      </p:sp>
      <p:sp>
        <p:nvSpPr>
          <p:cNvPr id="565250" name="Rectangle 2"/>
          <p:cNvSpPr>
            <a:spLocks noChangeArrowheads="1"/>
          </p:cNvSpPr>
          <p:nvPr/>
        </p:nvSpPr>
        <p:spPr bwMode="auto">
          <a:xfrm rot="-16200000">
            <a:off x="6892592" y="2392612"/>
            <a:ext cx="2826415" cy="769441"/>
          </a:xfrm>
          <a:prstGeom prst="rect">
            <a:avLst/>
          </a:prstGeom>
          <a:solidFill>
            <a:schemeClr val="bg1"/>
          </a:solid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خيابان چهار باغ</a:t>
            </a:r>
            <a:endParaRPr lang="en-US" sz="4400" dirty="0">
              <a:solidFill>
                <a:prstClr val="black"/>
              </a:solidFill>
              <a:latin typeface="Arial" pitchFamily="34" charset="0"/>
              <a:cs typeface="Andalus" pitchFamily="2" charset="-78"/>
            </a:endParaRPr>
          </a:p>
        </p:txBody>
      </p:sp>
      <p:pic>
        <p:nvPicPr>
          <p:cNvPr id="565251" name="Picture 3" descr="Picture 11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524000" y="5029200"/>
            <a:ext cx="1676400" cy="620713"/>
          </a:xfrm>
          <a:prstGeom prst="rect">
            <a:avLst/>
          </a:prstGeom>
          <a:noFill/>
        </p:spPr>
      </p:pic>
      <p:pic>
        <p:nvPicPr>
          <p:cNvPr id="565252" name="Picture 4" descr="Picture 11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8000" y="1524000"/>
            <a:ext cx="2971800" cy="4125913"/>
          </a:xfrm>
          <a:prstGeom prst="rect">
            <a:avLst/>
          </a:prstGeom>
          <a:noFill/>
        </p:spPr>
      </p:pic>
      <p:pic>
        <p:nvPicPr>
          <p:cNvPr id="565253" name="Picture 5" descr="Picture 11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71600" y="2590800"/>
            <a:ext cx="1676400" cy="457200"/>
          </a:xfrm>
          <a:prstGeom prst="rect">
            <a:avLst/>
          </a:prstGeom>
          <a:noFill/>
        </p:spPr>
      </p:pic>
      <p:sp>
        <p:nvSpPr>
          <p:cNvPr id="565254" name="Rectangle 6"/>
          <p:cNvSpPr>
            <a:spLocks noChangeArrowheads="1"/>
          </p:cNvSpPr>
          <p:nvPr/>
        </p:nvSpPr>
        <p:spPr bwMode="auto">
          <a:xfrm>
            <a:off x="7315200" y="6096000"/>
            <a:ext cx="914400" cy="533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843614965"/>
      </p:ext>
    </p:extLst>
  </p:cSld>
  <p:clrMapOvr>
    <a:masterClrMapping/>
  </p:clrMapOvr>
  <p:transition advClick="0"/>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6EB0B08A-B92C-4084-B709-93B92BE9758F}" type="slidenum">
              <a:rPr lang="ar-SA">
                <a:solidFill>
                  <a:srgbClr val="90C226"/>
                </a:solidFill>
              </a:rPr>
              <a:pPr/>
              <a:t>319</a:t>
            </a:fld>
            <a:endParaRPr lang="en-US" dirty="0">
              <a:solidFill>
                <a:srgbClr val="90C226"/>
              </a:solidFill>
            </a:endParaRPr>
          </a:p>
        </p:txBody>
      </p:sp>
      <p:sp>
        <p:nvSpPr>
          <p:cNvPr id="566274" name="Rectangle 2"/>
          <p:cNvSpPr>
            <a:spLocks noChangeArrowheads="1"/>
          </p:cNvSpPr>
          <p:nvPr/>
        </p:nvSpPr>
        <p:spPr bwMode="auto">
          <a:xfrm>
            <a:off x="3750195" y="457200"/>
            <a:ext cx="2047355"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مدرسه</a:t>
            </a:r>
            <a:endParaRPr lang="en-US" sz="7200" dirty="0">
              <a:solidFill>
                <a:prstClr val="black"/>
              </a:solidFill>
              <a:latin typeface="Arial" pitchFamily="34" charset="0"/>
              <a:cs typeface="Andalus" pitchFamily="2" charset="-78"/>
            </a:endParaRPr>
          </a:p>
        </p:txBody>
      </p:sp>
      <p:pic>
        <p:nvPicPr>
          <p:cNvPr id="566275" name="Picture 3" descr="4 bagh"/>
          <p:cNvPicPr>
            <a:picLocks noChangeAspect="1" noChangeArrowheads="1"/>
          </p:cNvPicPr>
          <p:nvPr/>
        </p:nvPicPr>
        <p:blipFill>
          <a:blip r:embed="rId2"/>
          <a:srcRect/>
          <a:stretch>
            <a:fillRect/>
          </a:stretch>
        </p:blipFill>
        <p:spPr bwMode="auto">
          <a:xfrm>
            <a:off x="5562600" y="4114800"/>
            <a:ext cx="2514600" cy="1885950"/>
          </a:xfrm>
          <a:prstGeom prst="rect">
            <a:avLst/>
          </a:prstGeom>
          <a:noFill/>
          <a:ln w="9525" algn="ctr">
            <a:solidFill>
              <a:srgbClr val="800000"/>
            </a:solidFill>
            <a:miter lim="800000"/>
            <a:headEnd/>
            <a:tailEnd/>
          </a:ln>
          <a:effectLst/>
        </p:spPr>
      </p:pic>
      <p:pic>
        <p:nvPicPr>
          <p:cNvPr id="566276" name="Picture 4" descr="madrese khan0"/>
          <p:cNvPicPr>
            <a:picLocks noChangeAspect="1" noChangeArrowheads="1"/>
          </p:cNvPicPr>
          <p:nvPr/>
        </p:nvPicPr>
        <p:blipFill>
          <a:blip r:embed="rId3"/>
          <a:srcRect/>
          <a:stretch>
            <a:fillRect/>
          </a:stretch>
        </p:blipFill>
        <p:spPr bwMode="auto">
          <a:xfrm>
            <a:off x="5638800" y="1828800"/>
            <a:ext cx="2514600" cy="1885950"/>
          </a:xfrm>
          <a:prstGeom prst="rect">
            <a:avLst/>
          </a:prstGeom>
          <a:noFill/>
          <a:ln w="9525">
            <a:solidFill>
              <a:srgbClr val="800000"/>
            </a:solidFill>
            <a:miter lim="800000"/>
            <a:headEnd/>
            <a:tailEnd/>
          </a:ln>
        </p:spPr>
      </p:pic>
      <p:sp>
        <p:nvSpPr>
          <p:cNvPr id="566277" name="Line 5"/>
          <p:cNvSpPr>
            <a:spLocks noChangeShapeType="1"/>
          </p:cNvSpPr>
          <p:nvPr/>
        </p:nvSpPr>
        <p:spPr bwMode="auto">
          <a:xfrm flipH="1">
            <a:off x="3581400" y="34290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6278" name="Line 6"/>
          <p:cNvSpPr>
            <a:spLocks noChangeShapeType="1"/>
          </p:cNvSpPr>
          <p:nvPr/>
        </p:nvSpPr>
        <p:spPr bwMode="auto">
          <a:xfrm flipH="1">
            <a:off x="3581400" y="57912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6279" name="Text Box 7"/>
          <p:cNvSpPr txBox="1">
            <a:spLocks noChangeArrowheads="1"/>
          </p:cNvSpPr>
          <p:nvPr/>
        </p:nvSpPr>
        <p:spPr bwMode="auto">
          <a:xfrm>
            <a:off x="3505200" y="2895600"/>
            <a:ext cx="21336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مدرسه خان</a:t>
            </a:r>
            <a:endParaRPr lang="en-US" sz="2800" dirty="0">
              <a:solidFill>
                <a:prstClr val="black"/>
              </a:solidFill>
              <a:latin typeface="Arial" pitchFamily="34" charset="0"/>
              <a:cs typeface="Andalus" pitchFamily="2" charset="-78"/>
            </a:endParaRPr>
          </a:p>
        </p:txBody>
      </p:sp>
      <p:sp>
        <p:nvSpPr>
          <p:cNvPr id="566280" name="Rectangle 8"/>
          <p:cNvSpPr>
            <a:spLocks noChangeArrowheads="1"/>
          </p:cNvSpPr>
          <p:nvPr/>
        </p:nvSpPr>
        <p:spPr bwMode="auto">
          <a:xfrm>
            <a:off x="3623158" y="5257800"/>
            <a:ext cx="1887055" cy="52322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مدرسه چهار باغ</a:t>
            </a:r>
            <a:endParaRPr lang="en-US" sz="2800" dirty="0">
              <a:solidFill>
                <a:prstClr val="black"/>
              </a:solidFill>
              <a:latin typeface="Arial" pitchFamily="34" charset="0"/>
              <a:cs typeface="Andalus" pitchFamily="2" charset="-78"/>
            </a:endParaRPr>
          </a:p>
        </p:txBody>
      </p:sp>
      <p:sp>
        <p:nvSpPr>
          <p:cNvPr id="566281" name="AutoShape 9">
            <a:hlinkClick r:id="rId4" action="ppaction://hlinkpres?slideindex=1&amp;slidetitle=Slide 1" highlightClick="1"/>
          </p:cNvPr>
          <p:cNvSpPr>
            <a:spLocks noChangeArrowheads="1"/>
          </p:cNvSpPr>
          <p:nvPr/>
        </p:nvSpPr>
        <p:spPr bwMode="auto">
          <a:xfrm>
            <a:off x="5638800" y="1828800"/>
            <a:ext cx="2514600" cy="1905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6282" name="AutoShape 10">
            <a:hlinkClick r:id="rId5" action="ppaction://hlinkpres?slideindex=1&amp;slidetitle=Slide 1" highlightClick="1"/>
          </p:cNvPr>
          <p:cNvSpPr>
            <a:spLocks noChangeArrowheads="1"/>
          </p:cNvSpPr>
          <p:nvPr/>
        </p:nvSpPr>
        <p:spPr bwMode="auto">
          <a:xfrm>
            <a:off x="5562600" y="4114800"/>
            <a:ext cx="2514600" cy="1905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66283" name="Picture 11" descr="linke 11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7200" y="5334000"/>
            <a:ext cx="1143000" cy="857250"/>
          </a:xfrm>
          <a:prstGeom prst="rect">
            <a:avLst/>
          </a:prstGeom>
          <a:noFill/>
        </p:spPr>
      </p:pic>
      <p:sp>
        <p:nvSpPr>
          <p:cNvPr id="566284" name="Text Box 12"/>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566285" name="Line 13"/>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6286" name="Line 14"/>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6287" name="AutoShape 15">
            <a:hlinkClick r:id="rId7" action="ppaction://hlinkpres?slideindex=1&amp;slidetitle=Slide 1" highlightClick="1"/>
          </p:cNvPr>
          <p:cNvSpPr>
            <a:spLocks noChangeArrowheads="1"/>
          </p:cNvSpPr>
          <p:nvPr/>
        </p:nvSpPr>
        <p:spPr bwMode="auto">
          <a:xfrm>
            <a:off x="4572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721271932"/>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B3EACB84-70B3-4C50-A36A-1B9CF7379B96}" type="slidenum">
              <a:rPr lang="ar-SA">
                <a:solidFill>
                  <a:srgbClr val="90C226"/>
                </a:solidFill>
              </a:rPr>
              <a:pPr/>
              <a:t>32</a:t>
            </a:fld>
            <a:endParaRPr lang="en-US" dirty="0">
              <a:solidFill>
                <a:srgbClr val="90C226"/>
              </a:solidFill>
            </a:endParaRPr>
          </a:p>
        </p:txBody>
      </p:sp>
      <p:pic>
        <p:nvPicPr>
          <p:cNvPr id="101383" name="Picture 7" descr="Copy of Copy of 19"/>
          <p:cNvPicPr>
            <a:picLocks noChangeAspect="1" noChangeArrowheads="1"/>
          </p:cNvPicPr>
          <p:nvPr/>
        </p:nvPicPr>
        <p:blipFill>
          <a:blip r:embed="rId2" cstate="screen">
            <a:clrChange>
              <a:clrFrom>
                <a:srgbClr val="CBCDDC"/>
              </a:clrFrom>
              <a:clrTo>
                <a:srgbClr val="CBCDDC">
                  <a:alpha val="0"/>
                </a:srgbClr>
              </a:clrTo>
            </a:clrChange>
            <a:lum contrast="60000"/>
            <a:extLst>
              <a:ext uri="{28A0092B-C50C-407E-A947-70E740481C1C}">
                <a14:useLocalDpi xmlns:a14="http://schemas.microsoft.com/office/drawing/2010/main"/>
              </a:ext>
            </a:extLst>
          </a:blip>
          <a:srcRect/>
          <a:stretch>
            <a:fillRect/>
          </a:stretch>
        </p:blipFill>
        <p:spPr bwMode="auto">
          <a:xfrm>
            <a:off x="4500563" y="2492375"/>
            <a:ext cx="4448175" cy="1368425"/>
          </a:xfrm>
          <a:prstGeom prst="rect">
            <a:avLst/>
          </a:prstGeom>
          <a:noFill/>
        </p:spPr>
      </p:pic>
      <p:sp>
        <p:nvSpPr>
          <p:cNvPr id="101378" name="Text Box 2"/>
          <p:cNvSpPr txBox="1">
            <a:spLocks noChangeArrowheads="1"/>
          </p:cNvSpPr>
          <p:nvPr/>
        </p:nvSpPr>
        <p:spPr bwMode="auto">
          <a:xfrm>
            <a:off x="6227763" y="333375"/>
            <a:ext cx="2592387"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کوه خواجه در سیستان</a:t>
            </a:r>
            <a:endParaRPr lang="en-US" sz="2000" b="1" dirty="0">
              <a:solidFill>
                <a:srgbClr val="99CA3C"/>
              </a:solidFill>
              <a:latin typeface="Arial" pitchFamily="34" charset="0"/>
              <a:cs typeface="B Homa" panose="00000400000000000000" pitchFamily="2" charset="-78"/>
            </a:endParaRPr>
          </a:p>
        </p:txBody>
      </p:sp>
      <p:sp>
        <p:nvSpPr>
          <p:cNvPr id="101379" name="Text Box 3"/>
          <p:cNvSpPr txBox="1">
            <a:spLocks noChangeArrowheads="1"/>
          </p:cNvSpPr>
          <p:nvPr/>
        </p:nvSpPr>
        <p:spPr bwMode="auto">
          <a:xfrm>
            <a:off x="1692275" y="765175"/>
            <a:ext cx="7175500" cy="228917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این بنا در شیب ساخته شده است و پلانهای مرکزی ان به صورت دو ایوانی می باشد. 	یژگی خیلی مهم این بنا پدیدار شدن فضاهای  ویژه واساسی در معماری سنتی ایرانی است. که بعدها در اکثر بناهای ایران بکار رفته اند.  از جمله ایوان رو به میانسرا و میانسرا واسمانه کانه پوش و گنبد . معماری کوه خواجه به دلیل اقلیم منطقه درونگرا است. ایوان که یکی از اندامهای این بنا می باشد معمولا پشت به افتاب  و رو به شمال بوده وپوشش ان به گونه نیم گنبد و کانه پوش است که در ان تاق وتویزه نیز دیده می شود. اجر چینی به صورت ضربی است . چفدها وگنبدهای ان از نوع ”بیز کند “ می باشد.                                     </a:t>
            </a:r>
            <a:endParaRPr lang="en-US" b="1" dirty="0">
              <a:solidFill>
                <a:prstClr val="black"/>
              </a:solidFill>
              <a:latin typeface="Arial" pitchFamily="34" charset="0"/>
              <a:cs typeface="B Homa" panose="00000400000000000000" pitchFamily="2" charset="-78"/>
            </a:endParaRPr>
          </a:p>
        </p:txBody>
      </p:sp>
      <p:pic>
        <p:nvPicPr>
          <p:cNvPr id="101380" name="Picture 4" descr="Copy (2) of Copy of 19"/>
          <p:cNvPicPr>
            <a:picLocks noChangeAspect="1" noChangeArrowheads="1"/>
          </p:cNvPicPr>
          <p:nvPr/>
        </p:nvPicPr>
        <p:blipFill>
          <a:blip r:embed="rId3" cstate="screen">
            <a:clrChange>
              <a:clrFrom>
                <a:srgbClr val="D5D7E6"/>
              </a:clrFrom>
              <a:clrTo>
                <a:srgbClr val="D5D7E6">
                  <a:alpha val="0"/>
                </a:srgbClr>
              </a:clrTo>
            </a:clrChange>
            <a:lum contrast="42000"/>
            <a:extLst>
              <a:ext uri="{28A0092B-C50C-407E-A947-70E740481C1C}">
                <a14:useLocalDpi xmlns:a14="http://schemas.microsoft.com/office/drawing/2010/main"/>
              </a:ext>
            </a:extLst>
          </a:blip>
          <a:srcRect/>
          <a:stretch>
            <a:fillRect/>
          </a:stretch>
        </p:blipFill>
        <p:spPr bwMode="auto">
          <a:xfrm>
            <a:off x="827088" y="2997200"/>
            <a:ext cx="3673475" cy="2808288"/>
          </a:xfrm>
          <a:prstGeom prst="rect">
            <a:avLst/>
          </a:prstGeom>
          <a:noFill/>
        </p:spPr>
      </p:pic>
      <p:sp>
        <p:nvSpPr>
          <p:cNvPr id="101381" name="Text Box 5"/>
          <p:cNvSpPr txBox="1">
            <a:spLocks noChangeArrowheads="1"/>
          </p:cNvSpPr>
          <p:nvPr/>
        </p:nvSpPr>
        <p:spPr bwMode="auto">
          <a:xfrm>
            <a:off x="395288" y="5805488"/>
            <a:ext cx="3895725"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a:solidFill>
                  <a:prstClr val="black"/>
                </a:solidFill>
                <a:latin typeface="Times New Roman" pitchFamily="18" charset="0"/>
                <a:cs typeface="Times New Roman" pitchFamily="18" charset="0"/>
              </a:rPr>
              <a:t>نقشه ارسن کوه خواجه</a:t>
            </a:r>
            <a:endParaRPr lang="en-US" sz="2000" b="1">
              <a:solidFill>
                <a:prstClr val="black"/>
              </a:solidFill>
              <a:latin typeface="Times New Roman" pitchFamily="18" charset="0"/>
              <a:cs typeface="Times New Roman" pitchFamily="18" charset="0"/>
            </a:endParaRPr>
          </a:p>
        </p:txBody>
      </p:sp>
      <p:sp>
        <p:nvSpPr>
          <p:cNvPr id="101382" name="Text Box 6"/>
          <p:cNvSpPr txBox="1">
            <a:spLocks noChangeArrowheads="1"/>
          </p:cNvSpPr>
          <p:nvPr/>
        </p:nvSpPr>
        <p:spPr bwMode="auto">
          <a:xfrm>
            <a:off x="250825" y="6308725"/>
            <a:ext cx="5329238"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1- میانسرا                 2- ایوان                 3- نیایشگاه</a:t>
            </a:r>
            <a:endParaRPr lang="en-US" b="1" dirty="0">
              <a:solidFill>
                <a:prstClr val="black"/>
              </a:solidFill>
              <a:latin typeface="Arial" pitchFamily="34" charset="0"/>
              <a:cs typeface="B Homa" panose="00000400000000000000" pitchFamily="2" charset="-78"/>
            </a:endParaRPr>
          </a:p>
        </p:txBody>
      </p:sp>
      <p:pic>
        <p:nvPicPr>
          <p:cNvPr id="101384" name="Picture 8" descr="Copy of 19"/>
          <p:cNvPicPr>
            <a:picLocks noChangeAspect="1" noChangeArrowheads="1"/>
          </p:cNvPicPr>
          <p:nvPr/>
        </p:nvPicPr>
        <p:blipFill>
          <a:blip r:embed="rId4" cstate="screen">
            <a:clrChange>
              <a:clrFrom>
                <a:srgbClr val="D2D0DB"/>
              </a:clrFrom>
              <a:clrTo>
                <a:srgbClr val="D2D0DB">
                  <a:alpha val="0"/>
                </a:srgbClr>
              </a:clrTo>
            </a:clrChange>
            <a:lum contrast="48000"/>
            <a:extLst>
              <a:ext uri="{28A0092B-C50C-407E-A947-70E740481C1C}">
                <a14:useLocalDpi xmlns:a14="http://schemas.microsoft.com/office/drawing/2010/main"/>
              </a:ext>
            </a:extLst>
          </a:blip>
          <a:srcRect/>
          <a:stretch>
            <a:fillRect/>
          </a:stretch>
        </p:blipFill>
        <p:spPr bwMode="auto">
          <a:xfrm>
            <a:off x="5795963" y="4127500"/>
            <a:ext cx="2663825" cy="2036763"/>
          </a:xfrm>
          <a:prstGeom prst="rect">
            <a:avLst/>
          </a:prstGeom>
          <a:noFill/>
        </p:spPr>
      </p:pic>
      <p:sp>
        <p:nvSpPr>
          <p:cNvPr id="101385" name="Text Box 9"/>
          <p:cNvSpPr txBox="1">
            <a:spLocks noChangeArrowheads="1"/>
          </p:cNvSpPr>
          <p:nvPr/>
        </p:nvSpPr>
        <p:spPr bwMode="auto">
          <a:xfrm>
            <a:off x="6380163" y="3500438"/>
            <a:ext cx="2763837"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برش طولی از کوه خواجه </a:t>
            </a:r>
            <a:endParaRPr lang="en-US" sz="1600" b="1" dirty="0">
              <a:solidFill>
                <a:prstClr val="black"/>
              </a:solidFill>
              <a:latin typeface="Arial" pitchFamily="34" charset="0"/>
              <a:cs typeface="B Homa" panose="00000400000000000000" pitchFamily="2" charset="-78"/>
            </a:endParaRPr>
          </a:p>
        </p:txBody>
      </p:sp>
      <p:sp>
        <p:nvSpPr>
          <p:cNvPr id="101386" name="Text Box 10"/>
          <p:cNvSpPr txBox="1">
            <a:spLocks noChangeArrowheads="1"/>
          </p:cNvSpPr>
          <p:nvPr/>
        </p:nvSpPr>
        <p:spPr bwMode="auto">
          <a:xfrm>
            <a:off x="6156325" y="6021388"/>
            <a:ext cx="25908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سه بعدی از کوه خواجه</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830528646"/>
      </p:ext>
    </p:extLst>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363568A8-6B59-410F-89DF-3E1E40F0E834}" type="slidenum">
              <a:rPr lang="ar-SA">
                <a:solidFill>
                  <a:srgbClr val="90C226"/>
                </a:solidFill>
              </a:rPr>
              <a:pPr/>
              <a:t>320</a:t>
            </a:fld>
            <a:endParaRPr lang="en-US" dirty="0">
              <a:solidFill>
                <a:srgbClr val="90C226"/>
              </a:solidFill>
            </a:endParaRPr>
          </a:p>
        </p:txBody>
      </p:sp>
      <p:sp>
        <p:nvSpPr>
          <p:cNvPr id="567298" name="Rectangle 2"/>
          <p:cNvSpPr>
            <a:spLocks noChangeArrowheads="1"/>
          </p:cNvSpPr>
          <p:nvPr/>
        </p:nvSpPr>
        <p:spPr bwMode="auto">
          <a:xfrm>
            <a:off x="8001000" y="5105400"/>
            <a:ext cx="1143000" cy="15240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7299" name="Rectangle 3"/>
          <p:cNvSpPr>
            <a:spLocks noChangeArrowheads="1"/>
          </p:cNvSpPr>
          <p:nvPr/>
        </p:nvSpPr>
        <p:spPr bwMode="auto">
          <a:xfrm>
            <a:off x="2354224" y="381000"/>
            <a:ext cx="4567276"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مدرسه چهار باغ</a:t>
            </a:r>
            <a:endParaRPr lang="en-US" sz="7200" dirty="0">
              <a:solidFill>
                <a:prstClr val="black"/>
              </a:solidFill>
              <a:latin typeface="Arial" pitchFamily="34" charset="0"/>
              <a:cs typeface="Andalus" pitchFamily="2" charset="-78"/>
            </a:endParaRPr>
          </a:p>
        </p:txBody>
      </p:sp>
      <p:pic>
        <p:nvPicPr>
          <p:cNvPr id="567300" name="Picture 4" descr="029isfahan8"/>
          <p:cNvPicPr>
            <a:picLocks noChangeAspect="1" noChangeArrowheads="1"/>
          </p:cNvPicPr>
          <p:nvPr/>
        </p:nvPicPr>
        <p:blipFill>
          <a:blip r:embed="rId2" cstate="screen">
            <a:clrChange>
              <a:clrFrom>
                <a:srgbClr val="B8DDFA"/>
              </a:clrFrom>
              <a:clrTo>
                <a:srgbClr val="B8DDFA">
                  <a:alpha val="0"/>
                </a:srgbClr>
              </a:clrTo>
            </a:clrChange>
            <a:extLst>
              <a:ext uri="{28A0092B-C50C-407E-A947-70E740481C1C}">
                <a14:useLocalDpi xmlns:a14="http://schemas.microsoft.com/office/drawing/2010/main"/>
              </a:ext>
            </a:extLst>
          </a:blip>
          <a:srcRect/>
          <a:stretch>
            <a:fillRect/>
          </a:stretch>
        </p:blipFill>
        <p:spPr bwMode="auto">
          <a:xfrm>
            <a:off x="381000" y="3200400"/>
            <a:ext cx="4343400" cy="2914650"/>
          </a:xfrm>
          <a:prstGeom prst="rect">
            <a:avLst/>
          </a:prstGeom>
          <a:noFill/>
        </p:spPr>
      </p:pic>
      <p:sp>
        <p:nvSpPr>
          <p:cNvPr id="567301" name="Rectangle 5"/>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7302" name="Text Box 6"/>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pic>
        <p:nvPicPr>
          <p:cNvPr id="567303" name="Picture 7" descr="madrese0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28638"/>
          </a:xfrm>
          <a:prstGeom prst="rect">
            <a:avLst/>
          </a:prstGeom>
          <a:noFill/>
          <a:ln w="9525">
            <a:solidFill>
              <a:schemeClr val="tx1"/>
            </a:solidFill>
            <a:miter lim="800000"/>
            <a:headEnd/>
            <a:tailEnd/>
          </a:ln>
        </p:spPr>
      </p:pic>
      <p:sp>
        <p:nvSpPr>
          <p:cNvPr id="567304" name="Rectangle 8"/>
          <p:cNvSpPr>
            <a:spLocks noChangeArrowheads="1"/>
          </p:cNvSpPr>
          <p:nvPr/>
        </p:nvSpPr>
        <p:spPr bwMode="auto">
          <a:xfrm>
            <a:off x="6248400" y="6096000"/>
            <a:ext cx="17526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7305"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7306" name="AutoShape 10">
            <a:hlinkClick r:id="rId4" action="ppaction://hlinkpres?slideindex=1&amp;slidetitle=" highlightClick="1"/>
          </p:cNvPr>
          <p:cNvSpPr>
            <a:spLocks noChangeArrowheads="1"/>
          </p:cNvSpPr>
          <p:nvPr/>
        </p:nvSpPr>
        <p:spPr bwMode="auto">
          <a:xfrm>
            <a:off x="8077200" y="5486400"/>
            <a:ext cx="838200" cy="990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18329440"/>
      </p:ext>
    </p:extLst>
  </p:cSld>
  <p:clrMapOvr>
    <a:masterClrMapping/>
  </p:clrMapOvr>
  <p:transition advClick="0"/>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144C9141-D91D-4BE8-B6AE-F6392F2FF2BB}" type="slidenum">
              <a:rPr lang="ar-SA">
                <a:solidFill>
                  <a:srgbClr val="90C226"/>
                </a:solidFill>
              </a:rPr>
              <a:pPr/>
              <a:t>321</a:t>
            </a:fld>
            <a:endParaRPr lang="en-US" dirty="0">
              <a:solidFill>
                <a:srgbClr val="90C226"/>
              </a:solidFill>
            </a:endParaRPr>
          </a:p>
        </p:txBody>
      </p:sp>
      <p:sp>
        <p:nvSpPr>
          <p:cNvPr id="568322"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8323"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68324" name="Picture 4" descr="Picture 270"/>
          <p:cNvPicPr>
            <a:picLocks noChangeAspect="1" noChangeArrowheads="1"/>
          </p:cNvPicPr>
          <p:nvPr/>
        </p:nvPicPr>
        <p:blipFill>
          <a:blip r:embed="rId2"/>
          <a:srcRect/>
          <a:stretch>
            <a:fillRect/>
          </a:stretch>
        </p:blipFill>
        <p:spPr bwMode="auto">
          <a:xfrm rot="197638">
            <a:off x="681038" y="2901950"/>
            <a:ext cx="4802187" cy="2727325"/>
          </a:xfrm>
          <a:prstGeom prst="rect">
            <a:avLst/>
          </a:prstGeom>
          <a:noFill/>
          <a:ln w="9525">
            <a:noFill/>
            <a:miter lim="800000"/>
            <a:headEnd/>
            <a:tailEnd/>
          </a:ln>
        </p:spPr>
      </p:pic>
      <p:sp>
        <p:nvSpPr>
          <p:cNvPr id="568325" name="Rectangle 5"/>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pic>
        <p:nvPicPr>
          <p:cNvPr id="568326" name="Picture 6" descr="Picture 266"/>
          <p:cNvPicPr>
            <a:picLocks noChangeAspect="1" noChangeArrowheads="1"/>
          </p:cNvPicPr>
          <p:nvPr/>
        </p:nvPicPr>
        <p:blipFill>
          <a:blip r:embed="rId3"/>
          <a:srcRect/>
          <a:stretch>
            <a:fillRect/>
          </a:stretch>
        </p:blipFill>
        <p:spPr bwMode="auto">
          <a:xfrm>
            <a:off x="2514600" y="1219200"/>
            <a:ext cx="5105400" cy="1608138"/>
          </a:xfrm>
          <a:prstGeom prst="rect">
            <a:avLst/>
          </a:prstGeom>
          <a:noFill/>
          <a:ln w="9525" algn="ctr">
            <a:solidFill>
              <a:schemeClr val="tx1"/>
            </a:solidFill>
            <a:miter lim="800000"/>
            <a:headEnd/>
            <a:tailEnd/>
          </a:ln>
          <a:effectLst/>
        </p:spPr>
      </p:pic>
      <p:sp>
        <p:nvSpPr>
          <p:cNvPr id="568327" name="Rectangle 7"/>
          <p:cNvSpPr>
            <a:spLocks noChangeArrowheads="1"/>
          </p:cNvSpPr>
          <p:nvPr/>
        </p:nvSpPr>
        <p:spPr bwMode="auto">
          <a:xfrm>
            <a:off x="762000" y="3048000"/>
            <a:ext cx="4724400" cy="26670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234053166"/>
      </p:ext>
    </p:extLst>
  </p:cSld>
  <p:clrMapOvr>
    <a:masterClrMapping/>
  </p:clrMapOvr>
  <p:transition advClick="0"/>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14423472-9F4B-47AF-BD9A-98F01A90B628}" type="slidenum">
              <a:rPr lang="ar-SA">
                <a:solidFill>
                  <a:srgbClr val="90C226"/>
                </a:solidFill>
              </a:rPr>
              <a:pPr/>
              <a:t>322</a:t>
            </a:fld>
            <a:endParaRPr lang="en-US" dirty="0">
              <a:solidFill>
                <a:srgbClr val="90C226"/>
              </a:solidFill>
            </a:endParaRPr>
          </a:p>
        </p:txBody>
      </p:sp>
      <p:sp>
        <p:nvSpPr>
          <p:cNvPr id="569346"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9347"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69348" name="Rectangle 4"/>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pic>
        <p:nvPicPr>
          <p:cNvPr id="569349" name="Picture 5" descr="Picture 274"/>
          <p:cNvPicPr>
            <a:picLocks noChangeAspect="1" noChangeArrowheads="1"/>
          </p:cNvPicPr>
          <p:nvPr/>
        </p:nvPicPr>
        <p:blipFill>
          <a:blip r:embed="rId2"/>
          <a:srcRect/>
          <a:stretch>
            <a:fillRect/>
          </a:stretch>
        </p:blipFill>
        <p:spPr bwMode="auto">
          <a:xfrm>
            <a:off x="4419600" y="685800"/>
            <a:ext cx="2667000" cy="3030538"/>
          </a:xfrm>
          <a:prstGeom prst="rect">
            <a:avLst/>
          </a:prstGeom>
          <a:noFill/>
          <a:ln w="9525" algn="ctr">
            <a:solidFill>
              <a:schemeClr val="tx1"/>
            </a:solidFill>
            <a:miter lim="800000"/>
            <a:headEnd/>
            <a:tailEnd/>
          </a:ln>
          <a:effectLst/>
        </p:spPr>
      </p:pic>
      <p:pic>
        <p:nvPicPr>
          <p:cNvPr id="569350" name="Picture 6" descr="Picture 277"/>
          <p:cNvPicPr>
            <a:picLocks noChangeAspect="1" noChangeArrowheads="1"/>
          </p:cNvPicPr>
          <p:nvPr/>
        </p:nvPicPr>
        <p:blipFill>
          <a:blip r:embed="rId3"/>
          <a:srcRect/>
          <a:stretch>
            <a:fillRect/>
          </a:stretch>
        </p:blipFill>
        <p:spPr bwMode="auto">
          <a:xfrm>
            <a:off x="1295400" y="3276600"/>
            <a:ext cx="3200400" cy="274320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3361032265"/>
      </p:ext>
    </p:extLst>
  </p:cSld>
  <p:clrMapOvr>
    <a:masterClrMapping/>
  </p:clrMapOvr>
  <p:transition advClick="0"/>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9E516516-60BA-45CE-9DF4-3D23CF81246C}" type="slidenum">
              <a:rPr lang="ar-SA">
                <a:solidFill>
                  <a:srgbClr val="90C226"/>
                </a:solidFill>
              </a:rPr>
              <a:pPr/>
              <a:t>323</a:t>
            </a:fld>
            <a:endParaRPr lang="en-US" dirty="0">
              <a:solidFill>
                <a:srgbClr val="90C226"/>
              </a:solidFill>
            </a:endParaRPr>
          </a:p>
        </p:txBody>
      </p:sp>
      <p:sp>
        <p:nvSpPr>
          <p:cNvPr id="570370"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0371"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0372" name="Rectangle 4"/>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pic>
        <p:nvPicPr>
          <p:cNvPr id="570373" name="Picture 5" descr="Picture 276"/>
          <p:cNvPicPr>
            <a:picLocks noChangeAspect="1" noChangeArrowheads="1"/>
          </p:cNvPicPr>
          <p:nvPr/>
        </p:nvPicPr>
        <p:blipFill>
          <a:blip r:embed="rId2"/>
          <a:srcRect/>
          <a:stretch>
            <a:fillRect/>
          </a:stretch>
        </p:blipFill>
        <p:spPr bwMode="auto">
          <a:xfrm>
            <a:off x="1598613" y="612775"/>
            <a:ext cx="4729162" cy="4719638"/>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316821045"/>
      </p:ext>
    </p:extLst>
  </p:cSld>
  <p:clrMapOvr>
    <a:masterClrMapping/>
  </p:clrMapOvr>
  <p:transition advClick="0"/>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069148C1-E228-4458-BD4B-0992CCD586EE}" type="slidenum">
              <a:rPr lang="ar-SA">
                <a:solidFill>
                  <a:srgbClr val="90C226"/>
                </a:solidFill>
              </a:rPr>
              <a:pPr/>
              <a:t>324</a:t>
            </a:fld>
            <a:endParaRPr lang="en-US" dirty="0">
              <a:solidFill>
                <a:srgbClr val="90C226"/>
              </a:solidFill>
            </a:endParaRPr>
          </a:p>
        </p:txBody>
      </p:sp>
      <p:sp>
        <p:nvSpPr>
          <p:cNvPr id="571394"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1395"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1396" name="Rectangle 4"/>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pic>
        <p:nvPicPr>
          <p:cNvPr id="571397" name="Picture 5" descr="Picture 26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89413" y="538163"/>
            <a:ext cx="2605087" cy="3271837"/>
          </a:xfrm>
          <a:prstGeom prst="rect">
            <a:avLst/>
          </a:prstGeom>
          <a:noFill/>
          <a:ln w="9525">
            <a:solidFill>
              <a:srgbClr val="800000"/>
            </a:solidFill>
            <a:miter lim="800000"/>
            <a:headEnd/>
            <a:tailEnd/>
          </a:ln>
        </p:spPr>
      </p:pic>
      <p:pic>
        <p:nvPicPr>
          <p:cNvPr id="571398" name="Picture 6" descr="Picture 26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52600" y="2819400"/>
            <a:ext cx="2057400" cy="3276600"/>
          </a:xfrm>
          <a:prstGeom prst="rect">
            <a:avLst/>
          </a:prstGeom>
          <a:noFill/>
          <a:ln w="9525" algn="ctr">
            <a:solidFill>
              <a:srgbClr val="800000"/>
            </a:solidFill>
            <a:miter lim="800000"/>
            <a:headEnd/>
            <a:tailEnd/>
          </a:ln>
          <a:effectLst/>
        </p:spPr>
      </p:pic>
    </p:spTree>
    <p:extLst>
      <p:ext uri="{BB962C8B-B14F-4D97-AF65-F5344CB8AC3E}">
        <p14:creationId xmlns:p14="http://schemas.microsoft.com/office/powerpoint/2010/main" val="930108355"/>
      </p:ext>
    </p:extLst>
  </p:cSld>
  <p:clrMapOvr>
    <a:masterClrMapping/>
  </p:clrMapOvr>
  <p:transition advClick="0"/>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97D36474-A2BC-4C7D-B5BA-EC0B23FAED3B}" type="slidenum">
              <a:rPr lang="ar-SA">
                <a:solidFill>
                  <a:srgbClr val="90C226"/>
                </a:solidFill>
              </a:rPr>
              <a:pPr/>
              <a:t>325</a:t>
            </a:fld>
            <a:endParaRPr lang="en-US" dirty="0">
              <a:solidFill>
                <a:srgbClr val="90C226"/>
              </a:solidFill>
            </a:endParaRPr>
          </a:p>
        </p:txBody>
      </p:sp>
      <p:sp>
        <p:nvSpPr>
          <p:cNvPr id="572418" name="Rectangle 2"/>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sp>
        <p:nvSpPr>
          <p:cNvPr id="572419"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2420"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72421" name="Picture 5" descr="0930_d09"/>
          <p:cNvPicPr>
            <a:picLocks noChangeAspect="1" noChangeArrowheads="1"/>
          </p:cNvPicPr>
          <p:nvPr/>
        </p:nvPicPr>
        <p:blipFill>
          <a:blip r:embed="rId2"/>
          <a:srcRect/>
          <a:stretch>
            <a:fillRect/>
          </a:stretch>
        </p:blipFill>
        <p:spPr bwMode="auto">
          <a:xfrm>
            <a:off x="3352800" y="533400"/>
            <a:ext cx="3886200" cy="2917825"/>
          </a:xfrm>
          <a:prstGeom prst="rect">
            <a:avLst/>
          </a:prstGeom>
          <a:noFill/>
        </p:spPr>
      </p:pic>
      <p:pic>
        <p:nvPicPr>
          <p:cNvPr id="572422" name="Picture 6" descr="983_10"/>
          <p:cNvPicPr>
            <a:picLocks noChangeAspect="1" noChangeArrowheads="1"/>
          </p:cNvPicPr>
          <p:nvPr/>
        </p:nvPicPr>
        <p:blipFill>
          <a:blip r:embed="rId3"/>
          <a:srcRect/>
          <a:stretch>
            <a:fillRect/>
          </a:stretch>
        </p:blipFill>
        <p:spPr bwMode="auto">
          <a:xfrm>
            <a:off x="533400" y="2514600"/>
            <a:ext cx="2794000" cy="3733800"/>
          </a:xfrm>
          <a:prstGeom prst="rect">
            <a:avLst/>
          </a:prstGeom>
          <a:noFill/>
        </p:spPr>
      </p:pic>
    </p:spTree>
    <p:extLst>
      <p:ext uri="{BB962C8B-B14F-4D97-AF65-F5344CB8AC3E}">
        <p14:creationId xmlns:p14="http://schemas.microsoft.com/office/powerpoint/2010/main" val="3696930659"/>
      </p:ext>
    </p:extLst>
  </p:cSld>
  <p:clrMapOvr>
    <a:masterClrMapping/>
  </p:clrMapOvr>
  <p:transition advClick="0"/>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3B4CB677-A93A-4F2D-B5CC-734EBBA15EF3}" type="slidenum">
              <a:rPr lang="ar-SA">
                <a:solidFill>
                  <a:srgbClr val="90C226"/>
                </a:solidFill>
              </a:rPr>
              <a:pPr/>
              <a:t>326</a:t>
            </a:fld>
            <a:endParaRPr lang="en-US" dirty="0">
              <a:solidFill>
                <a:srgbClr val="90C226"/>
              </a:solidFill>
            </a:endParaRPr>
          </a:p>
        </p:txBody>
      </p:sp>
      <p:sp>
        <p:nvSpPr>
          <p:cNvPr id="573442" name="Rectangle 2"/>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pic>
        <p:nvPicPr>
          <p:cNvPr id="573443" name="Picture 3" descr="0930_d19"/>
          <p:cNvPicPr>
            <a:picLocks noChangeAspect="1" noChangeArrowheads="1"/>
          </p:cNvPicPr>
          <p:nvPr/>
        </p:nvPicPr>
        <p:blipFill>
          <a:blip r:embed="rId2"/>
          <a:srcRect/>
          <a:stretch>
            <a:fillRect/>
          </a:stretch>
        </p:blipFill>
        <p:spPr bwMode="auto">
          <a:xfrm>
            <a:off x="1295400" y="609600"/>
            <a:ext cx="5334000" cy="4006850"/>
          </a:xfrm>
          <a:prstGeom prst="rect">
            <a:avLst/>
          </a:prstGeom>
          <a:noFill/>
        </p:spPr>
      </p:pic>
      <p:sp>
        <p:nvSpPr>
          <p:cNvPr id="573444" name="Line 4"/>
          <p:cNvSpPr>
            <a:spLocks noChangeShapeType="1"/>
          </p:cNvSpPr>
          <p:nvPr/>
        </p:nvSpPr>
        <p:spPr bwMode="auto">
          <a:xfrm>
            <a:off x="60198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3445" name="Line 5"/>
          <p:cNvSpPr>
            <a:spLocks noChangeShapeType="1"/>
          </p:cNvSpPr>
          <p:nvPr/>
        </p:nvSpPr>
        <p:spPr bwMode="auto">
          <a:xfrm flipH="1" flipV="1">
            <a:off x="3276600" y="5334000"/>
            <a:ext cx="3048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20453697"/>
      </p:ext>
    </p:extLst>
  </p:cSld>
  <p:clrMapOvr>
    <a:masterClrMapping/>
  </p:clrMapOvr>
  <p:transition advClick="0"/>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4ADF23D6-8983-4885-A31C-32EE1E2FDA9D}" type="slidenum">
              <a:rPr lang="ar-SA">
                <a:solidFill>
                  <a:srgbClr val="90C226"/>
                </a:solidFill>
              </a:rPr>
              <a:pPr/>
              <a:t>327</a:t>
            </a:fld>
            <a:endParaRPr lang="en-US" dirty="0">
              <a:solidFill>
                <a:srgbClr val="90C226"/>
              </a:solidFill>
            </a:endParaRPr>
          </a:p>
        </p:txBody>
      </p:sp>
      <p:sp>
        <p:nvSpPr>
          <p:cNvPr id="574466" name="Rectangle 2"/>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sp>
        <p:nvSpPr>
          <p:cNvPr id="574467" name="Line 3"/>
          <p:cNvSpPr>
            <a:spLocks noChangeShapeType="1"/>
          </p:cNvSpPr>
          <p:nvPr/>
        </p:nvSpPr>
        <p:spPr bwMode="auto">
          <a:xfrm flipH="1">
            <a:off x="2209800" y="1524000"/>
            <a:ext cx="1524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4468" name="Line 4"/>
          <p:cNvSpPr>
            <a:spLocks noChangeShapeType="1"/>
          </p:cNvSpPr>
          <p:nvPr/>
        </p:nvSpPr>
        <p:spPr bwMode="auto">
          <a:xfrm>
            <a:off x="2438400" y="1219200"/>
            <a:ext cx="0" cy="1981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4469" name="Line 5"/>
          <p:cNvSpPr>
            <a:spLocks noChangeShapeType="1"/>
          </p:cNvSpPr>
          <p:nvPr/>
        </p:nvSpPr>
        <p:spPr bwMode="auto">
          <a:xfrm>
            <a:off x="2438400" y="5791200"/>
            <a:ext cx="0" cy="685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4470" name="Line 6"/>
          <p:cNvSpPr>
            <a:spLocks noChangeShapeType="1"/>
          </p:cNvSpPr>
          <p:nvPr/>
        </p:nvSpPr>
        <p:spPr bwMode="auto">
          <a:xfrm flipH="1">
            <a:off x="0" y="6324600"/>
            <a:ext cx="2895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74471" name="Picture 7" descr="0930_d02"/>
          <p:cNvPicPr>
            <a:picLocks noChangeAspect="1" noChangeArrowheads="1"/>
          </p:cNvPicPr>
          <p:nvPr/>
        </p:nvPicPr>
        <p:blipFill>
          <a:blip r:embed="rId2"/>
          <a:srcRect/>
          <a:stretch>
            <a:fillRect/>
          </a:stretch>
        </p:blipFill>
        <p:spPr bwMode="auto">
          <a:xfrm>
            <a:off x="3581400" y="609600"/>
            <a:ext cx="3733800" cy="2805113"/>
          </a:xfrm>
          <a:prstGeom prst="rect">
            <a:avLst/>
          </a:prstGeom>
          <a:noFill/>
        </p:spPr>
      </p:pic>
      <p:pic>
        <p:nvPicPr>
          <p:cNvPr id="574472" name="Picture 8" descr="0930_d29"/>
          <p:cNvPicPr>
            <a:picLocks noChangeAspect="1" noChangeArrowheads="1"/>
          </p:cNvPicPr>
          <p:nvPr/>
        </p:nvPicPr>
        <p:blipFill>
          <a:blip r:embed="rId3"/>
          <a:srcRect/>
          <a:stretch>
            <a:fillRect/>
          </a:stretch>
        </p:blipFill>
        <p:spPr bwMode="auto">
          <a:xfrm>
            <a:off x="533400" y="3200400"/>
            <a:ext cx="3657600" cy="2746375"/>
          </a:xfrm>
          <a:prstGeom prst="rect">
            <a:avLst/>
          </a:prstGeom>
          <a:noFill/>
        </p:spPr>
      </p:pic>
    </p:spTree>
    <p:extLst>
      <p:ext uri="{BB962C8B-B14F-4D97-AF65-F5344CB8AC3E}">
        <p14:creationId xmlns:p14="http://schemas.microsoft.com/office/powerpoint/2010/main" val="3178857180"/>
      </p:ext>
    </p:extLst>
  </p:cSld>
  <p:clrMapOvr>
    <a:masterClrMapping/>
  </p:clrMapOvr>
  <p:transition advClick="0"/>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DC50BF12-5886-40E0-B8A4-D380CEBB034D}" type="slidenum">
              <a:rPr lang="ar-SA">
                <a:solidFill>
                  <a:srgbClr val="90C226"/>
                </a:solidFill>
              </a:rPr>
              <a:pPr/>
              <a:t>328</a:t>
            </a:fld>
            <a:endParaRPr lang="en-US" dirty="0">
              <a:solidFill>
                <a:srgbClr val="90C226"/>
              </a:solidFill>
            </a:endParaRPr>
          </a:p>
        </p:txBody>
      </p:sp>
      <p:sp>
        <p:nvSpPr>
          <p:cNvPr id="575490" name="Rectangle 2"/>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pic>
        <p:nvPicPr>
          <p:cNvPr id="575491" name="Picture 3" descr="0930_d21"/>
          <p:cNvPicPr>
            <a:picLocks noChangeAspect="1" noChangeArrowheads="1"/>
          </p:cNvPicPr>
          <p:nvPr/>
        </p:nvPicPr>
        <p:blipFill>
          <a:blip r:embed="rId2"/>
          <a:srcRect/>
          <a:stretch>
            <a:fillRect/>
          </a:stretch>
        </p:blipFill>
        <p:spPr bwMode="auto">
          <a:xfrm>
            <a:off x="685800" y="533400"/>
            <a:ext cx="3352800" cy="2517775"/>
          </a:xfrm>
          <a:prstGeom prst="rect">
            <a:avLst/>
          </a:prstGeom>
          <a:noFill/>
        </p:spPr>
      </p:pic>
      <p:sp>
        <p:nvSpPr>
          <p:cNvPr id="575492" name="Line 4"/>
          <p:cNvSpPr>
            <a:spLocks noChangeShapeType="1"/>
          </p:cNvSpPr>
          <p:nvPr/>
        </p:nvSpPr>
        <p:spPr bwMode="auto">
          <a:xfrm>
            <a:off x="71628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5493" name="Line 5"/>
          <p:cNvSpPr>
            <a:spLocks noChangeShapeType="1"/>
          </p:cNvSpPr>
          <p:nvPr/>
        </p:nvSpPr>
        <p:spPr bwMode="auto">
          <a:xfrm flipH="1" flipV="1">
            <a:off x="0" y="5334000"/>
            <a:ext cx="7467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75494" name="Picture 6" descr="0930_d07"/>
          <p:cNvPicPr>
            <a:picLocks noChangeAspect="1" noChangeArrowheads="1"/>
          </p:cNvPicPr>
          <p:nvPr/>
        </p:nvPicPr>
        <p:blipFill>
          <a:blip r:embed="rId3"/>
          <a:srcRect/>
          <a:stretch>
            <a:fillRect/>
          </a:stretch>
        </p:blipFill>
        <p:spPr bwMode="auto">
          <a:xfrm>
            <a:off x="4343400" y="1905000"/>
            <a:ext cx="3276600" cy="2460625"/>
          </a:xfrm>
          <a:prstGeom prst="rect">
            <a:avLst/>
          </a:prstGeom>
          <a:noFill/>
        </p:spPr>
      </p:pic>
      <p:pic>
        <p:nvPicPr>
          <p:cNvPr id="575495" name="Picture 7" descr="0930_d20"/>
          <p:cNvPicPr>
            <a:picLocks noChangeAspect="1" noChangeArrowheads="1"/>
          </p:cNvPicPr>
          <p:nvPr/>
        </p:nvPicPr>
        <p:blipFill>
          <a:blip r:embed="rId4"/>
          <a:srcRect/>
          <a:stretch>
            <a:fillRect/>
          </a:stretch>
        </p:blipFill>
        <p:spPr bwMode="auto">
          <a:xfrm>
            <a:off x="609600" y="3352800"/>
            <a:ext cx="3505200" cy="2632075"/>
          </a:xfrm>
          <a:prstGeom prst="rect">
            <a:avLst/>
          </a:prstGeom>
          <a:noFill/>
        </p:spPr>
      </p:pic>
    </p:spTree>
    <p:extLst>
      <p:ext uri="{BB962C8B-B14F-4D97-AF65-F5344CB8AC3E}">
        <p14:creationId xmlns:p14="http://schemas.microsoft.com/office/powerpoint/2010/main" val="63345883"/>
      </p:ext>
    </p:extLst>
  </p:cSld>
  <p:clrMapOvr>
    <a:masterClrMapping/>
  </p:clrMapOvr>
  <p:transition advClick="0"/>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9B504618-6D2B-4071-BF6E-E03908E79201}" type="slidenum">
              <a:rPr lang="ar-SA">
                <a:solidFill>
                  <a:srgbClr val="90C226"/>
                </a:solidFill>
              </a:rPr>
              <a:pPr/>
              <a:t>329</a:t>
            </a:fld>
            <a:endParaRPr lang="en-US" dirty="0">
              <a:solidFill>
                <a:srgbClr val="90C226"/>
              </a:solidFill>
            </a:endParaRPr>
          </a:p>
        </p:txBody>
      </p:sp>
      <p:sp>
        <p:nvSpPr>
          <p:cNvPr id="576514" name="Rectangle 2"/>
          <p:cNvSpPr>
            <a:spLocks noChangeArrowheads="1"/>
          </p:cNvSpPr>
          <p:nvPr/>
        </p:nvSpPr>
        <p:spPr bwMode="auto">
          <a:xfrm rot="-16200000">
            <a:off x="6720956" y="2966493"/>
            <a:ext cx="2864887"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چهار باغ</a:t>
            </a:r>
            <a:endParaRPr lang="en-US" sz="4400" dirty="0">
              <a:solidFill>
                <a:prstClr val="black"/>
              </a:solidFill>
              <a:latin typeface="Arial" pitchFamily="34" charset="0"/>
              <a:cs typeface="Andalus" pitchFamily="2" charset="-78"/>
            </a:endParaRPr>
          </a:p>
        </p:txBody>
      </p:sp>
      <p:pic>
        <p:nvPicPr>
          <p:cNvPr id="576515" name="Picture 3" descr="0930_d08"/>
          <p:cNvPicPr>
            <a:picLocks noChangeAspect="1" noChangeArrowheads="1"/>
          </p:cNvPicPr>
          <p:nvPr/>
        </p:nvPicPr>
        <p:blipFill>
          <a:blip r:embed="rId2"/>
          <a:srcRect/>
          <a:stretch>
            <a:fillRect/>
          </a:stretch>
        </p:blipFill>
        <p:spPr bwMode="auto">
          <a:xfrm>
            <a:off x="3048000" y="2209800"/>
            <a:ext cx="1752600" cy="1316038"/>
          </a:xfrm>
          <a:prstGeom prst="rect">
            <a:avLst/>
          </a:prstGeom>
          <a:noFill/>
        </p:spPr>
      </p:pic>
      <p:pic>
        <p:nvPicPr>
          <p:cNvPr id="576516" name="Picture 4" descr="0930_d25"/>
          <p:cNvPicPr>
            <a:picLocks noChangeAspect="1" noChangeArrowheads="1"/>
          </p:cNvPicPr>
          <p:nvPr/>
        </p:nvPicPr>
        <p:blipFill>
          <a:blip r:embed="rId3"/>
          <a:srcRect/>
          <a:stretch>
            <a:fillRect/>
          </a:stretch>
        </p:blipFill>
        <p:spPr bwMode="auto">
          <a:xfrm>
            <a:off x="838200" y="2133600"/>
            <a:ext cx="1828800" cy="1373188"/>
          </a:xfrm>
          <a:prstGeom prst="rect">
            <a:avLst/>
          </a:prstGeom>
          <a:noFill/>
        </p:spPr>
      </p:pic>
      <p:pic>
        <p:nvPicPr>
          <p:cNvPr id="576517" name="Picture 5" descr="0930_d26"/>
          <p:cNvPicPr>
            <a:picLocks noChangeAspect="1" noChangeArrowheads="1"/>
          </p:cNvPicPr>
          <p:nvPr/>
        </p:nvPicPr>
        <p:blipFill>
          <a:blip r:embed="rId4"/>
          <a:srcRect/>
          <a:stretch>
            <a:fillRect/>
          </a:stretch>
        </p:blipFill>
        <p:spPr bwMode="auto">
          <a:xfrm>
            <a:off x="3048000" y="457200"/>
            <a:ext cx="1828800" cy="1373188"/>
          </a:xfrm>
          <a:prstGeom prst="rect">
            <a:avLst/>
          </a:prstGeom>
          <a:noFill/>
        </p:spPr>
      </p:pic>
      <p:pic>
        <p:nvPicPr>
          <p:cNvPr id="576518" name="Picture 6" descr="0930_d28"/>
          <p:cNvPicPr>
            <a:picLocks noChangeAspect="1" noChangeArrowheads="1"/>
          </p:cNvPicPr>
          <p:nvPr/>
        </p:nvPicPr>
        <p:blipFill>
          <a:blip r:embed="rId5"/>
          <a:srcRect/>
          <a:stretch>
            <a:fillRect/>
          </a:stretch>
        </p:blipFill>
        <p:spPr bwMode="auto">
          <a:xfrm>
            <a:off x="838200" y="457200"/>
            <a:ext cx="1828800" cy="1373188"/>
          </a:xfrm>
          <a:prstGeom prst="rect">
            <a:avLst/>
          </a:prstGeom>
          <a:noFill/>
        </p:spPr>
      </p:pic>
      <p:sp>
        <p:nvSpPr>
          <p:cNvPr id="576519" name="Line 7"/>
          <p:cNvSpPr>
            <a:spLocks noChangeShapeType="1"/>
          </p:cNvSpPr>
          <p:nvPr/>
        </p:nvSpPr>
        <p:spPr bwMode="auto">
          <a:xfrm>
            <a:off x="6553200" y="-38100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6520" name="Line 8"/>
          <p:cNvSpPr>
            <a:spLocks noChangeShapeType="1"/>
          </p:cNvSpPr>
          <p:nvPr/>
        </p:nvSpPr>
        <p:spPr bwMode="auto">
          <a:xfrm flipH="1" flipV="1">
            <a:off x="-609600" y="4953000"/>
            <a:ext cx="74676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76521" name="Picture 9" descr="0930_d30"/>
          <p:cNvPicPr>
            <a:picLocks noChangeAspect="1" noChangeArrowheads="1"/>
          </p:cNvPicPr>
          <p:nvPr/>
        </p:nvPicPr>
        <p:blipFill>
          <a:blip r:embed="rId6"/>
          <a:srcRect/>
          <a:stretch>
            <a:fillRect/>
          </a:stretch>
        </p:blipFill>
        <p:spPr bwMode="auto">
          <a:xfrm>
            <a:off x="5181600" y="2209800"/>
            <a:ext cx="1752600" cy="1316038"/>
          </a:xfrm>
          <a:prstGeom prst="rect">
            <a:avLst/>
          </a:prstGeom>
          <a:noFill/>
        </p:spPr>
      </p:pic>
      <p:pic>
        <p:nvPicPr>
          <p:cNvPr id="576522" name="Picture 10" descr="0930_d04"/>
          <p:cNvPicPr>
            <a:picLocks noChangeAspect="1" noChangeArrowheads="1"/>
          </p:cNvPicPr>
          <p:nvPr/>
        </p:nvPicPr>
        <p:blipFill>
          <a:blip r:embed="rId7"/>
          <a:srcRect/>
          <a:stretch>
            <a:fillRect/>
          </a:stretch>
        </p:blipFill>
        <p:spPr bwMode="auto">
          <a:xfrm>
            <a:off x="838200" y="3886200"/>
            <a:ext cx="1828800" cy="1373188"/>
          </a:xfrm>
          <a:prstGeom prst="rect">
            <a:avLst/>
          </a:prstGeom>
          <a:noFill/>
        </p:spPr>
      </p:pic>
      <p:pic>
        <p:nvPicPr>
          <p:cNvPr id="576523" name="Picture 11" descr="0930_d05"/>
          <p:cNvPicPr>
            <a:picLocks noChangeAspect="1" noChangeArrowheads="1"/>
          </p:cNvPicPr>
          <p:nvPr/>
        </p:nvPicPr>
        <p:blipFill>
          <a:blip r:embed="rId8"/>
          <a:srcRect/>
          <a:stretch>
            <a:fillRect/>
          </a:stretch>
        </p:blipFill>
        <p:spPr bwMode="auto">
          <a:xfrm>
            <a:off x="3048000" y="3962400"/>
            <a:ext cx="1752600" cy="1317625"/>
          </a:xfrm>
          <a:prstGeom prst="rect">
            <a:avLst/>
          </a:prstGeom>
          <a:noFill/>
        </p:spPr>
      </p:pic>
      <p:pic>
        <p:nvPicPr>
          <p:cNvPr id="576524" name="Picture 12" descr="0930_d24"/>
          <p:cNvPicPr>
            <a:picLocks noChangeAspect="1" noChangeArrowheads="1"/>
          </p:cNvPicPr>
          <p:nvPr/>
        </p:nvPicPr>
        <p:blipFill>
          <a:blip r:embed="rId9"/>
          <a:srcRect/>
          <a:stretch>
            <a:fillRect/>
          </a:stretch>
        </p:blipFill>
        <p:spPr bwMode="auto">
          <a:xfrm>
            <a:off x="5257800" y="457200"/>
            <a:ext cx="1828800" cy="1374775"/>
          </a:xfrm>
          <a:prstGeom prst="rect">
            <a:avLst/>
          </a:prstGeom>
          <a:noFill/>
        </p:spPr>
      </p:pic>
      <p:sp>
        <p:nvSpPr>
          <p:cNvPr id="576525" name="Rectangle 13"/>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75640881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7D52F2AC-C6E0-4360-A404-57EC407C7006}" type="slidenum">
              <a:rPr lang="ar-SA">
                <a:solidFill>
                  <a:srgbClr val="90C226"/>
                </a:solidFill>
              </a:rPr>
              <a:pPr/>
              <a:t>33</a:t>
            </a:fld>
            <a:endParaRPr lang="en-US" dirty="0">
              <a:solidFill>
                <a:srgbClr val="90C226"/>
              </a:solidFill>
            </a:endParaRPr>
          </a:p>
        </p:txBody>
      </p:sp>
      <p:sp>
        <p:nvSpPr>
          <p:cNvPr id="104450" name="WordArt 2"/>
          <p:cNvSpPr>
            <a:spLocks noChangeArrowheads="1" noChangeShapeType="1" noTextEdit="1"/>
          </p:cNvSpPr>
          <p:nvPr/>
        </p:nvSpPr>
        <p:spPr bwMode="auto">
          <a:xfrm>
            <a:off x="7596188" y="333375"/>
            <a:ext cx="1285875"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شهر فیروز اباد</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104451" name="Text Box 3"/>
          <p:cNvSpPr txBox="1">
            <a:spLocks noChangeArrowheads="1"/>
          </p:cNvSpPr>
          <p:nvPr/>
        </p:nvSpPr>
        <p:spPr bwMode="auto">
          <a:xfrm>
            <a:off x="1979613" y="836613"/>
            <a:ext cx="6934200" cy="173990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شهر فیروز اباد نظیر شهرهای عهد اشکانی به فرم دایره می باشد . مرکز حکومت یا دارالحکومه در وسط شهر و بر بالای بلندی قراردارد. ربض در اطراف ان می باشد و پس از دیوار وبرجهای ان  شارستان قرار دارد. همچنین از خشت خام ساخته شده است. بنای بلند برج مانندی در وسط شهر از قلوه سنگ و ملات ساروج ساخته شده است که از این محل برای خبر کردن وعلامت دادن به نقاط دوردست استفاده می شده است. از دیگر بناهای این شهر بنای قلعه دختر و بنای اتشکده می باشد.</a:t>
            </a:r>
            <a:endParaRPr lang="en-US" b="1" dirty="0">
              <a:solidFill>
                <a:prstClr val="black"/>
              </a:solidFill>
              <a:latin typeface="Arial" pitchFamily="34" charset="0"/>
              <a:cs typeface="B Homa" panose="00000400000000000000" pitchFamily="2" charset="-78"/>
            </a:endParaRPr>
          </a:p>
        </p:txBody>
      </p:sp>
      <p:sp>
        <p:nvSpPr>
          <p:cNvPr id="104452" name="WordArt 4"/>
          <p:cNvSpPr>
            <a:spLocks noChangeArrowheads="1" noChangeShapeType="1" noTextEdit="1"/>
          </p:cNvSpPr>
          <p:nvPr/>
        </p:nvSpPr>
        <p:spPr bwMode="auto">
          <a:xfrm>
            <a:off x="7380288" y="2781300"/>
            <a:ext cx="1495425"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اتشکده فیروز اباد</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pic>
        <p:nvPicPr>
          <p:cNvPr id="104453" name="Picture 5" descr="Copy (4) of 20"/>
          <p:cNvPicPr>
            <a:picLocks noChangeAspect="1" noChangeArrowheads="1"/>
          </p:cNvPicPr>
          <p:nvPr/>
        </p:nvPicPr>
        <p:blipFill>
          <a:blip r:embed="rId2">
            <a:clrChange>
              <a:clrFrom>
                <a:srgbClr val="C8CAD9"/>
              </a:clrFrom>
              <a:clrTo>
                <a:srgbClr val="C8CAD9">
                  <a:alpha val="0"/>
                </a:srgbClr>
              </a:clrTo>
            </a:clrChange>
            <a:lum contrast="36000"/>
          </a:blip>
          <a:srcRect/>
          <a:stretch>
            <a:fillRect/>
          </a:stretch>
        </p:blipFill>
        <p:spPr bwMode="auto">
          <a:xfrm>
            <a:off x="6804025" y="3213100"/>
            <a:ext cx="1852613" cy="3432175"/>
          </a:xfrm>
          <a:prstGeom prst="rect">
            <a:avLst/>
          </a:prstGeom>
          <a:noFill/>
        </p:spPr>
      </p:pic>
      <p:sp>
        <p:nvSpPr>
          <p:cNvPr id="104454" name="Text Box 6"/>
          <p:cNvSpPr txBox="1">
            <a:spLocks noChangeArrowheads="1"/>
          </p:cNvSpPr>
          <p:nvPr/>
        </p:nvSpPr>
        <p:spPr bwMode="auto">
          <a:xfrm>
            <a:off x="6588125" y="6021388"/>
            <a:ext cx="230505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99CA3C"/>
                </a:solidFill>
                <a:latin typeface="Arial" pitchFamily="34" charset="0"/>
                <a:cs typeface="B Homa" panose="00000400000000000000" pitchFamily="2" charset="-78"/>
              </a:rPr>
              <a:t>نقشه اتشکده فیروز اباد</a:t>
            </a:r>
            <a:endParaRPr lang="en-US" sz="1600" b="1" dirty="0">
              <a:solidFill>
                <a:srgbClr val="99CA3C"/>
              </a:solidFill>
              <a:latin typeface="Arial" pitchFamily="34" charset="0"/>
              <a:cs typeface="B Homa" panose="00000400000000000000" pitchFamily="2" charset="-78"/>
            </a:endParaRPr>
          </a:p>
        </p:txBody>
      </p:sp>
      <p:sp>
        <p:nvSpPr>
          <p:cNvPr id="104455" name="Text Box 7"/>
          <p:cNvSpPr txBox="1">
            <a:spLocks noChangeArrowheads="1"/>
          </p:cNvSpPr>
          <p:nvPr/>
        </p:nvSpPr>
        <p:spPr bwMode="auto">
          <a:xfrm>
            <a:off x="5076825" y="3068638"/>
            <a:ext cx="2058988"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 ایوان بزرگ</a:t>
            </a:r>
            <a:endParaRPr lang="en-US" sz="1600" b="1" dirty="0">
              <a:solidFill>
                <a:prstClr val="black"/>
              </a:solidFill>
              <a:latin typeface="Arial" pitchFamily="34" charset="0"/>
              <a:cs typeface="B Homa" panose="00000400000000000000" pitchFamily="2" charset="-78"/>
            </a:endParaRPr>
          </a:p>
        </p:txBody>
      </p:sp>
      <p:sp>
        <p:nvSpPr>
          <p:cNvPr id="104456" name="Text Box 8"/>
          <p:cNvSpPr txBox="1">
            <a:spLocks noChangeArrowheads="1"/>
          </p:cNvSpPr>
          <p:nvPr/>
        </p:nvSpPr>
        <p:spPr bwMode="auto">
          <a:xfrm>
            <a:off x="4932363" y="3429000"/>
            <a:ext cx="2532062"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2- گنبد خانه</a:t>
            </a:r>
            <a:endParaRPr lang="en-US" sz="1600" b="1" dirty="0">
              <a:solidFill>
                <a:prstClr val="black"/>
              </a:solidFill>
              <a:latin typeface="Arial" pitchFamily="34" charset="0"/>
              <a:cs typeface="B Homa" panose="00000400000000000000" pitchFamily="2" charset="-78"/>
            </a:endParaRPr>
          </a:p>
        </p:txBody>
      </p:sp>
      <p:sp>
        <p:nvSpPr>
          <p:cNvPr id="104457" name="Text Box 9"/>
          <p:cNvSpPr txBox="1">
            <a:spLocks noChangeArrowheads="1"/>
          </p:cNvSpPr>
          <p:nvPr/>
        </p:nvSpPr>
        <p:spPr bwMode="auto">
          <a:xfrm>
            <a:off x="4665663" y="3716338"/>
            <a:ext cx="2066925"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3- ایوانهای رو به میانسرا</a:t>
            </a:r>
            <a:endParaRPr lang="en-US" sz="1600" b="1" dirty="0">
              <a:solidFill>
                <a:prstClr val="black"/>
              </a:solidFill>
              <a:latin typeface="Arial" pitchFamily="34" charset="0"/>
              <a:cs typeface="B Homa" panose="00000400000000000000" pitchFamily="2" charset="-78"/>
            </a:endParaRPr>
          </a:p>
        </p:txBody>
      </p:sp>
      <p:sp>
        <p:nvSpPr>
          <p:cNvPr id="104458" name="Text Box 10"/>
          <p:cNvSpPr txBox="1">
            <a:spLocks noChangeArrowheads="1"/>
          </p:cNvSpPr>
          <p:nvPr/>
        </p:nvSpPr>
        <p:spPr bwMode="auto">
          <a:xfrm>
            <a:off x="5219700" y="4029075"/>
            <a:ext cx="1963738"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4- میانسرا</a:t>
            </a:r>
            <a:endParaRPr lang="en-US" sz="1600" b="1" dirty="0">
              <a:solidFill>
                <a:prstClr val="black"/>
              </a:solidFill>
              <a:latin typeface="Arial" pitchFamily="34" charset="0"/>
              <a:cs typeface="B Homa" panose="00000400000000000000" pitchFamily="2" charset="-78"/>
            </a:endParaRPr>
          </a:p>
        </p:txBody>
      </p:sp>
      <p:pic>
        <p:nvPicPr>
          <p:cNvPr id="104459" name="Picture 11" descr="Copy (2) of 20"/>
          <p:cNvPicPr>
            <a:picLocks noChangeAspect="1" noChangeArrowheads="1"/>
          </p:cNvPicPr>
          <p:nvPr/>
        </p:nvPicPr>
        <p:blipFill>
          <a:blip r:embed="rId3">
            <a:clrChange>
              <a:clrFrom>
                <a:srgbClr val="CFCEDC"/>
              </a:clrFrom>
              <a:clrTo>
                <a:srgbClr val="CFCEDC">
                  <a:alpha val="0"/>
                </a:srgbClr>
              </a:clrTo>
            </a:clrChange>
            <a:lum contrast="24000"/>
          </a:blip>
          <a:srcRect/>
          <a:stretch>
            <a:fillRect/>
          </a:stretch>
        </p:blipFill>
        <p:spPr bwMode="auto">
          <a:xfrm>
            <a:off x="4211638" y="5300663"/>
            <a:ext cx="2451100" cy="1298575"/>
          </a:xfrm>
          <a:prstGeom prst="rect">
            <a:avLst/>
          </a:prstGeom>
          <a:noFill/>
        </p:spPr>
      </p:pic>
      <p:pic>
        <p:nvPicPr>
          <p:cNvPr id="104460" name="Picture 12" descr="Copy of 20"/>
          <p:cNvPicPr>
            <a:picLocks noChangeAspect="1" noChangeArrowheads="1"/>
          </p:cNvPicPr>
          <p:nvPr/>
        </p:nvPicPr>
        <p:blipFill>
          <a:blip r:embed="rId4">
            <a:clrChange>
              <a:clrFrom>
                <a:srgbClr val="CBD1DD"/>
              </a:clrFrom>
              <a:clrTo>
                <a:srgbClr val="CBD1DD">
                  <a:alpha val="0"/>
                </a:srgbClr>
              </a:clrTo>
            </a:clrChange>
            <a:lum contrast="54000"/>
          </a:blip>
          <a:srcRect/>
          <a:stretch>
            <a:fillRect/>
          </a:stretch>
        </p:blipFill>
        <p:spPr bwMode="auto">
          <a:xfrm>
            <a:off x="1789113" y="5326063"/>
            <a:ext cx="2451100" cy="1316037"/>
          </a:xfrm>
          <a:prstGeom prst="rect">
            <a:avLst/>
          </a:prstGeom>
          <a:noFill/>
        </p:spPr>
      </p:pic>
      <p:sp>
        <p:nvSpPr>
          <p:cNvPr id="104462" name="Text Box 14"/>
          <p:cNvSpPr txBox="1">
            <a:spLocks noChangeArrowheads="1"/>
          </p:cNvSpPr>
          <p:nvPr/>
        </p:nvSpPr>
        <p:spPr bwMode="auto">
          <a:xfrm>
            <a:off x="179388" y="2692400"/>
            <a:ext cx="4483100" cy="278130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   اتشکده فیروز اباد که برخی انرا کاخ اردشیر بابکان می نامند در شمال شهر واقع شده است. ساختمایه ان بوم اورد بوده است (مانند سنگ لاشه ).  بزرگترین بنای ساخته شده از سنگ لاشه می باشد . از تاق اهنگ و گنبد برای پوشش سقف استفاده شده است گوشه سازی ان از نوع ترنبه می باشد .سه فضای گنبد دار ان جایگاه سه اتش مقدس بودهاست.گنبد میانی بر روی یک هشت ضلعی کامل و دو گنبد طرفین بر روی یک شش ضلعی ساخته شده است.به گنبد ان کمبیزه می گویند. برای جریان یافتن هوا در داخل دیوارها از خیشخان استفاده کرده اند. بخشهای مختلف بنا نسبت به محور شمالی و جنوبی حالت قرینه دارد.            </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259359852"/>
      </p:ext>
    </p:extLst>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CDB8F0AE-F134-47AE-A34D-05DB0D3ECC03}" type="slidenum">
              <a:rPr lang="ar-SA">
                <a:solidFill>
                  <a:srgbClr val="90C226"/>
                </a:solidFill>
              </a:rPr>
              <a:pPr/>
              <a:t>330</a:t>
            </a:fld>
            <a:endParaRPr lang="en-US" dirty="0">
              <a:solidFill>
                <a:srgbClr val="90C226"/>
              </a:solidFill>
            </a:endParaRPr>
          </a:p>
        </p:txBody>
      </p:sp>
      <p:pic>
        <p:nvPicPr>
          <p:cNvPr id="577538" name="Picture 2" descr="soltani"/>
          <p:cNvPicPr>
            <a:picLocks noChangeAspect="1" noChangeArrowheads="1"/>
          </p:cNvPicPr>
          <p:nvPr/>
        </p:nvPicPr>
        <p:blipFill>
          <a:blip r:embed="rId2"/>
          <a:srcRect/>
          <a:stretch>
            <a:fillRect/>
          </a:stretch>
        </p:blipFill>
        <p:spPr bwMode="auto">
          <a:xfrm>
            <a:off x="5791200" y="4191000"/>
            <a:ext cx="2438400" cy="1828800"/>
          </a:xfrm>
          <a:prstGeom prst="rect">
            <a:avLst/>
          </a:prstGeom>
          <a:noFill/>
          <a:ln w="9525" algn="ctr">
            <a:solidFill>
              <a:srgbClr val="800000"/>
            </a:solidFill>
            <a:miter lim="800000"/>
            <a:headEnd/>
            <a:tailEnd/>
          </a:ln>
          <a:effectLst/>
        </p:spPr>
      </p:pic>
      <p:pic>
        <p:nvPicPr>
          <p:cNvPr id="577539" name="Picture 3" descr="madrese"/>
          <p:cNvPicPr>
            <a:picLocks noChangeAspect="1" noChangeArrowheads="1"/>
          </p:cNvPicPr>
          <p:nvPr/>
        </p:nvPicPr>
        <p:blipFill>
          <a:blip r:embed="rId3"/>
          <a:srcRect/>
          <a:stretch>
            <a:fillRect/>
          </a:stretch>
        </p:blipFill>
        <p:spPr bwMode="auto">
          <a:xfrm>
            <a:off x="5791200" y="1752600"/>
            <a:ext cx="2438400" cy="1828800"/>
          </a:xfrm>
          <a:prstGeom prst="rect">
            <a:avLst/>
          </a:prstGeom>
          <a:noFill/>
          <a:ln w="9525" algn="ctr">
            <a:solidFill>
              <a:srgbClr val="800000"/>
            </a:solidFill>
            <a:miter lim="800000"/>
            <a:headEnd/>
            <a:tailEnd/>
          </a:ln>
          <a:effectLst/>
        </p:spPr>
      </p:pic>
      <p:sp>
        <p:nvSpPr>
          <p:cNvPr id="577540" name="Line 4"/>
          <p:cNvSpPr>
            <a:spLocks noChangeShapeType="1"/>
          </p:cNvSpPr>
          <p:nvPr/>
        </p:nvSpPr>
        <p:spPr bwMode="auto">
          <a:xfrm flipH="1">
            <a:off x="3352800" y="34290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7541" name="Line 5"/>
          <p:cNvSpPr>
            <a:spLocks noChangeShapeType="1"/>
          </p:cNvSpPr>
          <p:nvPr/>
        </p:nvSpPr>
        <p:spPr bwMode="auto">
          <a:xfrm flipH="1">
            <a:off x="3581400" y="57912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7542" name="Text Box 6"/>
          <p:cNvSpPr txBox="1">
            <a:spLocks noChangeArrowheads="1"/>
          </p:cNvSpPr>
          <p:nvPr/>
        </p:nvSpPr>
        <p:spPr bwMode="auto">
          <a:xfrm>
            <a:off x="2514600" y="2895600"/>
            <a:ext cx="31242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مدرسه آقا بزرگ</a:t>
            </a:r>
            <a:endParaRPr lang="en-US" sz="2800" dirty="0">
              <a:solidFill>
                <a:prstClr val="black"/>
              </a:solidFill>
              <a:latin typeface="Arial" pitchFamily="34" charset="0"/>
              <a:cs typeface="Andalus" pitchFamily="2" charset="-78"/>
            </a:endParaRPr>
          </a:p>
        </p:txBody>
      </p:sp>
      <p:sp>
        <p:nvSpPr>
          <p:cNvPr id="577543" name="Rectangle 7"/>
          <p:cNvSpPr>
            <a:spLocks noChangeArrowheads="1"/>
          </p:cNvSpPr>
          <p:nvPr/>
        </p:nvSpPr>
        <p:spPr bwMode="auto">
          <a:xfrm>
            <a:off x="3681413" y="5257800"/>
            <a:ext cx="1828800" cy="519113"/>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مدرسه سلطانی</a:t>
            </a:r>
            <a:endParaRPr lang="en-US" sz="2800" dirty="0">
              <a:solidFill>
                <a:prstClr val="black"/>
              </a:solidFill>
              <a:latin typeface="Arial" pitchFamily="34" charset="0"/>
              <a:cs typeface="Andalus" pitchFamily="2" charset="-78"/>
            </a:endParaRPr>
          </a:p>
        </p:txBody>
      </p:sp>
      <p:sp>
        <p:nvSpPr>
          <p:cNvPr id="577544" name="AutoShape 8">
            <a:hlinkClick r:id="rId4" action="ppaction://hlinkpres?slideindex=1&amp;slidetitle=Slide 1" highlightClick="1"/>
          </p:cNvPr>
          <p:cNvSpPr>
            <a:spLocks noChangeArrowheads="1"/>
          </p:cNvSpPr>
          <p:nvPr/>
        </p:nvSpPr>
        <p:spPr bwMode="auto">
          <a:xfrm>
            <a:off x="5791200" y="17526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7545" name="AutoShape 9">
            <a:hlinkClick r:id="rId5" action="ppaction://hlinkpres?slideindex=1&amp;slidetitle=Slide 1" highlightClick="1"/>
          </p:cNvPr>
          <p:cNvSpPr>
            <a:spLocks noChangeArrowheads="1"/>
          </p:cNvSpPr>
          <p:nvPr/>
        </p:nvSpPr>
        <p:spPr bwMode="auto">
          <a:xfrm>
            <a:off x="5791200" y="41910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77546" name="Picture 10" descr="kinke ghjari"/>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28600" y="5334000"/>
            <a:ext cx="1143000" cy="857250"/>
          </a:xfrm>
          <a:prstGeom prst="rect">
            <a:avLst/>
          </a:prstGeom>
          <a:noFill/>
        </p:spPr>
      </p:pic>
      <p:sp>
        <p:nvSpPr>
          <p:cNvPr id="577547" name="Text Box 11"/>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577548" name="Line 12"/>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7549" name="Line 13"/>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7550" name="AutoShape 14">
            <a:hlinkClick r:id="rId7" action="ppaction://hlinkpres?slideindex=1&amp;slidetitle=" highlightClick="1"/>
          </p:cNvPr>
          <p:cNvSpPr>
            <a:spLocks noChangeArrowheads="1"/>
          </p:cNvSpPr>
          <p:nvPr/>
        </p:nvSpPr>
        <p:spPr bwMode="auto">
          <a:xfrm>
            <a:off x="2286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089513774"/>
      </p:ext>
    </p:extLst>
  </p:cSld>
  <p:clrMapOvr>
    <a:masterClrMapping/>
  </p:clrMapOvr>
  <p:transition advClick="0"/>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DCF8845C-F7FF-4919-993A-A3948C129583}" type="slidenum">
              <a:rPr lang="ar-SA">
                <a:solidFill>
                  <a:srgbClr val="90C226"/>
                </a:solidFill>
              </a:rPr>
              <a:pPr/>
              <a:t>331</a:t>
            </a:fld>
            <a:endParaRPr lang="en-US" dirty="0">
              <a:solidFill>
                <a:srgbClr val="90C226"/>
              </a:solidFill>
            </a:endParaRPr>
          </a:p>
        </p:txBody>
      </p:sp>
      <p:pic>
        <p:nvPicPr>
          <p:cNvPr id="578562" name="Picture 2" descr="TN_1"/>
          <p:cNvPicPr>
            <a:picLocks noChangeAspect="1" noChangeArrowheads="1"/>
          </p:cNvPicPr>
          <p:nvPr/>
        </p:nvPicPr>
        <p:blipFill>
          <a:blip r:embed="rId2"/>
          <a:srcRect/>
          <a:stretch>
            <a:fillRect/>
          </a:stretch>
        </p:blipFill>
        <p:spPr bwMode="auto">
          <a:xfrm>
            <a:off x="990600" y="3429000"/>
            <a:ext cx="2819400" cy="2114550"/>
          </a:xfrm>
          <a:prstGeom prst="rect">
            <a:avLst/>
          </a:prstGeom>
          <a:noFill/>
        </p:spPr>
      </p:pic>
      <p:sp>
        <p:nvSpPr>
          <p:cNvPr id="578563" name="Rectangle 3"/>
          <p:cNvSpPr>
            <a:spLocks noChangeArrowheads="1"/>
          </p:cNvSpPr>
          <p:nvPr/>
        </p:nvSpPr>
        <p:spPr bwMode="auto">
          <a:xfrm>
            <a:off x="3357366" y="609600"/>
            <a:ext cx="3270447"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مدرسه خان</a:t>
            </a:r>
            <a:endParaRPr lang="en-US" sz="7200" dirty="0">
              <a:solidFill>
                <a:prstClr val="black"/>
              </a:solidFill>
              <a:latin typeface="Arial" pitchFamily="34" charset="0"/>
              <a:cs typeface="Andalus" pitchFamily="2" charset="-78"/>
            </a:endParaRPr>
          </a:p>
        </p:txBody>
      </p:sp>
      <p:sp>
        <p:nvSpPr>
          <p:cNvPr id="578564" name="Rectangle 4"/>
          <p:cNvSpPr>
            <a:spLocks noChangeArrowheads="1"/>
          </p:cNvSpPr>
          <p:nvPr/>
        </p:nvSpPr>
        <p:spPr bwMode="auto">
          <a:xfrm>
            <a:off x="8001000" y="5334000"/>
            <a:ext cx="1143000" cy="1295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8565" name="Text Box 5"/>
          <p:cNvSpPr txBox="1">
            <a:spLocks noChangeArrowheads="1"/>
          </p:cNvSpPr>
          <p:nvPr/>
        </p:nvSpPr>
        <p:spPr bwMode="auto">
          <a:xfrm>
            <a:off x="8229600" y="6248400"/>
            <a:ext cx="762000" cy="336550"/>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dirty="0">
                <a:solidFill>
                  <a:prstClr val="white"/>
                </a:solidFill>
                <a:latin typeface="Arial" pitchFamily="34" charset="0"/>
                <a:cs typeface="B Homa" panose="00000400000000000000" pitchFamily="2" charset="-78"/>
              </a:rPr>
              <a:t>بازگشت</a:t>
            </a:r>
            <a:endParaRPr lang="en-US" sz="1600" dirty="0">
              <a:solidFill>
                <a:prstClr val="white"/>
              </a:solidFill>
              <a:latin typeface="Arial" pitchFamily="34" charset="0"/>
              <a:cs typeface="B Homa" panose="00000400000000000000" pitchFamily="2" charset="-78"/>
            </a:endParaRPr>
          </a:p>
        </p:txBody>
      </p:sp>
      <p:sp>
        <p:nvSpPr>
          <p:cNvPr id="578566"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8567"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pic>
        <p:nvPicPr>
          <p:cNvPr id="578568" name="Picture 8" descr="madrese0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28638"/>
          </a:xfrm>
          <a:prstGeom prst="rect">
            <a:avLst/>
          </a:prstGeom>
          <a:noFill/>
          <a:ln w="9525">
            <a:solidFill>
              <a:schemeClr val="tx1"/>
            </a:solidFill>
            <a:miter lim="800000"/>
            <a:headEnd/>
            <a:tailEnd/>
          </a:ln>
        </p:spPr>
      </p:pic>
      <p:sp>
        <p:nvSpPr>
          <p:cNvPr id="578569" name="AutoShape 9">
            <a:hlinkClick r:id="rId4" action="ppaction://hlinkpres?slideindex=1&amp;slidetitle=" highlightClick="1"/>
          </p:cNvPr>
          <p:cNvSpPr>
            <a:spLocks noChangeArrowheads="1"/>
          </p:cNvSpPr>
          <p:nvPr/>
        </p:nvSpPr>
        <p:spPr bwMode="auto">
          <a:xfrm>
            <a:off x="8077200" y="5486400"/>
            <a:ext cx="7620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8570" name="Rectangle 10"/>
          <p:cNvSpPr>
            <a:spLocks noChangeArrowheads="1"/>
          </p:cNvSpPr>
          <p:nvPr/>
        </p:nvSpPr>
        <p:spPr bwMode="auto">
          <a:xfrm>
            <a:off x="6248400" y="6096000"/>
            <a:ext cx="18288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8571" name="AutoShape 11">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988100988"/>
      </p:ext>
    </p:extLst>
  </p:cSld>
  <p:clrMapOvr>
    <a:masterClrMapping/>
  </p:clrMapOvr>
  <p:transition advClick="0"/>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120985E7-0008-4307-8FE5-71F2160152CA}" type="slidenum">
              <a:rPr lang="ar-SA">
                <a:solidFill>
                  <a:srgbClr val="90C226"/>
                </a:solidFill>
              </a:rPr>
              <a:pPr/>
              <a:t>332</a:t>
            </a:fld>
            <a:endParaRPr lang="en-US" dirty="0">
              <a:solidFill>
                <a:srgbClr val="90C226"/>
              </a:solidFill>
            </a:endParaRPr>
          </a:p>
        </p:txBody>
      </p:sp>
      <p:sp>
        <p:nvSpPr>
          <p:cNvPr id="579586"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9587"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79588" name="Rectangle 4"/>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pic>
        <p:nvPicPr>
          <p:cNvPr id="579589" name="Picture 5" descr="Picture 239"/>
          <p:cNvPicPr>
            <a:picLocks noChangeAspect="1" noChangeArrowheads="1"/>
          </p:cNvPicPr>
          <p:nvPr/>
        </p:nvPicPr>
        <p:blipFill>
          <a:blip r:embed="rId2"/>
          <a:srcRect/>
          <a:stretch>
            <a:fillRect/>
          </a:stretch>
        </p:blipFill>
        <p:spPr bwMode="auto">
          <a:xfrm>
            <a:off x="3198813" y="381000"/>
            <a:ext cx="4421187" cy="2817813"/>
          </a:xfrm>
          <a:prstGeom prst="rect">
            <a:avLst/>
          </a:prstGeom>
          <a:noFill/>
          <a:ln w="9525">
            <a:solidFill>
              <a:schemeClr val="tx1"/>
            </a:solidFill>
            <a:miter lim="800000"/>
            <a:headEnd/>
            <a:tailEnd/>
          </a:ln>
        </p:spPr>
      </p:pic>
      <p:pic>
        <p:nvPicPr>
          <p:cNvPr id="579590" name="Picture 6" descr="Picture 244"/>
          <p:cNvPicPr>
            <a:picLocks noChangeAspect="1" noChangeArrowheads="1"/>
          </p:cNvPicPr>
          <p:nvPr/>
        </p:nvPicPr>
        <p:blipFill>
          <a:blip r:embed="rId3"/>
          <a:srcRect/>
          <a:stretch>
            <a:fillRect/>
          </a:stretch>
        </p:blipFill>
        <p:spPr bwMode="auto">
          <a:xfrm>
            <a:off x="533400" y="3276600"/>
            <a:ext cx="4495800" cy="278765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2092340391"/>
      </p:ext>
    </p:extLst>
  </p:cSld>
  <p:clrMapOvr>
    <a:masterClrMapping/>
  </p:clrMapOvr>
  <p:transition advClick="0"/>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A24641E4-A452-4C70-9290-8F6BACD26BFF}" type="slidenum">
              <a:rPr lang="ar-SA">
                <a:solidFill>
                  <a:srgbClr val="90C226"/>
                </a:solidFill>
              </a:rPr>
              <a:pPr/>
              <a:t>333</a:t>
            </a:fld>
            <a:endParaRPr lang="en-US" dirty="0">
              <a:solidFill>
                <a:srgbClr val="90C226"/>
              </a:solidFill>
            </a:endParaRPr>
          </a:p>
        </p:txBody>
      </p:sp>
      <p:sp>
        <p:nvSpPr>
          <p:cNvPr id="580610" name="Line 2"/>
          <p:cNvSpPr>
            <a:spLocks noChangeShapeType="1"/>
          </p:cNvSpPr>
          <p:nvPr/>
        </p:nvSpPr>
        <p:spPr bwMode="auto">
          <a:xfrm>
            <a:off x="6858000" y="0"/>
            <a:ext cx="0" cy="5638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0611" name="Line 3"/>
          <p:cNvSpPr>
            <a:spLocks noChangeShapeType="1"/>
          </p:cNvSpPr>
          <p:nvPr/>
        </p:nvSpPr>
        <p:spPr bwMode="auto">
          <a:xfrm flipH="1">
            <a:off x="0" y="52578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0612" name="Rectangle 4"/>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pic>
        <p:nvPicPr>
          <p:cNvPr id="580613" name="Picture 5" descr="Picture 25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055813" y="1222375"/>
            <a:ext cx="5337175" cy="1443038"/>
          </a:xfrm>
          <a:prstGeom prst="rect">
            <a:avLst/>
          </a:prstGeom>
          <a:noFill/>
          <a:ln w="9525">
            <a:solidFill>
              <a:schemeClr val="tx1"/>
            </a:solidFill>
            <a:miter lim="800000"/>
            <a:headEnd/>
            <a:tailEnd/>
          </a:ln>
        </p:spPr>
      </p:pic>
      <p:pic>
        <p:nvPicPr>
          <p:cNvPr id="580614" name="Picture 6" descr="Picture 25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2000" y="4572000"/>
            <a:ext cx="3962400" cy="935038"/>
          </a:xfrm>
          <a:prstGeom prst="rect">
            <a:avLst/>
          </a:prstGeom>
          <a:noFill/>
          <a:ln w="9525" algn="ctr">
            <a:solidFill>
              <a:schemeClr val="tx1"/>
            </a:solidFill>
            <a:miter lim="800000"/>
            <a:headEnd/>
            <a:tailEnd/>
          </a:ln>
          <a:effectLst/>
        </p:spPr>
      </p:pic>
      <p:sp>
        <p:nvSpPr>
          <p:cNvPr id="580615" name="Text Box 7"/>
          <p:cNvSpPr txBox="1">
            <a:spLocks noChangeArrowheads="1"/>
          </p:cNvSpPr>
          <p:nvPr/>
        </p:nvSpPr>
        <p:spPr bwMode="auto">
          <a:xfrm>
            <a:off x="0" y="5562600"/>
            <a:ext cx="2438400" cy="304800"/>
          </a:xfrm>
          <a:prstGeom prst="rect">
            <a:avLst/>
          </a:prstGeom>
          <a:noFill/>
          <a:ln w="9525">
            <a:noFill/>
            <a:miter lim="800000"/>
            <a:headEnd/>
            <a:tailEnd/>
          </a:ln>
          <a:effectLst/>
        </p:spPr>
        <p:txBody>
          <a:bodyPr>
            <a:spAutoFit/>
          </a:bodyPr>
          <a:lstStyle/>
          <a:p>
            <a:pPr fontAlgn="base">
              <a:spcBef>
                <a:spcPct val="50000"/>
              </a:spcBef>
              <a:spcAft>
                <a:spcPct val="0"/>
              </a:spcAft>
            </a:pPr>
            <a:r>
              <a:rPr lang="fa-IR" sz="1400" dirty="0">
                <a:solidFill>
                  <a:prstClr val="black"/>
                </a:solidFill>
                <a:latin typeface="Arial" pitchFamily="34" charset="0"/>
                <a:cs typeface="B Homa" panose="00000400000000000000" pitchFamily="2" charset="-78"/>
              </a:rPr>
              <a:t>نمونه ای از کاربندی به کار رفته</a:t>
            </a:r>
            <a:endParaRPr lang="en-US" sz="1400"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54017671"/>
      </p:ext>
    </p:extLst>
  </p:cSld>
  <p:clrMapOvr>
    <a:masterClrMapping/>
  </p:clrMapOvr>
  <p:transition advClick="0"/>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3842ACA5-F31F-4F5C-87AE-4C1D86FCE108}" type="slidenum">
              <a:rPr lang="ar-SA">
                <a:solidFill>
                  <a:srgbClr val="90C226"/>
                </a:solidFill>
              </a:rPr>
              <a:pPr/>
              <a:t>334</a:t>
            </a:fld>
            <a:endParaRPr lang="en-US" dirty="0">
              <a:solidFill>
                <a:srgbClr val="90C226"/>
              </a:solidFill>
            </a:endParaRPr>
          </a:p>
        </p:txBody>
      </p:sp>
      <p:sp>
        <p:nvSpPr>
          <p:cNvPr id="581634"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1635"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1636" name="Rectangle 4"/>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pic>
        <p:nvPicPr>
          <p:cNvPr id="581637" name="Picture 5" descr="Picture 243"/>
          <p:cNvPicPr>
            <a:picLocks noChangeAspect="1" noChangeArrowheads="1"/>
          </p:cNvPicPr>
          <p:nvPr/>
        </p:nvPicPr>
        <p:blipFill>
          <a:blip r:embed="rId2"/>
          <a:srcRect/>
          <a:stretch>
            <a:fillRect/>
          </a:stretch>
        </p:blipFill>
        <p:spPr bwMode="auto">
          <a:xfrm>
            <a:off x="4267200" y="230188"/>
            <a:ext cx="3225800" cy="3732212"/>
          </a:xfrm>
          <a:prstGeom prst="rect">
            <a:avLst/>
          </a:prstGeom>
          <a:noFill/>
          <a:ln w="9525">
            <a:solidFill>
              <a:schemeClr val="tx1"/>
            </a:solidFill>
            <a:miter lim="800000"/>
            <a:headEnd/>
            <a:tailEnd/>
          </a:ln>
        </p:spPr>
      </p:pic>
      <p:pic>
        <p:nvPicPr>
          <p:cNvPr id="581638" name="Picture 6" descr="Picture 247"/>
          <p:cNvPicPr>
            <a:picLocks noChangeAspect="1" noChangeArrowheads="1"/>
          </p:cNvPicPr>
          <p:nvPr/>
        </p:nvPicPr>
        <p:blipFill>
          <a:blip r:embed="rId3"/>
          <a:srcRect/>
          <a:stretch>
            <a:fillRect/>
          </a:stretch>
        </p:blipFill>
        <p:spPr bwMode="auto">
          <a:xfrm>
            <a:off x="531813" y="2513013"/>
            <a:ext cx="3432175" cy="3736975"/>
          </a:xfrm>
          <a:prstGeom prst="rect">
            <a:avLst/>
          </a:prstGeom>
          <a:noFill/>
          <a:ln w="9525">
            <a:solidFill>
              <a:schemeClr val="tx1"/>
            </a:solidFill>
            <a:miter lim="800000"/>
            <a:headEnd/>
            <a:tailEnd/>
          </a:ln>
        </p:spPr>
      </p:pic>
      <p:sp>
        <p:nvSpPr>
          <p:cNvPr id="581639" name="Text Box 7"/>
          <p:cNvSpPr txBox="1">
            <a:spLocks noChangeArrowheads="1"/>
          </p:cNvSpPr>
          <p:nvPr/>
        </p:nvSpPr>
        <p:spPr bwMode="auto">
          <a:xfrm>
            <a:off x="2512335" y="304800"/>
            <a:ext cx="1678665" cy="369332"/>
          </a:xfrm>
          <a:prstGeom prst="rect">
            <a:avLst/>
          </a:prstGeom>
          <a:solidFill>
            <a:schemeClr val="bg1"/>
          </a:solidFill>
          <a:ln w="9525" algn="ctr">
            <a:noFill/>
            <a:miter lim="800000"/>
            <a:headEnd/>
            <a:tailEnd/>
          </a:ln>
          <a:effectLst/>
        </p:spPr>
        <p:txBody>
          <a:bodyPr wrap="none">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همکف</a:t>
            </a:r>
            <a:endParaRPr lang="en-US" b="1" dirty="0">
              <a:solidFill>
                <a:prstClr val="black"/>
              </a:solidFill>
              <a:latin typeface="Arial" pitchFamily="34" charset="0"/>
              <a:cs typeface="B Homa" panose="00000400000000000000" pitchFamily="2" charset="-78"/>
            </a:endParaRPr>
          </a:p>
        </p:txBody>
      </p:sp>
      <p:sp>
        <p:nvSpPr>
          <p:cNvPr id="581640" name="Rectangle 8"/>
          <p:cNvSpPr>
            <a:spLocks noChangeArrowheads="1"/>
          </p:cNvSpPr>
          <p:nvPr/>
        </p:nvSpPr>
        <p:spPr bwMode="auto">
          <a:xfrm>
            <a:off x="3858120" y="5791200"/>
            <a:ext cx="1393330" cy="369332"/>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اول</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45960812"/>
      </p:ext>
    </p:extLst>
  </p:cSld>
  <p:clrMapOvr>
    <a:masterClrMapping/>
  </p:clrMapOvr>
  <p:transition advClick="0"/>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103A457E-41B0-4356-A3C1-11EACFA290A0}" type="slidenum">
              <a:rPr lang="ar-SA">
                <a:solidFill>
                  <a:srgbClr val="90C226"/>
                </a:solidFill>
              </a:rPr>
              <a:pPr/>
              <a:t>335</a:t>
            </a:fld>
            <a:endParaRPr lang="en-US" dirty="0">
              <a:solidFill>
                <a:srgbClr val="90C226"/>
              </a:solidFill>
            </a:endParaRPr>
          </a:p>
        </p:txBody>
      </p:sp>
      <p:sp>
        <p:nvSpPr>
          <p:cNvPr id="582658"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2659"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2660" name="Rectangle 4"/>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pic>
        <p:nvPicPr>
          <p:cNvPr id="582661" name="Picture 5" descr="Picture 25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057400" y="1371600"/>
            <a:ext cx="5410200" cy="1565275"/>
          </a:xfrm>
          <a:prstGeom prst="rect">
            <a:avLst/>
          </a:prstGeom>
          <a:noFill/>
          <a:ln w="9525" algn="ctr">
            <a:solidFill>
              <a:schemeClr val="tx1"/>
            </a:solidFill>
            <a:miter lim="800000"/>
            <a:headEnd/>
            <a:tailEnd/>
          </a:ln>
          <a:effectLst/>
        </p:spPr>
      </p:pic>
      <p:pic>
        <p:nvPicPr>
          <p:cNvPr id="582662" name="Picture 6" descr="Picture 25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7538" y="3810000"/>
            <a:ext cx="4765675" cy="1371600"/>
          </a:xfrm>
          <a:prstGeom prst="rect">
            <a:avLst/>
          </a:prstGeom>
          <a:noFill/>
          <a:ln w="9525">
            <a:solidFill>
              <a:schemeClr val="tx1"/>
            </a:solidFill>
            <a:miter lim="800000"/>
            <a:headEnd/>
            <a:tailEnd/>
          </a:ln>
        </p:spPr>
      </p:pic>
      <p:sp>
        <p:nvSpPr>
          <p:cNvPr id="582663" name="Text Box 7"/>
          <p:cNvSpPr txBox="1">
            <a:spLocks noChangeArrowheads="1"/>
          </p:cNvSpPr>
          <p:nvPr/>
        </p:nvSpPr>
        <p:spPr bwMode="auto">
          <a:xfrm>
            <a:off x="1600200" y="1219200"/>
            <a:ext cx="6858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برش</a:t>
            </a:r>
            <a:endParaRPr lang="en-US" b="1" dirty="0">
              <a:solidFill>
                <a:prstClr val="black"/>
              </a:solidFill>
              <a:latin typeface="Arial" pitchFamily="34" charset="0"/>
              <a:cs typeface="B Homa" panose="00000400000000000000" pitchFamily="2" charset="-78"/>
            </a:endParaRPr>
          </a:p>
        </p:txBody>
      </p:sp>
      <p:sp>
        <p:nvSpPr>
          <p:cNvPr id="582664" name="Text Box 8"/>
          <p:cNvSpPr txBox="1">
            <a:spLocks noChangeArrowheads="1"/>
          </p:cNvSpPr>
          <p:nvPr/>
        </p:nvSpPr>
        <p:spPr bwMode="auto">
          <a:xfrm>
            <a:off x="457200" y="3657600"/>
            <a:ext cx="5334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نما</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119826349"/>
      </p:ext>
    </p:extLst>
  </p:cSld>
  <p:clrMapOvr>
    <a:masterClrMapping/>
  </p:clrMapOvr>
  <p:transition advClick="0"/>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83C4107F-6180-4065-9047-53ABF83BF037}" type="slidenum">
              <a:rPr lang="ar-SA">
                <a:solidFill>
                  <a:srgbClr val="90C226"/>
                </a:solidFill>
              </a:rPr>
              <a:pPr/>
              <a:t>336</a:t>
            </a:fld>
            <a:endParaRPr lang="en-US" dirty="0">
              <a:solidFill>
                <a:srgbClr val="90C226"/>
              </a:solidFill>
            </a:endParaRPr>
          </a:p>
        </p:txBody>
      </p:sp>
      <p:sp>
        <p:nvSpPr>
          <p:cNvPr id="583682" name="Rectangle 2"/>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pic>
        <p:nvPicPr>
          <p:cNvPr id="583683" name="Picture 3" descr="Picture 249"/>
          <p:cNvPicPr>
            <a:picLocks noChangeAspect="1" noChangeArrowheads="1"/>
          </p:cNvPicPr>
          <p:nvPr/>
        </p:nvPicPr>
        <p:blipFill>
          <a:blip r:embed="rId2"/>
          <a:srcRect/>
          <a:stretch>
            <a:fillRect/>
          </a:stretch>
        </p:blipFill>
        <p:spPr bwMode="auto">
          <a:xfrm>
            <a:off x="1982788" y="455613"/>
            <a:ext cx="4918075" cy="5638800"/>
          </a:xfrm>
          <a:prstGeom prst="rect">
            <a:avLst/>
          </a:prstGeom>
          <a:noFill/>
          <a:ln w="9525">
            <a:solidFill>
              <a:schemeClr val="tx1"/>
            </a:solidFill>
            <a:miter lim="800000"/>
            <a:headEnd/>
            <a:tailEnd/>
          </a:ln>
        </p:spPr>
      </p:pic>
      <p:sp>
        <p:nvSpPr>
          <p:cNvPr id="583684" name="Line 4"/>
          <p:cNvSpPr>
            <a:spLocks noChangeShapeType="1"/>
          </p:cNvSpPr>
          <p:nvPr/>
        </p:nvSpPr>
        <p:spPr bwMode="auto">
          <a:xfrm flipH="1">
            <a:off x="0" y="5486400"/>
            <a:ext cx="1981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3685" name="Text Box 5"/>
          <p:cNvSpPr txBox="1">
            <a:spLocks noChangeArrowheads="1"/>
          </p:cNvSpPr>
          <p:nvPr/>
        </p:nvSpPr>
        <p:spPr bwMode="auto">
          <a:xfrm>
            <a:off x="0" y="5029200"/>
            <a:ext cx="1828800" cy="366713"/>
          </a:xfrm>
          <a:prstGeom prst="rect">
            <a:avLst/>
          </a:prstGeom>
          <a:solidFill>
            <a:schemeClr val="bg1"/>
          </a:solidFill>
          <a:ln w="38100" algn="ctr">
            <a:noFill/>
            <a:miter lim="800000"/>
            <a:headEnd/>
            <a:tailEnd/>
          </a:ln>
          <a:effectLst/>
        </p:spPr>
        <p:txBody>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تصویر سه بعدی</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883408818"/>
      </p:ext>
    </p:extLst>
  </p:cSld>
  <p:clrMapOvr>
    <a:masterClrMapping/>
  </p:clrMapOvr>
  <p:transition advClick="0"/>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1EDFC0F8-1A9F-48C0-B88D-6D2D526C8317}" type="slidenum">
              <a:rPr lang="ar-SA">
                <a:solidFill>
                  <a:srgbClr val="90C226"/>
                </a:solidFill>
              </a:rPr>
              <a:pPr/>
              <a:t>337</a:t>
            </a:fld>
            <a:endParaRPr lang="en-US" dirty="0">
              <a:solidFill>
                <a:srgbClr val="90C226"/>
              </a:solidFill>
            </a:endParaRPr>
          </a:p>
        </p:txBody>
      </p:sp>
      <p:sp>
        <p:nvSpPr>
          <p:cNvPr id="584706" name="Rectangle 2"/>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sp>
        <p:nvSpPr>
          <p:cNvPr id="584707" name="Line 3"/>
          <p:cNvSpPr>
            <a:spLocks noChangeShapeType="1"/>
          </p:cNvSpPr>
          <p:nvPr/>
        </p:nvSpPr>
        <p:spPr bwMode="auto">
          <a:xfrm>
            <a:off x="6705600" y="0"/>
            <a:ext cx="0" cy="5715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84708" name="Picture 4" descr="Khan-School-1"/>
          <p:cNvPicPr>
            <a:picLocks noChangeAspect="1" noChangeArrowheads="1"/>
          </p:cNvPicPr>
          <p:nvPr/>
        </p:nvPicPr>
        <p:blipFill>
          <a:blip r:embed="rId2"/>
          <a:srcRect/>
          <a:stretch>
            <a:fillRect/>
          </a:stretch>
        </p:blipFill>
        <p:spPr bwMode="auto">
          <a:xfrm>
            <a:off x="4343400" y="990600"/>
            <a:ext cx="2671763" cy="2743200"/>
          </a:xfrm>
          <a:prstGeom prst="rect">
            <a:avLst/>
          </a:prstGeom>
          <a:noFill/>
        </p:spPr>
      </p:pic>
      <p:sp>
        <p:nvSpPr>
          <p:cNvPr id="584709" name="Line 5"/>
          <p:cNvSpPr>
            <a:spLocks noChangeShapeType="1"/>
          </p:cNvSpPr>
          <p:nvPr/>
        </p:nvSpPr>
        <p:spPr bwMode="auto">
          <a:xfrm flipH="1">
            <a:off x="0" y="5334000"/>
            <a:ext cx="7239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84710" name="Picture 6" descr="madrese%20khan"/>
          <p:cNvPicPr>
            <a:picLocks noChangeAspect="1" noChangeArrowheads="1"/>
          </p:cNvPicPr>
          <p:nvPr/>
        </p:nvPicPr>
        <p:blipFill>
          <a:blip r:embed="rId3"/>
          <a:srcRect/>
          <a:stretch>
            <a:fillRect/>
          </a:stretch>
        </p:blipFill>
        <p:spPr bwMode="auto">
          <a:xfrm>
            <a:off x="2209800" y="3581400"/>
            <a:ext cx="1778000" cy="2667000"/>
          </a:xfrm>
          <a:prstGeom prst="rect">
            <a:avLst/>
          </a:prstGeom>
          <a:noFill/>
        </p:spPr>
      </p:pic>
    </p:spTree>
    <p:extLst>
      <p:ext uri="{BB962C8B-B14F-4D97-AF65-F5344CB8AC3E}">
        <p14:creationId xmlns:p14="http://schemas.microsoft.com/office/powerpoint/2010/main" val="236883789"/>
      </p:ext>
    </p:extLst>
  </p:cSld>
  <p:clrMapOvr>
    <a:masterClrMapping/>
  </p:clrMapOvr>
  <p:transition advClick="0"/>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FBAD8EE7-F21E-4855-922B-FF8257939E10}" type="slidenum">
              <a:rPr lang="ar-SA">
                <a:solidFill>
                  <a:srgbClr val="90C226"/>
                </a:solidFill>
              </a:rPr>
              <a:pPr/>
              <a:t>338</a:t>
            </a:fld>
            <a:endParaRPr lang="en-US" dirty="0">
              <a:solidFill>
                <a:srgbClr val="90C226"/>
              </a:solidFill>
            </a:endParaRPr>
          </a:p>
        </p:txBody>
      </p:sp>
      <p:sp>
        <p:nvSpPr>
          <p:cNvPr id="585730" name="Rectangle 2"/>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pic>
        <p:nvPicPr>
          <p:cNvPr id="585731" name="Picture 3" descr="27724"/>
          <p:cNvPicPr>
            <a:picLocks noChangeAspect="1" noChangeArrowheads="1"/>
          </p:cNvPicPr>
          <p:nvPr/>
        </p:nvPicPr>
        <p:blipFill>
          <a:blip r:embed="rId2"/>
          <a:srcRect/>
          <a:stretch>
            <a:fillRect/>
          </a:stretch>
        </p:blipFill>
        <p:spPr bwMode="auto">
          <a:xfrm>
            <a:off x="685800" y="228600"/>
            <a:ext cx="2743200" cy="1889125"/>
          </a:xfrm>
          <a:prstGeom prst="rect">
            <a:avLst/>
          </a:prstGeom>
          <a:noFill/>
        </p:spPr>
      </p:pic>
      <p:sp>
        <p:nvSpPr>
          <p:cNvPr id="585732" name="Line 4"/>
          <p:cNvSpPr>
            <a:spLocks noChangeShapeType="1"/>
          </p:cNvSpPr>
          <p:nvPr/>
        </p:nvSpPr>
        <p:spPr bwMode="auto">
          <a:xfrm>
            <a:off x="6248400" y="0"/>
            <a:ext cx="0" cy="5181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5733" name="Line 5"/>
          <p:cNvSpPr>
            <a:spLocks noChangeShapeType="1"/>
          </p:cNvSpPr>
          <p:nvPr/>
        </p:nvSpPr>
        <p:spPr bwMode="auto">
          <a:xfrm flipH="1">
            <a:off x="0" y="4648200"/>
            <a:ext cx="6781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85734" name="Picture 6" descr="2"/>
          <p:cNvPicPr>
            <a:picLocks noChangeAspect="1" noChangeArrowheads="1"/>
          </p:cNvPicPr>
          <p:nvPr/>
        </p:nvPicPr>
        <p:blipFill>
          <a:blip r:embed="rId3"/>
          <a:srcRect/>
          <a:stretch>
            <a:fillRect/>
          </a:stretch>
        </p:blipFill>
        <p:spPr bwMode="auto">
          <a:xfrm>
            <a:off x="4038600" y="228600"/>
            <a:ext cx="2740025" cy="3657600"/>
          </a:xfrm>
          <a:prstGeom prst="rect">
            <a:avLst/>
          </a:prstGeom>
          <a:noFill/>
        </p:spPr>
      </p:pic>
      <p:pic>
        <p:nvPicPr>
          <p:cNvPr id="585735" name="Picture 7" descr="3"/>
          <p:cNvPicPr>
            <a:picLocks noChangeAspect="1" noChangeArrowheads="1"/>
          </p:cNvPicPr>
          <p:nvPr/>
        </p:nvPicPr>
        <p:blipFill>
          <a:blip r:embed="rId4"/>
          <a:srcRect/>
          <a:stretch>
            <a:fillRect/>
          </a:stretch>
        </p:blipFill>
        <p:spPr bwMode="auto">
          <a:xfrm>
            <a:off x="914400" y="2438400"/>
            <a:ext cx="2565400" cy="3886200"/>
          </a:xfrm>
          <a:prstGeom prst="rect">
            <a:avLst/>
          </a:prstGeom>
          <a:noFill/>
        </p:spPr>
      </p:pic>
    </p:spTree>
    <p:extLst>
      <p:ext uri="{BB962C8B-B14F-4D97-AF65-F5344CB8AC3E}">
        <p14:creationId xmlns:p14="http://schemas.microsoft.com/office/powerpoint/2010/main" val="3484740469"/>
      </p:ext>
    </p:extLst>
  </p:cSld>
  <p:clrMapOvr>
    <a:masterClrMapping/>
  </p:clrMapOvr>
  <p:transition advClick="0"/>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54963764-D9A5-4C62-B3AA-9DDE1332585C}" type="slidenum">
              <a:rPr lang="ar-SA">
                <a:solidFill>
                  <a:srgbClr val="90C226"/>
                </a:solidFill>
              </a:rPr>
              <a:pPr/>
              <a:t>339</a:t>
            </a:fld>
            <a:endParaRPr lang="en-US" dirty="0">
              <a:solidFill>
                <a:srgbClr val="90C226"/>
              </a:solidFill>
            </a:endParaRPr>
          </a:p>
        </p:txBody>
      </p:sp>
      <p:sp>
        <p:nvSpPr>
          <p:cNvPr id="586754" name="Rectangle 2"/>
          <p:cNvSpPr>
            <a:spLocks noChangeArrowheads="1"/>
          </p:cNvSpPr>
          <p:nvPr/>
        </p:nvSpPr>
        <p:spPr bwMode="auto">
          <a:xfrm rot="-16200000">
            <a:off x="7193899" y="2855368"/>
            <a:ext cx="2071400" cy="769441"/>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خان</a:t>
            </a:r>
            <a:endParaRPr lang="en-US" sz="4400" dirty="0">
              <a:solidFill>
                <a:prstClr val="black"/>
              </a:solidFill>
              <a:latin typeface="Arial" pitchFamily="34" charset="0"/>
              <a:cs typeface="Andalus" pitchFamily="2" charset="-78"/>
            </a:endParaRPr>
          </a:p>
        </p:txBody>
      </p:sp>
      <p:pic>
        <p:nvPicPr>
          <p:cNvPr id="586755" name="Picture 3" descr="5"/>
          <p:cNvPicPr>
            <a:picLocks noChangeAspect="1" noChangeArrowheads="1"/>
          </p:cNvPicPr>
          <p:nvPr/>
        </p:nvPicPr>
        <p:blipFill>
          <a:blip r:embed="rId2"/>
          <a:srcRect/>
          <a:stretch>
            <a:fillRect/>
          </a:stretch>
        </p:blipFill>
        <p:spPr bwMode="auto">
          <a:xfrm>
            <a:off x="838200" y="304800"/>
            <a:ext cx="2819400" cy="2114550"/>
          </a:xfrm>
          <a:prstGeom prst="rect">
            <a:avLst/>
          </a:prstGeom>
          <a:noFill/>
        </p:spPr>
      </p:pic>
      <p:sp>
        <p:nvSpPr>
          <p:cNvPr id="586756" name="Line 4"/>
          <p:cNvSpPr>
            <a:spLocks noChangeShapeType="1"/>
          </p:cNvSpPr>
          <p:nvPr/>
        </p:nvSpPr>
        <p:spPr bwMode="auto">
          <a:xfrm>
            <a:off x="6248400" y="0"/>
            <a:ext cx="0" cy="5181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6757" name="Line 5"/>
          <p:cNvSpPr>
            <a:spLocks noChangeShapeType="1"/>
          </p:cNvSpPr>
          <p:nvPr/>
        </p:nvSpPr>
        <p:spPr bwMode="auto">
          <a:xfrm flipH="1">
            <a:off x="0" y="4648200"/>
            <a:ext cx="6781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86758" name="Picture 6" descr="27725"/>
          <p:cNvPicPr>
            <a:picLocks noChangeAspect="1" noChangeArrowheads="1"/>
          </p:cNvPicPr>
          <p:nvPr/>
        </p:nvPicPr>
        <p:blipFill>
          <a:blip r:embed="rId3"/>
          <a:srcRect/>
          <a:stretch>
            <a:fillRect/>
          </a:stretch>
        </p:blipFill>
        <p:spPr bwMode="auto">
          <a:xfrm>
            <a:off x="1143000" y="2743200"/>
            <a:ext cx="2433638" cy="3733800"/>
          </a:xfrm>
          <a:prstGeom prst="rect">
            <a:avLst/>
          </a:prstGeom>
          <a:noFill/>
        </p:spPr>
      </p:pic>
      <p:pic>
        <p:nvPicPr>
          <p:cNvPr id="586759" name="Picture 7" descr="28122"/>
          <p:cNvPicPr>
            <a:picLocks noChangeAspect="1" noChangeArrowheads="1"/>
          </p:cNvPicPr>
          <p:nvPr/>
        </p:nvPicPr>
        <p:blipFill>
          <a:blip r:embed="rId4"/>
          <a:srcRect/>
          <a:stretch>
            <a:fillRect/>
          </a:stretch>
        </p:blipFill>
        <p:spPr bwMode="auto">
          <a:xfrm>
            <a:off x="4495800" y="304800"/>
            <a:ext cx="2566988" cy="3810000"/>
          </a:xfrm>
          <a:prstGeom prst="rect">
            <a:avLst/>
          </a:prstGeom>
          <a:noFill/>
        </p:spPr>
      </p:pic>
      <p:sp>
        <p:nvSpPr>
          <p:cNvPr id="586760" name="Rectangle 8"/>
          <p:cNvSpPr>
            <a:spLocks noChangeArrowheads="1"/>
          </p:cNvSpPr>
          <p:nvPr/>
        </p:nvSpPr>
        <p:spPr bwMode="auto">
          <a:xfrm>
            <a:off x="7239000" y="6096000"/>
            <a:ext cx="990600" cy="5334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75936264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E0296D48-38C0-4948-9933-CF5F52079CB8}" type="slidenum">
              <a:rPr lang="ar-SA">
                <a:solidFill>
                  <a:srgbClr val="90C226"/>
                </a:solidFill>
              </a:rPr>
              <a:pPr/>
              <a:t>34</a:t>
            </a:fld>
            <a:endParaRPr lang="en-US" dirty="0">
              <a:solidFill>
                <a:srgbClr val="90C226"/>
              </a:solidFill>
            </a:endParaRPr>
          </a:p>
        </p:txBody>
      </p:sp>
      <p:sp>
        <p:nvSpPr>
          <p:cNvPr id="108546" name="WordArt 2"/>
          <p:cNvSpPr>
            <a:spLocks noChangeArrowheads="1" noChangeShapeType="1" noTextEdit="1"/>
          </p:cNvSpPr>
          <p:nvPr/>
        </p:nvSpPr>
        <p:spPr bwMode="auto">
          <a:xfrm>
            <a:off x="7956550" y="333375"/>
            <a:ext cx="809625"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قلعه دختر</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108547" name="Text Box 3"/>
          <p:cNvSpPr txBox="1">
            <a:spLocks noChangeArrowheads="1"/>
          </p:cNvSpPr>
          <p:nvPr/>
        </p:nvSpPr>
        <p:spPr bwMode="auto">
          <a:xfrm>
            <a:off x="3924300" y="836613"/>
            <a:ext cx="5024438" cy="33877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dirty="0">
                <a:solidFill>
                  <a:prstClr val="black"/>
                </a:solidFill>
                <a:latin typeface="Arial" pitchFamily="34" charset="0"/>
                <a:cs typeface="B Homa" panose="00000400000000000000" pitchFamily="2" charset="-78"/>
              </a:rPr>
              <a:t>بنای قلعه دختر ترکیبی از کاخ وقلعه است . اولین بنای ترکیبی از مربع و مستطیل و دایره در پلان است. ساختمایه ان از قلوه سنگ و سنگ لاشه و ملات ساروج است.  در قسمت پایین ان پادیاوی بوده که درایگاه حیاط بالایی در ان قرار دارد . در قسمت میانی قلعه حیاط وسیعی قراردارد که  گرداگرد ان ساختمانهای متعددی می باشد و دارای یک مهتابی وایوان بزرگی است که درایگاه تالار مربع شکلی به همین پهنا و گنبد دار بوده است که این گنبد از عظیم ترین گنبد های دوره اشکانی است. گرداگرد گنبد بزرگ حجره هایی قرار داشته و نوک گنبد سر گشاده و رو به اسمان باز بوده است. گوشه سازی ان سکنج می باشد . تاق ان از نوع پیشبر است .  قلعه دارای حصار دفاعی مستحکمی نیز است.                       </a:t>
            </a:r>
            <a:endParaRPr lang="en-US" dirty="0">
              <a:solidFill>
                <a:prstClr val="black"/>
              </a:solidFill>
              <a:latin typeface="Arial" pitchFamily="34" charset="0"/>
              <a:cs typeface="B Homa" panose="00000400000000000000" pitchFamily="2" charset="-78"/>
            </a:endParaRPr>
          </a:p>
        </p:txBody>
      </p:sp>
      <p:pic>
        <p:nvPicPr>
          <p:cNvPr id="108548" name="Picture 4" descr="Copy of 21"/>
          <p:cNvPicPr>
            <a:picLocks noChangeAspect="1" noChangeArrowheads="1"/>
          </p:cNvPicPr>
          <p:nvPr/>
        </p:nvPicPr>
        <p:blipFill>
          <a:blip r:embed="rId2">
            <a:clrChange>
              <a:clrFrom>
                <a:srgbClr val="C6CCDA"/>
              </a:clrFrom>
              <a:clrTo>
                <a:srgbClr val="C6CCDA">
                  <a:alpha val="0"/>
                </a:srgbClr>
              </a:clrTo>
            </a:clrChange>
            <a:lum contrast="18000"/>
          </a:blip>
          <a:srcRect/>
          <a:stretch>
            <a:fillRect/>
          </a:stretch>
        </p:blipFill>
        <p:spPr bwMode="auto">
          <a:xfrm>
            <a:off x="250825" y="836613"/>
            <a:ext cx="3657600" cy="2432050"/>
          </a:xfrm>
          <a:prstGeom prst="rect">
            <a:avLst/>
          </a:prstGeom>
          <a:noFill/>
        </p:spPr>
      </p:pic>
      <p:pic>
        <p:nvPicPr>
          <p:cNvPr id="108549" name="Picture 5" descr="Copy (5) of 21"/>
          <p:cNvPicPr>
            <a:picLocks noChangeAspect="1" noChangeArrowheads="1"/>
          </p:cNvPicPr>
          <p:nvPr/>
        </p:nvPicPr>
        <p:blipFill>
          <a:blip r:embed="rId3" cstate="screen">
            <a:clrChange>
              <a:clrFrom>
                <a:srgbClr val="D2D4E3"/>
              </a:clrFrom>
              <a:clrTo>
                <a:srgbClr val="D2D4E3">
                  <a:alpha val="0"/>
                </a:srgbClr>
              </a:clrTo>
            </a:clrChange>
            <a:lum contrast="42000"/>
            <a:extLst>
              <a:ext uri="{28A0092B-C50C-407E-A947-70E740481C1C}">
                <a14:useLocalDpi xmlns:a14="http://schemas.microsoft.com/office/drawing/2010/main"/>
              </a:ext>
            </a:extLst>
          </a:blip>
          <a:srcRect/>
          <a:stretch>
            <a:fillRect/>
          </a:stretch>
        </p:blipFill>
        <p:spPr bwMode="auto">
          <a:xfrm>
            <a:off x="4716463" y="4292600"/>
            <a:ext cx="3887787" cy="1873250"/>
          </a:xfrm>
          <a:prstGeom prst="rect">
            <a:avLst/>
          </a:prstGeom>
          <a:noFill/>
        </p:spPr>
      </p:pic>
    </p:spTree>
    <p:extLst>
      <p:ext uri="{BB962C8B-B14F-4D97-AF65-F5344CB8AC3E}">
        <p14:creationId xmlns:p14="http://schemas.microsoft.com/office/powerpoint/2010/main" val="3158928045"/>
      </p:ext>
    </p:extLst>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3"/>
          <p:cNvSpPr>
            <a:spLocks noGrp="1"/>
          </p:cNvSpPr>
          <p:nvPr>
            <p:ph type="sldNum" sz="quarter" idx="12"/>
          </p:nvPr>
        </p:nvSpPr>
        <p:spPr/>
        <p:txBody>
          <a:bodyPr/>
          <a:lstStyle/>
          <a:p>
            <a:fld id="{2EF32122-CAA8-43D6-B3F6-40836D92F0B8}" type="slidenum">
              <a:rPr lang="ar-SA">
                <a:solidFill>
                  <a:srgbClr val="90C226"/>
                </a:solidFill>
              </a:rPr>
              <a:pPr/>
              <a:t>340</a:t>
            </a:fld>
            <a:endParaRPr lang="en-US" dirty="0">
              <a:solidFill>
                <a:srgbClr val="90C226"/>
              </a:solidFill>
            </a:endParaRPr>
          </a:p>
        </p:txBody>
      </p:sp>
      <p:pic>
        <p:nvPicPr>
          <p:cNvPr id="587778" name="Picture 2" descr="lotfollah"/>
          <p:cNvPicPr>
            <a:picLocks noChangeAspect="1" noChangeArrowheads="1"/>
          </p:cNvPicPr>
          <p:nvPr/>
        </p:nvPicPr>
        <p:blipFill>
          <a:blip r:embed="rId2"/>
          <a:srcRect/>
          <a:stretch>
            <a:fillRect/>
          </a:stretch>
        </p:blipFill>
        <p:spPr bwMode="auto">
          <a:xfrm>
            <a:off x="6324600" y="1600200"/>
            <a:ext cx="1905000" cy="1428750"/>
          </a:xfrm>
          <a:prstGeom prst="rect">
            <a:avLst/>
          </a:prstGeom>
          <a:noFill/>
          <a:ln w="9525" algn="ctr">
            <a:solidFill>
              <a:srgbClr val="800000"/>
            </a:solidFill>
            <a:miter lim="800000"/>
            <a:headEnd/>
            <a:tailEnd/>
          </a:ln>
          <a:effectLst/>
        </p:spPr>
      </p:pic>
      <p:pic>
        <p:nvPicPr>
          <p:cNvPr id="587779" name="Picture 3" descr="masjed hakim0"/>
          <p:cNvPicPr>
            <a:picLocks noChangeAspect="1" noChangeArrowheads="1"/>
          </p:cNvPicPr>
          <p:nvPr/>
        </p:nvPicPr>
        <p:blipFill>
          <a:blip r:embed="rId3"/>
          <a:srcRect/>
          <a:stretch>
            <a:fillRect/>
          </a:stretch>
        </p:blipFill>
        <p:spPr bwMode="auto">
          <a:xfrm>
            <a:off x="6324600" y="4953000"/>
            <a:ext cx="1828800" cy="1371600"/>
          </a:xfrm>
          <a:prstGeom prst="rect">
            <a:avLst/>
          </a:prstGeom>
          <a:noFill/>
          <a:ln w="9525">
            <a:solidFill>
              <a:srgbClr val="800000"/>
            </a:solidFill>
            <a:miter lim="800000"/>
            <a:headEnd/>
            <a:tailEnd/>
          </a:ln>
        </p:spPr>
      </p:pic>
      <p:pic>
        <p:nvPicPr>
          <p:cNvPr id="587780" name="Picture 4" descr="emam"/>
          <p:cNvPicPr>
            <a:picLocks noChangeAspect="1" noChangeArrowheads="1"/>
          </p:cNvPicPr>
          <p:nvPr/>
        </p:nvPicPr>
        <p:blipFill>
          <a:blip r:embed="rId4"/>
          <a:srcRect/>
          <a:stretch>
            <a:fillRect/>
          </a:stretch>
        </p:blipFill>
        <p:spPr bwMode="auto">
          <a:xfrm>
            <a:off x="6324600" y="3276600"/>
            <a:ext cx="1905000" cy="1428750"/>
          </a:xfrm>
          <a:prstGeom prst="rect">
            <a:avLst/>
          </a:prstGeom>
          <a:noFill/>
          <a:ln w="9525" algn="ctr">
            <a:solidFill>
              <a:srgbClr val="800000"/>
            </a:solidFill>
            <a:miter lim="800000"/>
            <a:headEnd/>
            <a:tailEnd/>
          </a:ln>
          <a:effectLst/>
        </p:spPr>
      </p:pic>
      <p:sp>
        <p:nvSpPr>
          <p:cNvPr id="587781" name="Rectangle 5"/>
          <p:cNvSpPr>
            <a:spLocks noChangeArrowheads="1"/>
          </p:cNvSpPr>
          <p:nvPr/>
        </p:nvSpPr>
        <p:spPr bwMode="auto">
          <a:xfrm>
            <a:off x="3771896" y="381000"/>
            <a:ext cx="1773242"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مسجد</a:t>
            </a:r>
            <a:endParaRPr lang="en-US" sz="7200" dirty="0">
              <a:solidFill>
                <a:prstClr val="black"/>
              </a:solidFill>
              <a:latin typeface="Arial" pitchFamily="34" charset="0"/>
              <a:cs typeface="Andalus" pitchFamily="2" charset="-78"/>
            </a:endParaRPr>
          </a:p>
        </p:txBody>
      </p:sp>
      <p:sp>
        <p:nvSpPr>
          <p:cNvPr id="587782" name="Line 6"/>
          <p:cNvSpPr>
            <a:spLocks noChangeShapeType="1"/>
          </p:cNvSpPr>
          <p:nvPr/>
        </p:nvSpPr>
        <p:spPr bwMode="auto">
          <a:xfrm flipH="1">
            <a:off x="4495800" y="2895600"/>
            <a:ext cx="3962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83" name="Line 7"/>
          <p:cNvSpPr>
            <a:spLocks noChangeShapeType="1"/>
          </p:cNvSpPr>
          <p:nvPr/>
        </p:nvSpPr>
        <p:spPr bwMode="auto">
          <a:xfrm flipH="1">
            <a:off x="4495800" y="4572000"/>
            <a:ext cx="3962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84" name="Line 8"/>
          <p:cNvSpPr>
            <a:spLocks noChangeShapeType="1"/>
          </p:cNvSpPr>
          <p:nvPr/>
        </p:nvSpPr>
        <p:spPr bwMode="auto">
          <a:xfrm flipH="1">
            <a:off x="4495800" y="6172200"/>
            <a:ext cx="3962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85" name="Text Box 9"/>
          <p:cNvSpPr txBox="1">
            <a:spLocks noChangeArrowheads="1"/>
          </p:cNvSpPr>
          <p:nvPr/>
        </p:nvSpPr>
        <p:spPr bwMode="auto">
          <a:xfrm>
            <a:off x="4419600" y="2438400"/>
            <a:ext cx="18288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شيخ لطف الله</a:t>
            </a:r>
            <a:endParaRPr lang="en-US" sz="2800" dirty="0">
              <a:solidFill>
                <a:prstClr val="black"/>
              </a:solidFill>
              <a:latin typeface="Arial" pitchFamily="34" charset="0"/>
              <a:cs typeface="Andalus" pitchFamily="2" charset="-78"/>
            </a:endParaRPr>
          </a:p>
        </p:txBody>
      </p:sp>
      <p:sp>
        <p:nvSpPr>
          <p:cNvPr id="587786" name="Text Box 10"/>
          <p:cNvSpPr txBox="1">
            <a:spLocks noChangeArrowheads="1"/>
          </p:cNvSpPr>
          <p:nvPr/>
        </p:nvSpPr>
        <p:spPr bwMode="auto">
          <a:xfrm>
            <a:off x="4876800" y="4114800"/>
            <a:ext cx="13716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مسجد امام</a:t>
            </a:r>
            <a:endParaRPr lang="en-US" sz="2800" dirty="0">
              <a:solidFill>
                <a:prstClr val="black"/>
              </a:solidFill>
              <a:latin typeface="Arial" pitchFamily="34" charset="0"/>
              <a:cs typeface="Andalus" pitchFamily="2" charset="-78"/>
            </a:endParaRPr>
          </a:p>
        </p:txBody>
      </p:sp>
      <p:sp>
        <p:nvSpPr>
          <p:cNvPr id="587787" name="Text Box 11"/>
          <p:cNvSpPr txBox="1">
            <a:spLocks noChangeArrowheads="1"/>
          </p:cNvSpPr>
          <p:nvPr/>
        </p:nvSpPr>
        <p:spPr bwMode="auto">
          <a:xfrm>
            <a:off x="4343400" y="5715000"/>
            <a:ext cx="1905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مسجد حکيم</a:t>
            </a:r>
            <a:endParaRPr lang="en-US" sz="2800" dirty="0">
              <a:solidFill>
                <a:prstClr val="black"/>
              </a:solidFill>
              <a:latin typeface="Arial" pitchFamily="34" charset="0"/>
              <a:cs typeface="Andalus" pitchFamily="2" charset="-78"/>
            </a:endParaRPr>
          </a:p>
        </p:txBody>
      </p:sp>
      <p:sp>
        <p:nvSpPr>
          <p:cNvPr id="587788" name="AutoShape 12">
            <a:hlinkClick r:id="rId5" action="ppaction://hlinkpres?slideindex=1&amp;slidetitle=Slide 1" highlightClick="1"/>
          </p:cNvPr>
          <p:cNvSpPr>
            <a:spLocks noChangeArrowheads="1"/>
          </p:cNvSpPr>
          <p:nvPr/>
        </p:nvSpPr>
        <p:spPr bwMode="auto">
          <a:xfrm>
            <a:off x="6324600" y="3276600"/>
            <a:ext cx="1905000" cy="1447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89" name="AutoShape 13">
            <a:hlinkClick r:id="rId6" action="ppaction://hlinkpres?slideindex=1&amp;slidetitle=Slide 1" highlightClick="1"/>
          </p:cNvPr>
          <p:cNvSpPr>
            <a:spLocks noChangeArrowheads="1"/>
          </p:cNvSpPr>
          <p:nvPr/>
        </p:nvSpPr>
        <p:spPr bwMode="auto">
          <a:xfrm>
            <a:off x="6324600" y="1600200"/>
            <a:ext cx="1905000" cy="1447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90" name="AutoShape 14">
            <a:hlinkClick r:id="rId7" action="ppaction://hlinkpres?slideindex=1&amp;slidetitle=Slide 1" highlightClick="1"/>
          </p:cNvPr>
          <p:cNvSpPr>
            <a:spLocks noChangeArrowheads="1"/>
          </p:cNvSpPr>
          <p:nvPr/>
        </p:nvSpPr>
        <p:spPr bwMode="auto">
          <a:xfrm>
            <a:off x="6324600" y="4953000"/>
            <a:ext cx="1828800" cy="1371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87791" name="Picture 15" descr="masjed vakil0"/>
          <p:cNvPicPr>
            <a:picLocks noChangeAspect="1" noChangeArrowheads="1"/>
          </p:cNvPicPr>
          <p:nvPr/>
        </p:nvPicPr>
        <p:blipFill>
          <a:blip r:embed="rId8"/>
          <a:srcRect/>
          <a:stretch>
            <a:fillRect/>
          </a:stretch>
        </p:blipFill>
        <p:spPr bwMode="auto">
          <a:xfrm>
            <a:off x="2209800" y="1600200"/>
            <a:ext cx="1905000" cy="1371600"/>
          </a:xfrm>
          <a:prstGeom prst="rect">
            <a:avLst/>
          </a:prstGeom>
          <a:noFill/>
          <a:ln w="9525">
            <a:solidFill>
              <a:srgbClr val="800000"/>
            </a:solidFill>
            <a:miter lim="800000"/>
            <a:headEnd/>
            <a:tailEnd/>
          </a:ln>
        </p:spPr>
      </p:pic>
      <p:sp>
        <p:nvSpPr>
          <p:cNvPr id="587792" name="Line 16"/>
          <p:cNvSpPr>
            <a:spLocks noChangeShapeType="1"/>
          </p:cNvSpPr>
          <p:nvPr/>
        </p:nvSpPr>
        <p:spPr bwMode="auto">
          <a:xfrm flipH="1">
            <a:off x="228600" y="2895600"/>
            <a:ext cx="3962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93" name="Text Box 17"/>
          <p:cNvSpPr txBox="1">
            <a:spLocks noChangeArrowheads="1"/>
          </p:cNvSpPr>
          <p:nvPr/>
        </p:nvSpPr>
        <p:spPr bwMode="auto">
          <a:xfrm>
            <a:off x="457200" y="2362200"/>
            <a:ext cx="16002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مسجد وکيل</a:t>
            </a:r>
            <a:endParaRPr lang="en-US" sz="2800" dirty="0">
              <a:solidFill>
                <a:prstClr val="black"/>
              </a:solidFill>
              <a:latin typeface="Arial" pitchFamily="34" charset="0"/>
              <a:cs typeface="Andalus" pitchFamily="2" charset="-78"/>
            </a:endParaRPr>
          </a:p>
        </p:txBody>
      </p:sp>
      <p:sp>
        <p:nvSpPr>
          <p:cNvPr id="587794" name="AutoShape 18">
            <a:hlinkClick r:id="rId9" action="ppaction://hlinkpres?slideindex=1&amp;slidetitle=Slide 1" highlightClick="1"/>
          </p:cNvPr>
          <p:cNvSpPr>
            <a:spLocks noChangeArrowheads="1"/>
          </p:cNvSpPr>
          <p:nvPr/>
        </p:nvSpPr>
        <p:spPr bwMode="auto">
          <a:xfrm>
            <a:off x="2209800" y="1600200"/>
            <a:ext cx="1905000" cy="13716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87795" name="Picture 19" descr="linke 111"/>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57200" y="5334000"/>
            <a:ext cx="1143000" cy="857250"/>
          </a:xfrm>
          <a:prstGeom prst="rect">
            <a:avLst/>
          </a:prstGeom>
          <a:noFill/>
        </p:spPr>
      </p:pic>
      <p:sp>
        <p:nvSpPr>
          <p:cNvPr id="587796" name="Text Box 20"/>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587797" name="Line 21"/>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98" name="Line 22"/>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7799" name="AutoShape 23">
            <a:hlinkClick r:id="rId11" action="ppaction://hlinkpres?slideindex=1&amp;slidetitle=Slide 1" highlightClick="1"/>
          </p:cNvPr>
          <p:cNvSpPr>
            <a:spLocks noChangeArrowheads="1"/>
          </p:cNvSpPr>
          <p:nvPr/>
        </p:nvSpPr>
        <p:spPr bwMode="auto">
          <a:xfrm>
            <a:off x="4572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098347710"/>
      </p:ext>
    </p:extLst>
  </p:cSld>
  <p:clrMapOvr>
    <a:masterClrMapping/>
  </p:clrMapOvr>
  <p:transition advClick="0"/>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519ED1C0-9A2E-41F9-8A58-94D78D8B9DA0}" type="slidenum">
              <a:rPr lang="ar-SA">
                <a:solidFill>
                  <a:srgbClr val="90C226"/>
                </a:solidFill>
              </a:rPr>
              <a:pPr/>
              <a:t>341</a:t>
            </a:fld>
            <a:endParaRPr lang="en-US" dirty="0">
              <a:solidFill>
                <a:srgbClr val="90C226"/>
              </a:solidFill>
            </a:endParaRPr>
          </a:p>
        </p:txBody>
      </p:sp>
      <p:sp>
        <p:nvSpPr>
          <p:cNvPr id="588802" name="Text Box 2"/>
          <p:cNvSpPr txBox="1">
            <a:spLocks noChangeArrowheads="1"/>
          </p:cNvSpPr>
          <p:nvPr/>
        </p:nvSpPr>
        <p:spPr bwMode="auto">
          <a:xfrm>
            <a:off x="381000" y="304800"/>
            <a:ext cx="7391400" cy="1189038"/>
          </a:xfrm>
          <a:prstGeom prst="rect">
            <a:avLst/>
          </a:prstGeom>
          <a:noFill/>
          <a:ln w="9525">
            <a:noFill/>
            <a:miter lim="800000"/>
            <a:headEnd/>
            <a:tailEnd/>
          </a:ln>
          <a:effectLst/>
        </p:spPr>
        <p:txBody>
          <a:bodyPr>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مسجد</a:t>
            </a:r>
            <a:r>
              <a:rPr lang="fa-IR" dirty="0">
                <a:solidFill>
                  <a:prstClr val="black"/>
                </a:solidFill>
                <a:latin typeface="Arial" pitchFamily="34" charset="0"/>
                <a:cs typeface="B Homa" panose="00000400000000000000" pitchFamily="2" charset="-78"/>
              </a:rPr>
              <a:t> </a:t>
            </a:r>
            <a:r>
              <a:rPr lang="fa-IR" sz="7200" dirty="0">
                <a:solidFill>
                  <a:prstClr val="black"/>
                </a:solidFill>
                <a:latin typeface="Arial" pitchFamily="34" charset="0"/>
                <a:cs typeface="Andalus" pitchFamily="2" charset="-78"/>
              </a:rPr>
              <a:t>امام</a:t>
            </a:r>
            <a:endParaRPr lang="en-US" sz="7200" dirty="0">
              <a:solidFill>
                <a:prstClr val="black"/>
              </a:solidFill>
              <a:latin typeface="Arial" pitchFamily="34" charset="0"/>
              <a:cs typeface="Andalus" pitchFamily="2" charset="-78"/>
            </a:endParaRPr>
          </a:p>
        </p:txBody>
      </p:sp>
      <p:pic>
        <p:nvPicPr>
          <p:cNvPr id="588803" name="Picture 3" descr="IMG_2403"/>
          <p:cNvPicPr>
            <a:picLocks noChangeAspect="1" noChangeArrowheads="1"/>
          </p:cNvPicPr>
          <p:nvPr/>
        </p:nvPicPr>
        <p:blipFill>
          <a:blip r:embed="rId2" cstate="screen">
            <a:clrChange>
              <a:clrFrom>
                <a:srgbClr val="C1DBFF"/>
              </a:clrFrom>
              <a:clrTo>
                <a:srgbClr val="C1DBFF">
                  <a:alpha val="0"/>
                </a:srgbClr>
              </a:clrTo>
            </a:clrChange>
            <a:extLst>
              <a:ext uri="{28A0092B-C50C-407E-A947-70E740481C1C}">
                <a14:useLocalDpi xmlns:a14="http://schemas.microsoft.com/office/drawing/2010/main"/>
              </a:ext>
            </a:extLst>
          </a:blip>
          <a:srcRect/>
          <a:stretch>
            <a:fillRect/>
          </a:stretch>
        </p:blipFill>
        <p:spPr bwMode="auto">
          <a:xfrm>
            <a:off x="762000" y="1600200"/>
            <a:ext cx="5181600" cy="4800600"/>
          </a:xfrm>
          <a:prstGeom prst="rect">
            <a:avLst/>
          </a:prstGeom>
          <a:noFill/>
        </p:spPr>
      </p:pic>
      <p:sp>
        <p:nvSpPr>
          <p:cNvPr id="588804" name="Rectangle 4"/>
          <p:cNvSpPr>
            <a:spLocks noChangeArrowheads="1"/>
          </p:cNvSpPr>
          <p:nvPr/>
        </p:nvSpPr>
        <p:spPr bwMode="auto">
          <a:xfrm>
            <a:off x="685800" y="1524000"/>
            <a:ext cx="457200" cy="11430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8805" name="Rectangle 5"/>
          <p:cNvSpPr>
            <a:spLocks noChangeArrowheads="1"/>
          </p:cNvSpPr>
          <p:nvPr/>
        </p:nvSpPr>
        <p:spPr bwMode="auto">
          <a:xfrm>
            <a:off x="8077200" y="5562600"/>
            <a:ext cx="914400" cy="1066800"/>
          </a:xfrm>
          <a:prstGeom prst="rect">
            <a:avLst/>
          </a:prstGeom>
          <a:solidFill>
            <a:srgbClr val="00000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8806" name="Rectangle 6"/>
          <p:cNvSpPr>
            <a:spLocks noChangeArrowheads="1"/>
          </p:cNvSpPr>
          <p:nvPr/>
        </p:nvSpPr>
        <p:spPr bwMode="auto">
          <a:xfrm>
            <a:off x="6172200" y="6096000"/>
            <a:ext cx="1905000" cy="533400"/>
          </a:xfrm>
          <a:prstGeom prst="rect">
            <a:avLst/>
          </a:prstGeom>
          <a:solidFill>
            <a:srgbClr val="969696"/>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588807" name="Picture 7" descr="masjed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53400" y="5486400"/>
            <a:ext cx="762000" cy="571500"/>
          </a:xfrm>
          <a:prstGeom prst="rect">
            <a:avLst/>
          </a:prstGeom>
          <a:noFill/>
        </p:spPr>
      </p:pic>
      <p:sp>
        <p:nvSpPr>
          <p:cNvPr id="588808" name="Text Box 8"/>
          <p:cNvSpPr txBox="1">
            <a:spLocks noChangeArrowheads="1"/>
          </p:cNvSpPr>
          <p:nvPr/>
        </p:nvSpPr>
        <p:spPr bwMode="auto">
          <a:xfrm>
            <a:off x="8077200" y="6172200"/>
            <a:ext cx="838200" cy="366713"/>
          </a:xfrm>
          <a:prstGeom prst="rect">
            <a:avLst/>
          </a:prstGeom>
          <a:solidFill>
            <a:srgbClr val="000000"/>
          </a:solid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588809" name="AutoShape 9">
            <a:hlinkClick r:id="rId4" action="ppaction://hlinkpres?slideindex=1&amp;slidetitle=" highlightClick="1"/>
          </p:cNvPr>
          <p:cNvSpPr>
            <a:spLocks noChangeArrowheads="1"/>
          </p:cNvSpPr>
          <p:nvPr/>
        </p:nvSpPr>
        <p:spPr bwMode="auto">
          <a:xfrm>
            <a:off x="8153400" y="5486400"/>
            <a:ext cx="8382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88810" name="AutoShape 10">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554838708"/>
      </p:ext>
    </p:extLst>
  </p:cSld>
  <p:clrMapOvr>
    <a:masterClrMapping/>
  </p:clrMapOvr>
  <p:transition advClick="0"/>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1FAA61CA-3551-4590-BD24-224DE5D83B15}" type="slidenum">
              <a:rPr lang="ar-SA">
                <a:solidFill>
                  <a:srgbClr val="90C226"/>
                </a:solidFill>
              </a:rPr>
              <a:pPr/>
              <a:t>342</a:t>
            </a:fld>
            <a:endParaRPr lang="en-US" dirty="0">
              <a:solidFill>
                <a:srgbClr val="90C226"/>
              </a:solidFill>
            </a:endParaRPr>
          </a:p>
        </p:txBody>
      </p:sp>
      <p:sp>
        <p:nvSpPr>
          <p:cNvPr id="589826"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sp>
        <p:nvSpPr>
          <p:cNvPr id="589827" name="Text Box 3"/>
          <p:cNvSpPr txBox="1">
            <a:spLocks noChangeArrowheads="1"/>
          </p:cNvSpPr>
          <p:nvPr/>
        </p:nvSpPr>
        <p:spPr bwMode="auto">
          <a:xfrm>
            <a:off x="304800" y="685800"/>
            <a:ext cx="7848600" cy="4968875"/>
          </a:xfrm>
          <a:prstGeom prst="rect">
            <a:avLst/>
          </a:prstGeom>
          <a:noFill/>
          <a:ln w="9525" algn="ctr">
            <a:noFill/>
            <a:miter lim="800000"/>
            <a:headEnd/>
            <a:tailEnd/>
          </a:ln>
          <a:effectLst/>
        </p:spPr>
        <p:txBody>
          <a:bodyPr>
            <a:spAutoFit/>
          </a:bodyPr>
          <a:lstStyle/>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یکی از مساجد زیبای ایران است . ساختمان آن در سال 1020 هجری قمری آغاز شده است و معمار بزرگ آن یکی از بزرگترین معماران ایران استاد علی اکبر اصفهانی است.نام او در کتیبه بالای سر در درآیگاه (ورودی )آورده شده است.</a:t>
            </a:r>
          </a:p>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این مسجد به دستور شاه عباس شخص اول حکومت (در این زمان حکومت از نظر دینی و سیاسی ترکیب شده بود)در تقابل با عثمانی و نشان دادن شکوه و عظمت دولت صفوی </a:t>
            </a:r>
            <a:r>
              <a:rPr lang="fa-IR" b="1" i="1" dirty="0">
                <a:solidFill>
                  <a:srgbClr val="54A021"/>
                </a:solidFill>
                <a:latin typeface="Arial" pitchFamily="34" charset="0"/>
                <a:cs typeface="B Homa" panose="00000400000000000000" pitchFamily="2" charset="-78"/>
              </a:rPr>
              <a:t>ساخته شد.</a:t>
            </a:r>
            <a:r>
              <a:rPr lang="fa-IR" sz="2000" b="1" i="1" dirty="0">
                <a:solidFill>
                  <a:srgbClr val="54A021"/>
                </a:solidFill>
                <a:latin typeface="Arial" pitchFamily="34" charset="0"/>
                <a:cs typeface="B Homa" panose="00000400000000000000" pitchFamily="2" charset="-78"/>
              </a:rPr>
              <a:t> </a:t>
            </a:r>
          </a:p>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 میان محور سردر که رو به میدان نقش جهان ساخته شده و محور مسجد که رو به قبله است زاویه ای پدید آمده که معمار آنرا به بهترین گونه پاسخ داده است. </a:t>
            </a:r>
          </a:p>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میدان نقش جهان رون(جهت) اصفهانی دارد یعنی حدودا رو به جنوب است اما مسجد رو به جنوب غربی است.</a:t>
            </a:r>
          </a:p>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معمار ایوان شمالی مسجد در پشت هشتی را به گونه ای چرخانده است که از هشتی  می- توان میانسرای مسجد را دید ولی نمی توان یکراست به ان وارد شد. بلکه باید از یکی از دو دلان گرداگرد ایوان به میانسرا رسید . در پشت دالان درازتر آبریزگاهها و وضوخانه قرار دارد.</a:t>
            </a:r>
            <a:endParaRPr lang="en-US" sz="2000" b="1" i="1" dirty="0">
              <a:solidFill>
                <a:srgbClr val="54A021"/>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82758437"/>
      </p:ext>
    </p:extLst>
  </p:cSld>
  <p:clrMapOvr>
    <a:masterClrMapping/>
  </p:clrMapOvr>
  <p:transition advClick="0"/>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A6A9ED1C-1779-4AD3-9669-981A26871F4A}" type="slidenum">
              <a:rPr lang="ar-SA">
                <a:solidFill>
                  <a:srgbClr val="90C226"/>
                </a:solidFill>
              </a:rPr>
              <a:pPr/>
              <a:t>343</a:t>
            </a:fld>
            <a:endParaRPr lang="en-US" dirty="0">
              <a:solidFill>
                <a:srgbClr val="90C226"/>
              </a:solidFill>
            </a:endParaRPr>
          </a:p>
        </p:txBody>
      </p:sp>
      <p:sp>
        <p:nvSpPr>
          <p:cNvPr id="591874"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sp>
        <p:nvSpPr>
          <p:cNvPr id="591875" name="Text Box 3"/>
          <p:cNvSpPr txBox="1">
            <a:spLocks noChangeArrowheads="1"/>
          </p:cNvSpPr>
          <p:nvPr/>
        </p:nvSpPr>
        <p:spPr bwMode="auto">
          <a:xfrm>
            <a:off x="304800" y="838200"/>
            <a:ext cx="7848600" cy="4247317"/>
          </a:xfrm>
          <a:prstGeom prst="rect">
            <a:avLst/>
          </a:prstGeom>
          <a:noFill/>
          <a:ln w="9525" algn="ctr">
            <a:noFill/>
            <a:miter lim="800000"/>
            <a:headEnd/>
            <a:tailEnd/>
          </a:ln>
          <a:effectLst/>
        </p:spPr>
        <p:txBody>
          <a:bodyPr>
            <a:spAutoFit/>
          </a:bodyPr>
          <a:lstStyle/>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میانسرای مسجد تناسبات شش پهلوی منتظم را دارد.دو گوشه جنوبی ان دو مدرسه (به نامهای مسعودیه و ناصریه) وجود دارد که تا پیش از این حجره ای نداشته بعدها برای یکی از آنها حجره هایی ساختند. یعنی علاوه بر آموزش در این مدرسه</a:t>
            </a:r>
            <a:r>
              <a:rPr lang="fa-IR" dirty="0">
                <a:solidFill>
                  <a:prstClr val="black"/>
                </a:solidFill>
                <a:latin typeface="Arial" pitchFamily="34" charset="0"/>
                <a:cs typeface="B Homa" panose="00000400000000000000" pitchFamily="2" charset="-78"/>
              </a:rPr>
              <a:t> </a:t>
            </a:r>
            <a:r>
              <a:rPr lang="fa-IR" b="1" i="1" dirty="0">
                <a:solidFill>
                  <a:srgbClr val="54A021"/>
                </a:solidFill>
                <a:latin typeface="Arial" pitchFamily="34" charset="0"/>
                <a:cs typeface="B Homa" panose="00000400000000000000" pitchFamily="2" charset="-78"/>
              </a:rPr>
              <a:t>طلبه</a:t>
            </a:r>
            <a:r>
              <a:rPr lang="fa-IR" sz="2000" b="1" i="1" dirty="0">
                <a:solidFill>
                  <a:srgbClr val="54A021"/>
                </a:solidFill>
                <a:latin typeface="Arial" pitchFamily="34" charset="0"/>
                <a:cs typeface="B Homa" panose="00000400000000000000" pitchFamily="2" charset="-78"/>
              </a:rPr>
              <a:t> اسکان هم داده می شدند.</a:t>
            </a:r>
          </a:p>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چشمه های شبستان جنوبی مسجد پوشش کلمبو دارد که کمترین بلندا را دارد.همه دیوارهای شبستان با کاشی هفت رنگ آمود شده است . گنبد بزرگ مسجد دو پوسته گسسته است.اهیانه ان گنبدی است سبویی.چون دهانه آن بزرگ بوده و نزدیک به 20 متر است.خود آن گنبد ناری است.معمار گنبد استاد فریدون نایینی است .</a:t>
            </a:r>
          </a:p>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ایوان جلوی گنبدخانه یکی از زیباترین ایوانهای ایران است.آرایه های آن بی همتاست.البته از نظر بلندا سردر مسجد جامع یزد از آن بلندتر است.چفد پایه ایوان پنج او هفت تند است.</a:t>
            </a:r>
          </a:p>
          <a:p>
            <a:pPr fontAlgn="base">
              <a:spcBef>
                <a:spcPct val="50000"/>
              </a:spcBef>
              <a:spcAft>
                <a:spcPct val="0"/>
              </a:spcAft>
            </a:pPr>
            <a:r>
              <a:rPr lang="fa-IR" sz="2000" b="1" i="1" dirty="0">
                <a:solidFill>
                  <a:srgbClr val="54A021"/>
                </a:solidFill>
                <a:latin typeface="Arial" pitchFamily="34" charset="0"/>
                <a:cs typeface="B Homa" panose="00000400000000000000" pitchFamily="2" charset="-78"/>
              </a:rPr>
              <a:t>دو گلدسته در دو سوی سردر ایوان هست که بر بالای آن اذان می گفتند. </a:t>
            </a:r>
            <a:endParaRPr lang="en-US" sz="2000" b="1" i="1" dirty="0">
              <a:solidFill>
                <a:srgbClr val="54A021"/>
              </a:solidFill>
              <a:latin typeface="Arial" pitchFamily="34" charset="0"/>
              <a:cs typeface="B Homa" panose="00000400000000000000" pitchFamily="2" charset="-78"/>
            </a:endParaRPr>
          </a:p>
        </p:txBody>
      </p:sp>
      <p:pic>
        <p:nvPicPr>
          <p:cNvPr id="591876" name="Picture 4" descr="lir99002"/>
          <p:cNvPicPr>
            <a:picLocks noChangeAspect="1" noChangeArrowheads="1"/>
          </p:cNvPicPr>
          <p:nvPr/>
        </p:nvPicPr>
        <p:blipFill>
          <a:blip r:embed="rId3"/>
          <a:srcRect/>
          <a:stretch>
            <a:fillRect/>
          </a:stretch>
        </p:blipFill>
        <p:spPr bwMode="auto">
          <a:xfrm>
            <a:off x="609600" y="4572000"/>
            <a:ext cx="1428750" cy="1905000"/>
          </a:xfrm>
          <a:prstGeom prst="rect">
            <a:avLst/>
          </a:prstGeom>
          <a:noFill/>
        </p:spPr>
      </p:pic>
    </p:spTree>
    <p:extLst>
      <p:ext uri="{BB962C8B-B14F-4D97-AF65-F5344CB8AC3E}">
        <p14:creationId xmlns:p14="http://schemas.microsoft.com/office/powerpoint/2010/main" val="289523127"/>
      </p:ext>
    </p:extLst>
  </p:cSld>
  <p:clrMapOvr>
    <a:masterClrMapping/>
  </p:clrMapOvr>
  <p:transition advClick="0"/>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D42E0640-5629-431B-8958-EC49E5BCC4A1}" type="slidenum">
              <a:rPr lang="ar-SA">
                <a:solidFill>
                  <a:srgbClr val="90C226"/>
                </a:solidFill>
              </a:rPr>
              <a:pPr/>
              <a:t>344</a:t>
            </a:fld>
            <a:endParaRPr lang="en-US" dirty="0">
              <a:solidFill>
                <a:srgbClr val="90C226"/>
              </a:solidFill>
            </a:endParaRPr>
          </a:p>
        </p:txBody>
      </p:sp>
      <p:sp>
        <p:nvSpPr>
          <p:cNvPr id="593922"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593923" name="Picture 3" descr="000"/>
          <p:cNvPicPr>
            <a:picLocks noChangeAspect="1" noChangeArrowheads="1"/>
          </p:cNvPicPr>
          <p:nvPr/>
        </p:nvPicPr>
        <p:blipFill>
          <a:blip r:embed="rId3"/>
          <a:srcRect/>
          <a:stretch>
            <a:fillRect/>
          </a:stretch>
        </p:blipFill>
        <p:spPr bwMode="auto">
          <a:xfrm>
            <a:off x="0" y="0"/>
            <a:ext cx="5380038" cy="6705600"/>
          </a:xfrm>
          <a:prstGeom prst="rect">
            <a:avLst/>
          </a:prstGeom>
          <a:noFill/>
          <a:ln w="28575">
            <a:noFill/>
            <a:miter lim="800000"/>
            <a:headEnd/>
            <a:tailEnd/>
          </a:ln>
        </p:spPr>
      </p:pic>
      <p:pic>
        <p:nvPicPr>
          <p:cNvPr id="593924" name="Picture 4" descr="11"/>
          <p:cNvPicPr>
            <a:picLocks noChangeAspect="1" noChangeArrowheads="1"/>
          </p:cNvPicPr>
          <p:nvPr/>
        </p:nvPicPr>
        <p:blipFill>
          <a:blip r:embed="rId4"/>
          <a:srcRect/>
          <a:stretch>
            <a:fillRect/>
          </a:stretch>
        </p:blipFill>
        <p:spPr bwMode="auto">
          <a:xfrm>
            <a:off x="5334000" y="0"/>
            <a:ext cx="2571750" cy="4429125"/>
          </a:xfrm>
          <a:prstGeom prst="rect">
            <a:avLst/>
          </a:prstGeom>
          <a:noFill/>
        </p:spPr>
      </p:pic>
      <p:sp>
        <p:nvSpPr>
          <p:cNvPr id="593925" name="Line 5"/>
          <p:cNvSpPr>
            <a:spLocks noChangeShapeType="1"/>
          </p:cNvSpPr>
          <p:nvPr/>
        </p:nvSpPr>
        <p:spPr bwMode="auto">
          <a:xfrm flipV="1">
            <a:off x="7924800" y="0"/>
            <a:ext cx="0" cy="48006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3926" name="Line 6"/>
          <p:cNvSpPr>
            <a:spLocks noChangeShapeType="1"/>
          </p:cNvSpPr>
          <p:nvPr/>
        </p:nvSpPr>
        <p:spPr bwMode="auto">
          <a:xfrm flipH="1">
            <a:off x="5334000" y="4419600"/>
            <a:ext cx="28194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3927" name="Line 7"/>
          <p:cNvSpPr>
            <a:spLocks noChangeShapeType="1"/>
          </p:cNvSpPr>
          <p:nvPr/>
        </p:nvSpPr>
        <p:spPr bwMode="auto">
          <a:xfrm>
            <a:off x="5334000" y="0"/>
            <a:ext cx="0" cy="6858000"/>
          </a:xfrm>
          <a:prstGeom prst="line">
            <a:avLst/>
          </a:prstGeom>
          <a:noFill/>
          <a:ln w="28575">
            <a:solidFill>
              <a:srgbClr val="800000"/>
            </a:solidFill>
            <a:prstDash val="sysDot"/>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3928" name="Line 8"/>
          <p:cNvSpPr>
            <a:spLocks noChangeShapeType="1"/>
          </p:cNvSpPr>
          <p:nvPr/>
        </p:nvSpPr>
        <p:spPr bwMode="auto">
          <a:xfrm flipH="1">
            <a:off x="4267200" y="6858000"/>
            <a:ext cx="1447800" cy="0"/>
          </a:xfrm>
          <a:prstGeom prst="line">
            <a:avLst/>
          </a:prstGeom>
          <a:noFill/>
          <a:ln w="952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3929" name="Line 9"/>
          <p:cNvSpPr>
            <a:spLocks noChangeShapeType="1"/>
          </p:cNvSpPr>
          <p:nvPr/>
        </p:nvSpPr>
        <p:spPr bwMode="auto">
          <a:xfrm flipH="1">
            <a:off x="0" y="6705600"/>
            <a:ext cx="5638800" cy="0"/>
          </a:xfrm>
          <a:prstGeom prst="line">
            <a:avLst/>
          </a:prstGeom>
          <a:noFill/>
          <a:ln w="28575">
            <a:solidFill>
              <a:srgbClr val="800000"/>
            </a:solidFill>
            <a:prstDash val="sysDot"/>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588616573"/>
      </p:ext>
    </p:extLst>
  </p:cSld>
  <p:clrMapOvr>
    <a:masterClrMapping/>
  </p:clrMapOvr>
  <p:transition advClick="0"/>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DDA46F8C-AF4B-4973-A9F8-631D2808F0A6}" type="slidenum">
              <a:rPr lang="ar-SA">
                <a:solidFill>
                  <a:srgbClr val="90C226"/>
                </a:solidFill>
              </a:rPr>
              <a:pPr/>
              <a:t>345</a:t>
            </a:fld>
            <a:endParaRPr lang="en-US" dirty="0">
              <a:solidFill>
                <a:srgbClr val="90C226"/>
              </a:solidFill>
            </a:endParaRPr>
          </a:p>
        </p:txBody>
      </p:sp>
      <p:sp>
        <p:nvSpPr>
          <p:cNvPr id="595970" name="Line 2"/>
          <p:cNvSpPr>
            <a:spLocks noChangeShapeType="1"/>
          </p:cNvSpPr>
          <p:nvPr/>
        </p:nvSpPr>
        <p:spPr bwMode="auto">
          <a:xfrm>
            <a:off x="5029200" y="0"/>
            <a:ext cx="0" cy="6858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5971"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5972" name="Text Box 4"/>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595973" name="Picture 5" descr="Picture 182"/>
          <p:cNvPicPr>
            <a:picLocks noChangeAspect="1" noChangeArrowheads="1"/>
          </p:cNvPicPr>
          <p:nvPr/>
        </p:nvPicPr>
        <p:blipFill>
          <a:blip r:embed="rId3"/>
          <a:srcRect/>
          <a:stretch>
            <a:fillRect/>
          </a:stretch>
        </p:blipFill>
        <p:spPr bwMode="auto">
          <a:xfrm>
            <a:off x="1447800" y="762000"/>
            <a:ext cx="3167063" cy="3429000"/>
          </a:xfrm>
          <a:prstGeom prst="rect">
            <a:avLst/>
          </a:prstGeom>
          <a:noFill/>
          <a:ln w="9525">
            <a:solidFill>
              <a:schemeClr val="tx1"/>
            </a:solidFill>
            <a:miter lim="800000"/>
            <a:headEnd/>
            <a:tailEnd/>
          </a:ln>
        </p:spPr>
      </p:pic>
      <p:pic>
        <p:nvPicPr>
          <p:cNvPr id="595974" name="Picture 6" descr="Picture 182"/>
          <p:cNvPicPr>
            <a:picLocks noChangeAspect="1" noChangeArrowheads="1"/>
          </p:cNvPicPr>
          <p:nvPr/>
        </p:nvPicPr>
        <p:blipFill>
          <a:blip r:embed="rId4"/>
          <a:srcRect/>
          <a:stretch>
            <a:fillRect/>
          </a:stretch>
        </p:blipFill>
        <p:spPr bwMode="auto">
          <a:xfrm rot="-15950651">
            <a:off x="5029200" y="3352800"/>
            <a:ext cx="914400" cy="2895600"/>
          </a:xfrm>
          <a:prstGeom prst="rect">
            <a:avLst/>
          </a:prstGeom>
          <a:noFill/>
        </p:spPr>
      </p:pic>
      <p:sp>
        <p:nvSpPr>
          <p:cNvPr id="595975" name="Rectangle 7"/>
          <p:cNvSpPr>
            <a:spLocks noChangeArrowheads="1"/>
          </p:cNvSpPr>
          <p:nvPr/>
        </p:nvSpPr>
        <p:spPr bwMode="auto">
          <a:xfrm>
            <a:off x="4038600" y="4876800"/>
            <a:ext cx="1066800" cy="228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5976" name="Text Box 8"/>
          <p:cNvSpPr txBox="1">
            <a:spLocks noChangeArrowheads="1"/>
          </p:cNvSpPr>
          <p:nvPr/>
        </p:nvSpPr>
        <p:spPr bwMode="auto">
          <a:xfrm>
            <a:off x="0" y="4191000"/>
            <a:ext cx="23622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بزرگنمایی ورودی</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92582821"/>
      </p:ext>
    </p:extLst>
  </p:cSld>
  <p:clrMapOvr>
    <a:masterClrMapping/>
  </p:clrMapOvr>
  <p:transition advClick="0"/>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E95B0502-C149-474D-B5E1-9898F7FA230E}" type="slidenum">
              <a:rPr lang="ar-SA">
                <a:solidFill>
                  <a:srgbClr val="90C226"/>
                </a:solidFill>
              </a:rPr>
              <a:pPr/>
              <a:t>346</a:t>
            </a:fld>
            <a:endParaRPr lang="en-US" dirty="0">
              <a:solidFill>
                <a:srgbClr val="90C226"/>
              </a:solidFill>
            </a:endParaRPr>
          </a:p>
        </p:txBody>
      </p:sp>
      <p:sp>
        <p:nvSpPr>
          <p:cNvPr id="598018"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8019"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98020" name="Text Box 4"/>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598021" name="Picture 5" descr="Picture 185"/>
          <p:cNvPicPr>
            <a:picLocks noChangeAspect="1" noChangeArrowheads="1"/>
          </p:cNvPicPr>
          <p:nvPr/>
        </p:nvPicPr>
        <p:blipFill>
          <a:blip r:embed="rId3"/>
          <a:srcRect/>
          <a:stretch>
            <a:fillRect/>
          </a:stretch>
        </p:blipFill>
        <p:spPr bwMode="auto">
          <a:xfrm>
            <a:off x="609600" y="3505200"/>
            <a:ext cx="4953000" cy="2201863"/>
          </a:xfrm>
          <a:prstGeom prst="rect">
            <a:avLst/>
          </a:prstGeom>
          <a:noFill/>
          <a:ln w="9525" algn="ctr">
            <a:solidFill>
              <a:schemeClr val="tx1"/>
            </a:solidFill>
            <a:miter lim="800000"/>
            <a:headEnd/>
            <a:tailEnd/>
          </a:ln>
          <a:effectLst/>
        </p:spPr>
      </p:pic>
      <p:pic>
        <p:nvPicPr>
          <p:cNvPr id="598022" name="Picture 6" descr="Picture 184"/>
          <p:cNvPicPr>
            <a:picLocks noChangeAspect="1" noChangeArrowheads="1"/>
          </p:cNvPicPr>
          <p:nvPr/>
        </p:nvPicPr>
        <p:blipFill>
          <a:blip r:embed="rId4"/>
          <a:srcRect/>
          <a:stretch>
            <a:fillRect/>
          </a:stretch>
        </p:blipFill>
        <p:spPr bwMode="auto">
          <a:xfrm>
            <a:off x="2209800" y="990600"/>
            <a:ext cx="4951413" cy="1960563"/>
          </a:xfrm>
          <a:prstGeom prst="rect">
            <a:avLst/>
          </a:prstGeom>
          <a:noFill/>
          <a:ln w="9525">
            <a:solidFill>
              <a:schemeClr val="tx1"/>
            </a:solidFill>
            <a:miter lim="800000"/>
            <a:headEnd/>
            <a:tailEnd/>
          </a:ln>
        </p:spPr>
      </p:pic>
      <p:sp>
        <p:nvSpPr>
          <p:cNvPr id="598023" name="Text Box 7"/>
          <p:cNvSpPr txBox="1">
            <a:spLocks noChangeArrowheads="1"/>
          </p:cNvSpPr>
          <p:nvPr/>
        </p:nvSpPr>
        <p:spPr bwMode="auto">
          <a:xfrm>
            <a:off x="2743200" y="1143000"/>
            <a:ext cx="990600" cy="646331"/>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نما - برش</a:t>
            </a:r>
            <a:endParaRPr lang="en-US" b="1" dirty="0">
              <a:solidFill>
                <a:prstClr val="black"/>
              </a:solidFill>
              <a:latin typeface="Arial" pitchFamily="34" charset="0"/>
              <a:cs typeface="B Homa" panose="00000400000000000000" pitchFamily="2" charset="-78"/>
            </a:endParaRPr>
          </a:p>
        </p:txBody>
      </p:sp>
      <p:sp>
        <p:nvSpPr>
          <p:cNvPr id="598024" name="Rectangle 8"/>
          <p:cNvSpPr>
            <a:spLocks noChangeArrowheads="1"/>
          </p:cNvSpPr>
          <p:nvPr/>
        </p:nvSpPr>
        <p:spPr bwMode="auto">
          <a:xfrm>
            <a:off x="762730" y="3657600"/>
            <a:ext cx="1040670" cy="369332"/>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نما - برش</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47069309"/>
      </p:ext>
    </p:extLst>
  </p:cSld>
  <p:clrMapOvr>
    <a:masterClrMapping/>
  </p:clrMapOvr>
  <p:transition advClick="0"/>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45362DEF-6368-4546-9EC5-22A1C354CBF9}" type="slidenum">
              <a:rPr lang="ar-SA">
                <a:solidFill>
                  <a:srgbClr val="90C226"/>
                </a:solidFill>
              </a:rPr>
              <a:pPr/>
              <a:t>347</a:t>
            </a:fld>
            <a:endParaRPr lang="en-US" dirty="0">
              <a:solidFill>
                <a:srgbClr val="90C226"/>
              </a:solidFill>
            </a:endParaRPr>
          </a:p>
        </p:txBody>
      </p:sp>
      <p:sp>
        <p:nvSpPr>
          <p:cNvPr id="600066"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00067" name="Picture 3" descr="IMG_1174"/>
          <p:cNvPicPr>
            <a:picLocks noChangeAspect="1" noChangeArrowheads="1"/>
          </p:cNvPicPr>
          <p:nvPr/>
        </p:nvPicPr>
        <p:blipFill>
          <a:blip r:embed="rId3"/>
          <a:srcRect/>
          <a:stretch>
            <a:fillRect/>
          </a:stretch>
        </p:blipFill>
        <p:spPr bwMode="auto">
          <a:xfrm>
            <a:off x="914400" y="533400"/>
            <a:ext cx="4086225" cy="5227638"/>
          </a:xfrm>
          <a:prstGeom prst="rect">
            <a:avLst/>
          </a:prstGeom>
          <a:noFill/>
          <a:ln w="9525">
            <a:solidFill>
              <a:schemeClr val="tx1"/>
            </a:solidFill>
            <a:miter lim="800000"/>
            <a:headEnd/>
            <a:tailEnd/>
          </a:ln>
        </p:spPr>
      </p:pic>
      <p:sp>
        <p:nvSpPr>
          <p:cNvPr id="600068" name="Text Box 4"/>
          <p:cNvSpPr txBox="1">
            <a:spLocks noChangeArrowheads="1"/>
          </p:cNvSpPr>
          <p:nvPr/>
        </p:nvSpPr>
        <p:spPr bwMode="auto">
          <a:xfrm>
            <a:off x="3581400" y="5334000"/>
            <a:ext cx="1371600" cy="646331"/>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مقطع الف-الف</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91156014"/>
      </p:ext>
    </p:extLst>
  </p:cSld>
  <p:clrMapOvr>
    <a:masterClrMapping/>
  </p:clrMapOvr>
  <p:transition advClick="0"/>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37DF40B0-DEE0-4AF8-92A2-9FFF8884669C}" type="slidenum">
              <a:rPr lang="ar-SA">
                <a:solidFill>
                  <a:srgbClr val="90C226"/>
                </a:solidFill>
              </a:rPr>
              <a:pPr/>
              <a:t>348</a:t>
            </a:fld>
            <a:endParaRPr lang="en-US" dirty="0">
              <a:solidFill>
                <a:srgbClr val="90C226"/>
              </a:solidFill>
            </a:endParaRPr>
          </a:p>
        </p:txBody>
      </p:sp>
      <p:sp>
        <p:nvSpPr>
          <p:cNvPr id="602114"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02115" name="Picture 3" descr="Picture 188"/>
          <p:cNvPicPr>
            <a:picLocks noChangeAspect="1" noChangeArrowheads="1"/>
          </p:cNvPicPr>
          <p:nvPr/>
        </p:nvPicPr>
        <p:blipFill>
          <a:blip r:embed="rId3">
            <a:lum contrast="60000"/>
          </a:blip>
          <a:srcRect/>
          <a:stretch>
            <a:fillRect/>
          </a:stretch>
        </p:blipFill>
        <p:spPr bwMode="auto">
          <a:xfrm>
            <a:off x="2438400" y="228600"/>
            <a:ext cx="4400550" cy="5867400"/>
          </a:xfrm>
          <a:prstGeom prst="rect">
            <a:avLst/>
          </a:prstGeom>
          <a:noFill/>
          <a:ln w="57150">
            <a:solidFill>
              <a:schemeClr val="bg1"/>
            </a:solidFill>
            <a:miter lim="800000"/>
            <a:headEnd/>
            <a:tailEnd/>
          </a:ln>
        </p:spPr>
      </p:pic>
      <p:sp>
        <p:nvSpPr>
          <p:cNvPr id="602116" name="Line 4"/>
          <p:cNvSpPr>
            <a:spLocks noChangeShapeType="1"/>
          </p:cNvSpPr>
          <p:nvPr/>
        </p:nvSpPr>
        <p:spPr bwMode="auto">
          <a:xfrm flipH="1">
            <a:off x="0" y="5257800"/>
            <a:ext cx="2362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2117" name="Text Box 5"/>
          <p:cNvSpPr txBox="1">
            <a:spLocks noChangeArrowheads="1"/>
          </p:cNvSpPr>
          <p:nvPr/>
        </p:nvSpPr>
        <p:spPr bwMode="auto">
          <a:xfrm>
            <a:off x="533400" y="4876800"/>
            <a:ext cx="18288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سه بعدی برش خورده</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247211562"/>
      </p:ext>
    </p:extLst>
  </p:cSld>
  <p:clrMapOvr>
    <a:masterClrMapping/>
  </p:clrMapOvr>
  <p:transition advClick="0"/>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BFBB97AC-D3A9-456A-BC30-3B7C6D4EF2DE}" type="slidenum">
              <a:rPr lang="ar-SA">
                <a:solidFill>
                  <a:srgbClr val="90C226"/>
                </a:solidFill>
              </a:rPr>
              <a:pPr/>
              <a:t>349</a:t>
            </a:fld>
            <a:endParaRPr lang="en-US" dirty="0">
              <a:solidFill>
                <a:srgbClr val="90C226"/>
              </a:solidFill>
            </a:endParaRPr>
          </a:p>
        </p:txBody>
      </p:sp>
      <p:sp>
        <p:nvSpPr>
          <p:cNvPr id="604162"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04163" name="Picture 3" descr="IMG_1176"/>
          <p:cNvPicPr>
            <a:picLocks noChangeAspect="1" noChangeArrowheads="1"/>
          </p:cNvPicPr>
          <p:nvPr/>
        </p:nvPicPr>
        <p:blipFill>
          <a:blip r:embed="rId3"/>
          <a:srcRect/>
          <a:stretch>
            <a:fillRect/>
          </a:stretch>
        </p:blipFill>
        <p:spPr bwMode="auto">
          <a:xfrm>
            <a:off x="838200" y="228600"/>
            <a:ext cx="5303838" cy="6323013"/>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32608838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FA522328-A25C-4471-A82C-732FE6A1CFFC}" type="slidenum">
              <a:rPr lang="ar-SA">
                <a:solidFill>
                  <a:srgbClr val="90C226"/>
                </a:solidFill>
              </a:rPr>
              <a:pPr/>
              <a:t>35</a:t>
            </a:fld>
            <a:endParaRPr lang="en-US" dirty="0">
              <a:solidFill>
                <a:srgbClr val="90C226"/>
              </a:solidFill>
            </a:endParaRPr>
          </a:p>
        </p:txBody>
      </p:sp>
      <p:sp>
        <p:nvSpPr>
          <p:cNvPr id="113666" name="Text Box 2"/>
          <p:cNvSpPr txBox="1">
            <a:spLocks noChangeArrowheads="1"/>
          </p:cNvSpPr>
          <p:nvPr/>
        </p:nvSpPr>
        <p:spPr bwMode="auto">
          <a:xfrm>
            <a:off x="7596188" y="333375"/>
            <a:ext cx="1296987"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کاخ بیشاپور</a:t>
            </a:r>
            <a:endParaRPr lang="en-US" sz="2000" b="1" dirty="0">
              <a:solidFill>
                <a:srgbClr val="99CA3C"/>
              </a:solidFill>
              <a:latin typeface="Arial" pitchFamily="34" charset="0"/>
              <a:cs typeface="B Homa" panose="00000400000000000000" pitchFamily="2" charset="-78"/>
            </a:endParaRPr>
          </a:p>
        </p:txBody>
      </p:sp>
      <p:sp>
        <p:nvSpPr>
          <p:cNvPr id="113667" name="Text Box 3"/>
          <p:cNvSpPr txBox="1">
            <a:spLocks noChangeArrowheads="1"/>
          </p:cNvSpPr>
          <p:nvPr/>
        </p:nvSpPr>
        <p:spPr bwMode="auto">
          <a:xfrm>
            <a:off x="4356100" y="836613"/>
            <a:ext cx="4513263" cy="325120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بیشاپور در مرکز مجموعه یک ارگ شاهی است. این بنا گنبدی داشته است ودارای نیم گنبد نیز بوده است. در سمت راست ان تالاری با موزاییک فرش شده است که به ان پیس پیسه می گویند . ارایه های گچ بری گوناگون و هیچ کدام مانند هم نیستند و انرا </a:t>
            </a:r>
            <a:r>
              <a:rPr lang="fa-IR" b="1" u="sng" dirty="0">
                <a:solidFill>
                  <a:prstClr val="black"/>
                </a:solidFill>
                <a:latin typeface="Arial" pitchFamily="34" charset="0"/>
                <a:cs typeface="B Homa" panose="00000400000000000000" pitchFamily="2" charset="-78"/>
              </a:rPr>
              <a:t>مادر تمام گچبـری ها</a:t>
            </a:r>
            <a:r>
              <a:rPr lang="fa-IR" b="1" dirty="0">
                <a:solidFill>
                  <a:prstClr val="black"/>
                </a:solidFill>
                <a:latin typeface="Arial" pitchFamily="34" charset="0"/>
                <a:cs typeface="B Homa" panose="00000400000000000000" pitchFamily="2" charset="-78"/>
              </a:rPr>
              <a:t> و نقشهای ایران دانسته اند .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در سمت چپ ساختمـان میانسرایی با رواق دورادور بوده است و در بالای ان معبد اناهیتا قراردارد . ساختمان ان از سنگ تراش و بقیه بناها از سنگ لاشه ساخته شده اند. پلان کاخ چهار صفه ای می باشد.                                                        </a:t>
            </a:r>
            <a:endParaRPr lang="en-US" b="1" dirty="0">
              <a:solidFill>
                <a:prstClr val="black"/>
              </a:solidFill>
              <a:latin typeface="Arial" pitchFamily="34" charset="0"/>
              <a:cs typeface="B Homa" panose="00000400000000000000" pitchFamily="2" charset="-78"/>
            </a:endParaRPr>
          </a:p>
        </p:txBody>
      </p:sp>
      <p:pic>
        <p:nvPicPr>
          <p:cNvPr id="113668" name="Picture 4" descr="22"/>
          <p:cNvPicPr>
            <a:picLocks noChangeAspect="1" noChangeArrowheads="1"/>
          </p:cNvPicPr>
          <p:nvPr/>
        </p:nvPicPr>
        <p:blipFill>
          <a:blip r:embed="rId2">
            <a:clrChange>
              <a:clrFrom>
                <a:srgbClr val="C7CAD9"/>
              </a:clrFrom>
              <a:clrTo>
                <a:srgbClr val="C7CAD9">
                  <a:alpha val="0"/>
                </a:srgbClr>
              </a:clrTo>
            </a:clrChange>
            <a:lum contrast="18000"/>
          </a:blip>
          <a:srcRect/>
          <a:stretch>
            <a:fillRect/>
          </a:stretch>
        </p:blipFill>
        <p:spPr bwMode="auto">
          <a:xfrm>
            <a:off x="250825" y="476250"/>
            <a:ext cx="4105275" cy="3238500"/>
          </a:xfrm>
          <a:prstGeom prst="rect">
            <a:avLst/>
          </a:prstGeom>
          <a:noFill/>
        </p:spPr>
      </p:pic>
      <p:sp>
        <p:nvSpPr>
          <p:cNvPr id="113669" name="Text Box 5"/>
          <p:cNvSpPr txBox="1">
            <a:spLocks noChangeArrowheads="1"/>
          </p:cNvSpPr>
          <p:nvPr/>
        </p:nvSpPr>
        <p:spPr bwMode="auto">
          <a:xfrm>
            <a:off x="179388" y="3644900"/>
            <a:ext cx="4232275" cy="82550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 کاخ گنبد دار    2- نیایشگاه اناهیتا    3- تالار موزاییک 4- مسجد            5- برجهای شهر      6- ابراه                              </a:t>
            </a:r>
            <a:endParaRPr lang="en-US" sz="1600" b="1" dirty="0">
              <a:solidFill>
                <a:prstClr val="black"/>
              </a:solidFill>
              <a:latin typeface="Arial" pitchFamily="34" charset="0"/>
              <a:cs typeface="B Homa" panose="00000400000000000000" pitchFamily="2" charset="-78"/>
            </a:endParaRPr>
          </a:p>
        </p:txBody>
      </p:sp>
      <p:pic>
        <p:nvPicPr>
          <p:cNvPr id="113670" name="Picture 6" descr="Copy (2) of 23"/>
          <p:cNvPicPr>
            <a:picLocks noChangeAspect="1" noChangeArrowheads="1"/>
          </p:cNvPicPr>
          <p:nvPr/>
        </p:nvPicPr>
        <p:blipFill>
          <a:blip r:embed="rId3" cstate="screen">
            <a:clrChange>
              <a:clrFrom>
                <a:srgbClr val="D5D2E3"/>
              </a:clrFrom>
              <a:clrTo>
                <a:srgbClr val="D5D2E3">
                  <a:alpha val="0"/>
                </a:srgbClr>
              </a:clrTo>
            </a:clrChange>
            <a:lum contrast="54000"/>
            <a:extLst>
              <a:ext uri="{28A0092B-C50C-407E-A947-70E740481C1C}">
                <a14:useLocalDpi xmlns:a14="http://schemas.microsoft.com/office/drawing/2010/main"/>
              </a:ext>
            </a:extLst>
          </a:blip>
          <a:srcRect/>
          <a:stretch>
            <a:fillRect/>
          </a:stretch>
        </p:blipFill>
        <p:spPr bwMode="auto">
          <a:xfrm>
            <a:off x="5508625" y="4076700"/>
            <a:ext cx="3240088" cy="2520950"/>
          </a:xfrm>
          <a:prstGeom prst="rect">
            <a:avLst/>
          </a:prstGeom>
          <a:noFill/>
        </p:spPr>
      </p:pic>
      <p:sp>
        <p:nvSpPr>
          <p:cNvPr id="113671" name="Text Box 7"/>
          <p:cNvSpPr txBox="1">
            <a:spLocks noChangeArrowheads="1"/>
          </p:cNvSpPr>
          <p:nvPr/>
        </p:nvSpPr>
        <p:spPr bwMode="auto">
          <a:xfrm>
            <a:off x="5435600" y="6237288"/>
            <a:ext cx="28194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کاخ گنبد دار ونیایشگاه اناهیتا</a:t>
            </a:r>
            <a:endParaRPr lang="en-US" sz="1600" b="1" dirty="0">
              <a:solidFill>
                <a:prstClr val="black"/>
              </a:solidFill>
              <a:latin typeface="Arial" pitchFamily="34" charset="0"/>
              <a:cs typeface="B Homa" panose="00000400000000000000" pitchFamily="2" charset="-78"/>
            </a:endParaRPr>
          </a:p>
        </p:txBody>
      </p:sp>
      <p:pic>
        <p:nvPicPr>
          <p:cNvPr id="113672" name="Picture 8" descr="bishapour06(2)"/>
          <p:cNvPicPr>
            <a:picLocks noChangeAspect="1" noChangeArrowheads="1"/>
          </p:cNvPicPr>
          <p:nvPr/>
        </p:nvPicPr>
        <p:blipFill>
          <a:blip r:embed="rId4"/>
          <a:srcRect/>
          <a:stretch>
            <a:fillRect/>
          </a:stretch>
        </p:blipFill>
        <p:spPr bwMode="auto">
          <a:xfrm>
            <a:off x="539750" y="4437063"/>
            <a:ext cx="3744913" cy="2166937"/>
          </a:xfrm>
          <a:prstGeom prst="rect">
            <a:avLst/>
          </a:prstGeom>
          <a:noFill/>
        </p:spPr>
      </p:pic>
    </p:spTree>
    <p:extLst>
      <p:ext uri="{BB962C8B-B14F-4D97-AF65-F5344CB8AC3E}">
        <p14:creationId xmlns:p14="http://schemas.microsoft.com/office/powerpoint/2010/main" val="2398319874"/>
      </p:ext>
    </p:extLst>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6E1422FA-EAE7-4734-B4A6-DBFB4697415F}" type="slidenum">
              <a:rPr lang="ar-SA">
                <a:solidFill>
                  <a:srgbClr val="90C226"/>
                </a:solidFill>
              </a:rPr>
              <a:pPr/>
              <a:t>350</a:t>
            </a:fld>
            <a:endParaRPr lang="en-US" dirty="0">
              <a:solidFill>
                <a:srgbClr val="90C226"/>
              </a:solidFill>
            </a:endParaRPr>
          </a:p>
        </p:txBody>
      </p:sp>
      <p:sp>
        <p:nvSpPr>
          <p:cNvPr id="606210"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06211" name="Picture 3" descr="100_~113"/>
          <p:cNvPicPr>
            <a:picLocks noChangeAspect="1" noChangeArrowheads="1"/>
          </p:cNvPicPr>
          <p:nvPr/>
        </p:nvPicPr>
        <p:blipFill>
          <a:blip r:embed="rId3"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685800" y="457200"/>
            <a:ext cx="2667000" cy="2000250"/>
          </a:xfrm>
          <a:prstGeom prst="rect">
            <a:avLst/>
          </a:prstGeom>
          <a:noFill/>
        </p:spPr>
      </p:pic>
      <p:pic>
        <p:nvPicPr>
          <p:cNvPr id="606212" name="Picture 4" descr="100_~111"/>
          <p:cNvPicPr>
            <a:picLocks noChangeAspect="1" noChangeArrowheads="1"/>
          </p:cNvPicPr>
          <p:nvPr/>
        </p:nvPicPr>
        <p:blipFill>
          <a:blip r:embed="rId4"/>
          <a:srcRect/>
          <a:stretch>
            <a:fillRect/>
          </a:stretch>
        </p:blipFill>
        <p:spPr bwMode="auto">
          <a:xfrm>
            <a:off x="3505200" y="1600200"/>
            <a:ext cx="4495800" cy="3373438"/>
          </a:xfrm>
          <a:prstGeom prst="rect">
            <a:avLst/>
          </a:prstGeom>
          <a:noFill/>
        </p:spPr>
      </p:pic>
      <p:pic>
        <p:nvPicPr>
          <p:cNvPr id="606213" name="Picture 5" descr="100_0~99"/>
          <p:cNvPicPr>
            <a:picLocks noChangeAspect="1" noChangeArrowheads="1"/>
          </p:cNvPicPr>
          <p:nvPr/>
        </p:nvPicPr>
        <p:blipFill>
          <a:blip r:embed="rId5"/>
          <a:srcRect/>
          <a:stretch>
            <a:fillRect/>
          </a:stretch>
        </p:blipFill>
        <p:spPr bwMode="auto">
          <a:xfrm>
            <a:off x="533400" y="2667000"/>
            <a:ext cx="2743200" cy="3657600"/>
          </a:xfrm>
          <a:prstGeom prst="rect">
            <a:avLst/>
          </a:prstGeom>
          <a:noFill/>
        </p:spPr>
      </p:pic>
      <p:sp>
        <p:nvSpPr>
          <p:cNvPr id="606214" name="Line 6"/>
          <p:cNvSpPr>
            <a:spLocks noChangeShapeType="1"/>
          </p:cNvSpPr>
          <p:nvPr/>
        </p:nvSpPr>
        <p:spPr bwMode="auto">
          <a:xfrm>
            <a:off x="7239000" y="0"/>
            <a:ext cx="0" cy="19050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6215" name="Line 7"/>
          <p:cNvSpPr>
            <a:spLocks noChangeShapeType="1"/>
          </p:cNvSpPr>
          <p:nvPr/>
        </p:nvSpPr>
        <p:spPr bwMode="auto">
          <a:xfrm>
            <a:off x="7239000" y="4953000"/>
            <a:ext cx="0" cy="6096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6216" name="Line 8"/>
          <p:cNvSpPr>
            <a:spLocks noChangeShapeType="1"/>
          </p:cNvSpPr>
          <p:nvPr/>
        </p:nvSpPr>
        <p:spPr bwMode="auto">
          <a:xfrm flipH="1">
            <a:off x="3276600" y="5410200"/>
            <a:ext cx="42672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6217" name="Line 9"/>
          <p:cNvSpPr>
            <a:spLocks noChangeShapeType="1"/>
          </p:cNvSpPr>
          <p:nvPr/>
        </p:nvSpPr>
        <p:spPr bwMode="auto">
          <a:xfrm flipH="1">
            <a:off x="-228600" y="5410200"/>
            <a:ext cx="7620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6218" name="Text Box 10"/>
          <p:cNvSpPr txBox="1">
            <a:spLocks noChangeArrowheads="1"/>
          </p:cNvSpPr>
          <p:nvPr/>
        </p:nvSpPr>
        <p:spPr bwMode="auto">
          <a:xfrm>
            <a:off x="4038600" y="609600"/>
            <a:ext cx="2819400" cy="707886"/>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i="1" dirty="0">
                <a:solidFill>
                  <a:srgbClr val="800000"/>
                </a:solidFill>
                <a:latin typeface="Arial" pitchFamily="34" charset="0"/>
                <a:cs typeface="B Homa" panose="00000400000000000000" pitchFamily="2" charset="-78"/>
              </a:rPr>
              <a:t>ایوانهای تزیین شده مسجد امام</a:t>
            </a:r>
            <a:endParaRPr lang="en-US" sz="2000" i="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789230333"/>
      </p:ext>
    </p:extLst>
  </p:cSld>
  <p:clrMapOvr>
    <a:masterClrMapping/>
  </p:clrMapOvr>
  <p:transition advClick="0"/>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44F3C58-4090-4B29-A1F2-6DAC2D543841}" type="slidenum">
              <a:rPr lang="ar-SA">
                <a:solidFill>
                  <a:srgbClr val="90C226"/>
                </a:solidFill>
              </a:rPr>
              <a:pPr/>
              <a:t>351</a:t>
            </a:fld>
            <a:endParaRPr lang="en-US" dirty="0">
              <a:solidFill>
                <a:srgbClr val="90C226"/>
              </a:solidFill>
            </a:endParaRPr>
          </a:p>
        </p:txBody>
      </p:sp>
      <p:sp>
        <p:nvSpPr>
          <p:cNvPr id="608258"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08259" name="Picture 3" descr="1"/>
          <p:cNvPicPr>
            <a:picLocks noChangeAspect="1" noChangeArrowheads="1"/>
          </p:cNvPicPr>
          <p:nvPr/>
        </p:nvPicPr>
        <p:blipFill>
          <a:blip r:embed="rId3"/>
          <a:srcRect/>
          <a:stretch>
            <a:fillRect/>
          </a:stretch>
        </p:blipFill>
        <p:spPr bwMode="auto">
          <a:xfrm>
            <a:off x="381000" y="3124200"/>
            <a:ext cx="2374900" cy="3200400"/>
          </a:xfrm>
          <a:prstGeom prst="rect">
            <a:avLst/>
          </a:prstGeom>
          <a:noFill/>
        </p:spPr>
      </p:pic>
      <p:pic>
        <p:nvPicPr>
          <p:cNvPr id="608260" name="Picture 4" descr="IMG_0111"/>
          <p:cNvPicPr>
            <a:picLocks noChangeAspect="1" noChangeArrowheads="1"/>
          </p:cNvPicPr>
          <p:nvPr/>
        </p:nvPicPr>
        <p:blipFill>
          <a:blip r:embed="rId4"/>
          <a:srcRect/>
          <a:stretch>
            <a:fillRect/>
          </a:stretch>
        </p:blipFill>
        <p:spPr bwMode="auto">
          <a:xfrm>
            <a:off x="2667000" y="381000"/>
            <a:ext cx="4876800" cy="3654425"/>
          </a:xfrm>
          <a:prstGeom prst="rect">
            <a:avLst/>
          </a:prstGeom>
          <a:noFill/>
        </p:spPr>
      </p:pic>
      <p:sp>
        <p:nvSpPr>
          <p:cNvPr id="608261" name="Line 5"/>
          <p:cNvSpPr>
            <a:spLocks noChangeShapeType="1"/>
          </p:cNvSpPr>
          <p:nvPr/>
        </p:nvSpPr>
        <p:spPr bwMode="auto">
          <a:xfrm>
            <a:off x="7239000" y="0"/>
            <a:ext cx="0" cy="11430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8262" name="Line 6"/>
          <p:cNvSpPr>
            <a:spLocks noChangeShapeType="1"/>
          </p:cNvSpPr>
          <p:nvPr/>
        </p:nvSpPr>
        <p:spPr bwMode="auto">
          <a:xfrm>
            <a:off x="7162800" y="4038600"/>
            <a:ext cx="0" cy="12954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8263" name="Line 7"/>
          <p:cNvSpPr>
            <a:spLocks noChangeShapeType="1"/>
          </p:cNvSpPr>
          <p:nvPr/>
        </p:nvSpPr>
        <p:spPr bwMode="auto">
          <a:xfrm flipH="1">
            <a:off x="2743200" y="4724400"/>
            <a:ext cx="47244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8264" name="Line 8"/>
          <p:cNvSpPr>
            <a:spLocks noChangeShapeType="1"/>
          </p:cNvSpPr>
          <p:nvPr/>
        </p:nvSpPr>
        <p:spPr bwMode="auto">
          <a:xfrm flipH="1">
            <a:off x="0" y="4724400"/>
            <a:ext cx="3810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08265" name="Text Box 9"/>
          <p:cNvSpPr txBox="1">
            <a:spLocks noChangeArrowheads="1"/>
          </p:cNvSpPr>
          <p:nvPr/>
        </p:nvSpPr>
        <p:spPr bwMode="auto">
          <a:xfrm>
            <a:off x="3962400" y="4876800"/>
            <a:ext cx="2819400" cy="707886"/>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i="1" dirty="0">
                <a:solidFill>
                  <a:srgbClr val="800000"/>
                </a:solidFill>
                <a:latin typeface="Arial" pitchFamily="34" charset="0"/>
                <a:cs typeface="B Homa" panose="00000400000000000000" pitchFamily="2" charset="-78"/>
              </a:rPr>
              <a:t>ایوانهای تزیین شده مسجد امام</a:t>
            </a:r>
            <a:endParaRPr lang="en-US" sz="2000" i="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046792343"/>
      </p:ext>
    </p:extLst>
  </p:cSld>
  <p:clrMapOvr>
    <a:masterClrMapping/>
  </p:clrMapOvr>
  <p:transition advClick="0"/>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4542B70B-E34C-4D9E-8764-B936254E03CE}" type="slidenum">
              <a:rPr lang="ar-SA">
                <a:solidFill>
                  <a:srgbClr val="90C226"/>
                </a:solidFill>
              </a:rPr>
              <a:pPr/>
              <a:t>352</a:t>
            </a:fld>
            <a:endParaRPr lang="en-US" dirty="0">
              <a:solidFill>
                <a:srgbClr val="90C226"/>
              </a:solidFill>
            </a:endParaRPr>
          </a:p>
        </p:txBody>
      </p:sp>
      <p:sp>
        <p:nvSpPr>
          <p:cNvPr id="610306"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10307" name="Picture 3" descr="100_~114"/>
          <p:cNvPicPr>
            <a:picLocks noChangeAspect="1" noChangeArrowheads="1"/>
          </p:cNvPicPr>
          <p:nvPr/>
        </p:nvPicPr>
        <p:blipFill>
          <a:blip r:embed="rId3"/>
          <a:srcRect/>
          <a:stretch>
            <a:fillRect/>
          </a:stretch>
        </p:blipFill>
        <p:spPr bwMode="auto">
          <a:xfrm>
            <a:off x="3657600" y="609600"/>
            <a:ext cx="4191000" cy="3143250"/>
          </a:xfrm>
          <a:prstGeom prst="rect">
            <a:avLst/>
          </a:prstGeom>
          <a:noFill/>
        </p:spPr>
      </p:pic>
      <p:pic>
        <p:nvPicPr>
          <p:cNvPr id="610308" name="Picture 4" descr="lir99008"/>
          <p:cNvPicPr>
            <a:picLocks noChangeAspect="1" noChangeArrowheads="1"/>
          </p:cNvPicPr>
          <p:nvPr/>
        </p:nvPicPr>
        <p:blipFill>
          <a:blip r:embed="rId4"/>
          <a:srcRect/>
          <a:stretch>
            <a:fillRect/>
          </a:stretch>
        </p:blipFill>
        <p:spPr bwMode="auto">
          <a:xfrm>
            <a:off x="381000" y="3581400"/>
            <a:ext cx="3810000" cy="2857500"/>
          </a:xfrm>
          <a:prstGeom prst="rect">
            <a:avLst/>
          </a:prstGeom>
          <a:noFill/>
        </p:spPr>
      </p:pic>
      <p:sp>
        <p:nvSpPr>
          <p:cNvPr id="610309" name="Line 5"/>
          <p:cNvSpPr>
            <a:spLocks noChangeShapeType="1"/>
          </p:cNvSpPr>
          <p:nvPr/>
        </p:nvSpPr>
        <p:spPr bwMode="auto">
          <a:xfrm>
            <a:off x="7239000" y="0"/>
            <a:ext cx="0" cy="6096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0310" name="Line 6"/>
          <p:cNvSpPr>
            <a:spLocks noChangeShapeType="1"/>
          </p:cNvSpPr>
          <p:nvPr/>
        </p:nvSpPr>
        <p:spPr bwMode="auto">
          <a:xfrm>
            <a:off x="7162800" y="3733800"/>
            <a:ext cx="0" cy="12954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0311" name="Line 7"/>
          <p:cNvSpPr>
            <a:spLocks noChangeShapeType="1"/>
          </p:cNvSpPr>
          <p:nvPr/>
        </p:nvSpPr>
        <p:spPr bwMode="auto">
          <a:xfrm flipH="1">
            <a:off x="4191000" y="4724400"/>
            <a:ext cx="32766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0312" name="Line 8"/>
          <p:cNvSpPr>
            <a:spLocks noChangeShapeType="1"/>
          </p:cNvSpPr>
          <p:nvPr/>
        </p:nvSpPr>
        <p:spPr bwMode="auto">
          <a:xfrm flipH="1">
            <a:off x="0" y="4724400"/>
            <a:ext cx="3810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10313" name="Picture 9" descr="isfahan16"/>
          <p:cNvPicPr>
            <a:picLocks noChangeAspect="1" noChangeArrowheads="1"/>
          </p:cNvPicPr>
          <p:nvPr/>
        </p:nvPicPr>
        <p:blipFill>
          <a:blip r:embed="rId5"/>
          <a:srcRect/>
          <a:stretch>
            <a:fillRect/>
          </a:stretch>
        </p:blipFill>
        <p:spPr bwMode="auto">
          <a:xfrm>
            <a:off x="609600" y="914400"/>
            <a:ext cx="2667000" cy="1801813"/>
          </a:xfrm>
          <a:prstGeom prst="rect">
            <a:avLst/>
          </a:prstGeom>
          <a:noFill/>
        </p:spPr>
      </p:pic>
    </p:spTree>
    <p:extLst>
      <p:ext uri="{BB962C8B-B14F-4D97-AF65-F5344CB8AC3E}">
        <p14:creationId xmlns:p14="http://schemas.microsoft.com/office/powerpoint/2010/main" val="3442653185"/>
      </p:ext>
    </p:extLst>
  </p:cSld>
  <p:clrMapOvr>
    <a:masterClrMapping/>
  </p:clrMapOvr>
  <p:transition advClick="0"/>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9143C4BB-6A9F-4241-ABD3-AF0C02E6F1B3}" type="slidenum">
              <a:rPr lang="ar-SA">
                <a:solidFill>
                  <a:srgbClr val="90C226"/>
                </a:solidFill>
              </a:rPr>
              <a:pPr/>
              <a:t>353</a:t>
            </a:fld>
            <a:endParaRPr lang="en-US" dirty="0">
              <a:solidFill>
                <a:srgbClr val="90C226"/>
              </a:solidFill>
            </a:endParaRPr>
          </a:p>
        </p:txBody>
      </p:sp>
      <p:sp>
        <p:nvSpPr>
          <p:cNvPr id="612354"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12355" name="Picture 3" descr="22"/>
          <p:cNvPicPr>
            <a:picLocks noChangeAspect="1" noChangeArrowheads="1"/>
          </p:cNvPicPr>
          <p:nvPr/>
        </p:nvPicPr>
        <p:blipFill>
          <a:blip r:embed="rId3"/>
          <a:srcRect/>
          <a:stretch>
            <a:fillRect/>
          </a:stretch>
        </p:blipFill>
        <p:spPr bwMode="auto">
          <a:xfrm>
            <a:off x="457200" y="381000"/>
            <a:ext cx="3505200" cy="2817813"/>
          </a:xfrm>
          <a:prstGeom prst="rect">
            <a:avLst/>
          </a:prstGeom>
          <a:noFill/>
          <a:ln w="28575" algn="ctr">
            <a:noFill/>
            <a:miter lim="800000"/>
            <a:headEnd/>
            <a:tailEnd/>
          </a:ln>
          <a:effectLst/>
        </p:spPr>
      </p:pic>
      <p:pic>
        <p:nvPicPr>
          <p:cNvPr id="612356" name="Picture 4" descr="33"/>
          <p:cNvPicPr>
            <a:picLocks noChangeAspect="1" noChangeArrowheads="1"/>
          </p:cNvPicPr>
          <p:nvPr/>
        </p:nvPicPr>
        <p:blipFill>
          <a:blip r:embed="rId4"/>
          <a:srcRect/>
          <a:stretch>
            <a:fillRect/>
          </a:stretch>
        </p:blipFill>
        <p:spPr bwMode="auto">
          <a:xfrm>
            <a:off x="4419600" y="685800"/>
            <a:ext cx="2171700" cy="1600200"/>
          </a:xfrm>
          <a:prstGeom prst="rect">
            <a:avLst/>
          </a:prstGeom>
          <a:noFill/>
          <a:ln w="28575" algn="ctr">
            <a:noFill/>
            <a:miter lim="800000"/>
            <a:headEnd/>
            <a:tailEnd/>
          </a:ln>
          <a:effectLst/>
        </p:spPr>
      </p:pic>
      <p:sp>
        <p:nvSpPr>
          <p:cNvPr id="612357" name="Line 5"/>
          <p:cNvSpPr>
            <a:spLocks noChangeShapeType="1"/>
          </p:cNvSpPr>
          <p:nvPr/>
        </p:nvSpPr>
        <p:spPr bwMode="auto">
          <a:xfrm>
            <a:off x="6400800" y="0"/>
            <a:ext cx="0" cy="7620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2358" name="Line 6"/>
          <p:cNvSpPr>
            <a:spLocks noChangeShapeType="1"/>
          </p:cNvSpPr>
          <p:nvPr/>
        </p:nvSpPr>
        <p:spPr bwMode="auto">
          <a:xfrm flipH="1">
            <a:off x="6324600" y="2286000"/>
            <a:ext cx="0" cy="19812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2359" name="Line 7"/>
          <p:cNvSpPr>
            <a:spLocks noChangeShapeType="1"/>
          </p:cNvSpPr>
          <p:nvPr/>
        </p:nvSpPr>
        <p:spPr bwMode="auto">
          <a:xfrm flipH="1">
            <a:off x="4953000" y="3276600"/>
            <a:ext cx="16764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12360" name="Picture 8" descr="5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28600" y="3733800"/>
            <a:ext cx="5181600" cy="2513013"/>
          </a:xfrm>
          <a:prstGeom prst="rect">
            <a:avLst/>
          </a:prstGeom>
          <a:noFill/>
        </p:spPr>
      </p:pic>
      <p:pic>
        <p:nvPicPr>
          <p:cNvPr id="612361" name="Picture 9" descr="5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562600" y="3962400"/>
            <a:ext cx="2209800" cy="990600"/>
          </a:xfrm>
          <a:prstGeom prst="rect">
            <a:avLst/>
          </a:prstGeom>
          <a:noFill/>
        </p:spPr>
      </p:pic>
      <p:sp>
        <p:nvSpPr>
          <p:cNvPr id="612362" name="Line 10"/>
          <p:cNvSpPr>
            <a:spLocks noChangeShapeType="1"/>
          </p:cNvSpPr>
          <p:nvPr/>
        </p:nvSpPr>
        <p:spPr bwMode="auto">
          <a:xfrm flipH="1">
            <a:off x="0" y="3733800"/>
            <a:ext cx="49530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2363" name="Line 11"/>
          <p:cNvSpPr>
            <a:spLocks noChangeShapeType="1"/>
          </p:cNvSpPr>
          <p:nvPr/>
        </p:nvSpPr>
        <p:spPr bwMode="auto">
          <a:xfrm>
            <a:off x="4953000" y="3276600"/>
            <a:ext cx="0" cy="4572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74956353"/>
      </p:ext>
    </p:extLst>
  </p:cSld>
  <p:clrMapOvr>
    <a:masterClrMapping/>
  </p:clrMapOvr>
  <p:transition advClick="0"/>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86E08415-F363-4B6A-8A18-37F5A174420B}" type="slidenum">
              <a:rPr lang="ar-SA">
                <a:solidFill>
                  <a:srgbClr val="90C226"/>
                </a:solidFill>
              </a:rPr>
              <a:pPr/>
              <a:t>354</a:t>
            </a:fld>
            <a:endParaRPr lang="en-US" dirty="0">
              <a:solidFill>
                <a:srgbClr val="90C226"/>
              </a:solidFill>
            </a:endParaRPr>
          </a:p>
        </p:txBody>
      </p:sp>
      <p:sp>
        <p:nvSpPr>
          <p:cNvPr id="614402"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pic>
        <p:nvPicPr>
          <p:cNvPr id="614403" name="Picture 3" descr="99"/>
          <p:cNvPicPr>
            <a:picLocks noChangeAspect="1" noChangeArrowheads="1"/>
          </p:cNvPicPr>
          <p:nvPr/>
        </p:nvPicPr>
        <p:blipFill>
          <a:blip r:embed="rId3"/>
          <a:srcRect/>
          <a:stretch>
            <a:fillRect/>
          </a:stretch>
        </p:blipFill>
        <p:spPr bwMode="auto">
          <a:xfrm>
            <a:off x="5029200" y="609600"/>
            <a:ext cx="2657475" cy="3105150"/>
          </a:xfrm>
          <a:prstGeom prst="rect">
            <a:avLst/>
          </a:prstGeom>
          <a:noFill/>
        </p:spPr>
      </p:pic>
      <p:pic>
        <p:nvPicPr>
          <p:cNvPr id="614404" name="Picture 4" descr="IMG_1160"/>
          <p:cNvPicPr>
            <a:picLocks noChangeAspect="1" noChangeArrowheads="1"/>
          </p:cNvPicPr>
          <p:nvPr/>
        </p:nvPicPr>
        <p:blipFill>
          <a:blip r:embed="rId4"/>
          <a:srcRect/>
          <a:stretch>
            <a:fillRect/>
          </a:stretch>
        </p:blipFill>
        <p:spPr bwMode="auto">
          <a:xfrm>
            <a:off x="228600" y="152400"/>
            <a:ext cx="4572000" cy="6705600"/>
          </a:xfrm>
          <a:prstGeom prst="rect">
            <a:avLst/>
          </a:prstGeom>
          <a:noFill/>
        </p:spPr>
      </p:pic>
      <p:sp>
        <p:nvSpPr>
          <p:cNvPr id="614405" name="Line 5"/>
          <p:cNvSpPr>
            <a:spLocks noChangeShapeType="1"/>
          </p:cNvSpPr>
          <p:nvPr/>
        </p:nvSpPr>
        <p:spPr bwMode="auto">
          <a:xfrm>
            <a:off x="7848600" y="2971800"/>
            <a:ext cx="0" cy="12954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4406" name="Line 6"/>
          <p:cNvSpPr>
            <a:spLocks noChangeShapeType="1"/>
          </p:cNvSpPr>
          <p:nvPr/>
        </p:nvSpPr>
        <p:spPr bwMode="auto">
          <a:xfrm flipH="1">
            <a:off x="4876800" y="3962400"/>
            <a:ext cx="32766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43988526"/>
      </p:ext>
    </p:extLst>
  </p:cSld>
  <p:clrMapOvr>
    <a:masterClrMapping/>
  </p:clrMapOvr>
  <p:transition advClick="0"/>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9A010A60-BA43-4524-96E2-D3EA55CAD76C}" type="slidenum">
              <a:rPr lang="ar-SA">
                <a:solidFill>
                  <a:srgbClr val="90C226"/>
                </a:solidFill>
              </a:rPr>
              <a:pPr/>
              <a:t>355</a:t>
            </a:fld>
            <a:endParaRPr lang="en-US" dirty="0">
              <a:solidFill>
                <a:srgbClr val="90C226"/>
              </a:solidFill>
            </a:endParaRPr>
          </a:p>
        </p:txBody>
      </p:sp>
      <p:sp>
        <p:nvSpPr>
          <p:cNvPr id="616450" name="Text Box 2"/>
          <p:cNvSpPr txBox="1">
            <a:spLocks noChangeArrowheads="1"/>
          </p:cNvSpPr>
          <p:nvPr/>
        </p:nvSpPr>
        <p:spPr bwMode="auto">
          <a:xfrm rot="5400000">
            <a:off x="5410200" y="2286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امام </a:t>
            </a:r>
            <a:endParaRPr lang="en-US" sz="4400" dirty="0">
              <a:solidFill>
                <a:prstClr val="black"/>
              </a:solidFill>
              <a:latin typeface="Arial" pitchFamily="34" charset="0"/>
              <a:cs typeface="Andalus" pitchFamily="2" charset="-78"/>
            </a:endParaRPr>
          </a:p>
        </p:txBody>
      </p:sp>
      <p:sp>
        <p:nvSpPr>
          <p:cNvPr id="616451" name="Rectangle 3"/>
          <p:cNvSpPr>
            <a:spLocks noChangeArrowheads="1"/>
          </p:cNvSpPr>
          <p:nvPr/>
        </p:nvSpPr>
        <p:spPr bwMode="auto">
          <a:xfrm>
            <a:off x="47956" y="4876800"/>
            <a:ext cx="2395207" cy="369332"/>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گنبد تزیین شده مسجد امام</a:t>
            </a:r>
            <a:endParaRPr lang="en-US" b="1" i="1" dirty="0">
              <a:solidFill>
                <a:prstClr val="black"/>
              </a:solidFill>
              <a:latin typeface="Arial" pitchFamily="34" charset="0"/>
              <a:cs typeface="B Homa" panose="00000400000000000000" pitchFamily="2" charset="-78"/>
            </a:endParaRPr>
          </a:p>
        </p:txBody>
      </p:sp>
      <p:pic>
        <p:nvPicPr>
          <p:cNvPr id="616452" name="Picture 4" descr="IMG_1181"/>
          <p:cNvPicPr>
            <a:picLocks noChangeAspect="1" noChangeArrowheads="1"/>
          </p:cNvPicPr>
          <p:nvPr/>
        </p:nvPicPr>
        <p:blipFill>
          <a:blip r:embed="rId3"/>
          <a:srcRect/>
          <a:stretch>
            <a:fillRect/>
          </a:stretch>
        </p:blipFill>
        <p:spPr bwMode="auto">
          <a:xfrm>
            <a:off x="4114800" y="228600"/>
            <a:ext cx="3733800" cy="3733800"/>
          </a:xfrm>
          <a:prstGeom prst="rect">
            <a:avLst/>
          </a:prstGeom>
          <a:noFill/>
        </p:spPr>
      </p:pic>
      <p:pic>
        <p:nvPicPr>
          <p:cNvPr id="616453" name="Picture 5" descr="IMG_2406"/>
          <p:cNvPicPr>
            <a:picLocks noChangeAspect="1" noChangeArrowheads="1"/>
          </p:cNvPicPr>
          <p:nvPr/>
        </p:nvPicPr>
        <p:blipFill>
          <a:blip r:embed="rId4"/>
          <a:srcRect/>
          <a:stretch>
            <a:fillRect/>
          </a:stretch>
        </p:blipFill>
        <p:spPr bwMode="auto">
          <a:xfrm>
            <a:off x="228600" y="2971800"/>
            <a:ext cx="4876800" cy="3657600"/>
          </a:xfrm>
          <a:prstGeom prst="rect">
            <a:avLst/>
          </a:prstGeom>
          <a:noFill/>
        </p:spPr>
      </p:pic>
      <p:pic>
        <p:nvPicPr>
          <p:cNvPr id="616454" name="Picture 6" descr="IMG_1179"/>
          <p:cNvPicPr>
            <a:picLocks noChangeAspect="1" noChangeArrowheads="1"/>
          </p:cNvPicPr>
          <p:nvPr/>
        </p:nvPicPr>
        <p:blipFill>
          <a:blip r:embed="rId5"/>
          <a:srcRect/>
          <a:stretch>
            <a:fillRect/>
          </a:stretch>
        </p:blipFill>
        <p:spPr bwMode="auto">
          <a:xfrm>
            <a:off x="228600" y="228600"/>
            <a:ext cx="2417763" cy="3505200"/>
          </a:xfrm>
          <a:prstGeom prst="rect">
            <a:avLst/>
          </a:prstGeom>
          <a:noFill/>
        </p:spPr>
      </p:pic>
      <p:sp>
        <p:nvSpPr>
          <p:cNvPr id="616455" name="Line 7"/>
          <p:cNvSpPr>
            <a:spLocks noChangeShapeType="1"/>
          </p:cNvSpPr>
          <p:nvPr/>
        </p:nvSpPr>
        <p:spPr bwMode="auto">
          <a:xfrm>
            <a:off x="7239000" y="0"/>
            <a:ext cx="0" cy="6096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56" name="Line 8"/>
          <p:cNvSpPr>
            <a:spLocks noChangeShapeType="1"/>
          </p:cNvSpPr>
          <p:nvPr/>
        </p:nvSpPr>
        <p:spPr bwMode="auto">
          <a:xfrm>
            <a:off x="7162800" y="3962400"/>
            <a:ext cx="0" cy="10668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57" name="Line 9"/>
          <p:cNvSpPr>
            <a:spLocks noChangeShapeType="1"/>
          </p:cNvSpPr>
          <p:nvPr/>
        </p:nvSpPr>
        <p:spPr bwMode="auto">
          <a:xfrm flipH="1">
            <a:off x="4800600" y="4724400"/>
            <a:ext cx="26670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58" name="Line 10"/>
          <p:cNvSpPr>
            <a:spLocks noChangeShapeType="1"/>
          </p:cNvSpPr>
          <p:nvPr/>
        </p:nvSpPr>
        <p:spPr bwMode="auto">
          <a:xfrm flipH="1">
            <a:off x="0" y="4724400"/>
            <a:ext cx="228600" cy="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59" name="Line 11"/>
          <p:cNvSpPr>
            <a:spLocks noChangeShapeType="1"/>
          </p:cNvSpPr>
          <p:nvPr/>
        </p:nvSpPr>
        <p:spPr bwMode="auto">
          <a:xfrm rot="-27000000">
            <a:off x="3314700" y="-266700"/>
            <a:ext cx="0" cy="16002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60" name="Line 12"/>
          <p:cNvSpPr>
            <a:spLocks noChangeShapeType="1"/>
          </p:cNvSpPr>
          <p:nvPr/>
        </p:nvSpPr>
        <p:spPr bwMode="auto">
          <a:xfrm rot="-27000000">
            <a:off x="3314700" y="-38100"/>
            <a:ext cx="0" cy="16002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61" name="Line 13"/>
          <p:cNvSpPr>
            <a:spLocks noChangeShapeType="1"/>
          </p:cNvSpPr>
          <p:nvPr/>
        </p:nvSpPr>
        <p:spPr bwMode="auto">
          <a:xfrm rot="-27000000">
            <a:off x="3314700" y="1409700"/>
            <a:ext cx="0" cy="16002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62" name="Line 14"/>
          <p:cNvSpPr>
            <a:spLocks noChangeShapeType="1"/>
          </p:cNvSpPr>
          <p:nvPr/>
        </p:nvSpPr>
        <p:spPr bwMode="auto">
          <a:xfrm rot="-27000000">
            <a:off x="3314700" y="1638300"/>
            <a:ext cx="0" cy="1600200"/>
          </a:xfrm>
          <a:prstGeom prst="line">
            <a:avLst/>
          </a:prstGeom>
          <a:noFill/>
          <a:ln w="28575">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6463" name="Rectangle 15"/>
          <p:cNvSpPr>
            <a:spLocks noChangeArrowheads="1"/>
          </p:cNvSpPr>
          <p:nvPr/>
        </p:nvSpPr>
        <p:spPr bwMode="auto">
          <a:xfrm>
            <a:off x="7239000" y="6096000"/>
            <a:ext cx="990600" cy="5334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365513921"/>
      </p:ext>
    </p:extLst>
  </p:cSld>
  <p:clrMapOvr>
    <a:masterClrMapping/>
  </p:clrMapOvr>
  <p:transition advClick="0"/>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556B6F95-8E6F-4666-8E85-F85347F5A61A}" type="slidenum">
              <a:rPr lang="ar-SA">
                <a:solidFill>
                  <a:srgbClr val="90C226"/>
                </a:solidFill>
              </a:rPr>
              <a:pPr/>
              <a:t>356</a:t>
            </a:fld>
            <a:endParaRPr lang="en-US" dirty="0">
              <a:solidFill>
                <a:srgbClr val="90C226"/>
              </a:solidFill>
            </a:endParaRPr>
          </a:p>
        </p:txBody>
      </p:sp>
      <p:sp>
        <p:nvSpPr>
          <p:cNvPr id="618498" name="Rectangle 2"/>
          <p:cNvSpPr>
            <a:spLocks noChangeArrowheads="1"/>
          </p:cNvSpPr>
          <p:nvPr/>
        </p:nvSpPr>
        <p:spPr bwMode="auto">
          <a:xfrm>
            <a:off x="2971800" y="533400"/>
            <a:ext cx="3465513"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مسجد حکيم</a:t>
            </a:r>
            <a:endParaRPr lang="en-US" sz="7200" dirty="0">
              <a:solidFill>
                <a:prstClr val="black"/>
              </a:solidFill>
              <a:latin typeface="Arial" pitchFamily="34" charset="0"/>
              <a:cs typeface="Andalus" pitchFamily="2" charset="-78"/>
            </a:endParaRPr>
          </a:p>
        </p:txBody>
      </p:sp>
      <p:pic>
        <p:nvPicPr>
          <p:cNvPr id="618499" name="Picture 3" descr="6"/>
          <p:cNvPicPr>
            <a:picLocks noChangeAspect="1" noChangeArrowheads="1"/>
          </p:cNvPicPr>
          <p:nvPr/>
        </p:nvPicPr>
        <p:blipFill>
          <a:blip r:embed="rId2"/>
          <a:srcRect/>
          <a:stretch>
            <a:fillRect/>
          </a:stretch>
        </p:blipFill>
        <p:spPr bwMode="auto">
          <a:xfrm>
            <a:off x="381000" y="2438400"/>
            <a:ext cx="5334000" cy="3333750"/>
          </a:xfrm>
          <a:prstGeom prst="rect">
            <a:avLst/>
          </a:prstGeom>
          <a:noFill/>
        </p:spPr>
      </p:pic>
      <p:sp>
        <p:nvSpPr>
          <p:cNvPr id="618500" name="Rectangle 4"/>
          <p:cNvSpPr>
            <a:spLocks noChangeArrowheads="1"/>
          </p:cNvSpPr>
          <p:nvPr/>
        </p:nvSpPr>
        <p:spPr bwMode="auto">
          <a:xfrm>
            <a:off x="8153400" y="5562600"/>
            <a:ext cx="838200" cy="11430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8501" name="Rectangle 5"/>
          <p:cNvSpPr>
            <a:spLocks noChangeArrowheads="1"/>
          </p:cNvSpPr>
          <p:nvPr/>
        </p:nvSpPr>
        <p:spPr bwMode="auto">
          <a:xfrm>
            <a:off x="6172200" y="6096000"/>
            <a:ext cx="2209800" cy="533400"/>
          </a:xfrm>
          <a:prstGeom prst="rect">
            <a:avLst/>
          </a:prstGeom>
          <a:solidFill>
            <a:schemeClr val="bg1"/>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8502" name="Rectangle 6"/>
          <p:cNvSpPr>
            <a:spLocks noChangeArrowheads="1"/>
          </p:cNvSpPr>
          <p:nvPr/>
        </p:nvSpPr>
        <p:spPr bwMode="auto">
          <a:xfrm>
            <a:off x="8077200" y="5562600"/>
            <a:ext cx="914400" cy="1066800"/>
          </a:xfrm>
          <a:prstGeom prst="rect">
            <a:avLst/>
          </a:prstGeom>
          <a:solidFill>
            <a:srgbClr val="00000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18503" name="Picture 7" descr="masjed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53400" y="5486400"/>
            <a:ext cx="762000" cy="571500"/>
          </a:xfrm>
          <a:prstGeom prst="rect">
            <a:avLst/>
          </a:prstGeom>
          <a:noFill/>
          <a:ln w="9525">
            <a:solidFill>
              <a:schemeClr val="tx1"/>
            </a:solidFill>
            <a:miter lim="800000"/>
            <a:headEnd/>
            <a:tailEnd/>
          </a:ln>
        </p:spPr>
      </p:pic>
      <p:sp>
        <p:nvSpPr>
          <p:cNvPr id="618504" name="Text Box 8"/>
          <p:cNvSpPr txBox="1">
            <a:spLocks noChangeArrowheads="1"/>
          </p:cNvSpPr>
          <p:nvPr/>
        </p:nvSpPr>
        <p:spPr bwMode="auto">
          <a:xfrm>
            <a:off x="8077200" y="6172200"/>
            <a:ext cx="838200" cy="366713"/>
          </a:xfrm>
          <a:prstGeom prst="rect">
            <a:avLst/>
          </a:prstGeom>
          <a:solidFill>
            <a:srgbClr val="000000"/>
          </a:solid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618505"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18506" name="AutoShape 10">
            <a:hlinkClick r:id="rId4" action="ppaction://hlinkpres?slideindex=1&amp;slidetitle=" highlightClick="1"/>
          </p:cNvPr>
          <p:cNvSpPr>
            <a:spLocks noChangeArrowheads="1"/>
          </p:cNvSpPr>
          <p:nvPr/>
        </p:nvSpPr>
        <p:spPr bwMode="auto">
          <a:xfrm>
            <a:off x="8077200" y="5486400"/>
            <a:ext cx="9144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270784084"/>
      </p:ext>
    </p:extLst>
  </p:cSld>
  <p:clrMapOvr>
    <a:masterClrMapping/>
  </p:clrMapOvr>
  <p:transition advClick="0"/>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8070E07C-D5D3-4867-89D4-87560E34E3A5}" type="slidenum">
              <a:rPr lang="ar-SA">
                <a:solidFill>
                  <a:srgbClr val="90C226"/>
                </a:solidFill>
              </a:rPr>
              <a:pPr/>
              <a:t>357</a:t>
            </a:fld>
            <a:endParaRPr lang="en-US" dirty="0">
              <a:solidFill>
                <a:srgbClr val="90C226"/>
              </a:solidFill>
            </a:endParaRPr>
          </a:p>
        </p:txBody>
      </p:sp>
      <p:sp>
        <p:nvSpPr>
          <p:cNvPr id="619522" name="Rectangle 2"/>
          <p:cNvSpPr>
            <a:spLocks noChangeArrowheads="1"/>
          </p:cNvSpPr>
          <p:nvPr/>
        </p:nvSpPr>
        <p:spPr bwMode="auto">
          <a:xfrm rot="-16200000">
            <a:off x="7135812" y="2998788"/>
            <a:ext cx="2187575"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حکيم</a:t>
            </a:r>
            <a:endParaRPr lang="en-US" sz="4400" dirty="0">
              <a:solidFill>
                <a:prstClr val="black"/>
              </a:solidFill>
              <a:latin typeface="Arial" pitchFamily="34" charset="0"/>
              <a:cs typeface="Andalus" pitchFamily="2" charset="-78"/>
            </a:endParaRPr>
          </a:p>
        </p:txBody>
      </p:sp>
      <p:pic>
        <p:nvPicPr>
          <p:cNvPr id="619523" name="Picture 3" descr="1"/>
          <p:cNvPicPr>
            <a:picLocks noChangeAspect="1" noChangeArrowheads="1"/>
          </p:cNvPicPr>
          <p:nvPr/>
        </p:nvPicPr>
        <p:blipFill>
          <a:blip r:embed="rId2"/>
          <a:srcRect/>
          <a:stretch>
            <a:fillRect/>
          </a:stretch>
        </p:blipFill>
        <p:spPr bwMode="auto">
          <a:xfrm rot="259851">
            <a:off x="0" y="533400"/>
            <a:ext cx="2030413" cy="3276600"/>
          </a:xfrm>
          <a:prstGeom prst="rect">
            <a:avLst/>
          </a:prstGeom>
          <a:noFill/>
        </p:spPr>
      </p:pic>
      <p:sp>
        <p:nvSpPr>
          <p:cNvPr id="619524" name="Text Box 4"/>
          <p:cNvSpPr txBox="1">
            <a:spLocks noChangeArrowheads="1"/>
          </p:cNvSpPr>
          <p:nvPr/>
        </p:nvSpPr>
        <p:spPr bwMode="auto">
          <a:xfrm>
            <a:off x="1752600" y="228600"/>
            <a:ext cx="6096000" cy="6186309"/>
          </a:xfrm>
          <a:prstGeom prst="rect">
            <a:avLst/>
          </a:prstGeom>
          <a:noFill/>
          <a:ln w="9525">
            <a:noFill/>
            <a:miter lim="800000"/>
            <a:headEnd/>
            <a:tailEnd/>
          </a:ln>
          <a:effectLst/>
        </p:spPr>
        <p:txBody>
          <a:bodyPr>
            <a:spAutoFit/>
          </a:bodyPr>
          <a:lstStyle/>
          <a:p>
            <a:pPr fontAlgn="base">
              <a:spcBef>
                <a:spcPct val="0"/>
              </a:spcBef>
              <a:spcAft>
                <a:spcPct val="0"/>
              </a:spcAft>
            </a:pPr>
            <a:r>
              <a:rPr lang="ar-SA" b="1" i="1" dirty="0">
                <a:solidFill>
                  <a:prstClr val="black"/>
                </a:solidFill>
                <a:latin typeface="Arial" pitchFamily="34" charset="0"/>
                <a:cs typeface="B Homa" panose="00000400000000000000" pitchFamily="2" charset="-78"/>
              </a:rPr>
              <a:t>مسجد حكيم توسط طبيب شاه عباس دوم  (محمد داود ملقب به طغرب خان) بين سال هاي 1656 و</a:t>
            </a:r>
            <a:r>
              <a:rPr lang="fa-IR" b="1" i="1" dirty="0">
                <a:solidFill>
                  <a:prstClr val="black"/>
                </a:solidFill>
                <a:latin typeface="Arial" pitchFamily="34" charset="0"/>
                <a:cs typeface="B Homa" panose="00000400000000000000" pitchFamily="2" charset="-78"/>
              </a:rPr>
              <a:t> </a:t>
            </a:r>
            <a:r>
              <a:rPr lang="ar-SA" b="1" i="1" dirty="0">
                <a:solidFill>
                  <a:prstClr val="black"/>
                </a:solidFill>
                <a:latin typeface="Arial" pitchFamily="34" charset="0"/>
                <a:cs typeface="B Homa" panose="00000400000000000000" pitchFamily="2" charset="-78"/>
              </a:rPr>
              <a:t>1662</a:t>
            </a:r>
            <a:r>
              <a:rPr lang="fa-IR" b="1" i="1" dirty="0">
                <a:solidFill>
                  <a:prstClr val="black"/>
                </a:solidFill>
                <a:latin typeface="Arial" pitchFamily="34" charset="0"/>
                <a:cs typeface="B Homa" panose="00000400000000000000" pitchFamily="2" charset="-78"/>
              </a:rPr>
              <a:t>میلادی</a:t>
            </a:r>
            <a:r>
              <a:rPr lang="ar-SA" b="1" i="1" dirty="0">
                <a:solidFill>
                  <a:prstClr val="black"/>
                </a:solidFill>
                <a:latin typeface="Arial" pitchFamily="34" charset="0"/>
                <a:cs typeface="B Homa" panose="00000400000000000000" pitchFamily="2" charset="-78"/>
              </a:rPr>
              <a:t> آن چنان كه نوشته اي بر فراز سراي ورودي ساخته شده توسط خود او در نزديكي بازار روايت مي كند</a:t>
            </a:r>
            <a:r>
              <a:rPr lang="en-US" b="1" i="1" dirty="0">
                <a:solidFill>
                  <a:prstClr val="black"/>
                </a:solidFill>
                <a:latin typeface="Arial" pitchFamily="34" charset="0"/>
                <a:cs typeface="B Homa" panose="00000400000000000000" pitchFamily="2" charset="-78"/>
              </a:rPr>
              <a:t>,</a:t>
            </a:r>
            <a:r>
              <a:rPr lang="ar-SA" b="1" i="1" dirty="0">
                <a:solidFill>
                  <a:prstClr val="black"/>
                </a:solidFill>
                <a:latin typeface="Arial" pitchFamily="34" charset="0"/>
                <a:cs typeface="B Homa" panose="00000400000000000000" pitchFamily="2" charset="-78"/>
              </a:rPr>
              <a:t>ساخته شده است.</a:t>
            </a:r>
          </a:p>
          <a:p>
            <a:pPr fontAlgn="base">
              <a:spcBef>
                <a:spcPct val="0"/>
              </a:spcBef>
              <a:spcAft>
                <a:spcPct val="0"/>
              </a:spcAft>
            </a:pPr>
            <a:r>
              <a:rPr lang="ar-SA" b="1" i="1" dirty="0">
                <a:solidFill>
                  <a:prstClr val="black"/>
                </a:solidFill>
                <a:latin typeface="Arial" pitchFamily="34" charset="0"/>
                <a:cs typeface="B Homa" panose="00000400000000000000" pitchFamily="2" charset="-78"/>
              </a:rPr>
              <a:t>با اين حال بناي مسجد بر روي سايت مسجدي بسي قديمي تر كه در دوران حكومت صاحب اسماعيل بن آباد در قرن 10 ميلادي بنا گرديده قرار گرفته است.</a:t>
            </a:r>
          </a:p>
          <a:p>
            <a:pPr fontAlgn="base">
              <a:spcBef>
                <a:spcPct val="0"/>
              </a:spcBef>
              <a:spcAft>
                <a:spcPct val="0"/>
              </a:spcAft>
            </a:pPr>
            <a:r>
              <a:rPr lang="ar-SA" b="1" i="1" dirty="0">
                <a:solidFill>
                  <a:prstClr val="black"/>
                </a:solidFill>
                <a:latin typeface="Arial" pitchFamily="34" charset="0"/>
                <a:cs typeface="B Homa" panose="00000400000000000000" pitchFamily="2" charset="-78"/>
              </a:rPr>
              <a:t>ساختمان اوليه مسجد از گچ ساخته شده بوده است كه از آن بسيار اندك به جا مانده است. رنگمايه عاج گونه خوشايندي كه در قسمت هاي بر جاي مانده ديده مي شود به لطف همين استفاده از گچ مي باشد.</a:t>
            </a:r>
          </a:p>
          <a:p>
            <a:pPr fontAlgn="base">
              <a:spcBef>
                <a:spcPct val="0"/>
              </a:spcBef>
              <a:spcAft>
                <a:spcPct val="0"/>
              </a:spcAft>
            </a:pPr>
            <a:r>
              <a:rPr lang="ar-SA" b="1" i="1" dirty="0">
                <a:solidFill>
                  <a:prstClr val="black"/>
                </a:solidFill>
                <a:latin typeface="Arial" pitchFamily="34" charset="0"/>
                <a:cs typeface="B Homa" panose="00000400000000000000" pitchFamily="2" charset="-78"/>
              </a:rPr>
              <a:t>ورودي اين مسجد كه به خياباني نه چندان جذاب كه به سمت شمال شرق بازار اصلي ادامه مي يابد راه مي يابد با نام "ايوان جرجير" شناخته شده است و شايد قديمي ترين بناي مذهبي اصفهان باشد.</a:t>
            </a:r>
          </a:p>
          <a:p>
            <a:pPr fontAlgn="base">
              <a:spcBef>
                <a:spcPct val="0"/>
              </a:spcBef>
              <a:spcAft>
                <a:spcPct val="0"/>
              </a:spcAft>
            </a:pPr>
            <a:r>
              <a:rPr lang="ar-SA" b="1" i="1" dirty="0">
                <a:solidFill>
                  <a:prstClr val="black"/>
                </a:solidFill>
                <a:latin typeface="Arial" pitchFamily="34" charset="0"/>
                <a:cs typeface="B Homa" panose="00000400000000000000" pitchFamily="2" charset="-78"/>
              </a:rPr>
              <a:t>اين ايوان نشان</a:t>
            </a:r>
            <a:r>
              <a:rPr lang="en-US" b="1" i="1" dirty="0">
                <a:solidFill>
                  <a:prstClr val="black"/>
                </a:solidFill>
                <a:latin typeface="Arial" pitchFamily="34" charset="0"/>
                <a:cs typeface="B Homa" panose="00000400000000000000" pitchFamily="2" charset="-78"/>
              </a:rPr>
              <a:t> </a:t>
            </a:r>
            <a:r>
              <a:rPr lang="ar-SA" b="1" i="1" dirty="0">
                <a:solidFill>
                  <a:prstClr val="black"/>
                </a:solidFill>
                <a:latin typeface="Arial" pitchFamily="34" charset="0"/>
                <a:cs typeface="B Homa" panose="00000400000000000000" pitchFamily="2" charset="-78"/>
              </a:rPr>
              <a:t>دهنده رشد شيوه منحصر به فردي از مزين كاري تحت حكومت فرمانروايان ديلمي مي باشد. طاق آن با گچبري هاي كوفي با شكوهي مزين گرديده است. اين طاق رها از قيد و بند آويزه ها كه مشخصه اصلي روند پيشرفت نيم گنبدهايي كه بعدها ساخته مي شوند است از شكوه و جلال خاصي برخوردار مي باشد. به طوري كه به رقابت با زيبايي و عظمت گنبد مسجد شيخ لطف الله (كه 600 سال بعد از آن بنا گرديد)برمي خيزد. وضع كنوني بسيار مناسب ايوان مسجد بدين خاطر است كه توسط ديوارهاي گلي پوشانيده شده بوده اند. اداره ميراث فرهنگي در سال 1956 اقدام به تخريب اين ديوارها نمود. </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905372606"/>
      </p:ext>
    </p:extLst>
  </p:cSld>
  <p:clrMapOvr>
    <a:masterClrMapping/>
  </p:clrMapOvr>
  <p:transition advClick="0"/>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846EF1F2-6DB7-4CFD-81A5-CFB8A47877F1}" type="slidenum">
              <a:rPr lang="ar-SA">
                <a:solidFill>
                  <a:srgbClr val="90C226"/>
                </a:solidFill>
              </a:rPr>
              <a:pPr/>
              <a:t>358</a:t>
            </a:fld>
            <a:endParaRPr lang="en-US" dirty="0">
              <a:solidFill>
                <a:srgbClr val="90C226"/>
              </a:solidFill>
            </a:endParaRPr>
          </a:p>
        </p:txBody>
      </p:sp>
      <p:sp>
        <p:nvSpPr>
          <p:cNvPr id="620546" name="Rectangle 2"/>
          <p:cNvSpPr>
            <a:spLocks noChangeArrowheads="1"/>
          </p:cNvSpPr>
          <p:nvPr/>
        </p:nvSpPr>
        <p:spPr bwMode="auto">
          <a:xfrm rot="-16200000">
            <a:off x="7135812" y="2998788"/>
            <a:ext cx="2187575"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حکيم</a:t>
            </a:r>
            <a:endParaRPr lang="en-US" sz="4400" dirty="0">
              <a:solidFill>
                <a:prstClr val="black"/>
              </a:solidFill>
              <a:latin typeface="Arial" pitchFamily="34" charset="0"/>
              <a:cs typeface="Andalus" pitchFamily="2" charset="-78"/>
            </a:endParaRPr>
          </a:p>
        </p:txBody>
      </p:sp>
      <p:pic>
        <p:nvPicPr>
          <p:cNvPr id="620547" name="Picture 3" descr="TN_ESFEHAN%20MASJED%20JAME22"/>
          <p:cNvPicPr>
            <a:picLocks noChangeAspect="1" noChangeArrowheads="1"/>
          </p:cNvPicPr>
          <p:nvPr/>
        </p:nvPicPr>
        <p:blipFill>
          <a:blip r:embed="rId2"/>
          <a:srcRect/>
          <a:stretch>
            <a:fillRect/>
          </a:stretch>
        </p:blipFill>
        <p:spPr bwMode="auto">
          <a:xfrm>
            <a:off x="4114800" y="457200"/>
            <a:ext cx="2565400" cy="3352800"/>
          </a:xfrm>
          <a:prstGeom prst="rect">
            <a:avLst/>
          </a:prstGeom>
          <a:noFill/>
        </p:spPr>
      </p:pic>
      <p:sp>
        <p:nvSpPr>
          <p:cNvPr id="620548" name="Line 4"/>
          <p:cNvSpPr>
            <a:spLocks noChangeShapeType="1"/>
          </p:cNvSpPr>
          <p:nvPr/>
        </p:nvSpPr>
        <p:spPr bwMode="auto">
          <a:xfrm>
            <a:off x="6858000" y="0"/>
            <a:ext cx="0" cy="5257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0549" name="Line 5"/>
          <p:cNvSpPr>
            <a:spLocks noChangeShapeType="1"/>
          </p:cNvSpPr>
          <p:nvPr/>
        </p:nvSpPr>
        <p:spPr bwMode="auto">
          <a:xfrm flipH="1">
            <a:off x="0" y="48768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20550" name="Picture 6" descr="TN_ESFEHAN%20MASJED%20HAKIM26"/>
          <p:cNvPicPr>
            <a:picLocks noChangeAspect="1" noChangeArrowheads="1"/>
          </p:cNvPicPr>
          <p:nvPr/>
        </p:nvPicPr>
        <p:blipFill>
          <a:blip r:embed="rId3"/>
          <a:srcRect/>
          <a:stretch>
            <a:fillRect/>
          </a:stretch>
        </p:blipFill>
        <p:spPr bwMode="auto">
          <a:xfrm>
            <a:off x="1295400" y="2590800"/>
            <a:ext cx="2673350" cy="3505200"/>
          </a:xfrm>
          <a:prstGeom prst="rect">
            <a:avLst/>
          </a:prstGeom>
          <a:noFill/>
        </p:spPr>
      </p:pic>
    </p:spTree>
    <p:extLst>
      <p:ext uri="{BB962C8B-B14F-4D97-AF65-F5344CB8AC3E}">
        <p14:creationId xmlns:p14="http://schemas.microsoft.com/office/powerpoint/2010/main" val="3504161997"/>
      </p:ext>
    </p:extLst>
  </p:cSld>
  <p:clrMapOvr>
    <a:masterClrMapping/>
  </p:clrMapOvr>
  <p:transition advClick="0"/>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F73169F1-23EA-45C8-9442-9CCC830CE7A2}" type="slidenum">
              <a:rPr lang="ar-SA">
                <a:solidFill>
                  <a:srgbClr val="90C226"/>
                </a:solidFill>
              </a:rPr>
              <a:pPr/>
              <a:t>359</a:t>
            </a:fld>
            <a:endParaRPr lang="en-US" dirty="0">
              <a:solidFill>
                <a:srgbClr val="90C226"/>
              </a:solidFill>
            </a:endParaRPr>
          </a:p>
        </p:txBody>
      </p:sp>
      <p:sp>
        <p:nvSpPr>
          <p:cNvPr id="621570" name="Rectangle 2"/>
          <p:cNvSpPr>
            <a:spLocks noChangeArrowheads="1"/>
          </p:cNvSpPr>
          <p:nvPr/>
        </p:nvSpPr>
        <p:spPr bwMode="auto">
          <a:xfrm rot="-16200000">
            <a:off x="7135812" y="2998788"/>
            <a:ext cx="2187575"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حکيم</a:t>
            </a:r>
            <a:endParaRPr lang="en-US" sz="4400" dirty="0">
              <a:solidFill>
                <a:prstClr val="black"/>
              </a:solidFill>
              <a:latin typeface="Arial" pitchFamily="34" charset="0"/>
              <a:cs typeface="Andalus" pitchFamily="2" charset="-78"/>
            </a:endParaRPr>
          </a:p>
        </p:txBody>
      </p:sp>
      <p:sp>
        <p:nvSpPr>
          <p:cNvPr id="621571"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1572"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21573" name="Picture 5" descr="DSCN1659"/>
          <p:cNvPicPr>
            <a:picLocks noChangeAspect="1" noChangeArrowheads="1"/>
          </p:cNvPicPr>
          <p:nvPr/>
        </p:nvPicPr>
        <p:blipFill>
          <a:blip r:embed="rId2"/>
          <a:srcRect/>
          <a:stretch>
            <a:fillRect/>
          </a:stretch>
        </p:blipFill>
        <p:spPr bwMode="auto">
          <a:xfrm>
            <a:off x="990600" y="3657600"/>
            <a:ext cx="3505200" cy="2630488"/>
          </a:xfrm>
          <a:prstGeom prst="rect">
            <a:avLst/>
          </a:prstGeom>
          <a:noFill/>
        </p:spPr>
      </p:pic>
      <p:pic>
        <p:nvPicPr>
          <p:cNvPr id="621574" name="Picture 6" descr="DSCN1658"/>
          <p:cNvPicPr>
            <a:picLocks noChangeAspect="1" noChangeArrowheads="1"/>
          </p:cNvPicPr>
          <p:nvPr/>
        </p:nvPicPr>
        <p:blipFill>
          <a:blip r:embed="rId3"/>
          <a:srcRect/>
          <a:stretch>
            <a:fillRect/>
          </a:stretch>
        </p:blipFill>
        <p:spPr bwMode="auto">
          <a:xfrm>
            <a:off x="3429000" y="685800"/>
            <a:ext cx="3886200" cy="2916238"/>
          </a:xfrm>
          <a:prstGeom prst="rect">
            <a:avLst/>
          </a:prstGeom>
          <a:noFill/>
        </p:spPr>
      </p:pic>
    </p:spTree>
    <p:extLst>
      <p:ext uri="{BB962C8B-B14F-4D97-AF65-F5344CB8AC3E}">
        <p14:creationId xmlns:p14="http://schemas.microsoft.com/office/powerpoint/2010/main" val="4025845945"/>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17C707C9-438F-4634-A228-45DE3990906D}" type="slidenum">
              <a:rPr lang="ar-SA">
                <a:solidFill>
                  <a:srgbClr val="90C226"/>
                </a:solidFill>
              </a:rPr>
              <a:pPr/>
              <a:t>36</a:t>
            </a:fld>
            <a:endParaRPr lang="en-US" dirty="0">
              <a:solidFill>
                <a:srgbClr val="90C226"/>
              </a:solidFill>
            </a:endParaRPr>
          </a:p>
        </p:txBody>
      </p:sp>
      <p:pic>
        <p:nvPicPr>
          <p:cNvPr id="120834" name="Picture 2" descr="bishapour04(2)"/>
          <p:cNvPicPr>
            <a:picLocks noChangeAspect="1" noChangeArrowheads="1"/>
          </p:cNvPicPr>
          <p:nvPr/>
        </p:nvPicPr>
        <p:blipFill>
          <a:blip r:embed="rId2"/>
          <a:srcRect/>
          <a:stretch>
            <a:fillRect/>
          </a:stretch>
        </p:blipFill>
        <p:spPr bwMode="auto">
          <a:xfrm>
            <a:off x="6659563" y="260350"/>
            <a:ext cx="2247900" cy="3313113"/>
          </a:xfrm>
          <a:prstGeom prst="rect">
            <a:avLst/>
          </a:prstGeom>
          <a:noFill/>
        </p:spPr>
      </p:pic>
      <p:pic>
        <p:nvPicPr>
          <p:cNvPr id="120836" name="Picture 4" descr="02(10)"/>
          <p:cNvPicPr>
            <a:picLocks noChangeAspect="1" noChangeArrowheads="1"/>
          </p:cNvPicPr>
          <p:nvPr/>
        </p:nvPicPr>
        <p:blipFill>
          <a:blip r:embed="rId3"/>
          <a:srcRect/>
          <a:stretch>
            <a:fillRect/>
          </a:stretch>
        </p:blipFill>
        <p:spPr bwMode="auto">
          <a:xfrm>
            <a:off x="395288" y="260350"/>
            <a:ext cx="3816350" cy="2520950"/>
          </a:xfrm>
          <a:prstGeom prst="rect">
            <a:avLst/>
          </a:prstGeom>
          <a:noFill/>
        </p:spPr>
      </p:pic>
      <p:sp>
        <p:nvSpPr>
          <p:cNvPr id="120837" name="Text Box 5"/>
          <p:cNvSpPr txBox="1">
            <a:spLocks noChangeArrowheads="1"/>
          </p:cNvSpPr>
          <p:nvPr/>
        </p:nvSpPr>
        <p:spPr bwMode="auto">
          <a:xfrm>
            <a:off x="5364163" y="6237288"/>
            <a:ext cx="3440112"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prstClr val="black"/>
                </a:solidFill>
                <a:latin typeface="Times New Roman" pitchFamily="18" charset="0"/>
                <a:cs typeface="Times New Roman" pitchFamily="18" charset="0"/>
              </a:rPr>
              <a:t>معبد اناهیتا در شهر بیشاپور</a:t>
            </a:r>
            <a:endParaRPr lang="en-US" sz="2400">
              <a:solidFill>
                <a:prstClr val="black"/>
              </a:solidFill>
              <a:latin typeface="Times New Roman" pitchFamily="18" charset="0"/>
              <a:cs typeface="Times New Roman" pitchFamily="18" charset="0"/>
            </a:endParaRPr>
          </a:p>
        </p:txBody>
      </p:sp>
      <p:pic>
        <p:nvPicPr>
          <p:cNvPr id="120838" name="Picture 6" descr="03(12)"/>
          <p:cNvPicPr>
            <a:picLocks noChangeAspect="1" noChangeArrowheads="1"/>
          </p:cNvPicPr>
          <p:nvPr/>
        </p:nvPicPr>
        <p:blipFill>
          <a:blip r:embed="rId4"/>
          <a:srcRect/>
          <a:stretch>
            <a:fillRect/>
          </a:stretch>
        </p:blipFill>
        <p:spPr bwMode="auto">
          <a:xfrm>
            <a:off x="684213" y="3213100"/>
            <a:ext cx="2700337" cy="3240088"/>
          </a:xfrm>
          <a:prstGeom prst="rect">
            <a:avLst/>
          </a:prstGeom>
          <a:noFill/>
        </p:spPr>
      </p:pic>
      <p:pic>
        <p:nvPicPr>
          <p:cNvPr id="120840" name="Picture 8" descr="22"/>
          <p:cNvPicPr>
            <a:picLocks noChangeAspect="1" noChangeArrowheads="1"/>
          </p:cNvPicPr>
          <p:nvPr/>
        </p:nvPicPr>
        <p:blipFill>
          <a:blip r:embed="rId5"/>
          <a:srcRect/>
          <a:stretch>
            <a:fillRect/>
          </a:stretch>
        </p:blipFill>
        <p:spPr bwMode="auto">
          <a:xfrm>
            <a:off x="4356100" y="260350"/>
            <a:ext cx="2089150" cy="3097213"/>
          </a:xfrm>
          <a:prstGeom prst="rect">
            <a:avLst/>
          </a:prstGeom>
          <a:noFill/>
        </p:spPr>
      </p:pic>
      <p:pic>
        <p:nvPicPr>
          <p:cNvPr id="120841" name="Picture 9" descr="67"/>
          <p:cNvPicPr>
            <a:picLocks noChangeAspect="1" noChangeArrowheads="1"/>
          </p:cNvPicPr>
          <p:nvPr/>
        </p:nvPicPr>
        <p:blipFill>
          <a:blip r:embed="rId6"/>
          <a:srcRect/>
          <a:stretch>
            <a:fillRect/>
          </a:stretch>
        </p:blipFill>
        <p:spPr bwMode="auto">
          <a:xfrm>
            <a:off x="3854450" y="3716338"/>
            <a:ext cx="3886200" cy="2449512"/>
          </a:xfrm>
          <a:prstGeom prst="rect">
            <a:avLst/>
          </a:prstGeom>
          <a:noFill/>
        </p:spPr>
      </p:pic>
    </p:spTree>
    <p:extLst>
      <p:ext uri="{BB962C8B-B14F-4D97-AF65-F5344CB8AC3E}">
        <p14:creationId xmlns:p14="http://schemas.microsoft.com/office/powerpoint/2010/main" val="3286637909"/>
      </p:ext>
    </p:extLst>
  </p:cSld>
  <p:clrMapOvr>
    <a:masterClrMapping/>
  </p:clrMapOvr>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337007AB-12FB-4F91-9408-CE98CC4D8540}" type="slidenum">
              <a:rPr lang="ar-SA">
                <a:solidFill>
                  <a:srgbClr val="90C226"/>
                </a:solidFill>
              </a:rPr>
              <a:pPr/>
              <a:t>360</a:t>
            </a:fld>
            <a:endParaRPr lang="en-US" dirty="0">
              <a:solidFill>
                <a:srgbClr val="90C226"/>
              </a:solidFill>
            </a:endParaRPr>
          </a:p>
        </p:txBody>
      </p:sp>
      <p:sp>
        <p:nvSpPr>
          <p:cNvPr id="622594" name="Rectangle 2"/>
          <p:cNvSpPr>
            <a:spLocks noChangeArrowheads="1"/>
          </p:cNvSpPr>
          <p:nvPr/>
        </p:nvSpPr>
        <p:spPr bwMode="auto">
          <a:xfrm rot="-16200000">
            <a:off x="7135812" y="2998788"/>
            <a:ext cx="2187575"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حکيم</a:t>
            </a:r>
            <a:endParaRPr lang="en-US" sz="4400" dirty="0">
              <a:solidFill>
                <a:prstClr val="black"/>
              </a:solidFill>
              <a:latin typeface="Arial" pitchFamily="34" charset="0"/>
              <a:cs typeface="Andalus" pitchFamily="2" charset="-78"/>
            </a:endParaRPr>
          </a:p>
        </p:txBody>
      </p:sp>
      <p:pic>
        <p:nvPicPr>
          <p:cNvPr id="622595" name="Picture 3" descr="DSCN1664"/>
          <p:cNvPicPr>
            <a:picLocks noChangeAspect="1" noChangeArrowheads="1"/>
          </p:cNvPicPr>
          <p:nvPr/>
        </p:nvPicPr>
        <p:blipFill>
          <a:blip r:embed="rId2"/>
          <a:srcRect/>
          <a:stretch>
            <a:fillRect/>
          </a:stretch>
        </p:blipFill>
        <p:spPr bwMode="auto">
          <a:xfrm>
            <a:off x="1371600" y="609600"/>
            <a:ext cx="2590800" cy="1943100"/>
          </a:xfrm>
          <a:prstGeom prst="rect">
            <a:avLst/>
          </a:prstGeom>
          <a:noFill/>
        </p:spPr>
      </p:pic>
      <p:pic>
        <p:nvPicPr>
          <p:cNvPr id="622596" name="Picture 4" descr="DSCN1660"/>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419600" y="304800"/>
            <a:ext cx="2459038" cy="3276600"/>
          </a:xfrm>
          <a:prstGeom prst="rect">
            <a:avLst/>
          </a:prstGeom>
          <a:noFill/>
        </p:spPr>
      </p:pic>
      <p:sp>
        <p:nvSpPr>
          <p:cNvPr id="622597" name="Line 5"/>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2598" name="Line 6"/>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22599" name="Picture 7" descr="DSCN1663"/>
          <p:cNvPicPr>
            <a:picLocks noChangeAspect="1" noChangeArrowheads="1"/>
          </p:cNvPicPr>
          <p:nvPr/>
        </p:nvPicPr>
        <p:blipFill>
          <a:blip r:embed="rId4"/>
          <a:srcRect/>
          <a:stretch>
            <a:fillRect/>
          </a:stretch>
        </p:blipFill>
        <p:spPr bwMode="auto">
          <a:xfrm>
            <a:off x="1371600" y="3048000"/>
            <a:ext cx="2573338" cy="3429000"/>
          </a:xfrm>
          <a:prstGeom prst="rect">
            <a:avLst/>
          </a:prstGeom>
          <a:noFill/>
          <a:ln w="9525">
            <a:solidFill>
              <a:srgbClr val="800000"/>
            </a:solidFill>
            <a:miter lim="800000"/>
            <a:headEnd/>
            <a:tailEnd/>
          </a:ln>
        </p:spPr>
      </p:pic>
    </p:spTree>
    <p:extLst>
      <p:ext uri="{BB962C8B-B14F-4D97-AF65-F5344CB8AC3E}">
        <p14:creationId xmlns:p14="http://schemas.microsoft.com/office/powerpoint/2010/main" val="2004640198"/>
      </p:ext>
    </p:extLst>
  </p:cSld>
  <p:clrMapOvr>
    <a:masterClrMapping/>
  </p:clrMapOvr>
  <p:transition advClick="0"/>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605DDCDC-E078-49A6-818C-13278F197EC1}" type="slidenum">
              <a:rPr lang="ar-SA">
                <a:solidFill>
                  <a:srgbClr val="90C226"/>
                </a:solidFill>
              </a:rPr>
              <a:pPr/>
              <a:t>361</a:t>
            </a:fld>
            <a:endParaRPr lang="en-US" dirty="0">
              <a:solidFill>
                <a:srgbClr val="90C226"/>
              </a:solidFill>
            </a:endParaRPr>
          </a:p>
        </p:txBody>
      </p:sp>
      <p:sp>
        <p:nvSpPr>
          <p:cNvPr id="623618" name="Rectangle 2"/>
          <p:cNvSpPr>
            <a:spLocks noChangeArrowheads="1"/>
          </p:cNvSpPr>
          <p:nvPr/>
        </p:nvSpPr>
        <p:spPr bwMode="auto">
          <a:xfrm rot="-16200000">
            <a:off x="7135812" y="2998788"/>
            <a:ext cx="2187575"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حکيم</a:t>
            </a:r>
            <a:endParaRPr lang="en-US" sz="4400" dirty="0">
              <a:solidFill>
                <a:prstClr val="black"/>
              </a:solidFill>
              <a:latin typeface="Arial" pitchFamily="34" charset="0"/>
              <a:cs typeface="Andalus" pitchFamily="2" charset="-78"/>
            </a:endParaRPr>
          </a:p>
        </p:txBody>
      </p:sp>
      <p:sp>
        <p:nvSpPr>
          <p:cNvPr id="623619"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3620" name="Line 4"/>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23621" name="Picture 5" descr="portal2"/>
          <p:cNvPicPr>
            <a:picLocks noChangeAspect="1" noChangeArrowheads="1"/>
          </p:cNvPicPr>
          <p:nvPr/>
        </p:nvPicPr>
        <p:blipFill>
          <a:blip r:embed="rId2"/>
          <a:srcRect/>
          <a:stretch>
            <a:fillRect/>
          </a:stretch>
        </p:blipFill>
        <p:spPr bwMode="auto">
          <a:xfrm>
            <a:off x="3429000" y="304800"/>
            <a:ext cx="4343400" cy="2714625"/>
          </a:xfrm>
          <a:prstGeom prst="rect">
            <a:avLst/>
          </a:prstGeom>
          <a:noFill/>
        </p:spPr>
      </p:pic>
      <p:pic>
        <p:nvPicPr>
          <p:cNvPr id="623622" name="Picture 6" descr="2"/>
          <p:cNvPicPr>
            <a:picLocks noChangeAspect="1" noChangeArrowheads="1"/>
          </p:cNvPicPr>
          <p:nvPr/>
        </p:nvPicPr>
        <p:blipFill>
          <a:blip r:embed="rId3"/>
          <a:srcRect/>
          <a:stretch>
            <a:fillRect/>
          </a:stretch>
        </p:blipFill>
        <p:spPr bwMode="auto">
          <a:xfrm>
            <a:off x="381000" y="3276600"/>
            <a:ext cx="4572000" cy="2838450"/>
          </a:xfrm>
          <a:prstGeom prst="rect">
            <a:avLst/>
          </a:prstGeom>
          <a:noFill/>
        </p:spPr>
      </p:pic>
    </p:spTree>
    <p:extLst>
      <p:ext uri="{BB962C8B-B14F-4D97-AF65-F5344CB8AC3E}">
        <p14:creationId xmlns:p14="http://schemas.microsoft.com/office/powerpoint/2010/main" val="807334795"/>
      </p:ext>
    </p:extLst>
  </p:cSld>
  <p:clrMapOvr>
    <a:masterClrMapping/>
  </p:clrMapOvr>
  <p:transition advClick="0"/>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FE8CFC80-6116-4207-A324-3674DEEF1077}" type="slidenum">
              <a:rPr lang="ar-SA">
                <a:solidFill>
                  <a:srgbClr val="90C226"/>
                </a:solidFill>
              </a:rPr>
              <a:pPr/>
              <a:t>362</a:t>
            </a:fld>
            <a:endParaRPr lang="en-US" dirty="0">
              <a:solidFill>
                <a:srgbClr val="90C226"/>
              </a:solidFill>
            </a:endParaRPr>
          </a:p>
        </p:txBody>
      </p:sp>
      <p:sp>
        <p:nvSpPr>
          <p:cNvPr id="624642" name="Rectangle 2"/>
          <p:cNvSpPr>
            <a:spLocks noChangeArrowheads="1"/>
          </p:cNvSpPr>
          <p:nvPr/>
        </p:nvSpPr>
        <p:spPr bwMode="auto">
          <a:xfrm rot="-16200000">
            <a:off x="7135812" y="2998788"/>
            <a:ext cx="2187575"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حکيم</a:t>
            </a:r>
            <a:endParaRPr lang="en-US" sz="4400" dirty="0">
              <a:solidFill>
                <a:prstClr val="black"/>
              </a:solidFill>
              <a:latin typeface="Arial" pitchFamily="34" charset="0"/>
              <a:cs typeface="Andalus" pitchFamily="2" charset="-78"/>
            </a:endParaRPr>
          </a:p>
        </p:txBody>
      </p:sp>
      <p:sp>
        <p:nvSpPr>
          <p:cNvPr id="624643" name="Line 3"/>
          <p:cNvSpPr>
            <a:spLocks noChangeShapeType="1"/>
          </p:cNvSpPr>
          <p:nvPr/>
        </p:nvSpPr>
        <p:spPr bwMode="auto">
          <a:xfrm>
            <a:off x="6553200" y="0"/>
            <a:ext cx="0" cy="5867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4644" name="Line 4"/>
          <p:cNvSpPr>
            <a:spLocks noChangeShapeType="1"/>
          </p:cNvSpPr>
          <p:nvPr/>
        </p:nvSpPr>
        <p:spPr bwMode="auto">
          <a:xfrm flipH="1" flipV="1">
            <a:off x="0" y="5562600"/>
            <a:ext cx="7010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24645" name="Picture 5" descr="IMG_2529"/>
          <p:cNvPicPr>
            <a:picLocks noChangeAspect="1" noChangeArrowheads="1"/>
          </p:cNvPicPr>
          <p:nvPr/>
        </p:nvPicPr>
        <p:blipFill>
          <a:blip r:embed="rId2"/>
          <a:srcRect/>
          <a:stretch>
            <a:fillRect/>
          </a:stretch>
        </p:blipFill>
        <p:spPr bwMode="auto">
          <a:xfrm>
            <a:off x="2362200" y="609600"/>
            <a:ext cx="4572000" cy="3429000"/>
          </a:xfrm>
          <a:prstGeom prst="rect">
            <a:avLst/>
          </a:prstGeom>
          <a:noFill/>
        </p:spPr>
      </p:pic>
      <p:pic>
        <p:nvPicPr>
          <p:cNvPr id="624646" name="Picture 6" descr="DSCN1661"/>
          <p:cNvPicPr>
            <a:picLocks noChangeAspect="1" noChangeArrowheads="1"/>
          </p:cNvPicPr>
          <p:nvPr/>
        </p:nvPicPr>
        <p:blipFill>
          <a:blip r:embed="rId3"/>
          <a:srcRect/>
          <a:stretch>
            <a:fillRect/>
          </a:stretch>
        </p:blipFill>
        <p:spPr bwMode="auto">
          <a:xfrm>
            <a:off x="457200" y="3352800"/>
            <a:ext cx="2341563" cy="3121025"/>
          </a:xfrm>
          <a:prstGeom prst="rect">
            <a:avLst/>
          </a:prstGeom>
          <a:noFill/>
          <a:ln w="9525">
            <a:solidFill>
              <a:srgbClr val="800000"/>
            </a:solidFill>
            <a:miter lim="800000"/>
            <a:headEnd/>
            <a:tailEnd/>
          </a:ln>
        </p:spPr>
      </p:pic>
      <p:sp>
        <p:nvSpPr>
          <p:cNvPr id="624647" name="Rectangle 7"/>
          <p:cNvSpPr>
            <a:spLocks noChangeArrowheads="1"/>
          </p:cNvSpPr>
          <p:nvPr/>
        </p:nvSpPr>
        <p:spPr bwMode="auto">
          <a:xfrm>
            <a:off x="7239000" y="6096000"/>
            <a:ext cx="990600" cy="533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755021365"/>
      </p:ext>
    </p:extLst>
  </p:cSld>
  <p:clrMapOvr>
    <a:masterClrMapping/>
  </p:clrMapOvr>
  <p:transition advClick="0"/>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84CF4B48-2343-48BE-ABEE-A511177B29FE}" type="slidenum">
              <a:rPr lang="ar-SA">
                <a:solidFill>
                  <a:srgbClr val="90C226"/>
                </a:solidFill>
              </a:rPr>
              <a:pPr/>
              <a:t>363</a:t>
            </a:fld>
            <a:endParaRPr lang="en-US" dirty="0">
              <a:solidFill>
                <a:srgbClr val="90C226"/>
              </a:solidFill>
            </a:endParaRPr>
          </a:p>
        </p:txBody>
      </p:sp>
      <p:sp>
        <p:nvSpPr>
          <p:cNvPr id="625666" name="Rectangle 2"/>
          <p:cNvSpPr>
            <a:spLocks noChangeArrowheads="1"/>
          </p:cNvSpPr>
          <p:nvPr/>
        </p:nvSpPr>
        <p:spPr bwMode="auto">
          <a:xfrm>
            <a:off x="2722563" y="533400"/>
            <a:ext cx="4378325"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مسجد سپهسالار</a:t>
            </a:r>
            <a:endParaRPr lang="en-US" sz="7200" dirty="0">
              <a:solidFill>
                <a:prstClr val="black"/>
              </a:solidFill>
              <a:latin typeface="Arial" pitchFamily="34" charset="0"/>
              <a:cs typeface="Andalus" pitchFamily="2" charset="-78"/>
            </a:endParaRPr>
          </a:p>
        </p:txBody>
      </p:sp>
      <p:pic>
        <p:nvPicPr>
          <p:cNvPr id="625667" name="Picture 3" descr="NSPH1"/>
          <p:cNvPicPr>
            <a:picLocks noChangeAspect="1" noChangeArrowheads="1"/>
          </p:cNvPicPr>
          <p:nvPr/>
        </p:nvPicPr>
        <p:blipFill>
          <a:blip r:embed="rId2">
            <a:clrChange>
              <a:clrFrom>
                <a:srgbClr val="89A5CA"/>
              </a:clrFrom>
              <a:clrTo>
                <a:srgbClr val="89A5CA">
                  <a:alpha val="0"/>
                </a:srgbClr>
              </a:clrTo>
            </a:clrChange>
          </a:blip>
          <a:srcRect/>
          <a:stretch>
            <a:fillRect/>
          </a:stretch>
        </p:blipFill>
        <p:spPr bwMode="auto">
          <a:xfrm>
            <a:off x="457200" y="3124200"/>
            <a:ext cx="4114800" cy="3079750"/>
          </a:xfrm>
          <a:prstGeom prst="rect">
            <a:avLst/>
          </a:prstGeom>
          <a:noFill/>
        </p:spPr>
      </p:pic>
      <p:sp>
        <p:nvSpPr>
          <p:cNvPr id="625668" name="Rectangle 4"/>
          <p:cNvSpPr>
            <a:spLocks noChangeArrowheads="1"/>
          </p:cNvSpPr>
          <p:nvPr/>
        </p:nvSpPr>
        <p:spPr bwMode="auto">
          <a:xfrm>
            <a:off x="8077200" y="5410200"/>
            <a:ext cx="1066800" cy="12192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5669" name="Rectangle 5"/>
          <p:cNvSpPr>
            <a:spLocks noChangeArrowheads="1"/>
          </p:cNvSpPr>
          <p:nvPr/>
        </p:nvSpPr>
        <p:spPr bwMode="auto">
          <a:xfrm>
            <a:off x="6248400" y="6096000"/>
            <a:ext cx="2057400" cy="533400"/>
          </a:xfrm>
          <a:prstGeom prst="rect">
            <a:avLst/>
          </a:prstGeom>
          <a:solidFill>
            <a:schemeClr val="bg1"/>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5670"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5671"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625672"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25673" name="Picture 9" descr="kinke ghjari"/>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24800" y="5429250"/>
            <a:ext cx="838200" cy="628650"/>
          </a:xfrm>
          <a:prstGeom prst="rect">
            <a:avLst/>
          </a:prstGeom>
          <a:noFill/>
          <a:ln w="9525">
            <a:solidFill>
              <a:schemeClr val="bg1"/>
            </a:solidFill>
            <a:miter lim="800000"/>
            <a:headEnd/>
            <a:tailEnd/>
          </a:ln>
        </p:spPr>
      </p:pic>
      <p:sp>
        <p:nvSpPr>
          <p:cNvPr id="625674"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813801415"/>
      </p:ext>
    </p:extLst>
  </p:cSld>
  <p:clrMapOvr>
    <a:masterClrMapping/>
  </p:clrMapOvr>
  <p:transition advClick="0"/>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D2D3ACE5-8E63-4281-9CDF-1E65AEB1B1A4}" type="slidenum">
              <a:rPr lang="ar-SA">
                <a:solidFill>
                  <a:srgbClr val="90C226"/>
                </a:solidFill>
              </a:rPr>
              <a:pPr/>
              <a:t>364</a:t>
            </a:fld>
            <a:endParaRPr lang="en-US" dirty="0">
              <a:solidFill>
                <a:srgbClr val="90C226"/>
              </a:solidFill>
            </a:endParaRPr>
          </a:p>
        </p:txBody>
      </p:sp>
      <p:sp>
        <p:nvSpPr>
          <p:cNvPr id="626690" name="Rectangle 2"/>
          <p:cNvSpPr>
            <a:spLocks noChangeArrowheads="1"/>
          </p:cNvSpPr>
          <p:nvPr/>
        </p:nvSpPr>
        <p:spPr bwMode="auto">
          <a:xfrm rot="-16200000">
            <a:off x="6627018" y="2745582"/>
            <a:ext cx="274796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سپهسالار</a:t>
            </a:r>
            <a:endParaRPr lang="en-US" sz="4400" dirty="0">
              <a:solidFill>
                <a:prstClr val="black"/>
              </a:solidFill>
              <a:latin typeface="Arial" pitchFamily="34" charset="0"/>
              <a:cs typeface="Andalus" pitchFamily="2" charset="-78"/>
            </a:endParaRPr>
          </a:p>
        </p:txBody>
      </p:sp>
      <p:sp>
        <p:nvSpPr>
          <p:cNvPr id="626691" name="Text Box 3"/>
          <p:cNvSpPr txBox="1">
            <a:spLocks noChangeArrowheads="1"/>
          </p:cNvSpPr>
          <p:nvPr/>
        </p:nvSpPr>
        <p:spPr bwMode="auto">
          <a:xfrm>
            <a:off x="304800" y="914400"/>
            <a:ext cx="6172200" cy="2014538"/>
          </a:xfrm>
          <a:prstGeom prst="rect">
            <a:avLst/>
          </a:prstGeom>
          <a:noFill/>
          <a:ln w="9525">
            <a:noFill/>
            <a:miter lim="800000"/>
            <a:headEnd/>
            <a:tailEnd/>
          </a:ln>
          <a:effectLst/>
        </p:spPr>
        <p:txBody>
          <a:bodyPr>
            <a:spAutoFit/>
          </a:bodyPr>
          <a:lstStyle/>
          <a:p>
            <a:pPr fontAlgn="base">
              <a:spcBef>
                <a:spcPct val="50000"/>
              </a:spcBef>
              <a:spcAft>
                <a:spcPct val="0"/>
              </a:spcAft>
            </a:pPr>
            <a:r>
              <a:rPr lang="ar-SA" b="1" i="1" dirty="0">
                <a:solidFill>
                  <a:prstClr val="black"/>
                </a:solidFill>
                <a:latin typeface="Arial" pitchFamily="34" charset="0"/>
                <a:cs typeface="B Homa" panose="00000400000000000000" pitchFamily="2" charset="-78"/>
              </a:rPr>
              <a:t>اين‌ بنا در خيابان‌ شهيد مصطفي‌ خميني‌ واقع‌ شده‌ و از آثار قرن‌سيزدهم‌ هجري‌ قمري‌ است‌. حاج‌ ميرزاحسن‌خان‌ سپه‌ سالار، صدر اعظم‌ دوره‌ ناصرالدين‌ شاه‌ قاجار و برادرش‌مشيرالدوله‌ باني‌ اين‌ مسجد بودند. اين‌ </a:t>
            </a:r>
            <a:r>
              <a:rPr lang="fa-IR" b="1" i="1" dirty="0">
                <a:solidFill>
                  <a:prstClr val="black"/>
                </a:solidFill>
                <a:latin typeface="Arial" pitchFamily="34" charset="0"/>
                <a:cs typeface="B Homa" panose="00000400000000000000" pitchFamily="2" charset="-78"/>
              </a:rPr>
              <a:t>مسجد</a:t>
            </a:r>
            <a:r>
              <a:rPr lang="ar-SA" b="1" i="1" dirty="0">
                <a:solidFill>
                  <a:prstClr val="black"/>
                </a:solidFill>
                <a:latin typeface="Arial" pitchFamily="34" charset="0"/>
                <a:cs typeface="B Homa" panose="00000400000000000000" pitchFamily="2" charset="-78"/>
              </a:rPr>
              <a:t>‌ 62 متر طول‌ و 61 متر عرض‌ و 60 حجره‌ دارد. گنبد آن‌، 37 مترارتفاع‌ دارد. اين‌ بنا شامل‌ جلوخان‌، سردر، دهليز، ساختمان‌ دو طبقه‌، حجره‌ها، چهارايوان‌، گنبدي‌بزرگ‌،شبستان‌، هشت‌گلدسته‌، مناره‌ كاشي‌كاري‌ شده‌ و مخزن‌ يك‌ كتابخانه‌ معتبر است‌</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77740711"/>
      </p:ext>
    </p:extLst>
  </p:cSld>
  <p:clrMapOvr>
    <a:masterClrMapping/>
  </p:clrMapOvr>
  <p:transition advClick="0"/>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6FED4399-38C9-48DD-AD4E-36F5BC3BEB8F}" type="slidenum">
              <a:rPr lang="ar-SA">
                <a:solidFill>
                  <a:srgbClr val="90C226"/>
                </a:solidFill>
              </a:rPr>
              <a:pPr/>
              <a:t>365</a:t>
            </a:fld>
            <a:endParaRPr lang="en-US" dirty="0">
              <a:solidFill>
                <a:srgbClr val="90C226"/>
              </a:solidFill>
            </a:endParaRPr>
          </a:p>
        </p:txBody>
      </p:sp>
      <p:sp>
        <p:nvSpPr>
          <p:cNvPr id="627714"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7715"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7716" name="Rectangle 4"/>
          <p:cNvSpPr>
            <a:spLocks noChangeArrowheads="1"/>
          </p:cNvSpPr>
          <p:nvPr/>
        </p:nvSpPr>
        <p:spPr bwMode="auto">
          <a:xfrm rot="-16200000">
            <a:off x="6627018" y="2745582"/>
            <a:ext cx="274796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سپهسالار</a:t>
            </a:r>
            <a:endParaRPr lang="en-US" sz="4400" dirty="0">
              <a:solidFill>
                <a:prstClr val="black"/>
              </a:solidFill>
              <a:latin typeface="Arial" pitchFamily="34" charset="0"/>
              <a:cs typeface="Andalus" pitchFamily="2" charset="-78"/>
            </a:endParaRPr>
          </a:p>
        </p:txBody>
      </p:sp>
      <p:pic>
        <p:nvPicPr>
          <p:cNvPr id="627717" name="Picture 5" descr="TFC01071"/>
          <p:cNvPicPr>
            <a:picLocks noChangeAspect="1" noChangeArrowheads="1"/>
          </p:cNvPicPr>
          <p:nvPr/>
        </p:nvPicPr>
        <p:blipFill>
          <a:blip r:embed="rId2"/>
          <a:srcRect/>
          <a:stretch>
            <a:fillRect/>
          </a:stretch>
        </p:blipFill>
        <p:spPr bwMode="auto">
          <a:xfrm>
            <a:off x="3581400" y="304800"/>
            <a:ext cx="3810000" cy="2709863"/>
          </a:xfrm>
          <a:prstGeom prst="rect">
            <a:avLst/>
          </a:prstGeom>
          <a:noFill/>
          <a:ln w="9525">
            <a:noFill/>
            <a:miter lim="800000"/>
            <a:headEnd/>
            <a:tailEnd/>
          </a:ln>
        </p:spPr>
      </p:pic>
      <p:pic>
        <p:nvPicPr>
          <p:cNvPr id="627718" name="Picture 6" descr="TFC01073"/>
          <p:cNvPicPr>
            <a:picLocks noChangeAspect="1" noChangeArrowheads="1"/>
          </p:cNvPicPr>
          <p:nvPr/>
        </p:nvPicPr>
        <p:blipFill>
          <a:blip r:embed="rId3">
            <a:clrChange>
              <a:clrFrom>
                <a:srgbClr val="ADD2EF"/>
              </a:clrFrom>
              <a:clrTo>
                <a:srgbClr val="ADD2EF">
                  <a:alpha val="0"/>
                </a:srgbClr>
              </a:clrTo>
            </a:clrChange>
          </a:blip>
          <a:srcRect/>
          <a:stretch>
            <a:fillRect/>
          </a:stretch>
        </p:blipFill>
        <p:spPr bwMode="auto">
          <a:xfrm>
            <a:off x="762000" y="2590800"/>
            <a:ext cx="2751138" cy="3886200"/>
          </a:xfrm>
          <a:prstGeom prst="rect">
            <a:avLst/>
          </a:prstGeom>
          <a:noFill/>
          <a:ln w="9525">
            <a:noFill/>
            <a:miter lim="800000"/>
            <a:headEnd/>
            <a:tailEnd/>
          </a:ln>
        </p:spPr>
      </p:pic>
    </p:spTree>
    <p:extLst>
      <p:ext uri="{BB962C8B-B14F-4D97-AF65-F5344CB8AC3E}">
        <p14:creationId xmlns:p14="http://schemas.microsoft.com/office/powerpoint/2010/main" val="2420975535"/>
      </p:ext>
    </p:extLst>
  </p:cSld>
  <p:clrMapOvr>
    <a:masterClrMapping/>
  </p:clrMapOvr>
  <p:transition advClick="0"/>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F1950B53-A70A-4241-B217-AD11FCA5B9B4}" type="slidenum">
              <a:rPr lang="ar-SA">
                <a:solidFill>
                  <a:srgbClr val="90C226"/>
                </a:solidFill>
              </a:rPr>
              <a:pPr/>
              <a:t>366</a:t>
            </a:fld>
            <a:endParaRPr lang="en-US" dirty="0">
              <a:solidFill>
                <a:srgbClr val="90C226"/>
              </a:solidFill>
            </a:endParaRPr>
          </a:p>
        </p:txBody>
      </p:sp>
      <p:sp>
        <p:nvSpPr>
          <p:cNvPr id="628738"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8739"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8740" name="Rectangle 4"/>
          <p:cNvSpPr>
            <a:spLocks noChangeArrowheads="1"/>
          </p:cNvSpPr>
          <p:nvPr/>
        </p:nvSpPr>
        <p:spPr bwMode="auto">
          <a:xfrm rot="-16200000">
            <a:off x="6627018" y="2745582"/>
            <a:ext cx="274796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سپهسالار</a:t>
            </a:r>
            <a:endParaRPr lang="en-US" sz="4400" dirty="0">
              <a:solidFill>
                <a:prstClr val="black"/>
              </a:solidFill>
              <a:latin typeface="Arial" pitchFamily="34" charset="0"/>
              <a:cs typeface="Andalus" pitchFamily="2" charset="-78"/>
            </a:endParaRPr>
          </a:p>
        </p:txBody>
      </p:sp>
      <p:pic>
        <p:nvPicPr>
          <p:cNvPr id="628741" name="Picture 5" descr="NSPH6"/>
          <p:cNvPicPr>
            <a:picLocks noChangeAspect="1" noChangeArrowheads="1"/>
          </p:cNvPicPr>
          <p:nvPr/>
        </p:nvPicPr>
        <p:blipFill>
          <a:blip r:embed="rId2">
            <a:clrChange>
              <a:clrFrom>
                <a:srgbClr val="7FA0B3"/>
              </a:clrFrom>
              <a:clrTo>
                <a:srgbClr val="7FA0B3">
                  <a:alpha val="0"/>
                </a:srgbClr>
              </a:clrTo>
            </a:clrChange>
          </a:blip>
          <a:srcRect/>
          <a:stretch>
            <a:fillRect/>
          </a:stretch>
        </p:blipFill>
        <p:spPr bwMode="auto">
          <a:xfrm>
            <a:off x="838200" y="381000"/>
            <a:ext cx="2451100" cy="3276600"/>
          </a:xfrm>
          <a:prstGeom prst="rect">
            <a:avLst/>
          </a:prstGeom>
          <a:noFill/>
        </p:spPr>
      </p:pic>
      <p:pic>
        <p:nvPicPr>
          <p:cNvPr id="628742" name="Picture 6" descr="NSPH12"/>
          <p:cNvPicPr>
            <a:picLocks noChangeAspect="1" noChangeArrowheads="1"/>
          </p:cNvPicPr>
          <p:nvPr/>
        </p:nvPicPr>
        <p:blipFill>
          <a:blip r:embed="rId3"/>
          <a:srcRect/>
          <a:stretch>
            <a:fillRect/>
          </a:stretch>
        </p:blipFill>
        <p:spPr bwMode="auto">
          <a:xfrm>
            <a:off x="3810000" y="1143000"/>
            <a:ext cx="3200400" cy="2395538"/>
          </a:xfrm>
          <a:prstGeom prst="rect">
            <a:avLst/>
          </a:prstGeom>
          <a:noFill/>
        </p:spPr>
      </p:pic>
      <p:pic>
        <p:nvPicPr>
          <p:cNvPr id="628743" name="Picture 7" descr="TFC01072"/>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19200" y="3886200"/>
            <a:ext cx="3200400" cy="2197100"/>
          </a:xfrm>
          <a:prstGeom prst="rect">
            <a:avLst/>
          </a:prstGeom>
          <a:noFill/>
          <a:ln w="9525">
            <a:noFill/>
            <a:miter lim="800000"/>
            <a:headEnd/>
            <a:tailEnd/>
          </a:ln>
        </p:spPr>
      </p:pic>
    </p:spTree>
    <p:extLst>
      <p:ext uri="{BB962C8B-B14F-4D97-AF65-F5344CB8AC3E}">
        <p14:creationId xmlns:p14="http://schemas.microsoft.com/office/powerpoint/2010/main" val="2809938626"/>
      </p:ext>
    </p:extLst>
  </p:cSld>
  <p:clrMapOvr>
    <a:masterClrMapping/>
  </p:clrMapOvr>
  <p:transition advClick="0"/>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B2D0862C-569C-4870-8F1D-5C46D14DC2CF}" type="slidenum">
              <a:rPr lang="ar-SA">
                <a:solidFill>
                  <a:srgbClr val="90C226"/>
                </a:solidFill>
              </a:rPr>
              <a:pPr/>
              <a:t>367</a:t>
            </a:fld>
            <a:endParaRPr lang="en-US" dirty="0">
              <a:solidFill>
                <a:srgbClr val="90C226"/>
              </a:solidFill>
            </a:endParaRPr>
          </a:p>
        </p:txBody>
      </p:sp>
      <p:sp>
        <p:nvSpPr>
          <p:cNvPr id="629762"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9763"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29764" name="Rectangle 4"/>
          <p:cNvSpPr>
            <a:spLocks noChangeArrowheads="1"/>
          </p:cNvSpPr>
          <p:nvPr/>
        </p:nvSpPr>
        <p:spPr bwMode="auto">
          <a:xfrm rot="-16200000">
            <a:off x="6627018" y="2745582"/>
            <a:ext cx="274796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سپهسالار</a:t>
            </a:r>
            <a:endParaRPr lang="en-US" sz="4400" dirty="0">
              <a:solidFill>
                <a:prstClr val="black"/>
              </a:solidFill>
              <a:latin typeface="Arial" pitchFamily="34" charset="0"/>
              <a:cs typeface="Andalus" pitchFamily="2" charset="-78"/>
            </a:endParaRPr>
          </a:p>
        </p:txBody>
      </p:sp>
      <p:pic>
        <p:nvPicPr>
          <p:cNvPr id="629765" name="Picture 5" descr="NSPH9"/>
          <p:cNvPicPr>
            <a:picLocks noChangeAspect="1" noChangeArrowheads="1"/>
          </p:cNvPicPr>
          <p:nvPr/>
        </p:nvPicPr>
        <p:blipFill>
          <a:blip r:embed="rId2" cstate="screen">
            <a:clrChange>
              <a:clrFrom>
                <a:srgbClr val="8EAFDC"/>
              </a:clrFrom>
              <a:clrTo>
                <a:srgbClr val="8EAFDC">
                  <a:alpha val="0"/>
                </a:srgbClr>
              </a:clrTo>
            </a:clrChange>
            <a:extLst>
              <a:ext uri="{28A0092B-C50C-407E-A947-70E740481C1C}">
                <a14:useLocalDpi xmlns:a14="http://schemas.microsoft.com/office/drawing/2010/main"/>
              </a:ext>
            </a:extLst>
          </a:blip>
          <a:srcRect/>
          <a:stretch>
            <a:fillRect/>
          </a:stretch>
        </p:blipFill>
        <p:spPr bwMode="auto">
          <a:xfrm>
            <a:off x="533400" y="914400"/>
            <a:ext cx="3200400" cy="2395538"/>
          </a:xfrm>
          <a:prstGeom prst="rect">
            <a:avLst/>
          </a:prstGeom>
          <a:noFill/>
          <a:ln w="9525">
            <a:solidFill>
              <a:srgbClr val="800000"/>
            </a:solidFill>
            <a:miter lim="800000"/>
            <a:headEnd/>
            <a:tailEnd/>
          </a:ln>
        </p:spPr>
      </p:pic>
      <p:pic>
        <p:nvPicPr>
          <p:cNvPr id="629766" name="Picture 6" descr="NSPH10"/>
          <p:cNvPicPr>
            <a:picLocks noChangeAspect="1" noChangeArrowheads="1"/>
          </p:cNvPicPr>
          <p:nvPr/>
        </p:nvPicPr>
        <p:blipFill>
          <a:blip r:embed="rId3"/>
          <a:srcRect/>
          <a:stretch>
            <a:fillRect/>
          </a:stretch>
        </p:blipFill>
        <p:spPr bwMode="auto">
          <a:xfrm>
            <a:off x="3962400" y="914400"/>
            <a:ext cx="3276600" cy="2452688"/>
          </a:xfrm>
          <a:prstGeom prst="rect">
            <a:avLst/>
          </a:prstGeom>
          <a:noFill/>
          <a:ln w="9525" algn="ctr">
            <a:solidFill>
              <a:srgbClr val="800000"/>
            </a:solidFill>
            <a:miter lim="800000"/>
            <a:headEnd/>
            <a:tailEnd/>
          </a:ln>
          <a:effectLst/>
        </p:spPr>
      </p:pic>
      <p:pic>
        <p:nvPicPr>
          <p:cNvPr id="629767" name="Picture 7" descr="NSPH13"/>
          <p:cNvPicPr>
            <a:picLocks noChangeAspect="1" noChangeArrowheads="1"/>
          </p:cNvPicPr>
          <p:nvPr/>
        </p:nvPicPr>
        <p:blipFill>
          <a:blip r:embed="rId4"/>
          <a:srcRect/>
          <a:stretch>
            <a:fillRect/>
          </a:stretch>
        </p:blipFill>
        <p:spPr bwMode="auto">
          <a:xfrm>
            <a:off x="533400" y="3581400"/>
            <a:ext cx="3124200" cy="2338388"/>
          </a:xfrm>
          <a:prstGeom prst="rect">
            <a:avLst/>
          </a:prstGeom>
          <a:noFill/>
          <a:ln w="9525">
            <a:solidFill>
              <a:srgbClr val="800000"/>
            </a:solidFill>
            <a:miter lim="800000"/>
            <a:headEnd/>
            <a:tailEnd/>
          </a:ln>
        </p:spPr>
      </p:pic>
    </p:spTree>
    <p:extLst>
      <p:ext uri="{BB962C8B-B14F-4D97-AF65-F5344CB8AC3E}">
        <p14:creationId xmlns:p14="http://schemas.microsoft.com/office/powerpoint/2010/main" val="1985131157"/>
      </p:ext>
    </p:extLst>
  </p:cSld>
  <p:clrMapOvr>
    <a:masterClrMapping/>
  </p:clrMapOvr>
  <p:transition advClick="0"/>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F626553C-EB94-4FF4-9E7B-724AF61ECF30}" type="slidenum">
              <a:rPr lang="ar-SA">
                <a:solidFill>
                  <a:srgbClr val="90C226"/>
                </a:solidFill>
              </a:rPr>
              <a:pPr/>
              <a:t>368</a:t>
            </a:fld>
            <a:endParaRPr lang="en-US" dirty="0">
              <a:solidFill>
                <a:srgbClr val="90C226"/>
              </a:solidFill>
            </a:endParaRPr>
          </a:p>
        </p:txBody>
      </p:sp>
      <p:sp>
        <p:nvSpPr>
          <p:cNvPr id="630786" name="Rectangle 2"/>
          <p:cNvSpPr>
            <a:spLocks noChangeArrowheads="1"/>
          </p:cNvSpPr>
          <p:nvPr/>
        </p:nvSpPr>
        <p:spPr bwMode="auto">
          <a:xfrm rot="-16200000">
            <a:off x="6627018" y="2745582"/>
            <a:ext cx="274796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سپهسالار</a:t>
            </a:r>
            <a:endParaRPr lang="en-US" sz="4400" dirty="0">
              <a:solidFill>
                <a:prstClr val="black"/>
              </a:solidFill>
              <a:latin typeface="Arial" pitchFamily="34" charset="0"/>
              <a:cs typeface="Andalus" pitchFamily="2" charset="-78"/>
            </a:endParaRPr>
          </a:p>
        </p:txBody>
      </p:sp>
      <p:pic>
        <p:nvPicPr>
          <p:cNvPr id="630787" name="Picture 3" descr="019548"/>
          <p:cNvPicPr>
            <a:picLocks noChangeAspect="1" noChangeArrowheads="1"/>
          </p:cNvPicPr>
          <p:nvPr/>
        </p:nvPicPr>
        <p:blipFill>
          <a:blip r:embed="rId2"/>
          <a:srcRect/>
          <a:stretch>
            <a:fillRect/>
          </a:stretch>
        </p:blipFill>
        <p:spPr bwMode="auto">
          <a:xfrm>
            <a:off x="1524000" y="1600200"/>
            <a:ext cx="5181600" cy="3398838"/>
          </a:xfrm>
          <a:prstGeom prst="rect">
            <a:avLst/>
          </a:prstGeom>
          <a:noFill/>
        </p:spPr>
      </p:pic>
    </p:spTree>
    <p:extLst>
      <p:ext uri="{BB962C8B-B14F-4D97-AF65-F5344CB8AC3E}">
        <p14:creationId xmlns:p14="http://schemas.microsoft.com/office/powerpoint/2010/main" val="3326885091"/>
      </p:ext>
    </p:extLst>
  </p:cSld>
  <p:clrMapOvr>
    <a:masterClrMapping/>
  </p:clrMapOvr>
  <p:transition advClick="0"/>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FC81C22D-012A-4997-ADCA-C0A0C3438B64}" type="slidenum">
              <a:rPr lang="ar-SA">
                <a:solidFill>
                  <a:srgbClr val="90C226"/>
                </a:solidFill>
              </a:rPr>
              <a:pPr/>
              <a:t>369</a:t>
            </a:fld>
            <a:endParaRPr lang="en-US" dirty="0">
              <a:solidFill>
                <a:srgbClr val="90C226"/>
              </a:solidFill>
            </a:endParaRPr>
          </a:p>
        </p:txBody>
      </p:sp>
      <p:sp>
        <p:nvSpPr>
          <p:cNvPr id="631810"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1811"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1812" name="Rectangle 4"/>
          <p:cNvSpPr>
            <a:spLocks noChangeArrowheads="1"/>
          </p:cNvSpPr>
          <p:nvPr/>
        </p:nvSpPr>
        <p:spPr bwMode="auto">
          <a:xfrm rot="-16200000">
            <a:off x="6627018" y="2745582"/>
            <a:ext cx="274796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سپهسالار</a:t>
            </a:r>
            <a:endParaRPr lang="en-US" sz="4400" dirty="0">
              <a:solidFill>
                <a:prstClr val="black"/>
              </a:solidFill>
              <a:latin typeface="Arial" pitchFamily="34" charset="0"/>
              <a:cs typeface="Andalus" pitchFamily="2" charset="-78"/>
            </a:endParaRPr>
          </a:p>
        </p:txBody>
      </p:sp>
      <p:pic>
        <p:nvPicPr>
          <p:cNvPr id="631813" name="Picture 5" descr="NSPH14"/>
          <p:cNvPicPr>
            <a:picLocks noChangeAspect="1" noChangeArrowheads="1"/>
          </p:cNvPicPr>
          <p:nvPr/>
        </p:nvPicPr>
        <p:blipFill>
          <a:blip r:embed="rId2"/>
          <a:srcRect/>
          <a:stretch>
            <a:fillRect/>
          </a:stretch>
        </p:blipFill>
        <p:spPr bwMode="auto">
          <a:xfrm>
            <a:off x="685800" y="3429000"/>
            <a:ext cx="3581400" cy="2679700"/>
          </a:xfrm>
          <a:prstGeom prst="rect">
            <a:avLst/>
          </a:prstGeom>
          <a:noFill/>
          <a:ln w="9525" algn="ctr">
            <a:solidFill>
              <a:srgbClr val="800000"/>
            </a:solidFill>
            <a:miter lim="800000"/>
            <a:headEnd/>
            <a:tailEnd/>
          </a:ln>
          <a:effectLst/>
        </p:spPr>
      </p:pic>
      <p:pic>
        <p:nvPicPr>
          <p:cNvPr id="631814" name="Picture 6" descr="NSPH15"/>
          <p:cNvPicPr>
            <a:picLocks noChangeAspect="1" noChangeArrowheads="1"/>
          </p:cNvPicPr>
          <p:nvPr/>
        </p:nvPicPr>
        <p:blipFill>
          <a:blip r:embed="rId3"/>
          <a:srcRect/>
          <a:stretch>
            <a:fillRect/>
          </a:stretch>
        </p:blipFill>
        <p:spPr bwMode="auto">
          <a:xfrm>
            <a:off x="3733800" y="609600"/>
            <a:ext cx="3581400" cy="2689225"/>
          </a:xfrm>
          <a:prstGeom prst="rect">
            <a:avLst/>
          </a:prstGeom>
          <a:noFill/>
          <a:ln w="9525">
            <a:solidFill>
              <a:srgbClr val="800000"/>
            </a:solidFill>
            <a:miter lim="800000"/>
            <a:headEnd/>
            <a:tailEnd/>
          </a:ln>
        </p:spPr>
      </p:pic>
      <p:sp>
        <p:nvSpPr>
          <p:cNvPr id="631815" name="Rectangle 7"/>
          <p:cNvSpPr>
            <a:spLocks noChangeArrowheads="1"/>
          </p:cNvSpPr>
          <p:nvPr/>
        </p:nvSpPr>
        <p:spPr bwMode="auto">
          <a:xfrm>
            <a:off x="7239000" y="6096000"/>
            <a:ext cx="990600" cy="5334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23458556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6EDD3640-8DCB-4911-B36C-68F3F29D3C61}" type="slidenum">
              <a:rPr lang="ar-SA">
                <a:solidFill>
                  <a:srgbClr val="90C226"/>
                </a:solidFill>
              </a:rPr>
              <a:pPr/>
              <a:t>37</a:t>
            </a:fld>
            <a:endParaRPr lang="en-US" dirty="0">
              <a:solidFill>
                <a:srgbClr val="90C226"/>
              </a:solidFill>
            </a:endParaRPr>
          </a:p>
        </p:txBody>
      </p:sp>
      <p:sp>
        <p:nvSpPr>
          <p:cNvPr id="110594" name="WordArt 2"/>
          <p:cNvSpPr>
            <a:spLocks noChangeArrowheads="1" noChangeShapeType="1" noTextEdit="1"/>
          </p:cNvSpPr>
          <p:nvPr/>
        </p:nvSpPr>
        <p:spPr bwMode="auto">
          <a:xfrm>
            <a:off x="7740650" y="260350"/>
            <a:ext cx="1123950"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اتشکده نیاسر</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110595" name="Text Box 3"/>
          <p:cNvSpPr txBox="1">
            <a:spLocks noChangeArrowheads="1"/>
          </p:cNvSpPr>
          <p:nvPr/>
        </p:nvSpPr>
        <p:spPr bwMode="auto">
          <a:xfrm>
            <a:off x="4643438" y="765175"/>
            <a:ext cx="4191000" cy="2014538"/>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گنبد این بنا به گونه ترکین وبا بهره گیری  از تویزه گچی ساخته شده است. ترنبه های زیر ان از نوع فیلپوش ساده است. در این چهار تاقی از دو نوع روش تاق زنی ایلامی  و ضربی استفاده شده است.  چفدی به نام کلیل پارتی که بنیاد همه چفدهای کلیل است در این بنا کار شده است.                                               </a:t>
            </a:r>
            <a:endParaRPr lang="en-US" b="1" dirty="0">
              <a:solidFill>
                <a:prstClr val="black"/>
              </a:solidFill>
              <a:latin typeface="Arial" pitchFamily="34" charset="0"/>
              <a:cs typeface="B Homa" panose="00000400000000000000" pitchFamily="2" charset="-78"/>
            </a:endParaRPr>
          </a:p>
        </p:txBody>
      </p:sp>
      <p:pic>
        <p:nvPicPr>
          <p:cNvPr id="110596" name="Picture 4" descr="Copy (3) of 21"/>
          <p:cNvPicPr>
            <a:picLocks noChangeAspect="1" noChangeArrowheads="1"/>
          </p:cNvPicPr>
          <p:nvPr/>
        </p:nvPicPr>
        <p:blipFill>
          <a:blip r:embed="rId2" cstate="screen">
            <a:clrChange>
              <a:clrFrom>
                <a:srgbClr val="D0D2E1"/>
              </a:clrFrom>
              <a:clrTo>
                <a:srgbClr val="D0D2E1">
                  <a:alpha val="0"/>
                </a:srgbClr>
              </a:clrTo>
            </a:clrChange>
            <a:lum contrast="42000"/>
            <a:extLst>
              <a:ext uri="{28A0092B-C50C-407E-A947-70E740481C1C}">
                <a14:useLocalDpi xmlns:a14="http://schemas.microsoft.com/office/drawing/2010/main"/>
              </a:ext>
            </a:extLst>
          </a:blip>
          <a:srcRect/>
          <a:stretch>
            <a:fillRect/>
          </a:stretch>
        </p:blipFill>
        <p:spPr bwMode="auto">
          <a:xfrm>
            <a:off x="1042988" y="260350"/>
            <a:ext cx="2447925" cy="1944688"/>
          </a:xfrm>
          <a:prstGeom prst="rect">
            <a:avLst/>
          </a:prstGeom>
          <a:noFill/>
        </p:spPr>
      </p:pic>
      <p:pic>
        <p:nvPicPr>
          <p:cNvPr id="110597" name="Picture 5" descr="Copy (2) of 21"/>
          <p:cNvPicPr>
            <a:picLocks noChangeAspect="1" noChangeArrowheads="1"/>
          </p:cNvPicPr>
          <p:nvPr/>
        </p:nvPicPr>
        <p:blipFill>
          <a:blip r:embed="rId3">
            <a:clrChange>
              <a:clrFrom>
                <a:srgbClr val="E0E2F1"/>
              </a:clrFrom>
              <a:clrTo>
                <a:srgbClr val="E0E2F1">
                  <a:alpha val="0"/>
                </a:srgbClr>
              </a:clrTo>
            </a:clrChange>
            <a:lum contrast="18000"/>
          </a:blip>
          <a:srcRect/>
          <a:stretch>
            <a:fillRect/>
          </a:stretch>
        </p:blipFill>
        <p:spPr bwMode="auto">
          <a:xfrm>
            <a:off x="1284288" y="2322513"/>
            <a:ext cx="2089150" cy="2043112"/>
          </a:xfrm>
          <a:prstGeom prst="rect">
            <a:avLst/>
          </a:prstGeom>
          <a:noFill/>
        </p:spPr>
      </p:pic>
      <p:pic>
        <p:nvPicPr>
          <p:cNvPr id="110598" name="Picture 6" descr="Copy (2) of 22"/>
          <p:cNvPicPr>
            <a:picLocks noChangeAspect="1" noChangeArrowheads="1"/>
          </p:cNvPicPr>
          <p:nvPr/>
        </p:nvPicPr>
        <p:blipFill>
          <a:blip r:embed="rId4" cstate="screen">
            <a:clrChange>
              <a:clrFrom>
                <a:srgbClr val="CCD5DE"/>
              </a:clrFrom>
              <a:clrTo>
                <a:srgbClr val="CCD5DE">
                  <a:alpha val="0"/>
                </a:srgbClr>
              </a:clrTo>
            </a:clrChange>
            <a:lum contrast="42000"/>
            <a:extLst>
              <a:ext uri="{28A0092B-C50C-407E-A947-70E740481C1C}">
                <a14:useLocalDpi xmlns:a14="http://schemas.microsoft.com/office/drawing/2010/main"/>
              </a:ext>
            </a:extLst>
          </a:blip>
          <a:srcRect/>
          <a:stretch>
            <a:fillRect/>
          </a:stretch>
        </p:blipFill>
        <p:spPr bwMode="auto">
          <a:xfrm>
            <a:off x="4932363" y="2205038"/>
            <a:ext cx="3527425" cy="3311525"/>
          </a:xfrm>
          <a:prstGeom prst="rect">
            <a:avLst/>
          </a:prstGeom>
          <a:noFill/>
        </p:spPr>
      </p:pic>
      <p:pic>
        <p:nvPicPr>
          <p:cNvPr id="110599" name="Picture 7" descr="Copy (3) of 22"/>
          <p:cNvPicPr>
            <a:picLocks noChangeAspect="1" noChangeArrowheads="1"/>
          </p:cNvPicPr>
          <p:nvPr/>
        </p:nvPicPr>
        <p:blipFill>
          <a:blip r:embed="rId5" cstate="screen">
            <a:clrChange>
              <a:clrFrom>
                <a:srgbClr val="C0C2D1"/>
              </a:clrFrom>
              <a:clrTo>
                <a:srgbClr val="C0C2D1">
                  <a:alpha val="0"/>
                </a:srgbClr>
              </a:clrTo>
            </a:clrChange>
            <a:lum bright="-12000" contrast="66000"/>
            <a:extLst>
              <a:ext uri="{28A0092B-C50C-407E-A947-70E740481C1C}">
                <a14:useLocalDpi xmlns:a14="http://schemas.microsoft.com/office/drawing/2010/main"/>
              </a:ext>
            </a:extLst>
          </a:blip>
          <a:srcRect/>
          <a:stretch>
            <a:fillRect/>
          </a:stretch>
        </p:blipFill>
        <p:spPr bwMode="auto">
          <a:xfrm>
            <a:off x="900113" y="4797425"/>
            <a:ext cx="3095625" cy="1584325"/>
          </a:xfrm>
          <a:prstGeom prst="rect">
            <a:avLst/>
          </a:prstGeom>
          <a:noFill/>
        </p:spPr>
      </p:pic>
      <p:sp>
        <p:nvSpPr>
          <p:cNvPr id="110600" name="Text Box 8"/>
          <p:cNvSpPr txBox="1">
            <a:spLocks noChangeArrowheads="1"/>
          </p:cNvSpPr>
          <p:nvPr/>
        </p:nvSpPr>
        <p:spPr bwMode="auto">
          <a:xfrm>
            <a:off x="4211638" y="5949950"/>
            <a:ext cx="358140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طرحی از گنبد و گوشه سازی اتشکده نیاسر</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672626778"/>
      </p:ext>
    </p:extLst>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E7A95AF2-4FCF-45B9-B1D9-1F8D79775C9A}" type="slidenum">
              <a:rPr lang="ar-SA">
                <a:solidFill>
                  <a:srgbClr val="90C226"/>
                </a:solidFill>
              </a:rPr>
              <a:pPr/>
              <a:t>370</a:t>
            </a:fld>
            <a:endParaRPr lang="en-US" dirty="0">
              <a:solidFill>
                <a:srgbClr val="90C226"/>
              </a:solidFill>
            </a:endParaRPr>
          </a:p>
        </p:txBody>
      </p:sp>
      <p:sp>
        <p:nvSpPr>
          <p:cNvPr id="632834" name="Rectangle 2"/>
          <p:cNvSpPr>
            <a:spLocks noChangeArrowheads="1"/>
          </p:cNvSpPr>
          <p:nvPr/>
        </p:nvSpPr>
        <p:spPr bwMode="auto">
          <a:xfrm>
            <a:off x="2895600" y="304800"/>
            <a:ext cx="351948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مسجد وکيل</a:t>
            </a:r>
            <a:endParaRPr lang="en-US" sz="7200" dirty="0">
              <a:solidFill>
                <a:prstClr val="black"/>
              </a:solidFill>
              <a:latin typeface="Arial" pitchFamily="34" charset="0"/>
              <a:cs typeface="Andalus" pitchFamily="2" charset="-78"/>
            </a:endParaRPr>
          </a:p>
        </p:txBody>
      </p:sp>
      <p:pic>
        <p:nvPicPr>
          <p:cNvPr id="632835" name="Picture 3" descr="masjed%20vakil%203"/>
          <p:cNvPicPr>
            <a:picLocks noChangeAspect="1" noChangeArrowheads="1"/>
          </p:cNvPicPr>
          <p:nvPr/>
        </p:nvPicPr>
        <p:blipFill>
          <a:blip r:embed="rId2" cstate="screen">
            <a:clrChange>
              <a:clrFrom>
                <a:srgbClr val="9AB7E1"/>
              </a:clrFrom>
              <a:clrTo>
                <a:srgbClr val="9AB7E1">
                  <a:alpha val="0"/>
                </a:srgbClr>
              </a:clrTo>
            </a:clrChange>
            <a:extLst>
              <a:ext uri="{28A0092B-C50C-407E-A947-70E740481C1C}">
                <a14:useLocalDpi xmlns:a14="http://schemas.microsoft.com/office/drawing/2010/main"/>
              </a:ext>
            </a:extLst>
          </a:blip>
          <a:srcRect/>
          <a:stretch>
            <a:fillRect/>
          </a:stretch>
        </p:blipFill>
        <p:spPr bwMode="auto">
          <a:xfrm>
            <a:off x="609600" y="3048000"/>
            <a:ext cx="4419600" cy="2994025"/>
          </a:xfrm>
          <a:prstGeom prst="rect">
            <a:avLst/>
          </a:prstGeom>
          <a:noFill/>
          <a:ln w="9525">
            <a:noFill/>
            <a:miter lim="800000"/>
            <a:headEnd/>
            <a:tailEnd/>
          </a:ln>
        </p:spPr>
      </p:pic>
      <p:sp>
        <p:nvSpPr>
          <p:cNvPr id="632836" name="Rectangle 4"/>
          <p:cNvSpPr>
            <a:spLocks noChangeArrowheads="1"/>
          </p:cNvSpPr>
          <p:nvPr/>
        </p:nvSpPr>
        <p:spPr bwMode="auto">
          <a:xfrm>
            <a:off x="6172200" y="5486400"/>
            <a:ext cx="2971800" cy="12192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2837" name="AutoShape 5">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2838" name="Rectangle 6"/>
          <p:cNvSpPr>
            <a:spLocks noChangeArrowheads="1"/>
          </p:cNvSpPr>
          <p:nvPr/>
        </p:nvSpPr>
        <p:spPr bwMode="auto">
          <a:xfrm>
            <a:off x="8077200" y="56388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32839" name="Picture 7" descr="masjed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1000" y="5334000"/>
            <a:ext cx="990600" cy="742950"/>
          </a:xfrm>
          <a:prstGeom prst="rect">
            <a:avLst/>
          </a:prstGeom>
          <a:noFill/>
          <a:ln w="9525">
            <a:solidFill>
              <a:schemeClr val="tx1"/>
            </a:solidFill>
            <a:miter lim="800000"/>
            <a:headEnd/>
            <a:tailEnd/>
          </a:ln>
        </p:spPr>
      </p:pic>
      <p:sp>
        <p:nvSpPr>
          <p:cNvPr id="632840" name="Text Box 8"/>
          <p:cNvSpPr txBox="1">
            <a:spLocks noChangeArrowheads="1"/>
          </p:cNvSpPr>
          <p:nvPr/>
        </p:nvSpPr>
        <p:spPr bwMode="auto">
          <a:xfrm>
            <a:off x="7924800" y="61722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632841" name="AutoShape 9">
            <a:hlinkClick r:id="rId4" action="ppaction://hlinkpres?slideindex=1&amp;slidetitle=" highlightClick="1"/>
          </p:cNvPr>
          <p:cNvSpPr>
            <a:spLocks noChangeArrowheads="1"/>
          </p:cNvSpPr>
          <p:nvPr/>
        </p:nvSpPr>
        <p:spPr bwMode="auto">
          <a:xfrm>
            <a:off x="8077200" y="5334000"/>
            <a:ext cx="838200" cy="12954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282341585"/>
      </p:ext>
    </p:extLst>
  </p:cSld>
  <p:clrMapOvr>
    <a:masterClrMapping/>
  </p:clrMapOvr>
  <p:transition advClick="0"/>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3B1159A5-647E-45B4-8135-837ED4FDE928}" type="slidenum">
              <a:rPr lang="ar-SA">
                <a:solidFill>
                  <a:srgbClr val="90C226"/>
                </a:solidFill>
              </a:rPr>
              <a:pPr/>
              <a:t>371</a:t>
            </a:fld>
            <a:endParaRPr lang="en-US" dirty="0">
              <a:solidFill>
                <a:srgbClr val="90C226"/>
              </a:solidFill>
            </a:endParaRPr>
          </a:p>
        </p:txBody>
      </p:sp>
      <p:sp>
        <p:nvSpPr>
          <p:cNvPr id="633858" name="Rectangle 2"/>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sp>
        <p:nvSpPr>
          <p:cNvPr id="633859" name="Text Box 3"/>
          <p:cNvSpPr txBox="1">
            <a:spLocks noChangeArrowheads="1"/>
          </p:cNvSpPr>
          <p:nvPr/>
        </p:nvSpPr>
        <p:spPr bwMode="auto">
          <a:xfrm>
            <a:off x="761999" y="139521"/>
            <a:ext cx="7010400" cy="6740307"/>
          </a:xfrm>
          <a:prstGeom prst="rect">
            <a:avLst/>
          </a:prstGeom>
          <a:noFill/>
          <a:ln w="9525">
            <a:noFill/>
            <a:miter lim="800000"/>
            <a:headEnd/>
            <a:tailEnd/>
          </a:ln>
          <a:effectLst/>
        </p:spPr>
        <p:txBody>
          <a:bodyPr>
            <a:spAutoFit/>
          </a:bodyPr>
          <a:lstStyle/>
          <a:p>
            <a:pPr algn="just" fontAlgn="base">
              <a:spcBef>
                <a:spcPct val="0"/>
              </a:spcBef>
              <a:spcAft>
                <a:spcPct val="0"/>
              </a:spcAft>
            </a:pPr>
            <a:r>
              <a:rPr lang="fa-IR" dirty="0">
                <a:solidFill>
                  <a:prstClr val="black"/>
                </a:solidFill>
                <a:latin typeface="Arial" pitchFamily="34" charset="0"/>
                <a:cs typeface="B Homa" panose="00000400000000000000" pitchFamily="2" charset="-78"/>
              </a:rPr>
              <a:t>مسجد وكيل يا جامع وكيل از آثار دوره زنديه در شيراز است. اين مسجد با 11 هزار متر مربع مساحت، 8660 متر زيربنا، 120 متر طول و 80 متر عرض در سال 1187 ه.ق. توسط كريم خان زند در محله درب شاهزاده، خيابان طالقاني فعلي و در حد فاصل حمام وكيل و بازار وكيل ساخته شده است.</a:t>
            </a:r>
          </a:p>
          <a:p>
            <a:pPr algn="just" fontAlgn="base">
              <a:spcBef>
                <a:spcPct val="0"/>
              </a:spcBef>
              <a:spcAft>
                <a:spcPct val="0"/>
              </a:spcAft>
            </a:pPr>
            <a:r>
              <a:rPr lang="fa-IR" dirty="0">
                <a:solidFill>
                  <a:prstClr val="black"/>
                </a:solidFill>
                <a:latin typeface="Arial" pitchFamily="34" charset="0"/>
                <a:cs typeface="B Homa" panose="00000400000000000000" pitchFamily="2" charset="-78"/>
              </a:rPr>
              <a:t>در دو لنگه ورودي مسجد با 8 متر ارتفاع و 3 متر پهنا در هر لنگه، در ضلع شمالي مسجد قرار گرفته است. و در كنار آن نيز ورودي در بازار شمشيرگرها وجود دارد.</a:t>
            </a:r>
          </a:p>
          <a:p>
            <a:pPr algn="just" fontAlgn="base">
              <a:spcBef>
                <a:spcPct val="0"/>
              </a:spcBef>
              <a:spcAft>
                <a:spcPct val="0"/>
              </a:spcAft>
            </a:pPr>
            <a:r>
              <a:rPr lang="fa-IR" dirty="0">
                <a:solidFill>
                  <a:prstClr val="black"/>
                </a:solidFill>
                <a:latin typeface="Arial" pitchFamily="34" charset="0"/>
                <a:cs typeface="B Homa" panose="00000400000000000000" pitchFamily="2" charset="-78"/>
              </a:rPr>
              <a:t>بر فراز سر در مسجد كتيبه اي كاشي كاري شده قرار دارد كه با خط نسخ آيات قرآني بر روي آن نگاشته شده است. در پايان نيز تاريخ 1306 ه. قيد گرديده است. بر فراز آن نيز در ميان فضايي كاشي كاري شده، كتيبه اي قرار دارد كه نام فتحعلي شاه و حسين علي ميرزا با خط ثلث و آب طلاكاري شده بر روي آن نگاشته شده است.</a:t>
            </a:r>
          </a:p>
          <a:p>
            <a:pPr algn="just" fontAlgn="base">
              <a:spcBef>
                <a:spcPct val="0"/>
              </a:spcBef>
              <a:spcAft>
                <a:spcPct val="0"/>
              </a:spcAft>
            </a:pPr>
            <a:r>
              <a:rPr lang="fa-IR" dirty="0">
                <a:solidFill>
                  <a:prstClr val="black"/>
                </a:solidFill>
                <a:latin typeface="Arial" pitchFamily="34" charset="0"/>
                <a:cs typeface="B Homa" panose="00000400000000000000" pitchFamily="2" charset="-78"/>
              </a:rPr>
              <a:t>در پيشاني طاق سردر، كاشي هفت رنگ وجود دارد، در زير طاق نيز با كاشي هفت رنگ مقرنس كاري شده است. دو طرف جرز طاق نيز با تصاوير گل و بته كاشي كاري شده است در دو طرف در ورودي دو كتيبه قرار گرفته كه با خط ثلث عالي بر روي آن عبارت محمد، علي، الله اكبر بر روي كاشي نگاشته شده است. بر فراز چهار چوب اين در، سنگ سه گوشي است كه بر پايين آن نيز همان عبارات نگاشته شده و در پايان نيز تاريخ 1260 قيد گرديده است.</a:t>
            </a:r>
          </a:p>
          <a:p>
            <a:pPr algn="just" fontAlgn="base">
              <a:spcBef>
                <a:spcPct val="0"/>
              </a:spcBef>
              <a:spcAft>
                <a:spcPct val="0"/>
              </a:spcAft>
            </a:pPr>
            <a:r>
              <a:rPr lang="fa-IR" dirty="0">
                <a:solidFill>
                  <a:prstClr val="black"/>
                </a:solidFill>
                <a:latin typeface="Arial" pitchFamily="34" charset="0"/>
                <a:cs typeface="B Homa" panose="00000400000000000000" pitchFamily="2" charset="-78"/>
              </a:rPr>
              <a:t>در ورودي به سوي دالاني هشت ضلعي گشوده مي شود كه سقف آن با تصاوير گل و بته كاشي كاري شده و بر روي آن با خط كوفي عبارات لااله الاالله و ياعلي نوشته شده است.</a:t>
            </a:r>
          </a:p>
          <a:p>
            <a:pPr algn="just" fontAlgn="base">
              <a:spcBef>
                <a:spcPct val="0"/>
              </a:spcBef>
              <a:spcAft>
                <a:spcPct val="0"/>
              </a:spcAft>
            </a:pPr>
            <a:r>
              <a:rPr lang="fa-IR" dirty="0">
                <a:solidFill>
                  <a:prstClr val="black"/>
                </a:solidFill>
                <a:latin typeface="Arial" pitchFamily="34" charset="0"/>
                <a:cs typeface="B Homa" panose="00000400000000000000" pitchFamily="2" charset="-78"/>
              </a:rPr>
              <a:t>بر ديوار رو به روي در ورودي مجلسي كاشي كاري شده به شكل مربع  مستطيل قرار دارد كه به دو بخش تقسيم شده است و بر روي اين دو حديثي از حضرت رسول (ص) با خط نستعليق نوشته شده است.</a:t>
            </a:r>
          </a:p>
          <a:p>
            <a:pPr algn="just" fontAlgn="base">
              <a:spcBef>
                <a:spcPct val="0"/>
              </a:spcBef>
              <a:spcAft>
                <a:spcPct val="0"/>
              </a:spcAft>
            </a:pPr>
            <a:r>
              <a:rPr lang="fa-IR" dirty="0">
                <a:solidFill>
                  <a:prstClr val="black"/>
                </a:solidFill>
                <a:latin typeface="Arial" pitchFamily="34" charset="0"/>
                <a:cs typeface="B Homa" panose="00000400000000000000" pitchFamily="2" charset="-78"/>
              </a:rPr>
              <a:t>در زير اين كتيبه، قطعه سنگي گندمكاري به شكل مربع مستطيل قرار گرفته كه با خط نستعليق عباراتي بر روي آن نگاشته شده است. در كنار اين قطعه سنگ، كتيبه اي از سنگ مرمر مربع شكل قرار دارد كه با خط نسخ بر روي آن عباراتي نگاشته شده است.</a:t>
            </a:r>
          </a:p>
        </p:txBody>
      </p:sp>
    </p:spTree>
    <p:extLst>
      <p:ext uri="{BB962C8B-B14F-4D97-AF65-F5344CB8AC3E}">
        <p14:creationId xmlns:p14="http://schemas.microsoft.com/office/powerpoint/2010/main" val="2092208249"/>
      </p:ext>
    </p:extLst>
  </p:cSld>
  <p:clrMapOvr>
    <a:masterClrMapping/>
  </p:clrMapOvr>
  <p:transition advClick="0"/>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43863EFC-B4DC-4FB3-80B3-75E0FA47A805}" type="slidenum">
              <a:rPr lang="ar-SA">
                <a:solidFill>
                  <a:srgbClr val="90C226"/>
                </a:solidFill>
              </a:rPr>
              <a:pPr/>
              <a:t>372</a:t>
            </a:fld>
            <a:endParaRPr lang="en-US" dirty="0">
              <a:solidFill>
                <a:srgbClr val="90C226"/>
              </a:solidFill>
            </a:endParaRPr>
          </a:p>
        </p:txBody>
      </p:sp>
      <p:sp>
        <p:nvSpPr>
          <p:cNvPr id="634882" name="Rectangle 2"/>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sp>
        <p:nvSpPr>
          <p:cNvPr id="634883" name="Text Box 3"/>
          <p:cNvSpPr txBox="1">
            <a:spLocks noChangeArrowheads="1"/>
          </p:cNvSpPr>
          <p:nvPr/>
        </p:nvSpPr>
        <p:spPr bwMode="auto">
          <a:xfrm>
            <a:off x="457199" y="999463"/>
            <a:ext cx="7315200" cy="5041900"/>
          </a:xfrm>
          <a:prstGeom prst="rect">
            <a:avLst/>
          </a:prstGeom>
          <a:noFill/>
          <a:ln w="9525">
            <a:noFill/>
            <a:miter lim="800000"/>
            <a:headEnd/>
            <a:tailEnd/>
          </a:ln>
          <a:effectLst/>
        </p:spPr>
        <p:txBody>
          <a:bodyPr>
            <a:spAutoFit/>
          </a:bodyPr>
          <a:lstStyle/>
          <a:p>
            <a:pPr algn="just" fontAlgn="base">
              <a:spcBef>
                <a:spcPct val="0"/>
              </a:spcBef>
              <a:spcAft>
                <a:spcPct val="0"/>
              </a:spcAft>
            </a:pPr>
            <a:r>
              <a:rPr lang="fa-IR" dirty="0">
                <a:solidFill>
                  <a:prstClr val="black"/>
                </a:solidFill>
                <a:latin typeface="Arial" pitchFamily="34" charset="0"/>
                <a:cs typeface="B Homa" panose="00000400000000000000" pitchFamily="2" charset="-78"/>
              </a:rPr>
              <a:t>بر ديوار رو به روي حياط نيز سنگي سه گوش با عبارات لااله الا الله به خط كوفي قرار گرفته است. در زير آن نيز بخشي از آيت الكرسي نگاشته شده است.</a:t>
            </a:r>
          </a:p>
          <a:p>
            <a:pPr algn="just" fontAlgn="base">
              <a:spcBef>
                <a:spcPct val="0"/>
              </a:spcBef>
              <a:spcAft>
                <a:spcPct val="0"/>
              </a:spcAft>
            </a:pPr>
            <a:r>
              <a:rPr lang="fa-IR" sz="1600" dirty="0">
                <a:solidFill>
                  <a:prstClr val="black"/>
                </a:solidFill>
                <a:latin typeface="Arial" pitchFamily="34" charset="0"/>
                <a:cs typeface="B Homa" panose="00000400000000000000" pitchFamily="2" charset="-78"/>
              </a:rPr>
              <a:t>دالان هشت ضلعي به دو راهرو متصل است كه در زاويه 90 درجه اي راهرو سوم، حياط مسجد با طول 60 متر و عرض 60 متر با كف پوشي از سنگ مرمر قرار گرفته است. در انتهاي راهرو اول سمت چپ در ورودي، دستشويي و اتاق هايي قراردارد كه پيش از اين اتاق طلاب بوده و هم اينك به انبار تبديل شده است.</a:t>
            </a:r>
          </a:p>
          <a:p>
            <a:pPr algn="just" fontAlgn="base">
              <a:spcBef>
                <a:spcPct val="0"/>
              </a:spcBef>
              <a:spcAft>
                <a:spcPct val="0"/>
              </a:spcAft>
            </a:pPr>
            <a:r>
              <a:rPr lang="fa-IR" sz="1600" dirty="0">
                <a:solidFill>
                  <a:prstClr val="black"/>
                </a:solidFill>
                <a:latin typeface="Arial" pitchFamily="34" charset="0"/>
                <a:cs typeface="B Homa" panose="00000400000000000000" pitchFamily="2" charset="-78"/>
              </a:rPr>
              <a:t>در وسط حياط حوضي به طول40 متر و عرض 5 متر و عمق 2 متر با تخته سنگ هايي در لبه آن به طول  3 تا 4 متر به كار رفته است.</a:t>
            </a:r>
          </a:p>
          <a:p>
            <a:pPr algn="just" fontAlgn="base">
              <a:spcBef>
                <a:spcPct val="0"/>
              </a:spcBef>
              <a:spcAft>
                <a:spcPct val="0"/>
              </a:spcAft>
            </a:pPr>
            <a:r>
              <a:rPr lang="fa-IR" sz="1600" dirty="0">
                <a:solidFill>
                  <a:prstClr val="black"/>
                </a:solidFill>
                <a:latin typeface="Arial" pitchFamily="34" charset="0"/>
                <a:cs typeface="B Homa" panose="00000400000000000000" pitchFamily="2" charset="-78"/>
              </a:rPr>
              <a:t>عمق اين حوض هم اينك ...متر است .در چهار ضلع حياط، طاق نماهايي قرار گرفته است كه تا ارتفاع يك متر از سطح زمين در پايين جرزها ستون ها، سنگ گندمك با تصاوير گل و بته حجاري شده، قرار گرفته است. بر فراز اين سنگ ها كاشي كاري شده است و با تصاوير گل، بته، نارنج و اسامي خداوند، مزين شده است.</a:t>
            </a:r>
          </a:p>
          <a:p>
            <a:pPr algn="just" fontAlgn="base">
              <a:spcBef>
                <a:spcPct val="0"/>
              </a:spcBef>
              <a:spcAft>
                <a:spcPct val="0"/>
              </a:spcAft>
            </a:pPr>
            <a:r>
              <a:rPr lang="fa-IR" sz="1600" dirty="0">
                <a:solidFill>
                  <a:prstClr val="black"/>
                </a:solidFill>
                <a:latin typeface="Arial" pitchFamily="34" charset="0"/>
                <a:cs typeface="B Homa" panose="00000400000000000000" pitchFamily="2" charset="-78"/>
              </a:rPr>
              <a:t>در ضلع شمالي مسجد طاق مرواريد با دو گلدسته كاشي كاري شده قرار گرفته كه ارتفاع آن 20 متر و پهناي دهنه آن به تنهايي 12 متر و با جرزهاي كاشي كاري شده سمت چپ و راست طاق 20 متر است. در چهار ضلع طاق مرواريد، سه طاق نماي كوچك و يك شاه تويزه قرار دارد. يكي از اين طاق نماها، دهنه راه ورود به حياط مسجد است و سه طاق نماي ديگر جلو رواقي با 5 متر عرض را تشكيل داده اند. نماي بيروني طاق مرواريد، سقف و جرزهاي آن نيز با كاشي هفت رنگ با طرح هاي گياهي و هندي پوشيده شده است.در چهار ضلع حياط، طاق نماهايي قرار گرفته است كه تا ارتفاع يك متر از سطح زمين در پايين جرزها ستون ها، سنگ گندمك با تصاوير گل و بته حجاري شده، قرار گرفته است. بر فراز اين سنگ ها كاشي كاري شده است و با تصاوير گل، بته، نارنج و اسامي خدانوند، مزين شده است. </a:t>
            </a:r>
            <a:endParaRPr lang="en-US"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82520524"/>
      </p:ext>
    </p:extLst>
  </p:cSld>
  <p:clrMapOvr>
    <a:masterClrMapping/>
  </p:clrMapOvr>
  <p:transition advClick="0"/>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D9345A8E-2AA7-45DA-9F84-6184C76BADE0}" type="slidenum">
              <a:rPr lang="ar-SA">
                <a:solidFill>
                  <a:srgbClr val="90C226"/>
                </a:solidFill>
              </a:rPr>
              <a:pPr/>
              <a:t>373</a:t>
            </a:fld>
            <a:endParaRPr lang="en-US" dirty="0">
              <a:solidFill>
                <a:srgbClr val="90C226"/>
              </a:solidFill>
            </a:endParaRPr>
          </a:p>
        </p:txBody>
      </p:sp>
      <p:sp>
        <p:nvSpPr>
          <p:cNvPr id="635906" name="Rectangle 2"/>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sp>
        <p:nvSpPr>
          <p:cNvPr id="635907" name="Text Box 3"/>
          <p:cNvSpPr txBox="1">
            <a:spLocks noChangeArrowheads="1"/>
          </p:cNvSpPr>
          <p:nvPr/>
        </p:nvSpPr>
        <p:spPr bwMode="auto">
          <a:xfrm>
            <a:off x="457200" y="457200"/>
            <a:ext cx="7239000" cy="5970865"/>
          </a:xfrm>
          <a:prstGeom prst="rect">
            <a:avLst/>
          </a:prstGeom>
          <a:noFill/>
          <a:ln w="9525">
            <a:noFill/>
            <a:miter lim="800000"/>
            <a:headEnd/>
            <a:tailEnd/>
          </a:ln>
          <a:effectLst/>
        </p:spPr>
        <p:txBody>
          <a:bodyPr>
            <a:spAutoFit/>
          </a:bodyPr>
          <a:lstStyle/>
          <a:p>
            <a:pPr algn="just" fontAlgn="base">
              <a:spcBef>
                <a:spcPct val="0"/>
              </a:spcBef>
              <a:spcAft>
                <a:spcPct val="0"/>
              </a:spcAft>
            </a:pPr>
            <a:r>
              <a:rPr lang="fa-IR" dirty="0">
                <a:solidFill>
                  <a:prstClr val="black"/>
                </a:solidFill>
                <a:latin typeface="Arial" pitchFamily="34" charset="0"/>
                <a:cs typeface="B Homa" panose="00000400000000000000" pitchFamily="2" charset="-78"/>
              </a:rPr>
              <a:t>در ضلع شمالي مسجد طاق مرواريد با دو گلدسته كاشي كاري شده قرار گرفته كه ارتفاع آن 20 متر و پهناي دهنه آن به تنهايي 12 متر و با جرزهاي كاشي كاري شده سمت چپ و راست طاق 20 متر است. در چهار ضلع طاق مرواريد، سه طاق نماي كوچك و يك شاه تويزه قرار دارد. يكي از اين طاق نماها، دهنه راه ورود به حياط مسجد است و سه طاق نماي ديگر جلو رواقي با 5 متر عرض را تشكيل داده اند. نماي بيروني طاق مرواريد، سقف و جرزهاي آن نيز با كاشي هفت رنگ با طرح هاي گياهي و هندي پوشيده شده است. ازاره داخلي طاق از سنگ مرمر سبك است و ازاره جرزهاي دو سوي چپ و راست طاق از بنگ گندمك منقش ساخته شده است. بر فراز پيشاني طاق بر روي كاشي هفت رنگ، عباراتي نگاشته شده است. بر روي جرزهاي دو سوي طاق نيز با خط نسخ عباراتي نگاشته شده است. در كمركش طاق كتيبه اي با تاريخ 1243 قرار دارد. در لبه داخلي طاق نيز كتيبه اي با خط ثلث از آيات قرآني قرار گرفته است.</a:t>
            </a:r>
          </a:p>
          <a:p>
            <a:pPr algn="just" fontAlgn="base">
              <a:spcBef>
                <a:spcPct val="0"/>
              </a:spcBef>
              <a:spcAft>
                <a:spcPct val="0"/>
              </a:spcAft>
            </a:pPr>
            <a:endParaRPr lang="fa-IR" dirty="0">
              <a:solidFill>
                <a:prstClr val="black"/>
              </a:solidFill>
              <a:latin typeface="Arial" pitchFamily="34" charset="0"/>
              <a:cs typeface="B Homa" panose="00000400000000000000" pitchFamily="2" charset="-78"/>
            </a:endParaRPr>
          </a:p>
          <a:p>
            <a:pPr algn="just" fontAlgn="base">
              <a:spcBef>
                <a:spcPct val="0"/>
              </a:spcBef>
              <a:spcAft>
                <a:spcPct val="0"/>
              </a:spcAft>
            </a:pPr>
            <a:endParaRPr lang="fa-IR" dirty="0">
              <a:solidFill>
                <a:prstClr val="black"/>
              </a:solidFill>
              <a:latin typeface="Arial" pitchFamily="34" charset="0"/>
              <a:cs typeface="B Homa" panose="00000400000000000000" pitchFamily="2" charset="-78"/>
            </a:endParaRPr>
          </a:p>
          <a:p>
            <a:pPr algn="just" fontAlgn="base">
              <a:spcBef>
                <a:spcPct val="0"/>
              </a:spcBef>
              <a:spcAft>
                <a:spcPct val="0"/>
              </a:spcAft>
            </a:pPr>
            <a:r>
              <a:rPr lang="fa-IR" dirty="0">
                <a:solidFill>
                  <a:prstClr val="black"/>
                </a:solidFill>
                <a:latin typeface="Arial" pitchFamily="34" charset="0"/>
                <a:cs typeface="B Homa" panose="00000400000000000000" pitchFamily="2" charset="-78"/>
              </a:rPr>
              <a:t>در ضلع جنوبي حياط مسجد، طاقي در قرينه با طاق مرواريد و همانند آن با چهار طاق نما ساخته شده است. در زير اين طاق، در ورودي شبستان بزرگ مسجد با ابعاد 75×36 متر قرار دارد. طول شبستان 13 دهنه و عرض آن 5 دهنه دارد. در اين شبستان 48 ستون سنگي يكپارچه با ارتفاع 5 متر و قطه 80 سانتيمتر با طاق هاي ضربي قرار گرفته است كه به صورت مارپيچي به سبك زنديه حجاري شده است. كف پوش شبستان تخته سنگ هايي صاف است و ازاره آن تا ارتفاع يك متر و نيم از سطح زمين پوشيده از سنگ گندمك است.</a:t>
            </a:r>
          </a:p>
          <a:p>
            <a:pPr algn="just" fontAlgn="base">
              <a:spcBef>
                <a:spcPct val="0"/>
              </a:spcBef>
              <a:spcAft>
                <a:spcPct val="0"/>
              </a:spcAft>
            </a:pPr>
            <a:r>
              <a:rPr lang="fa-IR" sz="2000" dirty="0">
                <a:solidFill>
                  <a:prstClr val="black"/>
                </a:solidFill>
                <a:latin typeface="Arial" pitchFamily="34" charset="0"/>
                <a:cs typeface="B Homa" panose="00000400000000000000" pitchFamily="2" charset="-78"/>
              </a:rPr>
              <a:t>در اين شبستان محرابي با كاشي هفت رنگ و تصاوير گل و بته قرار دارد كه ازاره آن به ارتفاع يك متر از سطح زمين پوشيده از سنگ مرمر است.</a:t>
            </a:r>
          </a:p>
        </p:txBody>
      </p:sp>
    </p:spTree>
    <p:extLst>
      <p:ext uri="{BB962C8B-B14F-4D97-AF65-F5344CB8AC3E}">
        <p14:creationId xmlns:p14="http://schemas.microsoft.com/office/powerpoint/2010/main" val="2019163865"/>
      </p:ext>
    </p:extLst>
  </p:cSld>
  <p:clrMapOvr>
    <a:masterClrMapping/>
  </p:clrMapOvr>
  <p:transition advClick="0"/>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5C93279C-EF9B-406C-8F88-D7DCDA411676}" type="slidenum">
              <a:rPr lang="ar-SA">
                <a:solidFill>
                  <a:srgbClr val="90C226"/>
                </a:solidFill>
              </a:rPr>
              <a:pPr/>
              <a:t>374</a:t>
            </a:fld>
            <a:endParaRPr lang="en-US" dirty="0">
              <a:solidFill>
                <a:srgbClr val="90C226"/>
              </a:solidFill>
            </a:endParaRPr>
          </a:p>
        </p:txBody>
      </p:sp>
      <p:sp>
        <p:nvSpPr>
          <p:cNvPr id="636930" name="Rectangle 2"/>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sp>
        <p:nvSpPr>
          <p:cNvPr id="636931" name="Text Box 3"/>
          <p:cNvSpPr txBox="1">
            <a:spLocks noChangeArrowheads="1"/>
          </p:cNvSpPr>
          <p:nvPr/>
        </p:nvSpPr>
        <p:spPr bwMode="auto">
          <a:xfrm>
            <a:off x="381000" y="304800"/>
            <a:ext cx="7086600" cy="6032421"/>
          </a:xfrm>
          <a:prstGeom prst="rect">
            <a:avLst/>
          </a:prstGeom>
          <a:noFill/>
          <a:ln w="9525">
            <a:noFill/>
            <a:miter lim="800000"/>
            <a:headEnd/>
            <a:tailEnd/>
          </a:ln>
          <a:effectLst/>
        </p:spPr>
        <p:txBody>
          <a:bodyPr>
            <a:spAutoFit/>
          </a:bodyPr>
          <a:lstStyle/>
          <a:p>
            <a:pPr fontAlgn="base">
              <a:spcBef>
                <a:spcPct val="0"/>
              </a:spcBef>
              <a:spcAft>
                <a:spcPct val="0"/>
              </a:spcAft>
            </a:pPr>
            <a:r>
              <a:rPr lang="fa-IR" sz="1600" b="1" i="1" dirty="0">
                <a:solidFill>
                  <a:srgbClr val="54A021"/>
                </a:solidFill>
                <a:latin typeface="Arial" pitchFamily="34" charset="0"/>
                <a:cs typeface="B Homa" panose="00000400000000000000" pitchFamily="2" charset="-78"/>
              </a:rPr>
              <a:t>سقف محراب مقرنس كاري شده و در وسط محراب عباراتي بر روي كاشي نوشته شده است. در گوشه هاي بيروني سقف محراب نيز آياتي با خط ثلث نوشته شده است. جرزهاي سمت راست و چپ محراب پوشيده از كاشي هفت رنگ است و در آن كاشي معرقي به كار رفته كه بر آن عبارت ياعلي به خط كوفي نوشته شده است.</a:t>
            </a:r>
          </a:p>
          <a:p>
            <a:pPr fontAlgn="base">
              <a:spcBef>
                <a:spcPct val="0"/>
              </a:spcBef>
              <a:spcAft>
                <a:spcPct val="0"/>
              </a:spcAft>
            </a:pPr>
            <a:r>
              <a:rPr lang="fa-IR" b="1" i="1" dirty="0">
                <a:solidFill>
                  <a:prstClr val="black"/>
                </a:solidFill>
                <a:latin typeface="Arial" pitchFamily="34" charset="0"/>
                <a:cs typeface="B Homa" panose="00000400000000000000" pitchFamily="2" charset="-78"/>
              </a:rPr>
              <a:t>در سمت چپ محراب منبري با طول 6.40 متر و عرض 1.26 متر و قطر 5.5 متر از جنس مرمر مراغه آذربايجان با 14 پلكان قرار گرفته كه همچنان پابرجاست. </a:t>
            </a:r>
          </a:p>
          <a:p>
            <a:pPr fontAlgn="base">
              <a:spcBef>
                <a:spcPct val="0"/>
              </a:spcBef>
              <a:spcAft>
                <a:spcPct val="0"/>
              </a:spcAft>
            </a:pPr>
            <a:r>
              <a:rPr lang="fa-IR" sz="1600" b="1" i="1" dirty="0">
                <a:solidFill>
                  <a:srgbClr val="54A021"/>
                </a:solidFill>
                <a:latin typeface="Arial" pitchFamily="34" charset="0"/>
                <a:cs typeface="B Homa" panose="00000400000000000000" pitchFamily="2" charset="-78"/>
              </a:rPr>
              <a:t>در ضلع غربي حياط 11 طاق نما وجود دار كه بر جرزها و لچكي آنها كاشي هاي رنگين قرار گرفته است.  در پيشاني اين طاق نماها، اسامي خداوند نقش بسته است. بر پيشاني طاق ششم نيمه اي آيه اي قرآني با خط نسخ نگاشته شده و در ضلع شرقي كه قرينه ضلع غربي با 11 طاق نما و كاش كاري رنگين است، بر پيشاني طاق ششم، نيمه اول آيات طاق ششم ضلع غربي با خط نسخ نوشته شده است. </a:t>
            </a:r>
          </a:p>
          <a:p>
            <a:pPr fontAlgn="base">
              <a:spcBef>
                <a:spcPct val="0"/>
              </a:spcBef>
              <a:spcAft>
                <a:spcPct val="0"/>
              </a:spcAft>
            </a:pPr>
            <a:r>
              <a:rPr lang="fa-IR" sz="1600" b="1" i="1" dirty="0">
                <a:solidFill>
                  <a:srgbClr val="54A021"/>
                </a:solidFill>
                <a:latin typeface="Arial" pitchFamily="34" charset="0"/>
                <a:cs typeface="B Homa" panose="00000400000000000000" pitchFamily="2" charset="-78"/>
              </a:rPr>
              <a:t>در اين شبستان، سقف (گنبدهاي ميان تويزه ها) تنها در امتداد در ورودي تا محراب كاشي كاري شده و بقيه عرق چين ها از آجر است. </a:t>
            </a:r>
          </a:p>
          <a:p>
            <a:pPr fontAlgn="base">
              <a:spcBef>
                <a:spcPct val="0"/>
              </a:spcBef>
              <a:spcAft>
                <a:spcPct val="0"/>
              </a:spcAft>
            </a:pPr>
            <a:r>
              <a:rPr lang="fa-IR" b="1" i="1" dirty="0">
                <a:solidFill>
                  <a:prstClr val="black"/>
                </a:solidFill>
                <a:latin typeface="Arial" pitchFamily="34" charset="0"/>
                <a:cs typeface="B Homa" panose="00000400000000000000" pitchFamily="2" charset="-78"/>
              </a:rPr>
              <a:t>در پشت هر دو طاق نماهاي ضلع شرقي و غربي، رواقي كوچك قرار دارد كه در پشت رواق ضلع شرقي شبستاني 4 دهنه با طول 25 متر و عرض 20 متر قرار گرفته كه سقف آن آجري است و در آن 12 ستون سنگي يكپارچه به ارتفاع 5 متر قرار دارد. اين شبستان را شبستان زمستاني مسجد مي نامند. در كتيبه هاي سر در ورودي و حاشيه ايوان آيات قرآني با خطوط ثلث و نسخ در زمينه لاجوردي نگاشته شده است. در ضلع شمال شرقي حياط مسجد، حياط كوچكي با 35 متر طول و 20 متر عرض قرار گرفته كه درون آن نيز حوضي سنگي وجود دارد.</a:t>
            </a:r>
          </a:p>
          <a:p>
            <a:pPr fontAlgn="base">
              <a:spcBef>
                <a:spcPct val="0"/>
              </a:spcBef>
              <a:spcAft>
                <a:spcPct val="0"/>
              </a:spcAft>
            </a:pPr>
            <a:r>
              <a:rPr lang="fa-IR" sz="1600" b="1" i="1" dirty="0">
                <a:solidFill>
                  <a:srgbClr val="54A021"/>
                </a:solidFill>
                <a:latin typeface="Arial" pitchFamily="34" charset="0"/>
                <a:cs typeface="B Homa" panose="00000400000000000000" pitchFamily="2" charset="-78"/>
              </a:rPr>
              <a:t>اين مسجد يك بار به وسيله حسين علي ميرزا فرمانفرما فرزند علي شاه قاجار (1250 - 1212 ه.ق) مرمت شده است. مسجد وكيل به مدت 10 سال محل برگزاري نماز جمعه بوده است.</a:t>
            </a:r>
          </a:p>
          <a:p>
            <a:pPr fontAlgn="base">
              <a:spcBef>
                <a:spcPct val="0"/>
              </a:spcBef>
              <a:spcAft>
                <a:spcPct val="0"/>
              </a:spcAft>
            </a:pPr>
            <a:r>
              <a:rPr lang="fa-IR" sz="1600" b="1" i="1" dirty="0">
                <a:solidFill>
                  <a:srgbClr val="54A021"/>
                </a:solidFill>
                <a:latin typeface="Arial" pitchFamily="34" charset="0"/>
                <a:cs typeface="B Homa" panose="00000400000000000000" pitchFamily="2" charset="-78"/>
              </a:rPr>
              <a:t>سازمان ميراث فرهنگي اين بنا را در سال 1311 ه.ش. با شماره 182 به ثبت تاريخي رسانده است.</a:t>
            </a:r>
            <a:endParaRPr lang="en-US"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41332378"/>
      </p:ext>
    </p:extLst>
  </p:cSld>
  <p:clrMapOvr>
    <a:masterClrMapping/>
  </p:clrMapOvr>
  <p:transition advClick="0"/>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D860CCDE-4B1D-4451-94BB-5D12A0C8B7E4}" type="slidenum">
              <a:rPr lang="ar-SA">
                <a:solidFill>
                  <a:srgbClr val="90C226"/>
                </a:solidFill>
              </a:rPr>
              <a:pPr/>
              <a:t>375</a:t>
            </a:fld>
            <a:endParaRPr lang="en-US" dirty="0">
              <a:solidFill>
                <a:srgbClr val="90C226"/>
              </a:solidFill>
            </a:endParaRPr>
          </a:p>
        </p:txBody>
      </p:sp>
      <p:sp>
        <p:nvSpPr>
          <p:cNvPr id="637954"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7955" name="Line 3"/>
          <p:cNvSpPr>
            <a:spLocks noChangeShapeType="1"/>
          </p:cNvSpPr>
          <p:nvPr/>
        </p:nvSpPr>
        <p:spPr bwMode="auto">
          <a:xfrm flipH="1">
            <a:off x="4038600" y="46482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7956" name="Rectangle 4"/>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pic>
        <p:nvPicPr>
          <p:cNvPr id="637957" name="Picture 5" descr="Picture 293"/>
          <p:cNvPicPr>
            <a:picLocks noChangeAspect="1" noChangeArrowheads="1"/>
          </p:cNvPicPr>
          <p:nvPr/>
        </p:nvPicPr>
        <p:blipFill>
          <a:blip r:embed="rId2"/>
          <a:srcRect/>
          <a:stretch>
            <a:fillRect/>
          </a:stretch>
        </p:blipFill>
        <p:spPr bwMode="auto">
          <a:xfrm>
            <a:off x="4649788" y="304800"/>
            <a:ext cx="2841625" cy="3351213"/>
          </a:xfrm>
          <a:prstGeom prst="rect">
            <a:avLst/>
          </a:prstGeom>
          <a:noFill/>
          <a:ln w="9525">
            <a:solidFill>
              <a:schemeClr val="tx1"/>
            </a:solidFill>
            <a:miter lim="800000"/>
            <a:headEnd/>
            <a:tailEnd/>
          </a:ln>
        </p:spPr>
      </p:pic>
      <p:pic>
        <p:nvPicPr>
          <p:cNvPr id="637958" name="Picture 6" descr="Picture 297"/>
          <p:cNvPicPr>
            <a:picLocks noChangeAspect="1" noChangeArrowheads="1"/>
          </p:cNvPicPr>
          <p:nvPr/>
        </p:nvPicPr>
        <p:blipFill>
          <a:blip r:embed="rId3"/>
          <a:srcRect/>
          <a:stretch>
            <a:fillRect/>
          </a:stretch>
        </p:blipFill>
        <p:spPr bwMode="auto">
          <a:xfrm>
            <a:off x="228600" y="2286000"/>
            <a:ext cx="4322763" cy="4343400"/>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2134348729"/>
      </p:ext>
    </p:extLst>
  </p:cSld>
  <p:clrMapOvr>
    <a:masterClrMapping/>
  </p:clrMapOvr>
  <p:transition advClick="0"/>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7DDD2A34-C68A-413C-839E-15C5EC785DCF}" type="slidenum">
              <a:rPr lang="ar-SA">
                <a:solidFill>
                  <a:srgbClr val="90C226"/>
                </a:solidFill>
              </a:rPr>
              <a:pPr/>
              <a:t>376</a:t>
            </a:fld>
            <a:endParaRPr lang="en-US" dirty="0">
              <a:solidFill>
                <a:srgbClr val="90C226"/>
              </a:solidFill>
            </a:endParaRPr>
          </a:p>
        </p:txBody>
      </p:sp>
      <p:sp>
        <p:nvSpPr>
          <p:cNvPr id="638978"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8979"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38980" name="Rectangle 4"/>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pic>
        <p:nvPicPr>
          <p:cNvPr id="638981" name="Picture 5" descr="01"/>
          <p:cNvPicPr>
            <a:picLocks noChangeAspect="1" noChangeArrowheads="1"/>
          </p:cNvPicPr>
          <p:nvPr/>
        </p:nvPicPr>
        <p:blipFill>
          <a:blip r:embed="rId2"/>
          <a:srcRect/>
          <a:stretch>
            <a:fillRect/>
          </a:stretch>
        </p:blipFill>
        <p:spPr bwMode="auto">
          <a:xfrm>
            <a:off x="2971800" y="381000"/>
            <a:ext cx="3810000" cy="2462213"/>
          </a:xfrm>
          <a:prstGeom prst="rect">
            <a:avLst/>
          </a:prstGeom>
          <a:noFill/>
          <a:ln w="9525" algn="ctr">
            <a:solidFill>
              <a:srgbClr val="800000"/>
            </a:solidFill>
            <a:miter lim="800000"/>
            <a:headEnd/>
            <a:tailEnd/>
          </a:ln>
          <a:effectLst/>
        </p:spPr>
      </p:pic>
      <p:pic>
        <p:nvPicPr>
          <p:cNvPr id="638982" name="Picture 6" descr="08"/>
          <p:cNvPicPr>
            <a:picLocks noChangeAspect="1" noChangeArrowheads="1"/>
          </p:cNvPicPr>
          <p:nvPr/>
        </p:nvPicPr>
        <p:blipFill>
          <a:blip r:embed="rId3"/>
          <a:srcRect/>
          <a:stretch>
            <a:fillRect/>
          </a:stretch>
        </p:blipFill>
        <p:spPr bwMode="auto">
          <a:xfrm>
            <a:off x="990600" y="2971800"/>
            <a:ext cx="2508250" cy="3333750"/>
          </a:xfrm>
          <a:prstGeom prst="rect">
            <a:avLst/>
          </a:prstGeom>
          <a:noFill/>
          <a:ln w="9525">
            <a:solidFill>
              <a:srgbClr val="800000"/>
            </a:solidFill>
            <a:miter lim="800000"/>
            <a:headEnd/>
            <a:tailEnd/>
          </a:ln>
        </p:spPr>
      </p:pic>
      <p:pic>
        <p:nvPicPr>
          <p:cNvPr id="638983" name="Picture 7" descr="00"/>
          <p:cNvPicPr>
            <a:picLocks noChangeAspect="1" noChangeArrowheads="1"/>
          </p:cNvPicPr>
          <p:nvPr/>
        </p:nvPicPr>
        <p:blipFill>
          <a:blip r:embed="rId4"/>
          <a:srcRect/>
          <a:stretch>
            <a:fillRect/>
          </a:stretch>
        </p:blipFill>
        <p:spPr bwMode="auto">
          <a:xfrm>
            <a:off x="3733800" y="3048000"/>
            <a:ext cx="1827213" cy="2438400"/>
          </a:xfrm>
          <a:prstGeom prst="rect">
            <a:avLst/>
          </a:prstGeom>
          <a:noFill/>
        </p:spPr>
      </p:pic>
    </p:spTree>
    <p:extLst>
      <p:ext uri="{BB962C8B-B14F-4D97-AF65-F5344CB8AC3E}">
        <p14:creationId xmlns:p14="http://schemas.microsoft.com/office/powerpoint/2010/main" val="1920058779"/>
      </p:ext>
    </p:extLst>
  </p:cSld>
  <p:clrMapOvr>
    <a:masterClrMapping/>
  </p:clrMapOvr>
  <p:transition advClick="0"/>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67B99B7-7822-4941-92D9-08411E467B90}" type="slidenum">
              <a:rPr lang="ar-SA">
                <a:solidFill>
                  <a:srgbClr val="90C226"/>
                </a:solidFill>
              </a:rPr>
              <a:pPr/>
              <a:t>377</a:t>
            </a:fld>
            <a:endParaRPr lang="en-US" dirty="0">
              <a:solidFill>
                <a:srgbClr val="90C226"/>
              </a:solidFill>
            </a:endParaRPr>
          </a:p>
        </p:txBody>
      </p:sp>
      <p:sp>
        <p:nvSpPr>
          <p:cNvPr id="640002"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0003"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0004" name="Rectangle 4"/>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pic>
        <p:nvPicPr>
          <p:cNvPr id="640005" name="Picture 5" descr="masjed%20vakil%202"/>
          <p:cNvPicPr>
            <a:picLocks noChangeAspect="1" noChangeArrowheads="1"/>
          </p:cNvPicPr>
          <p:nvPr/>
        </p:nvPicPr>
        <p:blipFill>
          <a:blip r:embed="rId2"/>
          <a:srcRect/>
          <a:stretch>
            <a:fillRect/>
          </a:stretch>
        </p:blipFill>
        <p:spPr bwMode="auto">
          <a:xfrm>
            <a:off x="4038600" y="381000"/>
            <a:ext cx="2700338" cy="3505200"/>
          </a:xfrm>
          <a:prstGeom prst="rect">
            <a:avLst/>
          </a:prstGeom>
          <a:noFill/>
          <a:ln w="9525">
            <a:noFill/>
            <a:miter lim="800000"/>
            <a:headEnd/>
            <a:tailEnd/>
          </a:ln>
        </p:spPr>
      </p:pic>
      <p:pic>
        <p:nvPicPr>
          <p:cNvPr id="640006" name="Picture 6" descr="504"/>
          <p:cNvPicPr>
            <a:picLocks noChangeAspect="1" noChangeArrowheads="1"/>
          </p:cNvPicPr>
          <p:nvPr/>
        </p:nvPicPr>
        <p:blipFill>
          <a:blip r:embed="rId3"/>
          <a:srcRect/>
          <a:stretch>
            <a:fillRect/>
          </a:stretch>
        </p:blipFill>
        <p:spPr bwMode="auto">
          <a:xfrm>
            <a:off x="838200" y="2667000"/>
            <a:ext cx="3048000" cy="3921125"/>
          </a:xfrm>
          <a:prstGeom prst="rect">
            <a:avLst/>
          </a:prstGeom>
          <a:noFill/>
        </p:spPr>
      </p:pic>
    </p:spTree>
    <p:extLst>
      <p:ext uri="{BB962C8B-B14F-4D97-AF65-F5344CB8AC3E}">
        <p14:creationId xmlns:p14="http://schemas.microsoft.com/office/powerpoint/2010/main" val="1279907265"/>
      </p:ext>
    </p:extLst>
  </p:cSld>
  <p:clrMapOvr>
    <a:masterClrMapping/>
  </p:clrMapOvr>
  <p:transition advClick="0"/>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4ACEB7F-DEF8-41BB-B984-86EAC4580519}" type="slidenum">
              <a:rPr lang="ar-SA">
                <a:solidFill>
                  <a:srgbClr val="90C226"/>
                </a:solidFill>
              </a:rPr>
              <a:pPr/>
              <a:t>378</a:t>
            </a:fld>
            <a:endParaRPr lang="en-US" dirty="0">
              <a:solidFill>
                <a:srgbClr val="90C226"/>
              </a:solidFill>
            </a:endParaRPr>
          </a:p>
        </p:txBody>
      </p:sp>
      <p:sp>
        <p:nvSpPr>
          <p:cNvPr id="641026"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1027"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1028" name="Rectangle 4"/>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pic>
        <p:nvPicPr>
          <p:cNvPr id="641029" name="Picture 5" descr="3"/>
          <p:cNvPicPr>
            <a:picLocks noChangeAspect="1" noChangeArrowheads="1"/>
          </p:cNvPicPr>
          <p:nvPr/>
        </p:nvPicPr>
        <p:blipFill>
          <a:blip r:embed="rId2"/>
          <a:srcRect/>
          <a:stretch>
            <a:fillRect/>
          </a:stretch>
        </p:blipFill>
        <p:spPr bwMode="auto">
          <a:xfrm>
            <a:off x="533400" y="3505200"/>
            <a:ext cx="3810000" cy="2857500"/>
          </a:xfrm>
          <a:prstGeom prst="rect">
            <a:avLst/>
          </a:prstGeom>
          <a:noFill/>
        </p:spPr>
      </p:pic>
      <p:pic>
        <p:nvPicPr>
          <p:cNvPr id="641030" name="Picture 6" descr="masjed%20vakil%204"/>
          <p:cNvPicPr>
            <a:picLocks noChangeAspect="1" noChangeArrowheads="1"/>
          </p:cNvPicPr>
          <p:nvPr/>
        </p:nvPicPr>
        <p:blipFill>
          <a:blip r:embed="rId3"/>
          <a:srcRect/>
          <a:stretch>
            <a:fillRect/>
          </a:stretch>
        </p:blipFill>
        <p:spPr bwMode="auto">
          <a:xfrm>
            <a:off x="3810000" y="685800"/>
            <a:ext cx="3581400" cy="2676525"/>
          </a:xfrm>
          <a:prstGeom prst="rect">
            <a:avLst/>
          </a:prstGeom>
          <a:noFill/>
          <a:ln w="9525">
            <a:noFill/>
            <a:miter lim="800000"/>
            <a:headEnd/>
            <a:tailEnd/>
          </a:ln>
        </p:spPr>
      </p:pic>
    </p:spTree>
    <p:extLst>
      <p:ext uri="{BB962C8B-B14F-4D97-AF65-F5344CB8AC3E}">
        <p14:creationId xmlns:p14="http://schemas.microsoft.com/office/powerpoint/2010/main" val="129020712"/>
      </p:ext>
    </p:extLst>
  </p:cSld>
  <p:clrMapOvr>
    <a:masterClrMapping/>
  </p:clrMapOvr>
  <p:transition advClick="0"/>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E94AA81B-7749-4579-A3D8-4CC74EBAFAD7}" type="slidenum">
              <a:rPr lang="ar-SA">
                <a:solidFill>
                  <a:srgbClr val="90C226"/>
                </a:solidFill>
              </a:rPr>
              <a:pPr/>
              <a:t>379</a:t>
            </a:fld>
            <a:endParaRPr lang="en-US" dirty="0">
              <a:solidFill>
                <a:srgbClr val="90C226"/>
              </a:solidFill>
            </a:endParaRPr>
          </a:p>
        </p:txBody>
      </p:sp>
      <p:sp>
        <p:nvSpPr>
          <p:cNvPr id="642050"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2051"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2052" name="Rectangle 4"/>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pic>
        <p:nvPicPr>
          <p:cNvPr id="642053" name="Picture 5" descr="8"/>
          <p:cNvPicPr>
            <a:picLocks noChangeAspect="1" noChangeArrowheads="1"/>
          </p:cNvPicPr>
          <p:nvPr/>
        </p:nvPicPr>
        <p:blipFill>
          <a:blip r:embed="rId2"/>
          <a:srcRect/>
          <a:stretch>
            <a:fillRect/>
          </a:stretch>
        </p:blipFill>
        <p:spPr bwMode="auto">
          <a:xfrm>
            <a:off x="2362200" y="457200"/>
            <a:ext cx="4029075" cy="5695950"/>
          </a:xfrm>
          <a:prstGeom prst="rect">
            <a:avLst/>
          </a:prstGeom>
          <a:noFill/>
        </p:spPr>
      </p:pic>
    </p:spTree>
    <p:extLst>
      <p:ext uri="{BB962C8B-B14F-4D97-AF65-F5344CB8AC3E}">
        <p14:creationId xmlns:p14="http://schemas.microsoft.com/office/powerpoint/2010/main" val="3125581920"/>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F77A209C-541C-4112-BDD5-B29336C93699}" type="slidenum">
              <a:rPr lang="ar-SA">
                <a:solidFill>
                  <a:srgbClr val="90C226"/>
                </a:solidFill>
              </a:rPr>
              <a:pPr/>
              <a:t>38</a:t>
            </a:fld>
            <a:endParaRPr lang="en-US" dirty="0">
              <a:solidFill>
                <a:srgbClr val="90C226"/>
              </a:solidFill>
            </a:endParaRPr>
          </a:p>
        </p:txBody>
      </p:sp>
      <p:sp>
        <p:nvSpPr>
          <p:cNvPr id="112642" name="WordArt 2"/>
          <p:cNvSpPr>
            <a:spLocks noChangeArrowheads="1" noChangeShapeType="1" noTextEdit="1"/>
          </p:cNvSpPr>
          <p:nvPr/>
        </p:nvSpPr>
        <p:spPr bwMode="auto">
          <a:xfrm>
            <a:off x="7451725" y="260350"/>
            <a:ext cx="1419225"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اتشکده بازه هور</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112643" name="Text Box 3"/>
          <p:cNvSpPr txBox="1">
            <a:spLocks noChangeArrowheads="1"/>
          </p:cNvSpPr>
          <p:nvPr/>
        </p:nvSpPr>
        <p:spPr bwMode="auto">
          <a:xfrm>
            <a:off x="3851275" y="765175"/>
            <a:ext cx="5029200" cy="11906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از ویژگی های بازه هورگنبد سنگی ان است که گوشه سازی در ان توسط چوب انجام گرفته است. فضای ان مربع شکل است که جرزهای ضخیمی   دارد ومصالح ان همه سنگ و خشکه چین است.</a:t>
            </a:r>
            <a:endParaRPr lang="en-US" b="1" dirty="0">
              <a:solidFill>
                <a:prstClr val="black"/>
              </a:solidFill>
              <a:latin typeface="Arial" pitchFamily="34" charset="0"/>
              <a:cs typeface="B Homa" panose="00000400000000000000" pitchFamily="2" charset="-78"/>
            </a:endParaRPr>
          </a:p>
        </p:txBody>
      </p:sp>
      <p:pic>
        <p:nvPicPr>
          <p:cNvPr id="112644" name="Picture 4" descr="18"/>
          <p:cNvPicPr>
            <a:picLocks noChangeAspect="1" noChangeArrowheads="1"/>
          </p:cNvPicPr>
          <p:nvPr/>
        </p:nvPicPr>
        <p:blipFill>
          <a:blip r:embed="rId2">
            <a:clrChange>
              <a:clrFrom>
                <a:srgbClr val="CED0DF"/>
              </a:clrFrom>
              <a:clrTo>
                <a:srgbClr val="CED0DF">
                  <a:alpha val="0"/>
                </a:srgbClr>
              </a:clrTo>
            </a:clrChange>
            <a:lum contrast="48000"/>
          </a:blip>
          <a:srcRect/>
          <a:stretch>
            <a:fillRect/>
          </a:stretch>
        </p:blipFill>
        <p:spPr bwMode="auto">
          <a:xfrm>
            <a:off x="4067175" y="2852738"/>
            <a:ext cx="4627563" cy="2414587"/>
          </a:xfrm>
          <a:prstGeom prst="rect">
            <a:avLst/>
          </a:prstGeom>
          <a:noFill/>
        </p:spPr>
      </p:pic>
      <p:pic>
        <p:nvPicPr>
          <p:cNvPr id="112645" name="Picture 5" descr="Copy of 18"/>
          <p:cNvPicPr>
            <a:picLocks noChangeAspect="1" noChangeArrowheads="1"/>
          </p:cNvPicPr>
          <p:nvPr/>
        </p:nvPicPr>
        <p:blipFill>
          <a:blip r:embed="rId3">
            <a:clrChange>
              <a:clrFrom>
                <a:srgbClr val="DBDDEC"/>
              </a:clrFrom>
              <a:clrTo>
                <a:srgbClr val="DBDDEC">
                  <a:alpha val="0"/>
                </a:srgbClr>
              </a:clrTo>
            </a:clrChange>
            <a:lum contrast="72000"/>
          </a:blip>
          <a:srcRect/>
          <a:stretch>
            <a:fillRect/>
          </a:stretch>
        </p:blipFill>
        <p:spPr bwMode="auto">
          <a:xfrm>
            <a:off x="684213" y="1484313"/>
            <a:ext cx="2708275" cy="2290762"/>
          </a:xfrm>
          <a:prstGeom prst="rect">
            <a:avLst/>
          </a:prstGeom>
          <a:noFill/>
        </p:spPr>
      </p:pic>
    </p:spTree>
    <p:extLst>
      <p:ext uri="{BB962C8B-B14F-4D97-AF65-F5344CB8AC3E}">
        <p14:creationId xmlns:p14="http://schemas.microsoft.com/office/powerpoint/2010/main" val="1090395310"/>
      </p:ext>
    </p:extLst>
  </p:cSld>
  <p:clrMapOvr>
    <a:masterClrMapping/>
  </p:clrMapOvr>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4951F2A1-3618-414D-8FC4-248482CEEC8B}" type="slidenum">
              <a:rPr lang="ar-SA">
                <a:solidFill>
                  <a:srgbClr val="90C226"/>
                </a:solidFill>
              </a:rPr>
              <a:pPr/>
              <a:t>380</a:t>
            </a:fld>
            <a:endParaRPr lang="en-US" dirty="0">
              <a:solidFill>
                <a:srgbClr val="90C226"/>
              </a:solidFill>
            </a:endParaRPr>
          </a:p>
        </p:txBody>
      </p:sp>
      <p:sp>
        <p:nvSpPr>
          <p:cNvPr id="643074"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3075"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3076" name="Rectangle 4"/>
          <p:cNvSpPr>
            <a:spLocks noChangeArrowheads="1"/>
          </p:cNvSpPr>
          <p:nvPr/>
        </p:nvSpPr>
        <p:spPr bwMode="auto">
          <a:xfrm rot="-16200000">
            <a:off x="7042943" y="2863057"/>
            <a:ext cx="22209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وکيل</a:t>
            </a:r>
            <a:endParaRPr lang="en-US" sz="4400" dirty="0">
              <a:solidFill>
                <a:prstClr val="black"/>
              </a:solidFill>
              <a:latin typeface="Arial" pitchFamily="34" charset="0"/>
              <a:cs typeface="Andalus" pitchFamily="2" charset="-78"/>
            </a:endParaRPr>
          </a:p>
        </p:txBody>
      </p:sp>
      <p:pic>
        <p:nvPicPr>
          <p:cNvPr id="643077" name="Picture 5" descr="15"/>
          <p:cNvPicPr>
            <a:picLocks noChangeAspect="1" noChangeArrowheads="1"/>
          </p:cNvPicPr>
          <p:nvPr/>
        </p:nvPicPr>
        <p:blipFill>
          <a:blip r:embed="rId2"/>
          <a:srcRect/>
          <a:stretch>
            <a:fillRect/>
          </a:stretch>
        </p:blipFill>
        <p:spPr bwMode="auto">
          <a:xfrm>
            <a:off x="3429000" y="685800"/>
            <a:ext cx="4114800" cy="2617788"/>
          </a:xfrm>
          <a:prstGeom prst="rect">
            <a:avLst/>
          </a:prstGeom>
          <a:noFill/>
        </p:spPr>
      </p:pic>
      <p:pic>
        <p:nvPicPr>
          <p:cNvPr id="643078" name="Picture 6" descr="7"/>
          <p:cNvPicPr>
            <a:picLocks noChangeAspect="1" noChangeArrowheads="1"/>
          </p:cNvPicPr>
          <p:nvPr/>
        </p:nvPicPr>
        <p:blipFill>
          <a:blip r:embed="rId3"/>
          <a:srcRect/>
          <a:stretch>
            <a:fillRect/>
          </a:stretch>
        </p:blipFill>
        <p:spPr bwMode="auto">
          <a:xfrm>
            <a:off x="762000" y="3581400"/>
            <a:ext cx="3505200" cy="2628900"/>
          </a:xfrm>
          <a:prstGeom prst="rect">
            <a:avLst/>
          </a:prstGeom>
          <a:noFill/>
        </p:spPr>
      </p:pic>
      <p:sp>
        <p:nvSpPr>
          <p:cNvPr id="643079" name="Rectangle 7"/>
          <p:cNvSpPr>
            <a:spLocks noChangeArrowheads="1"/>
          </p:cNvSpPr>
          <p:nvPr/>
        </p:nvSpPr>
        <p:spPr bwMode="auto">
          <a:xfrm>
            <a:off x="7239000" y="6019800"/>
            <a:ext cx="990600" cy="6858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730666889"/>
      </p:ext>
    </p:extLst>
  </p:cSld>
  <p:clrMapOvr>
    <a:masterClrMapping/>
  </p:clrMapOvr>
  <p:transition advClick="0"/>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E4EFA0DF-2F49-4FF1-BAA0-D38B9A7A9A72}" type="slidenum">
              <a:rPr lang="ar-SA">
                <a:solidFill>
                  <a:srgbClr val="90C226"/>
                </a:solidFill>
              </a:rPr>
              <a:pPr/>
              <a:t>381</a:t>
            </a:fld>
            <a:endParaRPr lang="en-US" dirty="0">
              <a:solidFill>
                <a:srgbClr val="90C226"/>
              </a:solidFill>
            </a:endParaRPr>
          </a:p>
        </p:txBody>
      </p:sp>
      <p:sp>
        <p:nvSpPr>
          <p:cNvPr id="644098" name="Rectangle 2"/>
          <p:cNvSpPr>
            <a:spLocks noChangeArrowheads="1"/>
          </p:cNvSpPr>
          <p:nvPr/>
        </p:nvSpPr>
        <p:spPr bwMode="auto">
          <a:xfrm>
            <a:off x="6248400" y="6096000"/>
            <a:ext cx="20574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4099" name="Rectangle 3"/>
          <p:cNvSpPr>
            <a:spLocks noChangeArrowheads="1"/>
          </p:cNvSpPr>
          <p:nvPr/>
        </p:nvSpPr>
        <p:spPr bwMode="auto">
          <a:xfrm>
            <a:off x="1619250" y="609600"/>
            <a:ext cx="586263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ميدان گنجعلی خان</a:t>
            </a:r>
            <a:endParaRPr lang="en-US" sz="7200" dirty="0">
              <a:solidFill>
                <a:prstClr val="black"/>
              </a:solidFill>
              <a:latin typeface="Arial" pitchFamily="34" charset="0"/>
              <a:cs typeface="Andalus" pitchFamily="2" charset="-78"/>
            </a:endParaRPr>
          </a:p>
        </p:txBody>
      </p:sp>
      <p:pic>
        <p:nvPicPr>
          <p:cNvPr id="644100" name="Picture 4" descr="P1010018"/>
          <p:cNvPicPr>
            <a:picLocks noChangeAspect="1" noChangeArrowheads="1"/>
          </p:cNvPicPr>
          <p:nvPr/>
        </p:nvPicPr>
        <p:blipFill>
          <a:blip r:embed="rId2" cstate="screen">
            <a:clrChange>
              <a:clrFrom>
                <a:srgbClr val="92ACC7"/>
              </a:clrFrom>
              <a:clrTo>
                <a:srgbClr val="92ACC7">
                  <a:alpha val="0"/>
                </a:srgbClr>
              </a:clrTo>
            </a:clrChange>
            <a:extLst>
              <a:ext uri="{28A0092B-C50C-407E-A947-70E740481C1C}">
                <a14:useLocalDpi xmlns:a14="http://schemas.microsoft.com/office/drawing/2010/main"/>
              </a:ext>
            </a:extLst>
          </a:blip>
          <a:srcRect/>
          <a:stretch>
            <a:fillRect/>
          </a:stretch>
        </p:blipFill>
        <p:spPr bwMode="auto">
          <a:xfrm>
            <a:off x="304800" y="3276600"/>
            <a:ext cx="5410200" cy="3162300"/>
          </a:xfrm>
          <a:prstGeom prst="rect">
            <a:avLst/>
          </a:prstGeom>
          <a:noFill/>
        </p:spPr>
      </p:pic>
      <p:sp>
        <p:nvSpPr>
          <p:cNvPr id="644101" name="Rectangle 5"/>
          <p:cNvSpPr>
            <a:spLocks noChangeArrowheads="1"/>
          </p:cNvSpPr>
          <p:nvPr/>
        </p:nvSpPr>
        <p:spPr bwMode="auto">
          <a:xfrm>
            <a:off x="4876800" y="3200400"/>
            <a:ext cx="9144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4102" name="Rectangle 6"/>
          <p:cNvSpPr>
            <a:spLocks noChangeArrowheads="1"/>
          </p:cNvSpPr>
          <p:nvPr/>
        </p:nvSpPr>
        <p:spPr bwMode="auto">
          <a:xfrm>
            <a:off x="8077200" y="5486400"/>
            <a:ext cx="1066800" cy="11430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4103" name="Rectangle 7"/>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4104" name="Text Box 8"/>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644105" name="AutoShape 9">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44106" name="Picture 10" descr="untitled"/>
          <p:cNvPicPr>
            <a:picLocks noChangeAspect="1" noChangeArrowheads="1"/>
          </p:cNvPicPr>
          <p:nvPr/>
        </p:nvPicPr>
        <p:blipFill>
          <a:blip r:embed="rId3"/>
          <a:srcRect/>
          <a:stretch>
            <a:fillRect/>
          </a:stretch>
        </p:blipFill>
        <p:spPr bwMode="auto">
          <a:xfrm>
            <a:off x="8001000" y="5486400"/>
            <a:ext cx="838200" cy="571500"/>
          </a:xfrm>
          <a:prstGeom prst="rect">
            <a:avLst/>
          </a:prstGeom>
          <a:noFill/>
          <a:ln w="9525" algn="ctr">
            <a:solidFill>
              <a:schemeClr val="tx1"/>
            </a:solidFill>
            <a:miter lim="800000"/>
            <a:headEnd/>
            <a:tailEnd/>
          </a:ln>
          <a:effectLst/>
        </p:spPr>
      </p:pic>
      <p:sp>
        <p:nvSpPr>
          <p:cNvPr id="644107" name="AutoShape 11">
            <a:hlinkClick r:id="rId4" action="ppaction://hlinkpres?slideindex=3&amp;slidetitle=Slide 3"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890741467"/>
      </p:ext>
    </p:extLst>
  </p:cSld>
  <p:clrMapOvr>
    <a:masterClrMapping/>
  </p:clrMapOvr>
  <p:transition advClick="0"/>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67D14504-102D-4D72-9DDC-80829A9A11CA}" type="slidenum">
              <a:rPr lang="ar-SA">
                <a:solidFill>
                  <a:srgbClr val="90C226"/>
                </a:solidFill>
              </a:rPr>
              <a:pPr/>
              <a:t>382</a:t>
            </a:fld>
            <a:endParaRPr lang="en-US" dirty="0">
              <a:solidFill>
                <a:srgbClr val="90C226"/>
              </a:solidFill>
            </a:endParaRPr>
          </a:p>
        </p:txBody>
      </p:sp>
      <p:sp>
        <p:nvSpPr>
          <p:cNvPr id="645122" name="Rectangle 2"/>
          <p:cNvSpPr>
            <a:spLocks noChangeArrowheads="1"/>
          </p:cNvSpPr>
          <p:nvPr/>
        </p:nvSpPr>
        <p:spPr bwMode="auto">
          <a:xfrm rot="-16200000">
            <a:off x="6328568" y="2891632"/>
            <a:ext cx="364966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گنجعلی خان</a:t>
            </a:r>
            <a:endParaRPr lang="en-US" sz="4400" dirty="0">
              <a:solidFill>
                <a:prstClr val="black"/>
              </a:solidFill>
              <a:latin typeface="Arial" pitchFamily="34" charset="0"/>
              <a:cs typeface="Andalus" pitchFamily="2" charset="-78"/>
            </a:endParaRPr>
          </a:p>
        </p:txBody>
      </p:sp>
      <p:sp>
        <p:nvSpPr>
          <p:cNvPr id="645123" name="Rectangle 3"/>
          <p:cNvSpPr>
            <a:spLocks noChangeArrowheads="1"/>
          </p:cNvSpPr>
          <p:nvPr/>
        </p:nvSpPr>
        <p:spPr bwMode="auto">
          <a:xfrm>
            <a:off x="4876800" y="3200400"/>
            <a:ext cx="9144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5124" name="Line 4"/>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5125"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45126" name="Picture 6" descr="P1010024"/>
          <p:cNvPicPr>
            <a:picLocks noChangeAspect="1" noChangeArrowheads="1"/>
          </p:cNvPicPr>
          <p:nvPr/>
        </p:nvPicPr>
        <p:blipFill>
          <a:blip r:embed="rId2"/>
          <a:srcRect/>
          <a:stretch>
            <a:fillRect/>
          </a:stretch>
        </p:blipFill>
        <p:spPr bwMode="auto">
          <a:xfrm>
            <a:off x="3276600" y="609600"/>
            <a:ext cx="4191000" cy="3143250"/>
          </a:xfrm>
          <a:prstGeom prst="rect">
            <a:avLst/>
          </a:prstGeom>
          <a:noFill/>
        </p:spPr>
      </p:pic>
      <p:pic>
        <p:nvPicPr>
          <p:cNvPr id="645127" name="Picture 7" descr="P1010078"/>
          <p:cNvPicPr>
            <a:picLocks noChangeAspect="1" noChangeArrowheads="1"/>
          </p:cNvPicPr>
          <p:nvPr/>
        </p:nvPicPr>
        <p:blipFill>
          <a:blip r:embed="rId3"/>
          <a:srcRect/>
          <a:stretch>
            <a:fillRect/>
          </a:stretch>
        </p:blipFill>
        <p:spPr bwMode="auto">
          <a:xfrm>
            <a:off x="228600" y="3200400"/>
            <a:ext cx="3962400" cy="2971800"/>
          </a:xfrm>
          <a:prstGeom prst="rect">
            <a:avLst/>
          </a:prstGeom>
          <a:noFill/>
        </p:spPr>
      </p:pic>
    </p:spTree>
    <p:extLst>
      <p:ext uri="{BB962C8B-B14F-4D97-AF65-F5344CB8AC3E}">
        <p14:creationId xmlns:p14="http://schemas.microsoft.com/office/powerpoint/2010/main" val="3752085770"/>
      </p:ext>
    </p:extLst>
  </p:cSld>
  <p:clrMapOvr>
    <a:masterClrMapping/>
  </p:clrMapOvr>
  <p:transition advClick="0"/>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EF405277-4FA0-4563-A69A-6C36B17FD8F9}" type="slidenum">
              <a:rPr lang="ar-SA">
                <a:solidFill>
                  <a:srgbClr val="90C226"/>
                </a:solidFill>
              </a:rPr>
              <a:pPr/>
              <a:t>383</a:t>
            </a:fld>
            <a:endParaRPr lang="en-US" dirty="0">
              <a:solidFill>
                <a:srgbClr val="90C226"/>
              </a:solidFill>
            </a:endParaRPr>
          </a:p>
        </p:txBody>
      </p:sp>
      <p:sp>
        <p:nvSpPr>
          <p:cNvPr id="646146" name="Rectangle 2"/>
          <p:cNvSpPr>
            <a:spLocks noChangeArrowheads="1"/>
          </p:cNvSpPr>
          <p:nvPr/>
        </p:nvSpPr>
        <p:spPr bwMode="auto">
          <a:xfrm rot="-16200000">
            <a:off x="6328568" y="2891632"/>
            <a:ext cx="364966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گنجعلی خان</a:t>
            </a:r>
            <a:endParaRPr lang="en-US" sz="4400" dirty="0">
              <a:solidFill>
                <a:prstClr val="black"/>
              </a:solidFill>
              <a:latin typeface="Arial" pitchFamily="34" charset="0"/>
              <a:cs typeface="Andalus" pitchFamily="2" charset="-78"/>
            </a:endParaRPr>
          </a:p>
        </p:txBody>
      </p:sp>
      <p:sp>
        <p:nvSpPr>
          <p:cNvPr id="646147" name="Rectangle 3"/>
          <p:cNvSpPr>
            <a:spLocks noChangeArrowheads="1"/>
          </p:cNvSpPr>
          <p:nvPr/>
        </p:nvSpPr>
        <p:spPr bwMode="auto">
          <a:xfrm>
            <a:off x="4876800" y="3200400"/>
            <a:ext cx="9144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6148" name="Line 4"/>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6149"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46150" name="Picture 6" descr="P101008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62000" y="609600"/>
            <a:ext cx="2895600" cy="2171700"/>
          </a:xfrm>
          <a:prstGeom prst="rect">
            <a:avLst/>
          </a:prstGeom>
          <a:noFill/>
        </p:spPr>
      </p:pic>
      <p:pic>
        <p:nvPicPr>
          <p:cNvPr id="646151" name="Picture 7" descr="P1010019"/>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62400" y="1524000"/>
            <a:ext cx="3352800" cy="2514600"/>
          </a:xfrm>
          <a:prstGeom prst="rect">
            <a:avLst/>
          </a:prstGeom>
          <a:noFill/>
        </p:spPr>
      </p:pic>
      <p:pic>
        <p:nvPicPr>
          <p:cNvPr id="646152" name="Picture 8" descr="P1010079"/>
          <p:cNvPicPr>
            <a:picLocks noChangeAspect="1" noChangeArrowheads="1"/>
          </p:cNvPicPr>
          <p:nvPr/>
        </p:nvPicPr>
        <p:blipFill>
          <a:blip r:embed="rId4"/>
          <a:srcRect/>
          <a:stretch>
            <a:fillRect/>
          </a:stretch>
        </p:blipFill>
        <p:spPr bwMode="auto">
          <a:xfrm>
            <a:off x="1066800" y="3810000"/>
            <a:ext cx="3276600" cy="2457450"/>
          </a:xfrm>
          <a:prstGeom prst="rect">
            <a:avLst/>
          </a:prstGeom>
          <a:noFill/>
        </p:spPr>
      </p:pic>
    </p:spTree>
    <p:extLst>
      <p:ext uri="{BB962C8B-B14F-4D97-AF65-F5344CB8AC3E}">
        <p14:creationId xmlns:p14="http://schemas.microsoft.com/office/powerpoint/2010/main" val="833555145"/>
      </p:ext>
    </p:extLst>
  </p:cSld>
  <p:clrMapOvr>
    <a:masterClrMapping/>
  </p:clrMapOvr>
  <p:transition advClick="0"/>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7A50C2FA-6833-40F0-9E34-17C0C1C446C4}" type="slidenum">
              <a:rPr lang="ar-SA">
                <a:solidFill>
                  <a:srgbClr val="90C226"/>
                </a:solidFill>
              </a:rPr>
              <a:pPr/>
              <a:t>384</a:t>
            </a:fld>
            <a:endParaRPr lang="en-US" dirty="0">
              <a:solidFill>
                <a:srgbClr val="90C226"/>
              </a:solidFill>
            </a:endParaRPr>
          </a:p>
        </p:txBody>
      </p:sp>
      <p:sp>
        <p:nvSpPr>
          <p:cNvPr id="647170" name="Rectangle 2"/>
          <p:cNvSpPr>
            <a:spLocks noChangeArrowheads="1"/>
          </p:cNvSpPr>
          <p:nvPr/>
        </p:nvSpPr>
        <p:spPr bwMode="auto">
          <a:xfrm rot="-16200000">
            <a:off x="6328568" y="2891632"/>
            <a:ext cx="3649663" cy="76200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گنجعلی خان</a:t>
            </a:r>
            <a:endParaRPr lang="en-US" sz="4400" dirty="0">
              <a:solidFill>
                <a:prstClr val="black"/>
              </a:solidFill>
              <a:latin typeface="Arial" pitchFamily="34" charset="0"/>
              <a:cs typeface="Andalus" pitchFamily="2" charset="-78"/>
            </a:endParaRPr>
          </a:p>
        </p:txBody>
      </p:sp>
      <p:sp>
        <p:nvSpPr>
          <p:cNvPr id="647171" name="Rectangle 3"/>
          <p:cNvSpPr>
            <a:spLocks noChangeArrowheads="1"/>
          </p:cNvSpPr>
          <p:nvPr/>
        </p:nvSpPr>
        <p:spPr bwMode="auto">
          <a:xfrm>
            <a:off x="4876800" y="3200400"/>
            <a:ext cx="914400" cy="228600"/>
          </a:xfrm>
          <a:prstGeom prst="rect">
            <a:avLst/>
          </a:prstGeom>
          <a:solidFill>
            <a:schemeClr val="bg1"/>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7172" name="Line 4"/>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7173" name="Line 5"/>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47174" name="Picture 6" descr="12"/>
          <p:cNvPicPr>
            <a:picLocks noChangeAspect="1" noChangeArrowheads="1"/>
          </p:cNvPicPr>
          <p:nvPr/>
        </p:nvPicPr>
        <p:blipFill>
          <a:blip r:embed="rId2"/>
          <a:srcRect/>
          <a:stretch>
            <a:fillRect/>
          </a:stretch>
        </p:blipFill>
        <p:spPr bwMode="auto">
          <a:xfrm>
            <a:off x="1143000" y="2362200"/>
            <a:ext cx="3028950" cy="4038600"/>
          </a:xfrm>
          <a:prstGeom prst="rect">
            <a:avLst/>
          </a:prstGeom>
          <a:noFill/>
        </p:spPr>
      </p:pic>
      <p:pic>
        <p:nvPicPr>
          <p:cNvPr id="647175" name="Picture 7" descr="Picture 054"/>
          <p:cNvPicPr>
            <a:picLocks noChangeAspect="1" noChangeArrowheads="1"/>
          </p:cNvPicPr>
          <p:nvPr/>
        </p:nvPicPr>
        <p:blipFill>
          <a:blip r:embed="rId3"/>
          <a:srcRect/>
          <a:stretch>
            <a:fillRect/>
          </a:stretch>
        </p:blipFill>
        <p:spPr bwMode="auto">
          <a:xfrm>
            <a:off x="4419600" y="381000"/>
            <a:ext cx="2609850" cy="3479800"/>
          </a:xfrm>
          <a:prstGeom prst="rect">
            <a:avLst/>
          </a:prstGeom>
          <a:noFill/>
        </p:spPr>
      </p:pic>
      <p:sp>
        <p:nvSpPr>
          <p:cNvPr id="647176" name="Rectangle 8"/>
          <p:cNvSpPr>
            <a:spLocks noChangeArrowheads="1"/>
          </p:cNvSpPr>
          <p:nvPr/>
        </p:nvSpPr>
        <p:spPr bwMode="auto">
          <a:xfrm>
            <a:off x="7239000" y="6096000"/>
            <a:ext cx="990600" cy="4572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912740537"/>
      </p:ext>
    </p:extLst>
  </p:cSld>
  <p:clrMapOvr>
    <a:masterClrMapping/>
  </p:clrMapOvr>
  <p:transition advClick="0"/>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4FDB0A07-054F-4D5D-9549-F8FCDB14C0C0}" type="slidenum">
              <a:rPr lang="ar-SA">
                <a:solidFill>
                  <a:srgbClr val="90C226"/>
                </a:solidFill>
              </a:rPr>
              <a:pPr/>
              <a:t>385</a:t>
            </a:fld>
            <a:endParaRPr lang="en-US" dirty="0">
              <a:solidFill>
                <a:srgbClr val="90C226"/>
              </a:solidFill>
            </a:endParaRPr>
          </a:p>
        </p:txBody>
      </p:sp>
      <p:pic>
        <p:nvPicPr>
          <p:cNvPr id="648194" name="Picture 2" descr="IMG_2414"/>
          <p:cNvPicPr>
            <a:picLocks noChangeAspect="1" noChangeArrowheads="1"/>
          </p:cNvPicPr>
          <p:nvPr/>
        </p:nvPicPr>
        <p:blipFill>
          <a:blip r:embed="rId2"/>
          <a:srcRect/>
          <a:stretch>
            <a:fillRect/>
          </a:stretch>
        </p:blipFill>
        <p:spPr bwMode="auto">
          <a:xfrm>
            <a:off x="533400" y="1828800"/>
            <a:ext cx="5791200" cy="4343400"/>
          </a:xfrm>
          <a:prstGeom prst="rect">
            <a:avLst/>
          </a:prstGeom>
          <a:noFill/>
        </p:spPr>
      </p:pic>
      <p:sp>
        <p:nvSpPr>
          <p:cNvPr id="648195" name="Rectangle 3"/>
          <p:cNvSpPr>
            <a:spLocks noChangeArrowheads="1"/>
          </p:cNvSpPr>
          <p:nvPr/>
        </p:nvSpPr>
        <p:spPr bwMode="auto">
          <a:xfrm>
            <a:off x="1981200" y="609600"/>
            <a:ext cx="5307013" cy="1189038"/>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ميدان نقش جهان</a:t>
            </a:r>
            <a:endParaRPr lang="en-US" sz="7200" dirty="0">
              <a:solidFill>
                <a:prstClr val="black"/>
              </a:solidFill>
              <a:latin typeface="Arial" pitchFamily="34" charset="0"/>
              <a:cs typeface="Andalus" pitchFamily="2" charset="-78"/>
            </a:endParaRPr>
          </a:p>
        </p:txBody>
      </p:sp>
      <p:sp>
        <p:nvSpPr>
          <p:cNvPr id="648196" name="Rectangle 4"/>
          <p:cNvSpPr>
            <a:spLocks noChangeArrowheads="1"/>
          </p:cNvSpPr>
          <p:nvPr/>
        </p:nvSpPr>
        <p:spPr bwMode="auto">
          <a:xfrm>
            <a:off x="8077200" y="5486400"/>
            <a:ext cx="1066800" cy="11430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8197" name="Rectangle 5"/>
          <p:cNvSpPr>
            <a:spLocks noChangeArrowheads="1"/>
          </p:cNvSpPr>
          <p:nvPr/>
        </p:nvSpPr>
        <p:spPr bwMode="auto">
          <a:xfrm>
            <a:off x="6248400" y="6096000"/>
            <a:ext cx="22098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8198"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8199"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648200"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48201" name="Picture 9" descr="esfahanarsa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1000" y="5486400"/>
            <a:ext cx="838200" cy="590550"/>
          </a:xfrm>
          <a:prstGeom prst="rect">
            <a:avLst/>
          </a:prstGeom>
          <a:noFill/>
          <a:ln w="9525" algn="ctr">
            <a:solidFill>
              <a:schemeClr val="tx1"/>
            </a:solidFill>
            <a:miter lim="800000"/>
            <a:headEnd/>
            <a:tailEnd/>
          </a:ln>
          <a:effectLst/>
        </p:spPr>
      </p:pic>
      <p:sp>
        <p:nvSpPr>
          <p:cNvPr id="648202" name="AutoShape 10">
            <a:hlinkClick r:id="rId4" action="ppaction://hlinkpres?slideindex=1&amp;slidetitle=" highlightClick="1"/>
          </p:cNvPr>
          <p:cNvSpPr>
            <a:spLocks noChangeArrowheads="1"/>
          </p:cNvSpPr>
          <p:nvPr/>
        </p:nvSpPr>
        <p:spPr bwMode="auto">
          <a:xfrm>
            <a:off x="8077200" y="5486400"/>
            <a:ext cx="838200" cy="1066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49003818"/>
      </p:ext>
    </p:extLst>
  </p:cSld>
  <p:clrMapOvr>
    <a:masterClrMapping/>
  </p:clrMapOvr>
  <p:transition advClick="0"/>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CEBAE56B-680E-4681-94CE-60B80DAA2EF1}" type="slidenum">
              <a:rPr lang="ar-SA">
                <a:solidFill>
                  <a:srgbClr val="90C226"/>
                </a:solidFill>
              </a:rPr>
              <a:pPr/>
              <a:t>386</a:t>
            </a:fld>
            <a:endParaRPr lang="en-US" dirty="0">
              <a:solidFill>
                <a:srgbClr val="90C226"/>
              </a:solidFill>
            </a:endParaRPr>
          </a:p>
        </p:txBody>
      </p:sp>
      <p:sp>
        <p:nvSpPr>
          <p:cNvPr id="649218" name="Line 2"/>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9219" name="Line 3"/>
          <p:cNvSpPr>
            <a:spLocks noChangeShapeType="1"/>
          </p:cNvSpPr>
          <p:nvPr/>
        </p:nvSpPr>
        <p:spPr bwMode="auto">
          <a:xfrm flipH="1">
            <a:off x="0" y="4648200"/>
            <a:ext cx="739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9220" name="Rectangle 4"/>
          <p:cNvSpPr>
            <a:spLocks noChangeArrowheads="1"/>
          </p:cNvSpPr>
          <p:nvPr/>
        </p:nvSpPr>
        <p:spPr bwMode="auto">
          <a:xfrm rot="-16200000">
            <a:off x="6421437" y="2798763"/>
            <a:ext cx="3311525" cy="762000"/>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نقش جهان</a:t>
            </a:r>
            <a:endParaRPr lang="en-US" sz="4400" dirty="0">
              <a:solidFill>
                <a:prstClr val="black"/>
              </a:solidFill>
              <a:latin typeface="Arial" pitchFamily="34" charset="0"/>
              <a:cs typeface="Andalus" pitchFamily="2" charset="-78"/>
            </a:endParaRPr>
          </a:p>
        </p:txBody>
      </p:sp>
      <p:pic>
        <p:nvPicPr>
          <p:cNvPr id="649221" name="Picture 5" descr="Picture 137"/>
          <p:cNvPicPr>
            <a:picLocks noChangeAspect="1" noChangeArrowheads="1"/>
          </p:cNvPicPr>
          <p:nvPr/>
        </p:nvPicPr>
        <p:blipFill>
          <a:blip r:embed="rId2"/>
          <a:srcRect/>
          <a:stretch>
            <a:fillRect/>
          </a:stretch>
        </p:blipFill>
        <p:spPr bwMode="auto">
          <a:xfrm>
            <a:off x="2743200" y="458788"/>
            <a:ext cx="4416425" cy="3141662"/>
          </a:xfrm>
          <a:prstGeom prst="rect">
            <a:avLst/>
          </a:prstGeom>
          <a:noFill/>
          <a:ln w="9525">
            <a:solidFill>
              <a:schemeClr val="tx1"/>
            </a:solidFill>
            <a:miter lim="800000"/>
            <a:headEnd/>
            <a:tailEnd/>
          </a:ln>
        </p:spPr>
      </p:pic>
      <p:pic>
        <p:nvPicPr>
          <p:cNvPr id="649222" name="Picture 6" descr="Picture 139"/>
          <p:cNvPicPr>
            <a:picLocks noChangeAspect="1" noChangeArrowheads="1"/>
          </p:cNvPicPr>
          <p:nvPr/>
        </p:nvPicPr>
        <p:blipFill>
          <a:blip r:embed="rId3"/>
          <a:srcRect/>
          <a:stretch>
            <a:fillRect/>
          </a:stretch>
        </p:blipFill>
        <p:spPr bwMode="auto">
          <a:xfrm>
            <a:off x="1066800" y="4038600"/>
            <a:ext cx="3810000" cy="1524000"/>
          </a:xfrm>
          <a:prstGeom prst="rect">
            <a:avLst/>
          </a:prstGeom>
          <a:noFill/>
          <a:ln w="9525" algn="ctr">
            <a:solidFill>
              <a:schemeClr val="tx1"/>
            </a:solidFill>
            <a:miter lim="800000"/>
            <a:headEnd/>
            <a:tailEnd/>
          </a:ln>
          <a:effectLst/>
        </p:spPr>
      </p:pic>
      <p:sp>
        <p:nvSpPr>
          <p:cNvPr id="649223" name="Rectangle 7"/>
          <p:cNvSpPr>
            <a:spLocks noChangeArrowheads="1"/>
          </p:cNvSpPr>
          <p:nvPr/>
        </p:nvSpPr>
        <p:spPr bwMode="auto">
          <a:xfrm>
            <a:off x="6553200" y="533400"/>
            <a:ext cx="457200" cy="228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49224" name="Rectangle 8"/>
          <p:cNvSpPr>
            <a:spLocks noChangeArrowheads="1"/>
          </p:cNvSpPr>
          <p:nvPr/>
        </p:nvSpPr>
        <p:spPr bwMode="auto">
          <a:xfrm>
            <a:off x="3124200" y="457200"/>
            <a:ext cx="152400" cy="152400"/>
          </a:xfrm>
          <a:prstGeom prst="rect">
            <a:avLst/>
          </a:prstGeom>
          <a:solidFill>
            <a:srgbClr val="969696"/>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060510586"/>
      </p:ext>
    </p:extLst>
  </p:cSld>
  <p:clrMapOvr>
    <a:masterClrMapping/>
  </p:clrMapOvr>
  <p:transition advClick="0"/>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E0BB1686-FB2B-4B74-B684-E17E9948D7FA}" type="slidenum">
              <a:rPr lang="ar-SA">
                <a:solidFill>
                  <a:srgbClr val="90C226"/>
                </a:solidFill>
              </a:rPr>
              <a:pPr/>
              <a:t>387</a:t>
            </a:fld>
            <a:endParaRPr lang="en-US" dirty="0">
              <a:solidFill>
                <a:srgbClr val="90C226"/>
              </a:solidFill>
            </a:endParaRPr>
          </a:p>
        </p:txBody>
      </p:sp>
      <p:sp>
        <p:nvSpPr>
          <p:cNvPr id="650242" name="Rectangle 2"/>
          <p:cNvSpPr>
            <a:spLocks noChangeArrowheads="1"/>
          </p:cNvSpPr>
          <p:nvPr/>
        </p:nvSpPr>
        <p:spPr bwMode="auto">
          <a:xfrm rot="-16200000">
            <a:off x="6421437" y="2798763"/>
            <a:ext cx="3311525" cy="762000"/>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نقش جهان</a:t>
            </a:r>
            <a:endParaRPr lang="en-US" sz="4400" dirty="0">
              <a:solidFill>
                <a:prstClr val="black"/>
              </a:solidFill>
              <a:latin typeface="Arial" pitchFamily="34" charset="0"/>
              <a:cs typeface="Andalus" pitchFamily="2" charset="-78"/>
            </a:endParaRPr>
          </a:p>
        </p:txBody>
      </p:sp>
      <p:pic>
        <p:nvPicPr>
          <p:cNvPr id="650243" name="Picture 3" descr="meydan-e-naghsh-e-jahan"/>
          <p:cNvPicPr>
            <a:picLocks noChangeAspect="1" noChangeArrowheads="1"/>
          </p:cNvPicPr>
          <p:nvPr/>
        </p:nvPicPr>
        <p:blipFill>
          <a:blip r:embed="rId2"/>
          <a:srcRect/>
          <a:stretch>
            <a:fillRect/>
          </a:stretch>
        </p:blipFill>
        <p:spPr bwMode="auto">
          <a:xfrm>
            <a:off x="1828800" y="762000"/>
            <a:ext cx="5429250" cy="2495550"/>
          </a:xfrm>
          <a:prstGeom prst="rect">
            <a:avLst/>
          </a:prstGeom>
          <a:noFill/>
        </p:spPr>
      </p:pic>
      <p:pic>
        <p:nvPicPr>
          <p:cNvPr id="650244" name="Picture 4" descr="DSCN02610"/>
          <p:cNvPicPr>
            <a:picLocks noChangeAspect="1" noChangeArrowheads="1"/>
          </p:cNvPicPr>
          <p:nvPr/>
        </p:nvPicPr>
        <p:blipFill>
          <a:blip r:embed="rId3"/>
          <a:srcRect/>
          <a:stretch>
            <a:fillRect/>
          </a:stretch>
        </p:blipFill>
        <p:spPr bwMode="auto">
          <a:xfrm>
            <a:off x="609600" y="3352800"/>
            <a:ext cx="4724400" cy="3128963"/>
          </a:xfrm>
          <a:prstGeom prst="rect">
            <a:avLst/>
          </a:prstGeom>
          <a:noFill/>
        </p:spPr>
      </p:pic>
    </p:spTree>
    <p:extLst>
      <p:ext uri="{BB962C8B-B14F-4D97-AF65-F5344CB8AC3E}">
        <p14:creationId xmlns:p14="http://schemas.microsoft.com/office/powerpoint/2010/main" val="134002303"/>
      </p:ext>
    </p:extLst>
  </p:cSld>
  <p:clrMapOvr>
    <a:masterClrMapping/>
  </p:clrMapOvr>
  <p:transition advClick="0"/>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EE0BE01F-AAC7-40C5-AB71-9D9322E8324B}" type="slidenum">
              <a:rPr lang="ar-SA">
                <a:solidFill>
                  <a:srgbClr val="90C226"/>
                </a:solidFill>
              </a:rPr>
              <a:pPr/>
              <a:t>388</a:t>
            </a:fld>
            <a:endParaRPr lang="en-US" dirty="0">
              <a:solidFill>
                <a:srgbClr val="90C226"/>
              </a:solidFill>
            </a:endParaRPr>
          </a:p>
        </p:txBody>
      </p:sp>
      <p:sp>
        <p:nvSpPr>
          <p:cNvPr id="651266" name="Rectangle 2"/>
          <p:cNvSpPr>
            <a:spLocks noChangeArrowheads="1"/>
          </p:cNvSpPr>
          <p:nvPr/>
        </p:nvSpPr>
        <p:spPr bwMode="auto">
          <a:xfrm rot="-16200000">
            <a:off x="6421437" y="2798763"/>
            <a:ext cx="3311525" cy="762000"/>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نقش جهان</a:t>
            </a:r>
            <a:endParaRPr lang="en-US" sz="4400" dirty="0">
              <a:solidFill>
                <a:prstClr val="black"/>
              </a:solidFill>
              <a:latin typeface="Arial" pitchFamily="34" charset="0"/>
              <a:cs typeface="Andalus" pitchFamily="2" charset="-78"/>
            </a:endParaRPr>
          </a:p>
        </p:txBody>
      </p:sp>
      <p:pic>
        <p:nvPicPr>
          <p:cNvPr id="651267" name="Picture 3" descr="Picture 138"/>
          <p:cNvPicPr>
            <a:picLocks noChangeAspect="1" noChangeArrowheads="1"/>
          </p:cNvPicPr>
          <p:nvPr/>
        </p:nvPicPr>
        <p:blipFill>
          <a:blip r:embed="rId2"/>
          <a:srcRect/>
          <a:stretch>
            <a:fillRect/>
          </a:stretch>
        </p:blipFill>
        <p:spPr bwMode="auto">
          <a:xfrm>
            <a:off x="533400" y="228600"/>
            <a:ext cx="6096000" cy="5822950"/>
          </a:xfrm>
          <a:prstGeom prst="rect">
            <a:avLst/>
          </a:prstGeom>
          <a:noFill/>
          <a:ln w="9525">
            <a:solidFill>
              <a:schemeClr val="tx1"/>
            </a:solidFill>
            <a:miter lim="800000"/>
            <a:headEnd/>
            <a:tailEnd/>
          </a:ln>
        </p:spPr>
      </p:pic>
      <p:sp>
        <p:nvSpPr>
          <p:cNvPr id="651268" name="AutoShape 4">
            <a:hlinkClick r:id="" action="ppaction://noaction" highlightClick="1"/>
          </p:cNvPr>
          <p:cNvSpPr>
            <a:spLocks noChangeArrowheads="1"/>
          </p:cNvSpPr>
          <p:nvPr/>
        </p:nvSpPr>
        <p:spPr bwMode="auto">
          <a:xfrm>
            <a:off x="1752600" y="4800600"/>
            <a:ext cx="457200" cy="5334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1269" name="Text Box 5"/>
          <p:cNvSpPr txBox="1">
            <a:spLocks noChangeArrowheads="1"/>
          </p:cNvSpPr>
          <p:nvPr/>
        </p:nvSpPr>
        <p:spPr bwMode="auto">
          <a:xfrm>
            <a:off x="533400" y="4953000"/>
            <a:ext cx="1066800" cy="646331"/>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مسجد اما م</a:t>
            </a:r>
            <a:endParaRPr lang="en-US" b="1" dirty="0">
              <a:solidFill>
                <a:prstClr val="black"/>
              </a:solidFill>
              <a:latin typeface="Arial" pitchFamily="34" charset="0"/>
              <a:cs typeface="B Homa" panose="00000400000000000000" pitchFamily="2" charset="-78"/>
            </a:endParaRPr>
          </a:p>
        </p:txBody>
      </p:sp>
      <p:sp>
        <p:nvSpPr>
          <p:cNvPr id="651270" name="AutoShape 6">
            <a:hlinkClick r:id="" action="ppaction://noaction" highlightClick="1"/>
          </p:cNvPr>
          <p:cNvSpPr>
            <a:spLocks noChangeArrowheads="1"/>
          </p:cNvSpPr>
          <p:nvPr/>
        </p:nvSpPr>
        <p:spPr bwMode="auto">
          <a:xfrm>
            <a:off x="1600200" y="1219200"/>
            <a:ext cx="457200" cy="5334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1271" name="Text Box 7"/>
          <p:cNvSpPr txBox="1">
            <a:spLocks noChangeArrowheads="1"/>
          </p:cNvSpPr>
          <p:nvPr/>
        </p:nvSpPr>
        <p:spPr bwMode="auto">
          <a:xfrm>
            <a:off x="457200" y="1371600"/>
            <a:ext cx="10668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عالی قا پو</a:t>
            </a:r>
            <a:endParaRPr lang="en-US" b="1" dirty="0">
              <a:solidFill>
                <a:prstClr val="black"/>
              </a:solidFill>
              <a:latin typeface="Arial" pitchFamily="34" charset="0"/>
              <a:cs typeface="B Homa" panose="00000400000000000000" pitchFamily="2" charset="-78"/>
            </a:endParaRPr>
          </a:p>
        </p:txBody>
      </p:sp>
      <p:sp>
        <p:nvSpPr>
          <p:cNvPr id="651272" name="AutoShape 8">
            <a:hlinkClick r:id="" action="ppaction://noaction" highlightClick="1"/>
          </p:cNvPr>
          <p:cNvSpPr>
            <a:spLocks noChangeArrowheads="1"/>
          </p:cNvSpPr>
          <p:nvPr/>
        </p:nvSpPr>
        <p:spPr bwMode="auto">
          <a:xfrm>
            <a:off x="6705600" y="2209800"/>
            <a:ext cx="457200" cy="5334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1273" name="Text Box 9"/>
          <p:cNvSpPr txBox="1">
            <a:spLocks noChangeArrowheads="1"/>
          </p:cNvSpPr>
          <p:nvPr/>
        </p:nvSpPr>
        <p:spPr bwMode="auto">
          <a:xfrm>
            <a:off x="5181600" y="2362200"/>
            <a:ext cx="14478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شیخ لطف الله</a:t>
            </a:r>
            <a:endParaRPr lang="en-US" b="1" dirty="0">
              <a:solidFill>
                <a:prstClr val="black"/>
              </a:solidFill>
              <a:latin typeface="Arial" pitchFamily="34" charset="0"/>
              <a:cs typeface="B Homa" panose="00000400000000000000" pitchFamily="2" charset="-78"/>
            </a:endParaRPr>
          </a:p>
        </p:txBody>
      </p:sp>
      <p:sp>
        <p:nvSpPr>
          <p:cNvPr id="651274" name="AutoShape 10">
            <a:hlinkClick r:id="" action="ppaction://noaction" highlightClick="1"/>
          </p:cNvPr>
          <p:cNvSpPr>
            <a:spLocks noChangeArrowheads="1"/>
          </p:cNvSpPr>
          <p:nvPr/>
        </p:nvSpPr>
        <p:spPr bwMode="auto">
          <a:xfrm>
            <a:off x="7162800" y="4648200"/>
            <a:ext cx="381000" cy="381000"/>
          </a:xfrm>
          <a:prstGeom prst="actionButtonInformation">
            <a:avLst/>
          </a:prstGeom>
          <a:solidFill>
            <a:srgbClr val="99CCFF"/>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1275" name="Text Box 11"/>
          <p:cNvSpPr txBox="1">
            <a:spLocks noChangeArrowheads="1"/>
          </p:cNvSpPr>
          <p:nvPr/>
        </p:nvSpPr>
        <p:spPr bwMode="auto">
          <a:xfrm>
            <a:off x="5257800" y="4648200"/>
            <a:ext cx="1905000" cy="156966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در قسمت معماری به این بناها اشاره شده است. در اینجا مکان قرارگیری این نقاط در میدان نقش جهان مد نظر بوده است.</a:t>
            </a:r>
            <a:endParaRPr lang="en-US" sz="16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35818221"/>
      </p:ext>
    </p:extLst>
  </p:cSld>
  <p:clrMapOvr>
    <a:masterClrMapping/>
  </p:clrMapOvr>
  <p:transition advClick="0"/>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63440DAE-4753-4F7C-B500-1EA88F65E6A4}" type="slidenum">
              <a:rPr lang="ar-SA">
                <a:solidFill>
                  <a:srgbClr val="90C226"/>
                </a:solidFill>
              </a:rPr>
              <a:pPr/>
              <a:t>389</a:t>
            </a:fld>
            <a:endParaRPr lang="en-US" dirty="0">
              <a:solidFill>
                <a:srgbClr val="90C226"/>
              </a:solidFill>
            </a:endParaRPr>
          </a:p>
        </p:txBody>
      </p:sp>
      <p:sp>
        <p:nvSpPr>
          <p:cNvPr id="652290" name="Rectangle 2"/>
          <p:cNvSpPr>
            <a:spLocks noChangeArrowheads="1"/>
          </p:cNvSpPr>
          <p:nvPr/>
        </p:nvSpPr>
        <p:spPr bwMode="auto">
          <a:xfrm rot="-16200000">
            <a:off x="6421437" y="2798763"/>
            <a:ext cx="3311525" cy="762000"/>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نقش جهان</a:t>
            </a:r>
            <a:endParaRPr lang="en-US" sz="4400" dirty="0">
              <a:solidFill>
                <a:prstClr val="black"/>
              </a:solidFill>
              <a:latin typeface="Arial" pitchFamily="34" charset="0"/>
              <a:cs typeface="Andalus" pitchFamily="2" charset="-78"/>
            </a:endParaRPr>
          </a:p>
        </p:txBody>
      </p:sp>
      <p:pic>
        <p:nvPicPr>
          <p:cNvPr id="652291" name="Picture 3" descr="Picture 116"/>
          <p:cNvPicPr>
            <a:picLocks noChangeAspect="1" noChangeArrowheads="1"/>
          </p:cNvPicPr>
          <p:nvPr/>
        </p:nvPicPr>
        <p:blipFill>
          <a:blip r:embed="rId2"/>
          <a:srcRect/>
          <a:stretch>
            <a:fillRect/>
          </a:stretch>
        </p:blipFill>
        <p:spPr bwMode="auto">
          <a:xfrm>
            <a:off x="457200" y="457200"/>
            <a:ext cx="7239000" cy="4802188"/>
          </a:xfrm>
          <a:prstGeom prst="rect">
            <a:avLst/>
          </a:prstGeom>
          <a:noFill/>
        </p:spPr>
      </p:pic>
      <p:sp>
        <p:nvSpPr>
          <p:cNvPr id="652292" name="AutoShape 4">
            <a:hlinkClick r:id="" action="ppaction://noaction" highlightClick="1"/>
          </p:cNvPr>
          <p:cNvSpPr>
            <a:spLocks noChangeArrowheads="1"/>
          </p:cNvSpPr>
          <p:nvPr/>
        </p:nvSpPr>
        <p:spPr bwMode="auto">
          <a:xfrm>
            <a:off x="2819400" y="28956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2293" name="AutoShape 5">
            <a:hlinkClick r:id="" action="ppaction://noaction" highlightClick="1"/>
          </p:cNvPr>
          <p:cNvSpPr>
            <a:spLocks noChangeArrowheads="1"/>
          </p:cNvSpPr>
          <p:nvPr/>
        </p:nvSpPr>
        <p:spPr bwMode="auto">
          <a:xfrm>
            <a:off x="2057400" y="13716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2294" name="AutoShape 6">
            <a:hlinkClick r:id="" action="ppaction://noaction" highlightClick="1"/>
          </p:cNvPr>
          <p:cNvSpPr>
            <a:spLocks noChangeArrowheads="1"/>
          </p:cNvSpPr>
          <p:nvPr/>
        </p:nvSpPr>
        <p:spPr bwMode="auto">
          <a:xfrm>
            <a:off x="2895600" y="11430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2295" name="AutoShape 7">
            <a:hlinkClick r:id="" action="ppaction://noaction" highlightClick="1"/>
          </p:cNvPr>
          <p:cNvSpPr>
            <a:spLocks noChangeArrowheads="1"/>
          </p:cNvSpPr>
          <p:nvPr/>
        </p:nvSpPr>
        <p:spPr bwMode="auto">
          <a:xfrm>
            <a:off x="1219200" y="1600200"/>
            <a:ext cx="228600" cy="228600"/>
          </a:xfrm>
          <a:prstGeom prst="actionButtonInformation">
            <a:avLst/>
          </a:prstGeom>
          <a:solidFill>
            <a:srgbClr val="99CCFF"/>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2296" name="AutoShape 8">
            <a:hlinkClick r:id="" action="ppaction://noaction" highlightClick="1"/>
          </p:cNvPr>
          <p:cNvSpPr>
            <a:spLocks noChangeArrowheads="1"/>
          </p:cNvSpPr>
          <p:nvPr/>
        </p:nvSpPr>
        <p:spPr bwMode="auto">
          <a:xfrm>
            <a:off x="2133600" y="5334000"/>
            <a:ext cx="381000" cy="381000"/>
          </a:xfrm>
          <a:prstGeom prst="actionButtonInformation">
            <a:avLst/>
          </a:prstGeom>
          <a:solidFill>
            <a:srgbClr val="99CCFF"/>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2297" name="Text Box 9"/>
          <p:cNvSpPr txBox="1">
            <a:spLocks noChangeArrowheads="1"/>
          </p:cNvSpPr>
          <p:nvPr/>
        </p:nvSpPr>
        <p:spPr bwMode="auto">
          <a:xfrm>
            <a:off x="228600" y="5334000"/>
            <a:ext cx="1905000" cy="156966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i="1" dirty="0">
                <a:solidFill>
                  <a:prstClr val="black"/>
                </a:solidFill>
                <a:latin typeface="Arial" pitchFamily="34" charset="0"/>
                <a:cs typeface="B Homa" panose="00000400000000000000" pitchFamily="2" charset="-78"/>
              </a:rPr>
              <a:t>در قسمت معماری به این بناها اشاره شده است. در اینجا مکان قرارگیری این نقاط در ارسن بازار مد نظر بوده است.</a:t>
            </a:r>
            <a:endParaRPr lang="en-US" sz="16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84949642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86F1F962-B020-4012-979D-BB75F573AC9E}" type="slidenum">
              <a:rPr lang="ar-SA">
                <a:solidFill>
                  <a:srgbClr val="90C226"/>
                </a:solidFill>
              </a:rPr>
              <a:pPr/>
              <a:t>39</a:t>
            </a:fld>
            <a:endParaRPr lang="en-US" dirty="0">
              <a:solidFill>
                <a:srgbClr val="90C226"/>
              </a:solidFill>
            </a:endParaRPr>
          </a:p>
        </p:txBody>
      </p:sp>
      <p:sp>
        <p:nvSpPr>
          <p:cNvPr id="125954" name="WordArt 2"/>
          <p:cNvSpPr>
            <a:spLocks noChangeArrowheads="1" noChangeShapeType="1" noTextEdit="1"/>
          </p:cNvSpPr>
          <p:nvPr/>
        </p:nvSpPr>
        <p:spPr bwMode="auto">
          <a:xfrm>
            <a:off x="7812088" y="260350"/>
            <a:ext cx="1028700"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تخت سلیمان</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sp>
        <p:nvSpPr>
          <p:cNvPr id="125955" name="Text Box 3"/>
          <p:cNvSpPr txBox="1">
            <a:spLocks noChangeArrowheads="1"/>
          </p:cNvSpPr>
          <p:nvPr/>
        </p:nvSpPr>
        <p:spPr bwMode="auto">
          <a:xfrm>
            <a:off x="5076825" y="692150"/>
            <a:ext cx="3898900" cy="2585323"/>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تخت سلیمان یا اتشکده اذر گشنسب در اذربایجان قراردارد .در ان جا برکه ای است که اب بطور طبیعی از ان می جوشد. اتشکده فضای گنبدداری است که در جلوی ان ایوان بوده است در کنار ان ایوان خسرو یا محل تاجگذاری خسرو قرارداشته است . در سمت چپ اتشکده یک مدرسه بوده است و در پشت بنا اتشکده و رصد خانه ودر کنار ان جایی برای نیایش اناهید یا ایزد اب بوده است.</a:t>
            </a:r>
            <a:r>
              <a:rPr lang="en-US" b="1" dirty="0">
                <a:solidFill>
                  <a:prstClr val="black"/>
                </a:solidFill>
                <a:latin typeface="Arial" pitchFamily="34" charset="0"/>
                <a:cs typeface="B Homa" panose="00000400000000000000" pitchFamily="2" charset="-78"/>
              </a:rPr>
              <a:t> </a:t>
            </a:r>
          </a:p>
        </p:txBody>
      </p:sp>
      <p:pic>
        <p:nvPicPr>
          <p:cNvPr id="125956" name="Picture 4" descr="Copy of 17"/>
          <p:cNvPicPr>
            <a:picLocks noChangeAspect="1" noChangeArrowheads="1"/>
          </p:cNvPicPr>
          <p:nvPr/>
        </p:nvPicPr>
        <p:blipFill>
          <a:blip r:embed="rId2">
            <a:clrChange>
              <a:clrFrom>
                <a:srgbClr val="D8DBE4"/>
              </a:clrFrom>
              <a:clrTo>
                <a:srgbClr val="D8DBE4">
                  <a:alpha val="0"/>
                </a:srgbClr>
              </a:clrTo>
            </a:clrChange>
            <a:lum contrast="24000"/>
          </a:blip>
          <a:srcRect/>
          <a:stretch>
            <a:fillRect/>
          </a:stretch>
        </p:blipFill>
        <p:spPr bwMode="auto">
          <a:xfrm>
            <a:off x="5940425" y="3357563"/>
            <a:ext cx="2505075" cy="3017837"/>
          </a:xfrm>
          <a:prstGeom prst="rect">
            <a:avLst/>
          </a:prstGeom>
          <a:noFill/>
        </p:spPr>
      </p:pic>
      <p:pic>
        <p:nvPicPr>
          <p:cNvPr id="125957" name="Picture 5" descr="1(8)"/>
          <p:cNvPicPr>
            <a:picLocks noChangeAspect="1" noChangeArrowheads="1"/>
          </p:cNvPicPr>
          <p:nvPr/>
        </p:nvPicPr>
        <p:blipFill>
          <a:blip r:embed="rId3"/>
          <a:srcRect/>
          <a:stretch>
            <a:fillRect/>
          </a:stretch>
        </p:blipFill>
        <p:spPr bwMode="auto">
          <a:xfrm>
            <a:off x="323850" y="333375"/>
            <a:ext cx="4495800" cy="3032125"/>
          </a:xfrm>
          <a:prstGeom prst="rect">
            <a:avLst/>
          </a:prstGeom>
          <a:noFill/>
        </p:spPr>
      </p:pic>
      <p:pic>
        <p:nvPicPr>
          <p:cNvPr id="125958" name="Picture 6" descr="t7-325-500"/>
          <p:cNvPicPr>
            <a:picLocks noChangeAspect="1" noChangeArrowheads="1"/>
          </p:cNvPicPr>
          <p:nvPr/>
        </p:nvPicPr>
        <p:blipFill>
          <a:blip r:embed="rId4"/>
          <a:srcRect/>
          <a:stretch>
            <a:fillRect/>
          </a:stretch>
        </p:blipFill>
        <p:spPr bwMode="auto">
          <a:xfrm>
            <a:off x="539750" y="3716338"/>
            <a:ext cx="2074863" cy="2809875"/>
          </a:xfrm>
          <a:prstGeom prst="rect">
            <a:avLst/>
          </a:prstGeom>
          <a:noFill/>
        </p:spPr>
      </p:pic>
      <p:pic>
        <p:nvPicPr>
          <p:cNvPr id="125959" name="Picture 7" descr="t8-334-50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916238" y="3500438"/>
            <a:ext cx="2016125" cy="2968625"/>
          </a:xfrm>
          <a:prstGeom prst="rect">
            <a:avLst/>
          </a:prstGeom>
          <a:noFill/>
        </p:spPr>
      </p:pic>
      <p:sp>
        <p:nvSpPr>
          <p:cNvPr id="125960" name="Text Box 8"/>
          <p:cNvSpPr txBox="1">
            <a:spLocks noChangeArrowheads="1"/>
          </p:cNvSpPr>
          <p:nvPr/>
        </p:nvSpPr>
        <p:spPr bwMode="auto">
          <a:xfrm>
            <a:off x="2987675" y="6165850"/>
            <a:ext cx="1655763"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معبد اذر گشنسب</a:t>
            </a:r>
            <a:endParaRPr lang="en-US" sz="1600" b="1" dirty="0">
              <a:solidFill>
                <a:prstClr val="black"/>
              </a:solidFill>
              <a:latin typeface="Arial" pitchFamily="34" charset="0"/>
              <a:cs typeface="B Homa" panose="00000400000000000000" pitchFamily="2" charset="-78"/>
            </a:endParaRPr>
          </a:p>
        </p:txBody>
      </p:sp>
      <p:sp>
        <p:nvSpPr>
          <p:cNvPr id="125961" name="Text Box 9"/>
          <p:cNvSpPr txBox="1">
            <a:spLocks noChangeArrowheads="1"/>
          </p:cNvSpPr>
          <p:nvPr/>
        </p:nvSpPr>
        <p:spPr bwMode="auto">
          <a:xfrm>
            <a:off x="0" y="6165850"/>
            <a:ext cx="3132138" cy="5847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srgbClr val="FF3300"/>
                </a:solidFill>
                <a:latin typeface="Arial" pitchFamily="34" charset="0"/>
                <a:cs typeface="B Homa" panose="00000400000000000000" pitchFamily="2" charset="-78"/>
              </a:rPr>
              <a:t>معبد اناهیتا ودر پشت ان ایوان نمایان است</a:t>
            </a:r>
            <a:endParaRPr lang="en-US" sz="1600" b="1" dirty="0">
              <a:solidFill>
                <a:srgbClr val="FF3300"/>
              </a:solidFill>
              <a:latin typeface="Arial" pitchFamily="34" charset="0"/>
              <a:cs typeface="B Homa" panose="00000400000000000000" pitchFamily="2" charset="-78"/>
            </a:endParaRPr>
          </a:p>
        </p:txBody>
      </p:sp>
      <p:sp>
        <p:nvSpPr>
          <p:cNvPr id="125962" name="Rectangle 10"/>
          <p:cNvSpPr>
            <a:spLocks noChangeArrowheads="1"/>
          </p:cNvSpPr>
          <p:nvPr/>
        </p:nvSpPr>
        <p:spPr bwMode="auto">
          <a:xfrm>
            <a:off x="3432462" y="2973388"/>
            <a:ext cx="1250663" cy="369332"/>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تخت سلیمان</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374005568"/>
      </p:ext>
    </p:extLst>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483BDE5F-0C1E-49D1-8AA2-79C36FA154B8}" type="slidenum">
              <a:rPr lang="ar-SA">
                <a:solidFill>
                  <a:srgbClr val="90C226"/>
                </a:solidFill>
              </a:rPr>
              <a:pPr/>
              <a:t>390</a:t>
            </a:fld>
            <a:endParaRPr lang="en-US" dirty="0">
              <a:solidFill>
                <a:srgbClr val="90C226"/>
              </a:solidFill>
            </a:endParaRPr>
          </a:p>
        </p:txBody>
      </p:sp>
      <p:sp>
        <p:nvSpPr>
          <p:cNvPr id="653314" name="Rectangle 2"/>
          <p:cNvSpPr>
            <a:spLocks noChangeArrowheads="1"/>
          </p:cNvSpPr>
          <p:nvPr/>
        </p:nvSpPr>
        <p:spPr bwMode="auto">
          <a:xfrm rot="-16200000">
            <a:off x="6421437" y="2798763"/>
            <a:ext cx="3311525" cy="762000"/>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نقش جهان</a:t>
            </a:r>
            <a:endParaRPr lang="en-US" sz="4400" dirty="0">
              <a:solidFill>
                <a:prstClr val="black"/>
              </a:solidFill>
              <a:latin typeface="Arial" pitchFamily="34" charset="0"/>
              <a:cs typeface="Andalus" pitchFamily="2" charset="-78"/>
            </a:endParaRPr>
          </a:p>
        </p:txBody>
      </p:sp>
      <p:pic>
        <p:nvPicPr>
          <p:cNvPr id="653315" name="Picture 3" descr="TN_ESFEHAN4"/>
          <p:cNvPicPr>
            <a:picLocks noChangeAspect="1" noChangeArrowheads="1"/>
          </p:cNvPicPr>
          <p:nvPr/>
        </p:nvPicPr>
        <p:blipFill>
          <a:blip r:embed="rId2"/>
          <a:srcRect/>
          <a:stretch>
            <a:fillRect/>
          </a:stretch>
        </p:blipFill>
        <p:spPr bwMode="auto">
          <a:xfrm>
            <a:off x="533400" y="457200"/>
            <a:ext cx="2454275" cy="4343400"/>
          </a:xfrm>
          <a:prstGeom prst="rect">
            <a:avLst/>
          </a:prstGeom>
          <a:noFill/>
        </p:spPr>
      </p:pic>
      <p:sp>
        <p:nvSpPr>
          <p:cNvPr id="653316" name="AutoShape 4"/>
          <p:cNvSpPr>
            <a:spLocks noChangeArrowheads="1"/>
          </p:cNvSpPr>
          <p:nvPr/>
        </p:nvSpPr>
        <p:spPr bwMode="auto">
          <a:xfrm>
            <a:off x="228600" y="1752600"/>
            <a:ext cx="1066800" cy="304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28575">
            <a:solidFill>
              <a:srgbClr val="800000"/>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53317" name="Picture 5" descr="TN_ESFEHAN1"/>
          <p:cNvPicPr>
            <a:picLocks noChangeAspect="1" noChangeArrowheads="1"/>
          </p:cNvPicPr>
          <p:nvPr/>
        </p:nvPicPr>
        <p:blipFill>
          <a:blip r:embed="rId3"/>
          <a:srcRect/>
          <a:stretch>
            <a:fillRect/>
          </a:stretch>
        </p:blipFill>
        <p:spPr bwMode="auto">
          <a:xfrm>
            <a:off x="3276600" y="533400"/>
            <a:ext cx="3810000" cy="2914650"/>
          </a:xfrm>
          <a:prstGeom prst="rect">
            <a:avLst/>
          </a:prstGeom>
          <a:noFill/>
        </p:spPr>
      </p:pic>
      <p:pic>
        <p:nvPicPr>
          <p:cNvPr id="653318" name="Picture 6" descr="TN_ESFEHAN2"/>
          <p:cNvPicPr>
            <a:picLocks noChangeAspect="1" noChangeArrowheads="1"/>
          </p:cNvPicPr>
          <p:nvPr/>
        </p:nvPicPr>
        <p:blipFill>
          <a:blip r:embed="rId4"/>
          <a:srcRect/>
          <a:stretch>
            <a:fillRect/>
          </a:stretch>
        </p:blipFill>
        <p:spPr bwMode="auto">
          <a:xfrm>
            <a:off x="3200400" y="3733800"/>
            <a:ext cx="3200400" cy="2336800"/>
          </a:xfrm>
          <a:prstGeom prst="rect">
            <a:avLst/>
          </a:prstGeom>
          <a:noFill/>
        </p:spPr>
      </p:pic>
      <p:sp>
        <p:nvSpPr>
          <p:cNvPr id="653319" name="Line 7"/>
          <p:cNvSpPr>
            <a:spLocks noChangeShapeType="1"/>
          </p:cNvSpPr>
          <p:nvPr/>
        </p:nvSpPr>
        <p:spPr bwMode="auto">
          <a:xfrm>
            <a:off x="6553200" y="0"/>
            <a:ext cx="0" cy="533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3320" name="Line 8"/>
          <p:cNvSpPr>
            <a:spLocks noChangeShapeType="1"/>
          </p:cNvSpPr>
          <p:nvPr/>
        </p:nvSpPr>
        <p:spPr bwMode="auto">
          <a:xfrm>
            <a:off x="6477000" y="3429000"/>
            <a:ext cx="0" cy="381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3321" name="Line 9"/>
          <p:cNvSpPr>
            <a:spLocks noChangeShapeType="1"/>
          </p:cNvSpPr>
          <p:nvPr/>
        </p:nvSpPr>
        <p:spPr bwMode="auto">
          <a:xfrm flipH="1">
            <a:off x="0" y="5791200"/>
            <a:ext cx="3200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3322" name="Text Box 10"/>
          <p:cNvSpPr txBox="1">
            <a:spLocks noChangeArrowheads="1"/>
          </p:cNvSpPr>
          <p:nvPr/>
        </p:nvSpPr>
        <p:spPr bwMode="auto">
          <a:xfrm>
            <a:off x="533400" y="5257800"/>
            <a:ext cx="25146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عکسهای هوایی از نقش جهان</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1827950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653316"/>
                                        </p:tgtEl>
                                        <p:attrNameLst>
                                          <p:attrName>style.visibility</p:attrName>
                                        </p:attrNameLst>
                                      </p:cBhvr>
                                      <p:to>
                                        <p:strVal val="visible"/>
                                      </p:to>
                                    </p:set>
                                    <p:anim calcmode="lin" valueType="num">
                                      <p:cBhvr>
                                        <p:cTn id="7" dur="5000" fill="hold"/>
                                        <p:tgtEl>
                                          <p:spTgt spid="653316"/>
                                        </p:tgtEl>
                                        <p:attrNameLst>
                                          <p:attrName>ppt_w</p:attrName>
                                        </p:attrNameLst>
                                      </p:cBhvr>
                                      <p:tavLst>
                                        <p:tav tm="0" fmla="#ppt_w*sin(2.5*pi*$)">
                                          <p:val>
                                            <p:fltVal val="0"/>
                                          </p:val>
                                        </p:tav>
                                        <p:tav tm="100000">
                                          <p:val>
                                            <p:fltVal val="1"/>
                                          </p:val>
                                        </p:tav>
                                      </p:tavLst>
                                    </p:anim>
                                    <p:anim calcmode="lin" valueType="num">
                                      <p:cBhvr>
                                        <p:cTn id="8" dur="5000" fill="hold"/>
                                        <p:tgtEl>
                                          <p:spTgt spid="6533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316" grpId="0" animBg="1"/>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EA3F4F28-AC54-4179-BB37-4EBF4C22A9C5}" type="slidenum">
              <a:rPr lang="ar-SA">
                <a:solidFill>
                  <a:srgbClr val="90C226"/>
                </a:solidFill>
              </a:rPr>
              <a:pPr/>
              <a:t>391</a:t>
            </a:fld>
            <a:endParaRPr lang="en-US" dirty="0">
              <a:solidFill>
                <a:srgbClr val="90C226"/>
              </a:solidFill>
            </a:endParaRPr>
          </a:p>
        </p:txBody>
      </p:sp>
      <p:sp>
        <p:nvSpPr>
          <p:cNvPr id="654338" name="Rectangle 2"/>
          <p:cNvSpPr>
            <a:spLocks noChangeArrowheads="1"/>
          </p:cNvSpPr>
          <p:nvPr/>
        </p:nvSpPr>
        <p:spPr bwMode="auto">
          <a:xfrm rot="-16200000">
            <a:off x="6421437" y="2798763"/>
            <a:ext cx="3311525" cy="762000"/>
          </a:xfrm>
          <a:prstGeom prst="rect">
            <a:avLst/>
          </a:prstGeom>
          <a:noFill/>
          <a:ln w="9525" algn="ctr">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ميدان نقش جهان</a:t>
            </a:r>
            <a:endParaRPr lang="en-US" sz="4400" dirty="0">
              <a:solidFill>
                <a:prstClr val="black"/>
              </a:solidFill>
              <a:latin typeface="Arial" pitchFamily="34" charset="0"/>
              <a:cs typeface="Andalus" pitchFamily="2" charset="-78"/>
            </a:endParaRPr>
          </a:p>
        </p:txBody>
      </p:sp>
      <p:pic>
        <p:nvPicPr>
          <p:cNvPr id="654339" name="Picture 3" descr="esfehan%20(naghshe%20jahan)%2012"/>
          <p:cNvPicPr>
            <a:picLocks noChangeAspect="1" noChangeArrowheads="1"/>
          </p:cNvPicPr>
          <p:nvPr/>
        </p:nvPicPr>
        <p:blipFill>
          <a:blip r:embed="rId2"/>
          <a:srcRect/>
          <a:stretch>
            <a:fillRect/>
          </a:stretch>
        </p:blipFill>
        <p:spPr bwMode="auto">
          <a:xfrm>
            <a:off x="3505200" y="609600"/>
            <a:ext cx="3733800" cy="2481263"/>
          </a:xfrm>
          <a:prstGeom prst="rect">
            <a:avLst/>
          </a:prstGeom>
          <a:noFill/>
        </p:spPr>
      </p:pic>
      <p:pic>
        <p:nvPicPr>
          <p:cNvPr id="654340" name="Picture 4" descr="esfehan%20(naghshe%20jahan)%201"/>
          <p:cNvPicPr>
            <a:picLocks noChangeAspect="1" noChangeArrowheads="1"/>
          </p:cNvPicPr>
          <p:nvPr/>
        </p:nvPicPr>
        <p:blipFill>
          <a:blip r:embed="rId3"/>
          <a:srcRect/>
          <a:stretch>
            <a:fillRect/>
          </a:stretch>
        </p:blipFill>
        <p:spPr bwMode="auto">
          <a:xfrm>
            <a:off x="685800" y="3276600"/>
            <a:ext cx="3962400" cy="2632075"/>
          </a:xfrm>
          <a:prstGeom prst="rect">
            <a:avLst/>
          </a:prstGeom>
          <a:noFill/>
        </p:spPr>
      </p:pic>
      <p:sp>
        <p:nvSpPr>
          <p:cNvPr id="654341" name="Rectangle 5"/>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975643683"/>
      </p:ext>
    </p:extLst>
  </p:cSld>
  <p:clrMapOvr>
    <a:masterClrMapping/>
  </p:clrMapOvr>
  <p:transition advClick="0"/>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p:txBody>
          <a:bodyPr/>
          <a:lstStyle/>
          <a:p>
            <a:endParaRPr lang="en-US" dirty="0"/>
          </a:p>
        </p:txBody>
      </p:sp>
      <p:sp>
        <p:nvSpPr>
          <p:cNvPr id="655363" name="Rectangle 3"/>
          <p:cNvSpPr>
            <a:spLocks noGrp="1" noChangeArrowheads="1"/>
          </p:cNvSpPr>
          <p:nvPr>
            <p:ph idx="1"/>
          </p:nvPr>
        </p:nvSpPr>
        <p:spPr/>
        <p:txBody>
          <a:bodyPr/>
          <a:lstStyle/>
          <a:p>
            <a:endParaRPr lang="en-US" dirty="0"/>
          </a:p>
        </p:txBody>
      </p:sp>
      <p:sp>
        <p:nvSpPr>
          <p:cNvPr id="6" name="Slide Number Placeholder 5"/>
          <p:cNvSpPr>
            <a:spLocks noGrp="1"/>
          </p:cNvSpPr>
          <p:nvPr>
            <p:ph type="sldNum" sz="quarter" idx="12"/>
          </p:nvPr>
        </p:nvSpPr>
        <p:spPr/>
        <p:txBody>
          <a:bodyPr/>
          <a:lstStyle/>
          <a:p>
            <a:fld id="{6A467673-EF6A-4EB5-B80E-E3005AA28981}" type="slidenum">
              <a:rPr lang="ar-SA">
                <a:solidFill>
                  <a:srgbClr val="90C226"/>
                </a:solidFill>
              </a:rPr>
              <a:pPr/>
              <a:t>392</a:t>
            </a:fld>
            <a:endParaRPr lang="en-US" dirty="0">
              <a:solidFill>
                <a:srgbClr val="90C226"/>
              </a:solidFill>
            </a:endParaRPr>
          </a:p>
        </p:txBody>
      </p:sp>
    </p:spTree>
    <p:extLst>
      <p:ext uri="{BB962C8B-B14F-4D97-AF65-F5344CB8AC3E}">
        <p14:creationId xmlns:p14="http://schemas.microsoft.com/office/powerpoint/2010/main" val="126151231"/>
      </p:ext>
    </p:extLst>
  </p:cSld>
  <p:clrMapOvr>
    <a:masterClrMapping/>
  </p:clrMapOvr>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fld id="{F1C64A41-4995-4899-8A1F-17D1DCDFBF3F}" type="slidenum">
              <a:rPr lang="ar-SA">
                <a:solidFill>
                  <a:srgbClr val="90C226"/>
                </a:solidFill>
              </a:rPr>
              <a:pPr/>
              <a:t>393</a:t>
            </a:fld>
            <a:endParaRPr lang="en-US" dirty="0">
              <a:solidFill>
                <a:srgbClr val="90C226"/>
              </a:solidFill>
            </a:endParaRPr>
          </a:p>
        </p:txBody>
      </p:sp>
      <p:pic>
        <p:nvPicPr>
          <p:cNvPr id="656386" name="Picture 2" descr="33 pol0"/>
          <p:cNvPicPr>
            <a:picLocks noChangeAspect="1" noChangeArrowheads="1"/>
          </p:cNvPicPr>
          <p:nvPr/>
        </p:nvPicPr>
        <p:blipFill>
          <a:blip r:embed="rId2"/>
          <a:srcRect/>
          <a:stretch>
            <a:fillRect/>
          </a:stretch>
        </p:blipFill>
        <p:spPr bwMode="auto">
          <a:xfrm>
            <a:off x="5791200" y="1905000"/>
            <a:ext cx="2438400" cy="1828800"/>
          </a:xfrm>
          <a:prstGeom prst="rect">
            <a:avLst/>
          </a:prstGeom>
          <a:noFill/>
          <a:ln w="9525">
            <a:solidFill>
              <a:srgbClr val="800000"/>
            </a:solidFill>
            <a:miter lim="800000"/>
            <a:headEnd/>
            <a:tailEnd/>
          </a:ln>
        </p:spPr>
      </p:pic>
      <p:pic>
        <p:nvPicPr>
          <p:cNvPr id="656387" name="Picture 3" descr="pole khajoo0"/>
          <p:cNvPicPr>
            <a:picLocks noChangeAspect="1" noChangeArrowheads="1"/>
          </p:cNvPicPr>
          <p:nvPr/>
        </p:nvPicPr>
        <p:blipFill>
          <a:blip r:embed="rId3"/>
          <a:srcRect/>
          <a:stretch>
            <a:fillRect/>
          </a:stretch>
        </p:blipFill>
        <p:spPr bwMode="auto">
          <a:xfrm>
            <a:off x="5791200" y="4191000"/>
            <a:ext cx="2438400" cy="1828800"/>
          </a:xfrm>
          <a:prstGeom prst="rect">
            <a:avLst/>
          </a:prstGeom>
          <a:noFill/>
          <a:ln w="9525">
            <a:solidFill>
              <a:srgbClr val="800000"/>
            </a:solidFill>
            <a:miter lim="800000"/>
            <a:headEnd/>
            <a:tailEnd/>
          </a:ln>
        </p:spPr>
      </p:pic>
      <p:sp>
        <p:nvSpPr>
          <p:cNvPr id="656388" name="Rectangle 4"/>
          <p:cNvSpPr>
            <a:spLocks noChangeArrowheads="1"/>
          </p:cNvSpPr>
          <p:nvPr/>
        </p:nvSpPr>
        <p:spPr bwMode="auto">
          <a:xfrm>
            <a:off x="3886200" y="381000"/>
            <a:ext cx="82073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پل</a:t>
            </a:r>
            <a:endParaRPr lang="en-US" sz="7200" dirty="0">
              <a:solidFill>
                <a:prstClr val="black"/>
              </a:solidFill>
              <a:latin typeface="Arial" pitchFamily="34" charset="0"/>
              <a:cs typeface="Andalus" pitchFamily="2" charset="-78"/>
            </a:endParaRPr>
          </a:p>
        </p:txBody>
      </p:sp>
      <p:sp>
        <p:nvSpPr>
          <p:cNvPr id="656389" name="Line 5"/>
          <p:cNvSpPr>
            <a:spLocks noChangeShapeType="1"/>
          </p:cNvSpPr>
          <p:nvPr/>
        </p:nvSpPr>
        <p:spPr bwMode="auto">
          <a:xfrm flipH="1">
            <a:off x="3581400" y="34290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6390" name="Line 6"/>
          <p:cNvSpPr>
            <a:spLocks noChangeShapeType="1"/>
          </p:cNvSpPr>
          <p:nvPr/>
        </p:nvSpPr>
        <p:spPr bwMode="auto">
          <a:xfrm flipH="1">
            <a:off x="3581400" y="5791200"/>
            <a:ext cx="472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6391" name="Text Box 7"/>
          <p:cNvSpPr txBox="1">
            <a:spLocks noChangeArrowheads="1"/>
          </p:cNvSpPr>
          <p:nvPr/>
        </p:nvSpPr>
        <p:spPr bwMode="auto">
          <a:xfrm>
            <a:off x="3505200" y="2895600"/>
            <a:ext cx="21336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سی و سه پل</a:t>
            </a:r>
            <a:endParaRPr lang="en-US" sz="2800" dirty="0">
              <a:solidFill>
                <a:prstClr val="black"/>
              </a:solidFill>
              <a:latin typeface="Arial" pitchFamily="34" charset="0"/>
              <a:cs typeface="Andalus" pitchFamily="2" charset="-78"/>
            </a:endParaRPr>
          </a:p>
        </p:txBody>
      </p:sp>
      <p:sp>
        <p:nvSpPr>
          <p:cNvPr id="656392" name="Rectangle 8"/>
          <p:cNvSpPr>
            <a:spLocks noChangeArrowheads="1"/>
          </p:cNvSpPr>
          <p:nvPr/>
        </p:nvSpPr>
        <p:spPr bwMode="auto">
          <a:xfrm>
            <a:off x="4378172" y="5257800"/>
            <a:ext cx="1132041" cy="523220"/>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2800" dirty="0">
                <a:solidFill>
                  <a:prstClr val="black"/>
                </a:solidFill>
                <a:latin typeface="Arial" pitchFamily="34" charset="0"/>
                <a:cs typeface="Andalus" pitchFamily="2" charset="-78"/>
              </a:rPr>
              <a:t>پل خواجو</a:t>
            </a:r>
            <a:endParaRPr lang="en-US" sz="2800" dirty="0">
              <a:solidFill>
                <a:prstClr val="black"/>
              </a:solidFill>
              <a:latin typeface="Arial" pitchFamily="34" charset="0"/>
              <a:cs typeface="Andalus" pitchFamily="2" charset="-78"/>
            </a:endParaRPr>
          </a:p>
        </p:txBody>
      </p:sp>
      <p:sp>
        <p:nvSpPr>
          <p:cNvPr id="656393" name="AutoShape 9">
            <a:hlinkClick r:id="rId4" action="ppaction://hlinkpres?slideindex=1&amp;slidetitle=Slide 1" highlightClick="1"/>
          </p:cNvPr>
          <p:cNvSpPr>
            <a:spLocks noChangeArrowheads="1"/>
          </p:cNvSpPr>
          <p:nvPr/>
        </p:nvSpPr>
        <p:spPr bwMode="auto">
          <a:xfrm>
            <a:off x="5791200" y="19050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6394" name="AutoShape 10">
            <a:hlinkClick r:id="rId5" action="ppaction://hlinkpres?slideindex=1&amp;slidetitle=Slide 1" highlightClick="1"/>
          </p:cNvPr>
          <p:cNvSpPr>
            <a:spLocks noChangeArrowheads="1"/>
          </p:cNvSpPr>
          <p:nvPr/>
        </p:nvSpPr>
        <p:spPr bwMode="auto">
          <a:xfrm>
            <a:off x="5791200" y="4191000"/>
            <a:ext cx="2438400" cy="1828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56395" name="Picture 11" descr="linke 11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57200" y="5334000"/>
            <a:ext cx="1143000" cy="857250"/>
          </a:xfrm>
          <a:prstGeom prst="rect">
            <a:avLst/>
          </a:prstGeom>
          <a:noFill/>
        </p:spPr>
      </p:pic>
      <p:sp>
        <p:nvSpPr>
          <p:cNvPr id="656396" name="Text Box 12"/>
          <p:cNvSpPr txBox="1">
            <a:spLocks noChangeArrowheads="1"/>
          </p:cNvSpPr>
          <p:nvPr/>
        </p:nvSpPr>
        <p:spPr bwMode="auto">
          <a:xfrm>
            <a:off x="-228600" y="6172200"/>
            <a:ext cx="1295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بازگشت</a:t>
            </a:r>
            <a:endParaRPr lang="en-US" b="1" i="1" dirty="0">
              <a:solidFill>
                <a:prstClr val="black"/>
              </a:solidFill>
              <a:latin typeface="Arial" pitchFamily="34" charset="0"/>
              <a:cs typeface="B Homa" panose="00000400000000000000" pitchFamily="2" charset="-78"/>
            </a:endParaRPr>
          </a:p>
        </p:txBody>
      </p:sp>
      <p:sp>
        <p:nvSpPr>
          <p:cNvPr id="656397" name="Line 13"/>
          <p:cNvSpPr>
            <a:spLocks noChangeShapeType="1"/>
          </p:cNvSpPr>
          <p:nvPr/>
        </p:nvSpPr>
        <p:spPr bwMode="auto">
          <a:xfrm>
            <a:off x="1066800" y="6172200"/>
            <a:ext cx="0" cy="38100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6398" name="Line 14"/>
          <p:cNvSpPr>
            <a:spLocks noChangeShapeType="1"/>
          </p:cNvSpPr>
          <p:nvPr/>
        </p:nvSpPr>
        <p:spPr bwMode="auto">
          <a:xfrm flipH="1">
            <a:off x="0" y="6477000"/>
            <a:ext cx="1143000" cy="0"/>
          </a:xfrm>
          <a:prstGeom prst="line">
            <a:avLst/>
          </a:prstGeom>
          <a:noFill/>
          <a:ln w="28575">
            <a:solidFill>
              <a:schemeClr val="tx1"/>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6399" name="AutoShape 15">
            <a:hlinkClick r:id="rId7" action="ppaction://hlinkpres?slideindex=1&amp;slidetitle=Slide 1" highlightClick="1"/>
          </p:cNvPr>
          <p:cNvSpPr>
            <a:spLocks noChangeArrowheads="1"/>
          </p:cNvSpPr>
          <p:nvPr/>
        </p:nvSpPr>
        <p:spPr bwMode="auto">
          <a:xfrm>
            <a:off x="457200" y="5334000"/>
            <a:ext cx="1143000" cy="838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325336001"/>
      </p:ext>
    </p:extLst>
  </p:cSld>
  <p:clrMapOvr>
    <a:masterClrMapping/>
  </p:clrMapOvr>
  <p:transition advClick="0"/>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332CD67B-397A-4E19-AD68-E360A3BC14AC}" type="slidenum">
              <a:rPr lang="ar-SA">
                <a:solidFill>
                  <a:srgbClr val="90C226"/>
                </a:solidFill>
              </a:rPr>
              <a:pPr/>
              <a:t>394</a:t>
            </a:fld>
            <a:endParaRPr lang="en-US" dirty="0">
              <a:solidFill>
                <a:srgbClr val="90C226"/>
              </a:solidFill>
            </a:endParaRPr>
          </a:p>
        </p:txBody>
      </p:sp>
      <p:sp>
        <p:nvSpPr>
          <p:cNvPr id="657410" name="Rectangle 2"/>
          <p:cNvSpPr>
            <a:spLocks noChangeArrowheads="1"/>
          </p:cNvSpPr>
          <p:nvPr/>
        </p:nvSpPr>
        <p:spPr bwMode="auto">
          <a:xfrm>
            <a:off x="3447798" y="533400"/>
            <a:ext cx="2619627"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پل خواجو</a:t>
            </a:r>
            <a:endParaRPr lang="en-US" sz="7200" dirty="0">
              <a:solidFill>
                <a:prstClr val="black"/>
              </a:solidFill>
              <a:latin typeface="Arial" pitchFamily="34" charset="0"/>
              <a:cs typeface="Andalus" pitchFamily="2" charset="-78"/>
            </a:endParaRPr>
          </a:p>
        </p:txBody>
      </p:sp>
      <p:pic>
        <p:nvPicPr>
          <p:cNvPr id="657411" name="Picture 3" descr="khajoo"/>
          <p:cNvPicPr>
            <a:picLocks noChangeAspect="1" noChangeArrowheads="1"/>
          </p:cNvPicPr>
          <p:nvPr/>
        </p:nvPicPr>
        <p:blipFill>
          <a:blip r:embed="rId2" cstate="screen">
            <a:clrChange>
              <a:clrFrom>
                <a:srgbClr val="BFD5E3"/>
              </a:clrFrom>
              <a:clrTo>
                <a:srgbClr val="BFD5E3">
                  <a:alpha val="0"/>
                </a:srgbClr>
              </a:clrTo>
            </a:clrChange>
            <a:extLst>
              <a:ext uri="{28A0092B-C50C-407E-A947-70E740481C1C}">
                <a14:useLocalDpi xmlns:a14="http://schemas.microsoft.com/office/drawing/2010/main"/>
              </a:ext>
            </a:extLst>
          </a:blip>
          <a:srcRect/>
          <a:stretch>
            <a:fillRect/>
          </a:stretch>
        </p:blipFill>
        <p:spPr bwMode="auto">
          <a:xfrm>
            <a:off x="609600" y="3657600"/>
            <a:ext cx="4724400" cy="2466975"/>
          </a:xfrm>
          <a:prstGeom prst="rect">
            <a:avLst/>
          </a:prstGeom>
          <a:noFill/>
        </p:spPr>
      </p:pic>
      <p:sp>
        <p:nvSpPr>
          <p:cNvPr id="657412" name="Rectangle 4"/>
          <p:cNvSpPr>
            <a:spLocks noChangeArrowheads="1"/>
          </p:cNvSpPr>
          <p:nvPr/>
        </p:nvSpPr>
        <p:spPr bwMode="auto">
          <a:xfrm>
            <a:off x="7924800" y="5334000"/>
            <a:ext cx="1219200" cy="1295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7413" name="Rectangle 5"/>
          <p:cNvSpPr>
            <a:spLocks noChangeArrowheads="1"/>
          </p:cNvSpPr>
          <p:nvPr/>
        </p:nvSpPr>
        <p:spPr bwMode="auto">
          <a:xfrm>
            <a:off x="6248400" y="6019800"/>
            <a:ext cx="2133600" cy="6096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7414" name="Rectangle 6"/>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7415" name="Text Box 7"/>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657416" name="AutoShape 8">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57417" name="Picture 9" descr="baza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7200" y="5486400"/>
            <a:ext cx="762000" cy="514350"/>
          </a:xfrm>
          <a:prstGeom prst="rect">
            <a:avLst/>
          </a:prstGeom>
          <a:noFill/>
          <a:ln w="9525" algn="ctr">
            <a:solidFill>
              <a:schemeClr val="tx1"/>
            </a:solidFill>
            <a:miter lim="800000"/>
            <a:headEnd/>
            <a:tailEnd/>
          </a:ln>
          <a:effectLst/>
        </p:spPr>
      </p:pic>
      <p:sp>
        <p:nvSpPr>
          <p:cNvPr id="657418" name="AutoShape 10">
            <a:hlinkClick r:id="rId4" action="ppaction://hlinkpres?slideindex=1&amp;slidetitle=" highlightClick="1"/>
          </p:cNvPr>
          <p:cNvSpPr>
            <a:spLocks noChangeArrowheads="1"/>
          </p:cNvSpPr>
          <p:nvPr/>
        </p:nvSpPr>
        <p:spPr bwMode="auto">
          <a:xfrm>
            <a:off x="6096000" y="2667000"/>
            <a:ext cx="8382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7419" name="AutoShape 11">
            <a:hlinkClick r:id="rId4" action="ppaction://hlinkpres?slideindex=1&amp;slidetitle=" highlightClick="1"/>
          </p:cNvPr>
          <p:cNvSpPr>
            <a:spLocks noChangeArrowheads="1"/>
          </p:cNvSpPr>
          <p:nvPr/>
        </p:nvSpPr>
        <p:spPr bwMode="auto">
          <a:xfrm>
            <a:off x="8077200" y="5410200"/>
            <a:ext cx="838200" cy="1143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212972033"/>
      </p:ext>
    </p:extLst>
  </p:cSld>
  <p:clrMapOvr>
    <a:masterClrMapping/>
  </p:clrMapOvr>
  <p:transition advClick="0"/>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5F5DC952-FE2E-47BF-ADF0-5280210F9906}" type="slidenum">
              <a:rPr lang="ar-SA">
                <a:solidFill>
                  <a:srgbClr val="90C226"/>
                </a:solidFill>
              </a:rPr>
              <a:pPr/>
              <a:t>395</a:t>
            </a:fld>
            <a:endParaRPr lang="en-US" dirty="0">
              <a:solidFill>
                <a:srgbClr val="90C226"/>
              </a:solidFill>
            </a:endParaRPr>
          </a:p>
        </p:txBody>
      </p:sp>
      <p:sp>
        <p:nvSpPr>
          <p:cNvPr id="658434" name="Rectangle 2"/>
          <p:cNvSpPr>
            <a:spLocks noChangeArrowheads="1"/>
          </p:cNvSpPr>
          <p:nvPr/>
        </p:nvSpPr>
        <p:spPr bwMode="auto">
          <a:xfrm rot="-16200000">
            <a:off x="7317273" y="3041899"/>
            <a:ext cx="1672253"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پل خواجو</a:t>
            </a:r>
            <a:endParaRPr lang="en-US" sz="4400" dirty="0">
              <a:solidFill>
                <a:prstClr val="black"/>
              </a:solidFill>
              <a:latin typeface="Arial" pitchFamily="34" charset="0"/>
              <a:cs typeface="Andalus" pitchFamily="2" charset="-78"/>
            </a:endParaRPr>
          </a:p>
        </p:txBody>
      </p:sp>
      <p:sp>
        <p:nvSpPr>
          <p:cNvPr id="658435" name="Line 3"/>
          <p:cNvSpPr>
            <a:spLocks noChangeShapeType="1"/>
          </p:cNvSpPr>
          <p:nvPr/>
        </p:nvSpPr>
        <p:spPr bwMode="auto">
          <a:xfrm>
            <a:off x="6629400" y="0"/>
            <a:ext cx="0" cy="5334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8436" name="Line 4"/>
          <p:cNvSpPr>
            <a:spLocks noChangeShapeType="1"/>
          </p:cNvSpPr>
          <p:nvPr/>
        </p:nvSpPr>
        <p:spPr bwMode="auto">
          <a:xfrm flipH="1">
            <a:off x="0" y="4800600"/>
            <a:ext cx="716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58437" name="Picture 5" descr="Picture 235"/>
          <p:cNvPicPr>
            <a:picLocks noChangeAspect="1" noChangeArrowheads="1"/>
          </p:cNvPicPr>
          <p:nvPr/>
        </p:nvPicPr>
        <p:blipFill>
          <a:blip r:embed="rId2"/>
          <a:srcRect/>
          <a:stretch>
            <a:fillRect/>
          </a:stretch>
        </p:blipFill>
        <p:spPr bwMode="auto">
          <a:xfrm>
            <a:off x="1905000" y="1600200"/>
            <a:ext cx="5257800" cy="2528888"/>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729512750"/>
      </p:ext>
    </p:extLst>
  </p:cSld>
  <p:clrMapOvr>
    <a:masterClrMapping/>
  </p:clrMapOvr>
  <p:transition advClick="0"/>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C884D58B-E666-4478-BDDB-76B8D44D4AB6}" type="slidenum">
              <a:rPr lang="ar-SA">
                <a:solidFill>
                  <a:srgbClr val="90C226"/>
                </a:solidFill>
              </a:rPr>
              <a:pPr/>
              <a:t>396</a:t>
            </a:fld>
            <a:endParaRPr lang="en-US" dirty="0">
              <a:solidFill>
                <a:srgbClr val="90C226"/>
              </a:solidFill>
            </a:endParaRPr>
          </a:p>
        </p:txBody>
      </p:sp>
      <p:pic>
        <p:nvPicPr>
          <p:cNvPr id="659458" name="Picture 2" descr="untitled"/>
          <p:cNvPicPr>
            <a:picLocks noChangeAspect="1" noChangeArrowheads="1"/>
          </p:cNvPicPr>
          <p:nvPr/>
        </p:nvPicPr>
        <p:blipFill>
          <a:blip r:embed="rId2"/>
          <a:srcRect/>
          <a:stretch>
            <a:fillRect/>
          </a:stretch>
        </p:blipFill>
        <p:spPr bwMode="auto">
          <a:xfrm>
            <a:off x="4648200" y="914400"/>
            <a:ext cx="2760663" cy="2819400"/>
          </a:xfrm>
          <a:prstGeom prst="rect">
            <a:avLst/>
          </a:prstGeom>
          <a:noFill/>
          <a:ln w="9525">
            <a:solidFill>
              <a:schemeClr val="tx1"/>
            </a:solidFill>
            <a:miter lim="800000"/>
            <a:headEnd/>
            <a:tailEnd/>
          </a:ln>
        </p:spPr>
      </p:pic>
      <p:sp>
        <p:nvSpPr>
          <p:cNvPr id="659459" name="Rectangle 3"/>
          <p:cNvSpPr>
            <a:spLocks noChangeArrowheads="1"/>
          </p:cNvSpPr>
          <p:nvPr/>
        </p:nvSpPr>
        <p:spPr bwMode="auto">
          <a:xfrm rot="-16200000">
            <a:off x="7317273" y="3041899"/>
            <a:ext cx="1672253"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پل خواجو</a:t>
            </a:r>
            <a:endParaRPr lang="en-US" sz="4400" dirty="0">
              <a:solidFill>
                <a:prstClr val="black"/>
              </a:solidFill>
              <a:latin typeface="Arial" pitchFamily="34" charset="0"/>
              <a:cs typeface="Andalus" pitchFamily="2" charset="-78"/>
            </a:endParaRPr>
          </a:p>
        </p:txBody>
      </p:sp>
      <p:sp>
        <p:nvSpPr>
          <p:cNvPr id="659460" name="Rectangle 4"/>
          <p:cNvSpPr>
            <a:spLocks noChangeArrowheads="1"/>
          </p:cNvSpPr>
          <p:nvPr/>
        </p:nvSpPr>
        <p:spPr bwMode="auto">
          <a:xfrm>
            <a:off x="6934200" y="990600"/>
            <a:ext cx="381000" cy="228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9461" name="Rectangle 5"/>
          <p:cNvSpPr>
            <a:spLocks noChangeArrowheads="1"/>
          </p:cNvSpPr>
          <p:nvPr/>
        </p:nvSpPr>
        <p:spPr bwMode="auto">
          <a:xfrm>
            <a:off x="5410200" y="990600"/>
            <a:ext cx="228600" cy="228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9462" name="Line 6"/>
          <p:cNvSpPr>
            <a:spLocks noChangeShapeType="1"/>
          </p:cNvSpPr>
          <p:nvPr/>
        </p:nvSpPr>
        <p:spPr bwMode="auto">
          <a:xfrm>
            <a:off x="6629400" y="3733800"/>
            <a:ext cx="0" cy="1600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59463" name="Line 7"/>
          <p:cNvSpPr>
            <a:spLocks noChangeShapeType="1"/>
          </p:cNvSpPr>
          <p:nvPr/>
        </p:nvSpPr>
        <p:spPr bwMode="auto">
          <a:xfrm flipH="1">
            <a:off x="0" y="4876800"/>
            <a:ext cx="7315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59464" name="Picture 8" descr="IMG_1145"/>
          <p:cNvPicPr>
            <a:picLocks noChangeAspect="1" noChangeArrowheads="1"/>
          </p:cNvPicPr>
          <p:nvPr/>
        </p:nvPicPr>
        <p:blipFill>
          <a:blip r:embed="rId3"/>
          <a:srcRect/>
          <a:stretch>
            <a:fillRect/>
          </a:stretch>
        </p:blipFill>
        <p:spPr bwMode="auto">
          <a:xfrm>
            <a:off x="304800" y="3505200"/>
            <a:ext cx="4800600" cy="2487613"/>
          </a:xfrm>
          <a:prstGeom prst="rect">
            <a:avLst/>
          </a:prstGeom>
          <a:noFill/>
          <a:ln w="9525">
            <a:solidFill>
              <a:schemeClr val="tx1"/>
            </a:solidFill>
            <a:miter lim="800000"/>
            <a:headEnd/>
            <a:tailEnd/>
          </a:ln>
        </p:spPr>
      </p:pic>
      <p:sp>
        <p:nvSpPr>
          <p:cNvPr id="659465" name="Line 9"/>
          <p:cNvSpPr>
            <a:spLocks noChangeShapeType="1"/>
          </p:cNvSpPr>
          <p:nvPr/>
        </p:nvSpPr>
        <p:spPr bwMode="auto">
          <a:xfrm>
            <a:off x="6629400" y="-228600"/>
            <a:ext cx="0" cy="1143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509848283"/>
      </p:ext>
    </p:extLst>
  </p:cSld>
  <p:clrMapOvr>
    <a:masterClrMapping/>
  </p:clrMapOvr>
  <p:transition advClick="0"/>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11B648DC-375A-4CD7-BC47-C4B3D082AE8F}" type="slidenum">
              <a:rPr lang="ar-SA">
                <a:solidFill>
                  <a:srgbClr val="90C226"/>
                </a:solidFill>
              </a:rPr>
              <a:pPr/>
              <a:t>397</a:t>
            </a:fld>
            <a:endParaRPr lang="en-US" dirty="0">
              <a:solidFill>
                <a:srgbClr val="90C226"/>
              </a:solidFill>
            </a:endParaRPr>
          </a:p>
        </p:txBody>
      </p:sp>
      <p:sp>
        <p:nvSpPr>
          <p:cNvPr id="660482" name="Line 2"/>
          <p:cNvSpPr>
            <a:spLocks noChangeShapeType="1"/>
          </p:cNvSpPr>
          <p:nvPr/>
        </p:nvSpPr>
        <p:spPr bwMode="auto">
          <a:xfrm>
            <a:off x="6629400" y="0"/>
            <a:ext cx="0" cy="5334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0483" name="Line 3"/>
          <p:cNvSpPr>
            <a:spLocks noChangeShapeType="1"/>
          </p:cNvSpPr>
          <p:nvPr/>
        </p:nvSpPr>
        <p:spPr bwMode="auto">
          <a:xfrm flipH="1">
            <a:off x="0" y="4876800"/>
            <a:ext cx="7315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0484" name="Rectangle 4"/>
          <p:cNvSpPr>
            <a:spLocks noChangeArrowheads="1"/>
          </p:cNvSpPr>
          <p:nvPr/>
        </p:nvSpPr>
        <p:spPr bwMode="auto">
          <a:xfrm rot="-16200000">
            <a:off x="7317273" y="3041899"/>
            <a:ext cx="1672253"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پل خواجو</a:t>
            </a:r>
            <a:endParaRPr lang="en-US" sz="4400" dirty="0">
              <a:solidFill>
                <a:prstClr val="black"/>
              </a:solidFill>
              <a:latin typeface="Arial" pitchFamily="34" charset="0"/>
              <a:cs typeface="Andalus" pitchFamily="2" charset="-78"/>
            </a:endParaRPr>
          </a:p>
        </p:txBody>
      </p:sp>
      <p:pic>
        <p:nvPicPr>
          <p:cNvPr id="660485" name="Picture 5" descr="Picture 23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200" y="3962400"/>
            <a:ext cx="5715000" cy="1901825"/>
          </a:xfrm>
          <a:prstGeom prst="rect">
            <a:avLst/>
          </a:prstGeom>
          <a:noFill/>
          <a:ln w="9525" algn="ctr">
            <a:solidFill>
              <a:schemeClr val="tx1"/>
            </a:solidFill>
            <a:miter lim="800000"/>
            <a:headEnd/>
            <a:tailEnd/>
          </a:ln>
          <a:effectLst/>
        </p:spPr>
      </p:pic>
      <p:pic>
        <p:nvPicPr>
          <p:cNvPr id="660486" name="Picture 6" descr="Picture 23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54188" y="1449388"/>
            <a:ext cx="5710237" cy="1752600"/>
          </a:xfrm>
          <a:prstGeom prst="rect">
            <a:avLst/>
          </a:prstGeom>
          <a:noFill/>
          <a:ln w="9525">
            <a:solidFill>
              <a:schemeClr val="tx1"/>
            </a:solidFill>
            <a:miter lim="800000"/>
            <a:headEnd/>
            <a:tailEnd/>
          </a:ln>
        </p:spPr>
      </p:pic>
      <p:sp>
        <p:nvSpPr>
          <p:cNvPr id="660487" name="Text Box 7"/>
          <p:cNvSpPr txBox="1">
            <a:spLocks noChangeArrowheads="1"/>
          </p:cNvSpPr>
          <p:nvPr/>
        </p:nvSpPr>
        <p:spPr bwMode="auto">
          <a:xfrm>
            <a:off x="1219200" y="1295400"/>
            <a:ext cx="15240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زیرین </a:t>
            </a:r>
            <a:endParaRPr lang="en-US" b="1" dirty="0">
              <a:solidFill>
                <a:prstClr val="black"/>
              </a:solidFill>
              <a:latin typeface="Arial" pitchFamily="34" charset="0"/>
              <a:cs typeface="B Homa" panose="00000400000000000000" pitchFamily="2" charset="-78"/>
            </a:endParaRPr>
          </a:p>
        </p:txBody>
      </p:sp>
      <p:sp>
        <p:nvSpPr>
          <p:cNvPr id="660488" name="Rectangle 8"/>
          <p:cNvSpPr>
            <a:spLocks noChangeArrowheads="1"/>
          </p:cNvSpPr>
          <p:nvPr/>
        </p:nvSpPr>
        <p:spPr bwMode="auto">
          <a:xfrm>
            <a:off x="304800" y="3810000"/>
            <a:ext cx="1541463" cy="366713"/>
          </a:xfrm>
          <a:prstGeom prst="rect">
            <a:avLst/>
          </a:prstGeom>
          <a:solidFill>
            <a:schemeClr val="bg1"/>
          </a:solidFill>
          <a:ln w="9525" algn="ctr">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طبقه بالا </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17073041"/>
      </p:ext>
    </p:extLst>
  </p:cSld>
  <p:clrMapOvr>
    <a:masterClrMapping/>
  </p:clrMapOvr>
  <p:transition advClick="0"/>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34829F54-F69A-4FC7-9CC0-5C555473DE17}" type="slidenum">
              <a:rPr lang="ar-SA">
                <a:solidFill>
                  <a:srgbClr val="90C226"/>
                </a:solidFill>
              </a:rPr>
              <a:pPr/>
              <a:t>398</a:t>
            </a:fld>
            <a:endParaRPr lang="en-US" dirty="0">
              <a:solidFill>
                <a:srgbClr val="90C226"/>
              </a:solidFill>
            </a:endParaRPr>
          </a:p>
        </p:txBody>
      </p:sp>
      <p:sp>
        <p:nvSpPr>
          <p:cNvPr id="661506" name="Line 2"/>
          <p:cNvSpPr>
            <a:spLocks noChangeShapeType="1"/>
          </p:cNvSpPr>
          <p:nvPr/>
        </p:nvSpPr>
        <p:spPr bwMode="auto">
          <a:xfrm>
            <a:off x="6629400" y="0"/>
            <a:ext cx="0" cy="5334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1507" name="Rectangle 3"/>
          <p:cNvSpPr>
            <a:spLocks noChangeArrowheads="1"/>
          </p:cNvSpPr>
          <p:nvPr/>
        </p:nvSpPr>
        <p:spPr bwMode="auto">
          <a:xfrm rot="-16200000">
            <a:off x="7317273" y="3041899"/>
            <a:ext cx="1672253"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پل خواجو</a:t>
            </a:r>
            <a:endParaRPr lang="en-US" sz="4400" dirty="0">
              <a:solidFill>
                <a:prstClr val="black"/>
              </a:solidFill>
              <a:latin typeface="Arial" pitchFamily="34" charset="0"/>
              <a:cs typeface="Andalus" pitchFamily="2" charset="-78"/>
            </a:endParaRPr>
          </a:p>
        </p:txBody>
      </p:sp>
      <p:pic>
        <p:nvPicPr>
          <p:cNvPr id="661508" name="Picture 4" descr="Picture 238"/>
          <p:cNvPicPr>
            <a:picLocks noChangeAspect="1" noChangeArrowheads="1"/>
          </p:cNvPicPr>
          <p:nvPr/>
        </p:nvPicPr>
        <p:blipFill>
          <a:blip r:embed="rId2"/>
          <a:srcRect/>
          <a:stretch>
            <a:fillRect/>
          </a:stretch>
        </p:blipFill>
        <p:spPr bwMode="auto">
          <a:xfrm>
            <a:off x="533400" y="1752600"/>
            <a:ext cx="6935788" cy="3079750"/>
          </a:xfrm>
          <a:prstGeom prst="rect">
            <a:avLst/>
          </a:prstGeom>
          <a:noFill/>
          <a:ln w="9525">
            <a:solidFill>
              <a:schemeClr val="tx1"/>
            </a:solidFill>
            <a:miter lim="800000"/>
            <a:headEnd/>
            <a:tailEnd/>
          </a:ln>
        </p:spPr>
      </p:pic>
      <p:sp>
        <p:nvSpPr>
          <p:cNvPr id="661509" name="Text Box 5"/>
          <p:cNvSpPr txBox="1">
            <a:spLocks noChangeArrowheads="1"/>
          </p:cNvSpPr>
          <p:nvPr/>
        </p:nvSpPr>
        <p:spPr bwMode="auto">
          <a:xfrm>
            <a:off x="457200" y="1905000"/>
            <a:ext cx="20574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نمای ساختمان مرکزی</a:t>
            </a:r>
            <a:endParaRPr lang="en-US" b="1" dirty="0">
              <a:solidFill>
                <a:prstClr val="black"/>
              </a:solidFill>
              <a:latin typeface="Arial" pitchFamily="34" charset="0"/>
              <a:cs typeface="B Homa" panose="00000400000000000000" pitchFamily="2" charset="-78"/>
            </a:endParaRPr>
          </a:p>
        </p:txBody>
      </p:sp>
      <p:sp>
        <p:nvSpPr>
          <p:cNvPr id="661510" name="Line 6"/>
          <p:cNvSpPr>
            <a:spLocks noChangeShapeType="1"/>
          </p:cNvSpPr>
          <p:nvPr/>
        </p:nvSpPr>
        <p:spPr bwMode="auto">
          <a:xfrm flipH="1">
            <a:off x="0" y="4800600"/>
            <a:ext cx="716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036902886"/>
      </p:ext>
    </p:extLst>
  </p:cSld>
  <p:clrMapOvr>
    <a:masterClrMapping/>
  </p:clrMapOvr>
  <p:transition advClick="0"/>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E8E4AE7A-D0E5-4928-AAAA-7C0A1C44BFFA}" type="slidenum">
              <a:rPr lang="ar-SA">
                <a:solidFill>
                  <a:srgbClr val="90C226"/>
                </a:solidFill>
              </a:rPr>
              <a:pPr/>
              <a:t>399</a:t>
            </a:fld>
            <a:endParaRPr lang="en-US" dirty="0">
              <a:solidFill>
                <a:srgbClr val="90C226"/>
              </a:solidFill>
            </a:endParaRPr>
          </a:p>
        </p:txBody>
      </p:sp>
      <p:sp>
        <p:nvSpPr>
          <p:cNvPr id="662530" name="Rectangle 2"/>
          <p:cNvSpPr>
            <a:spLocks noChangeArrowheads="1"/>
          </p:cNvSpPr>
          <p:nvPr/>
        </p:nvSpPr>
        <p:spPr bwMode="auto">
          <a:xfrm rot="-16200000">
            <a:off x="7317273" y="3041899"/>
            <a:ext cx="1672253"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پل خواجو</a:t>
            </a:r>
            <a:endParaRPr lang="en-US" sz="4400" dirty="0">
              <a:solidFill>
                <a:prstClr val="black"/>
              </a:solidFill>
              <a:latin typeface="Arial" pitchFamily="34" charset="0"/>
              <a:cs typeface="Andalus" pitchFamily="2" charset="-78"/>
            </a:endParaRPr>
          </a:p>
        </p:txBody>
      </p:sp>
      <p:sp>
        <p:nvSpPr>
          <p:cNvPr id="662531" name="Line 3"/>
          <p:cNvSpPr>
            <a:spLocks noChangeShapeType="1"/>
          </p:cNvSpPr>
          <p:nvPr/>
        </p:nvSpPr>
        <p:spPr bwMode="auto">
          <a:xfrm>
            <a:off x="5105400" y="533400"/>
            <a:ext cx="0" cy="641985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2532" name="Line 4"/>
          <p:cNvSpPr>
            <a:spLocks noChangeShapeType="1"/>
          </p:cNvSpPr>
          <p:nvPr/>
        </p:nvSpPr>
        <p:spPr bwMode="auto">
          <a:xfrm flipH="1">
            <a:off x="0" y="1295400"/>
            <a:ext cx="5791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62533" name="Picture 5" descr="IMG_1147"/>
          <p:cNvPicPr>
            <a:picLocks noChangeAspect="1" noChangeArrowheads="1"/>
          </p:cNvPicPr>
          <p:nvPr/>
        </p:nvPicPr>
        <p:blipFill>
          <a:blip r:embed="rId2"/>
          <a:srcRect/>
          <a:stretch>
            <a:fillRect/>
          </a:stretch>
        </p:blipFill>
        <p:spPr bwMode="auto">
          <a:xfrm>
            <a:off x="762000" y="457200"/>
            <a:ext cx="3200400" cy="1444625"/>
          </a:xfrm>
          <a:prstGeom prst="rect">
            <a:avLst/>
          </a:prstGeom>
          <a:noFill/>
        </p:spPr>
      </p:pic>
      <p:pic>
        <p:nvPicPr>
          <p:cNvPr id="662534" name="Picture 6" descr="TN_POL%20KAGO%20ESFEHAN%2024"/>
          <p:cNvPicPr>
            <a:picLocks noChangeAspect="1" noChangeArrowheads="1"/>
          </p:cNvPicPr>
          <p:nvPr/>
        </p:nvPicPr>
        <p:blipFill>
          <a:blip r:embed="rId3"/>
          <a:srcRect/>
          <a:stretch>
            <a:fillRect/>
          </a:stretch>
        </p:blipFill>
        <p:spPr bwMode="auto">
          <a:xfrm>
            <a:off x="2971800" y="2133600"/>
            <a:ext cx="2914650" cy="3810000"/>
          </a:xfrm>
          <a:prstGeom prst="rect">
            <a:avLst/>
          </a:prstGeom>
          <a:noFill/>
        </p:spPr>
      </p:pic>
    </p:spTree>
    <p:extLst>
      <p:ext uri="{BB962C8B-B14F-4D97-AF65-F5344CB8AC3E}">
        <p14:creationId xmlns:p14="http://schemas.microsoft.com/office/powerpoint/2010/main" val="240047514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0DAC338C-AE75-4A81-A233-8DE396D9A7F8}" type="slidenum">
              <a:rPr lang="ar-SA">
                <a:solidFill>
                  <a:srgbClr val="90C226"/>
                </a:solidFill>
              </a:rPr>
              <a:pPr/>
              <a:t>4</a:t>
            </a:fld>
            <a:endParaRPr lang="en-US" dirty="0">
              <a:solidFill>
                <a:srgbClr val="90C226"/>
              </a:solidFill>
            </a:endParaRPr>
          </a:p>
        </p:txBody>
      </p:sp>
      <p:sp>
        <p:nvSpPr>
          <p:cNvPr id="5122" name="Text Box 2"/>
          <p:cNvSpPr txBox="1">
            <a:spLocks noChangeArrowheads="1"/>
          </p:cNvSpPr>
          <p:nvPr/>
        </p:nvSpPr>
        <p:spPr bwMode="auto">
          <a:xfrm>
            <a:off x="900113" y="1314450"/>
            <a:ext cx="8001000" cy="176847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2000" dirty="0">
                <a:solidFill>
                  <a:prstClr val="black"/>
                </a:solidFill>
                <a:latin typeface="Arial" pitchFamily="34" charset="0"/>
                <a:cs typeface="B Homa" panose="00000400000000000000" pitchFamily="2" charset="-78"/>
              </a:rPr>
              <a:t>معماری پیش از پارسی به دوران قبل از کوچ اریاییان به ایران بر می گردد زمانی که ملتهای ناشناخته ای در ایران زندگی می کردند مردمانی که معماری پیشرفته ای داشتندهمچون مردمان ایلام زمین. ایلامیان ساکنان اصلی دشت خوزستان بودند که تا حدودی ازفرهنگ سومری تاثیر پذیرفته بودند . </a:t>
            </a:r>
          </a:p>
          <a:p>
            <a:pPr rtl="0" fontAlgn="base">
              <a:spcBef>
                <a:spcPct val="50000"/>
              </a:spcBef>
              <a:spcAft>
                <a:spcPct val="0"/>
              </a:spcAft>
            </a:pPr>
            <a:r>
              <a:rPr lang="fa-IR" sz="2000" dirty="0">
                <a:solidFill>
                  <a:prstClr val="black"/>
                </a:solidFill>
                <a:latin typeface="Arial" pitchFamily="34" charset="0"/>
                <a:cs typeface="B Homa" panose="00000400000000000000" pitchFamily="2" charset="-78"/>
              </a:rPr>
              <a:t>مرکز تمدن ایلام شهر شوش بود که تاریخی چند هزار ساله دارد.</a:t>
            </a:r>
            <a:r>
              <a:rPr lang="fa-IR" sz="2000" dirty="0">
                <a:solidFill>
                  <a:srgbClr val="800000"/>
                </a:solidFill>
                <a:latin typeface="Arial" pitchFamily="34" charset="0"/>
                <a:cs typeface="B Homa" panose="00000400000000000000" pitchFamily="2" charset="-78"/>
              </a:rPr>
              <a:t>    </a:t>
            </a:r>
            <a:endParaRPr lang="en-US" sz="2800" dirty="0">
              <a:solidFill>
                <a:srgbClr val="800000"/>
              </a:solidFill>
              <a:latin typeface="Arial" pitchFamily="34" charset="0"/>
              <a:cs typeface="B Homa" panose="00000400000000000000" pitchFamily="2" charset="-78"/>
            </a:endParaRPr>
          </a:p>
        </p:txBody>
      </p:sp>
      <p:sp>
        <p:nvSpPr>
          <p:cNvPr id="5123" name="AutoShape 3"/>
          <p:cNvSpPr>
            <a:spLocks noChangeArrowheads="1"/>
          </p:cNvSpPr>
          <p:nvPr/>
        </p:nvSpPr>
        <p:spPr bwMode="auto">
          <a:xfrm rot="-5400000">
            <a:off x="1476375" y="4183063"/>
            <a:ext cx="873125" cy="781050"/>
          </a:xfrm>
          <a:prstGeom prst="star24">
            <a:avLst>
              <a:gd name="adj" fmla="val 37500"/>
            </a:avLst>
          </a:prstGeom>
          <a:noFill/>
          <a:ln w="9525">
            <a:noFill/>
            <a:miter lim="800000"/>
            <a:headEnd/>
            <a:tailEnd/>
          </a:ln>
          <a:effectLst/>
        </p:spPr>
        <p:txBody>
          <a:bodyPr vert="eaVert">
            <a:spAutoFit/>
          </a:bodyPr>
          <a:lstStyle/>
          <a:p>
            <a:pPr algn="l" rtl="0" fontAlgn="base">
              <a:spcBef>
                <a:spcPct val="50000"/>
              </a:spcBef>
              <a:spcAft>
                <a:spcPct val="0"/>
              </a:spcAft>
            </a:pPr>
            <a:endParaRPr lang="en-US" sz="2400">
              <a:solidFill>
                <a:prstClr val="black"/>
              </a:solidFill>
              <a:latin typeface="Times New Roman" pitchFamily="18" charset="0"/>
              <a:cs typeface="Times New Roman" pitchFamily="18" charset="0"/>
            </a:endParaRPr>
          </a:p>
        </p:txBody>
      </p:sp>
      <p:sp>
        <p:nvSpPr>
          <p:cNvPr id="5124" name="Oval 4"/>
          <p:cNvSpPr>
            <a:spLocks noChangeArrowheads="1"/>
          </p:cNvSpPr>
          <p:nvPr/>
        </p:nvSpPr>
        <p:spPr bwMode="auto">
          <a:xfrm>
            <a:off x="3397835" y="5417225"/>
            <a:ext cx="259765" cy="519351"/>
          </a:xfrm>
          <a:prstGeom prst="ellipse">
            <a:avLst/>
          </a:prstGeom>
          <a:noFill/>
          <a:ln w="9525">
            <a:noFill/>
            <a:round/>
            <a:headEnd/>
            <a:tailEnd/>
          </a:ln>
          <a:effectLst/>
        </p:spPr>
        <p:txBody>
          <a:bodyPr wrap="none" anchor="ctr">
            <a:spAutoFit/>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5125" name="Text Box 5"/>
          <p:cNvSpPr txBox="1">
            <a:spLocks noChangeArrowheads="1"/>
          </p:cNvSpPr>
          <p:nvPr/>
        </p:nvSpPr>
        <p:spPr bwMode="auto">
          <a:xfrm>
            <a:off x="5003800" y="3259138"/>
            <a:ext cx="3657600" cy="519112"/>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800">
                <a:solidFill>
                  <a:srgbClr val="99CA3C"/>
                </a:solidFill>
                <a:latin typeface="Times New Roman" pitchFamily="18" charset="0"/>
                <a:cs typeface="Times New Roman" pitchFamily="18" charset="0"/>
              </a:rPr>
              <a:t>اثار معماری پیش از پارسی</a:t>
            </a:r>
            <a:endParaRPr lang="en-US" sz="2800">
              <a:solidFill>
                <a:srgbClr val="99CA3C"/>
              </a:solidFill>
              <a:latin typeface="Times New Roman" pitchFamily="18" charset="0"/>
              <a:cs typeface="Times New Roman" pitchFamily="18" charset="0"/>
            </a:endParaRPr>
          </a:p>
        </p:txBody>
      </p:sp>
      <p:sp>
        <p:nvSpPr>
          <p:cNvPr id="5126" name="Text Box 6"/>
          <p:cNvSpPr txBox="1">
            <a:spLocks noChangeArrowheads="1"/>
          </p:cNvSpPr>
          <p:nvPr/>
        </p:nvSpPr>
        <p:spPr bwMode="auto">
          <a:xfrm>
            <a:off x="7021513" y="4627563"/>
            <a:ext cx="12192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srgbClr val="99CA3C"/>
                </a:solidFill>
                <a:latin typeface="Times New Roman" pitchFamily="18" charset="0"/>
                <a:cs typeface="Times New Roman" pitchFamily="18" charset="0"/>
              </a:rPr>
              <a:t>تپه زاغه</a:t>
            </a:r>
            <a:endParaRPr lang="en-US" sz="2400">
              <a:solidFill>
                <a:srgbClr val="99CA3C"/>
              </a:solidFill>
              <a:latin typeface="Times New Roman" pitchFamily="18" charset="0"/>
              <a:cs typeface="Times New Roman" pitchFamily="18" charset="0"/>
            </a:endParaRPr>
          </a:p>
        </p:txBody>
      </p:sp>
      <p:sp>
        <p:nvSpPr>
          <p:cNvPr id="5127" name="Text Box 7"/>
          <p:cNvSpPr txBox="1">
            <a:spLocks noChangeArrowheads="1"/>
          </p:cNvSpPr>
          <p:nvPr/>
        </p:nvSpPr>
        <p:spPr bwMode="auto">
          <a:xfrm>
            <a:off x="7021513" y="5203825"/>
            <a:ext cx="10668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srgbClr val="99CA3C"/>
                </a:solidFill>
                <a:latin typeface="Times New Roman" pitchFamily="18" charset="0"/>
                <a:cs typeface="Times New Roman" pitchFamily="18" charset="0"/>
              </a:rPr>
              <a:t>چغازنبیل</a:t>
            </a:r>
            <a:endParaRPr lang="en-US" sz="2400">
              <a:solidFill>
                <a:srgbClr val="99CA3C"/>
              </a:solidFill>
              <a:latin typeface="Times New Roman" pitchFamily="18" charset="0"/>
              <a:cs typeface="Times New Roman" pitchFamily="18" charset="0"/>
            </a:endParaRPr>
          </a:p>
        </p:txBody>
      </p:sp>
      <p:sp>
        <p:nvSpPr>
          <p:cNvPr id="5128" name="Text Box 8"/>
          <p:cNvSpPr txBox="1">
            <a:spLocks noChangeArrowheads="1"/>
          </p:cNvSpPr>
          <p:nvPr/>
        </p:nvSpPr>
        <p:spPr bwMode="auto">
          <a:xfrm>
            <a:off x="6877050" y="4051300"/>
            <a:ext cx="1223963"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99CA3C"/>
                </a:solidFill>
                <a:latin typeface="Times New Roman" pitchFamily="18" charset="0"/>
                <a:cs typeface="Times New Roman" pitchFamily="18" charset="0"/>
              </a:rPr>
              <a:t>تپه سیلک</a:t>
            </a:r>
            <a:endParaRPr lang="en-US" sz="2400">
              <a:solidFill>
                <a:srgbClr val="99CA3C"/>
              </a:solidFill>
              <a:latin typeface="Times New Roman" pitchFamily="18" charset="0"/>
              <a:cs typeface="Times New Roman" pitchFamily="18" charset="0"/>
            </a:endParaRPr>
          </a:p>
        </p:txBody>
      </p:sp>
      <p:sp>
        <p:nvSpPr>
          <p:cNvPr id="5129" name="WordArt 9"/>
          <p:cNvSpPr>
            <a:spLocks noChangeArrowheads="1" noChangeShapeType="1" noTextEdit="1"/>
          </p:cNvSpPr>
          <p:nvPr/>
        </p:nvSpPr>
        <p:spPr bwMode="auto">
          <a:xfrm>
            <a:off x="6443663" y="692150"/>
            <a:ext cx="2324100" cy="3524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400" b="1" kern="10" dirty="0">
                <a:ln w="9525">
                  <a:solidFill>
                    <a:srgbClr val="000000"/>
                  </a:solidFill>
                  <a:round/>
                  <a:headEnd/>
                  <a:tailEnd/>
                </a:ln>
                <a:solidFill>
                  <a:srgbClr val="993300"/>
                </a:solidFill>
                <a:latin typeface="Arial"/>
                <a:cs typeface="B Homa" panose="00000400000000000000" pitchFamily="2" charset="-78"/>
              </a:rPr>
              <a:t>معماری پیش از پارسی</a:t>
            </a:r>
            <a:endParaRPr lang="en-US" sz="2400" b="1" kern="10" dirty="0">
              <a:ln w="9525">
                <a:solidFill>
                  <a:srgbClr val="000000"/>
                </a:solidFill>
                <a:round/>
                <a:headEnd/>
                <a:tailEnd/>
              </a:ln>
              <a:solidFill>
                <a:srgbClr val="993300"/>
              </a:solidFill>
              <a:latin typeface="Arial"/>
              <a:cs typeface="B Homa" panose="00000400000000000000" pitchFamily="2" charset="-78"/>
            </a:endParaRPr>
          </a:p>
        </p:txBody>
      </p:sp>
    </p:spTree>
    <p:extLst>
      <p:ext uri="{BB962C8B-B14F-4D97-AF65-F5344CB8AC3E}">
        <p14:creationId xmlns:p14="http://schemas.microsoft.com/office/powerpoint/2010/main" val="31354458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45BEA8D2-22AD-497B-B80D-9F63350F9558}" type="slidenum">
              <a:rPr lang="ar-SA">
                <a:solidFill>
                  <a:srgbClr val="90C226"/>
                </a:solidFill>
              </a:rPr>
              <a:pPr/>
              <a:t>40</a:t>
            </a:fld>
            <a:endParaRPr lang="en-US" dirty="0">
              <a:solidFill>
                <a:srgbClr val="90C226"/>
              </a:solidFill>
            </a:endParaRPr>
          </a:p>
        </p:txBody>
      </p:sp>
      <p:sp>
        <p:nvSpPr>
          <p:cNvPr id="141314" name="Text Box 2"/>
          <p:cNvSpPr txBox="1">
            <a:spLocks noChangeArrowheads="1"/>
          </p:cNvSpPr>
          <p:nvPr/>
        </p:nvSpPr>
        <p:spPr bwMode="auto">
          <a:xfrm>
            <a:off x="7019925" y="333375"/>
            <a:ext cx="172720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کاخ سروستان</a:t>
            </a:r>
            <a:endParaRPr lang="en-US" sz="2000" b="1" dirty="0">
              <a:solidFill>
                <a:srgbClr val="99CA3C"/>
              </a:solidFill>
              <a:latin typeface="Arial" pitchFamily="34" charset="0"/>
              <a:cs typeface="B Homa" panose="00000400000000000000" pitchFamily="2" charset="-78"/>
            </a:endParaRPr>
          </a:p>
        </p:txBody>
      </p:sp>
      <p:sp>
        <p:nvSpPr>
          <p:cNvPr id="141315" name="Text Box 3"/>
          <p:cNvSpPr txBox="1">
            <a:spLocks noChangeArrowheads="1"/>
          </p:cNvSpPr>
          <p:nvPr/>
        </p:nvSpPr>
        <p:spPr bwMode="auto">
          <a:xfrm>
            <a:off x="3348038" y="836613"/>
            <a:ext cx="5562600" cy="1465262"/>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سروستان درونگرا است . شامل یک ایوان و یک فضای مربع شکل استکه گنبدی با چفد بیز و گوشه سازی فیلپوش دارد. الگوی راهروهای کناری تاق اهنگ است. محور بنا شرقی و غربی است. ایوانهایش تاق بیضوی دارند. تمام طرحهای ساسانی به پیروی از هخامنشی کنگره دارد.ساختمایه ان سنگ واجر است. </a:t>
            </a:r>
            <a:endParaRPr lang="en-US" b="1" dirty="0">
              <a:solidFill>
                <a:prstClr val="black"/>
              </a:solidFill>
              <a:latin typeface="Arial" pitchFamily="34" charset="0"/>
              <a:cs typeface="B Homa" panose="00000400000000000000" pitchFamily="2" charset="-78"/>
            </a:endParaRPr>
          </a:p>
        </p:txBody>
      </p:sp>
      <p:pic>
        <p:nvPicPr>
          <p:cNvPr id="141316" name="Picture 4" descr="kakh236-156"/>
          <p:cNvPicPr>
            <a:picLocks noChangeAspect="1" noChangeArrowheads="1"/>
          </p:cNvPicPr>
          <p:nvPr/>
        </p:nvPicPr>
        <p:blipFill>
          <a:blip r:embed="rId2"/>
          <a:srcRect/>
          <a:stretch>
            <a:fillRect/>
          </a:stretch>
        </p:blipFill>
        <p:spPr bwMode="auto">
          <a:xfrm>
            <a:off x="395288" y="493713"/>
            <a:ext cx="2697162" cy="1782762"/>
          </a:xfrm>
          <a:prstGeom prst="rect">
            <a:avLst/>
          </a:prstGeom>
          <a:noFill/>
        </p:spPr>
      </p:pic>
      <p:pic>
        <p:nvPicPr>
          <p:cNvPr id="141317" name="Picture 5" descr="Copy (2) of 25"/>
          <p:cNvPicPr>
            <a:picLocks noChangeAspect="1" noChangeArrowheads="1"/>
          </p:cNvPicPr>
          <p:nvPr/>
        </p:nvPicPr>
        <p:blipFill>
          <a:blip r:embed="rId3">
            <a:clrChange>
              <a:clrFrom>
                <a:srgbClr val="B7B9C5"/>
              </a:clrFrom>
              <a:clrTo>
                <a:srgbClr val="B7B9C5">
                  <a:alpha val="0"/>
                </a:srgbClr>
              </a:clrTo>
            </a:clrChange>
            <a:lum contrast="42000"/>
          </a:blip>
          <a:srcRect/>
          <a:stretch>
            <a:fillRect/>
          </a:stretch>
        </p:blipFill>
        <p:spPr bwMode="auto">
          <a:xfrm>
            <a:off x="5076825" y="2305050"/>
            <a:ext cx="3759200" cy="4437063"/>
          </a:xfrm>
          <a:prstGeom prst="rect">
            <a:avLst/>
          </a:prstGeom>
          <a:noFill/>
        </p:spPr>
      </p:pic>
      <p:sp>
        <p:nvSpPr>
          <p:cNvPr id="141318" name="Text Box 6"/>
          <p:cNvSpPr txBox="1">
            <a:spLocks noChangeArrowheads="1"/>
          </p:cNvSpPr>
          <p:nvPr/>
        </p:nvSpPr>
        <p:spPr bwMode="auto">
          <a:xfrm>
            <a:off x="3563938" y="2492375"/>
            <a:ext cx="1579562"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1- ایوان اصلی  </a:t>
            </a:r>
            <a:endParaRPr lang="en-US" sz="1600" b="1" dirty="0">
              <a:solidFill>
                <a:prstClr val="black"/>
              </a:solidFill>
              <a:latin typeface="Arial" pitchFamily="34" charset="0"/>
              <a:cs typeface="B Homa" panose="00000400000000000000" pitchFamily="2" charset="-78"/>
            </a:endParaRPr>
          </a:p>
        </p:txBody>
      </p:sp>
      <p:sp>
        <p:nvSpPr>
          <p:cNvPr id="141319" name="Text Box 7"/>
          <p:cNvSpPr txBox="1">
            <a:spLocks noChangeArrowheads="1"/>
          </p:cNvSpPr>
          <p:nvPr/>
        </p:nvSpPr>
        <p:spPr bwMode="auto">
          <a:xfrm>
            <a:off x="3170238" y="2805113"/>
            <a:ext cx="1987550"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2- اتاق بزرگ گنبد دار</a:t>
            </a:r>
            <a:endParaRPr lang="en-US" sz="1600" b="1" dirty="0">
              <a:solidFill>
                <a:prstClr val="black"/>
              </a:solidFill>
              <a:latin typeface="Arial" pitchFamily="34" charset="0"/>
              <a:cs typeface="B Homa" panose="00000400000000000000" pitchFamily="2" charset="-78"/>
            </a:endParaRPr>
          </a:p>
        </p:txBody>
      </p:sp>
      <p:sp>
        <p:nvSpPr>
          <p:cNvPr id="141320" name="Text Box 8"/>
          <p:cNvSpPr txBox="1">
            <a:spLocks noChangeArrowheads="1"/>
          </p:cNvSpPr>
          <p:nvPr/>
        </p:nvSpPr>
        <p:spPr bwMode="auto">
          <a:xfrm>
            <a:off x="3779838" y="3092450"/>
            <a:ext cx="1541462"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3- میانسرا</a:t>
            </a:r>
            <a:endParaRPr lang="en-US" sz="1600" b="1" dirty="0">
              <a:solidFill>
                <a:prstClr val="black"/>
              </a:solidFill>
              <a:latin typeface="Arial" pitchFamily="34" charset="0"/>
              <a:cs typeface="B Homa" panose="00000400000000000000" pitchFamily="2" charset="-78"/>
            </a:endParaRPr>
          </a:p>
        </p:txBody>
      </p:sp>
      <p:sp>
        <p:nvSpPr>
          <p:cNvPr id="141321" name="Text Box 9"/>
          <p:cNvSpPr txBox="1">
            <a:spLocks noChangeArrowheads="1"/>
          </p:cNvSpPr>
          <p:nvPr/>
        </p:nvSpPr>
        <p:spPr bwMode="auto">
          <a:xfrm>
            <a:off x="2725738" y="3429000"/>
            <a:ext cx="2422525"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4- اتاق پذیرایی یا سفره خانه</a:t>
            </a:r>
            <a:endParaRPr lang="en-US" sz="1600" b="1" dirty="0">
              <a:solidFill>
                <a:prstClr val="black"/>
              </a:solidFill>
              <a:latin typeface="Arial" pitchFamily="34" charset="0"/>
              <a:cs typeface="B Homa" panose="00000400000000000000" pitchFamily="2" charset="-78"/>
            </a:endParaRPr>
          </a:p>
        </p:txBody>
      </p:sp>
      <p:sp>
        <p:nvSpPr>
          <p:cNvPr id="141322" name="Text Box 10"/>
          <p:cNvSpPr txBox="1">
            <a:spLocks noChangeArrowheads="1"/>
          </p:cNvSpPr>
          <p:nvPr/>
        </p:nvSpPr>
        <p:spPr bwMode="auto">
          <a:xfrm>
            <a:off x="3556000" y="3716338"/>
            <a:ext cx="1663700" cy="830997"/>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5- اتاق گنبددار                      </a:t>
            </a:r>
            <a:endParaRPr lang="en-US" sz="1600" b="1" dirty="0">
              <a:solidFill>
                <a:prstClr val="black"/>
              </a:solidFill>
              <a:latin typeface="Arial" pitchFamily="34" charset="0"/>
              <a:cs typeface="B Homa" panose="00000400000000000000" pitchFamily="2" charset="-78"/>
            </a:endParaRPr>
          </a:p>
        </p:txBody>
      </p:sp>
      <p:sp>
        <p:nvSpPr>
          <p:cNvPr id="141323" name="Text Box 11"/>
          <p:cNvSpPr txBox="1">
            <a:spLocks noChangeArrowheads="1"/>
          </p:cNvSpPr>
          <p:nvPr/>
        </p:nvSpPr>
        <p:spPr bwMode="auto">
          <a:xfrm>
            <a:off x="3890963" y="4005263"/>
            <a:ext cx="1460500" cy="830997"/>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6- اتاق                        </a:t>
            </a:r>
            <a:endParaRPr lang="en-US" sz="1600" b="1" dirty="0">
              <a:solidFill>
                <a:prstClr val="black"/>
              </a:solidFill>
              <a:latin typeface="Arial" pitchFamily="34" charset="0"/>
              <a:cs typeface="B Homa" panose="00000400000000000000" pitchFamily="2" charset="-78"/>
            </a:endParaRPr>
          </a:p>
        </p:txBody>
      </p:sp>
      <p:sp>
        <p:nvSpPr>
          <p:cNvPr id="141324" name="Text Box 12"/>
          <p:cNvSpPr txBox="1">
            <a:spLocks noChangeArrowheads="1"/>
          </p:cNvSpPr>
          <p:nvPr/>
        </p:nvSpPr>
        <p:spPr bwMode="auto">
          <a:xfrm>
            <a:off x="4003675" y="4292600"/>
            <a:ext cx="1216025" cy="830997"/>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7- اتاق                </a:t>
            </a:r>
            <a:endParaRPr lang="en-US" sz="1600" b="1" dirty="0">
              <a:solidFill>
                <a:prstClr val="black"/>
              </a:solidFill>
              <a:latin typeface="Arial" pitchFamily="34" charset="0"/>
              <a:cs typeface="B Homa" panose="00000400000000000000" pitchFamily="2" charset="-78"/>
            </a:endParaRPr>
          </a:p>
        </p:txBody>
      </p:sp>
      <p:pic>
        <p:nvPicPr>
          <p:cNvPr id="141325" name="Picture 13" descr="Copy (4) of 26"/>
          <p:cNvPicPr>
            <a:picLocks noChangeAspect="1" noChangeArrowheads="1"/>
          </p:cNvPicPr>
          <p:nvPr/>
        </p:nvPicPr>
        <p:blipFill>
          <a:blip r:embed="rId4" cstate="screen">
            <a:clrChange>
              <a:clrFrom>
                <a:srgbClr val="D7D7E3"/>
              </a:clrFrom>
              <a:clrTo>
                <a:srgbClr val="D7D7E3">
                  <a:alpha val="0"/>
                </a:srgbClr>
              </a:clrTo>
            </a:clrChange>
            <a:lum contrast="42000"/>
            <a:extLst>
              <a:ext uri="{28A0092B-C50C-407E-A947-70E740481C1C}">
                <a14:useLocalDpi xmlns:a14="http://schemas.microsoft.com/office/drawing/2010/main"/>
              </a:ext>
            </a:extLst>
          </a:blip>
          <a:srcRect/>
          <a:stretch>
            <a:fillRect/>
          </a:stretch>
        </p:blipFill>
        <p:spPr bwMode="auto">
          <a:xfrm>
            <a:off x="179388" y="3429000"/>
            <a:ext cx="3816350" cy="3024188"/>
          </a:xfrm>
          <a:prstGeom prst="rect">
            <a:avLst/>
          </a:prstGeom>
          <a:noFill/>
        </p:spPr>
      </p:pic>
    </p:spTree>
    <p:extLst>
      <p:ext uri="{BB962C8B-B14F-4D97-AF65-F5344CB8AC3E}">
        <p14:creationId xmlns:p14="http://schemas.microsoft.com/office/powerpoint/2010/main" val="3792180032"/>
      </p:ext>
    </p:extLst>
  </p:cSld>
  <p:clrMapOvr>
    <a:masterClrMapping/>
  </p:clrMapOvr>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DF21BEF1-6BCA-4EA0-BA91-00E8B189024A}" type="slidenum">
              <a:rPr lang="ar-SA">
                <a:solidFill>
                  <a:srgbClr val="90C226"/>
                </a:solidFill>
              </a:rPr>
              <a:pPr/>
              <a:t>400</a:t>
            </a:fld>
            <a:endParaRPr lang="en-US" dirty="0">
              <a:solidFill>
                <a:srgbClr val="90C226"/>
              </a:solidFill>
            </a:endParaRPr>
          </a:p>
        </p:txBody>
      </p:sp>
      <p:sp>
        <p:nvSpPr>
          <p:cNvPr id="663554" name="Rectangle 2"/>
          <p:cNvSpPr>
            <a:spLocks noChangeArrowheads="1"/>
          </p:cNvSpPr>
          <p:nvPr/>
        </p:nvSpPr>
        <p:spPr bwMode="auto">
          <a:xfrm rot="-16200000">
            <a:off x="7317273" y="3041899"/>
            <a:ext cx="1672253"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پل خواجو</a:t>
            </a:r>
            <a:endParaRPr lang="en-US" sz="4400" dirty="0">
              <a:solidFill>
                <a:prstClr val="black"/>
              </a:solidFill>
              <a:latin typeface="Arial" pitchFamily="34" charset="0"/>
              <a:cs typeface="Andalus" pitchFamily="2" charset="-78"/>
            </a:endParaRPr>
          </a:p>
        </p:txBody>
      </p:sp>
      <p:pic>
        <p:nvPicPr>
          <p:cNvPr id="663555" name="Picture 3" descr="IranIsfahan"/>
          <p:cNvPicPr>
            <a:picLocks noChangeAspect="1" noChangeArrowheads="1"/>
          </p:cNvPicPr>
          <p:nvPr/>
        </p:nvPicPr>
        <p:blipFill>
          <a:blip r:embed="rId2"/>
          <a:srcRect/>
          <a:stretch>
            <a:fillRect/>
          </a:stretch>
        </p:blipFill>
        <p:spPr bwMode="auto">
          <a:xfrm>
            <a:off x="1219200" y="228600"/>
            <a:ext cx="3048000" cy="2286000"/>
          </a:xfrm>
          <a:prstGeom prst="rect">
            <a:avLst/>
          </a:prstGeom>
          <a:noFill/>
        </p:spPr>
      </p:pic>
      <p:pic>
        <p:nvPicPr>
          <p:cNvPr id="663556" name="Picture 4" descr="33pol00"/>
          <p:cNvPicPr>
            <a:picLocks noChangeAspect="1" noChangeArrowheads="1"/>
          </p:cNvPicPr>
          <p:nvPr/>
        </p:nvPicPr>
        <p:blipFill>
          <a:blip r:embed="rId3"/>
          <a:srcRect/>
          <a:stretch>
            <a:fillRect/>
          </a:stretch>
        </p:blipFill>
        <p:spPr bwMode="auto">
          <a:xfrm>
            <a:off x="4495800" y="1295400"/>
            <a:ext cx="2971800" cy="2274888"/>
          </a:xfrm>
          <a:prstGeom prst="rect">
            <a:avLst/>
          </a:prstGeom>
          <a:noFill/>
        </p:spPr>
      </p:pic>
      <p:pic>
        <p:nvPicPr>
          <p:cNvPr id="663557" name="Picture 5" descr="Isphahan-33pol"/>
          <p:cNvPicPr>
            <a:picLocks noChangeAspect="1" noChangeArrowheads="1"/>
          </p:cNvPicPr>
          <p:nvPr/>
        </p:nvPicPr>
        <p:blipFill>
          <a:blip r:embed="rId4"/>
          <a:srcRect/>
          <a:stretch>
            <a:fillRect/>
          </a:stretch>
        </p:blipFill>
        <p:spPr bwMode="auto">
          <a:xfrm>
            <a:off x="3733800" y="3886200"/>
            <a:ext cx="2895600" cy="2171700"/>
          </a:xfrm>
          <a:prstGeom prst="rect">
            <a:avLst/>
          </a:prstGeom>
          <a:noFill/>
        </p:spPr>
      </p:pic>
      <p:sp>
        <p:nvSpPr>
          <p:cNvPr id="663558" name="Line 6"/>
          <p:cNvSpPr>
            <a:spLocks noChangeShapeType="1"/>
          </p:cNvSpPr>
          <p:nvPr/>
        </p:nvSpPr>
        <p:spPr bwMode="auto">
          <a:xfrm flipH="1">
            <a:off x="609600" y="5791200"/>
            <a:ext cx="7239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3559" name="Line 7"/>
          <p:cNvSpPr>
            <a:spLocks noChangeShapeType="1"/>
          </p:cNvSpPr>
          <p:nvPr/>
        </p:nvSpPr>
        <p:spPr bwMode="auto">
          <a:xfrm>
            <a:off x="1066800" y="0"/>
            <a:ext cx="0" cy="6248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63560" name="Picture 8" descr="polkhaju"/>
          <p:cNvPicPr>
            <a:picLocks noChangeAspect="1" noChangeArrowheads="1"/>
          </p:cNvPicPr>
          <p:nvPr/>
        </p:nvPicPr>
        <p:blipFill>
          <a:blip r:embed="rId5"/>
          <a:srcRect/>
          <a:stretch>
            <a:fillRect/>
          </a:stretch>
        </p:blipFill>
        <p:spPr bwMode="auto">
          <a:xfrm>
            <a:off x="533400" y="2743200"/>
            <a:ext cx="2971800" cy="2160588"/>
          </a:xfrm>
          <a:prstGeom prst="rect">
            <a:avLst/>
          </a:prstGeom>
          <a:noFill/>
        </p:spPr>
      </p:pic>
    </p:spTree>
    <p:extLst>
      <p:ext uri="{BB962C8B-B14F-4D97-AF65-F5344CB8AC3E}">
        <p14:creationId xmlns:p14="http://schemas.microsoft.com/office/powerpoint/2010/main" val="3945172439"/>
      </p:ext>
    </p:extLst>
  </p:cSld>
  <p:clrMapOvr>
    <a:masterClrMapping/>
  </p:clrMapOvr>
  <p:transition advClick="0"/>
  <p:timing>
    <p:tnLst>
      <p:par>
        <p:cTn id="1" dur="indefinite" restart="never" nodeType="tmRoot"/>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217D06B6-CD6B-427A-9D0F-E02E9A1D6634}" type="slidenum">
              <a:rPr lang="ar-SA">
                <a:solidFill>
                  <a:srgbClr val="90C226"/>
                </a:solidFill>
              </a:rPr>
              <a:pPr/>
              <a:t>401</a:t>
            </a:fld>
            <a:endParaRPr lang="en-US" dirty="0">
              <a:solidFill>
                <a:srgbClr val="90C226"/>
              </a:solidFill>
            </a:endParaRPr>
          </a:p>
        </p:txBody>
      </p:sp>
      <p:sp>
        <p:nvSpPr>
          <p:cNvPr id="664578" name="Rectangle 2"/>
          <p:cNvSpPr>
            <a:spLocks noChangeArrowheads="1"/>
          </p:cNvSpPr>
          <p:nvPr/>
        </p:nvSpPr>
        <p:spPr bwMode="auto">
          <a:xfrm rot="-16200000">
            <a:off x="7317273" y="3041899"/>
            <a:ext cx="1672253" cy="769441"/>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پل خواجو</a:t>
            </a:r>
            <a:endParaRPr lang="en-US" sz="4400" dirty="0">
              <a:solidFill>
                <a:prstClr val="black"/>
              </a:solidFill>
              <a:latin typeface="Arial" pitchFamily="34" charset="0"/>
              <a:cs typeface="Andalus" pitchFamily="2" charset="-78"/>
            </a:endParaRPr>
          </a:p>
        </p:txBody>
      </p:sp>
      <p:pic>
        <p:nvPicPr>
          <p:cNvPr id="664579" name="Picture 3" descr="esfehan%20(khajoo%20bridge)"/>
          <p:cNvPicPr>
            <a:picLocks noChangeAspect="1" noChangeArrowheads="1"/>
          </p:cNvPicPr>
          <p:nvPr/>
        </p:nvPicPr>
        <p:blipFill>
          <a:blip r:embed="rId2"/>
          <a:srcRect/>
          <a:stretch>
            <a:fillRect/>
          </a:stretch>
        </p:blipFill>
        <p:spPr bwMode="auto">
          <a:xfrm>
            <a:off x="1371600" y="1066800"/>
            <a:ext cx="5410200" cy="3602038"/>
          </a:xfrm>
          <a:prstGeom prst="rect">
            <a:avLst/>
          </a:prstGeom>
          <a:noFill/>
        </p:spPr>
      </p:pic>
      <p:sp>
        <p:nvSpPr>
          <p:cNvPr id="664580" name="Line 4"/>
          <p:cNvSpPr>
            <a:spLocks noChangeShapeType="1"/>
          </p:cNvSpPr>
          <p:nvPr/>
        </p:nvSpPr>
        <p:spPr bwMode="auto">
          <a:xfrm flipH="1">
            <a:off x="6781800" y="0"/>
            <a:ext cx="0" cy="5715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4581" name="Line 5"/>
          <p:cNvSpPr>
            <a:spLocks noChangeShapeType="1"/>
          </p:cNvSpPr>
          <p:nvPr/>
        </p:nvSpPr>
        <p:spPr bwMode="auto">
          <a:xfrm flipH="1">
            <a:off x="3733800" y="5410200"/>
            <a:ext cx="3581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4582" name="Rectangle 6"/>
          <p:cNvSpPr>
            <a:spLocks noChangeArrowheads="1"/>
          </p:cNvSpPr>
          <p:nvPr/>
        </p:nvSpPr>
        <p:spPr bwMode="auto">
          <a:xfrm>
            <a:off x="7239000" y="6096000"/>
            <a:ext cx="990600" cy="6096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836376937"/>
      </p:ext>
    </p:extLst>
  </p:cSld>
  <p:clrMapOvr>
    <a:masterClrMapping/>
  </p:clrMapOvr>
  <p:transition advClick="0"/>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5AB16303-1404-4AC9-8B99-FD756714AEC8}" type="slidenum">
              <a:rPr lang="ar-SA">
                <a:solidFill>
                  <a:srgbClr val="90C226"/>
                </a:solidFill>
              </a:rPr>
              <a:pPr/>
              <a:t>402</a:t>
            </a:fld>
            <a:endParaRPr lang="en-US" dirty="0">
              <a:solidFill>
                <a:srgbClr val="90C226"/>
              </a:solidFill>
            </a:endParaRPr>
          </a:p>
        </p:txBody>
      </p:sp>
      <p:pic>
        <p:nvPicPr>
          <p:cNvPr id="665602" name="Picture 2" descr="untitled"/>
          <p:cNvPicPr>
            <a:picLocks noChangeAspect="1" noChangeArrowheads="1"/>
          </p:cNvPicPr>
          <p:nvPr/>
        </p:nvPicPr>
        <p:blipFill>
          <a:blip r:embed="rId2"/>
          <a:srcRect/>
          <a:stretch>
            <a:fillRect/>
          </a:stretch>
        </p:blipFill>
        <p:spPr bwMode="auto">
          <a:xfrm>
            <a:off x="990600" y="2895600"/>
            <a:ext cx="4572000" cy="3429000"/>
          </a:xfrm>
          <a:prstGeom prst="rect">
            <a:avLst/>
          </a:prstGeom>
          <a:noFill/>
        </p:spPr>
      </p:pic>
      <p:sp>
        <p:nvSpPr>
          <p:cNvPr id="665603" name="Rectangle 3"/>
          <p:cNvSpPr>
            <a:spLocks noChangeArrowheads="1"/>
          </p:cNvSpPr>
          <p:nvPr/>
        </p:nvSpPr>
        <p:spPr bwMode="auto">
          <a:xfrm>
            <a:off x="3429000" y="3200400"/>
            <a:ext cx="1447800" cy="381000"/>
          </a:xfrm>
          <a:prstGeom prst="rect">
            <a:avLst/>
          </a:prstGeom>
          <a:solidFill>
            <a:schemeClr val="bg1"/>
          </a:solidFill>
          <a:ln w="9525">
            <a:noFill/>
            <a:miter lim="800000"/>
            <a:headEnd/>
            <a:tailEnd/>
          </a:ln>
          <a:effectLst/>
        </p:spPr>
        <p:txBody>
          <a:bodyPr wrap="none" anchor="ctr"/>
          <a:lstStyle/>
          <a:p>
            <a:pPr algn="ctr" fontAlgn="base">
              <a:spcBef>
                <a:spcPct val="0"/>
              </a:spcBef>
              <a:spcAft>
                <a:spcPct val="0"/>
              </a:spcAft>
            </a:pPr>
            <a:endParaRPr lang="en-US" dirty="0">
              <a:solidFill>
                <a:prstClr val="black"/>
              </a:solidFill>
              <a:latin typeface="Arial" pitchFamily="34" charset="0"/>
              <a:cs typeface="B Homa" panose="00000400000000000000" pitchFamily="2" charset="-78"/>
            </a:endParaRPr>
          </a:p>
        </p:txBody>
      </p:sp>
      <p:pic>
        <p:nvPicPr>
          <p:cNvPr id="665604" name="Picture 4" descr="00"/>
          <p:cNvPicPr>
            <a:picLocks noChangeAspect="1" noChangeArrowheads="1"/>
          </p:cNvPicPr>
          <p:nvPr/>
        </p:nvPicPr>
        <p:blipFill>
          <a:blip r:embed="rId3"/>
          <a:srcRect/>
          <a:stretch>
            <a:fillRect/>
          </a:stretch>
        </p:blipFill>
        <p:spPr bwMode="auto">
          <a:xfrm>
            <a:off x="3352800" y="3200400"/>
            <a:ext cx="3124200" cy="390525"/>
          </a:xfrm>
          <a:prstGeom prst="rect">
            <a:avLst/>
          </a:prstGeom>
          <a:noFill/>
        </p:spPr>
      </p:pic>
      <p:sp>
        <p:nvSpPr>
          <p:cNvPr id="665605" name="Rectangle 5"/>
          <p:cNvSpPr>
            <a:spLocks noChangeArrowheads="1"/>
          </p:cNvSpPr>
          <p:nvPr/>
        </p:nvSpPr>
        <p:spPr bwMode="auto">
          <a:xfrm rot="-16200000">
            <a:off x="6441494" y="2887574"/>
            <a:ext cx="3698448" cy="1200329"/>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شمس العماره</a:t>
            </a:r>
            <a:endParaRPr lang="en-US" sz="7200" dirty="0">
              <a:solidFill>
                <a:prstClr val="black"/>
              </a:solidFill>
              <a:latin typeface="Arial" pitchFamily="34" charset="0"/>
              <a:cs typeface="Andalus" pitchFamily="2" charset="-78"/>
            </a:endParaRPr>
          </a:p>
        </p:txBody>
      </p:sp>
      <p:sp>
        <p:nvSpPr>
          <p:cNvPr id="665606" name="Rectangle 6"/>
          <p:cNvSpPr>
            <a:spLocks noChangeArrowheads="1"/>
          </p:cNvSpPr>
          <p:nvPr/>
        </p:nvSpPr>
        <p:spPr bwMode="auto">
          <a:xfrm>
            <a:off x="6248400" y="6096000"/>
            <a:ext cx="2362200" cy="533400"/>
          </a:xfrm>
          <a:prstGeom prst="rect">
            <a:avLst/>
          </a:prstGeom>
          <a:solidFill>
            <a:srgbClr val="C0C0C0"/>
          </a:solidFill>
          <a:ln w="9525" algn="ctr">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5607" name="Rectangle 7"/>
          <p:cNvSpPr>
            <a:spLocks noChangeArrowheads="1"/>
          </p:cNvSpPr>
          <p:nvPr/>
        </p:nvSpPr>
        <p:spPr bwMode="auto">
          <a:xfrm>
            <a:off x="8077200" y="5486400"/>
            <a:ext cx="1066800" cy="11430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5608" name="Rectangle 8"/>
          <p:cNvSpPr>
            <a:spLocks noChangeArrowheads="1"/>
          </p:cNvSpPr>
          <p:nvPr/>
        </p:nvSpPr>
        <p:spPr bwMode="auto">
          <a:xfrm>
            <a:off x="8077200" y="5562600"/>
            <a:ext cx="838200" cy="990600"/>
          </a:xfrm>
          <a:prstGeom prst="rect">
            <a:avLst/>
          </a:prstGeom>
          <a:solidFill>
            <a:schemeClr val="tx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5609" name="Text Box 9"/>
          <p:cNvSpPr txBox="1">
            <a:spLocks noChangeArrowheads="1"/>
          </p:cNvSpPr>
          <p:nvPr/>
        </p:nvSpPr>
        <p:spPr bwMode="auto">
          <a:xfrm>
            <a:off x="7924800" y="6096000"/>
            <a:ext cx="9144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white"/>
                </a:solidFill>
                <a:latin typeface="Arial" pitchFamily="34" charset="0"/>
                <a:cs typeface="B Homa" panose="00000400000000000000" pitchFamily="2" charset="-78"/>
              </a:rPr>
              <a:t>بازگشت</a:t>
            </a:r>
            <a:endParaRPr lang="en-US" dirty="0">
              <a:solidFill>
                <a:prstClr val="white"/>
              </a:solidFill>
              <a:latin typeface="Arial" pitchFamily="34" charset="0"/>
              <a:cs typeface="B Homa" panose="00000400000000000000" pitchFamily="2" charset="-78"/>
            </a:endParaRPr>
          </a:p>
        </p:txBody>
      </p:sp>
      <p:sp>
        <p:nvSpPr>
          <p:cNvPr id="665610" name="AutoShape 10">
            <a:hlinkClick r:id="" action="ppaction://hlinkshowjump?jump=nextslide" highlightClick="1"/>
          </p:cNvPr>
          <p:cNvSpPr>
            <a:spLocks noChangeArrowheads="1"/>
          </p:cNvSpPr>
          <p:nvPr/>
        </p:nvSpPr>
        <p:spPr bwMode="auto">
          <a:xfrm>
            <a:off x="7239000" y="6172200"/>
            <a:ext cx="762000" cy="304800"/>
          </a:xfrm>
          <a:prstGeom prst="actionButtonForwardNext">
            <a:avLst/>
          </a:prstGeom>
          <a:solidFill>
            <a:schemeClr val="accent1"/>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65611" name="Picture 11" descr="kinke ghjari"/>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924800" y="5429250"/>
            <a:ext cx="838200" cy="628650"/>
          </a:xfrm>
          <a:prstGeom prst="rect">
            <a:avLst/>
          </a:prstGeom>
          <a:noFill/>
          <a:ln w="9525">
            <a:solidFill>
              <a:schemeClr val="bg1"/>
            </a:solidFill>
            <a:miter lim="800000"/>
            <a:headEnd/>
            <a:tailEnd/>
          </a:ln>
        </p:spPr>
      </p:pic>
      <p:sp>
        <p:nvSpPr>
          <p:cNvPr id="665612" name="AutoShape 12">
            <a:hlinkClick r:id="rId5" action="ppaction://hlinkpres?slideindex=1&amp;slidetitle=" highlightClick="1"/>
          </p:cNvPr>
          <p:cNvSpPr>
            <a:spLocks noChangeArrowheads="1"/>
          </p:cNvSpPr>
          <p:nvPr/>
        </p:nvSpPr>
        <p:spPr bwMode="auto">
          <a:xfrm>
            <a:off x="8077200" y="5334000"/>
            <a:ext cx="838200" cy="12192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70478615"/>
      </p:ext>
    </p:extLst>
  </p:cSld>
  <p:clrMapOvr>
    <a:masterClrMapping/>
  </p:clrMapOvr>
  <p:transition advClick="0"/>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C324B1B3-3A96-43E4-8DBA-0EF7CAC80204}" type="slidenum">
              <a:rPr lang="ar-SA">
                <a:solidFill>
                  <a:srgbClr val="90C226"/>
                </a:solidFill>
              </a:rPr>
              <a:pPr/>
              <a:t>403</a:t>
            </a:fld>
            <a:endParaRPr lang="en-US" dirty="0">
              <a:solidFill>
                <a:srgbClr val="90C226"/>
              </a:solidFill>
            </a:endParaRPr>
          </a:p>
        </p:txBody>
      </p:sp>
      <p:sp>
        <p:nvSpPr>
          <p:cNvPr id="666626" name="Line 2"/>
          <p:cNvSpPr>
            <a:spLocks noChangeShapeType="1"/>
          </p:cNvSpPr>
          <p:nvPr/>
        </p:nvSpPr>
        <p:spPr bwMode="auto">
          <a:xfrm>
            <a:off x="6400800" y="0"/>
            <a:ext cx="0" cy="5257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6627" name="Line 3"/>
          <p:cNvSpPr>
            <a:spLocks noChangeShapeType="1"/>
          </p:cNvSpPr>
          <p:nvPr/>
        </p:nvSpPr>
        <p:spPr bwMode="auto">
          <a:xfrm flipH="1">
            <a:off x="0" y="4876800"/>
            <a:ext cx="6934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6628" name="Rectangle 4"/>
          <p:cNvSpPr>
            <a:spLocks noChangeArrowheads="1"/>
          </p:cNvSpPr>
          <p:nvPr/>
        </p:nvSpPr>
        <p:spPr bwMode="auto">
          <a:xfrm rot="-16200000">
            <a:off x="6934200" y="3124200"/>
            <a:ext cx="256063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شمس</a:t>
            </a:r>
            <a:r>
              <a:rPr lang="fa-IR" sz="7200" dirty="0">
                <a:solidFill>
                  <a:prstClr val="black"/>
                </a:solidFill>
                <a:latin typeface="Arial" pitchFamily="34" charset="0"/>
                <a:cs typeface="Andalus" pitchFamily="2" charset="-78"/>
              </a:rPr>
              <a:t> </a:t>
            </a:r>
            <a:r>
              <a:rPr lang="fa-IR" sz="4400" dirty="0">
                <a:solidFill>
                  <a:prstClr val="black"/>
                </a:solidFill>
                <a:latin typeface="Arial" pitchFamily="34" charset="0"/>
                <a:cs typeface="Andalus" pitchFamily="2" charset="-78"/>
              </a:rPr>
              <a:t>العماره</a:t>
            </a:r>
            <a:endParaRPr lang="en-US" sz="4400" dirty="0">
              <a:solidFill>
                <a:prstClr val="black"/>
              </a:solidFill>
              <a:latin typeface="Arial" pitchFamily="34" charset="0"/>
              <a:cs typeface="Andalus" pitchFamily="2" charset="-78"/>
            </a:endParaRPr>
          </a:p>
        </p:txBody>
      </p:sp>
      <p:pic>
        <p:nvPicPr>
          <p:cNvPr id="666629" name="Picture 5" descr="Picture 319"/>
          <p:cNvPicPr>
            <a:picLocks noChangeAspect="1" noChangeArrowheads="1"/>
          </p:cNvPicPr>
          <p:nvPr/>
        </p:nvPicPr>
        <p:blipFill>
          <a:blip r:embed="rId2"/>
          <a:srcRect/>
          <a:stretch>
            <a:fillRect/>
          </a:stretch>
        </p:blipFill>
        <p:spPr bwMode="auto">
          <a:xfrm>
            <a:off x="3579813" y="608013"/>
            <a:ext cx="3813175" cy="2127250"/>
          </a:xfrm>
          <a:prstGeom prst="rect">
            <a:avLst/>
          </a:prstGeom>
          <a:noFill/>
          <a:ln w="9525">
            <a:solidFill>
              <a:schemeClr val="tx1"/>
            </a:solidFill>
            <a:miter lim="800000"/>
            <a:headEnd/>
            <a:tailEnd/>
          </a:ln>
        </p:spPr>
      </p:pic>
      <p:pic>
        <p:nvPicPr>
          <p:cNvPr id="666630" name="Picture 6" descr="Picture 320"/>
          <p:cNvPicPr>
            <a:picLocks noChangeAspect="1" noChangeArrowheads="1"/>
          </p:cNvPicPr>
          <p:nvPr/>
        </p:nvPicPr>
        <p:blipFill>
          <a:blip r:embed="rId3"/>
          <a:srcRect/>
          <a:stretch>
            <a:fillRect/>
          </a:stretch>
        </p:blipFill>
        <p:spPr bwMode="auto">
          <a:xfrm>
            <a:off x="838200" y="3200400"/>
            <a:ext cx="3886200" cy="2895600"/>
          </a:xfrm>
          <a:prstGeom prst="rect">
            <a:avLst/>
          </a:prstGeom>
          <a:noFill/>
          <a:ln w="9525" algn="ctr">
            <a:solidFill>
              <a:schemeClr val="tx1"/>
            </a:solidFill>
            <a:miter lim="800000"/>
            <a:headEnd/>
            <a:tailEnd/>
          </a:ln>
          <a:effectLst/>
        </p:spPr>
      </p:pic>
      <p:sp>
        <p:nvSpPr>
          <p:cNvPr id="666631" name="Rectangle 7"/>
          <p:cNvSpPr>
            <a:spLocks noChangeArrowheads="1"/>
          </p:cNvSpPr>
          <p:nvPr/>
        </p:nvSpPr>
        <p:spPr bwMode="auto">
          <a:xfrm>
            <a:off x="6248400" y="685800"/>
            <a:ext cx="228600" cy="2286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6632" name="Rectangle 8"/>
          <p:cNvSpPr>
            <a:spLocks noChangeArrowheads="1"/>
          </p:cNvSpPr>
          <p:nvPr/>
        </p:nvSpPr>
        <p:spPr bwMode="auto">
          <a:xfrm>
            <a:off x="6172200" y="1905000"/>
            <a:ext cx="76200" cy="76200"/>
          </a:xfrm>
          <a:prstGeom prst="rect">
            <a:avLst/>
          </a:prstGeom>
          <a:solidFill>
            <a:srgbClr val="969696"/>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746427292"/>
      </p:ext>
    </p:extLst>
  </p:cSld>
  <p:clrMapOvr>
    <a:masterClrMapping/>
  </p:clrMapOvr>
  <p:transition advClick="0"/>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4815EF40-F185-42C5-8F2C-5E461600102C}" type="slidenum">
              <a:rPr lang="ar-SA">
                <a:solidFill>
                  <a:srgbClr val="90C226"/>
                </a:solidFill>
              </a:rPr>
              <a:pPr/>
              <a:t>404</a:t>
            </a:fld>
            <a:endParaRPr lang="en-US" dirty="0">
              <a:solidFill>
                <a:srgbClr val="90C226"/>
              </a:solidFill>
            </a:endParaRPr>
          </a:p>
        </p:txBody>
      </p:sp>
      <p:sp>
        <p:nvSpPr>
          <p:cNvPr id="667650" name="Line 2"/>
          <p:cNvSpPr>
            <a:spLocks noChangeShapeType="1"/>
          </p:cNvSpPr>
          <p:nvPr/>
        </p:nvSpPr>
        <p:spPr bwMode="auto">
          <a:xfrm>
            <a:off x="6400800" y="0"/>
            <a:ext cx="0" cy="5257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7651" name="Line 3"/>
          <p:cNvSpPr>
            <a:spLocks noChangeShapeType="1"/>
          </p:cNvSpPr>
          <p:nvPr/>
        </p:nvSpPr>
        <p:spPr bwMode="auto">
          <a:xfrm flipH="1">
            <a:off x="0" y="4876800"/>
            <a:ext cx="6934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67652" name="Rectangle 4"/>
          <p:cNvSpPr>
            <a:spLocks noChangeArrowheads="1"/>
          </p:cNvSpPr>
          <p:nvPr/>
        </p:nvSpPr>
        <p:spPr bwMode="auto">
          <a:xfrm rot="-16200000">
            <a:off x="6934200" y="3124200"/>
            <a:ext cx="256063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شمس</a:t>
            </a:r>
            <a:r>
              <a:rPr lang="fa-IR" sz="7200" dirty="0">
                <a:solidFill>
                  <a:prstClr val="black"/>
                </a:solidFill>
                <a:latin typeface="Arial" pitchFamily="34" charset="0"/>
                <a:cs typeface="Andalus" pitchFamily="2" charset="-78"/>
              </a:rPr>
              <a:t> </a:t>
            </a:r>
            <a:r>
              <a:rPr lang="fa-IR" sz="4400" dirty="0">
                <a:solidFill>
                  <a:prstClr val="black"/>
                </a:solidFill>
                <a:latin typeface="Arial" pitchFamily="34" charset="0"/>
                <a:cs typeface="Andalus" pitchFamily="2" charset="-78"/>
              </a:rPr>
              <a:t>العماره</a:t>
            </a:r>
            <a:endParaRPr lang="en-US" sz="4400" dirty="0">
              <a:solidFill>
                <a:prstClr val="black"/>
              </a:solidFill>
              <a:latin typeface="Arial" pitchFamily="34" charset="0"/>
              <a:cs typeface="Andalus" pitchFamily="2" charset="-78"/>
            </a:endParaRPr>
          </a:p>
        </p:txBody>
      </p:sp>
      <p:pic>
        <p:nvPicPr>
          <p:cNvPr id="667653" name="Picture 5" descr="Picture 330"/>
          <p:cNvPicPr>
            <a:picLocks noChangeAspect="1" noChangeArrowheads="1"/>
          </p:cNvPicPr>
          <p:nvPr/>
        </p:nvPicPr>
        <p:blipFill>
          <a:blip r:embed="rId2"/>
          <a:srcRect/>
          <a:stretch>
            <a:fillRect/>
          </a:stretch>
        </p:blipFill>
        <p:spPr bwMode="auto">
          <a:xfrm>
            <a:off x="3659188" y="379413"/>
            <a:ext cx="3451225" cy="3506787"/>
          </a:xfrm>
          <a:prstGeom prst="rect">
            <a:avLst/>
          </a:prstGeom>
          <a:noFill/>
          <a:ln w="9525">
            <a:solidFill>
              <a:schemeClr val="tx1"/>
            </a:solidFill>
            <a:miter lim="800000"/>
            <a:headEnd/>
            <a:tailEnd/>
          </a:ln>
        </p:spPr>
      </p:pic>
      <p:pic>
        <p:nvPicPr>
          <p:cNvPr id="667654" name="Picture 6" descr="Picture 334"/>
          <p:cNvPicPr>
            <a:picLocks noChangeAspect="1" noChangeArrowheads="1"/>
          </p:cNvPicPr>
          <p:nvPr/>
        </p:nvPicPr>
        <p:blipFill>
          <a:blip r:embed="rId3"/>
          <a:srcRect/>
          <a:stretch>
            <a:fillRect/>
          </a:stretch>
        </p:blipFill>
        <p:spPr bwMode="auto">
          <a:xfrm>
            <a:off x="762000" y="4114800"/>
            <a:ext cx="3276600" cy="2271713"/>
          </a:xfrm>
          <a:prstGeom prst="rect">
            <a:avLst/>
          </a:prstGeom>
          <a:noFill/>
          <a:ln w="9525" algn="ctr">
            <a:solidFill>
              <a:schemeClr val="tx1"/>
            </a:solidFill>
            <a:miter lim="800000"/>
            <a:headEnd/>
            <a:tailEnd/>
          </a:ln>
          <a:effectLst/>
        </p:spPr>
      </p:pic>
    </p:spTree>
    <p:extLst>
      <p:ext uri="{BB962C8B-B14F-4D97-AF65-F5344CB8AC3E}">
        <p14:creationId xmlns:p14="http://schemas.microsoft.com/office/powerpoint/2010/main" val="2612664596"/>
      </p:ext>
    </p:extLst>
  </p:cSld>
  <p:clrMapOvr>
    <a:masterClrMapping/>
  </p:clrMapOvr>
  <p:transition advClick="0"/>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3"/>
          <p:cNvSpPr>
            <a:spLocks noGrp="1"/>
          </p:cNvSpPr>
          <p:nvPr>
            <p:ph type="sldNum" sz="quarter" idx="12"/>
          </p:nvPr>
        </p:nvSpPr>
        <p:spPr/>
        <p:txBody>
          <a:bodyPr/>
          <a:lstStyle/>
          <a:p>
            <a:fld id="{0C983D4F-DB70-4944-A088-50BD7D903A6E}" type="slidenum">
              <a:rPr lang="ar-SA">
                <a:solidFill>
                  <a:srgbClr val="90C226"/>
                </a:solidFill>
              </a:rPr>
              <a:pPr/>
              <a:t>405</a:t>
            </a:fld>
            <a:endParaRPr lang="en-US" dirty="0">
              <a:solidFill>
                <a:srgbClr val="90C226"/>
              </a:solidFill>
            </a:endParaRPr>
          </a:p>
        </p:txBody>
      </p:sp>
      <p:sp>
        <p:nvSpPr>
          <p:cNvPr id="668674" name="Rectangle 2"/>
          <p:cNvSpPr>
            <a:spLocks noChangeArrowheads="1"/>
          </p:cNvSpPr>
          <p:nvPr/>
        </p:nvSpPr>
        <p:spPr bwMode="auto">
          <a:xfrm rot="-16200000">
            <a:off x="6934200" y="3124200"/>
            <a:ext cx="256063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شمس</a:t>
            </a:r>
            <a:r>
              <a:rPr lang="fa-IR" sz="7200" dirty="0">
                <a:solidFill>
                  <a:prstClr val="black"/>
                </a:solidFill>
                <a:latin typeface="Arial" pitchFamily="34" charset="0"/>
                <a:cs typeface="Andalus" pitchFamily="2" charset="-78"/>
              </a:rPr>
              <a:t> </a:t>
            </a:r>
            <a:r>
              <a:rPr lang="fa-IR" sz="4400" dirty="0">
                <a:solidFill>
                  <a:prstClr val="black"/>
                </a:solidFill>
                <a:latin typeface="Arial" pitchFamily="34" charset="0"/>
                <a:cs typeface="Andalus" pitchFamily="2" charset="-78"/>
              </a:rPr>
              <a:t>العماره</a:t>
            </a:r>
            <a:endParaRPr lang="en-US" sz="4400" dirty="0">
              <a:solidFill>
                <a:prstClr val="black"/>
              </a:solidFill>
              <a:latin typeface="Arial" pitchFamily="34" charset="0"/>
              <a:cs typeface="Andalus" pitchFamily="2" charset="-78"/>
            </a:endParaRPr>
          </a:p>
        </p:txBody>
      </p:sp>
      <p:sp>
        <p:nvSpPr>
          <p:cNvPr id="668675" name="Rectangle 3"/>
          <p:cNvSpPr>
            <a:spLocks noChangeArrowheads="1"/>
          </p:cNvSpPr>
          <p:nvPr/>
        </p:nvSpPr>
        <p:spPr bwMode="auto">
          <a:xfrm>
            <a:off x="-4645025" y="-5642342"/>
            <a:ext cx="3714479" cy="830997"/>
          </a:xfrm>
          <a:prstGeom prst="rect">
            <a:avLst/>
          </a:prstGeom>
          <a:noFill/>
          <a:ln w="9525">
            <a:noFill/>
            <a:miter lim="800000"/>
            <a:headEnd/>
            <a:tailEnd/>
          </a:ln>
          <a:effectLst/>
        </p:spPr>
        <p:txBody>
          <a:bodyPr wrap="none" anchor="ctr">
            <a:spAutoFit/>
          </a:bodyPr>
          <a:lstStyle/>
          <a:p>
            <a:pPr algn="l" fontAlgn="base">
              <a:spcBef>
                <a:spcPct val="0"/>
              </a:spcBef>
              <a:spcAft>
                <a:spcPct val="0"/>
              </a:spcAft>
            </a:pPr>
            <a:r>
              <a:rPr lang="fa-IR" sz="1200" b="1" dirty="0">
                <a:solidFill>
                  <a:srgbClr val="557500"/>
                </a:solidFill>
                <a:latin typeface="Tahoma" pitchFamily="34" charset="0"/>
              </a:rPr>
              <a:t>"</a:t>
            </a:r>
            <a:r>
              <a:rPr lang="ar-SA" sz="1200" b="1" dirty="0">
                <a:solidFill>
                  <a:srgbClr val="557500"/>
                </a:solidFill>
                <a:latin typeface="Tahoma" pitchFamily="34" charset="0"/>
              </a:rPr>
              <a:t> </a:t>
            </a:r>
            <a:r>
              <a:rPr lang="fa-IR" sz="1200" b="1" dirty="0">
                <a:solidFill>
                  <a:srgbClr val="557500"/>
                </a:solidFill>
                <a:latin typeface="Tahoma" pitchFamily="34" charset="0"/>
              </a:rPr>
              <a:t>تاريخچه شمس العماره و زندگينامه سازنده آن</a:t>
            </a:r>
            <a:r>
              <a:rPr lang="ar-SA" sz="1200" b="1" dirty="0">
                <a:solidFill>
                  <a:srgbClr val="557500"/>
                </a:solidFill>
                <a:latin typeface="Tahoma" pitchFamily="34" charset="0"/>
              </a:rPr>
              <a:t> </a:t>
            </a:r>
            <a:r>
              <a:rPr lang="fa-IR" sz="1200" b="1" dirty="0">
                <a:solidFill>
                  <a:srgbClr val="557500"/>
                </a:solidFill>
                <a:latin typeface="Tahoma" pitchFamily="34" charset="0"/>
              </a:rPr>
              <a:t>"</a:t>
            </a:r>
            <a:endParaRPr lang="ar-SA" sz="1100" dirty="0">
              <a:solidFill>
                <a:prstClr val="black"/>
              </a:solidFill>
              <a:latin typeface="Arial" pitchFamily="34" charset="0"/>
              <a:cs typeface="B Homa" panose="00000400000000000000" pitchFamily="2" charset="-78"/>
            </a:endParaRPr>
          </a:p>
          <a:p>
            <a:pPr algn="l" rtl="0" eaLnBrk="0" fontAlgn="base" hangingPunct="0">
              <a:spcBef>
                <a:spcPct val="0"/>
              </a:spcBef>
              <a:spcAft>
                <a:spcPct val="0"/>
              </a:spcAft>
            </a:pPr>
            <a:r>
              <a:rPr lang="ar-SA" dirty="0">
                <a:solidFill>
                  <a:prstClr val="black"/>
                </a:solidFill>
                <a:latin typeface="Arial" pitchFamily="34" charset="0"/>
                <a:cs typeface="B Homa" panose="00000400000000000000" pitchFamily="2" charset="-78"/>
              </a:rPr>
              <a:t> </a:t>
            </a:r>
          </a:p>
          <a:p>
            <a:pPr algn="l" rtl="0" eaLnBrk="0" fontAlgn="base" hangingPunct="0">
              <a:spcBef>
                <a:spcPct val="0"/>
              </a:spcBef>
              <a:spcAft>
                <a:spcPct val="0"/>
              </a:spcAft>
            </a:pPr>
            <a:endParaRPr lang="ar-SA" dirty="0">
              <a:solidFill>
                <a:prstClr val="black"/>
              </a:solidFill>
              <a:latin typeface="Arial" pitchFamily="34" charset="0"/>
              <a:cs typeface="B Homa" panose="00000400000000000000" pitchFamily="2" charset="-78"/>
            </a:endParaRPr>
          </a:p>
        </p:txBody>
      </p:sp>
      <p:graphicFrame>
        <p:nvGraphicFramePr>
          <p:cNvPr id="668676" name="Group 4"/>
          <p:cNvGraphicFramePr>
            <a:graphicFrameLocks noGrp="1"/>
          </p:cNvGraphicFramePr>
          <p:nvPr/>
        </p:nvGraphicFramePr>
        <p:xfrm>
          <a:off x="-190817" y="-4814888"/>
          <a:ext cx="208280" cy="12618720"/>
        </p:xfrm>
        <a:graphic>
          <a:graphicData uri="http://schemas.openxmlformats.org/drawingml/2006/table">
            <a:tbl>
              <a:tblPr rtl="1"/>
              <a:tblGrid>
                <a:gridCol w="208280"/>
              </a:tblGrid>
              <a:tr h="1098550">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t>  </a:t>
                      </a:r>
                      <a:r>
                        <a:rPr kumimoji="0" lang="ar-SA" sz="6600" b="0" i="0" u="none" strike="noStrike" cap="none" normalizeH="0" baseline="0" dirty="0" smtClean="0">
                          <a:ln>
                            <a:noFill/>
                          </a:ln>
                          <a:solidFill>
                            <a:schemeClr val="tx1"/>
                          </a:solidFill>
                          <a:effectLst/>
                          <a:latin typeface="Arial" pitchFamily="34" charset="0"/>
                          <a:cs typeface="B Homa" panose="00000400000000000000" pitchFamily="2" charset="-78"/>
                        </a:rPr>
                        <a:t> </a:t>
                      </a:r>
                      <a: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t>                                         </a:t>
                      </a: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668682" name="Rectangle 10"/>
          <p:cNvSpPr>
            <a:spLocks noChangeArrowheads="1"/>
          </p:cNvSpPr>
          <p:nvPr/>
        </p:nvSpPr>
        <p:spPr bwMode="auto">
          <a:xfrm>
            <a:off x="-4645025" y="8916844"/>
            <a:ext cx="80033449" cy="2754600"/>
          </a:xfrm>
          <a:prstGeom prst="rect">
            <a:avLst/>
          </a:prstGeom>
          <a:noFill/>
          <a:ln w="9525">
            <a:noFill/>
            <a:miter lim="800000"/>
            <a:headEnd/>
            <a:tailEnd/>
          </a:ln>
          <a:effectLst/>
        </p:spPr>
        <p:txBody>
          <a:bodyPr wrap="none" anchor="ctr">
            <a:spAutoFit/>
          </a:bodyPr>
          <a:lstStyle/>
          <a:p>
            <a:pPr algn="l" fontAlgn="base">
              <a:spcBef>
                <a:spcPct val="0"/>
              </a:spcBef>
              <a:spcAft>
                <a:spcPct val="0"/>
              </a:spcAft>
            </a:pPr>
            <a:endParaRPr lang="ar-SA" dirty="0">
              <a:solidFill>
                <a:prstClr val="black"/>
              </a:solidFill>
              <a:latin typeface="Arial" pitchFamily="34" charset="0"/>
              <a:cs typeface="B Homa" panose="00000400000000000000" pitchFamily="2" charset="-78"/>
            </a:endParaRPr>
          </a:p>
          <a:p>
            <a:pPr algn="l" rtl="0" eaLnBrk="0" fontAlgn="base" hangingPunct="0">
              <a:spcBef>
                <a:spcPct val="0"/>
              </a:spcBef>
              <a:spcAft>
                <a:spcPct val="0"/>
              </a:spcAft>
            </a:pPr>
            <a:r>
              <a:rPr lang="ar-SA" dirty="0">
                <a:solidFill>
                  <a:prstClr val="black"/>
                </a:solidFill>
                <a:latin typeface="Arial" pitchFamily="34" charset="0"/>
                <a:cs typeface="B Homa" panose="00000400000000000000" pitchFamily="2" charset="-78"/>
              </a:rPr>
              <a:t> </a:t>
            </a:r>
          </a:p>
          <a:p>
            <a:pPr algn="l" rtl="0" eaLnBrk="0" fontAlgn="base" hangingPunct="0">
              <a:spcBef>
                <a:spcPct val="0"/>
              </a:spcBef>
              <a:spcAft>
                <a:spcPct val="0"/>
              </a:spcAft>
            </a:pPr>
            <a:r>
              <a:rPr lang="fa-IR" sz="1000" dirty="0">
                <a:solidFill>
                  <a:prstClr val="black"/>
                </a:solidFill>
                <a:latin typeface="Arial"/>
              </a:rPr>
              <a:t>« روزی ناصرالدين شاه به دوستعلی خان معير الممالک ( نظام الدوله) گفت: کاخی بلند می خواهم که از بالای آن دورنمای شهر و مناظر اطراف تهران نمايان باشد</a:t>
            </a:r>
            <a:r>
              <a:rPr lang="ar-SA" sz="1000" dirty="0">
                <a:solidFill>
                  <a:prstClr val="black"/>
                </a:solidFill>
                <a:latin typeface="Tahoma" pitchFamily="34" charset="0"/>
              </a:rPr>
              <a:t> </a:t>
            </a:r>
            <a:r>
              <a:rPr lang="fa-IR" sz="1000" dirty="0">
                <a:solidFill>
                  <a:prstClr val="black"/>
                </a:solidFill>
                <a:latin typeface="Tahoma" pitchFamily="34" charset="0"/>
              </a:rPr>
              <a:t>. معير الممالک بی درنگ دست به کار شده ،  پی ريزی « شمس العماره</a:t>
            </a:r>
            <a:r>
              <a:rPr lang="ar-SA" sz="1000" dirty="0">
                <a:solidFill>
                  <a:prstClr val="black"/>
                </a:solidFill>
                <a:latin typeface="Tahoma" pitchFamily="34" charset="0"/>
              </a:rPr>
              <a:t> </a:t>
            </a:r>
            <a:r>
              <a:rPr lang="fa-IR" sz="1000" dirty="0">
                <a:solidFill>
                  <a:prstClr val="black"/>
                </a:solidFill>
                <a:latin typeface="Arial"/>
              </a:rPr>
              <a:t>» و</a:t>
            </a:r>
            <a:r>
              <a:rPr lang="ar-SA" sz="1000" dirty="0">
                <a:solidFill>
                  <a:prstClr val="black"/>
                </a:solidFill>
                <a:latin typeface="Tahoma" pitchFamily="34" charset="0"/>
              </a:rPr>
              <a:t> </a:t>
            </a:r>
            <a:r>
              <a:rPr lang="fa-IR" sz="1000" dirty="0">
                <a:solidFill>
                  <a:prstClr val="black"/>
                </a:solidFill>
                <a:latin typeface="Arial"/>
              </a:rPr>
              <a:t>« تکيه دولت</a:t>
            </a:r>
            <a:r>
              <a:rPr lang="ar-SA" sz="1000" dirty="0">
                <a:solidFill>
                  <a:prstClr val="black"/>
                </a:solidFill>
                <a:latin typeface="Tahoma" pitchFamily="34" charset="0"/>
              </a:rPr>
              <a:t> </a:t>
            </a:r>
            <a:r>
              <a:rPr lang="fa-IR" sz="1000" dirty="0">
                <a:solidFill>
                  <a:prstClr val="black"/>
                </a:solidFill>
                <a:latin typeface="Arial"/>
              </a:rPr>
              <a:t>» را در کنارآن توسط  معماران زبردست ايرانی آغاز کرد</a:t>
            </a:r>
            <a:r>
              <a:rPr lang="ar-SA" sz="1000" dirty="0">
                <a:solidFill>
                  <a:prstClr val="black"/>
                </a:solidFill>
                <a:latin typeface="Tahoma" pitchFamily="34" charset="0"/>
              </a:rPr>
              <a:t> </a:t>
            </a:r>
            <a:r>
              <a:rPr lang="fa-IR" sz="1000" dirty="0">
                <a:solidFill>
                  <a:prstClr val="black"/>
                </a:solidFill>
                <a:latin typeface="Tahoma" pitchFamily="34" charset="0"/>
              </a:rPr>
              <a:t>. حاج ميرزا حسين خان سپهسالار که با معيرالممالک دشمنی داشت ، نهانی چند تن را گماشته بود ، مخارج بنای مزبور را دقيقاً تهيه کنند تا درپايان  کار آن را برای مقابله با صورت حساب های معيرالممالک به دست شاه برساند و از اين طريق ضربتی کاری به رقيب ديرين خود بزند</a:t>
            </a:r>
            <a:r>
              <a:rPr lang="ar-SA" sz="1000" dirty="0">
                <a:solidFill>
                  <a:prstClr val="black"/>
                </a:solidFill>
                <a:latin typeface="Tahoma" pitchFamily="34" charset="0"/>
              </a:rPr>
              <a:t> </a:t>
            </a:r>
            <a:r>
              <a:rPr lang="fa-IR" sz="1000" dirty="0">
                <a:solidFill>
                  <a:prstClr val="black"/>
                </a:solidFill>
                <a:latin typeface="Tahoma" pitchFamily="34" charset="0"/>
              </a:rPr>
              <a:t>. بنای شمس العماره  دو ساله به پايان رسيد و مخارج آن کلاً با اثاثيه ، فرش و..</a:t>
            </a:r>
            <a:r>
              <a:rPr lang="ar-SA" sz="1000" dirty="0">
                <a:solidFill>
                  <a:prstClr val="black"/>
                </a:solidFill>
                <a:latin typeface="Tahoma" pitchFamily="34" charset="0"/>
              </a:rPr>
              <a:t>. </a:t>
            </a:r>
            <a:r>
              <a:rPr lang="fa-IR" sz="1000" dirty="0">
                <a:solidFill>
                  <a:prstClr val="black"/>
                </a:solidFill>
                <a:latin typeface="Arial"/>
              </a:rPr>
              <a:t> به چهل هزار تومان بالغ شد . در سال 1284 به مناسبت اتمام اين بنای عظيم ، روزی را جشن گرفتند و شاه در مراسم افتتاح آن  حضور يافت</a:t>
            </a:r>
            <a:r>
              <a:rPr lang="ar-SA" sz="1000" dirty="0">
                <a:solidFill>
                  <a:prstClr val="black"/>
                </a:solidFill>
                <a:latin typeface="Tahoma" pitchFamily="34" charset="0"/>
              </a:rPr>
              <a:t> </a:t>
            </a:r>
            <a:r>
              <a:rPr lang="fa-IR" sz="1000" dirty="0">
                <a:solidFill>
                  <a:prstClr val="black"/>
                </a:solidFill>
                <a:latin typeface="Tahoma" pitchFamily="34" charset="0"/>
              </a:rPr>
              <a:t>.</a:t>
            </a:r>
            <a:endParaRPr lang="ar-SA" sz="1100" dirty="0">
              <a:solidFill>
                <a:prstClr val="black"/>
              </a:solidFill>
              <a:latin typeface="Arial" pitchFamily="34" charset="0"/>
              <a:cs typeface="B Homa" panose="00000400000000000000" pitchFamily="2" charset="-78"/>
            </a:endParaRPr>
          </a:p>
          <a:p>
            <a:pPr algn="l" rtl="0" eaLnBrk="0" fontAlgn="base" hangingPunct="0">
              <a:spcBef>
                <a:spcPct val="0"/>
              </a:spcBef>
              <a:spcAft>
                <a:spcPct val="0"/>
              </a:spcAft>
            </a:pPr>
            <a:r>
              <a:rPr lang="fa-IR" sz="1000" dirty="0">
                <a:solidFill>
                  <a:prstClr val="black"/>
                </a:solidFill>
                <a:latin typeface="Tahoma" pitchFamily="34" charset="0"/>
              </a:rPr>
              <a:t>حاج ميرزا حسين خان سپهسالار نيز در مراسم افتتاح در رکاب شاه حاضر</a:t>
            </a:r>
            <a:r>
              <a:rPr lang="ar-SA" sz="1000" dirty="0">
                <a:solidFill>
                  <a:prstClr val="black"/>
                </a:solidFill>
                <a:latin typeface="Tahoma" pitchFamily="34" charset="0"/>
              </a:rPr>
              <a:t> </a:t>
            </a:r>
            <a:r>
              <a:rPr lang="fa-IR" sz="1000" dirty="0">
                <a:solidFill>
                  <a:prstClr val="black"/>
                </a:solidFill>
                <a:latin typeface="Tahoma" pitchFamily="34" charset="0"/>
              </a:rPr>
              <a:t>شد . شعرا با مديحه های آبدار به شاه تهنيت گفتند و شاه پس از بازديد از قسمت های مختلف اين بنای عظيم و تحسين  بسيار</a:t>
            </a:r>
            <a:r>
              <a:rPr lang="ar-SA" sz="1000" dirty="0">
                <a:solidFill>
                  <a:prstClr val="black"/>
                </a:solidFill>
                <a:latin typeface="Tahoma" pitchFamily="34" charset="0"/>
              </a:rPr>
              <a:t> </a:t>
            </a:r>
            <a:r>
              <a:rPr lang="fa-IR" sz="1000" dirty="0">
                <a:solidFill>
                  <a:prstClr val="black"/>
                </a:solidFill>
                <a:latin typeface="Tahoma" pitchFamily="34" charset="0"/>
              </a:rPr>
              <a:t>رو</a:t>
            </a:r>
            <a:r>
              <a:rPr lang="ar-SA" sz="1000" dirty="0">
                <a:solidFill>
                  <a:prstClr val="black"/>
                </a:solidFill>
                <a:latin typeface="Tahoma" pitchFamily="34" charset="0"/>
              </a:rPr>
              <a:t> </a:t>
            </a:r>
            <a:r>
              <a:rPr lang="fa-IR" sz="1000" dirty="0">
                <a:solidFill>
                  <a:prstClr val="black"/>
                </a:solidFill>
                <a:latin typeface="Tahoma" pitchFamily="34" charset="0"/>
              </a:rPr>
              <a:t>به معيرالممالک کرده ، گفت: « به راستی که بنايی عالی و</a:t>
            </a:r>
            <a:r>
              <a:rPr lang="ar-SA" sz="1000" dirty="0">
                <a:solidFill>
                  <a:prstClr val="black"/>
                </a:solidFill>
                <a:latin typeface="Tahoma" pitchFamily="34" charset="0"/>
              </a:rPr>
              <a:t> </a:t>
            </a:r>
            <a:r>
              <a:rPr lang="fa-IR" sz="1000" dirty="0">
                <a:solidFill>
                  <a:prstClr val="black"/>
                </a:solidFill>
                <a:latin typeface="Tahoma" pitchFamily="34" charset="0"/>
              </a:rPr>
              <a:t>مجلل است ولی بايد برای دولت گران تمام شده باشد. » معير گفت: « شايد برای من گران تمام شده باشد ولی اين بنا را باهرچه درآن هست تقديم حضور همايونی می کنم ، آنگاه طوماری را که مخارج بنا در آن نوشته شده بود به دست شاه داد. شاه از ملاحظه اين احوال تغيير قيافه داده ، نگاهی به سپهسالار و حاضران انداخت و به قصر خود بازگشت . بدين ترتيب نقشه دشمنان معيرالممالک نقش برآب شد.»</a:t>
            </a:r>
            <a:endParaRPr lang="ar-SA" sz="1100" dirty="0">
              <a:solidFill>
                <a:prstClr val="black"/>
              </a:solidFill>
              <a:latin typeface="Arial" pitchFamily="34" charset="0"/>
              <a:cs typeface="B Homa" panose="00000400000000000000" pitchFamily="2" charset="-78"/>
            </a:endParaRPr>
          </a:p>
          <a:p>
            <a:pPr algn="l" rtl="0" eaLnBrk="0" fontAlgn="base" hangingPunct="0">
              <a:spcBef>
                <a:spcPct val="0"/>
              </a:spcBef>
              <a:spcAft>
                <a:spcPct val="0"/>
              </a:spcAft>
            </a:pPr>
            <a:r>
              <a:rPr lang="fa-IR" sz="1000" dirty="0">
                <a:solidFill>
                  <a:prstClr val="black"/>
                </a:solidFill>
                <a:latin typeface="Tahoma" pitchFamily="34" charset="0"/>
              </a:rPr>
              <a:t>اعتماد السلطنه ده سال پس از افتتاح اين بنا ، در وصف شمس العماره در« روزنامه ايران» که يک روزنامه دولتی بود می نويسد</a:t>
            </a:r>
            <a:r>
              <a:rPr lang="ar-SA" sz="1000" dirty="0">
                <a:solidFill>
                  <a:prstClr val="black"/>
                </a:solidFill>
                <a:latin typeface="Tahoma" pitchFamily="34" charset="0"/>
              </a:rPr>
              <a:t> </a:t>
            </a:r>
            <a:r>
              <a:rPr lang="fa-IR" sz="1000" dirty="0">
                <a:solidFill>
                  <a:prstClr val="black"/>
                </a:solidFill>
                <a:latin typeface="Tahoma" pitchFamily="34" charset="0"/>
              </a:rPr>
              <a:t>:</a:t>
            </a:r>
            <a:r>
              <a:rPr lang="ar-SA" sz="1000" dirty="0">
                <a:solidFill>
                  <a:prstClr val="black"/>
                </a:solidFill>
                <a:latin typeface="Tahoma" pitchFamily="34" charset="0"/>
              </a:rPr>
              <a:t> </a:t>
            </a:r>
            <a:r>
              <a:rPr lang="fa-IR" sz="1000" dirty="0">
                <a:solidFill>
                  <a:prstClr val="black"/>
                </a:solidFill>
                <a:latin typeface="Arial"/>
              </a:rPr>
              <a:t>«</a:t>
            </a:r>
            <a:r>
              <a:rPr lang="ar-SA" sz="1000" dirty="0">
                <a:solidFill>
                  <a:prstClr val="black"/>
                </a:solidFill>
                <a:latin typeface="Tahoma" pitchFamily="34" charset="0"/>
              </a:rPr>
              <a:t> </a:t>
            </a:r>
            <a:r>
              <a:rPr lang="fa-IR" sz="1000" dirty="0">
                <a:solidFill>
                  <a:prstClr val="black"/>
                </a:solidFill>
                <a:latin typeface="Tahoma" pitchFamily="34" charset="0"/>
              </a:rPr>
              <a:t>...ديگر کوچه و خيابان شمس العماره است که بهترين بناها و بهترين کوچه های تهران می باشد . اين کوچه يک دروازه از آخر باغ و عمارت بادگير و شمس العماره دارد که شاه اغلب از اين در سوار شده به تفرج می روند . طول اين کوچه هزار و پانصد ذرع می شود و عرضش 20 الی 30 ذرع است . طرفين کوچه درخت های ميوه دار، چنار وغيره کاشته اند ،  وسط کوچه محل عبور کالسکه و سوار ، و جنبين </a:t>
            </a:r>
            <a:r>
              <a:rPr lang="ar-SA" sz="1000" dirty="0">
                <a:solidFill>
                  <a:prstClr val="black"/>
                </a:solidFill>
                <a:latin typeface="Tahoma" pitchFamily="34" charset="0"/>
              </a:rPr>
              <a:t>( </a:t>
            </a:r>
            <a:r>
              <a:rPr lang="fa-IR" sz="1000" dirty="0">
                <a:solidFill>
                  <a:prstClr val="black"/>
                </a:solidFill>
                <a:latin typeface="Tahoma" pitchFamily="34" charset="0"/>
              </a:rPr>
              <a:t>دوطرف</a:t>
            </a:r>
            <a:r>
              <a:rPr lang="ar-SA" sz="1000" dirty="0">
                <a:solidFill>
                  <a:prstClr val="black"/>
                </a:solidFill>
                <a:latin typeface="Tahoma" pitchFamily="34" charset="0"/>
              </a:rPr>
              <a:t> )</a:t>
            </a:r>
            <a:r>
              <a:rPr lang="fa-IR" sz="1000" dirty="0">
                <a:solidFill>
                  <a:prstClr val="black"/>
                </a:solidFill>
                <a:latin typeface="Tahoma" pitchFamily="34" charset="0"/>
              </a:rPr>
              <a:t> محل عبور پياده است . چراغ های چودني (چدني) در طرفين نصب است که همه شب روشن مي باشد و صبح و عصر محل گردشگاه عامه است ، از هر طبقه مردم درآنجا الی سه ساعت از شب رفته مشغول گردش هستند. طرف راست کوچه ، دکاکين و خانه های مردم و طرف چپ ديوار « قلعه ارگ» است  و در آخر منتهي  می شود به سردر و درب مدرسه مبارکه دارالفنون ، تحتانی اين عمارت دواخانه يی است مشتمل بر هر قسم و هر جور دواهای ايرانی و فرنگی و دواسازيهای معتبر در اينجا حاضر هستند</a:t>
            </a:r>
            <a:r>
              <a:rPr lang="ar-SA" sz="1000" dirty="0">
                <a:solidFill>
                  <a:prstClr val="black"/>
                </a:solidFill>
                <a:latin typeface="Tahoma" pitchFamily="34" charset="0"/>
              </a:rPr>
              <a:t> </a:t>
            </a:r>
            <a:r>
              <a:rPr lang="fa-IR" sz="1000" dirty="0">
                <a:solidFill>
                  <a:prstClr val="black"/>
                </a:solidFill>
                <a:latin typeface="Tahoma" pitchFamily="34" charset="0"/>
              </a:rPr>
              <a:t>. مرتبه فوقانی آن لابراتوار وعکاسخانه عامه(عکاسخانه عمومی ) است که هر کس بخواهد عکس خود را بيندازد می رود آنجا و</a:t>
            </a:r>
            <a:r>
              <a:rPr lang="ar-SA" sz="1000" dirty="0">
                <a:solidFill>
                  <a:prstClr val="black"/>
                </a:solidFill>
                <a:latin typeface="Tahoma" pitchFamily="34" charset="0"/>
              </a:rPr>
              <a:t> </a:t>
            </a:r>
            <a:r>
              <a:rPr lang="fa-IR" sz="1000" dirty="0">
                <a:solidFill>
                  <a:prstClr val="black"/>
                </a:solidFill>
                <a:latin typeface="Tahoma" pitchFamily="34" charset="0"/>
              </a:rPr>
              <a:t>عکاسان ايرانی در کمال مهارت مشغول کار می شوند . همه روزه جمعيتی از عموم مردم برای تحصيل دواها ، ادويه جات و انداختن عکس به اين مکان می آيند و انتهای  اين کوچه  می رسد به دروازه بسيار عالی و ممتازی که بنايی است بسيار بسيار خوب و همه از کاشی های بسيار ممتاز ساخته شده که  منتهی می شود به ميدان توپخانه جديد . »</a:t>
            </a:r>
            <a:endParaRPr lang="ar-SA" sz="1100" dirty="0">
              <a:solidFill>
                <a:prstClr val="black"/>
              </a:solidFill>
              <a:latin typeface="Arial" pitchFamily="34" charset="0"/>
              <a:cs typeface="B Homa" panose="00000400000000000000" pitchFamily="2" charset="-78"/>
            </a:endParaRPr>
          </a:p>
          <a:p>
            <a:pPr algn="l" rtl="0" eaLnBrk="0" fontAlgn="base" hangingPunct="0">
              <a:spcBef>
                <a:spcPct val="0"/>
              </a:spcBef>
              <a:spcAft>
                <a:spcPct val="0"/>
              </a:spcAft>
            </a:pPr>
            <a:r>
              <a:rPr lang="fa-IR" sz="1000" dirty="0">
                <a:solidFill>
                  <a:prstClr val="black"/>
                </a:solidFill>
                <a:latin typeface="Tahoma" pitchFamily="34" charset="0"/>
              </a:rPr>
              <a:t>روزنامه شرف ( شماره 68 سال 1306) 22 سال پس از اتمام اين بنای با عظمت در گزارشی می نويسد: « عمارت مبارکه رفيع البنای شمس العماره... مستغنی از ذکر و وصف است . خيابان مُشجَّر طولانی با صفايی ، در پای اين عمارت واقع  ، و موسوم به خيابان ناصری است که از جنوب به شمال ممتد می شود و به امر دولت روز افزون احداث و بنا شده و اکنون از خيابان های ممتاز و بلکه تفرجگاههای عمومی شهر دارالخلافه است . دری که در پای شمس العماره واقع و از باغ و عمارت خاصه سلطنتی مفتوح به اين خيابان است ، اگر چه سابقاً از ابواب معتبره عاليه عمارت سلطنتی شمرده می شد ولی سردری که در خورجلوس شاهانه باشد نداشت . سه چهار سال قبل بر حسب اراده و اشاره اعليحضرت و اهتمام و توجه مخصوص امين السلطان وزير اعظم ، سردری بسيار عالی و تالاری مزين به لطايف آينه کاری و ظرايف مقرنس و گچبری رو به مشرق بنا کردند ، که همه روزه هنگام طلوع آفتاب تالار مزبور چنان مشعشع و درخشان می شود که ديده بيننده را خيره می سازد و همه وقت به انواع مبل و اسباب گرانبها ، آراسته و مرتب است و نيز حسب الامرهمايون ، ميدان بسيار وسيعی در جلواين سردر بنا کردند که اطراف آن حجرات ( حجره هاي) بسيار خوب برای ارباب حرف ( حرفه ها ) و صنايع مستظرفه ( هنرهای زيبا) وجود دارد  و وسط ميدان حوض بزرگی دارد که همه وقت به قدر يک « سنگ» ،  بلکه يک سنگ و نيم آب از فواره آن می جهد . نظر به حسن منظر و شايستگی موقع و فضای اين ميدان و خيابان چراغان ، آتشبازی و جشنهای اعياد ، چندی است که دراين ميدان مهيا و بر پا می شود.»</a:t>
            </a:r>
            <a:endParaRPr lang="ar-SA" sz="1100" dirty="0">
              <a:solidFill>
                <a:prstClr val="black"/>
              </a:solidFill>
              <a:latin typeface="Arial" pitchFamily="34" charset="0"/>
              <a:cs typeface="B Homa" panose="00000400000000000000" pitchFamily="2" charset="-78"/>
            </a:endParaRPr>
          </a:p>
          <a:p>
            <a:pPr algn="l" rtl="0" eaLnBrk="0" fontAlgn="base" hangingPunct="0">
              <a:spcBef>
                <a:spcPct val="0"/>
              </a:spcBef>
              <a:spcAft>
                <a:spcPct val="0"/>
              </a:spcAft>
            </a:pPr>
            <a:r>
              <a:rPr lang="fa-IR" sz="1000" b="1" dirty="0">
                <a:solidFill>
                  <a:srgbClr val="557400"/>
                </a:solidFill>
                <a:latin typeface="Tahoma" pitchFamily="34" charset="0"/>
              </a:rPr>
              <a:t>" وقايع شمس العماره و شايعات پيرامون آن "</a:t>
            </a:r>
            <a:endParaRPr lang="ar-SA" sz="1100" dirty="0">
              <a:solidFill>
                <a:prstClr val="black"/>
              </a:solidFill>
              <a:latin typeface="Arial" pitchFamily="34" charset="0"/>
              <a:cs typeface="B Homa" panose="00000400000000000000" pitchFamily="2" charset="-78"/>
            </a:endParaRPr>
          </a:p>
          <a:p>
            <a:pPr algn="l" rtl="0" eaLnBrk="0" fontAlgn="base" hangingPunct="0">
              <a:spcBef>
                <a:spcPct val="0"/>
              </a:spcBef>
              <a:spcAft>
                <a:spcPct val="0"/>
              </a:spcAft>
            </a:pPr>
            <a:r>
              <a:rPr lang="ar-SA" dirty="0">
                <a:solidFill>
                  <a:prstClr val="black"/>
                </a:solidFill>
                <a:latin typeface="Arial" pitchFamily="34" charset="0"/>
                <a:cs typeface="B Homa" panose="00000400000000000000" pitchFamily="2" charset="-78"/>
              </a:rPr>
              <a:t>  </a:t>
            </a:r>
            <a:r>
              <a:rPr lang="ar-SA" sz="6900" dirty="0">
                <a:solidFill>
                  <a:prstClr val="black"/>
                </a:solidFill>
                <a:latin typeface="Arial" pitchFamily="34" charset="0"/>
                <a:cs typeface="B Homa" panose="00000400000000000000" pitchFamily="2" charset="-78"/>
              </a:rPr>
              <a:t> </a:t>
            </a:r>
            <a:r>
              <a:rPr lang="ar-SA" dirty="0">
                <a:solidFill>
                  <a:prstClr val="black"/>
                </a:solidFill>
                <a:latin typeface="Arial" pitchFamily="34" charset="0"/>
                <a:cs typeface="B Homa" panose="00000400000000000000" pitchFamily="2" charset="-78"/>
              </a:rPr>
              <a:t>                                          </a:t>
            </a:r>
          </a:p>
          <a:p>
            <a:pPr algn="l" rtl="0" eaLnBrk="0" fontAlgn="base" hangingPunct="0">
              <a:spcBef>
                <a:spcPct val="0"/>
              </a:spcBef>
              <a:spcAft>
                <a:spcPct val="0"/>
              </a:spcAft>
            </a:pPr>
            <a:endParaRPr lang="ar-SA" dirty="0">
              <a:solidFill>
                <a:prstClr val="black"/>
              </a:solidFill>
              <a:latin typeface="Arial" pitchFamily="34" charset="0"/>
              <a:cs typeface="B Homa" panose="00000400000000000000" pitchFamily="2" charset="-78"/>
            </a:endParaRPr>
          </a:p>
        </p:txBody>
      </p:sp>
      <p:pic>
        <p:nvPicPr>
          <p:cNvPr id="668683" name="Picture 11" descr="shams"/>
          <p:cNvPicPr>
            <a:picLocks noChangeAspect="1" noChangeArrowheads="1"/>
          </p:cNvPicPr>
          <p:nvPr/>
        </p:nvPicPr>
        <p:blipFill>
          <a:blip r:embed="rId2"/>
          <a:srcRect/>
          <a:stretch>
            <a:fillRect/>
          </a:stretch>
        </p:blipFill>
        <p:spPr bwMode="auto">
          <a:xfrm>
            <a:off x="-138113" y="-4494213"/>
            <a:ext cx="1333501" cy="1047750"/>
          </a:xfrm>
          <a:prstGeom prst="rect">
            <a:avLst/>
          </a:prstGeom>
          <a:noFill/>
        </p:spPr>
      </p:pic>
      <p:pic>
        <p:nvPicPr>
          <p:cNvPr id="668684" name="Picture 12" descr="shams2"/>
          <p:cNvPicPr>
            <a:picLocks noChangeAspect="1" noChangeArrowheads="1"/>
          </p:cNvPicPr>
          <p:nvPr/>
        </p:nvPicPr>
        <p:blipFill>
          <a:blip r:embed="rId3"/>
          <a:srcRect/>
          <a:stretch>
            <a:fillRect/>
          </a:stretch>
        </p:blipFill>
        <p:spPr bwMode="auto">
          <a:xfrm>
            <a:off x="-1644650" y="11125200"/>
            <a:ext cx="1381125" cy="1104900"/>
          </a:xfrm>
          <a:prstGeom prst="rect">
            <a:avLst/>
          </a:prstGeom>
          <a:noFill/>
        </p:spPr>
      </p:pic>
      <p:sp>
        <p:nvSpPr>
          <p:cNvPr id="668685" name="Rectangle 13"/>
          <p:cNvSpPr>
            <a:spLocks noChangeArrowheads="1"/>
          </p:cNvSpPr>
          <p:nvPr/>
        </p:nvSpPr>
        <p:spPr bwMode="auto">
          <a:xfrm>
            <a:off x="3124200" y="1371600"/>
            <a:ext cx="5410200" cy="823913"/>
          </a:xfrm>
          <a:prstGeom prst="rect">
            <a:avLst/>
          </a:prstGeom>
          <a:noFill/>
          <a:ln w="9525">
            <a:noFill/>
            <a:miter lim="800000"/>
            <a:headEnd/>
            <a:tailEnd/>
          </a:ln>
          <a:effectLst/>
        </p:spPr>
        <p:txBody>
          <a:bodyPr anchor="ctr">
            <a:spAutoFit/>
          </a:bodyPr>
          <a:lstStyle/>
          <a:p>
            <a:pPr algn="l" fontAlgn="base">
              <a:spcBef>
                <a:spcPct val="0"/>
              </a:spcBef>
              <a:spcAft>
                <a:spcPct val="0"/>
              </a:spcAft>
            </a:pPr>
            <a:r>
              <a:rPr lang="fa-IR" b="1" dirty="0">
                <a:solidFill>
                  <a:srgbClr val="557500"/>
                </a:solidFill>
                <a:latin typeface="Tahoma" pitchFamily="34" charset="0"/>
                <a:ea typeface="Times New Roman" pitchFamily="18" charset="0"/>
              </a:rPr>
              <a:t>" تاريخچه شمس العماره و زندگينامه سازنده آن "</a:t>
            </a:r>
            <a:endParaRPr lang="en-US" dirty="0">
              <a:solidFill>
                <a:prstClr val="black"/>
              </a:solidFill>
              <a:latin typeface="Arial" pitchFamily="34" charset="0"/>
              <a:ea typeface="Times New Roman" pitchFamily="18" charset="0"/>
              <a:cs typeface="Tahoma" pitchFamily="34" charset="0"/>
            </a:endParaRPr>
          </a:p>
          <a:p>
            <a:pPr algn="l" eaLnBrk="0" fontAlgn="base" hangingPunct="0">
              <a:spcBef>
                <a:spcPct val="0"/>
              </a:spcBef>
              <a:spcAft>
                <a:spcPct val="0"/>
              </a:spcAft>
            </a:pPr>
            <a:r>
              <a:rPr lang="ar-SA" sz="1200" dirty="0">
                <a:solidFill>
                  <a:srgbClr val="000000"/>
                </a:solidFill>
                <a:latin typeface="Arial" pitchFamily="34" charset="0"/>
                <a:ea typeface="Times New Roman" pitchFamily="18" charset="0"/>
              </a:rPr>
              <a:t> </a:t>
            </a:r>
            <a:endParaRPr lang="en-US" sz="1100" dirty="0">
              <a:solidFill>
                <a:prstClr val="black"/>
              </a:solidFill>
              <a:latin typeface="Arial" pitchFamily="34" charset="0"/>
              <a:ea typeface="Times New Roman" pitchFamily="18" charset="0"/>
              <a:cs typeface="Tahoma" pitchFamily="34" charset="0"/>
            </a:endParaRPr>
          </a:p>
          <a:p>
            <a:pPr algn="l" rtl="0" eaLnBrk="0" fontAlgn="base" hangingPunct="0">
              <a:spcBef>
                <a:spcPct val="0"/>
              </a:spcBef>
              <a:spcAft>
                <a:spcPct val="0"/>
              </a:spcAft>
            </a:pPr>
            <a:endParaRPr lang="en-US" dirty="0">
              <a:solidFill>
                <a:prstClr val="black"/>
              </a:solidFill>
              <a:latin typeface="Arial" pitchFamily="34" charset="0"/>
              <a:ea typeface="Times New Roman" pitchFamily="18" charset="0"/>
              <a:cs typeface="Tahoma" pitchFamily="34" charset="0"/>
            </a:endParaRPr>
          </a:p>
        </p:txBody>
      </p:sp>
      <p:sp>
        <p:nvSpPr>
          <p:cNvPr id="668686" name="Rectangle 14"/>
          <p:cNvSpPr>
            <a:spLocks noChangeArrowheads="1"/>
          </p:cNvSpPr>
          <p:nvPr/>
        </p:nvSpPr>
        <p:spPr bwMode="auto">
          <a:xfrm>
            <a:off x="13545557" y="2253734"/>
            <a:ext cx="184731" cy="369332"/>
          </a:xfrm>
          <a:prstGeom prst="rect">
            <a:avLst/>
          </a:prstGeom>
          <a:noFill/>
          <a:ln w="9525">
            <a:noFill/>
            <a:miter lim="800000"/>
            <a:headEnd/>
            <a:tailEnd/>
          </a:ln>
          <a:effectLst/>
        </p:spPr>
        <p:txBody>
          <a:bodyPr wrap="none" anchor="ctr">
            <a:spAutoFit/>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68687" name="Picture 15" descr="E:\rando\memari eslami 0\maktabe esfahan\shamsolemare\New Page 1_files\shams.jpg"/>
          <p:cNvPicPr>
            <a:picLocks noChangeAspect="1" noChangeArrowheads="1"/>
          </p:cNvPicPr>
          <p:nvPr/>
        </p:nvPicPr>
        <p:blipFill>
          <a:blip r:embed="rId2" r:link="rId4"/>
          <a:srcRect/>
          <a:stretch>
            <a:fillRect/>
          </a:stretch>
        </p:blipFill>
        <p:spPr bwMode="auto">
          <a:xfrm>
            <a:off x="381000" y="304800"/>
            <a:ext cx="2057400" cy="1616075"/>
          </a:xfrm>
          <a:prstGeom prst="rect">
            <a:avLst/>
          </a:prstGeom>
          <a:noFill/>
        </p:spPr>
      </p:pic>
      <p:graphicFrame>
        <p:nvGraphicFramePr>
          <p:cNvPr id="668688" name="Group 16"/>
          <p:cNvGraphicFramePr>
            <a:graphicFrameLocks noGrp="1"/>
          </p:cNvGraphicFramePr>
          <p:nvPr/>
        </p:nvGraphicFramePr>
        <p:xfrm>
          <a:off x="4586288" y="3170238"/>
          <a:ext cx="9144000" cy="518160"/>
        </p:xfrm>
        <a:graphic>
          <a:graphicData uri="http://schemas.openxmlformats.org/drawingml/2006/table">
            <a:tbl>
              <a:tblPr rtl="1"/>
              <a:tblGrid>
                <a:gridCol w="9144000"/>
              </a:tblGrid>
              <a:tr h="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B Homa" panose="00000400000000000000" pitchFamily="2" charset="-78"/>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668694" name="Rectangle 22"/>
          <p:cNvSpPr>
            <a:spLocks noChangeArrowheads="1"/>
          </p:cNvSpPr>
          <p:nvPr/>
        </p:nvSpPr>
        <p:spPr bwMode="auto">
          <a:xfrm>
            <a:off x="0" y="1891586"/>
            <a:ext cx="7543800" cy="2215991"/>
          </a:xfrm>
          <a:prstGeom prst="rect">
            <a:avLst/>
          </a:prstGeom>
          <a:solidFill>
            <a:schemeClr val="bg1"/>
          </a:solidFill>
          <a:ln w="9525">
            <a:noFill/>
            <a:miter lim="800000"/>
            <a:headEnd/>
            <a:tailEnd/>
          </a:ln>
          <a:effectLst/>
        </p:spPr>
        <p:txBody>
          <a:bodyPr anchor="ctr">
            <a:spAutoFit/>
          </a:bodyPr>
          <a:lstStyle/>
          <a:p>
            <a:pPr fontAlgn="base">
              <a:spcBef>
                <a:spcPct val="0"/>
              </a:spcBef>
              <a:spcAft>
                <a:spcPct val="0"/>
              </a:spcAft>
            </a:pPr>
            <a:r>
              <a:rPr lang="ar-SA" sz="1200" dirty="0">
                <a:solidFill>
                  <a:srgbClr val="000000"/>
                </a:solidFill>
                <a:latin typeface="Arial" pitchFamily="34" charset="0"/>
                <a:cs typeface="Times New Roman" pitchFamily="18" charset="0"/>
              </a:rPr>
              <a:t> </a:t>
            </a:r>
            <a:endParaRPr lang="en-US" sz="1100" dirty="0">
              <a:solidFill>
                <a:prstClr val="black"/>
              </a:solidFill>
              <a:latin typeface="Arial" pitchFamily="34" charset="0"/>
              <a:cs typeface="B Homa" panose="00000400000000000000" pitchFamily="2" charset="-78"/>
            </a:endParaRPr>
          </a:p>
          <a:p>
            <a:pPr eaLnBrk="0" fontAlgn="base" hangingPunct="0">
              <a:spcBef>
                <a:spcPct val="0"/>
              </a:spcBef>
              <a:spcAft>
                <a:spcPct val="0"/>
              </a:spcAft>
            </a:pPr>
            <a:r>
              <a:rPr lang="fa-IR" sz="1400" dirty="0">
                <a:solidFill>
                  <a:srgbClr val="000000"/>
                </a:solidFill>
                <a:latin typeface="Arial"/>
                <a:ea typeface="Times New Roman" pitchFamily="18" charset="0"/>
              </a:rPr>
              <a:t>« روزی ناصرالدين شاه به دوستعلی خان معير الممالک ( نظام الدوله) گفت: کاخی بلند می خواهم که از بالای آن دورنمای شهر و مناظر اطراف تهران نمايان باشد . معير الممالک بی درنگ دست به کار شده ،  پی ريزی « شمس العماره » و « تکيه دولت » را در کنارآن توسط  معماران زبردست ايرانی آغاز کرد . حاج ميرزا حسين خان سپهسالار که با معيرالممالک دشمنی داشت ، نهانی چند تن را گماشته بود ، مخارج بنای مزبور را دقيقاً تهيه کنند تا درپايان  کار آن را برای مقابله با صورت حساب های معيرالممالک به دست شاه برساند و از اين طريق ضربتی کاری به رقيب ديرين خود بزند . بنای شمس العماره  دو ساله به پايان رسيد و مخارج آن کلاً با اثاثيه ، فرش و..</a:t>
            </a:r>
            <a:r>
              <a:rPr lang="ar-SA" sz="1400" dirty="0">
                <a:solidFill>
                  <a:srgbClr val="000000"/>
                </a:solidFill>
                <a:latin typeface="Tahoma" pitchFamily="34" charset="0"/>
                <a:ea typeface="Times New Roman" pitchFamily="18" charset="0"/>
              </a:rPr>
              <a:t>. </a:t>
            </a:r>
            <a:r>
              <a:rPr lang="fa-IR" sz="1400" dirty="0">
                <a:solidFill>
                  <a:srgbClr val="000000"/>
                </a:solidFill>
                <a:latin typeface="Arial"/>
                <a:ea typeface="Times New Roman" pitchFamily="18" charset="0"/>
              </a:rPr>
              <a:t> به چهل هزار تومان بالغ شد . در سال 1284 به مناسبت اتمام اين بنای عظيم ، روزی را جشن گرفتند و شاه در مراسم افتتاح آن  حضور يافت .</a:t>
            </a:r>
            <a:endParaRPr lang="fa-IR" sz="1400" dirty="0">
              <a:solidFill>
                <a:prstClr val="black"/>
              </a:solidFill>
              <a:latin typeface="Arial" pitchFamily="34" charset="0"/>
              <a:cs typeface="B Homa" panose="00000400000000000000" pitchFamily="2" charset="-78"/>
            </a:endParaRPr>
          </a:p>
        </p:txBody>
      </p:sp>
      <p:sp>
        <p:nvSpPr>
          <p:cNvPr id="668695" name="Rectangle 23"/>
          <p:cNvSpPr>
            <a:spLocks noChangeArrowheads="1"/>
          </p:cNvSpPr>
          <p:nvPr/>
        </p:nvSpPr>
        <p:spPr bwMode="auto">
          <a:xfrm>
            <a:off x="228600" y="4267200"/>
            <a:ext cx="7239000" cy="1793875"/>
          </a:xfrm>
          <a:prstGeom prst="rect">
            <a:avLst/>
          </a:prstGeom>
          <a:solidFill>
            <a:schemeClr val="bg1"/>
          </a:solidFill>
          <a:ln w="9525">
            <a:noFill/>
            <a:miter lim="800000"/>
            <a:headEnd/>
            <a:tailEnd/>
          </a:ln>
          <a:effectLst/>
        </p:spPr>
        <p:txBody>
          <a:bodyPr anchor="ctr">
            <a:spAutoFit/>
          </a:bodyPr>
          <a:lstStyle/>
          <a:p>
            <a:pPr fontAlgn="base">
              <a:spcBef>
                <a:spcPct val="0"/>
              </a:spcBef>
              <a:spcAft>
                <a:spcPct val="0"/>
              </a:spcAft>
            </a:pPr>
            <a:r>
              <a:rPr lang="fa-IR" sz="1400">
                <a:solidFill>
                  <a:srgbClr val="000000"/>
                </a:solidFill>
                <a:latin typeface="Tahoma" pitchFamily="34" charset="0"/>
              </a:rPr>
              <a:t>حاج ميرزا حسين خان سپهسالار نيز در مراسم افتتاح در رکاب شاه حاضر شد . شعرا با مديحه های آبدار به شاه تهنيت گفتند و شاه پس از بازديد از قسمت های مختلف اين بنای عظيم و تحسين  بسيار رو به معيرالممالک کرده ، گفت: « به راستی که بنايی عالی و مجلل است ولی بايد برای دولت گران تمام شده باشد. » معير گفت: « شايد برای من گران تمام شده باشد ولی اين بنا را باهرچه درآن هست تقديم حضور همايونی می کنم ، آنگاه طوماری را که مخارج بنا در آن نوشته شده بود به دست شاه داد. شاه از ملاحظه اين احوال تغيير قيافه داده ، نگاهی به سپهسالار و حاضران انداخت و به قصر خود بازگشت . بدين ترتيب نقشه دشمنان معيرالممالک نقش برآب شد.»</a:t>
            </a:r>
          </a:p>
        </p:txBody>
      </p:sp>
    </p:spTree>
    <p:extLst>
      <p:ext uri="{BB962C8B-B14F-4D97-AF65-F5344CB8AC3E}">
        <p14:creationId xmlns:p14="http://schemas.microsoft.com/office/powerpoint/2010/main" val="970062897"/>
      </p:ext>
    </p:extLst>
  </p:cSld>
  <p:clrMapOvr>
    <a:masterClrMapping/>
  </p:clrMapOvr>
  <p:transition advClick="0"/>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A9E76C39-1A91-4362-B1AD-A444B5D0C537}" type="slidenum">
              <a:rPr lang="ar-SA">
                <a:solidFill>
                  <a:srgbClr val="90C226"/>
                </a:solidFill>
              </a:rPr>
              <a:pPr/>
              <a:t>406</a:t>
            </a:fld>
            <a:endParaRPr lang="en-US" dirty="0">
              <a:solidFill>
                <a:srgbClr val="90C226"/>
              </a:solidFill>
            </a:endParaRPr>
          </a:p>
        </p:txBody>
      </p:sp>
      <p:sp>
        <p:nvSpPr>
          <p:cNvPr id="669698" name="Rectangle 2"/>
          <p:cNvSpPr>
            <a:spLocks noChangeArrowheads="1"/>
          </p:cNvSpPr>
          <p:nvPr/>
        </p:nvSpPr>
        <p:spPr bwMode="auto">
          <a:xfrm rot="-16200000">
            <a:off x="6934200" y="3124200"/>
            <a:ext cx="256063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شمس</a:t>
            </a:r>
            <a:r>
              <a:rPr lang="fa-IR" sz="7200" dirty="0">
                <a:solidFill>
                  <a:prstClr val="black"/>
                </a:solidFill>
                <a:latin typeface="Arial" pitchFamily="34" charset="0"/>
                <a:cs typeface="Andalus" pitchFamily="2" charset="-78"/>
              </a:rPr>
              <a:t> </a:t>
            </a:r>
            <a:r>
              <a:rPr lang="fa-IR" sz="4400" dirty="0">
                <a:solidFill>
                  <a:prstClr val="black"/>
                </a:solidFill>
                <a:latin typeface="Arial" pitchFamily="34" charset="0"/>
                <a:cs typeface="Andalus" pitchFamily="2" charset="-78"/>
              </a:rPr>
              <a:t>العماره</a:t>
            </a:r>
            <a:endParaRPr lang="en-US" sz="4400" dirty="0">
              <a:solidFill>
                <a:prstClr val="black"/>
              </a:solidFill>
              <a:latin typeface="Arial" pitchFamily="34" charset="0"/>
              <a:cs typeface="Andalus" pitchFamily="2" charset="-78"/>
            </a:endParaRPr>
          </a:p>
        </p:txBody>
      </p:sp>
      <p:sp>
        <p:nvSpPr>
          <p:cNvPr id="669699" name="Rectangle 3"/>
          <p:cNvSpPr>
            <a:spLocks noChangeArrowheads="1"/>
          </p:cNvSpPr>
          <p:nvPr/>
        </p:nvSpPr>
        <p:spPr bwMode="auto">
          <a:xfrm>
            <a:off x="762000" y="1447800"/>
            <a:ext cx="6858000" cy="2006600"/>
          </a:xfrm>
          <a:prstGeom prst="rect">
            <a:avLst/>
          </a:prstGeom>
          <a:solidFill>
            <a:schemeClr val="bg1"/>
          </a:solidFill>
          <a:ln w="9525">
            <a:noFill/>
            <a:miter lim="800000"/>
            <a:headEnd/>
            <a:tailEnd/>
          </a:ln>
          <a:effectLst/>
        </p:spPr>
        <p:txBody>
          <a:bodyPr anchor="ctr">
            <a:spAutoFit/>
          </a:bodyPr>
          <a:lstStyle/>
          <a:p>
            <a:pPr eaLnBrk="0" fontAlgn="base" hangingPunct="0">
              <a:spcBef>
                <a:spcPct val="0"/>
              </a:spcBef>
              <a:spcAft>
                <a:spcPct val="0"/>
              </a:spcAft>
            </a:pPr>
            <a:r>
              <a:rPr lang="fa-IR" sz="1400">
                <a:solidFill>
                  <a:srgbClr val="000000"/>
                </a:solidFill>
                <a:latin typeface="Tahoma" pitchFamily="34" charset="0"/>
              </a:rPr>
              <a:t>اعتماد السلطنه ده سال پس از افتتاح اين بنا ، در وصف شمس العماره در« روزنامه ايران» که يک روزنامه دولتی بود می نويسد : « ...ديگر کوچه و خيابان شمس العماره است که بهترين بناها و بهترين کوچه های تهران می باشد . اين کوچه يک دروازه از آخر باغ و عمارت بادگير و شمس العماره دارد که شاه اغلب از اين در سوار شده به تفرج می روند . طول اين کوچه هزار و پانصد ذرع می شود و عرضش 20 الی 30 ذرع است . طرفين کوچه درخت های ميوه دار، چنار وغيره کاشته اند ،  وسط کوچه محل عبور کالسکه و سوار ، و جنبين </a:t>
            </a:r>
            <a:r>
              <a:rPr lang="ar-SA" sz="1400">
                <a:solidFill>
                  <a:srgbClr val="000000"/>
                </a:solidFill>
                <a:latin typeface="Tahoma" pitchFamily="34" charset="0"/>
              </a:rPr>
              <a:t>( </a:t>
            </a:r>
            <a:r>
              <a:rPr lang="fa-IR" sz="1400">
                <a:solidFill>
                  <a:srgbClr val="000000"/>
                </a:solidFill>
                <a:latin typeface="Tahoma" pitchFamily="34" charset="0"/>
              </a:rPr>
              <a:t>دوطرف</a:t>
            </a:r>
            <a:r>
              <a:rPr lang="ar-SA" sz="1400">
                <a:solidFill>
                  <a:srgbClr val="000000"/>
                </a:solidFill>
                <a:latin typeface="Tahoma" pitchFamily="34" charset="0"/>
              </a:rPr>
              <a:t> )</a:t>
            </a:r>
            <a:r>
              <a:rPr lang="fa-IR" sz="1400">
                <a:solidFill>
                  <a:srgbClr val="000000"/>
                </a:solidFill>
                <a:latin typeface="Tahoma" pitchFamily="34" charset="0"/>
              </a:rPr>
              <a:t> محل عبور پياده است . چراغ های چودني (چدني) در طرفين نصب است که همه شب روشن مي باشد و صبح و عصر محل گردشگاه عامه است ، از هر طبقه مردم درآنجا الی سه ساعت از شب رفته مشغول گردش هستند. طرف راست کوچه ، دکاکين و خانه های مردم و</a:t>
            </a:r>
          </a:p>
        </p:txBody>
      </p:sp>
      <p:sp>
        <p:nvSpPr>
          <p:cNvPr id="669700" name="Rectangle 4"/>
          <p:cNvSpPr>
            <a:spLocks noChangeArrowheads="1"/>
          </p:cNvSpPr>
          <p:nvPr/>
        </p:nvSpPr>
        <p:spPr bwMode="auto">
          <a:xfrm>
            <a:off x="762000" y="3962400"/>
            <a:ext cx="6811963" cy="2006600"/>
          </a:xfrm>
          <a:prstGeom prst="rect">
            <a:avLst/>
          </a:prstGeom>
          <a:solidFill>
            <a:schemeClr val="bg1"/>
          </a:solidFill>
          <a:ln w="9525">
            <a:noFill/>
            <a:miter lim="800000"/>
            <a:headEnd/>
            <a:tailEnd/>
          </a:ln>
          <a:effectLst/>
        </p:spPr>
        <p:txBody>
          <a:bodyPr>
            <a:spAutoFit/>
          </a:bodyPr>
          <a:lstStyle/>
          <a:p>
            <a:pPr eaLnBrk="0" fontAlgn="base" hangingPunct="0">
              <a:spcBef>
                <a:spcPct val="0"/>
              </a:spcBef>
              <a:spcAft>
                <a:spcPct val="0"/>
              </a:spcAft>
            </a:pPr>
            <a:r>
              <a:rPr lang="fa-IR" sz="1400">
                <a:solidFill>
                  <a:srgbClr val="000000"/>
                </a:solidFill>
                <a:latin typeface="Tahoma" pitchFamily="34" charset="0"/>
              </a:rPr>
              <a:t>طرف چپ ديوار « قلعه ارگ» است  و در آخر منتهي  می شود به سردر و درب مدرسه مبارکه دارالفنون ، تحتانی اين عمارت دواخانه يی است مشتمل بر هر قسم و هر جور دواهای ايرانی و فرنگی و دواسازيهای معتبر در اينجا حاضر هستند . مرتبه فوقانی آن لابراتوار وعکاسخانه عامه(عکاسخانه عمومی ) است که هر کس بخواهد عکس خود را بيندازد می رود آنجا و عکاسان ايرانی در کمال مهارت مشغول کار می شوند . همه روزه جمعيتی از عموم مردم برای تحصيل دواها ، ادويه جات و انداختن عکس به اين مکان می آيند و انتهای  اين کوچه  می رسد به دروازه بسيار عالی و ممتازی که بنايی است بسيار بسيار خوب و همه از کاشی های بسيار ممتاز ساخته شده که  منتهی می شود به ميدان توپخانه جديد . »</a:t>
            </a:r>
          </a:p>
        </p:txBody>
      </p:sp>
    </p:spTree>
    <p:extLst>
      <p:ext uri="{BB962C8B-B14F-4D97-AF65-F5344CB8AC3E}">
        <p14:creationId xmlns:p14="http://schemas.microsoft.com/office/powerpoint/2010/main" val="261719429"/>
      </p:ext>
    </p:extLst>
  </p:cSld>
  <p:clrMapOvr>
    <a:masterClrMapping/>
  </p:clrMapOvr>
  <p:transition advClick="0"/>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241173DA-EEF2-4BE1-AEEE-4F3C3D243186}" type="slidenum">
              <a:rPr lang="ar-SA">
                <a:solidFill>
                  <a:srgbClr val="90C226"/>
                </a:solidFill>
              </a:rPr>
              <a:pPr/>
              <a:t>407</a:t>
            </a:fld>
            <a:endParaRPr lang="en-US" dirty="0">
              <a:solidFill>
                <a:srgbClr val="90C226"/>
              </a:solidFill>
            </a:endParaRPr>
          </a:p>
        </p:txBody>
      </p:sp>
      <p:sp>
        <p:nvSpPr>
          <p:cNvPr id="670722" name="Rectangle 2"/>
          <p:cNvSpPr>
            <a:spLocks noChangeArrowheads="1"/>
          </p:cNvSpPr>
          <p:nvPr/>
        </p:nvSpPr>
        <p:spPr bwMode="auto">
          <a:xfrm rot="-16200000">
            <a:off x="6934200" y="3124200"/>
            <a:ext cx="2560638"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شمس</a:t>
            </a:r>
            <a:r>
              <a:rPr lang="fa-IR" sz="7200" dirty="0">
                <a:solidFill>
                  <a:prstClr val="black"/>
                </a:solidFill>
                <a:latin typeface="Arial" pitchFamily="34" charset="0"/>
                <a:cs typeface="Andalus" pitchFamily="2" charset="-78"/>
              </a:rPr>
              <a:t> </a:t>
            </a:r>
            <a:r>
              <a:rPr lang="fa-IR" sz="4400" dirty="0">
                <a:solidFill>
                  <a:prstClr val="black"/>
                </a:solidFill>
                <a:latin typeface="Arial" pitchFamily="34" charset="0"/>
                <a:cs typeface="Andalus" pitchFamily="2" charset="-78"/>
              </a:rPr>
              <a:t>العماره</a:t>
            </a:r>
            <a:endParaRPr lang="en-US" sz="4400" dirty="0">
              <a:solidFill>
                <a:prstClr val="black"/>
              </a:solidFill>
              <a:latin typeface="Arial" pitchFamily="34" charset="0"/>
              <a:cs typeface="Andalus" pitchFamily="2" charset="-78"/>
            </a:endParaRPr>
          </a:p>
        </p:txBody>
      </p:sp>
      <p:sp>
        <p:nvSpPr>
          <p:cNvPr id="670723" name="Rectangle 3"/>
          <p:cNvSpPr>
            <a:spLocks noChangeArrowheads="1"/>
          </p:cNvSpPr>
          <p:nvPr/>
        </p:nvSpPr>
        <p:spPr bwMode="auto">
          <a:xfrm>
            <a:off x="762000" y="1600200"/>
            <a:ext cx="6858000" cy="1793875"/>
          </a:xfrm>
          <a:prstGeom prst="rect">
            <a:avLst/>
          </a:prstGeom>
          <a:solidFill>
            <a:schemeClr val="bg1"/>
          </a:solidFill>
          <a:ln w="9525">
            <a:noFill/>
            <a:miter lim="800000"/>
            <a:headEnd/>
            <a:tailEnd/>
          </a:ln>
          <a:effectLst/>
        </p:spPr>
        <p:txBody>
          <a:bodyPr anchor="ctr">
            <a:spAutoFit/>
          </a:bodyPr>
          <a:lstStyle/>
          <a:p>
            <a:pPr eaLnBrk="0" fontAlgn="base" hangingPunct="0">
              <a:spcBef>
                <a:spcPct val="0"/>
              </a:spcBef>
              <a:spcAft>
                <a:spcPct val="0"/>
              </a:spcAft>
            </a:pPr>
            <a:r>
              <a:rPr lang="fa-IR" sz="1400">
                <a:solidFill>
                  <a:srgbClr val="000000"/>
                </a:solidFill>
                <a:latin typeface="Tahoma" pitchFamily="34" charset="0"/>
              </a:rPr>
              <a:t>روزنامه شرف ( شماره 68 سال 1306) 22 سال پس از اتمام اين بنای با عظمت در گزارشی می نويسد: « عمارت مبارکه رفيع البنای شمس العماره... مستغنی از ذکر و وصف است . خيابان مُشجَّر طولانی با صفايی ، در پای اين عمارت واقع  ، و موسوم به خيابان ناصری است که از جنوب به شمال ممتد می شود و به امر دولت روز افزون احداث و بنا شده و اکنون از خيابان های ممتاز و بلکه تفرجگاههای عمومی شهر دارالخلافه است . دری که در پای شمس العماره واقع و از باغ و عمارت خاصه سلطنتی مفتوح به اين خيابان است ، اگر چه سابقاً از ابواب معتبره عاليه عمارت سلطنتی شمرده می شد ولی سردری که در خورجلوس شاهانه باشد نداشت . </a:t>
            </a:r>
          </a:p>
        </p:txBody>
      </p:sp>
      <p:sp>
        <p:nvSpPr>
          <p:cNvPr id="670724" name="Rectangle 4"/>
          <p:cNvSpPr>
            <a:spLocks noChangeArrowheads="1"/>
          </p:cNvSpPr>
          <p:nvPr/>
        </p:nvSpPr>
        <p:spPr bwMode="auto">
          <a:xfrm>
            <a:off x="838200" y="3810000"/>
            <a:ext cx="6858000" cy="2219325"/>
          </a:xfrm>
          <a:prstGeom prst="rect">
            <a:avLst/>
          </a:prstGeom>
          <a:solidFill>
            <a:schemeClr val="bg1"/>
          </a:solidFill>
          <a:ln w="9525">
            <a:noFill/>
            <a:miter lim="800000"/>
            <a:headEnd/>
            <a:tailEnd/>
          </a:ln>
          <a:effectLst/>
        </p:spPr>
        <p:txBody>
          <a:bodyPr>
            <a:spAutoFit/>
          </a:bodyPr>
          <a:lstStyle/>
          <a:p>
            <a:pPr eaLnBrk="0" fontAlgn="base" hangingPunct="0">
              <a:spcBef>
                <a:spcPct val="0"/>
              </a:spcBef>
              <a:spcAft>
                <a:spcPct val="0"/>
              </a:spcAft>
            </a:pPr>
            <a:r>
              <a:rPr lang="fa-IR" sz="1400">
                <a:solidFill>
                  <a:srgbClr val="000000"/>
                </a:solidFill>
                <a:latin typeface="Tahoma" pitchFamily="34" charset="0"/>
              </a:rPr>
              <a:t>سه چهار سال قبل بر حسب اراده و اشاره اعليحضرت و اهتمام و توجه مخصوص امين السلطان وزير اعظم ، سردری بسيار عالی و تالاری مزين به لطايف آينه کاری و ظرايف مقرنس و گچبری رو به مشرق بنا کردند ، که همه روزه هنگام طلوع آفتاب تالار مزبور چنان مشعشع و درخشان می شود که ديده بيننده را خيره می سازد و همه وقت به انواع مبل و اسباب گرانبها ، آراسته و مرتب است و نيز حسب الامرهمايون ، ميدان بسيار وسيعی در جلواين سردر بنا کردند که اطراف آن حجرات ( حجره هاي) بسيار خوب برای ارباب حرف ( حرفه ها ) و صنايع مستظرفه ( هنرهای زيبا) وجود دارد  و وسط ميدان حوض بزرگی دارد که همه وقت به قدر يک « سنگ» ،  بلکه يک سنگ و نيم آب از فواره آن می جهد . نظر به حسن منظر و شايستگی موقع و فضای اين ميدان و خيابان چراغان ، آتشبازی و جشنهای اعياد ، چندی است که دراين ميدان مهيا و بر پا می شود.»</a:t>
            </a:r>
          </a:p>
        </p:txBody>
      </p:sp>
      <p:sp>
        <p:nvSpPr>
          <p:cNvPr id="670725" name="Rectangle 5"/>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40675722"/>
      </p:ext>
    </p:extLst>
  </p:cSld>
  <p:clrMapOvr>
    <a:masterClrMapping/>
  </p:clrMapOvr>
  <p:transition advClick="0"/>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1AE64198-7D63-46DE-972E-0B25A212C90E}" type="slidenum">
              <a:rPr lang="ar-SA">
                <a:solidFill>
                  <a:srgbClr val="90C226"/>
                </a:solidFill>
              </a:rPr>
              <a:pPr/>
              <a:t>408</a:t>
            </a:fld>
            <a:endParaRPr lang="en-US" dirty="0">
              <a:solidFill>
                <a:srgbClr val="90C226"/>
              </a:solidFill>
            </a:endParaRPr>
          </a:p>
        </p:txBody>
      </p:sp>
      <p:pic>
        <p:nvPicPr>
          <p:cNvPr id="671747" name="Picture 3" descr="esfehan%20(naghshe%20jahan)%202"/>
          <p:cNvPicPr>
            <a:picLocks noChangeAspect="1" noChangeArrowheads="1"/>
          </p:cNvPicPr>
          <p:nvPr/>
        </p:nvPicPr>
        <p:blipFill>
          <a:blip r:embed="rId2">
            <a:clrChange>
              <a:clrFrom>
                <a:srgbClr val="E1DDD4"/>
              </a:clrFrom>
              <a:clrTo>
                <a:srgbClr val="E1DDD4">
                  <a:alpha val="0"/>
                </a:srgbClr>
              </a:clrTo>
            </a:clrChange>
          </a:blip>
          <a:srcRect/>
          <a:stretch>
            <a:fillRect/>
          </a:stretch>
        </p:blipFill>
        <p:spPr bwMode="auto">
          <a:xfrm>
            <a:off x="1384052" y="1661425"/>
            <a:ext cx="6096000" cy="4572000"/>
          </a:xfrm>
          <a:prstGeom prst="rect">
            <a:avLst/>
          </a:prstGeom>
          <a:noFill/>
        </p:spPr>
      </p:pic>
      <p:sp>
        <p:nvSpPr>
          <p:cNvPr id="671748" name="Text Box 4"/>
          <p:cNvSpPr txBox="1">
            <a:spLocks noChangeArrowheads="1"/>
          </p:cNvSpPr>
          <p:nvPr/>
        </p:nvSpPr>
        <p:spPr bwMode="auto">
          <a:xfrm>
            <a:off x="2057400" y="457200"/>
            <a:ext cx="6248400" cy="1189038"/>
          </a:xfrm>
          <a:prstGeom prst="rect">
            <a:avLst/>
          </a:prstGeom>
          <a:noFill/>
          <a:ln w="9525">
            <a:noFill/>
            <a:miter lim="800000"/>
            <a:headEnd/>
            <a:tailEnd/>
          </a:ln>
          <a:effectLst/>
        </p:spPr>
        <p:txBody>
          <a:bodyPr>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مسجد شيخ لطف الله </a:t>
            </a:r>
            <a:endParaRPr lang="en-US" sz="7200" dirty="0">
              <a:solidFill>
                <a:prstClr val="black"/>
              </a:solidFill>
              <a:latin typeface="Arial" pitchFamily="34" charset="0"/>
              <a:cs typeface="Andalus" pitchFamily="2" charset="-78"/>
            </a:endParaRPr>
          </a:p>
        </p:txBody>
      </p:sp>
      <p:sp>
        <p:nvSpPr>
          <p:cNvPr id="671754" name="Rectangle 10"/>
          <p:cNvSpPr>
            <a:spLocks noChangeArrowheads="1"/>
          </p:cNvSpPr>
          <p:nvPr/>
        </p:nvSpPr>
        <p:spPr bwMode="auto">
          <a:xfrm>
            <a:off x="6553200" y="4343400"/>
            <a:ext cx="914400" cy="762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86395007"/>
      </p:ext>
    </p:extLst>
  </p:cSld>
  <p:clrMapOvr>
    <a:masterClrMapping/>
  </p:clrMapOvr>
  <p:transition advClick="0"/>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3FFB7195-4AF4-4D4A-B591-8D6A0443C5D8}" type="slidenum">
              <a:rPr lang="ar-SA">
                <a:solidFill>
                  <a:srgbClr val="90C226"/>
                </a:solidFill>
              </a:rPr>
              <a:pPr/>
              <a:t>409</a:t>
            </a:fld>
            <a:endParaRPr lang="en-US" dirty="0">
              <a:solidFill>
                <a:srgbClr val="90C226"/>
              </a:solidFill>
            </a:endParaRPr>
          </a:p>
        </p:txBody>
      </p:sp>
      <p:sp>
        <p:nvSpPr>
          <p:cNvPr id="672770"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72771" name="Text Box 3"/>
          <p:cNvSpPr txBox="1">
            <a:spLocks noChangeArrowheads="1"/>
          </p:cNvSpPr>
          <p:nvPr/>
        </p:nvSpPr>
        <p:spPr bwMode="auto">
          <a:xfrm>
            <a:off x="304800" y="381000"/>
            <a:ext cx="7848600" cy="553402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زیبا ترین و باشکوهترین بنای دوره صفویه مسجدی است به نام شیخ لطف الله که در ضلع شرقی میدان نقش جهان مقابل عمارت عالی قاپو واقع شده است. </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بنای ان در سال 1528 هجری به پایان رسیده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عظمت مسجد شیخ لطف الله بیشتر به واسطه کاشیکاری داخل و خارج و کتیبه های زیبای ان است که به دست هنرمندان معروفی چون علیرضا عباسی . استاد حسین بنا و باقر بنا انجام شده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 مسجد شیخ لطف الله برای شیخ لطف الله یکی از دانشمندان زمان شاه عباس بوسیله معمار بزرگ استاد محمدرضا اصفهانی ساخته شد.</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تهرنگ آن با توجه به جایگاه آن نسبت به میدان و دالان دراز کنار گنبدخانه شگفت آور است و بر پایه این باور ساخته شده که نمازگزاران همه باید از پشت و روبروی محراب به شبستان وارد شوند. از این رو دالان پیچ دار ساخته شده و به پیش سرایی رسیده و از انجا به گنبدخانه راه دارد. جایی هم برای زنان در نظر گرفته شده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تزیینات داخلی مسجد شامل کتیبه های کاشی معرق است که تمامی شبستان  قسمت داخلی گنبد و محراب را در بر می گیرد.</a:t>
            </a:r>
          </a:p>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631132209"/>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082EFD4D-F5A8-4DB3-A955-33AF1D0AC3D9}" type="slidenum">
              <a:rPr lang="ar-SA">
                <a:solidFill>
                  <a:srgbClr val="90C226"/>
                </a:solidFill>
              </a:rPr>
              <a:pPr/>
              <a:t>41</a:t>
            </a:fld>
            <a:endParaRPr lang="en-US" dirty="0">
              <a:solidFill>
                <a:srgbClr val="90C226"/>
              </a:solidFill>
            </a:endParaRPr>
          </a:p>
        </p:txBody>
      </p:sp>
      <p:sp>
        <p:nvSpPr>
          <p:cNvPr id="147458" name="Text Box 2"/>
          <p:cNvSpPr txBox="1">
            <a:spLocks noChangeArrowheads="1"/>
          </p:cNvSpPr>
          <p:nvPr/>
        </p:nvSpPr>
        <p:spPr bwMode="auto">
          <a:xfrm>
            <a:off x="6156325" y="260350"/>
            <a:ext cx="2736850" cy="396875"/>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000" b="1" dirty="0">
                <a:solidFill>
                  <a:srgbClr val="99CA3C"/>
                </a:solidFill>
                <a:latin typeface="Arial" pitchFamily="34" charset="0"/>
                <a:cs typeface="B Homa" panose="00000400000000000000" pitchFamily="2" charset="-78"/>
              </a:rPr>
              <a:t>کاخ خسرو در قصر شیرین</a:t>
            </a:r>
            <a:endParaRPr lang="en-US" sz="2000" b="1" dirty="0">
              <a:solidFill>
                <a:srgbClr val="99CA3C"/>
              </a:solidFill>
              <a:latin typeface="Arial" pitchFamily="34" charset="0"/>
              <a:cs typeface="B Homa" panose="00000400000000000000" pitchFamily="2" charset="-78"/>
            </a:endParaRPr>
          </a:p>
        </p:txBody>
      </p:sp>
      <p:sp>
        <p:nvSpPr>
          <p:cNvPr id="147459" name="Text Box 3"/>
          <p:cNvSpPr txBox="1">
            <a:spLocks noChangeArrowheads="1"/>
          </p:cNvSpPr>
          <p:nvPr/>
        </p:nvSpPr>
        <p:spPr bwMode="auto">
          <a:xfrm>
            <a:off x="3995738" y="836613"/>
            <a:ext cx="4876800" cy="915987"/>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کاخ خسرو درونگرا است پله های ورودی ان شبیه به تخت جمشید  دو سویه می باشد . در پشت ایوان بزرگ ان گنبد خانه و پادیاو قراردارد.                                           </a:t>
            </a:r>
            <a:endParaRPr lang="en-US" b="1" dirty="0">
              <a:solidFill>
                <a:prstClr val="black"/>
              </a:solidFill>
              <a:latin typeface="Arial" pitchFamily="34" charset="0"/>
              <a:cs typeface="B Homa" panose="00000400000000000000" pitchFamily="2" charset="-78"/>
            </a:endParaRPr>
          </a:p>
        </p:txBody>
      </p:sp>
      <p:pic>
        <p:nvPicPr>
          <p:cNvPr id="147460" name="Picture 4" descr="Copy of 28"/>
          <p:cNvPicPr>
            <a:picLocks noChangeAspect="1" noChangeArrowheads="1"/>
          </p:cNvPicPr>
          <p:nvPr/>
        </p:nvPicPr>
        <p:blipFill>
          <a:blip r:embed="rId2" cstate="screen">
            <a:clrChange>
              <a:clrFrom>
                <a:srgbClr val="D7D9E8"/>
              </a:clrFrom>
              <a:clrTo>
                <a:srgbClr val="D7D9E8">
                  <a:alpha val="0"/>
                </a:srgbClr>
              </a:clrTo>
            </a:clrChange>
            <a:lum contrast="54000"/>
            <a:extLst>
              <a:ext uri="{28A0092B-C50C-407E-A947-70E740481C1C}">
                <a14:useLocalDpi xmlns:a14="http://schemas.microsoft.com/office/drawing/2010/main"/>
              </a:ext>
            </a:extLst>
          </a:blip>
          <a:srcRect/>
          <a:stretch>
            <a:fillRect/>
          </a:stretch>
        </p:blipFill>
        <p:spPr bwMode="auto">
          <a:xfrm>
            <a:off x="1258888" y="1557338"/>
            <a:ext cx="2305050" cy="4464050"/>
          </a:xfrm>
          <a:prstGeom prst="rect">
            <a:avLst/>
          </a:prstGeom>
          <a:noFill/>
        </p:spPr>
      </p:pic>
      <p:pic>
        <p:nvPicPr>
          <p:cNvPr id="147461" name="Picture 5" descr="Copy (4) of 28"/>
          <p:cNvPicPr>
            <a:picLocks noChangeAspect="1" noChangeArrowheads="1"/>
          </p:cNvPicPr>
          <p:nvPr/>
        </p:nvPicPr>
        <p:blipFill>
          <a:blip r:embed="rId3" cstate="screen">
            <a:clrChange>
              <a:clrFrom>
                <a:srgbClr val="C4C6D2"/>
              </a:clrFrom>
              <a:clrTo>
                <a:srgbClr val="C4C6D2">
                  <a:alpha val="0"/>
                </a:srgbClr>
              </a:clrTo>
            </a:clrChange>
            <a:lum contrast="48000"/>
            <a:extLst>
              <a:ext uri="{28A0092B-C50C-407E-A947-70E740481C1C}">
                <a14:useLocalDpi xmlns:a14="http://schemas.microsoft.com/office/drawing/2010/main"/>
              </a:ext>
            </a:extLst>
          </a:blip>
          <a:srcRect/>
          <a:stretch>
            <a:fillRect/>
          </a:stretch>
        </p:blipFill>
        <p:spPr bwMode="auto">
          <a:xfrm>
            <a:off x="5076825" y="2708275"/>
            <a:ext cx="2879725" cy="2592388"/>
          </a:xfrm>
          <a:prstGeom prst="rect">
            <a:avLst/>
          </a:prstGeom>
          <a:noFill/>
        </p:spPr>
      </p:pic>
    </p:spTree>
    <p:extLst>
      <p:ext uri="{BB962C8B-B14F-4D97-AF65-F5344CB8AC3E}">
        <p14:creationId xmlns:p14="http://schemas.microsoft.com/office/powerpoint/2010/main" val="1697419423"/>
      </p:ext>
    </p:extLst>
  </p:cSld>
  <p:clrMapOvr>
    <a:masterClrMapping/>
  </p:clrMapOvr>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DDFD79CC-CFCB-4C38-BF57-36862EB0EBE8}" type="slidenum">
              <a:rPr lang="ar-SA">
                <a:solidFill>
                  <a:srgbClr val="90C226"/>
                </a:solidFill>
              </a:rPr>
              <a:pPr/>
              <a:t>410</a:t>
            </a:fld>
            <a:endParaRPr lang="en-US" dirty="0">
              <a:solidFill>
                <a:srgbClr val="90C226"/>
              </a:solidFill>
            </a:endParaRPr>
          </a:p>
        </p:txBody>
      </p:sp>
      <p:sp>
        <p:nvSpPr>
          <p:cNvPr id="674818"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74819" name="Text Box 3"/>
          <p:cNvSpPr txBox="1">
            <a:spLocks noChangeArrowheads="1"/>
          </p:cNvSpPr>
          <p:nvPr/>
        </p:nvSpPr>
        <p:spPr bwMode="auto">
          <a:xfrm>
            <a:off x="304800" y="838200"/>
            <a:ext cx="7848600" cy="309562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زیر زمین آن با تاقهای چهار بخش و هشت بخش پوشیده شده و بلندای آسمانه ان کوتاه است .گنبد مسجد بر روی یک کاربندی ساده و یک ”اربانه“ ساخته شده است.نگاره های زیر گنبد ”ترنج کنگری“ و ”ترنج در هم“ هستند. گونه های دیگری از نگاره های اسلیمی  با کاشی تراش (معرق) در گنبدخانه دیده می شود. کتیبه بسیار زیبای آندر زیر گنبد کار خوشنویس بزرگ زمان علیرضا عباسی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بطور خلاصه همانطور که پروفسور پوپ گفته است مسجد شیخ لطف الله توافقی است بین یک دنیای شور و هیجان و سکوت و آرامش با شکوهی که نماینده ذوق سرشار زیبایی شناسی بوده است و منبعی جز ایمان مذهبی و الهام آسمانی نمی تواند داشته باشد.</a:t>
            </a:r>
          </a:p>
          <a:p>
            <a:pPr fontAlgn="base">
              <a:spcBef>
                <a:spcPct val="50000"/>
              </a:spcBef>
              <a:spcAft>
                <a:spcPct val="0"/>
              </a:spcAft>
            </a:pPr>
            <a:r>
              <a:rPr lang="fa-IR" dirty="0">
                <a:solidFill>
                  <a:prstClr val="black"/>
                </a:solidFill>
                <a:latin typeface="Arial" pitchFamily="34" charset="0"/>
                <a:cs typeface="B Homa" panose="00000400000000000000" pitchFamily="2" charset="-78"/>
              </a:rPr>
              <a:t> </a:t>
            </a:r>
            <a:endParaRPr lang="en-US" dirty="0">
              <a:solidFill>
                <a:prstClr val="black"/>
              </a:solidFill>
              <a:latin typeface="Arial" pitchFamily="34" charset="0"/>
              <a:cs typeface="B Homa" panose="00000400000000000000" pitchFamily="2" charset="-78"/>
            </a:endParaRPr>
          </a:p>
        </p:txBody>
      </p:sp>
      <p:pic>
        <p:nvPicPr>
          <p:cNvPr id="674820" name="Picture 4" descr="Iran_Naqsh-e-Jahan_plasse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57124" y="4055400"/>
            <a:ext cx="4191000" cy="2338388"/>
          </a:xfrm>
          <a:prstGeom prst="rect">
            <a:avLst/>
          </a:prstGeom>
          <a:noFill/>
        </p:spPr>
      </p:pic>
    </p:spTree>
    <p:extLst>
      <p:ext uri="{BB962C8B-B14F-4D97-AF65-F5344CB8AC3E}">
        <p14:creationId xmlns:p14="http://schemas.microsoft.com/office/powerpoint/2010/main" val="1040689466"/>
      </p:ext>
    </p:extLst>
  </p:cSld>
  <p:clrMapOvr>
    <a:masterClrMapping/>
  </p:clrMapOvr>
  <p:transition advClick="0"/>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7E650A7D-B02D-4DF2-A575-8532C1BDAEDD}" type="slidenum">
              <a:rPr lang="ar-SA">
                <a:solidFill>
                  <a:srgbClr val="90C226"/>
                </a:solidFill>
              </a:rPr>
              <a:pPr/>
              <a:t>411</a:t>
            </a:fld>
            <a:endParaRPr lang="en-US" dirty="0">
              <a:solidFill>
                <a:srgbClr val="90C226"/>
              </a:solidFill>
            </a:endParaRPr>
          </a:p>
        </p:txBody>
      </p:sp>
      <p:sp>
        <p:nvSpPr>
          <p:cNvPr id="676866"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76867"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sp>
        <p:nvSpPr>
          <p:cNvPr id="676868" name="Line 4"/>
          <p:cNvSpPr>
            <a:spLocks noChangeShapeType="1"/>
          </p:cNvSpPr>
          <p:nvPr/>
        </p:nvSpPr>
        <p:spPr bwMode="auto">
          <a:xfrm>
            <a:off x="7315200" y="0"/>
            <a:ext cx="0" cy="4876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76869" name="Line 5"/>
          <p:cNvSpPr>
            <a:spLocks noChangeShapeType="1"/>
          </p:cNvSpPr>
          <p:nvPr/>
        </p:nvSpPr>
        <p:spPr bwMode="auto">
          <a:xfrm flipH="1">
            <a:off x="0" y="4648200"/>
            <a:ext cx="7543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76870" name="Picture 6" descr="00"/>
          <p:cNvPicPr>
            <a:picLocks noChangeAspect="1" noChangeArrowheads="1"/>
          </p:cNvPicPr>
          <p:nvPr/>
        </p:nvPicPr>
        <p:blipFill>
          <a:blip r:embed="rId3"/>
          <a:srcRect/>
          <a:stretch>
            <a:fillRect/>
          </a:stretch>
        </p:blipFill>
        <p:spPr bwMode="auto">
          <a:xfrm>
            <a:off x="381000" y="381000"/>
            <a:ext cx="4813300" cy="5819775"/>
          </a:xfrm>
          <a:prstGeom prst="rect">
            <a:avLst/>
          </a:prstGeom>
          <a:noFill/>
          <a:ln w="9525">
            <a:solidFill>
              <a:schemeClr val="tx1"/>
            </a:solidFill>
            <a:miter lim="800000"/>
            <a:headEnd/>
            <a:tailEnd/>
          </a:ln>
        </p:spPr>
      </p:pic>
      <p:pic>
        <p:nvPicPr>
          <p:cNvPr id="676871" name="Picture 7" descr="Picture 19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10200" y="1371600"/>
            <a:ext cx="2438400" cy="2590800"/>
          </a:xfrm>
          <a:prstGeom prst="rect">
            <a:avLst/>
          </a:prstGeom>
          <a:noFill/>
          <a:ln w="9525" algn="ctr">
            <a:solidFill>
              <a:schemeClr val="tx1"/>
            </a:solidFill>
            <a:miter lim="800000"/>
            <a:headEnd/>
            <a:tailEnd/>
          </a:ln>
          <a:effectLst/>
        </p:spPr>
      </p:pic>
      <p:sp>
        <p:nvSpPr>
          <p:cNvPr id="676872" name="Text Box 8"/>
          <p:cNvSpPr txBox="1">
            <a:spLocks noChangeArrowheads="1"/>
          </p:cNvSpPr>
          <p:nvPr/>
        </p:nvSpPr>
        <p:spPr bwMode="auto">
          <a:xfrm>
            <a:off x="3810000" y="609600"/>
            <a:ext cx="16002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پلان طبقه همکف</a:t>
            </a:r>
            <a:endParaRPr lang="en-US" b="1" dirty="0">
              <a:solidFill>
                <a:prstClr val="black"/>
              </a:solidFill>
              <a:latin typeface="Arial" pitchFamily="34" charset="0"/>
              <a:cs typeface="B Homa" panose="00000400000000000000" pitchFamily="2" charset="-78"/>
            </a:endParaRPr>
          </a:p>
        </p:txBody>
      </p:sp>
      <p:sp>
        <p:nvSpPr>
          <p:cNvPr id="676873" name="Text Box 9"/>
          <p:cNvSpPr txBox="1">
            <a:spLocks noChangeArrowheads="1"/>
          </p:cNvSpPr>
          <p:nvPr/>
        </p:nvSpPr>
        <p:spPr bwMode="auto">
          <a:xfrm>
            <a:off x="6858000" y="1371600"/>
            <a:ext cx="1143000" cy="33655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پلان زيرزمين</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58456865"/>
      </p:ext>
    </p:extLst>
  </p:cSld>
  <p:clrMapOvr>
    <a:masterClrMapping/>
  </p:clrMapOvr>
  <p:transition advClick="0"/>
  <p:timing>
    <p:tnLst>
      <p:par>
        <p:cTn id="1" dur="indefinite" restart="never" nodeType="tmRoot"/>
      </p:par>
    </p:tnLst>
  </p:timing>
</p:sld>
</file>

<file path=ppt/slides/slide4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750B0191-296E-455E-94B9-C0386088A6BF}" type="slidenum">
              <a:rPr lang="ar-SA">
                <a:solidFill>
                  <a:srgbClr val="90C226"/>
                </a:solidFill>
              </a:rPr>
              <a:pPr/>
              <a:t>412</a:t>
            </a:fld>
            <a:endParaRPr lang="en-US" dirty="0">
              <a:solidFill>
                <a:srgbClr val="90C226"/>
              </a:solidFill>
            </a:endParaRPr>
          </a:p>
        </p:txBody>
      </p:sp>
      <p:sp>
        <p:nvSpPr>
          <p:cNvPr id="678914"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78915"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678916" name="Picture 4" descr="Picture 19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0" y="839788"/>
            <a:ext cx="3656013" cy="3578225"/>
          </a:xfrm>
          <a:prstGeom prst="rect">
            <a:avLst/>
          </a:prstGeom>
          <a:noFill/>
          <a:ln w="9525">
            <a:solidFill>
              <a:schemeClr val="tx1"/>
            </a:solidFill>
            <a:miter lim="800000"/>
            <a:headEnd/>
            <a:tailEnd/>
          </a:ln>
        </p:spPr>
      </p:pic>
      <p:sp>
        <p:nvSpPr>
          <p:cNvPr id="678917" name="Line 5"/>
          <p:cNvSpPr>
            <a:spLocks noChangeShapeType="1"/>
          </p:cNvSpPr>
          <p:nvPr/>
        </p:nvSpPr>
        <p:spPr bwMode="auto">
          <a:xfrm>
            <a:off x="7162800" y="0"/>
            <a:ext cx="0" cy="617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78918" name="Line 6"/>
          <p:cNvSpPr>
            <a:spLocks noChangeShapeType="1"/>
          </p:cNvSpPr>
          <p:nvPr/>
        </p:nvSpPr>
        <p:spPr bwMode="auto">
          <a:xfrm flipH="1">
            <a:off x="2438400" y="6019800"/>
            <a:ext cx="5105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78919" name="Line 7"/>
          <p:cNvSpPr>
            <a:spLocks noChangeShapeType="1"/>
          </p:cNvSpPr>
          <p:nvPr/>
        </p:nvSpPr>
        <p:spPr bwMode="auto">
          <a:xfrm flipH="1">
            <a:off x="5638800" y="3352800"/>
            <a:ext cx="1676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78920" name="Line 8"/>
          <p:cNvSpPr>
            <a:spLocks noChangeShapeType="1"/>
          </p:cNvSpPr>
          <p:nvPr/>
        </p:nvSpPr>
        <p:spPr bwMode="auto">
          <a:xfrm>
            <a:off x="1828800" y="4419600"/>
            <a:ext cx="0" cy="533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78921" name="Line 9"/>
          <p:cNvSpPr>
            <a:spLocks noChangeShapeType="1"/>
          </p:cNvSpPr>
          <p:nvPr/>
        </p:nvSpPr>
        <p:spPr bwMode="auto">
          <a:xfrm flipH="1">
            <a:off x="152400" y="4953000"/>
            <a:ext cx="1905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78922" name="Text Box 10"/>
          <p:cNvSpPr txBox="1">
            <a:spLocks noChangeArrowheads="1"/>
          </p:cNvSpPr>
          <p:nvPr/>
        </p:nvSpPr>
        <p:spPr bwMode="auto">
          <a:xfrm>
            <a:off x="5867400" y="3048000"/>
            <a:ext cx="1219200" cy="336550"/>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نما</a:t>
            </a:r>
            <a:endParaRPr lang="en-US" sz="1600" b="1" dirty="0">
              <a:solidFill>
                <a:prstClr val="black"/>
              </a:solidFill>
              <a:latin typeface="Arial" pitchFamily="34" charset="0"/>
              <a:cs typeface="B Homa" panose="00000400000000000000" pitchFamily="2" charset="-78"/>
            </a:endParaRPr>
          </a:p>
        </p:txBody>
      </p:sp>
      <p:sp>
        <p:nvSpPr>
          <p:cNvPr id="678923" name="Text Box 11"/>
          <p:cNvSpPr txBox="1">
            <a:spLocks noChangeArrowheads="1"/>
          </p:cNvSpPr>
          <p:nvPr/>
        </p:nvSpPr>
        <p:spPr bwMode="auto">
          <a:xfrm>
            <a:off x="2667000" y="5638800"/>
            <a:ext cx="1371600" cy="336550"/>
          </a:xfrm>
          <a:prstGeom prst="rect">
            <a:avLst/>
          </a:prstGeom>
          <a:noFill/>
          <a:ln w="38100" algn="ctr">
            <a:noFill/>
            <a:miter lim="800000"/>
            <a:headEnd/>
            <a:tailEnd/>
          </a:ln>
          <a:effectLst/>
        </p:spPr>
        <p:txBody>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برش</a:t>
            </a:r>
            <a:endParaRPr lang="en-US" sz="1600" b="1" dirty="0">
              <a:solidFill>
                <a:prstClr val="black"/>
              </a:solidFill>
              <a:latin typeface="Arial" pitchFamily="34" charset="0"/>
              <a:cs typeface="B Homa" panose="00000400000000000000" pitchFamily="2" charset="-78"/>
            </a:endParaRPr>
          </a:p>
        </p:txBody>
      </p:sp>
      <p:pic>
        <p:nvPicPr>
          <p:cNvPr id="678924" name="Picture 12" descr="Picture 19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91000" y="3505200"/>
            <a:ext cx="2344738" cy="2590800"/>
          </a:xfrm>
          <a:prstGeom prst="rect">
            <a:avLst/>
          </a:prstGeom>
          <a:noFill/>
          <a:ln w="9525" algn="ctr">
            <a:solidFill>
              <a:schemeClr val="tx1"/>
            </a:solidFill>
            <a:miter lim="800000"/>
            <a:headEnd/>
            <a:tailEnd/>
          </a:ln>
          <a:effectLst/>
        </p:spPr>
      </p:pic>
      <p:pic>
        <p:nvPicPr>
          <p:cNvPr id="678925" name="Picture 13" descr="Picture 18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533400"/>
            <a:ext cx="2743200" cy="2468563"/>
          </a:xfrm>
          <a:prstGeom prst="rect">
            <a:avLst/>
          </a:prstGeom>
          <a:noFill/>
          <a:ln w="9525" algn="ctr">
            <a:solidFill>
              <a:schemeClr val="tx1"/>
            </a:solidFill>
            <a:miter lim="800000"/>
            <a:headEnd/>
            <a:tailEnd/>
          </a:ln>
          <a:effectLst/>
        </p:spPr>
      </p:pic>
      <p:sp>
        <p:nvSpPr>
          <p:cNvPr id="678926" name="Text Box 14"/>
          <p:cNvSpPr txBox="1">
            <a:spLocks noChangeArrowheads="1"/>
          </p:cNvSpPr>
          <p:nvPr/>
        </p:nvSpPr>
        <p:spPr bwMode="auto">
          <a:xfrm>
            <a:off x="381000" y="4572000"/>
            <a:ext cx="1219200" cy="336550"/>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ایزومتریک</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804359787"/>
      </p:ext>
    </p:extLst>
  </p:cSld>
  <p:clrMapOvr>
    <a:masterClrMapping/>
  </p:clrMapOvr>
  <p:transition advClick="0"/>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AB2A297B-C6AB-4775-84B7-A58EF8C3A944}" type="slidenum">
              <a:rPr lang="ar-SA">
                <a:solidFill>
                  <a:srgbClr val="90C226"/>
                </a:solidFill>
              </a:rPr>
              <a:pPr/>
              <a:t>413</a:t>
            </a:fld>
            <a:endParaRPr lang="en-US" dirty="0">
              <a:solidFill>
                <a:srgbClr val="90C226"/>
              </a:solidFill>
            </a:endParaRPr>
          </a:p>
        </p:txBody>
      </p:sp>
      <p:sp>
        <p:nvSpPr>
          <p:cNvPr id="680962"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pic>
        <p:nvPicPr>
          <p:cNvPr id="680963" name="Picture 3" descr="01LOTF6"/>
          <p:cNvPicPr>
            <a:picLocks noChangeAspect="1" noChangeArrowheads="1"/>
          </p:cNvPicPr>
          <p:nvPr/>
        </p:nvPicPr>
        <p:blipFill>
          <a:blip r:embed="rId3">
            <a:clrChange>
              <a:clrFrom>
                <a:srgbClr val="828DAD"/>
              </a:clrFrom>
              <a:clrTo>
                <a:srgbClr val="828DAD">
                  <a:alpha val="0"/>
                </a:srgbClr>
              </a:clrTo>
            </a:clrChange>
          </a:blip>
          <a:srcRect/>
          <a:stretch>
            <a:fillRect/>
          </a:stretch>
        </p:blipFill>
        <p:spPr bwMode="auto">
          <a:xfrm>
            <a:off x="3962400" y="3048000"/>
            <a:ext cx="4038600" cy="3022600"/>
          </a:xfrm>
          <a:prstGeom prst="rect">
            <a:avLst/>
          </a:prstGeom>
          <a:noFill/>
        </p:spPr>
      </p:pic>
      <p:pic>
        <p:nvPicPr>
          <p:cNvPr id="680964" name="Picture 4" descr="untitled"/>
          <p:cNvPicPr>
            <a:picLocks noChangeAspect="1" noChangeArrowheads="1"/>
          </p:cNvPicPr>
          <p:nvPr/>
        </p:nvPicPr>
        <p:blipFill>
          <a:blip r:embed="rId4"/>
          <a:srcRect/>
          <a:stretch>
            <a:fillRect/>
          </a:stretch>
        </p:blipFill>
        <p:spPr bwMode="auto">
          <a:xfrm>
            <a:off x="3429000" y="990600"/>
            <a:ext cx="2243138" cy="2895600"/>
          </a:xfrm>
          <a:prstGeom prst="rect">
            <a:avLst/>
          </a:prstGeom>
          <a:noFill/>
        </p:spPr>
      </p:pic>
      <p:pic>
        <p:nvPicPr>
          <p:cNvPr id="680965" name="Picture 5" descr="01LOTF20"/>
          <p:cNvPicPr>
            <a:picLocks noChangeAspect="1" noChangeArrowheads="1"/>
          </p:cNvPicPr>
          <p:nvPr/>
        </p:nvPicPr>
        <p:blipFill>
          <a:blip r:embed="rId5"/>
          <a:srcRect/>
          <a:stretch>
            <a:fillRect/>
          </a:stretch>
        </p:blipFill>
        <p:spPr bwMode="auto">
          <a:xfrm>
            <a:off x="533400" y="2286000"/>
            <a:ext cx="2792413" cy="3733800"/>
          </a:xfrm>
          <a:prstGeom prst="rect">
            <a:avLst/>
          </a:prstGeom>
          <a:noFill/>
        </p:spPr>
      </p:pic>
      <p:pic>
        <p:nvPicPr>
          <p:cNvPr id="680966" name="Picture 6" descr="55"/>
          <p:cNvPicPr>
            <a:picLocks noChangeAspect="1" noChangeArrowheads="1"/>
          </p:cNvPicPr>
          <p:nvPr/>
        </p:nvPicPr>
        <p:blipFill>
          <a:blip r:embed="rId6"/>
          <a:srcRect/>
          <a:stretch>
            <a:fillRect/>
          </a:stretch>
        </p:blipFill>
        <p:spPr bwMode="auto">
          <a:xfrm>
            <a:off x="5791200" y="304800"/>
            <a:ext cx="2243138" cy="2743200"/>
          </a:xfrm>
          <a:prstGeom prst="rect">
            <a:avLst/>
          </a:prstGeom>
          <a:noFill/>
        </p:spPr>
      </p:pic>
    </p:spTree>
    <p:extLst>
      <p:ext uri="{BB962C8B-B14F-4D97-AF65-F5344CB8AC3E}">
        <p14:creationId xmlns:p14="http://schemas.microsoft.com/office/powerpoint/2010/main" val="903581274"/>
      </p:ext>
    </p:extLst>
  </p:cSld>
  <p:clrMapOvr>
    <a:masterClrMapping/>
  </p:clrMapOvr>
  <p:transition advClick="0"/>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CB1DF0F8-888F-482B-A537-71E57271FFBB}" type="slidenum">
              <a:rPr lang="ar-SA">
                <a:solidFill>
                  <a:srgbClr val="90C226"/>
                </a:solidFill>
              </a:rPr>
              <a:pPr/>
              <a:t>414</a:t>
            </a:fld>
            <a:endParaRPr lang="en-US" dirty="0">
              <a:solidFill>
                <a:srgbClr val="90C226"/>
              </a:solidFill>
            </a:endParaRPr>
          </a:p>
        </p:txBody>
      </p:sp>
      <p:sp>
        <p:nvSpPr>
          <p:cNvPr id="683010"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83011"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683012" name="Picture 4" descr="01LOTF11"/>
          <p:cNvPicPr>
            <a:picLocks noChangeAspect="1" noChangeArrowheads="1"/>
          </p:cNvPicPr>
          <p:nvPr/>
        </p:nvPicPr>
        <p:blipFill>
          <a:blip r:embed="rId3"/>
          <a:srcRect/>
          <a:stretch>
            <a:fillRect/>
          </a:stretch>
        </p:blipFill>
        <p:spPr bwMode="auto">
          <a:xfrm>
            <a:off x="3810000" y="381000"/>
            <a:ext cx="4038600" cy="3022600"/>
          </a:xfrm>
          <a:prstGeom prst="rect">
            <a:avLst/>
          </a:prstGeom>
          <a:noFill/>
          <a:ln w="19050" algn="ctr">
            <a:solidFill>
              <a:srgbClr val="800000"/>
            </a:solidFill>
            <a:miter lim="800000"/>
            <a:headEnd/>
            <a:tailEnd/>
          </a:ln>
          <a:effectLst/>
        </p:spPr>
      </p:pic>
      <p:sp>
        <p:nvSpPr>
          <p:cNvPr id="683013" name="Line 5"/>
          <p:cNvSpPr>
            <a:spLocks noChangeShapeType="1"/>
          </p:cNvSpPr>
          <p:nvPr/>
        </p:nvSpPr>
        <p:spPr bwMode="auto">
          <a:xfrm flipH="1">
            <a:off x="3048000" y="2971800"/>
            <a:ext cx="91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3014" name="Line 6"/>
          <p:cNvSpPr>
            <a:spLocks noChangeShapeType="1"/>
          </p:cNvSpPr>
          <p:nvPr/>
        </p:nvSpPr>
        <p:spPr bwMode="auto">
          <a:xfrm>
            <a:off x="1676400" y="5867400"/>
            <a:ext cx="0" cy="990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3015" name="Line 7"/>
          <p:cNvSpPr>
            <a:spLocks noChangeShapeType="1"/>
          </p:cNvSpPr>
          <p:nvPr/>
        </p:nvSpPr>
        <p:spPr bwMode="auto">
          <a:xfrm>
            <a:off x="7315200" y="0"/>
            <a:ext cx="0" cy="411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3016" name="Text Box 8"/>
          <p:cNvSpPr txBox="1">
            <a:spLocks noChangeArrowheads="1"/>
          </p:cNvSpPr>
          <p:nvPr/>
        </p:nvSpPr>
        <p:spPr bwMode="auto">
          <a:xfrm>
            <a:off x="304800" y="457200"/>
            <a:ext cx="27432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rPr>
              <a:t>نمایی از ورودی مسجد</a:t>
            </a:r>
            <a:endParaRPr lang="en-US"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endParaRPr>
          </a:p>
        </p:txBody>
      </p:sp>
      <p:pic>
        <p:nvPicPr>
          <p:cNvPr id="683017" name="Picture 9" descr="22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2400" y="1295400"/>
            <a:ext cx="3252788" cy="4648200"/>
          </a:xfrm>
          <a:prstGeom prst="rect">
            <a:avLst/>
          </a:prstGeom>
          <a:noFill/>
          <a:ln w="19050" algn="ctr">
            <a:solidFill>
              <a:srgbClr val="800000"/>
            </a:solidFill>
            <a:miter lim="800000"/>
            <a:headEnd/>
            <a:tailEnd/>
          </a:ln>
          <a:effectLst/>
        </p:spPr>
      </p:pic>
      <p:sp>
        <p:nvSpPr>
          <p:cNvPr id="683018" name="Line 10"/>
          <p:cNvSpPr>
            <a:spLocks noChangeShapeType="1"/>
          </p:cNvSpPr>
          <p:nvPr/>
        </p:nvSpPr>
        <p:spPr bwMode="auto">
          <a:xfrm flipH="1">
            <a:off x="6172200" y="3886200"/>
            <a:ext cx="1295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83019" name="Picture 11" descr="33"/>
          <p:cNvPicPr>
            <a:picLocks noChangeAspect="1" noChangeArrowheads="1"/>
          </p:cNvPicPr>
          <p:nvPr/>
        </p:nvPicPr>
        <p:blipFill>
          <a:blip r:embed="rId5"/>
          <a:srcRect/>
          <a:stretch>
            <a:fillRect/>
          </a:stretch>
        </p:blipFill>
        <p:spPr bwMode="auto">
          <a:xfrm>
            <a:off x="3733800" y="3581400"/>
            <a:ext cx="2476500" cy="2781300"/>
          </a:xfrm>
          <a:prstGeom prst="rect">
            <a:avLst/>
          </a:prstGeom>
          <a:noFill/>
          <a:ln w="19050" algn="ctr">
            <a:solidFill>
              <a:srgbClr val="800000"/>
            </a:solidFill>
            <a:miter lim="800000"/>
            <a:headEnd/>
            <a:tailEnd/>
          </a:ln>
          <a:effectLst/>
        </p:spPr>
      </p:pic>
    </p:spTree>
    <p:extLst>
      <p:ext uri="{BB962C8B-B14F-4D97-AF65-F5344CB8AC3E}">
        <p14:creationId xmlns:p14="http://schemas.microsoft.com/office/powerpoint/2010/main" val="1955687986"/>
      </p:ext>
    </p:extLst>
  </p:cSld>
  <p:clrMapOvr>
    <a:masterClrMapping/>
  </p:clrMapOvr>
  <p:transition advClick="0"/>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E3EF5B22-4427-4BB4-80FD-0C2F22104A5F}" type="slidenum">
              <a:rPr lang="ar-SA">
                <a:solidFill>
                  <a:srgbClr val="90C226"/>
                </a:solidFill>
              </a:rPr>
              <a:pPr/>
              <a:t>415</a:t>
            </a:fld>
            <a:endParaRPr lang="en-US" dirty="0">
              <a:solidFill>
                <a:srgbClr val="90C226"/>
              </a:solidFill>
            </a:endParaRPr>
          </a:p>
        </p:txBody>
      </p:sp>
      <p:sp>
        <p:nvSpPr>
          <p:cNvPr id="685058" name="Line 2"/>
          <p:cNvSpPr>
            <a:spLocks noChangeShapeType="1"/>
          </p:cNvSpPr>
          <p:nvPr/>
        </p:nvSpPr>
        <p:spPr bwMode="auto">
          <a:xfrm flipH="1">
            <a:off x="6172200" y="3886200"/>
            <a:ext cx="1295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5059" name="Text Box 3"/>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85060" name="Text Box 4"/>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685061" name="Picture 5" descr="01LOTF28"/>
          <p:cNvPicPr>
            <a:picLocks noChangeAspect="1" noChangeArrowheads="1"/>
          </p:cNvPicPr>
          <p:nvPr/>
        </p:nvPicPr>
        <p:blipFill>
          <a:blip r:embed="rId3"/>
          <a:srcRect/>
          <a:stretch>
            <a:fillRect/>
          </a:stretch>
        </p:blipFill>
        <p:spPr bwMode="auto">
          <a:xfrm>
            <a:off x="457200" y="2667000"/>
            <a:ext cx="2508250" cy="3352800"/>
          </a:xfrm>
          <a:prstGeom prst="rect">
            <a:avLst/>
          </a:prstGeom>
          <a:noFill/>
          <a:ln w="19050">
            <a:solidFill>
              <a:srgbClr val="800000"/>
            </a:solidFill>
            <a:miter lim="800000"/>
            <a:headEnd/>
            <a:tailEnd/>
          </a:ln>
        </p:spPr>
      </p:pic>
      <p:sp>
        <p:nvSpPr>
          <p:cNvPr id="685062" name="Line 6"/>
          <p:cNvSpPr>
            <a:spLocks noChangeShapeType="1"/>
          </p:cNvSpPr>
          <p:nvPr/>
        </p:nvSpPr>
        <p:spPr bwMode="auto">
          <a:xfrm flipH="1">
            <a:off x="3048000" y="2971800"/>
            <a:ext cx="91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5063" name="Line 7"/>
          <p:cNvSpPr>
            <a:spLocks noChangeShapeType="1"/>
          </p:cNvSpPr>
          <p:nvPr/>
        </p:nvSpPr>
        <p:spPr bwMode="auto">
          <a:xfrm>
            <a:off x="1676400" y="5867400"/>
            <a:ext cx="0" cy="990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5064" name="Line 8"/>
          <p:cNvSpPr>
            <a:spLocks noChangeShapeType="1"/>
          </p:cNvSpPr>
          <p:nvPr/>
        </p:nvSpPr>
        <p:spPr bwMode="auto">
          <a:xfrm>
            <a:off x="7315200" y="0"/>
            <a:ext cx="0" cy="990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5065" name="Text Box 9"/>
          <p:cNvSpPr txBox="1">
            <a:spLocks noChangeArrowheads="1"/>
          </p:cNvSpPr>
          <p:nvPr/>
        </p:nvSpPr>
        <p:spPr bwMode="auto">
          <a:xfrm>
            <a:off x="381000" y="228600"/>
            <a:ext cx="27432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rPr>
              <a:t>نمایی از ورودی مسجد</a:t>
            </a:r>
            <a:endParaRPr lang="en-US"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endParaRPr>
          </a:p>
        </p:txBody>
      </p:sp>
      <p:pic>
        <p:nvPicPr>
          <p:cNvPr id="685066" name="Picture 10" descr="esfehan%20(naghshe%20jahan)%20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3400" y="838200"/>
            <a:ext cx="2514600" cy="1709738"/>
          </a:xfrm>
          <a:prstGeom prst="rect">
            <a:avLst/>
          </a:prstGeom>
          <a:noFill/>
          <a:ln w="19050" algn="ctr">
            <a:solidFill>
              <a:srgbClr val="800000"/>
            </a:solidFill>
            <a:miter lim="800000"/>
            <a:headEnd/>
            <a:tailEnd/>
          </a:ln>
          <a:effectLst/>
        </p:spPr>
      </p:pic>
      <p:pic>
        <p:nvPicPr>
          <p:cNvPr id="685067" name="Picture 11" descr="39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81400" y="533400"/>
            <a:ext cx="3886200" cy="2952750"/>
          </a:xfrm>
          <a:prstGeom prst="rect">
            <a:avLst/>
          </a:prstGeom>
          <a:noFill/>
          <a:ln w="19050" algn="ctr">
            <a:solidFill>
              <a:srgbClr val="800000"/>
            </a:solidFill>
            <a:miter lim="800000"/>
            <a:headEnd/>
            <a:tailEnd/>
          </a:ln>
          <a:effectLst/>
        </p:spPr>
      </p:pic>
      <p:sp>
        <p:nvSpPr>
          <p:cNvPr id="685068" name="Line 12"/>
          <p:cNvSpPr>
            <a:spLocks noChangeShapeType="1"/>
          </p:cNvSpPr>
          <p:nvPr/>
        </p:nvSpPr>
        <p:spPr bwMode="auto">
          <a:xfrm>
            <a:off x="7315200" y="0"/>
            <a:ext cx="0" cy="411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685069" name="Picture 13" descr="333"/>
          <p:cNvPicPr>
            <a:picLocks noChangeAspect="1" noChangeArrowheads="1"/>
          </p:cNvPicPr>
          <p:nvPr/>
        </p:nvPicPr>
        <p:blipFill>
          <a:blip r:embed="rId6"/>
          <a:srcRect/>
          <a:stretch>
            <a:fillRect/>
          </a:stretch>
        </p:blipFill>
        <p:spPr bwMode="auto">
          <a:xfrm>
            <a:off x="3733800" y="3657600"/>
            <a:ext cx="2476500" cy="2867025"/>
          </a:xfrm>
          <a:prstGeom prst="rect">
            <a:avLst/>
          </a:prstGeom>
          <a:noFill/>
          <a:ln w="19050" algn="ctr">
            <a:solidFill>
              <a:srgbClr val="800000"/>
            </a:solidFill>
            <a:miter lim="800000"/>
            <a:headEnd/>
            <a:tailEnd/>
          </a:ln>
          <a:effectLst/>
        </p:spPr>
      </p:pic>
    </p:spTree>
    <p:extLst>
      <p:ext uri="{BB962C8B-B14F-4D97-AF65-F5344CB8AC3E}">
        <p14:creationId xmlns:p14="http://schemas.microsoft.com/office/powerpoint/2010/main" val="1581459715"/>
      </p:ext>
    </p:extLst>
  </p:cSld>
  <p:clrMapOvr>
    <a:masterClrMapping/>
  </p:clrMapOvr>
  <p:transition advClick="0"/>
  <p:timing>
    <p:tnLst>
      <p:par>
        <p:cTn id="1" dur="indefinite" restart="never" nodeType="tmRoot"/>
      </p:par>
    </p:tnLst>
  </p:timing>
</p:sld>
</file>

<file path=ppt/slides/slide4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A733F1FE-FCE1-4A21-8A60-868191F5727F}" type="slidenum">
              <a:rPr lang="ar-SA">
                <a:solidFill>
                  <a:srgbClr val="90C226"/>
                </a:solidFill>
              </a:rPr>
              <a:pPr/>
              <a:t>416</a:t>
            </a:fld>
            <a:endParaRPr lang="en-US" dirty="0">
              <a:solidFill>
                <a:srgbClr val="90C226"/>
              </a:solidFill>
            </a:endParaRPr>
          </a:p>
        </p:txBody>
      </p:sp>
      <p:sp>
        <p:nvSpPr>
          <p:cNvPr id="687106"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87107"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687108" name="Picture 4" descr="01LOTF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33800" y="914400"/>
            <a:ext cx="3657600" cy="3109913"/>
          </a:xfrm>
          <a:prstGeom prst="rect">
            <a:avLst/>
          </a:prstGeom>
          <a:noFill/>
        </p:spPr>
      </p:pic>
      <p:pic>
        <p:nvPicPr>
          <p:cNvPr id="687109" name="Picture 5" descr="sheikh-lotfollah-mosque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2000" y="2971800"/>
            <a:ext cx="3733800" cy="2976563"/>
          </a:xfrm>
          <a:prstGeom prst="rect">
            <a:avLst/>
          </a:prstGeom>
          <a:noFill/>
        </p:spPr>
      </p:pic>
      <p:sp>
        <p:nvSpPr>
          <p:cNvPr id="687110" name="Text Box 6"/>
          <p:cNvSpPr txBox="1">
            <a:spLocks noChangeArrowheads="1"/>
          </p:cNvSpPr>
          <p:nvPr/>
        </p:nvSpPr>
        <p:spPr bwMode="auto">
          <a:xfrm>
            <a:off x="457200" y="914400"/>
            <a:ext cx="2895600" cy="457200"/>
          </a:xfrm>
          <a:prstGeom prst="rect">
            <a:avLst/>
          </a:prstGeom>
          <a:noFill/>
          <a:ln w="9525">
            <a:noFill/>
            <a:miter lim="800000"/>
            <a:headEnd/>
            <a:tailEnd/>
          </a:ln>
          <a:effectLst/>
        </p:spPr>
        <p:txBody>
          <a:bodyPr>
            <a:spAutoFit/>
          </a:bodyPr>
          <a:lstStyle/>
          <a:p>
            <a:pPr fontAlgn="base">
              <a:spcBef>
                <a:spcPct val="50000"/>
              </a:spcBef>
              <a:spcAft>
                <a:spcPct val="0"/>
              </a:spcAft>
            </a:pPr>
            <a:r>
              <a:rPr lang="fa-IR" sz="2400" i="1" dirty="0">
                <a:solidFill>
                  <a:srgbClr val="800000"/>
                </a:solidFill>
                <a:latin typeface="Arial" pitchFamily="34" charset="0"/>
                <a:cs typeface="B Homa" panose="00000400000000000000" pitchFamily="2" charset="-78"/>
              </a:rPr>
              <a:t>دید داخلی</a:t>
            </a:r>
            <a:endParaRPr lang="en-US" sz="2400" i="1" dirty="0">
              <a:solidFill>
                <a:srgbClr val="800000"/>
              </a:solidFill>
              <a:latin typeface="Arial" pitchFamily="34" charset="0"/>
              <a:cs typeface="B Homa" panose="00000400000000000000" pitchFamily="2" charset="-78"/>
            </a:endParaRPr>
          </a:p>
        </p:txBody>
      </p:sp>
      <p:sp>
        <p:nvSpPr>
          <p:cNvPr id="687111" name="Line 7"/>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7112" name="Line 8"/>
          <p:cNvSpPr>
            <a:spLocks noChangeShapeType="1"/>
          </p:cNvSpPr>
          <p:nvPr/>
        </p:nvSpPr>
        <p:spPr bwMode="auto">
          <a:xfrm flipH="1">
            <a:off x="4267200" y="4648200"/>
            <a:ext cx="3124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7113" name="Line 9"/>
          <p:cNvSpPr>
            <a:spLocks noChangeShapeType="1"/>
          </p:cNvSpPr>
          <p:nvPr/>
        </p:nvSpPr>
        <p:spPr bwMode="auto">
          <a:xfrm flipH="1">
            <a:off x="-1981200" y="4648200"/>
            <a:ext cx="2743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906801264"/>
      </p:ext>
    </p:extLst>
  </p:cSld>
  <p:clrMapOvr>
    <a:masterClrMapping/>
  </p:clrMapOvr>
  <p:transition advClick="0"/>
  <p:timing>
    <p:tnLst>
      <p:par>
        <p:cTn id="1" dur="indefinite" restart="never" nodeType="tmRoot"/>
      </p:par>
    </p:tnLst>
  </p:timing>
</p:sld>
</file>

<file path=ppt/slides/slide4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99FCFECB-910F-44F9-BFCF-440408809911}" type="slidenum">
              <a:rPr lang="ar-SA">
                <a:solidFill>
                  <a:srgbClr val="90C226"/>
                </a:solidFill>
              </a:rPr>
              <a:pPr/>
              <a:t>417</a:t>
            </a:fld>
            <a:endParaRPr lang="en-US" dirty="0">
              <a:solidFill>
                <a:srgbClr val="90C226"/>
              </a:solidFill>
            </a:endParaRPr>
          </a:p>
        </p:txBody>
      </p:sp>
      <p:sp>
        <p:nvSpPr>
          <p:cNvPr id="689154"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pic>
        <p:nvPicPr>
          <p:cNvPr id="689155" name="Picture 3" descr="NLOTF7"/>
          <p:cNvPicPr>
            <a:picLocks noChangeAspect="1" noChangeArrowheads="1"/>
          </p:cNvPicPr>
          <p:nvPr/>
        </p:nvPicPr>
        <p:blipFill>
          <a:blip r:embed="rId3"/>
          <a:srcRect/>
          <a:stretch>
            <a:fillRect/>
          </a:stretch>
        </p:blipFill>
        <p:spPr bwMode="auto">
          <a:xfrm>
            <a:off x="381000" y="228600"/>
            <a:ext cx="4038600" cy="3022600"/>
          </a:xfrm>
          <a:prstGeom prst="rect">
            <a:avLst/>
          </a:prstGeom>
          <a:noFill/>
        </p:spPr>
      </p:pic>
      <p:pic>
        <p:nvPicPr>
          <p:cNvPr id="689156" name="Picture 4" descr="isfahan170"/>
          <p:cNvPicPr>
            <a:picLocks noChangeAspect="1" noChangeArrowheads="1"/>
          </p:cNvPicPr>
          <p:nvPr/>
        </p:nvPicPr>
        <p:blipFill>
          <a:blip r:embed="rId4"/>
          <a:srcRect/>
          <a:stretch>
            <a:fillRect/>
          </a:stretch>
        </p:blipFill>
        <p:spPr bwMode="auto">
          <a:xfrm>
            <a:off x="3886200" y="1524000"/>
            <a:ext cx="4114800" cy="2717800"/>
          </a:xfrm>
          <a:prstGeom prst="rect">
            <a:avLst/>
          </a:prstGeom>
          <a:noFill/>
        </p:spPr>
      </p:pic>
      <p:pic>
        <p:nvPicPr>
          <p:cNvPr id="689157" name="Picture 5" descr="39724-Sheikh-Lotfollah-mosque-inside-0"/>
          <p:cNvPicPr>
            <a:picLocks noChangeAspect="1" noChangeArrowheads="1"/>
          </p:cNvPicPr>
          <p:nvPr/>
        </p:nvPicPr>
        <p:blipFill>
          <a:blip r:embed="rId5"/>
          <a:srcRect/>
          <a:stretch>
            <a:fillRect/>
          </a:stretch>
        </p:blipFill>
        <p:spPr bwMode="auto">
          <a:xfrm>
            <a:off x="381000" y="3505200"/>
            <a:ext cx="4114800" cy="3086100"/>
          </a:xfrm>
          <a:prstGeom prst="rect">
            <a:avLst/>
          </a:prstGeom>
          <a:noFill/>
        </p:spPr>
      </p:pic>
      <p:sp>
        <p:nvSpPr>
          <p:cNvPr id="689158" name="Line 6"/>
          <p:cNvSpPr>
            <a:spLocks noChangeShapeType="1"/>
          </p:cNvSpPr>
          <p:nvPr/>
        </p:nvSpPr>
        <p:spPr bwMode="auto">
          <a:xfrm>
            <a:off x="7620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9159" name="Line 7"/>
          <p:cNvSpPr>
            <a:spLocks noChangeShapeType="1"/>
          </p:cNvSpPr>
          <p:nvPr/>
        </p:nvSpPr>
        <p:spPr bwMode="auto">
          <a:xfrm flipH="1">
            <a:off x="4419600" y="4648200"/>
            <a:ext cx="3733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9160" name="Line 8"/>
          <p:cNvSpPr>
            <a:spLocks noChangeShapeType="1"/>
          </p:cNvSpPr>
          <p:nvPr/>
        </p:nvSpPr>
        <p:spPr bwMode="auto">
          <a:xfrm>
            <a:off x="2362200" y="3200400"/>
            <a:ext cx="0" cy="30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9161" name="Line 9"/>
          <p:cNvSpPr>
            <a:spLocks noChangeShapeType="1"/>
          </p:cNvSpPr>
          <p:nvPr/>
        </p:nvSpPr>
        <p:spPr bwMode="auto">
          <a:xfrm>
            <a:off x="2362200" y="6553200"/>
            <a:ext cx="0" cy="30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9162" name="Line 10"/>
          <p:cNvSpPr>
            <a:spLocks noChangeShapeType="1"/>
          </p:cNvSpPr>
          <p:nvPr/>
        </p:nvSpPr>
        <p:spPr bwMode="auto">
          <a:xfrm>
            <a:off x="2286000" y="0"/>
            <a:ext cx="0" cy="30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89163" name="Text Box 11"/>
          <p:cNvSpPr txBox="1">
            <a:spLocks noChangeArrowheads="1"/>
          </p:cNvSpPr>
          <p:nvPr/>
        </p:nvSpPr>
        <p:spPr bwMode="auto">
          <a:xfrm>
            <a:off x="4724400" y="533400"/>
            <a:ext cx="2590800" cy="641350"/>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نور گیری از گریوگنبد صورت می گیرد.</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293263494"/>
      </p:ext>
    </p:extLst>
  </p:cSld>
  <p:clrMapOvr>
    <a:masterClrMapping/>
  </p:clrMapOvr>
  <p:transition advClick="0"/>
  <p:timing>
    <p:tnLst>
      <p:par>
        <p:cTn id="1" dur="indefinite" restart="never" nodeType="tmRoot"/>
      </p:par>
    </p:tnLst>
  </p:timing>
</p:sld>
</file>

<file path=ppt/slides/slide4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B53E5895-667B-4851-854E-7C2D5DC01108}" type="slidenum">
              <a:rPr lang="ar-SA">
                <a:solidFill>
                  <a:srgbClr val="90C226"/>
                </a:solidFill>
              </a:rPr>
              <a:pPr/>
              <a:t>418</a:t>
            </a:fld>
            <a:endParaRPr lang="en-US" dirty="0">
              <a:solidFill>
                <a:srgbClr val="90C226"/>
              </a:solidFill>
            </a:endParaRPr>
          </a:p>
        </p:txBody>
      </p:sp>
      <p:sp>
        <p:nvSpPr>
          <p:cNvPr id="691202"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pic>
        <p:nvPicPr>
          <p:cNvPr id="691203" name="Picture 3" descr="2003_12_17-Esfahan-11-3-s"/>
          <p:cNvPicPr>
            <a:picLocks noChangeAspect="1" noChangeArrowheads="1"/>
          </p:cNvPicPr>
          <p:nvPr/>
        </p:nvPicPr>
        <p:blipFill>
          <a:blip r:embed="rId3"/>
          <a:srcRect/>
          <a:stretch>
            <a:fillRect/>
          </a:stretch>
        </p:blipFill>
        <p:spPr bwMode="auto">
          <a:xfrm>
            <a:off x="533400" y="304800"/>
            <a:ext cx="1270000" cy="1689100"/>
          </a:xfrm>
          <a:prstGeom prst="rect">
            <a:avLst/>
          </a:prstGeom>
          <a:noFill/>
        </p:spPr>
      </p:pic>
      <p:pic>
        <p:nvPicPr>
          <p:cNvPr id="691204" name="Picture 4" descr="NLOTF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2133600"/>
            <a:ext cx="2514600" cy="1882775"/>
          </a:xfrm>
          <a:prstGeom prst="rect">
            <a:avLst/>
          </a:prstGeom>
          <a:noFill/>
        </p:spPr>
      </p:pic>
      <p:pic>
        <p:nvPicPr>
          <p:cNvPr id="691205" name="Picture 5" descr="NLOTF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4191000"/>
            <a:ext cx="2565400" cy="2209800"/>
          </a:xfrm>
          <a:prstGeom prst="rect">
            <a:avLst/>
          </a:prstGeom>
          <a:noFill/>
        </p:spPr>
      </p:pic>
      <p:pic>
        <p:nvPicPr>
          <p:cNvPr id="691206" name="Picture 6" descr="14"/>
          <p:cNvPicPr>
            <a:picLocks noChangeAspect="1" noChangeArrowheads="1"/>
          </p:cNvPicPr>
          <p:nvPr/>
        </p:nvPicPr>
        <p:blipFill>
          <a:blip r:embed="rId6"/>
          <a:srcRect/>
          <a:stretch>
            <a:fillRect/>
          </a:stretch>
        </p:blipFill>
        <p:spPr bwMode="auto">
          <a:xfrm>
            <a:off x="3048000" y="990600"/>
            <a:ext cx="4413250" cy="4572000"/>
          </a:xfrm>
          <a:prstGeom prst="rect">
            <a:avLst/>
          </a:prstGeom>
          <a:noFill/>
          <a:ln w="38100" algn="ctr">
            <a:noFill/>
            <a:miter lim="800000"/>
            <a:headEnd/>
            <a:tailEnd/>
          </a:ln>
          <a:effectLst/>
        </p:spPr>
      </p:pic>
      <p:sp>
        <p:nvSpPr>
          <p:cNvPr id="691207" name="Line 7"/>
          <p:cNvSpPr>
            <a:spLocks noChangeShapeType="1"/>
          </p:cNvSpPr>
          <p:nvPr/>
        </p:nvSpPr>
        <p:spPr bwMode="auto">
          <a:xfrm>
            <a:off x="914400" y="1981200"/>
            <a:ext cx="0" cy="152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91208" name="Line 8"/>
          <p:cNvSpPr>
            <a:spLocks noChangeShapeType="1"/>
          </p:cNvSpPr>
          <p:nvPr/>
        </p:nvSpPr>
        <p:spPr bwMode="auto">
          <a:xfrm>
            <a:off x="914400" y="3962400"/>
            <a:ext cx="0" cy="228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91209" name="Line 9"/>
          <p:cNvSpPr>
            <a:spLocks noChangeShapeType="1"/>
          </p:cNvSpPr>
          <p:nvPr/>
        </p:nvSpPr>
        <p:spPr bwMode="auto">
          <a:xfrm>
            <a:off x="1828800" y="609600"/>
            <a:ext cx="1828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91210" name="Line 10"/>
          <p:cNvSpPr>
            <a:spLocks noChangeShapeType="1"/>
          </p:cNvSpPr>
          <p:nvPr/>
        </p:nvSpPr>
        <p:spPr bwMode="auto">
          <a:xfrm>
            <a:off x="6477000" y="609600"/>
            <a:ext cx="0" cy="381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91211" name="Text Box 11"/>
          <p:cNvSpPr txBox="1">
            <a:spLocks noChangeArrowheads="1"/>
          </p:cNvSpPr>
          <p:nvPr/>
        </p:nvSpPr>
        <p:spPr bwMode="auto">
          <a:xfrm>
            <a:off x="3429000" y="381000"/>
            <a:ext cx="29718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prstClr val="black"/>
                </a:solidFill>
                <a:latin typeface="Arial" pitchFamily="34" charset="0"/>
                <a:cs typeface="B Homa" panose="00000400000000000000" pitchFamily="2" charset="-78"/>
              </a:rPr>
              <a:t>گنبد تزیین شده شیخ لطف الله</a:t>
            </a:r>
            <a:endParaRPr lang="en-US" sz="20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563526384"/>
      </p:ext>
    </p:extLst>
  </p:cSld>
  <p:clrMapOvr>
    <a:masterClrMapping/>
  </p:clrMapOvr>
  <p:transition advClick="0"/>
  <p:timing>
    <p:tnLst>
      <p:par>
        <p:cTn id="1" dur="indefinite" restart="never" nodeType="tmRoot"/>
      </p:par>
    </p:tnLst>
  </p:timing>
</p:sld>
</file>

<file path=ppt/slides/slide4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5291F258-3FD2-4C03-9406-6D98BCC90C34}" type="slidenum">
              <a:rPr lang="ar-SA">
                <a:solidFill>
                  <a:srgbClr val="90C226"/>
                </a:solidFill>
              </a:rPr>
              <a:pPr/>
              <a:t>419</a:t>
            </a:fld>
            <a:endParaRPr lang="en-US" dirty="0">
              <a:solidFill>
                <a:srgbClr val="90C226"/>
              </a:solidFill>
            </a:endParaRPr>
          </a:p>
        </p:txBody>
      </p:sp>
      <p:sp>
        <p:nvSpPr>
          <p:cNvPr id="693250"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93251"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693252" name="Picture 4" descr="IMG_114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 y="304800"/>
            <a:ext cx="4419600" cy="6172200"/>
          </a:xfrm>
          <a:prstGeom prst="rect">
            <a:avLst/>
          </a:prstGeom>
          <a:noFill/>
        </p:spPr>
      </p:pic>
      <p:pic>
        <p:nvPicPr>
          <p:cNvPr id="693253" name="Picture 5" descr="11"/>
          <p:cNvPicPr>
            <a:picLocks noChangeAspect="1" noChangeArrowheads="1"/>
          </p:cNvPicPr>
          <p:nvPr/>
        </p:nvPicPr>
        <p:blipFill>
          <a:blip r:embed="rId4"/>
          <a:srcRect/>
          <a:stretch>
            <a:fillRect/>
          </a:stretch>
        </p:blipFill>
        <p:spPr bwMode="auto">
          <a:xfrm>
            <a:off x="4800600" y="304800"/>
            <a:ext cx="2638425" cy="2867025"/>
          </a:xfrm>
          <a:prstGeom prst="rect">
            <a:avLst/>
          </a:prstGeom>
          <a:noFill/>
        </p:spPr>
      </p:pic>
      <p:sp>
        <p:nvSpPr>
          <p:cNvPr id="693254" name="AutoShape 6">
            <a:hlinkClick r:id="rId5" action="ppaction://hlinksldjump" highlightClick="1"/>
          </p:cNvPr>
          <p:cNvSpPr>
            <a:spLocks noChangeArrowheads="1"/>
          </p:cNvSpPr>
          <p:nvPr/>
        </p:nvSpPr>
        <p:spPr bwMode="auto">
          <a:xfrm>
            <a:off x="8077200" y="6172200"/>
            <a:ext cx="838200" cy="3810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693255" name="Rectangle 7"/>
          <p:cNvSpPr>
            <a:spLocks noChangeArrowheads="1"/>
          </p:cNvSpPr>
          <p:nvPr/>
        </p:nvSpPr>
        <p:spPr bwMode="auto">
          <a:xfrm>
            <a:off x="7315200" y="6096000"/>
            <a:ext cx="914400" cy="4572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849128054"/>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AB268151-36A0-40F4-B69A-C43F0737D10F}" type="slidenum">
              <a:rPr lang="ar-SA">
                <a:solidFill>
                  <a:srgbClr val="90C226"/>
                </a:solidFill>
              </a:rPr>
              <a:pPr/>
              <a:t>42</a:t>
            </a:fld>
            <a:endParaRPr lang="en-US" dirty="0">
              <a:solidFill>
                <a:srgbClr val="90C226"/>
              </a:solidFill>
            </a:endParaRPr>
          </a:p>
        </p:txBody>
      </p:sp>
      <p:sp>
        <p:nvSpPr>
          <p:cNvPr id="148482" name="WordArt 2"/>
          <p:cNvSpPr>
            <a:spLocks noChangeArrowheads="1" noChangeShapeType="1" noTextEdit="1"/>
          </p:cNvSpPr>
          <p:nvPr/>
        </p:nvSpPr>
        <p:spPr bwMode="auto">
          <a:xfrm>
            <a:off x="7667625" y="260350"/>
            <a:ext cx="1162050" cy="3048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000" b="1" kern="10" dirty="0">
                <a:ln w="9525">
                  <a:solidFill>
                    <a:srgbClr val="000000"/>
                  </a:solidFill>
                  <a:round/>
                  <a:headEnd/>
                  <a:tailEnd/>
                </a:ln>
                <a:solidFill>
                  <a:srgbClr val="99CA3C"/>
                </a:solidFill>
                <a:latin typeface="Arial"/>
                <a:cs typeface="B Homa" panose="00000400000000000000" pitchFamily="2" charset="-78"/>
              </a:rPr>
              <a:t>پلهای ساسانی</a:t>
            </a:r>
            <a:endParaRPr lang="en-US" sz="2000" b="1" kern="10" dirty="0">
              <a:ln w="9525">
                <a:solidFill>
                  <a:srgbClr val="000000"/>
                </a:solidFill>
                <a:round/>
                <a:headEnd/>
                <a:tailEnd/>
              </a:ln>
              <a:solidFill>
                <a:srgbClr val="99CA3C"/>
              </a:solidFill>
              <a:latin typeface="Arial"/>
              <a:cs typeface="B Homa" panose="00000400000000000000" pitchFamily="2" charset="-78"/>
            </a:endParaRPr>
          </a:p>
        </p:txBody>
      </p:sp>
      <p:pic>
        <p:nvPicPr>
          <p:cNvPr id="148483" name="Picture 3" descr="Copy (2) of 28"/>
          <p:cNvPicPr>
            <a:picLocks noChangeAspect="1" noChangeArrowheads="1"/>
          </p:cNvPicPr>
          <p:nvPr/>
        </p:nvPicPr>
        <p:blipFill>
          <a:blip r:embed="rId2" cstate="screen">
            <a:clrChange>
              <a:clrFrom>
                <a:srgbClr val="C2C4D3"/>
              </a:clrFrom>
              <a:clrTo>
                <a:srgbClr val="C2C4D3">
                  <a:alpha val="0"/>
                </a:srgbClr>
              </a:clrTo>
            </a:clrChange>
            <a:lum contrast="30000"/>
            <a:extLst>
              <a:ext uri="{28A0092B-C50C-407E-A947-70E740481C1C}">
                <a14:useLocalDpi xmlns:a14="http://schemas.microsoft.com/office/drawing/2010/main"/>
              </a:ext>
            </a:extLst>
          </a:blip>
          <a:srcRect/>
          <a:stretch>
            <a:fillRect/>
          </a:stretch>
        </p:blipFill>
        <p:spPr bwMode="auto">
          <a:xfrm>
            <a:off x="4356100" y="908050"/>
            <a:ext cx="4392613" cy="2016125"/>
          </a:xfrm>
          <a:prstGeom prst="rect">
            <a:avLst/>
          </a:prstGeom>
          <a:noFill/>
        </p:spPr>
      </p:pic>
      <p:sp>
        <p:nvSpPr>
          <p:cNvPr id="148484" name="Text Box 4"/>
          <p:cNvSpPr txBox="1">
            <a:spLocks noChangeArrowheads="1"/>
          </p:cNvSpPr>
          <p:nvPr/>
        </p:nvSpPr>
        <p:spPr bwMode="auto">
          <a:xfrm>
            <a:off x="4067175" y="3068638"/>
            <a:ext cx="4824413" cy="366712"/>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b="1" dirty="0">
                <a:solidFill>
                  <a:prstClr val="black"/>
                </a:solidFill>
                <a:latin typeface="Arial" pitchFamily="34" charset="0"/>
                <a:cs typeface="B Homa" panose="00000400000000000000" pitchFamily="2" charset="-78"/>
              </a:rPr>
              <a:t>در این پلها از تاق بیضوی  یا کلمبو بهره گیری شده است</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86529826"/>
      </p:ext>
    </p:extLst>
  </p:cSld>
  <p:clrMapOvr>
    <a:masterClrMapping/>
  </p:clrMapOvr>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5D8CB2F6-0077-4362-9492-9366BF58086E}" type="slidenum">
              <a:rPr lang="ar-SA">
                <a:solidFill>
                  <a:srgbClr val="90C226"/>
                </a:solidFill>
              </a:rPr>
              <a:pPr/>
              <a:t>420</a:t>
            </a:fld>
            <a:endParaRPr lang="en-US" dirty="0">
              <a:solidFill>
                <a:srgbClr val="90C226"/>
              </a:solidFill>
            </a:endParaRPr>
          </a:p>
        </p:txBody>
      </p:sp>
      <p:pic>
        <p:nvPicPr>
          <p:cNvPr id="695298" name="Picture 2" descr="esfehan%20(naghshe%20jahan)%202"/>
          <p:cNvPicPr>
            <a:picLocks noChangeAspect="1" noChangeArrowheads="1"/>
          </p:cNvPicPr>
          <p:nvPr/>
        </p:nvPicPr>
        <p:blipFill>
          <a:blip r:embed="rId2">
            <a:clrChange>
              <a:clrFrom>
                <a:srgbClr val="E1DDD4"/>
              </a:clrFrom>
              <a:clrTo>
                <a:srgbClr val="E1DDD4">
                  <a:alpha val="0"/>
                </a:srgbClr>
              </a:clrTo>
            </a:clrChange>
          </a:blip>
          <a:srcRect/>
          <a:stretch>
            <a:fillRect/>
          </a:stretch>
        </p:blipFill>
        <p:spPr bwMode="auto">
          <a:xfrm>
            <a:off x="228600" y="1752600"/>
            <a:ext cx="6096000" cy="4572000"/>
          </a:xfrm>
          <a:prstGeom prst="rect">
            <a:avLst/>
          </a:prstGeom>
          <a:noFill/>
        </p:spPr>
      </p:pic>
      <p:sp>
        <p:nvSpPr>
          <p:cNvPr id="695299" name="Text Box 3"/>
          <p:cNvSpPr txBox="1">
            <a:spLocks noChangeArrowheads="1"/>
          </p:cNvSpPr>
          <p:nvPr/>
        </p:nvSpPr>
        <p:spPr bwMode="auto">
          <a:xfrm>
            <a:off x="2057400" y="457200"/>
            <a:ext cx="6248400" cy="1189038"/>
          </a:xfrm>
          <a:prstGeom prst="rect">
            <a:avLst/>
          </a:prstGeom>
          <a:noFill/>
          <a:ln w="9525">
            <a:noFill/>
            <a:miter lim="800000"/>
            <a:headEnd/>
            <a:tailEnd/>
          </a:ln>
          <a:effectLst/>
        </p:spPr>
        <p:txBody>
          <a:bodyPr>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مسجد شيخ لطف الله </a:t>
            </a:r>
            <a:endParaRPr lang="en-US" sz="7200" dirty="0">
              <a:solidFill>
                <a:prstClr val="black"/>
              </a:solidFill>
              <a:latin typeface="Arial" pitchFamily="34" charset="0"/>
              <a:cs typeface="Andalus" pitchFamily="2" charset="-78"/>
            </a:endParaRPr>
          </a:p>
        </p:txBody>
      </p:sp>
      <p:pic>
        <p:nvPicPr>
          <p:cNvPr id="695300" name="Picture 4" descr="home"/>
          <p:cNvPicPr>
            <a:picLocks noChangeAspect="1" noChangeArrowheads="1" noCrop="1"/>
          </p:cNvPicPr>
          <p:nvPr/>
        </p:nvPicPr>
        <p:blipFill>
          <a:blip r:embed="rId3"/>
          <a:srcRect/>
          <a:stretch>
            <a:fillRect/>
          </a:stretch>
        </p:blipFill>
        <p:spPr bwMode="auto">
          <a:xfrm>
            <a:off x="6894513" y="6248400"/>
            <a:ext cx="2020887" cy="403225"/>
          </a:xfrm>
          <a:prstGeom prst="rect">
            <a:avLst/>
          </a:prstGeom>
          <a:noFill/>
        </p:spPr>
      </p:pic>
      <p:sp>
        <p:nvSpPr>
          <p:cNvPr id="695301" name="AutoShape 5">
            <a:hlinkClick r:id="" action="ppaction://hlinkshowjump?jump=nextslide" highlightClick="1"/>
          </p:cNvPr>
          <p:cNvSpPr>
            <a:spLocks noChangeArrowheads="1"/>
          </p:cNvSpPr>
          <p:nvPr/>
        </p:nvSpPr>
        <p:spPr bwMode="auto">
          <a:xfrm>
            <a:off x="6858000" y="6324600"/>
            <a:ext cx="2286000" cy="304800"/>
          </a:xfrm>
          <a:prstGeom prst="actionButtonBlank">
            <a:avLst/>
          </a:prstGeom>
          <a:no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451546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695299"/>
                                        </p:tgtEl>
                                        <p:attrNameLst>
                                          <p:attrName>style.visibility</p:attrName>
                                        </p:attrNameLst>
                                      </p:cBhvr>
                                      <p:to>
                                        <p:strVal val="visible"/>
                                      </p:to>
                                    </p:set>
                                    <p:anim calcmode="lin" valueType="num">
                                      <p:cBhvr>
                                        <p:cTn id="7" dur="1000" fill="hold"/>
                                        <p:tgtEl>
                                          <p:spTgt spid="695299"/>
                                        </p:tgtEl>
                                        <p:attrNameLst>
                                          <p:attrName>ppt_w</p:attrName>
                                        </p:attrNameLst>
                                      </p:cBhvr>
                                      <p:tavLst>
                                        <p:tav tm="0">
                                          <p:val>
                                            <p:fltVal val="0"/>
                                          </p:val>
                                        </p:tav>
                                        <p:tav tm="100000">
                                          <p:val>
                                            <p:strVal val="#ppt_w"/>
                                          </p:val>
                                        </p:tav>
                                      </p:tavLst>
                                    </p:anim>
                                    <p:anim calcmode="lin" valueType="num">
                                      <p:cBhvr>
                                        <p:cTn id="8" dur="1000" fill="hold"/>
                                        <p:tgtEl>
                                          <p:spTgt spid="695299"/>
                                        </p:tgtEl>
                                        <p:attrNameLst>
                                          <p:attrName>ppt_h</p:attrName>
                                        </p:attrNameLst>
                                      </p:cBhvr>
                                      <p:tavLst>
                                        <p:tav tm="0">
                                          <p:val>
                                            <p:fltVal val="0"/>
                                          </p:val>
                                        </p:tav>
                                        <p:tav tm="100000">
                                          <p:val>
                                            <p:strVal val="#ppt_h"/>
                                          </p:val>
                                        </p:tav>
                                      </p:tavLst>
                                    </p:anim>
                                    <p:anim calcmode="lin" valueType="num">
                                      <p:cBhvr>
                                        <p:cTn id="9" dur="1000" fill="hold"/>
                                        <p:tgtEl>
                                          <p:spTgt spid="69529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9529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95298"/>
                                        </p:tgtEl>
                                        <p:attrNameLst>
                                          <p:attrName>style.visibility</p:attrName>
                                        </p:attrNameLst>
                                      </p:cBhvr>
                                      <p:to>
                                        <p:strVal val="visible"/>
                                      </p:to>
                                    </p:set>
                                    <p:anim calcmode="lin" valueType="num">
                                      <p:cBhvr>
                                        <p:cTn id="14" dur="1000" fill="hold"/>
                                        <p:tgtEl>
                                          <p:spTgt spid="695298"/>
                                        </p:tgtEl>
                                        <p:attrNameLst>
                                          <p:attrName>ppt_w</p:attrName>
                                        </p:attrNameLst>
                                      </p:cBhvr>
                                      <p:tavLst>
                                        <p:tav tm="0">
                                          <p:val>
                                            <p:fltVal val="0"/>
                                          </p:val>
                                        </p:tav>
                                        <p:tav tm="100000">
                                          <p:val>
                                            <p:strVal val="#ppt_w"/>
                                          </p:val>
                                        </p:tav>
                                      </p:tavLst>
                                    </p:anim>
                                    <p:anim calcmode="lin" valueType="num">
                                      <p:cBhvr>
                                        <p:cTn id="15" dur="1000" fill="hold"/>
                                        <p:tgtEl>
                                          <p:spTgt spid="695298"/>
                                        </p:tgtEl>
                                        <p:attrNameLst>
                                          <p:attrName>ppt_h</p:attrName>
                                        </p:attrNameLst>
                                      </p:cBhvr>
                                      <p:tavLst>
                                        <p:tav tm="0">
                                          <p:val>
                                            <p:fltVal val="0"/>
                                          </p:val>
                                        </p:tav>
                                        <p:tav tm="100000">
                                          <p:val>
                                            <p:strVal val="#ppt_h"/>
                                          </p:val>
                                        </p:tav>
                                      </p:tavLst>
                                    </p:anim>
                                    <p:anim calcmode="lin" valueType="num">
                                      <p:cBhvr>
                                        <p:cTn id="16" dur="1000" fill="hold"/>
                                        <p:tgtEl>
                                          <p:spTgt spid="695298"/>
                                        </p:tgtEl>
                                        <p:attrNameLst>
                                          <p:attrName>style.rotation</p:attrName>
                                        </p:attrNameLst>
                                      </p:cBhvr>
                                      <p:tavLst>
                                        <p:tav tm="0">
                                          <p:val>
                                            <p:fltVal val="90"/>
                                          </p:val>
                                        </p:tav>
                                        <p:tav tm="100000">
                                          <p:val>
                                            <p:fltVal val="0"/>
                                          </p:val>
                                        </p:tav>
                                      </p:tavLst>
                                    </p:anim>
                                    <p:animEffect transition="in" filter="fade">
                                      <p:cBhvr>
                                        <p:cTn id="17" dur="1000"/>
                                        <p:tgtEl>
                                          <p:spTgt spid="69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5299" grpId="0"/>
    </p:bldLst>
  </p:timing>
</p:sld>
</file>

<file path=ppt/slides/slide4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6BCBC50A-41DE-4121-8D2F-8998AC073F0C}" type="slidenum">
              <a:rPr lang="ar-SA">
                <a:solidFill>
                  <a:srgbClr val="90C226"/>
                </a:solidFill>
              </a:rPr>
              <a:pPr/>
              <a:t>421</a:t>
            </a:fld>
            <a:endParaRPr lang="en-US" dirty="0">
              <a:solidFill>
                <a:srgbClr val="90C226"/>
              </a:solidFill>
            </a:endParaRPr>
          </a:p>
        </p:txBody>
      </p:sp>
      <p:sp>
        <p:nvSpPr>
          <p:cNvPr id="696322"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96323" name="Text Box 3"/>
          <p:cNvSpPr txBox="1">
            <a:spLocks noChangeArrowheads="1"/>
          </p:cNvSpPr>
          <p:nvPr/>
        </p:nvSpPr>
        <p:spPr bwMode="auto">
          <a:xfrm>
            <a:off x="304800" y="838200"/>
            <a:ext cx="7848600" cy="553402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زیبا ترین و باشکوهترین بنای دوره صفویه مسجدی است به نام شیخ لطف الله که در ضلع شرقی میدان نقش جهان مقابل عمارت عالی قاپو واقع شده است. </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بنای ان در سال 1528 هجری به پایان رسیده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عظمت مسجد شیخ لطف الله بیشتر به واسطه کاشیکاری داخل و خارج و کتیبه های زیبای ان است که به دست هنرمندان معروفی چون علیرضا عباسی . استاد حسین بنا و باقر بنا انجام شده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 مسجد شیخ لطف الله برای شیخ لطف الله یکی از دانشمندان زمان شاه عباس بوسیله معمار بزرگ استاد محمدرضا اصفهانی ساخته شد.</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تهرنگ آن با توجه به جایگاه آن نسبت به میدان و دالان دراز کنار گنبدخانه شگفت آور است و بر پایه این باور ساخته شده که نمازگزاران همه باید از پشت و روبروی محراب به شبستان وارد شوند. از این رو دالان پیچ دار ساخته شده و به پیش سرایی رسیده و از انجا به گنبدخانه راه دارد. جایی هم برای زنان در نظر گرفته شده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تزیینات داخلی مسجد شامل کتیبه های کاشی معرق است که تمامی شبستان  قسمت داخلی گنبد و محراب را در بر می گیرد.</a:t>
            </a:r>
          </a:p>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891181421"/>
      </p:ext>
    </p:extLst>
  </p:cSld>
  <p:clrMapOvr>
    <a:masterClrMapping/>
  </p:clrMapOvr>
  <p:transition advClick="0"/>
  <p:timing>
    <p:tnLst>
      <p:par>
        <p:cTn id="1" dur="indefinite" restart="never" nodeType="tmRoot"/>
      </p:par>
    </p:tnLst>
  </p:timing>
</p:sld>
</file>

<file path=ppt/slides/slide4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378F8798-6C63-44D0-A790-9C4745A7CBC6}" type="slidenum">
              <a:rPr lang="ar-SA">
                <a:solidFill>
                  <a:srgbClr val="90C226"/>
                </a:solidFill>
              </a:rPr>
              <a:pPr/>
              <a:t>422</a:t>
            </a:fld>
            <a:endParaRPr lang="en-US" dirty="0">
              <a:solidFill>
                <a:srgbClr val="90C226"/>
              </a:solidFill>
            </a:endParaRPr>
          </a:p>
        </p:txBody>
      </p:sp>
      <p:sp>
        <p:nvSpPr>
          <p:cNvPr id="698370"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698371" name="Text Box 3"/>
          <p:cNvSpPr txBox="1">
            <a:spLocks noChangeArrowheads="1"/>
          </p:cNvSpPr>
          <p:nvPr/>
        </p:nvSpPr>
        <p:spPr bwMode="auto">
          <a:xfrm>
            <a:off x="304800" y="838200"/>
            <a:ext cx="7848600" cy="309562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زیر زمین آن با تاقهای چهار بخش و هشت بخش پوشیده شده و بلندای آسمانه ان کوتاه است .گنبد مسجد بر روی یک کاربندی ساده و یک ”اربانه“ ساخته شده است.نگاره های زیر گنبد ”ترنج کنگری“ و ”ترنج در هم“ هستند. گونه های دیگری از نگاره های اسلیمی  با کاشی تراش (معرق) در گنبدخانه دیده می شود. کتیبه بسیار زیبای آندر زیر گنبد کار خوشنویس بزرگ زمان علیرضا عباسی است.</a:t>
            </a:r>
          </a:p>
          <a:p>
            <a:pPr fontAlgn="base">
              <a:spcBef>
                <a:spcPct val="50000"/>
              </a:spcBef>
              <a:spcAft>
                <a:spcPct val="0"/>
              </a:spcAft>
            </a:pPr>
            <a:r>
              <a:rPr lang="fa-IR" sz="2000" dirty="0">
                <a:solidFill>
                  <a:prstClr val="black"/>
                </a:solidFill>
                <a:latin typeface="Arial" pitchFamily="34" charset="0"/>
                <a:cs typeface="B Homa" panose="00000400000000000000" pitchFamily="2" charset="-78"/>
              </a:rPr>
              <a:t>بطور خلاصه همانطور که پروفسور پوپ گفته است مسجد شیخ لطف الله توافقی است بین یک دنیای شور و هیجان و سکوت و آرامش با شکوهی که نماینده ذوق سرشار زیبایی شناسی بوده است و منبعی جز ایمان مذهبی و الهام آسمانی نمی تواند داشته باشد</a:t>
            </a:r>
            <a:r>
              <a:rPr lang="fa-IR" sz="2000" b="1" i="1" dirty="0">
                <a:solidFill>
                  <a:srgbClr val="54A021"/>
                </a:solidFill>
                <a:latin typeface="Arial" pitchFamily="34" charset="0"/>
                <a:cs typeface="B Homa" panose="00000400000000000000" pitchFamily="2" charset="-78"/>
              </a:rPr>
              <a:t>.</a:t>
            </a:r>
          </a:p>
          <a:p>
            <a:pPr fontAlgn="base">
              <a:spcBef>
                <a:spcPct val="50000"/>
              </a:spcBef>
              <a:spcAft>
                <a:spcPct val="0"/>
              </a:spcAft>
            </a:pPr>
            <a:r>
              <a:rPr lang="fa-IR" dirty="0">
                <a:solidFill>
                  <a:prstClr val="black"/>
                </a:solidFill>
                <a:latin typeface="Arial" pitchFamily="34" charset="0"/>
                <a:cs typeface="B Homa" panose="00000400000000000000" pitchFamily="2" charset="-78"/>
              </a:rPr>
              <a:t> </a:t>
            </a:r>
            <a:endParaRPr lang="en-US" dirty="0">
              <a:solidFill>
                <a:prstClr val="black"/>
              </a:solidFill>
              <a:latin typeface="Arial" pitchFamily="34" charset="0"/>
              <a:cs typeface="B Homa" panose="00000400000000000000" pitchFamily="2" charset="-78"/>
            </a:endParaRPr>
          </a:p>
        </p:txBody>
      </p:sp>
      <p:pic>
        <p:nvPicPr>
          <p:cNvPr id="698372" name="Picture 4" descr="Iran_Naqsh-e-Jahan_plasse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0" y="3810000"/>
            <a:ext cx="4191000" cy="2338388"/>
          </a:xfrm>
          <a:prstGeom prst="rect">
            <a:avLst/>
          </a:prstGeom>
          <a:noFill/>
        </p:spPr>
      </p:pic>
    </p:spTree>
    <p:extLst>
      <p:ext uri="{BB962C8B-B14F-4D97-AF65-F5344CB8AC3E}">
        <p14:creationId xmlns:p14="http://schemas.microsoft.com/office/powerpoint/2010/main" val="4191944922"/>
      </p:ext>
    </p:extLst>
  </p:cSld>
  <p:clrMapOvr>
    <a:masterClrMapping/>
  </p:clrMapOvr>
  <p:transition advClick="0"/>
  <p:timing>
    <p:tnLst>
      <p:par>
        <p:cTn id="1" dur="indefinite" restart="never" nodeType="tmRoot"/>
      </p:par>
    </p:tnLst>
  </p:timing>
</p:sld>
</file>

<file path=ppt/slides/slide4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8547D559-4C33-4BC7-8179-F8D90757664E}" type="slidenum">
              <a:rPr lang="ar-SA">
                <a:solidFill>
                  <a:srgbClr val="90C226"/>
                </a:solidFill>
              </a:rPr>
              <a:pPr/>
              <a:t>423</a:t>
            </a:fld>
            <a:endParaRPr lang="en-US" dirty="0">
              <a:solidFill>
                <a:srgbClr val="90C226"/>
              </a:solidFill>
            </a:endParaRPr>
          </a:p>
        </p:txBody>
      </p:sp>
      <p:sp>
        <p:nvSpPr>
          <p:cNvPr id="700418"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700419"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sp>
        <p:nvSpPr>
          <p:cNvPr id="700420" name="Line 4"/>
          <p:cNvSpPr>
            <a:spLocks noChangeShapeType="1"/>
          </p:cNvSpPr>
          <p:nvPr/>
        </p:nvSpPr>
        <p:spPr bwMode="auto">
          <a:xfrm>
            <a:off x="7315200" y="0"/>
            <a:ext cx="0" cy="4876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0421" name="Line 5"/>
          <p:cNvSpPr>
            <a:spLocks noChangeShapeType="1"/>
          </p:cNvSpPr>
          <p:nvPr/>
        </p:nvSpPr>
        <p:spPr bwMode="auto">
          <a:xfrm flipH="1">
            <a:off x="0" y="4648200"/>
            <a:ext cx="7543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700422" name="Picture 6" descr="00"/>
          <p:cNvPicPr>
            <a:picLocks noChangeAspect="1" noChangeArrowheads="1"/>
          </p:cNvPicPr>
          <p:nvPr/>
        </p:nvPicPr>
        <p:blipFill>
          <a:blip r:embed="rId3"/>
          <a:srcRect/>
          <a:stretch>
            <a:fillRect/>
          </a:stretch>
        </p:blipFill>
        <p:spPr bwMode="auto">
          <a:xfrm>
            <a:off x="381000" y="381000"/>
            <a:ext cx="4813300" cy="5819775"/>
          </a:xfrm>
          <a:prstGeom prst="rect">
            <a:avLst/>
          </a:prstGeom>
          <a:noFill/>
          <a:ln w="9525">
            <a:solidFill>
              <a:schemeClr val="tx1"/>
            </a:solidFill>
            <a:miter lim="800000"/>
            <a:headEnd/>
            <a:tailEnd/>
          </a:ln>
        </p:spPr>
      </p:pic>
      <p:pic>
        <p:nvPicPr>
          <p:cNvPr id="700423" name="Picture 7" descr="Picture 19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10200" y="1371600"/>
            <a:ext cx="2438400" cy="2590800"/>
          </a:xfrm>
          <a:prstGeom prst="rect">
            <a:avLst/>
          </a:prstGeom>
          <a:noFill/>
          <a:ln w="9525" algn="ctr">
            <a:solidFill>
              <a:schemeClr val="tx1"/>
            </a:solidFill>
            <a:miter lim="800000"/>
            <a:headEnd/>
            <a:tailEnd/>
          </a:ln>
          <a:effectLst/>
        </p:spPr>
      </p:pic>
      <p:sp>
        <p:nvSpPr>
          <p:cNvPr id="700424" name="Text Box 8"/>
          <p:cNvSpPr txBox="1">
            <a:spLocks noChangeArrowheads="1"/>
          </p:cNvSpPr>
          <p:nvPr/>
        </p:nvSpPr>
        <p:spPr bwMode="auto">
          <a:xfrm>
            <a:off x="3810000" y="609600"/>
            <a:ext cx="1600200" cy="366713"/>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پلان طبقه همکف</a:t>
            </a:r>
            <a:endParaRPr lang="en-US" b="1" dirty="0">
              <a:solidFill>
                <a:prstClr val="black"/>
              </a:solidFill>
              <a:latin typeface="Arial" pitchFamily="34" charset="0"/>
              <a:cs typeface="B Homa" panose="00000400000000000000" pitchFamily="2" charset="-78"/>
            </a:endParaRPr>
          </a:p>
        </p:txBody>
      </p:sp>
      <p:sp>
        <p:nvSpPr>
          <p:cNvPr id="700425" name="Text Box 9"/>
          <p:cNvSpPr txBox="1">
            <a:spLocks noChangeArrowheads="1"/>
          </p:cNvSpPr>
          <p:nvPr/>
        </p:nvSpPr>
        <p:spPr bwMode="auto">
          <a:xfrm>
            <a:off x="6858000" y="1371600"/>
            <a:ext cx="1143000" cy="336550"/>
          </a:xfrm>
          <a:prstGeom prst="rect">
            <a:avLst/>
          </a:prstGeom>
          <a:solidFill>
            <a:schemeClr val="bg1"/>
          </a:solid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پلان زيرزمين</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959014798"/>
      </p:ext>
    </p:extLst>
  </p:cSld>
  <p:clrMapOvr>
    <a:masterClrMapping/>
  </p:clrMapOvr>
  <p:transition advClick="0"/>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48EEB128-7902-4ED5-930A-6412361A5BBB}" type="slidenum">
              <a:rPr lang="ar-SA">
                <a:solidFill>
                  <a:srgbClr val="90C226"/>
                </a:solidFill>
              </a:rPr>
              <a:pPr/>
              <a:t>424</a:t>
            </a:fld>
            <a:endParaRPr lang="en-US" dirty="0">
              <a:solidFill>
                <a:srgbClr val="90C226"/>
              </a:solidFill>
            </a:endParaRPr>
          </a:p>
        </p:txBody>
      </p:sp>
      <p:sp>
        <p:nvSpPr>
          <p:cNvPr id="702466"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702467"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702468" name="Picture 4" descr="Picture 19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0" y="839788"/>
            <a:ext cx="3656013" cy="3578225"/>
          </a:xfrm>
          <a:prstGeom prst="rect">
            <a:avLst/>
          </a:prstGeom>
          <a:noFill/>
          <a:ln w="9525">
            <a:solidFill>
              <a:schemeClr val="tx1"/>
            </a:solidFill>
            <a:miter lim="800000"/>
            <a:headEnd/>
            <a:tailEnd/>
          </a:ln>
        </p:spPr>
      </p:pic>
      <p:sp>
        <p:nvSpPr>
          <p:cNvPr id="702469" name="Line 5"/>
          <p:cNvSpPr>
            <a:spLocks noChangeShapeType="1"/>
          </p:cNvSpPr>
          <p:nvPr/>
        </p:nvSpPr>
        <p:spPr bwMode="auto">
          <a:xfrm>
            <a:off x="7162800" y="0"/>
            <a:ext cx="0" cy="6172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2470" name="Line 6"/>
          <p:cNvSpPr>
            <a:spLocks noChangeShapeType="1"/>
          </p:cNvSpPr>
          <p:nvPr/>
        </p:nvSpPr>
        <p:spPr bwMode="auto">
          <a:xfrm flipH="1">
            <a:off x="2438400" y="6019800"/>
            <a:ext cx="5105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2471" name="Line 7"/>
          <p:cNvSpPr>
            <a:spLocks noChangeShapeType="1"/>
          </p:cNvSpPr>
          <p:nvPr/>
        </p:nvSpPr>
        <p:spPr bwMode="auto">
          <a:xfrm flipH="1">
            <a:off x="5638800" y="3352800"/>
            <a:ext cx="1676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2472" name="Line 8"/>
          <p:cNvSpPr>
            <a:spLocks noChangeShapeType="1"/>
          </p:cNvSpPr>
          <p:nvPr/>
        </p:nvSpPr>
        <p:spPr bwMode="auto">
          <a:xfrm>
            <a:off x="1828800" y="4419600"/>
            <a:ext cx="0" cy="533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2473" name="Line 9"/>
          <p:cNvSpPr>
            <a:spLocks noChangeShapeType="1"/>
          </p:cNvSpPr>
          <p:nvPr/>
        </p:nvSpPr>
        <p:spPr bwMode="auto">
          <a:xfrm flipH="1">
            <a:off x="152400" y="4953000"/>
            <a:ext cx="19050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2474" name="Text Box 10"/>
          <p:cNvSpPr txBox="1">
            <a:spLocks noChangeArrowheads="1"/>
          </p:cNvSpPr>
          <p:nvPr/>
        </p:nvSpPr>
        <p:spPr bwMode="auto">
          <a:xfrm>
            <a:off x="5867400" y="3048000"/>
            <a:ext cx="1219200" cy="336550"/>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نما</a:t>
            </a:r>
            <a:endParaRPr lang="en-US" sz="1600" b="1" dirty="0">
              <a:solidFill>
                <a:prstClr val="black"/>
              </a:solidFill>
              <a:latin typeface="Arial" pitchFamily="34" charset="0"/>
              <a:cs typeface="B Homa" panose="00000400000000000000" pitchFamily="2" charset="-78"/>
            </a:endParaRPr>
          </a:p>
        </p:txBody>
      </p:sp>
      <p:sp>
        <p:nvSpPr>
          <p:cNvPr id="702475" name="Text Box 11"/>
          <p:cNvSpPr txBox="1">
            <a:spLocks noChangeArrowheads="1"/>
          </p:cNvSpPr>
          <p:nvPr/>
        </p:nvSpPr>
        <p:spPr bwMode="auto">
          <a:xfrm>
            <a:off x="2667000" y="5638800"/>
            <a:ext cx="1371600" cy="336550"/>
          </a:xfrm>
          <a:prstGeom prst="rect">
            <a:avLst/>
          </a:prstGeom>
          <a:noFill/>
          <a:ln w="38100" algn="ctr">
            <a:noFill/>
            <a:miter lim="800000"/>
            <a:headEnd/>
            <a:tailEnd/>
          </a:ln>
          <a:effectLst/>
        </p:spPr>
        <p:txBody>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برش</a:t>
            </a:r>
            <a:endParaRPr lang="en-US" sz="1600" b="1" dirty="0">
              <a:solidFill>
                <a:prstClr val="black"/>
              </a:solidFill>
              <a:latin typeface="Arial" pitchFamily="34" charset="0"/>
              <a:cs typeface="B Homa" panose="00000400000000000000" pitchFamily="2" charset="-78"/>
            </a:endParaRPr>
          </a:p>
        </p:txBody>
      </p:sp>
      <p:pic>
        <p:nvPicPr>
          <p:cNvPr id="702476" name="Picture 12" descr="Picture 19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67200" y="3886200"/>
            <a:ext cx="2344738" cy="2590800"/>
          </a:xfrm>
          <a:prstGeom prst="rect">
            <a:avLst/>
          </a:prstGeom>
          <a:noFill/>
          <a:ln w="9525" algn="ctr">
            <a:solidFill>
              <a:schemeClr val="tx1"/>
            </a:solidFill>
            <a:miter lim="800000"/>
            <a:headEnd/>
            <a:tailEnd/>
          </a:ln>
          <a:effectLst/>
        </p:spPr>
      </p:pic>
      <p:pic>
        <p:nvPicPr>
          <p:cNvPr id="702477" name="Picture 13" descr="Picture 18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0" y="533400"/>
            <a:ext cx="2743200" cy="2468563"/>
          </a:xfrm>
          <a:prstGeom prst="rect">
            <a:avLst/>
          </a:prstGeom>
          <a:noFill/>
          <a:ln w="9525" algn="ctr">
            <a:solidFill>
              <a:schemeClr val="tx1"/>
            </a:solidFill>
            <a:miter lim="800000"/>
            <a:headEnd/>
            <a:tailEnd/>
          </a:ln>
          <a:effectLst/>
        </p:spPr>
      </p:pic>
      <p:sp>
        <p:nvSpPr>
          <p:cNvPr id="702478" name="Text Box 14"/>
          <p:cNvSpPr txBox="1">
            <a:spLocks noChangeArrowheads="1"/>
          </p:cNvSpPr>
          <p:nvPr/>
        </p:nvSpPr>
        <p:spPr bwMode="auto">
          <a:xfrm>
            <a:off x="381000" y="4572000"/>
            <a:ext cx="1219200" cy="336550"/>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ایزومتریک</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14219412"/>
      </p:ext>
    </p:extLst>
  </p:cSld>
  <p:clrMapOvr>
    <a:masterClrMapping/>
  </p:clrMapOvr>
  <p:transition advClick="0"/>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08F75763-3214-4F8F-B5D8-EE8F5A11010B}" type="slidenum">
              <a:rPr lang="ar-SA">
                <a:solidFill>
                  <a:srgbClr val="90C226"/>
                </a:solidFill>
              </a:rPr>
              <a:pPr/>
              <a:t>425</a:t>
            </a:fld>
            <a:endParaRPr lang="en-US" dirty="0">
              <a:solidFill>
                <a:srgbClr val="90C226"/>
              </a:solidFill>
            </a:endParaRPr>
          </a:p>
        </p:txBody>
      </p:sp>
      <p:sp>
        <p:nvSpPr>
          <p:cNvPr id="704514"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pic>
        <p:nvPicPr>
          <p:cNvPr id="704515" name="Picture 3" descr="01LOTF6"/>
          <p:cNvPicPr>
            <a:picLocks noChangeAspect="1" noChangeArrowheads="1"/>
          </p:cNvPicPr>
          <p:nvPr/>
        </p:nvPicPr>
        <p:blipFill>
          <a:blip r:embed="rId3">
            <a:clrChange>
              <a:clrFrom>
                <a:srgbClr val="828DAD"/>
              </a:clrFrom>
              <a:clrTo>
                <a:srgbClr val="828DAD">
                  <a:alpha val="0"/>
                </a:srgbClr>
              </a:clrTo>
            </a:clrChange>
          </a:blip>
          <a:srcRect/>
          <a:stretch>
            <a:fillRect/>
          </a:stretch>
        </p:blipFill>
        <p:spPr bwMode="auto">
          <a:xfrm>
            <a:off x="3962400" y="3048000"/>
            <a:ext cx="4038600" cy="3022600"/>
          </a:xfrm>
          <a:prstGeom prst="rect">
            <a:avLst/>
          </a:prstGeom>
          <a:noFill/>
        </p:spPr>
      </p:pic>
      <p:pic>
        <p:nvPicPr>
          <p:cNvPr id="704516" name="Picture 4" descr="untitled"/>
          <p:cNvPicPr>
            <a:picLocks noChangeAspect="1" noChangeArrowheads="1"/>
          </p:cNvPicPr>
          <p:nvPr/>
        </p:nvPicPr>
        <p:blipFill>
          <a:blip r:embed="rId4"/>
          <a:srcRect/>
          <a:stretch>
            <a:fillRect/>
          </a:stretch>
        </p:blipFill>
        <p:spPr bwMode="auto">
          <a:xfrm>
            <a:off x="3429000" y="990600"/>
            <a:ext cx="2243138" cy="2895600"/>
          </a:xfrm>
          <a:prstGeom prst="rect">
            <a:avLst/>
          </a:prstGeom>
          <a:noFill/>
        </p:spPr>
      </p:pic>
      <p:pic>
        <p:nvPicPr>
          <p:cNvPr id="704517" name="Picture 5" descr="01LOTF20"/>
          <p:cNvPicPr>
            <a:picLocks noChangeAspect="1" noChangeArrowheads="1"/>
          </p:cNvPicPr>
          <p:nvPr/>
        </p:nvPicPr>
        <p:blipFill>
          <a:blip r:embed="rId5"/>
          <a:srcRect/>
          <a:stretch>
            <a:fillRect/>
          </a:stretch>
        </p:blipFill>
        <p:spPr bwMode="auto">
          <a:xfrm>
            <a:off x="533400" y="2286000"/>
            <a:ext cx="2792413" cy="3733800"/>
          </a:xfrm>
          <a:prstGeom prst="rect">
            <a:avLst/>
          </a:prstGeom>
          <a:noFill/>
        </p:spPr>
      </p:pic>
      <p:pic>
        <p:nvPicPr>
          <p:cNvPr id="704518" name="Picture 6" descr="55"/>
          <p:cNvPicPr>
            <a:picLocks noChangeAspect="1" noChangeArrowheads="1"/>
          </p:cNvPicPr>
          <p:nvPr/>
        </p:nvPicPr>
        <p:blipFill>
          <a:blip r:embed="rId6"/>
          <a:srcRect/>
          <a:stretch>
            <a:fillRect/>
          </a:stretch>
        </p:blipFill>
        <p:spPr bwMode="auto">
          <a:xfrm>
            <a:off x="5791200" y="304800"/>
            <a:ext cx="2243138" cy="2743200"/>
          </a:xfrm>
          <a:prstGeom prst="rect">
            <a:avLst/>
          </a:prstGeom>
          <a:noFill/>
        </p:spPr>
      </p:pic>
    </p:spTree>
    <p:extLst>
      <p:ext uri="{BB962C8B-B14F-4D97-AF65-F5344CB8AC3E}">
        <p14:creationId xmlns:p14="http://schemas.microsoft.com/office/powerpoint/2010/main" val="3672712820"/>
      </p:ext>
    </p:extLst>
  </p:cSld>
  <p:clrMapOvr>
    <a:masterClrMapping/>
  </p:clrMapOvr>
  <p:transition advClick="0"/>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45B8AA6E-75E2-40DC-8FB7-B93284C9B44E}" type="slidenum">
              <a:rPr lang="ar-SA">
                <a:solidFill>
                  <a:srgbClr val="90C226"/>
                </a:solidFill>
              </a:rPr>
              <a:pPr/>
              <a:t>426</a:t>
            </a:fld>
            <a:endParaRPr lang="en-US" dirty="0">
              <a:solidFill>
                <a:srgbClr val="90C226"/>
              </a:solidFill>
            </a:endParaRPr>
          </a:p>
        </p:txBody>
      </p:sp>
      <p:sp>
        <p:nvSpPr>
          <p:cNvPr id="706562"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706563"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706564" name="Picture 4" descr="01LOTF11"/>
          <p:cNvPicPr>
            <a:picLocks noChangeAspect="1" noChangeArrowheads="1"/>
          </p:cNvPicPr>
          <p:nvPr/>
        </p:nvPicPr>
        <p:blipFill>
          <a:blip r:embed="rId3"/>
          <a:srcRect/>
          <a:stretch>
            <a:fillRect/>
          </a:stretch>
        </p:blipFill>
        <p:spPr bwMode="auto">
          <a:xfrm>
            <a:off x="3810000" y="381000"/>
            <a:ext cx="4038600" cy="3022600"/>
          </a:xfrm>
          <a:prstGeom prst="rect">
            <a:avLst/>
          </a:prstGeom>
          <a:noFill/>
          <a:ln w="19050" algn="ctr">
            <a:solidFill>
              <a:srgbClr val="800000"/>
            </a:solidFill>
            <a:miter lim="800000"/>
            <a:headEnd/>
            <a:tailEnd/>
          </a:ln>
          <a:effectLst/>
        </p:spPr>
      </p:pic>
      <p:sp>
        <p:nvSpPr>
          <p:cNvPr id="706565" name="Line 5"/>
          <p:cNvSpPr>
            <a:spLocks noChangeShapeType="1"/>
          </p:cNvSpPr>
          <p:nvPr/>
        </p:nvSpPr>
        <p:spPr bwMode="auto">
          <a:xfrm flipH="1">
            <a:off x="3048000" y="2971800"/>
            <a:ext cx="91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6566" name="Line 6"/>
          <p:cNvSpPr>
            <a:spLocks noChangeShapeType="1"/>
          </p:cNvSpPr>
          <p:nvPr/>
        </p:nvSpPr>
        <p:spPr bwMode="auto">
          <a:xfrm>
            <a:off x="1676400" y="5867400"/>
            <a:ext cx="0" cy="990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6567" name="Line 7"/>
          <p:cNvSpPr>
            <a:spLocks noChangeShapeType="1"/>
          </p:cNvSpPr>
          <p:nvPr/>
        </p:nvSpPr>
        <p:spPr bwMode="auto">
          <a:xfrm>
            <a:off x="7315200" y="0"/>
            <a:ext cx="0" cy="411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6568" name="Text Box 8"/>
          <p:cNvSpPr txBox="1">
            <a:spLocks noChangeArrowheads="1"/>
          </p:cNvSpPr>
          <p:nvPr/>
        </p:nvSpPr>
        <p:spPr bwMode="auto">
          <a:xfrm>
            <a:off x="304800" y="457200"/>
            <a:ext cx="27432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rPr>
              <a:t>نمایی از ورودی مسجد</a:t>
            </a:r>
            <a:endParaRPr lang="en-US"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endParaRPr>
          </a:p>
        </p:txBody>
      </p:sp>
      <p:pic>
        <p:nvPicPr>
          <p:cNvPr id="706569" name="Picture 9" descr="222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2400" y="1295400"/>
            <a:ext cx="3252788" cy="4648200"/>
          </a:xfrm>
          <a:prstGeom prst="rect">
            <a:avLst/>
          </a:prstGeom>
          <a:noFill/>
          <a:ln w="19050" algn="ctr">
            <a:solidFill>
              <a:srgbClr val="800000"/>
            </a:solidFill>
            <a:miter lim="800000"/>
            <a:headEnd/>
            <a:tailEnd/>
          </a:ln>
          <a:effectLst/>
        </p:spPr>
      </p:pic>
      <p:sp>
        <p:nvSpPr>
          <p:cNvPr id="706570" name="Line 10"/>
          <p:cNvSpPr>
            <a:spLocks noChangeShapeType="1"/>
          </p:cNvSpPr>
          <p:nvPr/>
        </p:nvSpPr>
        <p:spPr bwMode="auto">
          <a:xfrm flipH="1">
            <a:off x="6553200" y="3886200"/>
            <a:ext cx="91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706571" name="Picture 11" descr="33"/>
          <p:cNvPicPr>
            <a:picLocks noChangeAspect="1" noChangeArrowheads="1"/>
          </p:cNvPicPr>
          <p:nvPr/>
        </p:nvPicPr>
        <p:blipFill>
          <a:blip r:embed="rId5"/>
          <a:srcRect/>
          <a:stretch>
            <a:fillRect/>
          </a:stretch>
        </p:blipFill>
        <p:spPr bwMode="auto">
          <a:xfrm>
            <a:off x="4267200" y="3581400"/>
            <a:ext cx="2476500" cy="2781300"/>
          </a:xfrm>
          <a:prstGeom prst="rect">
            <a:avLst/>
          </a:prstGeom>
          <a:noFill/>
          <a:ln w="19050" algn="ctr">
            <a:solidFill>
              <a:srgbClr val="800000"/>
            </a:solidFill>
            <a:miter lim="800000"/>
            <a:headEnd/>
            <a:tailEnd/>
          </a:ln>
          <a:effectLst/>
        </p:spPr>
      </p:pic>
    </p:spTree>
    <p:extLst>
      <p:ext uri="{BB962C8B-B14F-4D97-AF65-F5344CB8AC3E}">
        <p14:creationId xmlns:p14="http://schemas.microsoft.com/office/powerpoint/2010/main" val="2940208812"/>
      </p:ext>
    </p:extLst>
  </p:cSld>
  <p:clrMapOvr>
    <a:masterClrMapping/>
  </p:clrMapOvr>
  <p:transition advClick="0"/>
  <p:timing>
    <p:tnLst>
      <p:par>
        <p:cTn id="1" dur="indefinite" restart="never" nodeType="tmRoot"/>
      </p:par>
    </p:tnLst>
  </p:timing>
</p:sld>
</file>

<file path=ppt/slides/slide4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p:txBody>
          <a:bodyPr/>
          <a:lstStyle/>
          <a:p>
            <a:fld id="{1B869DE8-A231-4FB4-815A-31CED974F11A}" type="slidenum">
              <a:rPr lang="ar-SA">
                <a:solidFill>
                  <a:srgbClr val="90C226"/>
                </a:solidFill>
              </a:rPr>
              <a:pPr/>
              <a:t>427</a:t>
            </a:fld>
            <a:endParaRPr lang="en-US" dirty="0">
              <a:solidFill>
                <a:srgbClr val="90C226"/>
              </a:solidFill>
            </a:endParaRPr>
          </a:p>
        </p:txBody>
      </p:sp>
      <p:sp>
        <p:nvSpPr>
          <p:cNvPr id="708610"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708611"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708612" name="Picture 4" descr="01LOTF28"/>
          <p:cNvPicPr>
            <a:picLocks noChangeAspect="1" noChangeArrowheads="1"/>
          </p:cNvPicPr>
          <p:nvPr/>
        </p:nvPicPr>
        <p:blipFill>
          <a:blip r:embed="rId3"/>
          <a:srcRect/>
          <a:stretch>
            <a:fillRect/>
          </a:stretch>
        </p:blipFill>
        <p:spPr bwMode="auto">
          <a:xfrm>
            <a:off x="457200" y="2667000"/>
            <a:ext cx="2508250" cy="3352800"/>
          </a:xfrm>
          <a:prstGeom prst="rect">
            <a:avLst/>
          </a:prstGeom>
          <a:noFill/>
          <a:ln w="19050">
            <a:solidFill>
              <a:srgbClr val="800000"/>
            </a:solidFill>
            <a:miter lim="800000"/>
            <a:headEnd/>
            <a:tailEnd/>
          </a:ln>
        </p:spPr>
      </p:pic>
      <p:sp>
        <p:nvSpPr>
          <p:cNvPr id="708613" name="Line 5"/>
          <p:cNvSpPr>
            <a:spLocks noChangeShapeType="1"/>
          </p:cNvSpPr>
          <p:nvPr/>
        </p:nvSpPr>
        <p:spPr bwMode="auto">
          <a:xfrm flipH="1">
            <a:off x="3048000" y="2971800"/>
            <a:ext cx="91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8614" name="Line 6"/>
          <p:cNvSpPr>
            <a:spLocks noChangeShapeType="1"/>
          </p:cNvSpPr>
          <p:nvPr/>
        </p:nvSpPr>
        <p:spPr bwMode="auto">
          <a:xfrm>
            <a:off x="1676400" y="5867400"/>
            <a:ext cx="0" cy="990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8615" name="Line 7"/>
          <p:cNvSpPr>
            <a:spLocks noChangeShapeType="1"/>
          </p:cNvSpPr>
          <p:nvPr/>
        </p:nvSpPr>
        <p:spPr bwMode="auto">
          <a:xfrm>
            <a:off x="7315200" y="0"/>
            <a:ext cx="0" cy="990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8616" name="Text Box 8"/>
          <p:cNvSpPr txBox="1">
            <a:spLocks noChangeArrowheads="1"/>
          </p:cNvSpPr>
          <p:nvPr/>
        </p:nvSpPr>
        <p:spPr bwMode="auto">
          <a:xfrm>
            <a:off x="381000" y="228600"/>
            <a:ext cx="27432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rPr>
              <a:t>نمایی از ورودی مسجد</a:t>
            </a:r>
            <a:endParaRPr lang="en-US" sz="2000" b="1" i="1" dirty="0">
              <a:solidFill>
                <a:srgbClr val="800000"/>
              </a:solidFill>
              <a:effectLst>
                <a:outerShdw blurRad="38100" dist="38100" dir="2700000" algn="tl">
                  <a:srgbClr val="C0C0C0"/>
                </a:outerShdw>
              </a:effectLst>
              <a:latin typeface="Arial" pitchFamily="34" charset="0"/>
              <a:cs typeface="B Homa" panose="00000400000000000000" pitchFamily="2" charset="-78"/>
            </a:endParaRPr>
          </a:p>
        </p:txBody>
      </p:sp>
      <p:pic>
        <p:nvPicPr>
          <p:cNvPr id="708617" name="Picture 9" descr="esfehan%20(naghshe%20jahan)%20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3400" y="838200"/>
            <a:ext cx="2514600" cy="1709738"/>
          </a:xfrm>
          <a:prstGeom prst="rect">
            <a:avLst/>
          </a:prstGeom>
          <a:noFill/>
          <a:ln w="19050" algn="ctr">
            <a:solidFill>
              <a:srgbClr val="800000"/>
            </a:solidFill>
            <a:miter lim="800000"/>
            <a:headEnd/>
            <a:tailEnd/>
          </a:ln>
          <a:effectLst/>
        </p:spPr>
      </p:pic>
      <p:pic>
        <p:nvPicPr>
          <p:cNvPr id="708618" name="Picture 10" descr="399"/>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81400" y="533400"/>
            <a:ext cx="3886200" cy="2952750"/>
          </a:xfrm>
          <a:prstGeom prst="rect">
            <a:avLst/>
          </a:prstGeom>
          <a:noFill/>
          <a:ln w="19050" algn="ctr">
            <a:solidFill>
              <a:srgbClr val="800000"/>
            </a:solidFill>
            <a:miter lim="800000"/>
            <a:headEnd/>
            <a:tailEnd/>
          </a:ln>
          <a:effectLst/>
        </p:spPr>
      </p:pic>
      <p:sp>
        <p:nvSpPr>
          <p:cNvPr id="708619" name="Line 11"/>
          <p:cNvSpPr>
            <a:spLocks noChangeShapeType="1"/>
          </p:cNvSpPr>
          <p:nvPr/>
        </p:nvSpPr>
        <p:spPr bwMode="auto">
          <a:xfrm>
            <a:off x="7315200" y="0"/>
            <a:ext cx="0" cy="411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08620" name="Line 12"/>
          <p:cNvSpPr>
            <a:spLocks noChangeShapeType="1"/>
          </p:cNvSpPr>
          <p:nvPr/>
        </p:nvSpPr>
        <p:spPr bwMode="auto">
          <a:xfrm flipH="1">
            <a:off x="6553200" y="3886200"/>
            <a:ext cx="9144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708621" name="Picture 13" descr="333"/>
          <p:cNvPicPr>
            <a:picLocks noChangeAspect="1" noChangeArrowheads="1"/>
          </p:cNvPicPr>
          <p:nvPr/>
        </p:nvPicPr>
        <p:blipFill>
          <a:blip r:embed="rId6"/>
          <a:srcRect/>
          <a:stretch>
            <a:fillRect/>
          </a:stretch>
        </p:blipFill>
        <p:spPr bwMode="auto">
          <a:xfrm>
            <a:off x="4343400" y="3657600"/>
            <a:ext cx="2476500" cy="2867025"/>
          </a:xfrm>
          <a:prstGeom prst="rect">
            <a:avLst/>
          </a:prstGeom>
          <a:noFill/>
          <a:ln w="19050" algn="ctr">
            <a:solidFill>
              <a:srgbClr val="800000"/>
            </a:solidFill>
            <a:miter lim="800000"/>
            <a:headEnd/>
            <a:tailEnd/>
          </a:ln>
          <a:effectLst/>
        </p:spPr>
      </p:pic>
    </p:spTree>
    <p:extLst>
      <p:ext uri="{BB962C8B-B14F-4D97-AF65-F5344CB8AC3E}">
        <p14:creationId xmlns:p14="http://schemas.microsoft.com/office/powerpoint/2010/main" val="2242965412"/>
      </p:ext>
    </p:extLst>
  </p:cSld>
  <p:clrMapOvr>
    <a:masterClrMapping/>
  </p:clrMapOvr>
  <p:transition advClick="0"/>
  <p:timing>
    <p:tnLst>
      <p:par>
        <p:cTn id="1" dur="indefinite" restart="never" nodeType="tmRoot"/>
      </p:par>
    </p:tnLst>
  </p:timing>
</p:sld>
</file>

<file path=ppt/slides/slide4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73148983-0C4B-4201-BE70-0847A4AC76D0}" type="slidenum">
              <a:rPr lang="ar-SA">
                <a:solidFill>
                  <a:srgbClr val="90C226"/>
                </a:solidFill>
              </a:rPr>
              <a:pPr/>
              <a:t>428</a:t>
            </a:fld>
            <a:endParaRPr lang="en-US" dirty="0">
              <a:solidFill>
                <a:srgbClr val="90C226"/>
              </a:solidFill>
            </a:endParaRPr>
          </a:p>
        </p:txBody>
      </p:sp>
      <p:sp>
        <p:nvSpPr>
          <p:cNvPr id="710658"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710659"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710660" name="Picture 4" descr="01LOTF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33800" y="914400"/>
            <a:ext cx="3657600" cy="3109913"/>
          </a:xfrm>
          <a:prstGeom prst="rect">
            <a:avLst/>
          </a:prstGeom>
          <a:noFill/>
        </p:spPr>
      </p:pic>
      <p:pic>
        <p:nvPicPr>
          <p:cNvPr id="710661" name="Picture 5" descr="sheikh-lotfollah-mosque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2000" y="2971800"/>
            <a:ext cx="3733800" cy="2976563"/>
          </a:xfrm>
          <a:prstGeom prst="rect">
            <a:avLst/>
          </a:prstGeom>
          <a:noFill/>
        </p:spPr>
      </p:pic>
      <p:sp>
        <p:nvSpPr>
          <p:cNvPr id="710662" name="Text Box 6"/>
          <p:cNvSpPr txBox="1">
            <a:spLocks noChangeArrowheads="1"/>
          </p:cNvSpPr>
          <p:nvPr/>
        </p:nvSpPr>
        <p:spPr bwMode="auto">
          <a:xfrm>
            <a:off x="457200" y="914400"/>
            <a:ext cx="2895600" cy="457200"/>
          </a:xfrm>
          <a:prstGeom prst="rect">
            <a:avLst/>
          </a:prstGeom>
          <a:noFill/>
          <a:ln w="9525">
            <a:noFill/>
            <a:miter lim="800000"/>
            <a:headEnd/>
            <a:tailEnd/>
          </a:ln>
          <a:effectLst/>
        </p:spPr>
        <p:txBody>
          <a:bodyPr>
            <a:spAutoFit/>
          </a:bodyPr>
          <a:lstStyle/>
          <a:p>
            <a:pPr fontAlgn="base">
              <a:spcBef>
                <a:spcPct val="50000"/>
              </a:spcBef>
              <a:spcAft>
                <a:spcPct val="0"/>
              </a:spcAft>
            </a:pPr>
            <a:r>
              <a:rPr lang="fa-IR" sz="2400" i="1" dirty="0">
                <a:solidFill>
                  <a:srgbClr val="800000"/>
                </a:solidFill>
                <a:latin typeface="Arial" pitchFamily="34" charset="0"/>
                <a:cs typeface="B Homa" panose="00000400000000000000" pitchFamily="2" charset="-78"/>
              </a:rPr>
              <a:t>دید داخلی</a:t>
            </a:r>
            <a:endParaRPr lang="en-US" sz="2400" i="1" dirty="0">
              <a:solidFill>
                <a:srgbClr val="800000"/>
              </a:solidFill>
              <a:latin typeface="Arial" pitchFamily="34" charset="0"/>
              <a:cs typeface="B Homa" panose="00000400000000000000" pitchFamily="2" charset="-78"/>
            </a:endParaRPr>
          </a:p>
        </p:txBody>
      </p:sp>
      <p:sp>
        <p:nvSpPr>
          <p:cNvPr id="710663" name="Line 7"/>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0664" name="Line 8"/>
          <p:cNvSpPr>
            <a:spLocks noChangeShapeType="1"/>
          </p:cNvSpPr>
          <p:nvPr/>
        </p:nvSpPr>
        <p:spPr bwMode="auto">
          <a:xfrm flipH="1">
            <a:off x="4267200" y="4648200"/>
            <a:ext cx="3124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0665" name="Line 9"/>
          <p:cNvSpPr>
            <a:spLocks noChangeShapeType="1"/>
          </p:cNvSpPr>
          <p:nvPr/>
        </p:nvSpPr>
        <p:spPr bwMode="auto">
          <a:xfrm flipH="1">
            <a:off x="-1981200" y="4648200"/>
            <a:ext cx="27432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698637349"/>
      </p:ext>
    </p:extLst>
  </p:cSld>
  <p:clrMapOvr>
    <a:masterClrMapping/>
  </p:clrMapOvr>
  <p:transition advClick="0"/>
  <p:timing>
    <p:tnLst>
      <p:par>
        <p:cTn id="1" dur="indefinite" restart="never" nodeType="tmRoot"/>
      </p:par>
    </p:tnLst>
  </p:timing>
</p:sld>
</file>

<file path=ppt/slides/slide4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4A3B4114-D1A9-4E06-AAFC-CD05ED911695}" type="slidenum">
              <a:rPr lang="ar-SA">
                <a:solidFill>
                  <a:srgbClr val="90C226"/>
                </a:solidFill>
              </a:rPr>
              <a:pPr/>
              <a:t>429</a:t>
            </a:fld>
            <a:endParaRPr lang="en-US" dirty="0">
              <a:solidFill>
                <a:srgbClr val="90C226"/>
              </a:solidFill>
            </a:endParaRPr>
          </a:p>
        </p:txBody>
      </p:sp>
      <p:sp>
        <p:nvSpPr>
          <p:cNvPr id="712706"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pic>
        <p:nvPicPr>
          <p:cNvPr id="712707" name="Picture 3" descr="NLOTF7"/>
          <p:cNvPicPr>
            <a:picLocks noChangeAspect="1" noChangeArrowheads="1"/>
          </p:cNvPicPr>
          <p:nvPr/>
        </p:nvPicPr>
        <p:blipFill>
          <a:blip r:embed="rId3"/>
          <a:srcRect/>
          <a:stretch>
            <a:fillRect/>
          </a:stretch>
        </p:blipFill>
        <p:spPr bwMode="auto">
          <a:xfrm>
            <a:off x="381000" y="228600"/>
            <a:ext cx="4038600" cy="3022600"/>
          </a:xfrm>
          <a:prstGeom prst="rect">
            <a:avLst/>
          </a:prstGeom>
          <a:noFill/>
        </p:spPr>
      </p:pic>
      <p:pic>
        <p:nvPicPr>
          <p:cNvPr id="712708" name="Picture 4" descr="isfahan170"/>
          <p:cNvPicPr>
            <a:picLocks noChangeAspect="1" noChangeArrowheads="1"/>
          </p:cNvPicPr>
          <p:nvPr/>
        </p:nvPicPr>
        <p:blipFill>
          <a:blip r:embed="rId4"/>
          <a:srcRect/>
          <a:stretch>
            <a:fillRect/>
          </a:stretch>
        </p:blipFill>
        <p:spPr bwMode="auto">
          <a:xfrm>
            <a:off x="3886200" y="1524000"/>
            <a:ext cx="4114800" cy="2717800"/>
          </a:xfrm>
          <a:prstGeom prst="rect">
            <a:avLst/>
          </a:prstGeom>
          <a:noFill/>
        </p:spPr>
      </p:pic>
      <p:pic>
        <p:nvPicPr>
          <p:cNvPr id="712709" name="Picture 5" descr="39724-Sheikh-Lotfollah-mosque-inside-0"/>
          <p:cNvPicPr>
            <a:picLocks noChangeAspect="1" noChangeArrowheads="1"/>
          </p:cNvPicPr>
          <p:nvPr/>
        </p:nvPicPr>
        <p:blipFill>
          <a:blip r:embed="rId5"/>
          <a:srcRect/>
          <a:stretch>
            <a:fillRect/>
          </a:stretch>
        </p:blipFill>
        <p:spPr bwMode="auto">
          <a:xfrm>
            <a:off x="381000" y="3505200"/>
            <a:ext cx="4114800" cy="3086100"/>
          </a:xfrm>
          <a:prstGeom prst="rect">
            <a:avLst/>
          </a:prstGeom>
          <a:noFill/>
        </p:spPr>
      </p:pic>
      <p:sp>
        <p:nvSpPr>
          <p:cNvPr id="712710" name="Line 6"/>
          <p:cNvSpPr>
            <a:spLocks noChangeShapeType="1"/>
          </p:cNvSpPr>
          <p:nvPr/>
        </p:nvSpPr>
        <p:spPr bwMode="auto">
          <a:xfrm>
            <a:off x="7620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2711" name="Line 7"/>
          <p:cNvSpPr>
            <a:spLocks noChangeShapeType="1"/>
          </p:cNvSpPr>
          <p:nvPr/>
        </p:nvSpPr>
        <p:spPr bwMode="auto">
          <a:xfrm flipH="1">
            <a:off x="4419600" y="4648200"/>
            <a:ext cx="3733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2712" name="Line 8"/>
          <p:cNvSpPr>
            <a:spLocks noChangeShapeType="1"/>
          </p:cNvSpPr>
          <p:nvPr/>
        </p:nvSpPr>
        <p:spPr bwMode="auto">
          <a:xfrm>
            <a:off x="2362200" y="3200400"/>
            <a:ext cx="0" cy="30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2713" name="Line 9"/>
          <p:cNvSpPr>
            <a:spLocks noChangeShapeType="1"/>
          </p:cNvSpPr>
          <p:nvPr/>
        </p:nvSpPr>
        <p:spPr bwMode="auto">
          <a:xfrm>
            <a:off x="2362200" y="6553200"/>
            <a:ext cx="0" cy="30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2714" name="Line 10"/>
          <p:cNvSpPr>
            <a:spLocks noChangeShapeType="1"/>
          </p:cNvSpPr>
          <p:nvPr/>
        </p:nvSpPr>
        <p:spPr bwMode="auto">
          <a:xfrm>
            <a:off x="2286000" y="0"/>
            <a:ext cx="0" cy="304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2715" name="Text Box 11"/>
          <p:cNvSpPr txBox="1">
            <a:spLocks noChangeArrowheads="1"/>
          </p:cNvSpPr>
          <p:nvPr/>
        </p:nvSpPr>
        <p:spPr bwMode="auto">
          <a:xfrm>
            <a:off x="4724400" y="533400"/>
            <a:ext cx="2590800" cy="641350"/>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نور گیری از گریوگنبد صورت می گیرد.</a:t>
            </a:r>
            <a:endParaRPr lang="en-US"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034581298"/>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3"/>
          <p:cNvSpPr>
            <a:spLocks noGrp="1"/>
          </p:cNvSpPr>
          <p:nvPr>
            <p:ph type="sldNum" sz="quarter" idx="12"/>
          </p:nvPr>
        </p:nvSpPr>
        <p:spPr/>
        <p:txBody>
          <a:bodyPr/>
          <a:lstStyle/>
          <a:p>
            <a:fld id="{9CB31138-8FDA-4710-82BB-2D3B8D22EB65}" type="slidenum">
              <a:rPr lang="ar-SA">
                <a:solidFill>
                  <a:srgbClr val="90C226"/>
                </a:solidFill>
              </a:rPr>
              <a:pPr/>
              <a:t>43</a:t>
            </a:fld>
            <a:endParaRPr lang="en-US" dirty="0">
              <a:solidFill>
                <a:srgbClr val="90C226"/>
              </a:solidFill>
            </a:endParaRPr>
          </a:p>
        </p:txBody>
      </p:sp>
      <p:sp>
        <p:nvSpPr>
          <p:cNvPr id="150532" name="Text Box 4"/>
          <p:cNvSpPr txBox="1">
            <a:spLocks noChangeArrowheads="1"/>
          </p:cNvSpPr>
          <p:nvPr/>
        </p:nvSpPr>
        <p:spPr bwMode="auto">
          <a:xfrm>
            <a:off x="8080375" y="828675"/>
            <a:ext cx="184150" cy="1555750"/>
          </a:xfrm>
          <a:prstGeom prst="rect">
            <a:avLst/>
          </a:prstGeom>
          <a:noFill/>
          <a:ln w="9525">
            <a:noFill/>
            <a:miter lim="800000"/>
            <a:headEnd/>
            <a:tailEnd/>
          </a:ln>
          <a:effectLst/>
        </p:spPr>
        <p:txBody>
          <a:bodyPr wrap="none">
            <a:spAutoFit/>
          </a:bodyPr>
          <a:lstStyle/>
          <a:p>
            <a:pPr algn="l" rtl="0" fontAlgn="base">
              <a:spcBef>
                <a:spcPct val="0"/>
              </a:spcBef>
              <a:spcAft>
                <a:spcPct val="0"/>
              </a:spcAft>
            </a:pPr>
            <a:endParaRPr lang="en-US" sz="9600" dirty="0">
              <a:solidFill>
                <a:prstClr val="black"/>
              </a:solidFill>
              <a:latin typeface="Arial" pitchFamily="34" charset="0"/>
              <a:cs typeface="B Homa" panose="00000400000000000000" pitchFamily="2" charset="-78"/>
            </a:endParaRPr>
          </a:p>
        </p:txBody>
      </p:sp>
      <p:sp>
        <p:nvSpPr>
          <p:cNvPr id="150535" name="Text Box 7"/>
          <p:cNvSpPr txBox="1">
            <a:spLocks noChangeArrowheads="1"/>
          </p:cNvSpPr>
          <p:nvPr/>
        </p:nvSpPr>
        <p:spPr bwMode="auto">
          <a:xfrm>
            <a:off x="2051050" y="836613"/>
            <a:ext cx="6913563" cy="366712"/>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1- پس از اسلام با الگو گرفتن از باورهای اسلامی ساختمانها مردم وار تر شدند .</a:t>
            </a:r>
            <a:endParaRPr lang="en-US" b="1" dirty="0">
              <a:solidFill>
                <a:prstClr val="black"/>
              </a:solidFill>
              <a:latin typeface="Arial" pitchFamily="34" charset="0"/>
              <a:cs typeface="B Homa" panose="00000400000000000000" pitchFamily="2" charset="-78"/>
            </a:endParaRPr>
          </a:p>
        </p:txBody>
      </p:sp>
      <p:sp>
        <p:nvSpPr>
          <p:cNvPr id="150536" name="Text Box 8"/>
          <p:cNvSpPr txBox="1">
            <a:spLocks noChangeArrowheads="1"/>
          </p:cNvSpPr>
          <p:nvPr/>
        </p:nvSpPr>
        <p:spPr bwMode="auto">
          <a:xfrm>
            <a:off x="1908175" y="1196975"/>
            <a:ext cx="7056438"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2- کیفیت ساختمانها نسبت به دوره  پیشین افت پیدا کرد .</a:t>
            </a:r>
            <a:endParaRPr lang="en-US" b="1" dirty="0">
              <a:solidFill>
                <a:prstClr val="black"/>
              </a:solidFill>
              <a:latin typeface="Arial" pitchFamily="34" charset="0"/>
              <a:cs typeface="B Homa" panose="00000400000000000000" pitchFamily="2" charset="-78"/>
            </a:endParaRPr>
          </a:p>
        </p:txBody>
      </p:sp>
      <p:sp>
        <p:nvSpPr>
          <p:cNvPr id="150537" name="Text Box 9"/>
          <p:cNvSpPr txBox="1">
            <a:spLocks noChangeArrowheads="1"/>
          </p:cNvSpPr>
          <p:nvPr/>
        </p:nvSpPr>
        <p:spPr bwMode="auto">
          <a:xfrm>
            <a:off x="527050" y="1616075"/>
            <a:ext cx="8424863" cy="1338828"/>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3- از دیدگاه نیارشی معماری شیوه خراسانی با شیوه پارتی تفاوتی نکرد .در این شیوه چفد های مازه دار (بیز یا مرغانه ای)به کار گرفته شد .اما بلندای پاکارچفد ها را کم می گرفتند کمی بیشتر از بلندای قد یک انسان بود. </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بیشتر تاق ها آهنگ وبا چفد های مازه داربود .تاق چهار بخش به کار نمی رفت.</a:t>
            </a:r>
            <a:endParaRPr lang="en-US" b="1" dirty="0">
              <a:solidFill>
                <a:prstClr val="black"/>
              </a:solidFill>
              <a:latin typeface="Arial" pitchFamily="34" charset="0"/>
              <a:cs typeface="B Homa" panose="00000400000000000000" pitchFamily="2" charset="-78"/>
            </a:endParaRPr>
          </a:p>
        </p:txBody>
      </p:sp>
      <p:sp>
        <p:nvSpPr>
          <p:cNvPr id="150538" name="Text Box 10"/>
          <p:cNvSpPr txBox="1">
            <a:spLocks noChangeArrowheads="1"/>
          </p:cNvSpPr>
          <p:nvPr/>
        </p:nvSpPr>
        <p:spPr bwMode="auto">
          <a:xfrm>
            <a:off x="7793038" y="5461000"/>
            <a:ext cx="184150" cy="366713"/>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dirty="0">
              <a:solidFill>
                <a:prstClr val="black"/>
              </a:solidFill>
              <a:latin typeface="Tahoma" pitchFamily="34" charset="0"/>
              <a:cs typeface="B Homa" panose="00000400000000000000" pitchFamily="2" charset="-78"/>
            </a:endParaRPr>
          </a:p>
        </p:txBody>
      </p:sp>
      <p:sp>
        <p:nvSpPr>
          <p:cNvPr id="150539" name="Text Box 11"/>
          <p:cNvSpPr txBox="1">
            <a:spLocks noChangeArrowheads="1"/>
          </p:cNvSpPr>
          <p:nvPr/>
        </p:nvSpPr>
        <p:spPr bwMode="auto">
          <a:xfrm>
            <a:off x="4441825" y="2708275"/>
            <a:ext cx="446405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4- ساختمایه بوم آورد یا ایدری استفاده می کردند.</a:t>
            </a:r>
            <a:endParaRPr lang="en-US" b="1" dirty="0">
              <a:solidFill>
                <a:prstClr val="black"/>
              </a:solidFill>
              <a:latin typeface="Arial" pitchFamily="34" charset="0"/>
              <a:cs typeface="B Homa" panose="00000400000000000000" pitchFamily="2" charset="-78"/>
            </a:endParaRPr>
          </a:p>
        </p:txBody>
      </p:sp>
      <p:sp>
        <p:nvSpPr>
          <p:cNvPr id="150540" name="Rectangle 12"/>
          <p:cNvSpPr>
            <a:spLocks noChangeArrowheads="1"/>
          </p:cNvSpPr>
          <p:nvPr/>
        </p:nvSpPr>
        <p:spPr bwMode="auto">
          <a:xfrm>
            <a:off x="6579157" y="404813"/>
            <a:ext cx="2207656" cy="400110"/>
          </a:xfrm>
          <a:prstGeom prst="rect">
            <a:avLst/>
          </a:prstGeom>
          <a:noFill/>
          <a:ln w="9525">
            <a:noFill/>
            <a:miter lim="800000"/>
            <a:headEnd/>
            <a:tailEnd/>
          </a:ln>
          <a:effectLst/>
        </p:spPr>
        <p:txBody>
          <a:bodyPr wrap="none">
            <a:spAutoFit/>
          </a:bodyPr>
          <a:lstStyle/>
          <a:p>
            <a:pPr rtl="0" fontAlgn="base">
              <a:spcBef>
                <a:spcPct val="50000"/>
              </a:spcBef>
              <a:spcAft>
                <a:spcPct val="0"/>
              </a:spcAft>
            </a:pPr>
            <a:r>
              <a:rPr lang="fa-IR" sz="2000" b="1" dirty="0">
                <a:solidFill>
                  <a:srgbClr val="CC0000"/>
                </a:solidFill>
                <a:latin typeface="Arial" pitchFamily="34" charset="0"/>
                <a:cs typeface="B Homa" panose="00000400000000000000" pitchFamily="2" charset="-78"/>
              </a:rPr>
              <a:t>معماری شیوه خراسانی</a:t>
            </a:r>
            <a:endParaRPr lang="en-US" sz="2000" b="1" dirty="0">
              <a:solidFill>
                <a:srgbClr val="CC0000"/>
              </a:solidFill>
              <a:latin typeface="Arial" pitchFamily="34" charset="0"/>
              <a:cs typeface="B Homa" panose="00000400000000000000" pitchFamily="2" charset="-78"/>
            </a:endParaRPr>
          </a:p>
        </p:txBody>
      </p:sp>
      <p:pic>
        <p:nvPicPr>
          <p:cNvPr id="150541" name="Picture 13" descr="plan1">
            <a:hlinkClick r:id="rId2" action="ppaction://hlinksldjump"/>
          </p:cNvPr>
          <p:cNvPicPr>
            <a:picLocks noChangeAspect="1" noChangeArrowheads="1"/>
          </p:cNvPicPr>
          <p:nvPr/>
        </p:nvPicPr>
        <p:blipFill>
          <a:blip r:embed="rId3" cstate="screen">
            <a:clrChange>
              <a:clrFrom>
                <a:srgbClr val="E0E4F0"/>
              </a:clrFrom>
              <a:clrTo>
                <a:srgbClr val="E0E4F0">
                  <a:alpha val="0"/>
                </a:srgbClr>
              </a:clrTo>
            </a:clrChange>
            <a:lum contrast="24000"/>
            <a:extLst>
              <a:ext uri="{28A0092B-C50C-407E-A947-70E740481C1C}">
                <a14:useLocalDpi xmlns:a14="http://schemas.microsoft.com/office/drawing/2010/main"/>
              </a:ext>
            </a:extLst>
          </a:blip>
          <a:srcRect/>
          <a:stretch>
            <a:fillRect/>
          </a:stretch>
        </p:blipFill>
        <p:spPr bwMode="auto">
          <a:xfrm>
            <a:off x="7237413" y="3284538"/>
            <a:ext cx="1439862" cy="1439862"/>
          </a:xfrm>
          <a:prstGeom prst="rect">
            <a:avLst/>
          </a:prstGeom>
          <a:noFill/>
        </p:spPr>
      </p:pic>
      <p:sp>
        <p:nvSpPr>
          <p:cNvPr id="150542" name="Text Box 14"/>
          <p:cNvSpPr txBox="1">
            <a:spLocks noChangeArrowheads="1"/>
          </p:cNvSpPr>
          <p:nvPr/>
        </p:nvSpPr>
        <p:spPr bwMode="auto">
          <a:xfrm>
            <a:off x="7165975" y="4795838"/>
            <a:ext cx="1763713" cy="5847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تاریخانه دامغان</a:t>
            </a:r>
            <a:endParaRPr lang="en-US" sz="1600" b="1" dirty="0">
              <a:solidFill>
                <a:prstClr val="black"/>
              </a:solidFill>
              <a:latin typeface="Arial" pitchFamily="34" charset="0"/>
              <a:cs typeface="B Homa" panose="00000400000000000000" pitchFamily="2" charset="-78"/>
            </a:endParaRPr>
          </a:p>
        </p:txBody>
      </p:sp>
      <p:pic>
        <p:nvPicPr>
          <p:cNvPr id="150543" name="Picture 15" descr="fahraj24">
            <a:hlinkClick r:id="rId4" action="ppaction://hlinksldjump"/>
          </p:cNvPr>
          <p:cNvPicPr>
            <a:picLocks noChangeAspect="1" noChangeArrowheads="1"/>
          </p:cNvPicPr>
          <p:nvPr/>
        </p:nvPicPr>
        <p:blipFill>
          <a:blip r:embed="rId5" cstate="screen">
            <a:clrChange>
              <a:clrFrom>
                <a:srgbClr val="E4E6F5"/>
              </a:clrFrom>
              <a:clrTo>
                <a:srgbClr val="E4E6F5">
                  <a:alpha val="0"/>
                </a:srgbClr>
              </a:clrTo>
            </a:clrChange>
            <a:lum contrast="18000"/>
            <a:extLst>
              <a:ext uri="{28A0092B-C50C-407E-A947-70E740481C1C}">
                <a14:useLocalDpi xmlns:a14="http://schemas.microsoft.com/office/drawing/2010/main"/>
              </a:ext>
            </a:extLst>
          </a:blip>
          <a:srcRect/>
          <a:stretch>
            <a:fillRect/>
          </a:stretch>
        </p:blipFill>
        <p:spPr bwMode="auto">
          <a:xfrm>
            <a:off x="4932363" y="3289300"/>
            <a:ext cx="1512887" cy="1435100"/>
          </a:xfrm>
          <a:prstGeom prst="rect">
            <a:avLst/>
          </a:prstGeom>
          <a:noFill/>
        </p:spPr>
      </p:pic>
      <p:sp>
        <p:nvSpPr>
          <p:cNvPr id="150544" name="Text Box 16"/>
          <p:cNvSpPr txBox="1">
            <a:spLocks noChangeArrowheads="1"/>
          </p:cNvSpPr>
          <p:nvPr/>
        </p:nvSpPr>
        <p:spPr bwMode="auto">
          <a:xfrm>
            <a:off x="5113338" y="4772025"/>
            <a:ext cx="1368425" cy="5847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مسجدجامع فهرج</a:t>
            </a:r>
            <a:endParaRPr lang="en-US" sz="1600" b="1" dirty="0">
              <a:solidFill>
                <a:prstClr val="black"/>
              </a:solidFill>
              <a:latin typeface="Arial" pitchFamily="34" charset="0"/>
              <a:cs typeface="B Homa" panose="00000400000000000000" pitchFamily="2" charset="-78"/>
            </a:endParaRPr>
          </a:p>
        </p:txBody>
      </p:sp>
      <p:pic>
        <p:nvPicPr>
          <p:cNvPr id="150545" name="Picture 17" descr="nairiz2">
            <a:hlinkClick r:id="rId6" action="ppaction://hlinksldjump"/>
          </p:cNvPr>
          <p:cNvPicPr>
            <a:picLocks noChangeAspect="1" noChangeArrowheads="1"/>
          </p:cNvPicPr>
          <p:nvPr/>
        </p:nvPicPr>
        <p:blipFill>
          <a:blip r:embed="rId7" cstate="screen">
            <a:clrChange>
              <a:clrFrom>
                <a:srgbClr val="989BA0"/>
              </a:clrFrom>
              <a:clrTo>
                <a:srgbClr val="989BA0">
                  <a:alpha val="0"/>
                </a:srgbClr>
              </a:clrTo>
            </a:clrChange>
            <a:lum contrast="96000"/>
            <a:extLst>
              <a:ext uri="{28A0092B-C50C-407E-A947-70E740481C1C}">
                <a14:useLocalDpi xmlns:a14="http://schemas.microsoft.com/office/drawing/2010/main"/>
              </a:ext>
            </a:extLst>
          </a:blip>
          <a:srcRect/>
          <a:stretch>
            <a:fillRect/>
          </a:stretch>
        </p:blipFill>
        <p:spPr bwMode="auto">
          <a:xfrm>
            <a:off x="325438" y="5108575"/>
            <a:ext cx="1341437" cy="1417638"/>
          </a:xfrm>
          <a:prstGeom prst="rect">
            <a:avLst/>
          </a:prstGeom>
          <a:noFill/>
        </p:spPr>
      </p:pic>
      <p:sp>
        <p:nvSpPr>
          <p:cNvPr id="150546" name="Text Box 18"/>
          <p:cNvSpPr txBox="1">
            <a:spLocks noChangeArrowheads="1"/>
          </p:cNvSpPr>
          <p:nvPr/>
        </p:nvSpPr>
        <p:spPr bwMode="auto">
          <a:xfrm>
            <a:off x="325438" y="6477000"/>
            <a:ext cx="1404937" cy="5847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جامع نیریز</a:t>
            </a:r>
            <a:endParaRPr lang="en-US" sz="1600" b="1" dirty="0">
              <a:solidFill>
                <a:prstClr val="black"/>
              </a:solidFill>
              <a:latin typeface="Arial" pitchFamily="34" charset="0"/>
              <a:cs typeface="B Homa" panose="00000400000000000000" pitchFamily="2" charset="-78"/>
            </a:endParaRPr>
          </a:p>
        </p:txBody>
      </p:sp>
      <p:pic>
        <p:nvPicPr>
          <p:cNvPr id="150547" name="Picture 19" descr="esfahan">
            <a:hlinkClick r:id="rId8" action="ppaction://hlinksldjump"/>
          </p:cNvPr>
          <p:cNvPicPr>
            <a:picLocks noChangeAspect="1" noChangeArrowheads="1"/>
          </p:cNvPicPr>
          <p:nvPr/>
        </p:nvPicPr>
        <p:blipFill>
          <a:blip r:embed="rId9" cstate="screen">
            <a:clrChange>
              <a:clrFrom>
                <a:srgbClr val="D0D7E1"/>
              </a:clrFrom>
              <a:clrTo>
                <a:srgbClr val="D0D7E1">
                  <a:alpha val="0"/>
                </a:srgbClr>
              </a:clrTo>
            </a:clrChange>
            <a:lum contrast="42000"/>
            <a:extLst>
              <a:ext uri="{28A0092B-C50C-407E-A947-70E740481C1C}">
                <a14:useLocalDpi xmlns:a14="http://schemas.microsoft.com/office/drawing/2010/main"/>
              </a:ext>
            </a:extLst>
          </a:blip>
          <a:srcRect/>
          <a:stretch>
            <a:fillRect/>
          </a:stretch>
        </p:blipFill>
        <p:spPr bwMode="auto">
          <a:xfrm>
            <a:off x="5221288" y="5180013"/>
            <a:ext cx="1349375" cy="1296987"/>
          </a:xfrm>
          <a:prstGeom prst="rect">
            <a:avLst/>
          </a:prstGeom>
          <a:noFill/>
        </p:spPr>
      </p:pic>
      <p:sp>
        <p:nvSpPr>
          <p:cNvPr id="150548" name="Text Box 20"/>
          <p:cNvSpPr txBox="1">
            <a:spLocks noChangeArrowheads="1"/>
          </p:cNvSpPr>
          <p:nvPr/>
        </p:nvSpPr>
        <p:spPr bwMode="auto">
          <a:xfrm>
            <a:off x="5184775" y="6451600"/>
            <a:ext cx="1763713"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جامع اردستان</a:t>
            </a:r>
            <a:endParaRPr lang="en-US" sz="1600" b="1" dirty="0">
              <a:solidFill>
                <a:prstClr val="black"/>
              </a:solidFill>
              <a:latin typeface="Arial" pitchFamily="34" charset="0"/>
              <a:cs typeface="B Homa" panose="00000400000000000000" pitchFamily="2" charset="-78"/>
            </a:endParaRPr>
          </a:p>
        </p:txBody>
      </p:sp>
      <p:pic>
        <p:nvPicPr>
          <p:cNvPr id="150549" name="Picture 21" descr="esfahan3">
            <a:hlinkClick r:id="rId10" action="ppaction://hlinksldjump"/>
          </p:cNvPr>
          <p:cNvPicPr>
            <a:picLocks noChangeAspect="1" noChangeArrowheads="1"/>
          </p:cNvPicPr>
          <p:nvPr/>
        </p:nvPicPr>
        <p:blipFill>
          <a:blip r:embed="rId11" cstate="screen">
            <a:clrChange>
              <a:clrFrom>
                <a:srgbClr val="CDD1DC"/>
              </a:clrFrom>
              <a:clrTo>
                <a:srgbClr val="CDD1DC">
                  <a:alpha val="0"/>
                </a:srgbClr>
              </a:clrTo>
            </a:clrChange>
            <a:lum contrast="96000"/>
            <a:extLst>
              <a:ext uri="{28A0092B-C50C-407E-A947-70E740481C1C}">
                <a14:useLocalDpi xmlns:a14="http://schemas.microsoft.com/office/drawing/2010/main"/>
              </a:ext>
            </a:extLst>
          </a:blip>
          <a:srcRect/>
          <a:stretch>
            <a:fillRect/>
          </a:stretch>
        </p:blipFill>
        <p:spPr bwMode="auto">
          <a:xfrm>
            <a:off x="2628900" y="5180013"/>
            <a:ext cx="1800225" cy="1152525"/>
          </a:xfrm>
          <a:prstGeom prst="rect">
            <a:avLst/>
          </a:prstGeom>
          <a:noFill/>
        </p:spPr>
      </p:pic>
      <p:sp>
        <p:nvSpPr>
          <p:cNvPr id="150550" name="Text Box 22"/>
          <p:cNvSpPr txBox="1">
            <a:spLocks noChangeArrowheads="1"/>
          </p:cNvSpPr>
          <p:nvPr/>
        </p:nvSpPr>
        <p:spPr bwMode="auto">
          <a:xfrm>
            <a:off x="2736850" y="6451600"/>
            <a:ext cx="1619250" cy="5847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جامع اصفهان</a:t>
            </a:r>
            <a:endParaRPr lang="en-US" sz="1600" b="1" dirty="0">
              <a:solidFill>
                <a:prstClr val="black"/>
              </a:solidFill>
              <a:latin typeface="Arial" pitchFamily="34" charset="0"/>
              <a:cs typeface="B Homa" panose="00000400000000000000" pitchFamily="2" charset="-78"/>
            </a:endParaRPr>
          </a:p>
        </p:txBody>
      </p:sp>
      <p:pic>
        <p:nvPicPr>
          <p:cNvPr id="150551" name="Picture 23" descr="Untitled-1">
            <a:hlinkClick r:id="rId12" action="ppaction://hlinksldjump"/>
          </p:cNvPr>
          <p:cNvPicPr>
            <a:picLocks noChangeAspect="1" noChangeArrowheads="1"/>
          </p:cNvPicPr>
          <p:nvPr/>
        </p:nvPicPr>
        <p:blipFill>
          <a:blip r:embed="rId13" cstate="screen">
            <a:clrChange>
              <a:clrFrom>
                <a:srgbClr val="D0D3E2"/>
              </a:clrFrom>
              <a:clrTo>
                <a:srgbClr val="D0D3E2">
                  <a:alpha val="0"/>
                </a:srgbClr>
              </a:clrTo>
            </a:clrChange>
            <a:lum contrast="42000"/>
            <a:extLst>
              <a:ext uri="{28A0092B-C50C-407E-A947-70E740481C1C}">
                <a14:useLocalDpi xmlns:a14="http://schemas.microsoft.com/office/drawing/2010/main"/>
              </a:ext>
            </a:extLst>
          </a:blip>
          <a:srcRect/>
          <a:stretch>
            <a:fillRect/>
          </a:stretch>
        </p:blipFill>
        <p:spPr bwMode="auto">
          <a:xfrm>
            <a:off x="468313" y="3284538"/>
            <a:ext cx="1365250" cy="1439862"/>
          </a:xfrm>
          <a:prstGeom prst="rect">
            <a:avLst/>
          </a:prstGeom>
          <a:noFill/>
        </p:spPr>
      </p:pic>
      <p:sp>
        <p:nvSpPr>
          <p:cNvPr id="150552" name="Text Box 24"/>
          <p:cNvSpPr txBox="1">
            <a:spLocks noChangeArrowheads="1"/>
          </p:cNvSpPr>
          <p:nvPr/>
        </p:nvSpPr>
        <p:spPr bwMode="auto">
          <a:xfrm>
            <a:off x="720725" y="4772025"/>
            <a:ext cx="828675" cy="5847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قبا</a:t>
            </a:r>
            <a:endParaRPr lang="en-US" sz="1600" b="1" dirty="0">
              <a:solidFill>
                <a:prstClr val="black"/>
              </a:solidFill>
              <a:latin typeface="Arial" pitchFamily="34" charset="0"/>
              <a:cs typeface="B Homa" panose="00000400000000000000" pitchFamily="2" charset="-78"/>
            </a:endParaRPr>
          </a:p>
        </p:txBody>
      </p:sp>
      <p:pic>
        <p:nvPicPr>
          <p:cNvPr id="150553" name="Picture 25" descr="Untitled-1">
            <a:hlinkClick r:id="rId14" action="ppaction://hlinksldjump"/>
          </p:cNvPr>
          <p:cNvPicPr>
            <a:picLocks noChangeAspect="1" noChangeArrowheads="1"/>
          </p:cNvPicPr>
          <p:nvPr/>
        </p:nvPicPr>
        <p:blipFill>
          <a:blip r:embed="rId15" cstate="screen">
            <a:clrChange>
              <a:clrFrom>
                <a:srgbClr val="D0D3E2"/>
              </a:clrFrom>
              <a:clrTo>
                <a:srgbClr val="D0D3E2">
                  <a:alpha val="0"/>
                </a:srgbClr>
              </a:clrTo>
            </a:clrChange>
            <a:lum contrast="24000"/>
            <a:extLst>
              <a:ext uri="{28A0092B-C50C-407E-A947-70E740481C1C}">
                <a14:useLocalDpi xmlns:a14="http://schemas.microsoft.com/office/drawing/2010/main"/>
              </a:ext>
            </a:extLst>
          </a:blip>
          <a:srcRect/>
          <a:stretch>
            <a:fillRect/>
          </a:stretch>
        </p:blipFill>
        <p:spPr bwMode="auto">
          <a:xfrm>
            <a:off x="2700338" y="3284538"/>
            <a:ext cx="1365250" cy="1441450"/>
          </a:xfrm>
          <a:prstGeom prst="rect">
            <a:avLst/>
          </a:prstGeom>
          <a:noFill/>
        </p:spPr>
      </p:pic>
      <p:sp>
        <p:nvSpPr>
          <p:cNvPr id="150554" name="Text Box 26"/>
          <p:cNvSpPr txBox="1">
            <a:spLocks noChangeArrowheads="1"/>
          </p:cNvSpPr>
          <p:nvPr/>
        </p:nvSpPr>
        <p:spPr bwMode="auto">
          <a:xfrm>
            <a:off x="2952750" y="4772025"/>
            <a:ext cx="971550" cy="5847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مسجدپیامبر</a:t>
            </a:r>
            <a:endParaRPr lang="en-US" sz="1600" b="1" dirty="0">
              <a:solidFill>
                <a:prstClr val="black"/>
              </a:solidFill>
              <a:latin typeface="Arial" pitchFamily="34" charset="0"/>
              <a:cs typeface="B Homa" panose="00000400000000000000" pitchFamily="2" charset="-78"/>
            </a:endParaRPr>
          </a:p>
        </p:txBody>
      </p:sp>
      <p:pic>
        <p:nvPicPr>
          <p:cNvPr id="150555" name="Picture 27" descr="6">
            <a:hlinkClick r:id="rId16" action="ppaction://hlinksldjump"/>
          </p:cNvPr>
          <p:cNvPicPr>
            <a:picLocks noChangeAspect="1" noChangeArrowheads="1"/>
          </p:cNvPicPr>
          <p:nvPr/>
        </p:nvPicPr>
        <p:blipFill>
          <a:blip r:embed="rId17" cstate="screen">
            <a:clrChange>
              <a:clrFrom>
                <a:srgbClr val="AEB5BF"/>
              </a:clrFrom>
              <a:clrTo>
                <a:srgbClr val="AEB5BF">
                  <a:alpha val="0"/>
                </a:srgbClr>
              </a:clrTo>
            </a:clrChange>
            <a:lum contrast="42000"/>
            <a:extLst>
              <a:ext uri="{28A0092B-C50C-407E-A947-70E740481C1C}">
                <a14:useLocalDpi xmlns:a14="http://schemas.microsoft.com/office/drawing/2010/main"/>
              </a:ext>
            </a:extLst>
          </a:blip>
          <a:srcRect/>
          <a:stretch>
            <a:fillRect/>
          </a:stretch>
        </p:blipFill>
        <p:spPr bwMode="auto">
          <a:xfrm>
            <a:off x="7237413" y="5176838"/>
            <a:ext cx="1439862" cy="1360487"/>
          </a:xfrm>
          <a:prstGeom prst="rect">
            <a:avLst/>
          </a:prstGeom>
          <a:noFill/>
        </p:spPr>
      </p:pic>
      <p:sp>
        <p:nvSpPr>
          <p:cNvPr id="150556" name="Text Box 28"/>
          <p:cNvSpPr txBox="1">
            <a:spLocks noChangeArrowheads="1"/>
          </p:cNvSpPr>
          <p:nvPr/>
        </p:nvSpPr>
        <p:spPr bwMode="auto">
          <a:xfrm>
            <a:off x="7273925" y="6451600"/>
            <a:ext cx="1690688"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جامع نائین</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779193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0550"/>
                                        </p:tgtEl>
                                        <p:attrNameLst>
                                          <p:attrName>style.visibility</p:attrName>
                                        </p:attrNameLst>
                                      </p:cBhvr>
                                      <p:to>
                                        <p:strVal val="visible"/>
                                      </p:to>
                                    </p:set>
                                    <p:animEffect transition="in" filter="blinds(horizontal)">
                                      <p:cBhvr>
                                        <p:cTn id="7" dur="500"/>
                                        <p:tgtEl>
                                          <p:spTgt spid="15055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0546"/>
                                        </p:tgtEl>
                                        <p:attrNameLst>
                                          <p:attrName>style.visibility</p:attrName>
                                        </p:attrNameLst>
                                      </p:cBhvr>
                                      <p:to>
                                        <p:strVal val="visible"/>
                                      </p:to>
                                    </p:set>
                                    <p:animEffect transition="in" filter="blinds(horizontal)">
                                      <p:cBhvr>
                                        <p:cTn id="10" dur="500"/>
                                        <p:tgtEl>
                                          <p:spTgt spid="15054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0548"/>
                                        </p:tgtEl>
                                        <p:attrNameLst>
                                          <p:attrName>style.visibility</p:attrName>
                                        </p:attrNameLst>
                                      </p:cBhvr>
                                      <p:to>
                                        <p:strVal val="visible"/>
                                      </p:to>
                                    </p:set>
                                    <p:animEffect transition="in" filter="blinds(horizontal)">
                                      <p:cBhvr>
                                        <p:cTn id="13" dur="500"/>
                                        <p:tgtEl>
                                          <p:spTgt spid="15054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0556"/>
                                        </p:tgtEl>
                                        <p:attrNameLst>
                                          <p:attrName>style.visibility</p:attrName>
                                        </p:attrNameLst>
                                      </p:cBhvr>
                                      <p:to>
                                        <p:strVal val="visible"/>
                                      </p:to>
                                    </p:set>
                                    <p:animEffect transition="in" filter="blinds(horizontal)">
                                      <p:cBhvr>
                                        <p:cTn id="16" dur="500"/>
                                        <p:tgtEl>
                                          <p:spTgt spid="15055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0542"/>
                                        </p:tgtEl>
                                        <p:attrNameLst>
                                          <p:attrName>style.visibility</p:attrName>
                                        </p:attrNameLst>
                                      </p:cBhvr>
                                      <p:to>
                                        <p:strVal val="visible"/>
                                      </p:to>
                                    </p:set>
                                    <p:animEffect transition="in" filter="blinds(horizontal)">
                                      <p:cBhvr>
                                        <p:cTn id="19" dur="500"/>
                                        <p:tgtEl>
                                          <p:spTgt spid="15054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0544"/>
                                        </p:tgtEl>
                                        <p:attrNameLst>
                                          <p:attrName>style.visibility</p:attrName>
                                        </p:attrNameLst>
                                      </p:cBhvr>
                                      <p:to>
                                        <p:strVal val="visible"/>
                                      </p:to>
                                    </p:set>
                                    <p:animEffect transition="in" filter="blinds(horizontal)">
                                      <p:cBhvr>
                                        <p:cTn id="22" dur="500"/>
                                        <p:tgtEl>
                                          <p:spTgt spid="15054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0554"/>
                                        </p:tgtEl>
                                        <p:attrNameLst>
                                          <p:attrName>style.visibility</p:attrName>
                                        </p:attrNameLst>
                                      </p:cBhvr>
                                      <p:to>
                                        <p:strVal val="visible"/>
                                      </p:to>
                                    </p:set>
                                    <p:animEffect transition="in" filter="blinds(horizontal)">
                                      <p:cBhvr>
                                        <p:cTn id="25" dur="500"/>
                                        <p:tgtEl>
                                          <p:spTgt spid="15055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50552"/>
                                        </p:tgtEl>
                                        <p:attrNameLst>
                                          <p:attrName>style.visibility</p:attrName>
                                        </p:attrNameLst>
                                      </p:cBhvr>
                                      <p:to>
                                        <p:strVal val="visible"/>
                                      </p:to>
                                    </p:set>
                                    <p:animEffect transition="in" filter="blinds(horizontal)">
                                      <p:cBhvr>
                                        <p:cTn id="28" dur="500"/>
                                        <p:tgtEl>
                                          <p:spTgt spid="150552"/>
                                        </p:tgtEl>
                                      </p:cBhvr>
                                    </p:animEffect>
                                  </p:childTnLst>
                                </p:cTn>
                              </p:par>
                              <p:par>
                                <p:cTn id="29" presetID="2" presetClass="entr" presetSubtype="4" fill="hold" nodeType="withEffect">
                                  <p:stCondLst>
                                    <p:cond delay="0"/>
                                  </p:stCondLst>
                                  <p:childTnLst>
                                    <p:set>
                                      <p:cBhvr>
                                        <p:cTn id="30" dur="1" fill="hold">
                                          <p:stCondLst>
                                            <p:cond delay="0"/>
                                          </p:stCondLst>
                                        </p:cTn>
                                        <p:tgtEl>
                                          <p:spTgt spid="150551"/>
                                        </p:tgtEl>
                                        <p:attrNameLst>
                                          <p:attrName>style.visibility</p:attrName>
                                        </p:attrNameLst>
                                      </p:cBhvr>
                                      <p:to>
                                        <p:strVal val="visible"/>
                                      </p:to>
                                    </p:set>
                                    <p:anim calcmode="lin" valueType="num">
                                      <p:cBhvr additive="base">
                                        <p:cTn id="31" dur="2000" fill="hold"/>
                                        <p:tgtEl>
                                          <p:spTgt spid="150551"/>
                                        </p:tgtEl>
                                        <p:attrNameLst>
                                          <p:attrName>ppt_x</p:attrName>
                                        </p:attrNameLst>
                                      </p:cBhvr>
                                      <p:tavLst>
                                        <p:tav tm="0">
                                          <p:val>
                                            <p:strVal val="#ppt_x"/>
                                          </p:val>
                                        </p:tav>
                                        <p:tav tm="100000">
                                          <p:val>
                                            <p:strVal val="#ppt_x"/>
                                          </p:val>
                                        </p:tav>
                                      </p:tavLst>
                                    </p:anim>
                                    <p:anim calcmode="lin" valueType="num">
                                      <p:cBhvr additive="base">
                                        <p:cTn id="32" dur="2000" fill="hold"/>
                                        <p:tgtEl>
                                          <p:spTgt spid="15055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50553"/>
                                        </p:tgtEl>
                                        <p:attrNameLst>
                                          <p:attrName>style.visibility</p:attrName>
                                        </p:attrNameLst>
                                      </p:cBhvr>
                                      <p:to>
                                        <p:strVal val="visible"/>
                                      </p:to>
                                    </p:set>
                                    <p:anim calcmode="lin" valueType="num">
                                      <p:cBhvr additive="base">
                                        <p:cTn id="35" dur="2000" fill="hold"/>
                                        <p:tgtEl>
                                          <p:spTgt spid="150553"/>
                                        </p:tgtEl>
                                        <p:attrNameLst>
                                          <p:attrName>ppt_x</p:attrName>
                                        </p:attrNameLst>
                                      </p:cBhvr>
                                      <p:tavLst>
                                        <p:tav tm="0">
                                          <p:val>
                                            <p:strVal val="#ppt_x"/>
                                          </p:val>
                                        </p:tav>
                                        <p:tav tm="100000">
                                          <p:val>
                                            <p:strVal val="#ppt_x"/>
                                          </p:val>
                                        </p:tav>
                                      </p:tavLst>
                                    </p:anim>
                                    <p:anim calcmode="lin" valueType="num">
                                      <p:cBhvr additive="base">
                                        <p:cTn id="36" dur="2000" fill="hold"/>
                                        <p:tgtEl>
                                          <p:spTgt spid="15055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50543"/>
                                        </p:tgtEl>
                                        <p:attrNameLst>
                                          <p:attrName>style.visibility</p:attrName>
                                        </p:attrNameLst>
                                      </p:cBhvr>
                                      <p:to>
                                        <p:strVal val="visible"/>
                                      </p:to>
                                    </p:set>
                                    <p:anim calcmode="lin" valueType="num">
                                      <p:cBhvr additive="base">
                                        <p:cTn id="39" dur="2000" fill="hold"/>
                                        <p:tgtEl>
                                          <p:spTgt spid="150543"/>
                                        </p:tgtEl>
                                        <p:attrNameLst>
                                          <p:attrName>ppt_x</p:attrName>
                                        </p:attrNameLst>
                                      </p:cBhvr>
                                      <p:tavLst>
                                        <p:tav tm="0">
                                          <p:val>
                                            <p:strVal val="#ppt_x"/>
                                          </p:val>
                                        </p:tav>
                                        <p:tav tm="100000">
                                          <p:val>
                                            <p:strVal val="#ppt_x"/>
                                          </p:val>
                                        </p:tav>
                                      </p:tavLst>
                                    </p:anim>
                                    <p:anim calcmode="lin" valueType="num">
                                      <p:cBhvr additive="base">
                                        <p:cTn id="40" dur="2000" fill="hold"/>
                                        <p:tgtEl>
                                          <p:spTgt spid="15054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50541"/>
                                        </p:tgtEl>
                                        <p:attrNameLst>
                                          <p:attrName>style.visibility</p:attrName>
                                        </p:attrNameLst>
                                      </p:cBhvr>
                                      <p:to>
                                        <p:strVal val="visible"/>
                                      </p:to>
                                    </p:set>
                                    <p:anim calcmode="lin" valueType="num">
                                      <p:cBhvr additive="base">
                                        <p:cTn id="43" dur="2000" fill="hold"/>
                                        <p:tgtEl>
                                          <p:spTgt spid="150541"/>
                                        </p:tgtEl>
                                        <p:attrNameLst>
                                          <p:attrName>ppt_x</p:attrName>
                                        </p:attrNameLst>
                                      </p:cBhvr>
                                      <p:tavLst>
                                        <p:tav tm="0">
                                          <p:val>
                                            <p:strVal val="#ppt_x"/>
                                          </p:val>
                                        </p:tav>
                                        <p:tav tm="100000">
                                          <p:val>
                                            <p:strVal val="#ppt_x"/>
                                          </p:val>
                                        </p:tav>
                                      </p:tavLst>
                                    </p:anim>
                                    <p:anim calcmode="lin" valueType="num">
                                      <p:cBhvr additive="base">
                                        <p:cTn id="44" dur="2000" fill="hold"/>
                                        <p:tgtEl>
                                          <p:spTgt spid="1505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50545"/>
                                        </p:tgtEl>
                                        <p:attrNameLst>
                                          <p:attrName>style.visibility</p:attrName>
                                        </p:attrNameLst>
                                      </p:cBhvr>
                                      <p:to>
                                        <p:strVal val="visible"/>
                                      </p:to>
                                    </p:set>
                                    <p:anim calcmode="lin" valueType="num">
                                      <p:cBhvr additive="base">
                                        <p:cTn id="47" dur="2000" fill="hold"/>
                                        <p:tgtEl>
                                          <p:spTgt spid="150545"/>
                                        </p:tgtEl>
                                        <p:attrNameLst>
                                          <p:attrName>ppt_x</p:attrName>
                                        </p:attrNameLst>
                                      </p:cBhvr>
                                      <p:tavLst>
                                        <p:tav tm="0">
                                          <p:val>
                                            <p:strVal val="#ppt_x"/>
                                          </p:val>
                                        </p:tav>
                                        <p:tav tm="100000">
                                          <p:val>
                                            <p:strVal val="#ppt_x"/>
                                          </p:val>
                                        </p:tav>
                                      </p:tavLst>
                                    </p:anim>
                                    <p:anim calcmode="lin" valueType="num">
                                      <p:cBhvr additive="base">
                                        <p:cTn id="48" dur="2000" fill="hold"/>
                                        <p:tgtEl>
                                          <p:spTgt spid="15054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50549"/>
                                        </p:tgtEl>
                                        <p:attrNameLst>
                                          <p:attrName>style.visibility</p:attrName>
                                        </p:attrNameLst>
                                      </p:cBhvr>
                                      <p:to>
                                        <p:strVal val="visible"/>
                                      </p:to>
                                    </p:set>
                                    <p:anim calcmode="lin" valueType="num">
                                      <p:cBhvr additive="base">
                                        <p:cTn id="51" dur="2000" fill="hold"/>
                                        <p:tgtEl>
                                          <p:spTgt spid="150549"/>
                                        </p:tgtEl>
                                        <p:attrNameLst>
                                          <p:attrName>ppt_x</p:attrName>
                                        </p:attrNameLst>
                                      </p:cBhvr>
                                      <p:tavLst>
                                        <p:tav tm="0">
                                          <p:val>
                                            <p:strVal val="#ppt_x"/>
                                          </p:val>
                                        </p:tav>
                                        <p:tav tm="100000">
                                          <p:val>
                                            <p:strVal val="#ppt_x"/>
                                          </p:val>
                                        </p:tav>
                                      </p:tavLst>
                                    </p:anim>
                                    <p:anim calcmode="lin" valueType="num">
                                      <p:cBhvr additive="base">
                                        <p:cTn id="52" dur="2000" fill="hold"/>
                                        <p:tgtEl>
                                          <p:spTgt spid="150549"/>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50547"/>
                                        </p:tgtEl>
                                        <p:attrNameLst>
                                          <p:attrName>style.visibility</p:attrName>
                                        </p:attrNameLst>
                                      </p:cBhvr>
                                      <p:to>
                                        <p:strVal val="visible"/>
                                      </p:to>
                                    </p:set>
                                    <p:anim calcmode="lin" valueType="num">
                                      <p:cBhvr additive="base">
                                        <p:cTn id="55" dur="2000" fill="hold"/>
                                        <p:tgtEl>
                                          <p:spTgt spid="150547"/>
                                        </p:tgtEl>
                                        <p:attrNameLst>
                                          <p:attrName>ppt_x</p:attrName>
                                        </p:attrNameLst>
                                      </p:cBhvr>
                                      <p:tavLst>
                                        <p:tav tm="0">
                                          <p:val>
                                            <p:strVal val="#ppt_x"/>
                                          </p:val>
                                        </p:tav>
                                        <p:tav tm="100000">
                                          <p:val>
                                            <p:strVal val="#ppt_x"/>
                                          </p:val>
                                        </p:tav>
                                      </p:tavLst>
                                    </p:anim>
                                    <p:anim calcmode="lin" valueType="num">
                                      <p:cBhvr additive="base">
                                        <p:cTn id="56" dur="2000" fill="hold"/>
                                        <p:tgtEl>
                                          <p:spTgt spid="150547"/>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50555"/>
                                        </p:tgtEl>
                                        <p:attrNameLst>
                                          <p:attrName>style.visibility</p:attrName>
                                        </p:attrNameLst>
                                      </p:cBhvr>
                                      <p:to>
                                        <p:strVal val="visible"/>
                                      </p:to>
                                    </p:set>
                                    <p:anim calcmode="lin" valueType="num">
                                      <p:cBhvr additive="base">
                                        <p:cTn id="59" dur="2000" fill="hold"/>
                                        <p:tgtEl>
                                          <p:spTgt spid="150555"/>
                                        </p:tgtEl>
                                        <p:attrNameLst>
                                          <p:attrName>ppt_x</p:attrName>
                                        </p:attrNameLst>
                                      </p:cBhvr>
                                      <p:tavLst>
                                        <p:tav tm="0">
                                          <p:val>
                                            <p:strVal val="#ppt_x"/>
                                          </p:val>
                                        </p:tav>
                                        <p:tav tm="100000">
                                          <p:val>
                                            <p:strVal val="#ppt_x"/>
                                          </p:val>
                                        </p:tav>
                                      </p:tavLst>
                                    </p:anim>
                                    <p:anim calcmode="lin" valueType="num">
                                      <p:cBhvr additive="base">
                                        <p:cTn id="60" dur="2000" fill="hold"/>
                                        <p:tgtEl>
                                          <p:spTgt spid="150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42" grpId="0"/>
      <p:bldP spid="150544" grpId="0"/>
      <p:bldP spid="150546" grpId="0"/>
      <p:bldP spid="150548" grpId="0"/>
      <p:bldP spid="150550" grpId="0"/>
      <p:bldP spid="150552" grpId="0"/>
      <p:bldP spid="150554" grpId="0"/>
      <p:bldP spid="150556" grpId="0"/>
    </p:bldLst>
  </p:timing>
</p:sld>
</file>

<file path=ppt/slides/slide4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935878D9-DED4-4229-B5EF-9A652087CF3C}" type="slidenum">
              <a:rPr lang="ar-SA">
                <a:solidFill>
                  <a:srgbClr val="90C226"/>
                </a:solidFill>
              </a:rPr>
              <a:pPr/>
              <a:t>430</a:t>
            </a:fld>
            <a:endParaRPr lang="en-US" dirty="0">
              <a:solidFill>
                <a:srgbClr val="90C226"/>
              </a:solidFill>
            </a:endParaRPr>
          </a:p>
        </p:txBody>
      </p:sp>
      <p:sp>
        <p:nvSpPr>
          <p:cNvPr id="714754"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pic>
        <p:nvPicPr>
          <p:cNvPr id="714755" name="Picture 3" descr="2003_12_17-Esfahan-11-3-s"/>
          <p:cNvPicPr>
            <a:picLocks noChangeAspect="1" noChangeArrowheads="1"/>
          </p:cNvPicPr>
          <p:nvPr/>
        </p:nvPicPr>
        <p:blipFill>
          <a:blip r:embed="rId3"/>
          <a:srcRect/>
          <a:stretch>
            <a:fillRect/>
          </a:stretch>
        </p:blipFill>
        <p:spPr bwMode="auto">
          <a:xfrm>
            <a:off x="533400" y="304800"/>
            <a:ext cx="1270000" cy="1689100"/>
          </a:xfrm>
          <a:prstGeom prst="rect">
            <a:avLst/>
          </a:prstGeom>
          <a:noFill/>
        </p:spPr>
      </p:pic>
      <p:pic>
        <p:nvPicPr>
          <p:cNvPr id="714756" name="Picture 4" descr="NLOTF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2133600"/>
            <a:ext cx="2514600" cy="1882775"/>
          </a:xfrm>
          <a:prstGeom prst="rect">
            <a:avLst/>
          </a:prstGeom>
          <a:noFill/>
        </p:spPr>
      </p:pic>
      <p:pic>
        <p:nvPicPr>
          <p:cNvPr id="714757" name="Picture 5" descr="NLOTF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4191000"/>
            <a:ext cx="2565400" cy="2209800"/>
          </a:xfrm>
          <a:prstGeom prst="rect">
            <a:avLst/>
          </a:prstGeom>
          <a:noFill/>
        </p:spPr>
      </p:pic>
      <p:pic>
        <p:nvPicPr>
          <p:cNvPr id="714758" name="Picture 6" descr="14"/>
          <p:cNvPicPr>
            <a:picLocks noChangeAspect="1" noChangeArrowheads="1"/>
          </p:cNvPicPr>
          <p:nvPr/>
        </p:nvPicPr>
        <p:blipFill>
          <a:blip r:embed="rId6"/>
          <a:srcRect/>
          <a:stretch>
            <a:fillRect/>
          </a:stretch>
        </p:blipFill>
        <p:spPr bwMode="auto">
          <a:xfrm>
            <a:off x="3048000" y="990600"/>
            <a:ext cx="4413250" cy="4572000"/>
          </a:xfrm>
          <a:prstGeom prst="rect">
            <a:avLst/>
          </a:prstGeom>
          <a:noFill/>
          <a:ln w="38100" algn="ctr">
            <a:noFill/>
            <a:miter lim="800000"/>
            <a:headEnd/>
            <a:tailEnd/>
          </a:ln>
          <a:effectLst/>
        </p:spPr>
      </p:pic>
      <p:sp>
        <p:nvSpPr>
          <p:cNvPr id="714759" name="Line 7"/>
          <p:cNvSpPr>
            <a:spLocks noChangeShapeType="1"/>
          </p:cNvSpPr>
          <p:nvPr/>
        </p:nvSpPr>
        <p:spPr bwMode="auto">
          <a:xfrm>
            <a:off x="914400" y="1981200"/>
            <a:ext cx="0" cy="1524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4760" name="Line 8"/>
          <p:cNvSpPr>
            <a:spLocks noChangeShapeType="1"/>
          </p:cNvSpPr>
          <p:nvPr/>
        </p:nvSpPr>
        <p:spPr bwMode="auto">
          <a:xfrm>
            <a:off x="914400" y="3962400"/>
            <a:ext cx="0" cy="2286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4761" name="Line 9"/>
          <p:cNvSpPr>
            <a:spLocks noChangeShapeType="1"/>
          </p:cNvSpPr>
          <p:nvPr/>
        </p:nvSpPr>
        <p:spPr bwMode="auto">
          <a:xfrm>
            <a:off x="1828800" y="609600"/>
            <a:ext cx="1828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4762" name="Line 10"/>
          <p:cNvSpPr>
            <a:spLocks noChangeShapeType="1"/>
          </p:cNvSpPr>
          <p:nvPr/>
        </p:nvSpPr>
        <p:spPr bwMode="auto">
          <a:xfrm>
            <a:off x="6477000" y="609600"/>
            <a:ext cx="0" cy="3810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14763" name="Text Box 11"/>
          <p:cNvSpPr txBox="1">
            <a:spLocks noChangeArrowheads="1"/>
          </p:cNvSpPr>
          <p:nvPr/>
        </p:nvSpPr>
        <p:spPr bwMode="auto">
          <a:xfrm>
            <a:off x="3429000" y="381000"/>
            <a:ext cx="29718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i="1" dirty="0">
                <a:solidFill>
                  <a:prstClr val="black"/>
                </a:solidFill>
                <a:latin typeface="Arial" pitchFamily="34" charset="0"/>
                <a:cs typeface="B Homa" panose="00000400000000000000" pitchFamily="2" charset="-78"/>
              </a:rPr>
              <a:t>گنبد تزیین شده شیخ لطف الله</a:t>
            </a:r>
            <a:endParaRPr lang="en-US" sz="2000" b="1" i="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200317370"/>
      </p:ext>
    </p:extLst>
  </p:cSld>
  <p:clrMapOvr>
    <a:masterClrMapping/>
  </p:clrMapOvr>
  <p:transition advClick="0"/>
  <p:timing>
    <p:tnLst>
      <p:par>
        <p:cTn id="1" dur="indefinite" restart="never" nodeType="tmRoot"/>
      </p:par>
    </p:tnLst>
  </p:timing>
</p:sld>
</file>

<file path=ppt/slides/slide4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FF3F23FD-BDEA-40E4-8BAE-7D390DF5FC33}" type="slidenum">
              <a:rPr lang="ar-SA">
                <a:solidFill>
                  <a:srgbClr val="90C226"/>
                </a:solidFill>
              </a:rPr>
              <a:pPr/>
              <a:t>431</a:t>
            </a:fld>
            <a:endParaRPr lang="en-US" dirty="0">
              <a:solidFill>
                <a:srgbClr val="90C226"/>
              </a:solidFill>
            </a:endParaRPr>
          </a:p>
        </p:txBody>
      </p:sp>
      <p:sp>
        <p:nvSpPr>
          <p:cNvPr id="716802" name="Text Box 2"/>
          <p:cNvSpPr txBox="1">
            <a:spLocks noChangeArrowheads="1"/>
          </p:cNvSpPr>
          <p:nvPr/>
        </p:nvSpPr>
        <p:spPr bwMode="auto">
          <a:xfrm rot="5400000">
            <a:off x="5410200" y="1524000"/>
            <a:ext cx="6248400" cy="762000"/>
          </a:xfrm>
          <a:prstGeom prst="rect">
            <a:avLst/>
          </a:prstGeom>
          <a:noFill/>
          <a:ln w="9525">
            <a:noFill/>
            <a:miter lim="800000"/>
            <a:headEnd/>
            <a:tailEnd/>
          </a:ln>
          <a:effectLst/>
        </p:spPr>
        <p:txBody>
          <a:bodyPr>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مسجد شيخ لطف الله </a:t>
            </a:r>
            <a:endParaRPr lang="en-US" sz="4400" dirty="0">
              <a:solidFill>
                <a:prstClr val="black"/>
              </a:solidFill>
              <a:latin typeface="Arial" pitchFamily="34" charset="0"/>
              <a:cs typeface="Andalus" pitchFamily="2" charset="-78"/>
            </a:endParaRPr>
          </a:p>
        </p:txBody>
      </p:sp>
      <p:sp>
        <p:nvSpPr>
          <p:cNvPr id="716803" name="Text Box 3"/>
          <p:cNvSpPr txBox="1">
            <a:spLocks noChangeArrowheads="1"/>
          </p:cNvSpPr>
          <p:nvPr/>
        </p:nvSpPr>
        <p:spPr bwMode="auto">
          <a:xfrm>
            <a:off x="228600" y="457200"/>
            <a:ext cx="7848600"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pic>
        <p:nvPicPr>
          <p:cNvPr id="716804" name="Picture 4" descr="IMG_114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 y="304800"/>
            <a:ext cx="4419600" cy="6172200"/>
          </a:xfrm>
          <a:prstGeom prst="rect">
            <a:avLst/>
          </a:prstGeom>
          <a:noFill/>
        </p:spPr>
      </p:pic>
      <p:pic>
        <p:nvPicPr>
          <p:cNvPr id="716805" name="Picture 5" descr="11"/>
          <p:cNvPicPr>
            <a:picLocks noChangeAspect="1" noChangeArrowheads="1"/>
          </p:cNvPicPr>
          <p:nvPr/>
        </p:nvPicPr>
        <p:blipFill>
          <a:blip r:embed="rId4"/>
          <a:srcRect/>
          <a:stretch>
            <a:fillRect/>
          </a:stretch>
        </p:blipFill>
        <p:spPr bwMode="auto">
          <a:xfrm>
            <a:off x="4800600" y="304800"/>
            <a:ext cx="2638425" cy="2867025"/>
          </a:xfrm>
          <a:prstGeom prst="rect">
            <a:avLst/>
          </a:prstGeom>
          <a:noFill/>
        </p:spPr>
      </p:pic>
    </p:spTree>
    <p:extLst>
      <p:ext uri="{BB962C8B-B14F-4D97-AF65-F5344CB8AC3E}">
        <p14:creationId xmlns:p14="http://schemas.microsoft.com/office/powerpoint/2010/main" val="339565641"/>
      </p:ext>
    </p:extLst>
  </p:cSld>
  <p:clrMapOvr>
    <a:masterClrMapping/>
  </p:clrMapOvr>
  <p:transition advClick="0"/>
  <p:timing>
    <p:tnLst>
      <p:par>
        <p:cTn id="1" dur="indefinite" restart="never" nodeType="tmRoot"/>
      </p:par>
    </p:tn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2EA4AC49-CDBF-4EAF-8753-9FE3ED01A0EF}" type="slidenum">
              <a:rPr lang="ar-SA">
                <a:solidFill>
                  <a:srgbClr val="90C226"/>
                </a:solidFill>
              </a:rPr>
              <a:pPr/>
              <a:t>432</a:t>
            </a:fld>
            <a:endParaRPr lang="en-US" dirty="0">
              <a:solidFill>
                <a:srgbClr val="90C226"/>
              </a:solidFill>
            </a:endParaRPr>
          </a:p>
        </p:txBody>
      </p:sp>
      <p:pic>
        <p:nvPicPr>
          <p:cNvPr id="727042" name="Picture 2" descr="kashan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 y="2971800"/>
            <a:ext cx="4876800" cy="3117850"/>
          </a:xfrm>
          <a:prstGeom prst="rect">
            <a:avLst/>
          </a:prstGeom>
          <a:noFill/>
        </p:spPr>
      </p:pic>
      <p:sp>
        <p:nvSpPr>
          <p:cNvPr id="727043" name="Rectangle 3"/>
          <p:cNvSpPr>
            <a:spLocks noChangeArrowheads="1"/>
          </p:cNvSpPr>
          <p:nvPr/>
        </p:nvSpPr>
        <p:spPr bwMode="auto">
          <a:xfrm>
            <a:off x="1371600" y="533400"/>
            <a:ext cx="6550025" cy="1189038"/>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7200" dirty="0">
                <a:solidFill>
                  <a:prstClr val="black"/>
                </a:solidFill>
                <a:latin typeface="Arial" pitchFamily="34" charset="0"/>
                <a:cs typeface="Andalus" pitchFamily="2" charset="-78"/>
              </a:rPr>
              <a:t>مدرسه سلطانی کاشان</a:t>
            </a:r>
            <a:endParaRPr lang="en-US" sz="7200" dirty="0">
              <a:solidFill>
                <a:prstClr val="black"/>
              </a:solidFill>
              <a:latin typeface="Arial" pitchFamily="34" charset="0"/>
              <a:cs typeface="Andalus" pitchFamily="2" charset="-78"/>
            </a:endParaRPr>
          </a:p>
        </p:txBody>
      </p:sp>
    </p:spTree>
    <p:extLst>
      <p:ext uri="{BB962C8B-B14F-4D97-AF65-F5344CB8AC3E}">
        <p14:creationId xmlns:p14="http://schemas.microsoft.com/office/powerpoint/2010/main" val="3540785497"/>
      </p:ext>
    </p:extLst>
  </p:cSld>
  <p:clrMapOvr>
    <a:masterClrMapping/>
  </p:clrMapOvr>
  <p:transition advClick="0"/>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6D056CBF-F148-46EE-9BF0-379F70014850}" type="slidenum">
              <a:rPr lang="ar-SA">
                <a:solidFill>
                  <a:srgbClr val="90C226"/>
                </a:solidFill>
              </a:rPr>
              <a:pPr/>
              <a:t>433</a:t>
            </a:fld>
            <a:endParaRPr lang="en-US" dirty="0">
              <a:solidFill>
                <a:srgbClr val="90C226"/>
              </a:solidFill>
            </a:endParaRPr>
          </a:p>
        </p:txBody>
      </p:sp>
      <p:sp>
        <p:nvSpPr>
          <p:cNvPr id="728066" name="Line 2"/>
          <p:cNvSpPr>
            <a:spLocks noChangeShapeType="1"/>
          </p:cNvSpPr>
          <p:nvPr/>
        </p:nvSpPr>
        <p:spPr bwMode="auto">
          <a:xfrm>
            <a:off x="2286000" y="4648200"/>
            <a:ext cx="0" cy="22098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28067" name="Line 3"/>
          <p:cNvSpPr>
            <a:spLocks noChangeShapeType="1"/>
          </p:cNvSpPr>
          <p:nvPr/>
        </p:nvSpPr>
        <p:spPr bwMode="auto">
          <a:xfrm>
            <a:off x="6858000" y="0"/>
            <a:ext cx="0" cy="5029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28068" name="Line 4"/>
          <p:cNvSpPr>
            <a:spLocks noChangeShapeType="1"/>
          </p:cNvSpPr>
          <p:nvPr/>
        </p:nvSpPr>
        <p:spPr bwMode="auto">
          <a:xfrm flipH="1">
            <a:off x="4038600" y="46482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28069" name="Rectangle 5"/>
          <p:cNvSpPr>
            <a:spLocks noChangeArrowheads="1"/>
          </p:cNvSpPr>
          <p:nvPr/>
        </p:nvSpPr>
        <p:spPr bwMode="auto">
          <a:xfrm rot="-16200000">
            <a:off x="6039643" y="2951957"/>
            <a:ext cx="40751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سلطانی کاشان</a:t>
            </a:r>
            <a:endParaRPr lang="en-US" sz="4400" dirty="0">
              <a:solidFill>
                <a:prstClr val="black"/>
              </a:solidFill>
              <a:latin typeface="Arial" pitchFamily="34" charset="0"/>
              <a:cs typeface="Andalus" pitchFamily="2" charset="-78"/>
            </a:endParaRPr>
          </a:p>
        </p:txBody>
      </p:sp>
      <p:pic>
        <p:nvPicPr>
          <p:cNvPr id="728070" name="Picture 6" descr="Picture 321"/>
          <p:cNvPicPr>
            <a:picLocks noChangeAspect="1" noChangeArrowheads="1"/>
          </p:cNvPicPr>
          <p:nvPr/>
        </p:nvPicPr>
        <p:blipFill>
          <a:blip r:embed="rId2"/>
          <a:srcRect/>
          <a:stretch>
            <a:fillRect/>
          </a:stretch>
        </p:blipFill>
        <p:spPr bwMode="auto">
          <a:xfrm>
            <a:off x="3810000" y="304800"/>
            <a:ext cx="2971800" cy="2719388"/>
          </a:xfrm>
          <a:prstGeom prst="rect">
            <a:avLst/>
          </a:prstGeom>
          <a:noFill/>
        </p:spPr>
      </p:pic>
      <p:pic>
        <p:nvPicPr>
          <p:cNvPr id="728071" name="Picture 7" descr="Picture 32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338073">
            <a:off x="1562100" y="2019300"/>
            <a:ext cx="1752600" cy="4114800"/>
          </a:xfrm>
          <a:prstGeom prst="rect">
            <a:avLst/>
          </a:prstGeom>
          <a:noFill/>
        </p:spPr>
      </p:pic>
      <p:pic>
        <p:nvPicPr>
          <p:cNvPr id="728072" name="Picture 8" descr="Picture 32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16343348">
            <a:off x="1676400" y="3810000"/>
            <a:ext cx="1524000" cy="4114800"/>
          </a:xfrm>
          <a:prstGeom prst="rect">
            <a:avLst/>
          </a:prstGeom>
          <a:noFill/>
        </p:spPr>
      </p:pic>
      <p:sp>
        <p:nvSpPr>
          <p:cNvPr id="728073" name="Rectangle 9"/>
          <p:cNvSpPr>
            <a:spLocks noChangeArrowheads="1"/>
          </p:cNvSpPr>
          <p:nvPr/>
        </p:nvSpPr>
        <p:spPr bwMode="auto">
          <a:xfrm>
            <a:off x="381000" y="3200400"/>
            <a:ext cx="4191000" cy="17526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28074" name="Rectangle 10"/>
          <p:cNvSpPr>
            <a:spLocks noChangeArrowheads="1"/>
          </p:cNvSpPr>
          <p:nvPr/>
        </p:nvSpPr>
        <p:spPr bwMode="auto">
          <a:xfrm>
            <a:off x="381000" y="5105400"/>
            <a:ext cx="4191000" cy="14478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28075" name="Rectangle 11"/>
          <p:cNvSpPr>
            <a:spLocks noChangeArrowheads="1"/>
          </p:cNvSpPr>
          <p:nvPr/>
        </p:nvSpPr>
        <p:spPr bwMode="auto">
          <a:xfrm rot="-147680">
            <a:off x="3810000" y="304800"/>
            <a:ext cx="2971800" cy="2743200"/>
          </a:xfrm>
          <a:prstGeom prst="rect">
            <a:avLst/>
          </a:prstGeom>
          <a:no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345052037"/>
      </p:ext>
    </p:extLst>
  </p:cSld>
  <p:clrMapOvr>
    <a:masterClrMapping/>
  </p:clrMapOvr>
  <p:transition advClick="0"/>
  <p:timing>
    <p:tnLst>
      <p:par>
        <p:cTn id="1" dur="indefinite" restart="never" nodeType="tmRoot"/>
      </p:par>
    </p:tn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949DEE26-A73C-419B-A6D1-12B8C03B4D8A}" type="slidenum">
              <a:rPr lang="ar-SA">
                <a:solidFill>
                  <a:srgbClr val="90C226"/>
                </a:solidFill>
              </a:rPr>
              <a:pPr/>
              <a:t>434</a:t>
            </a:fld>
            <a:endParaRPr lang="en-US" dirty="0">
              <a:solidFill>
                <a:srgbClr val="90C226"/>
              </a:solidFill>
            </a:endParaRPr>
          </a:p>
        </p:txBody>
      </p:sp>
      <p:sp>
        <p:nvSpPr>
          <p:cNvPr id="729090" name="Line 2"/>
          <p:cNvSpPr>
            <a:spLocks noChangeShapeType="1"/>
          </p:cNvSpPr>
          <p:nvPr/>
        </p:nvSpPr>
        <p:spPr bwMode="auto">
          <a:xfrm>
            <a:off x="6248400" y="0"/>
            <a:ext cx="0" cy="579120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29091" name="Line 3"/>
          <p:cNvSpPr>
            <a:spLocks noChangeShapeType="1"/>
          </p:cNvSpPr>
          <p:nvPr/>
        </p:nvSpPr>
        <p:spPr bwMode="auto">
          <a:xfrm flipH="1">
            <a:off x="3429000" y="5410200"/>
            <a:ext cx="3352800" cy="0"/>
          </a:xfrm>
          <a:prstGeom prst="line">
            <a:avLst/>
          </a:prstGeom>
          <a:noFill/>
          <a:ln w="38100">
            <a:solidFill>
              <a:srgbClr val="80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729092" name="Rectangle 4"/>
          <p:cNvSpPr>
            <a:spLocks noChangeArrowheads="1"/>
          </p:cNvSpPr>
          <p:nvPr/>
        </p:nvSpPr>
        <p:spPr bwMode="auto">
          <a:xfrm rot="-16200000">
            <a:off x="6039643" y="2951957"/>
            <a:ext cx="4075113" cy="762000"/>
          </a:xfrm>
          <a:prstGeom prst="rect">
            <a:avLst/>
          </a:prstGeom>
          <a:solidFill>
            <a:schemeClr val="bg1"/>
          </a:solidFill>
          <a:ln w="9525">
            <a:noFill/>
            <a:miter lim="800000"/>
            <a:headEnd/>
            <a:tailEnd/>
          </a:ln>
          <a:effectLst/>
        </p:spPr>
        <p:txBody>
          <a:bodyPr wrap="none">
            <a:spAutoFit/>
          </a:bodyPr>
          <a:lstStyle/>
          <a:p>
            <a:pPr fontAlgn="base">
              <a:spcBef>
                <a:spcPct val="50000"/>
              </a:spcBef>
              <a:spcAft>
                <a:spcPct val="0"/>
              </a:spcAft>
            </a:pPr>
            <a:r>
              <a:rPr lang="fa-IR" sz="4400" dirty="0">
                <a:solidFill>
                  <a:prstClr val="black"/>
                </a:solidFill>
                <a:latin typeface="Arial" pitchFamily="34" charset="0"/>
                <a:cs typeface="Andalus" pitchFamily="2" charset="-78"/>
              </a:rPr>
              <a:t>مدرسه سلطانی کاشان</a:t>
            </a:r>
            <a:endParaRPr lang="en-US" sz="4400" dirty="0">
              <a:solidFill>
                <a:prstClr val="black"/>
              </a:solidFill>
              <a:latin typeface="Arial" pitchFamily="34" charset="0"/>
              <a:cs typeface="Andalus" pitchFamily="2" charset="-78"/>
            </a:endParaRPr>
          </a:p>
        </p:txBody>
      </p:sp>
      <p:pic>
        <p:nvPicPr>
          <p:cNvPr id="729093" name="Picture 5" descr="Picture 324"/>
          <p:cNvPicPr>
            <a:picLocks noChangeAspect="1" noChangeArrowheads="1"/>
          </p:cNvPicPr>
          <p:nvPr/>
        </p:nvPicPr>
        <p:blipFill>
          <a:blip r:embed="rId2"/>
          <a:srcRect/>
          <a:stretch>
            <a:fillRect/>
          </a:stretch>
        </p:blipFill>
        <p:spPr bwMode="auto">
          <a:xfrm>
            <a:off x="995363" y="684213"/>
            <a:ext cx="5934075" cy="4195762"/>
          </a:xfrm>
          <a:prstGeom prst="rect">
            <a:avLst/>
          </a:prstGeom>
          <a:noFill/>
          <a:ln w="9525">
            <a:solidFill>
              <a:srgbClr val="800000"/>
            </a:solidFill>
            <a:miter lim="800000"/>
            <a:headEnd/>
            <a:tailEnd/>
          </a:ln>
        </p:spPr>
      </p:pic>
      <p:sp>
        <p:nvSpPr>
          <p:cNvPr id="729094" name="Text Box 6"/>
          <p:cNvSpPr txBox="1">
            <a:spLocks noChangeArrowheads="1"/>
          </p:cNvSpPr>
          <p:nvPr/>
        </p:nvSpPr>
        <p:spPr bwMode="auto">
          <a:xfrm>
            <a:off x="4648200" y="5029200"/>
            <a:ext cx="144780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i="1" dirty="0">
                <a:solidFill>
                  <a:prstClr val="black"/>
                </a:solidFill>
                <a:latin typeface="Arial" pitchFamily="34" charset="0"/>
                <a:cs typeface="B Homa" panose="00000400000000000000" pitchFamily="2" charset="-78"/>
              </a:rPr>
              <a:t>تصویر سه بعدی</a:t>
            </a:r>
            <a:endParaRPr lang="en-US" b="1" i="1" dirty="0">
              <a:solidFill>
                <a:prstClr val="black"/>
              </a:solidFill>
              <a:latin typeface="Arial" pitchFamily="34" charset="0"/>
              <a:cs typeface="B Homa" panose="00000400000000000000" pitchFamily="2" charset="-78"/>
            </a:endParaRPr>
          </a:p>
        </p:txBody>
      </p:sp>
      <p:sp>
        <p:nvSpPr>
          <p:cNvPr id="729095" name="Rectangle 7"/>
          <p:cNvSpPr>
            <a:spLocks noChangeArrowheads="1"/>
          </p:cNvSpPr>
          <p:nvPr/>
        </p:nvSpPr>
        <p:spPr bwMode="auto">
          <a:xfrm>
            <a:off x="7239000" y="6096000"/>
            <a:ext cx="990600" cy="533400"/>
          </a:xfrm>
          <a:prstGeom prst="rect">
            <a:avLst/>
          </a:prstGeom>
          <a:solidFill>
            <a:srgbClr val="C0C0C0"/>
          </a:solidFill>
          <a:ln w="9525">
            <a:no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01411016"/>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8D9DEE21-1861-4E9E-809E-EC26AF5D43BA}" type="slidenum">
              <a:rPr lang="ar-SA">
                <a:solidFill>
                  <a:srgbClr val="90C226"/>
                </a:solidFill>
              </a:rPr>
              <a:pPr/>
              <a:t>44</a:t>
            </a:fld>
            <a:endParaRPr lang="en-US" dirty="0">
              <a:solidFill>
                <a:srgbClr val="90C226"/>
              </a:solidFill>
            </a:endParaRPr>
          </a:p>
        </p:txBody>
      </p:sp>
      <p:pic>
        <p:nvPicPr>
          <p:cNvPr id="151554" name="Picture 2" descr="Untitled-3"/>
          <p:cNvPicPr>
            <a:picLocks noChangeAspect="1" noChangeArrowheads="1"/>
          </p:cNvPicPr>
          <p:nvPr/>
        </p:nvPicPr>
        <p:blipFill>
          <a:blip r:embed="rId2"/>
          <a:srcRect/>
          <a:stretch>
            <a:fillRect/>
          </a:stretch>
        </p:blipFill>
        <p:spPr bwMode="auto">
          <a:xfrm>
            <a:off x="323850" y="260350"/>
            <a:ext cx="2808288" cy="6076950"/>
          </a:xfrm>
          <a:prstGeom prst="rect">
            <a:avLst/>
          </a:prstGeom>
          <a:noFill/>
        </p:spPr>
      </p:pic>
      <p:pic>
        <p:nvPicPr>
          <p:cNvPr id="151555" name="Picture 3" descr="Untitled-2"/>
          <p:cNvPicPr>
            <a:picLocks noChangeAspect="1" noChangeArrowheads="1"/>
          </p:cNvPicPr>
          <p:nvPr/>
        </p:nvPicPr>
        <p:blipFill>
          <a:blip r:embed="rId3"/>
          <a:srcRect/>
          <a:stretch>
            <a:fillRect/>
          </a:stretch>
        </p:blipFill>
        <p:spPr bwMode="auto">
          <a:xfrm>
            <a:off x="5435600" y="260350"/>
            <a:ext cx="3309938" cy="3455988"/>
          </a:xfrm>
          <a:prstGeom prst="rect">
            <a:avLst/>
          </a:prstGeom>
          <a:noFill/>
        </p:spPr>
      </p:pic>
      <p:sp>
        <p:nvSpPr>
          <p:cNvPr id="151556" name="Text Box 4"/>
          <p:cNvSpPr txBox="1">
            <a:spLocks noChangeArrowheads="1"/>
          </p:cNvSpPr>
          <p:nvPr/>
        </p:nvSpPr>
        <p:spPr bwMode="auto">
          <a:xfrm>
            <a:off x="3563938" y="4292600"/>
            <a:ext cx="3600450" cy="1066800"/>
          </a:xfrm>
          <a:prstGeom prst="rect">
            <a:avLst/>
          </a:prstGeom>
          <a:noFill/>
          <a:ln w="9525">
            <a:noFill/>
            <a:miter lim="800000"/>
            <a:headEnd/>
            <a:tailEnd/>
          </a:ln>
          <a:effectLst/>
        </p:spPr>
        <p:txBody>
          <a:bodyPr>
            <a:spAutoFit/>
          </a:bodyPr>
          <a:lstStyle/>
          <a:p>
            <a:pPr fontAlgn="base">
              <a:spcBef>
                <a:spcPct val="50000"/>
              </a:spcBef>
              <a:spcAft>
                <a:spcPct val="0"/>
              </a:spcAft>
            </a:pPr>
            <a:r>
              <a:rPr lang="fa-IR" sz="3200" b="1" dirty="0">
                <a:solidFill>
                  <a:prstClr val="black"/>
                </a:solidFill>
                <a:latin typeface="Tahoma" pitchFamily="34" charset="0"/>
                <a:cs typeface="B Homa" panose="00000400000000000000" pitchFamily="2" charset="-78"/>
              </a:rPr>
              <a:t>در این دوره از تاق آهنگ استفاده شد.</a:t>
            </a:r>
            <a:endParaRPr lang="en-US" sz="3200" b="1" dirty="0">
              <a:solidFill>
                <a:prstClr val="black"/>
              </a:solidFill>
              <a:latin typeface="Tahoma" pitchFamily="34" charset="0"/>
              <a:cs typeface="B Homa" panose="00000400000000000000" pitchFamily="2" charset="-78"/>
            </a:endParaRPr>
          </a:p>
        </p:txBody>
      </p:sp>
    </p:spTree>
    <p:extLst>
      <p:ext uri="{BB962C8B-B14F-4D97-AF65-F5344CB8AC3E}">
        <p14:creationId xmlns:p14="http://schemas.microsoft.com/office/powerpoint/2010/main" val="272761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1554"/>
                                        </p:tgtEl>
                                        <p:attrNameLst>
                                          <p:attrName>style.visibility</p:attrName>
                                        </p:attrNameLst>
                                      </p:cBhvr>
                                      <p:to>
                                        <p:strVal val="visible"/>
                                      </p:to>
                                    </p:set>
                                    <p:anim calcmode="lin" valueType="num">
                                      <p:cBhvr additive="base">
                                        <p:cTn id="7" dur="2000" fill="hold"/>
                                        <p:tgtEl>
                                          <p:spTgt spid="151554"/>
                                        </p:tgtEl>
                                        <p:attrNameLst>
                                          <p:attrName>ppt_x</p:attrName>
                                        </p:attrNameLst>
                                      </p:cBhvr>
                                      <p:tavLst>
                                        <p:tav tm="0">
                                          <p:val>
                                            <p:strVal val="#ppt_x"/>
                                          </p:val>
                                        </p:tav>
                                        <p:tav tm="100000">
                                          <p:val>
                                            <p:strVal val="#ppt_x"/>
                                          </p:val>
                                        </p:tav>
                                      </p:tavLst>
                                    </p:anim>
                                    <p:anim calcmode="lin" valueType="num">
                                      <p:cBhvr additive="base">
                                        <p:cTn id="8" dur="2000" fill="hold"/>
                                        <p:tgtEl>
                                          <p:spTgt spid="15155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1555"/>
                                        </p:tgtEl>
                                        <p:attrNameLst>
                                          <p:attrName>style.visibility</p:attrName>
                                        </p:attrNameLst>
                                      </p:cBhvr>
                                      <p:to>
                                        <p:strVal val="visible"/>
                                      </p:to>
                                    </p:set>
                                    <p:anim calcmode="lin" valueType="num">
                                      <p:cBhvr additive="base">
                                        <p:cTn id="11" dur="2000" fill="hold"/>
                                        <p:tgtEl>
                                          <p:spTgt spid="151555"/>
                                        </p:tgtEl>
                                        <p:attrNameLst>
                                          <p:attrName>ppt_x</p:attrName>
                                        </p:attrNameLst>
                                      </p:cBhvr>
                                      <p:tavLst>
                                        <p:tav tm="0">
                                          <p:val>
                                            <p:strVal val="#ppt_x"/>
                                          </p:val>
                                        </p:tav>
                                        <p:tav tm="100000">
                                          <p:val>
                                            <p:strVal val="#ppt_x"/>
                                          </p:val>
                                        </p:tav>
                                      </p:tavLst>
                                    </p:anim>
                                    <p:anim calcmode="lin" valueType="num">
                                      <p:cBhvr additive="base">
                                        <p:cTn id="12" dur="2000" fill="hold"/>
                                        <p:tgtEl>
                                          <p:spTgt spid="151555"/>
                                        </p:tgtEl>
                                        <p:attrNameLst>
                                          <p:attrName>ppt_y</p:attrName>
                                        </p:attrNameLst>
                                      </p:cBhvr>
                                      <p:tavLst>
                                        <p:tav tm="0">
                                          <p:val>
                                            <p:strVal val="1+#ppt_h/2"/>
                                          </p:val>
                                        </p:tav>
                                        <p:tav tm="100000">
                                          <p:val>
                                            <p:strVal val="#ppt_y"/>
                                          </p:val>
                                        </p:tav>
                                      </p:tavLst>
                                    </p:anim>
                                  </p:childTnLst>
                                </p:cTn>
                              </p:par>
                              <p:par>
                                <p:cTn id="13" presetID="3" presetClass="entr" presetSubtype="10" fill="hold" grpId="0" nodeType="withEffect">
                                  <p:stCondLst>
                                    <p:cond delay="0"/>
                                  </p:stCondLst>
                                  <p:childTnLst>
                                    <p:set>
                                      <p:cBhvr>
                                        <p:cTn id="14" dur="1" fill="hold">
                                          <p:stCondLst>
                                            <p:cond delay="0"/>
                                          </p:stCondLst>
                                        </p:cTn>
                                        <p:tgtEl>
                                          <p:spTgt spid="151556"/>
                                        </p:tgtEl>
                                        <p:attrNameLst>
                                          <p:attrName>style.visibility</p:attrName>
                                        </p:attrNameLst>
                                      </p:cBhvr>
                                      <p:to>
                                        <p:strVal val="visible"/>
                                      </p:to>
                                    </p:set>
                                    <p:animEffect transition="in" filter="blinds(horizontal)">
                                      <p:cBhvr>
                                        <p:cTn id="15" dur="2000"/>
                                        <p:tgtEl>
                                          <p:spTgt spid="151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Untitled-1"/>
          <p:cNvPicPr>
            <a:picLocks noGrp="1" noChangeAspect="1" noChangeArrowheads="1"/>
          </p:cNvPicPr>
          <p:nvPr>
            <p:ph/>
          </p:nvPr>
        </p:nvPicPr>
        <p:blipFill>
          <a:blip r:embed="rId2" cstate="screen">
            <a:clrChange>
              <a:clrFrom>
                <a:srgbClr val="DFE1F0"/>
              </a:clrFrom>
              <a:clrTo>
                <a:srgbClr val="DFE1F0">
                  <a:alpha val="0"/>
                </a:srgbClr>
              </a:clrTo>
            </a:clrChange>
            <a:lum contrast="54000"/>
            <a:extLst>
              <a:ext uri="{28A0092B-C50C-407E-A947-70E740481C1C}">
                <a14:useLocalDpi xmlns:a14="http://schemas.microsoft.com/office/drawing/2010/main"/>
              </a:ext>
            </a:extLst>
          </a:blip>
          <a:srcRect/>
          <a:stretch>
            <a:fillRect/>
          </a:stretch>
        </p:blipFill>
        <p:spPr>
          <a:xfrm>
            <a:off x="342900" y="217488"/>
            <a:ext cx="3140075" cy="3384550"/>
          </a:xfrm>
          <a:noFill/>
          <a:ln/>
        </p:spPr>
      </p:pic>
      <p:sp>
        <p:nvSpPr>
          <p:cNvPr id="15" name="Slide Number Placeholder 4"/>
          <p:cNvSpPr>
            <a:spLocks noGrp="1"/>
          </p:cNvSpPr>
          <p:nvPr>
            <p:ph type="sldNum" sz="quarter" idx="12"/>
          </p:nvPr>
        </p:nvSpPr>
        <p:spPr/>
        <p:txBody>
          <a:bodyPr/>
          <a:lstStyle/>
          <a:p>
            <a:fld id="{1083CD31-1562-43FD-BA2D-2162A328B945}" type="slidenum">
              <a:rPr lang="ar-SA">
                <a:solidFill>
                  <a:srgbClr val="90C226"/>
                </a:solidFill>
              </a:rPr>
              <a:pPr/>
              <a:t>45</a:t>
            </a:fld>
            <a:endParaRPr lang="en-US" dirty="0">
              <a:solidFill>
                <a:srgbClr val="90C226"/>
              </a:solidFill>
            </a:endParaRPr>
          </a:p>
        </p:txBody>
      </p:sp>
      <p:sp>
        <p:nvSpPr>
          <p:cNvPr id="153603" name="Text Box 3"/>
          <p:cNvSpPr txBox="1">
            <a:spLocks noChangeArrowheads="1"/>
          </p:cNvSpPr>
          <p:nvPr/>
        </p:nvSpPr>
        <p:spPr bwMode="auto">
          <a:xfrm>
            <a:off x="4859338" y="260350"/>
            <a:ext cx="3959225" cy="1008063"/>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sz="2000" b="1" dirty="0">
                <a:solidFill>
                  <a:prstClr val="black"/>
                </a:solidFill>
                <a:latin typeface="Arial" pitchFamily="34" charset="0"/>
                <a:cs typeface="B Homa" panose="00000400000000000000" pitchFamily="2" charset="-78"/>
              </a:rPr>
              <a:t>مسجد قبا</a:t>
            </a:r>
            <a:r>
              <a:rPr lang="fa-IR" b="1" dirty="0">
                <a:solidFill>
                  <a:prstClr val="black"/>
                </a:solidFill>
                <a:latin typeface="Arial" pitchFamily="34" charset="0"/>
                <a:cs typeface="B Homa" panose="00000400000000000000" pitchFamily="2" charset="-78"/>
              </a:rPr>
              <a:t> (ذوالقبلتین)</a:t>
            </a:r>
          </a:p>
          <a:p>
            <a:pP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نخستين فضاى ساخته شده به عنوان مسجد در تاريخ اسلام است.</a:t>
            </a:r>
            <a:endParaRPr lang="en-US" sz="1600" b="1" dirty="0">
              <a:solidFill>
                <a:prstClr val="black"/>
              </a:solidFill>
              <a:latin typeface="Arial" pitchFamily="34" charset="0"/>
              <a:cs typeface="B Homa" panose="00000400000000000000" pitchFamily="2" charset="-78"/>
            </a:endParaRPr>
          </a:p>
        </p:txBody>
      </p:sp>
      <p:sp>
        <p:nvSpPr>
          <p:cNvPr id="153604" name="Text Box 4"/>
          <p:cNvSpPr txBox="1">
            <a:spLocks noChangeArrowheads="1"/>
          </p:cNvSpPr>
          <p:nvPr/>
        </p:nvSpPr>
        <p:spPr bwMode="auto">
          <a:xfrm>
            <a:off x="2555875" y="2349500"/>
            <a:ext cx="301625"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srgbClr val="FF0000"/>
                </a:solidFill>
                <a:latin typeface="Arial" pitchFamily="34" charset="0"/>
                <a:cs typeface="B Homa" panose="00000400000000000000" pitchFamily="2" charset="-78"/>
              </a:rPr>
              <a:t>1</a:t>
            </a:r>
            <a:endParaRPr lang="en-US" sz="1600" b="1" dirty="0">
              <a:solidFill>
                <a:srgbClr val="FF0000"/>
              </a:solidFill>
              <a:latin typeface="Arial" pitchFamily="34" charset="0"/>
              <a:cs typeface="B Homa" panose="00000400000000000000" pitchFamily="2" charset="-78"/>
            </a:endParaRPr>
          </a:p>
        </p:txBody>
      </p:sp>
      <p:sp>
        <p:nvSpPr>
          <p:cNvPr id="153606" name="Text Box 6"/>
          <p:cNvSpPr txBox="1">
            <a:spLocks noChangeArrowheads="1"/>
          </p:cNvSpPr>
          <p:nvPr/>
        </p:nvSpPr>
        <p:spPr bwMode="auto">
          <a:xfrm>
            <a:off x="3419475" y="1773238"/>
            <a:ext cx="274434" cy="338554"/>
          </a:xfrm>
          <a:prstGeom prst="rect">
            <a:avLst/>
          </a:prstGeom>
          <a:noFill/>
          <a:ln w="9525">
            <a:noFill/>
            <a:miter lim="800000"/>
            <a:headEnd/>
            <a:tailEnd/>
          </a:ln>
          <a:effectLst/>
        </p:spPr>
        <p:txBody>
          <a:bodyPr wrap="none">
            <a:spAutoFit/>
          </a:bodyPr>
          <a:lstStyle/>
          <a:p>
            <a:pPr algn="l" rtl="0" fontAlgn="base">
              <a:spcBef>
                <a:spcPct val="0"/>
              </a:spcBef>
              <a:spcAft>
                <a:spcPct val="0"/>
              </a:spcAft>
            </a:pPr>
            <a:r>
              <a:rPr lang="fa-IR" sz="1600" b="1" dirty="0">
                <a:solidFill>
                  <a:srgbClr val="FF0000"/>
                </a:solidFill>
                <a:latin typeface="Arial" pitchFamily="34" charset="0"/>
                <a:cs typeface="B Homa" panose="00000400000000000000" pitchFamily="2" charset="-78"/>
              </a:rPr>
              <a:t>2</a:t>
            </a:r>
            <a:endParaRPr lang="en-US" sz="1600" b="1" dirty="0">
              <a:solidFill>
                <a:srgbClr val="FF0000"/>
              </a:solidFill>
              <a:latin typeface="Arial" pitchFamily="34" charset="0"/>
              <a:cs typeface="B Homa" panose="00000400000000000000" pitchFamily="2" charset="-78"/>
            </a:endParaRPr>
          </a:p>
        </p:txBody>
      </p:sp>
      <p:sp>
        <p:nvSpPr>
          <p:cNvPr id="153607" name="Text Box 7"/>
          <p:cNvSpPr txBox="1">
            <a:spLocks noChangeArrowheads="1"/>
          </p:cNvSpPr>
          <p:nvPr/>
        </p:nvSpPr>
        <p:spPr bwMode="auto">
          <a:xfrm>
            <a:off x="2051050" y="1628775"/>
            <a:ext cx="301625" cy="3968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000" b="1" dirty="0">
                <a:solidFill>
                  <a:srgbClr val="333399"/>
                </a:solidFill>
                <a:latin typeface="Arial" pitchFamily="34" charset="0"/>
                <a:cs typeface="B Homa" panose="00000400000000000000" pitchFamily="2" charset="-78"/>
              </a:rPr>
              <a:t>3</a:t>
            </a:r>
            <a:endParaRPr lang="en-US" sz="2000" b="1" dirty="0">
              <a:solidFill>
                <a:prstClr val="black"/>
              </a:solidFill>
              <a:latin typeface="Arial" pitchFamily="34" charset="0"/>
              <a:cs typeface="B Homa" panose="00000400000000000000" pitchFamily="2" charset="-78"/>
            </a:endParaRPr>
          </a:p>
        </p:txBody>
      </p:sp>
      <p:sp>
        <p:nvSpPr>
          <p:cNvPr id="153608" name="Text Box 8"/>
          <p:cNvSpPr txBox="1">
            <a:spLocks noChangeArrowheads="1"/>
          </p:cNvSpPr>
          <p:nvPr/>
        </p:nvSpPr>
        <p:spPr bwMode="auto">
          <a:xfrm>
            <a:off x="250825" y="3068638"/>
            <a:ext cx="936625"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قبا</a:t>
            </a:r>
            <a:endParaRPr lang="en-US" sz="1600" b="1" dirty="0">
              <a:solidFill>
                <a:prstClr val="black"/>
              </a:solidFill>
              <a:latin typeface="Arial" pitchFamily="34" charset="0"/>
              <a:cs typeface="B Homa" panose="00000400000000000000" pitchFamily="2" charset="-78"/>
            </a:endParaRPr>
          </a:p>
        </p:txBody>
      </p:sp>
      <p:sp>
        <p:nvSpPr>
          <p:cNvPr id="153611" name="Text Box 11"/>
          <p:cNvSpPr txBox="1">
            <a:spLocks noChangeArrowheads="1"/>
          </p:cNvSpPr>
          <p:nvPr/>
        </p:nvSpPr>
        <p:spPr bwMode="auto">
          <a:xfrm>
            <a:off x="5148263" y="1350963"/>
            <a:ext cx="3671887" cy="1069975"/>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Tahoma" pitchFamily="34" charset="0"/>
                <a:cs typeface="B Homa" panose="00000400000000000000" pitchFamily="2" charset="-78"/>
              </a:rPr>
              <a:t>1- بخش نخستین مسجد </a:t>
            </a:r>
          </a:p>
          <a:p>
            <a:pPr fontAlgn="base">
              <a:spcBef>
                <a:spcPct val="50000"/>
              </a:spcBef>
              <a:spcAft>
                <a:spcPct val="0"/>
              </a:spcAft>
            </a:pPr>
            <a:r>
              <a:rPr lang="fa-IR" sz="1600" b="1" dirty="0">
                <a:solidFill>
                  <a:prstClr val="black"/>
                </a:solidFill>
                <a:latin typeface="Tahoma" pitchFamily="34" charset="0"/>
                <a:cs typeface="B Homa" panose="00000400000000000000" pitchFamily="2" charset="-78"/>
              </a:rPr>
              <a:t>2- محراب پیامبر به سوی مکه</a:t>
            </a:r>
          </a:p>
          <a:p>
            <a:pPr fontAlgn="base">
              <a:spcBef>
                <a:spcPct val="50000"/>
              </a:spcBef>
              <a:spcAft>
                <a:spcPct val="0"/>
              </a:spcAft>
            </a:pPr>
            <a:r>
              <a:rPr lang="fa-IR" sz="1600" b="1" dirty="0">
                <a:solidFill>
                  <a:prstClr val="black"/>
                </a:solidFill>
                <a:latin typeface="Tahoma" pitchFamily="34" charset="0"/>
                <a:cs typeface="B Homa" panose="00000400000000000000" pitchFamily="2" charset="-78"/>
              </a:rPr>
              <a:t>3- محراب پیامبر به سوی بیت المقدس</a:t>
            </a:r>
            <a:endParaRPr lang="en-US" sz="1600" b="1" dirty="0">
              <a:solidFill>
                <a:prstClr val="black"/>
              </a:solidFill>
              <a:latin typeface="Tahoma" pitchFamily="34" charset="0"/>
              <a:cs typeface="B Homa" panose="00000400000000000000" pitchFamily="2" charset="-78"/>
            </a:endParaRPr>
          </a:p>
        </p:txBody>
      </p:sp>
      <p:sp>
        <p:nvSpPr>
          <p:cNvPr id="153614" name="Text Box 14"/>
          <p:cNvSpPr txBox="1">
            <a:spLocks noChangeArrowheads="1"/>
          </p:cNvSpPr>
          <p:nvPr/>
        </p:nvSpPr>
        <p:spPr bwMode="auto">
          <a:xfrm>
            <a:off x="5148263" y="3141663"/>
            <a:ext cx="3743325" cy="3387725"/>
          </a:xfrm>
          <a:prstGeom prst="rect">
            <a:avLst/>
          </a:prstGeom>
          <a:noFill/>
          <a:ln w="9525">
            <a:noFill/>
            <a:miter lim="800000"/>
            <a:headEnd/>
            <a:tailEnd/>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    بعد از مسجد قبا اين مسجد نخستين مسجد در تاريخ اسلام است. در ساخت اين بنا از سنگهاى لاشه  استفاده شد . سنگها را در ساخت ديوار بدون ملات و به صورت خشکه چین بر هم نهادندو تا بلنداى قد بلندترين مرد عرب در حالي كه دستهايش را به سوي آسمان بلند كرده است رساندند. از تنه نخل هاى خشك يا درختان بي بار براى تير وستون استفاده شد . نخل خشكي را در ميان مسجد به جاى ستون وسر شاخه هايي را به عنوان تير به كار بردند.پس از پو شاندن روی تیر ها با نی روی آنها را پوست چهار پایان کشیدند. </a:t>
            </a:r>
            <a:endParaRPr lang="en-US" b="1" dirty="0">
              <a:solidFill>
                <a:prstClr val="black"/>
              </a:solidFill>
              <a:latin typeface="Arial" pitchFamily="34" charset="0"/>
              <a:cs typeface="B Homa" panose="00000400000000000000" pitchFamily="2" charset="-78"/>
            </a:endParaRPr>
          </a:p>
        </p:txBody>
      </p:sp>
      <p:sp>
        <p:nvSpPr>
          <p:cNvPr id="153615" name="Text Box 15"/>
          <p:cNvSpPr txBox="1">
            <a:spLocks noChangeArrowheads="1"/>
          </p:cNvSpPr>
          <p:nvPr/>
        </p:nvSpPr>
        <p:spPr bwMode="auto">
          <a:xfrm>
            <a:off x="7596188" y="2636838"/>
            <a:ext cx="1081087" cy="646331"/>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b="1" dirty="0">
                <a:solidFill>
                  <a:prstClr val="black"/>
                </a:solidFill>
                <a:latin typeface="Arial" pitchFamily="34" charset="0"/>
                <a:cs typeface="B Homa" panose="00000400000000000000" pitchFamily="2" charset="-78"/>
              </a:rPr>
              <a:t>مسجد مدينه</a:t>
            </a:r>
            <a:endParaRPr lang="en-US" b="1" dirty="0">
              <a:solidFill>
                <a:prstClr val="black"/>
              </a:solidFill>
              <a:latin typeface="Arial" pitchFamily="34" charset="0"/>
              <a:cs typeface="B Homa" panose="00000400000000000000" pitchFamily="2" charset="-78"/>
            </a:endParaRPr>
          </a:p>
        </p:txBody>
      </p:sp>
      <p:pic>
        <p:nvPicPr>
          <p:cNvPr id="153616" name="Picture 16" descr="Untitled-1"/>
          <p:cNvPicPr>
            <a:picLocks noChangeAspect="1" noChangeArrowheads="1"/>
          </p:cNvPicPr>
          <p:nvPr/>
        </p:nvPicPr>
        <p:blipFill>
          <a:blip r:embed="rId3" cstate="screen">
            <a:clrChange>
              <a:clrFrom>
                <a:srgbClr val="D1D4E3"/>
              </a:clrFrom>
              <a:clrTo>
                <a:srgbClr val="D1D4E3">
                  <a:alpha val="0"/>
                </a:srgbClr>
              </a:clrTo>
            </a:clrChange>
            <a:lum contrast="36000"/>
            <a:extLst>
              <a:ext uri="{28A0092B-C50C-407E-A947-70E740481C1C}">
                <a14:useLocalDpi xmlns:a14="http://schemas.microsoft.com/office/drawing/2010/main"/>
              </a:ext>
            </a:extLst>
          </a:blip>
          <a:srcRect/>
          <a:stretch>
            <a:fillRect/>
          </a:stretch>
        </p:blipFill>
        <p:spPr bwMode="auto">
          <a:xfrm>
            <a:off x="1979613" y="3789363"/>
            <a:ext cx="2520950" cy="2592387"/>
          </a:xfrm>
          <a:prstGeom prst="rect">
            <a:avLst/>
          </a:prstGeom>
          <a:noFill/>
          <a:ln w="9525">
            <a:noFill/>
            <a:miter lim="800000"/>
            <a:headEnd/>
            <a:tailEnd/>
          </a:ln>
        </p:spPr>
      </p:pic>
      <p:sp>
        <p:nvSpPr>
          <p:cNvPr id="153617" name="Text Box 17"/>
          <p:cNvSpPr txBox="1">
            <a:spLocks noChangeArrowheads="1"/>
          </p:cNvSpPr>
          <p:nvPr/>
        </p:nvSpPr>
        <p:spPr bwMode="auto">
          <a:xfrm>
            <a:off x="1330325" y="5661025"/>
            <a:ext cx="1081088" cy="584775"/>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مسجد مدينه</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226032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3602"/>
                                        </p:tgtEl>
                                        <p:attrNameLst>
                                          <p:attrName>style.visibility</p:attrName>
                                        </p:attrNameLst>
                                      </p:cBhvr>
                                      <p:to>
                                        <p:strVal val="visible"/>
                                      </p:to>
                                    </p:set>
                                    <p:anim calcmode="lin" valueType="num">
                                      <p:cBhvr additive="base">
                                        <p:cTn id="7" dur="2000" fill="hold"/>
                                        <p:tgtEl>
                                          <p:spTgt spid="153602"/>
                                        </p:tgtEl>
                                        <p:attrNameLst>
                                          <p:attrName>ppt_x</p:attrName>
                                        </p:attrNameLst>
                                      </p:cBhvr>
                                      <p:tavLst>
                                        <p:tav tm="0">
                                          <p:val>
                                            <p:strVal val="#ppt_x"/>
                                          </p:val>
                                        </p:tav>
                                        <p:tav tm="100000">
                                          <p:val>
                                            <p:strVal val="#ppt_x"/>
                                          </p:val>
                                        </p:tav>
                                      </p:tavLst>
                                    </p:anim>
                                    <p:anim calcmode="lin" valueType="num">
                                      <p:cBhvr additive="base">
                                        <p:cTn id="8" dur="2000" fill="hold"/>
                                        <p:tgtEl>
                                          <p:spTgt spid="153602"/>
                                        </p:tgtEl>
                                        <p:attrNameLst>
                                          <p:attrName>ppt_y</p:attrName>
                                        </p:attrNameLst>
                                      </p:cBhvr>
                                      <p:tavLst>
                                        <p:tav tm="0">
                                          <p:val>
                                            <p:strVal val="1+#ppt_h/2"/>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53603"/>
                                        </p:tgtEl>
                                        <p:attrNameLst>
                                          <p:attrName>style.visibility</p:attrName>
                                        </p:attrNameLst>
                                      </p:cBhvr>
                                      <p:to>
                                        <p:strVal val="visible"/>
                                      </p:to>
                                    </p:set>
                                    <p:animEffect transition="in" filter="blinds(horizontal)">
                                      <p:cBhvr>
                                        <p:cTn id="11" dur="2000"/>
                                        <p:tgtEl>
                                          <p:spTgt spid="15360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53611"/>
                                        </p:tgtEl>
                                        <p:attrNameLst>
                                          <p:attrName>style.visibility</p:attrName>
                                        </p:attrNameLst>
                                      </p:cBhvr>
                                      <p:to>
                                        <p:strVal val="visible"/>
                                      </p:to>
                                    </p:set>
                                    <p:animEffect transition="in" filter="blinds(horizontal)">
                                      <p:cBhvr>
                                        <p:cTn id="14" dur="2000"/>
                                        <p:tgtEl>
                                          <p:spTgt spid="153611"/>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53608"/>
                                        </p:tgtEl>
                                        <p:attrNameLst>
                                          <p:attrName>style.visibility</p:attrName>
                                        </p:attrNameLst>
                                      </p:cBhvr>
                                      <p:to>
                                        <p:strVal val="visible"/>
                                      </p:to>
                                    </p:set>
                                    <p:anim calcmode="lin" valueType="num">
                                      <p:cBhvr additive="base">
                                        <p:cTn id="17" dur="2000" fill="hold"/>
                                        <p:tgtEl>
                                          <p:spTgt spid="153608"/>
                                        </p:tgtEl>
                                        <p:attrNameLst>
                                          <p:attrName>ppt_x</p:attrName>
                                        </p:attrNameLst>
                                      </p:cBhvr>
                                      <p:tavLst>
                                        <p:tav tm="0">
                                          <p:val>
                                            <p:strVal val="#ppt_x"/>
                                          </p:val>
                                        </p:tav>
                                        <p:tav tm="100000">
                                          <p:val>
                                            <p:strVal val="#ppt_x"/>
                                          </p:val>
                                        </p:tav>
                                      </p:tavLst>
                                    </p:anim>
                                    <p:anim calcmode="lin" valueType="num">
                                      <p:cBhvr additive="base">
                                        <p:cTn id="18" dur="2000" fill="hold"/>
                                        <p:tgtEl>
                                          <p:spTgt spid="15360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3604"/>
                                        </p:tgtEl>
                                        <p:attrNameLst>
                                          <p:attrName>style.visibility</p:attrName>
                                        </p:attrNameLst>
                                      </p:cBhvr>
                                      <p:to>
                                        <p:strVal val="visible"/>
                                      </p:to>
                                    </p:set>
                                    <p:anim calcmode="lin" valueType="num">
                                      <p:cBhvr additive="base">
                                        <p:cTn id="21" dur="2000" fill="hold"/>
                                        <p:tgtEl>
                                          <p:spTgt spid="153604"/>
                                        </p:tgtEl>
                                        <p:attrNameLst>
                                          <p:attrName>ppt_x</p:attrName>
                                        </p:attrNameLst>
                                      </p:cBhvr>
                                      <p:tavLst>
                                        <p:tav tm="0">
                                          <p:val>
                                            <p:strVal val="#ppt_x"/>
                                          </p:val>
                                        </p:tav>
                                        <p:tav tm="100000">
                                          <p:val>
                                            <p:strVal val="#ppt_x"/>
                                          </p:val>
                                        </p:tav>
                                      </p:tavLst>
                                    </p:anim>
                                    <p:anim calcmode="lin" valueType="num">
                                      <p:cBhvr additive="base">
                                        <p:cTn id="22" dur="2000" fill="hold"/>
                                        <p:tgtEl>
                                          <p:spTgt spid="15360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53606"/>
                                        </p:tgtEl>
                                        <p:attrNameLst>
                                          <p:attrName>style.visibility</p:attrName>
                                        </p:attrNameLst>
                                      </p:cBhvr>
                                      <p:to>
                                        <p:strVal val="visible"/>
                                      </p:to>
                                    </p:set>
                                    <p:anim calcmode="lin" valueType="num">
                                      <p:cBhvr additive="base">
                                        <p:cTn id="25" dur="2000" fill="hold"/>
                                        <p:tgtEl>
                                          <p:spTgt spid="153606"/>
                                        </p:tgtEl>
                                        <p:attrNameLst>
                                          <p:attrName>ppt_x</p:attrName>
                                        </p:attrNameLst>
                                      </p:cBhvr>
                                      <p:tavLst>
                                        <p:tav tm="0">
                                          <p:val>
                                            <p:strVal val="#ppt_x"/>
                                          </p:val>
                                        </p:tav>
                                        <p:tav tm="100000">
                                          <p:val>
                                            <p:strVal val="#ppt_x"/>
                                          </p:val>
                                        </p:tav>
                                      </p:tavLst>
                                    </p:anim>
                                    <p:anim calcmode="lin" valueType="num">
                                      <p:cBhvr additive="base">
                                        <p:cTn id="26" dur="2000" fill="hold"/>
                                        <p:tgtEl>
                                          <p:spTgt spid="153606"/>
                                        </p:tgtEl>
                                        <p:attrNameLst>
                                          <p:attrName>ppt_y</p:attrName>
                                        </p:attrNameLst>
                                      </p:cBhvr>
                                      <p:tavLst>
                                        <p:tav tm="0">
                                          <p:val>
                                            <p:strVal val="1+#ppt_h/2"/>
                                          </p:val>
                                        </p:tav>
                                        <p:tav tm="100000">
                                          <p:val>
                                            <p:strVal val="#ppt_y"/>
                                          </p:val>
                                        </p:tav>
                                      </p:tavLst>
                                    </p:anim>
                                  </p:childTnLst>
                                </p:cTn>
                              </p:par>
                              <p:par>
                                <p:cTn id="27" presetID="3" presetClass="entr" presetSubtype="10" fill="hold" grpId="0" nodeType="withEffect">
                                  <p:stCondLst>
                                    <p:cond delay="0"/>
                                  </p:stCondLst>
                                  <p:childTnLst>
                                    <p:set>
                                      <p:cBhvr>
                                        <p:cTn id="28" dur="1" fill="hold">
                                          <p:stCondLst>
                                            <p:cond delay="0"/>
                                          </p:stCondLst>
                                        </p:cTn>
                                        <p:tgtEl>
                                          <p:spTgt spid="153614"/>
                                        </p:tgtEl>
                                        <p:attrNameLst>
                                          <p:attrName>style.visibility</p:attrName>
                                        </p:attrNameLst>
                                      </p:cBhvr>
                                      <p:to>
                                        <p:strVal val="visible"/>
                                      </p:to>
                                    </p:set>
                                    <p:animEffect transition="in" filter="blinds(horizontal)">
                                      <p:cBhvr>
                                        <p:cTn id="29" dur="2000"/>
                                        <p:tgtEl>
                                          <p:spTgt spid="153614"/>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153615"/>
                                        </p:tgtEl>
                                        <p:attrNameLst>
                                          <p:attrName>style.visibility</p:attrName>
                                        </p:attrNameLst>
                                      </p:cBhvr>
                                      <p:to>
                                        <p:strVal val="visible"/>
                                      </p:to>
                                    </p:set>
                                    <p:anim calcmode="lin" valueType="num">
                                      <p:cBhvr additive="base">
                                        <p:cTn id="32" dur="2000" fill="hold"/>
                                        <p:tgtEl>
                                          <p:spTgt spid="153615"/>
                                        </p:tgtEl>
                                        <p:attrNameLst>
                                          <p:attrName>ppt_x</p:attrName>
                                        </p:attrNameLst>
                                      </p:cBhvr>
                                      <p:tavLst>
                                        <p:tav tm="0">
                                          <p:val>
                                            <p:strVal val="#ppt_x"/>
                                          </p:val>
                                        </p:tav>
                                        <p:tav tm="100000">
                                          <p:val>
                                            <p:strVal val="#ppt_x"/>
                                          </p:val>
                                        </p:tav>
                                      </p:tavLst>
                                    </p:anim>
                                    <p:anim calcmode="lin" valueType="num">
                                      <p:cBhvr additive="base">
                                        <p:cTn id="33" dur="2000" fill="hold"/>
                                        <p:tgtEl>
                                          <p:spTgt spid="153615"/>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53616"/>
                                        </p:tgtEl>
                                        <p:attrNameLst>
                                          <p:attrName>style.visibility</p:attrName>
                                        </p:attrNameLst>
                                      </p:cBhvr>
                                      <p:to>
                                        <p:strVal val="visible"/>
                                      </p:to>
                                    </p:set>
                                    <p:anim calcmode="lin" valueType="num">
                                      <p:cBhvr additive="base">
                                        <p:cTn id="36" dur="2000" fill="hold"/>
                                        <p:tgtEl>
                                          <p:spTgt spid="153616"/>
                                        </p:tgtEl>
                                        <p:attrNameLst>
                                          <p:attrName>ppt_x</p:attrName>
                                        </p:attrNameLst>
                                      </p:cBhvr>
                                      <p:tavLst>
                                        <p:tav tm="0">
                                          <p:val>
                                            <p:strVal val="#ppt_x"/>
                                          </p:val>
                                        </p:tav>
                                        <p:tav tm="100000">
                                          <p:val>
                                            <p:strVal val="#ppt_x"/>
                                          </p:val>
                                        </p:tav>
                                      </p:tavLst>
                                    </p:anim>
                                    <p:anim calcmode="lin" valueType="num">
                                      <p:cBhvr additive="base">
                                        <p:cTn id="37" dur="2000" fill="hold"/>
                                        <p:tgtEl>
                                          <p:spTgt spid="1536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53617"/>
                                        </p:tgtEl>
                                        <p:attrNameLst>
                                          <p:attrName>style.visibility</p:attrName>
                                        </p:attrNameLst>
                                      </p:cBhvr>
                                      <p:to>
                                        <p:strVal val="visible"/>
                                      </p:to>
                                    </p:set>
                                    <p:anim calcmode="lin" valueType="num">
                                      <p:cBhvr additive="base">
                                        <p:cTn id="40" dur="2000" fill="hold"/>
                                        <p:tgtEl>
                                          <p:spTgt spid="153617"/>
                                        </p:tgtEl>
                                        <p:attrNameLst>
                                          <p:attrName>ppt_x</p:attrName>
                                        </p:attrNameLst>
                                      </p:cBhvr>
                                      <p:tavLst>
                                        <p:tav tm="0">
                                          <p:val>
                                            <p:strVal val="#ppt_x"/>
                                          </p:val>
                                        </p:tav>
                                        <p:tav tm="100000">
                                          <p:val>
                                            <p:strVal val="#ppt_x"/>
                                          </p:val>
                                        </p:tav>
                                      </p:tavLst>
                                    </p:anim>
                                    <p:anim calcmode="lin" valueType="num">
                                      <p:cBhvr additive="base">
                                        <p:cTn id="41" dur="2000" fill="hold"/>
                                        <p:tgtEl>
                                          <p:spTgt spid="1536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p:bldP spid="153604" grpId="0"/>
      <p:bldP spid="153606" grpId="0"/>
      <p:bldP spid="153608" grpId="0"/>
      <p:bldP spid="153611" grpId="0"/>
      <p:bldP spid="153614" grpId="0"/>
      <p:bldP spid="153615" grpId="0"/>
      <p:bldP spid="1536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2" descr="fahraj3"/>
          <p:cNvPicPr>
            <a:picLocks noGrp="1" noChangeAspect="1" noChangeArrowheads="1"/>
          </p:cNvPicPr>
          <p:nvPr>
            <p:ph sz="quarter" idx="1"/>
          </p:nvPr>
        </p:nvPicPr>
        <p:blipFill>
          <a:blip r:embed="rId2"/>
          <a:stretch>
            <a:fillRect/>
          </a:stretch>
        </p:blipFill>
        <p:spPr>
          <a:xfrm>
            <a:off x="1750440" y="1600200"/>
            <a:ext cx="1452120" cy="2185988"/>
          </a:xfrm>
          <a:noFill/>
          <a:ln/>
        </p:spPr>
      </p:pic>
      <p:pic>
        <p:nvPicPr>
          <p:cNvPr id="155651" name="Picture 3" descr="fahraj23"/>
          <p:cNvPicPr>
            <a:picLocks noGrp="1" noChangeAspect="1" noChangeArrowheads="1"/>
          </p:cNvPicPr>
          <p:nvPr>
            <p:ph sz="quarter" idx="2"/>
          </p:nvPr>
        </p:nvPicPr>
        <p:blipFill>
          <a:blip r:embed="rId3">
            <a:clrChange>
              <a:clrFrom>
                <a:srgbClr val="DEE0EF"/>
              </a:clrFrom>
              <a:clrTo>
                <a:srgbClr val="DEE0EF">
                  <a:alpha val="0"/>
                </a:srgbClr>
              </a:clrTo>
            </a:clrChange>
            <a:lum contrast="48000"/>
          </a:blip>
          <a:stretch>
            <a:fillRect/>
          </a:stretch>
        </p:blipFill>
        <p:spPr>
          <a:xfrm>
            <a:off x="5443537" y="1721644"/>
            <a:ext cx="2447925" cy="1943100"/>
          </a:xfrm>
          <a:noFill/>
          <a:ln/>
        </p:spPr>
      </p:pic>
      <p:pic>
        <p:nvPicPr>
          <p:cNvPr id="155653" name="Picture 5" descr="fahraj24"/>
          <p:cNvPicPr>
            <a:picLocks noGrp="1" noChangeAspect="1" noChangeArrowheads="1"/>
          </p:cNvPicPr>
          <p:nvPr>
            <p:ph sz="quarter" idx="3"/>
          </p:nvPr>
        </p:nvPicPr>
        <p:blipFill>
          <a:blip r:embed="rId4" cstate="screen">
            <a:clrChange>
              <a:clrFrom>
                <a:srgbClr val="D9DDE6"/>
              </a:clrFrom>
              <a:clrTo>
                <a:srgbClr val="D9DDE6">
                  <a:alpha val="0"/>
                </a:srgbClr>
              </a:clrTo>
            </a:clrChange>
            <a:lum contrast="60000"/>
            <a:extLst>
              <a:ext uri="{28A0092B-C50C-407E-A947-70E740481C1C}">
                <a14:useLocalDpi xmlns:a14="http://schemas.microsoft.com/office/drawing/2010/main"/>
              </a:ext>
            </a:extLst>
          </a:blip>
          <a:srcRect/>
          <a:stretch>
            <a:fillRect/>
          </a:stretch>
        </p:blipFill>
        <p:spPr>
          <a:xfrm>
            <a:off x="250825" y="531813"/>
            <a:ext cx="3673475" cy="3544887"/>
          </a:xfrm>
          <a:noFill/>
          <a:ln/>
        </p:spPr>
      </p:pic>
      <p:sp>
        <p:nvSpPr>
          <p:cNvPr id="18" name="Slide Number Placeholder 8"/>
          <p:cNvSpPr>
            <a:spLocks noGrp="1"/>
          </p:cNvSpPr>
          <p:nvPr>
            <p:ph type="sldNum" sz="quarter" idx="12"/>
          </p:nvPr>
        </p:nvSpPr>
        <p:spPr/>
        <p:txBody>
          <a:bodyPr/>
          <a:lstStyle/>
          <a:p>
            <a:fld id="{A93F3E9A-1AF7-49A8-9185-9357256323EE}" type="slidenum">
              <a:rPr lang="ar-SA">
                <a:solidFill>
                  <a:srgbClr val="90C226"/>
                </a:solidFill>
              </a:rPr>
              <a:pPr/>
              <a:t>46</a:t>
            </a:fld>
            <a:endParaRPr lang="en-US" dirty="0">
              <a:solidFill>
                <a:srgbClr val="90C226"/>
              </a:solidFill>
            </a:endParaRPr>
          </a:p>
        </p:txBody>
      </p:sp>
      <p:sp>
        <p:nvSpPr>
          <p:cNvPr id="155652" name="Text Box 4"/>
          <p:cNvSpPr txBox="1">
            <a:spLocks noChangeArrowheads="1"/>
          </p:cNvSpPr>
          <p:nvPr/>
        </p:nvSpPr>
        <p:spPr bwMode="auto">
          <a:xfrm>
            <a:off x="971550" y="549275"/>
            <a:ext cx="6192838" cy="336550"/>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1600" dirty="0">
              <a:solidFill>
                <a:prstClr val="black"/>
              </a:solidFill>
              <a:latin typeface="Arial" pitchFamily="34" charset="0"/>
              <a:cs typeface="B Homa" panose="00000400000000000000" pitchFamily="2" charset="-78"/>
            </a:endParaRPr>
          </a:p>
        </p:txBody>
      </p:sp>
      <p:sp>
        <p:nvSpPr>
          <p:cNvPr id="155654" name="Text Box 6"/>
          <p:cNvSpPr txBox="1">
            <a:spLocks noChangeArrowheads="1"/>
          </p:cNvSpPr>
          <p:nvPr/>
        </p:nvSpPr>
        <p:spPr bwMode="auto">
          <a:xfrm>
            <a:off x="2268538" y="2852738"/>
            <a:ext cx="2447925" cy="396875"/>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2000" dirty="0">
              <a:solidFill>
                <a:prstClr val="black"/>
              </a:solidFill>
              <a:latin typeface="Arial" pitchFamily="34" charset="0"/>
              <a:cs typeface="B Homa" panose="00000400000000000000" pitchFamily="2" charset="-78"/>
            </a:endParaRPr>
          </a:p>
        </p:txBody>
      </p:sp>
      <p:sp>
        <p:nvSpPr>
          <p:cNvPr id="155656" name="Text Box 8"/>
          <p:cNvSpPr txBox="1">
            <a:spLocks noChangeArrowheads="1"/>
          </p:cNvSpPr>
          <p:nvPr/>
        </p:nvSpPr>
        <p:spPr bwMode="auto">
          <a:xfrm>
            <a:off x="4140200" y="3500438"/>
            <a:ext cx="1584325" cy="396875"/>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2000" b="1" dirty="0">
              <a:solidFill>
                <a:prstClr val="black"/>
              </a:solidFill>
              <a:latin typeface="Arial" pitchFamily="34" charset="0"/>
              <a:cs typeface="B Homa" panose="00000400000000000000" pitchFamily="2" charset="-78"/>
            </a:endParaRPr>
          </a:p>
        </p:txBody>
      </p:sp>
      <p:sp>
        <p:nvSpPr>
          <p:cNvPr id="155657" name="Text Box 9"/>
          <p:cNvSpPr txBox="1">
            <a:spLocks noChangeArrowheads="1"/>
          </p:cNvSpPr>
          <p:nvPr/>
        </p:nvSpPr>
        <p:spPr bwMode="auto">
          <a:xfrm>
            <a:off x="3635375" y="5373688"/>
            <a:ext cx="1800225" cy="396875"/>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2000" b="1" dirty="0">
              <a:solidFill>
                <a:prstClr val="black"/>
              </a:solidFill>
              <a:latin typeface="Arial" pitchFamily="34" charset="0"/>
              <a:cs typeface="B Homa" panose="00000400000000000000" pitchFamily="2" charset="-78"/>
            </a:endParaRPr>
          </a:p>
        </p:txBody>
      </p:sp>
      <p:sp>
        <p:nvSpPr>
          <p:cNvPr id="155659" name="Text Box 11"/>
          <p:cNvSpPr txBox="1">
            <a:spLocks noChangeArrowheads="1"/>
          </p:cNvSpPr>
          <p:nvPr/>
        </p:nvSpPr>
        <p:spPr bwMode="auto">
          <a:xfrm>
            <a:off x="7127875" y="4076700"/>
            <a:ext cx="2016125" cy="396875"/>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2000" b="1" dirty="0">
              <a:solidFill>
                <a:srgbClr val="3333CC"/>
              </a:solidFill>
              <a:latin typeface="Arial" pitchFamily="34" charset="0"/>
              <a:cs typeface="B Homa" panose="00000400000000000000" pitchFamily="2" charset="-78"/>
            </a:endParaRPr>
          </a:p>
        </p:txBody>
      </p:sp>
      <p:sp>
        <p:nvSpPr>
          <p:cNvPr id="155662" name="Text Box 14"/>
          <p:cNvSpPr txBox="1">
            <a:spLocks noChangeArrowheads="1"/>
          </p:cNvSpPr>
          <p:nvPr/>
        </p:nvSpPr>
        <p:spPr bwMode="auto">
          <a:xfrm>
            <a:off x="3708400" y="765175"/>
            <a:ext cx="5256213" cy="2016125"/>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Tahoma" pitchFamily="34" charset="0"/>
                <a:cs typeface="B Homa" panose="00000400000000000000" pitchFamily="2" charset="-78"/>
              </a:rPr>
              <a:t>یکی از اصیل ترین ساختمانهای شیوه خراسانی مسجد جامع </a:t>
            </a:r>
          </a:p>
          <a:p>
            <a:pPr fontAlgn="base">
              <a:spcBef>
                <a:spcPct val="50000"/>
              </a:spcBef>
              <a:spcAft>
                <a:spcPct val="0"/>
              </a:spcAft>
            </a:pPr>
            <a:r>
              <a:rPr lang="fa-IR" b="1" dirty="0">
                <a:solidFill>
                  <a:prstClr val="black"/>
                </a:solidFill>
                <a:latin typeface="Tahoma" pitchFamily="34" charset="0"/>
                <a:cs typeface="B Homa" panose="00000400000000000000" pitchFamily="2" charset="-78"/>
              </a:rPr>
              <a:t>فهرج است این مسجد شاید کهن ترین مسجد ساخته شده در ایران است که ویژگی های نیارشی شیوه پارتی را داراست.</a:t>
            </a:r>
          </a:p>
          <a:p>
            <a:pPr fontAlgn="base">
              <a:spcBef>
                <a:spcPct val="50000"/>
              </a:spcBef>
              <a:spcAft>
                <a:spcPct val="0"/>
              </a:spcAft>
            </a:pPr>
            <a:r>
              <a:rPr lang="fa-IR" b="1" dirty="0">
                <a:solidFill>
                  <a:prstClr val="black"/>
                </a:solidFill>
                <a:latin typeface="Tahoma" pitchFamily="34" charset="0"/>
                <a:cs typeface="B Homa" panose="00000400000000000000" pitchFamily="2" charset="-78"/>
              </a:rPr>
              <a:t>تهرنگ آن و جایگاه میانسرا وشبستان و صفه ها آشکارا آن را اثری از روزگار اسلامی معرفی می کند که از نخست برای مسجد ساخته شده است.</a:t>
            </a:r>
            <a:endParaRPr lang="en-US" b="1" dirty="0">
              <a:solidFill>
                <a:prstClr val="black"/>
              </a:solidFill>
              <a:latin typeface="Tahoma" pitchFamily="34" charset="0"/>
              <a:cs typeface="B Homa" panose="00000400000000000000" pitchFamily="2" charset="-78"/>
            </a:endParaRPr>
          </a:p>
        </p:txBody>
      </p:sp>
      <p:sp>
        <p:nvSpPr>
          <p:cNvPr id="155663" name="Text Box 15"/>
          <p:cNvSpPr txBox="1">
            <a:spLocks noChangeArrowheads="1"/>
          </p:cNvSpPr>
          <p:nvPr/>
        </p:nvSpPr>
        <p:spPr bwMode="auto">
          <a:xfrm>
            <a:off x="3851275" y="2708275"/>
            <a:ext cx="5040313" cy="11922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نقشه مسجد جامع فهرج بسیار ساده است حتی ساده تر از</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دامغان  تاریخانه دامغان .شبستانی با سه دهانه دارد که </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دهانه میانی بزرگتر از دو دهانه چپ وراست است. </a:t>
            </a:r>
            <a:endParaRPr lang="en-US" b="1" dirty="0">
              <a:solidFill>
                <a:prstClr val="black"/>
              </a:solidFill>
              <a:latin typeface="Arial" pitchFamily="34" charset="0"/>
              <a:cs typeface="B Homa" panose="00000400000000000000" pitchFamily="2" charset="-78"/>
            </a:endParaRPr>
          </a:p>
        </p:txBody>
      </p:sp>
      <p:sp>
        <p:nvSpPr>
          <p:cNvPr id="155664" name="Text Box 16"/>
          <p:cNvSpPr txBox="1">
            <a:spLocks noChangeArrowheads="1"/>
          </p:cNvSpPr>
          <p:nvPr/>
        </p:nvSpPr>
        <p:spPr bwMode="auto">
          <a:xfrm>
            <a:off x="2195513" y="5949950"/>
            <a:ext cx="1943100" cy="581025"/>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Tahoma" pitchFamily="34" charset="0"/>
                <a:cs typeface="B Homa" panose="00000400000000000000" pitchFamily="2" charset="-78"/>
              </a:rPr>
              <a:t>مناره مسجد در دوره های بعد به آن اضافه شد.</a:t>
            </a:r>
            <a:endParaRPr lang="en-US" sz="1600" b="1" dirty="0">
              <a:solidFill>
                <a:prstClr val="black"/>
              </a:solidFill>
              <a:latin typeface="Tahoma" pitchFamily="34" charset="0"/>
              <a:cs typeface="B Homa" panose="00000400000000000000" pitchFamily="2" charset="-78"/>
            </a:endParaRPr>
          </a:p>
        </p:txBody>
      </p:sp>
      <p:sp>
        <p:nvSpPr>
          <p:cNvPr id="155665" name="Text Box 17"/>
          <p:cNvSpPr txBox="1">
            <a:spLocks noChangeArrowheads="1"/>
          </p:cNvSpPr>
          <p:nvPr/>
        </p:nvSpPr>
        <p:spPr bwMode="auto">
          <a:xfrm>
            <a:off x="539750" y="4365625"/>
            <a:ext cx="2590800" cy="825500"/>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پوشش صفه ها همچون نیم گنبدی ساده است با گوشه سازی ترنبه ساده.</a:t>
            </a:r>
            <a:endParaRPr lang="en-US" sz="1600" b="1" dirty="0">
              <a:solidFill>
                <a:prstClr val="black"/>
              </a:solidFill>
              <a:latin typeface="Arial" pitchFamily="34" charset="0"/>
              <a:cs typeface="B Homa" panose="00000400000000000000" pitchFamily="2" charset="-78"/>
            </a:endParaRPr>
          </a:p>
        </p:txBody>
      </p:sp>
      <p:sp>
        <p:nvSpPr>
          <p:cNvPr id="155666" name="Text Box 18"/>
          <p:cNvSpPr txBox="1">
            <a:spLocks noChangeArrowheads="1"/>
          </p:cNvSpPr>
          <p:nvPr/>
        </p:nvSpPr>
        <p:spPr bwMode="auto">
          <a:xfrm>
            <a:off x="7235825" y="260350"/>
            <a:ext cx="1657350" cy="366713"/>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Tahoma" pitchFamily="34" charset="0"/>
                <a:cs typeface="B Homa" panose="00000400000000000000" pitchFamily="2" charset="-78"/>
              </a:rPr>
              <a:t>مسجد جامع فهرج</a:t>
            </a:r>
            <a:endParaRPr lang="en-US" b="1" dirty="0">
              <a:solidFill>
                <a:prstClr val="black"/>
              </a:solidFill>
              <a:latin typeface="Tahoma" pitchFamily="34" charset="0"/>
              <a:cs typeface="B Homa" panose="00000400000000000000" pitchFamily="2" charset="-78"/>
            </a:endParaRPr>
          </a:p>
        </p:txBody>
      </p:sp>
      <p:sp>
        <p:nvSpPr>
          <p:cNvPr id="155667" name="Rectangle 19"/>
          <p:cNvSpPr>
            <a:spLocks noChangeArrowheads="1"/>
          </p:cNvSpPr>
          <p:nvPr/>
        </p:nvSpPr>
        <p:spPr bwMode="auto">
          <a:xfrm>
            <a:off x="1331913" y="1628775"/>
            <a:ext cx="792162" cy="1223963"/>
          </a:xfrm>
          <a:prstGeom prst="rect">
            <a:avLst/>
          </a:prstGeom>
          <a:solidFill>
            <a:schemeClr val="accent1">
              <a:alpha val="52000"/>
            </a:schemeClr>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21857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5650"/>
                                        </p:tgtEl>
                                        <p:attrNameLst>
                                          <p:attrName>style.visibility</p:attrName>
                                        </p:attrNameLst>
                                      </p:cBhvr>
                                      <p:to>
                                        <p:strVal val="visible"/>
                                      </p:to>
                                    </p:set>
                                    <p:anim calcmode="lin" valueType="num">
                                      <p:cBhvr additive="base">
                                        <p:cTn id="7" dur="2000" fill="hold"/>
                                        <p:tgtEl>
                                          <p:spTgt spid="155650"/>
                                        </p:tgtEl>
                                        <p:attrNameLst>
                                          <p:attrName>ppt_x</p:attrName>
                                        </p:attrNameLst>
                                      </p:cBhvr>
                                      <p:tavLst>
                                        <p:tav tm="0">
                                          <p:val>
                                            <p:strVal val="#ppt_x"/>
                                          </p:val>
                                        </p:tav>
                                        <p:tav tm="100000">
                                          <p:val>
                                            <p:strVal val="#ppt_x"/>
                                          </p:val>
                                        </p:tav>
                                      </p:tavLst>
                                    </p:anim>
                                    <p:anim calcmode="lin" valueType="num">
                                      <p:cBhvr additive="base">
                                        <p:cTn id="8" dur="2000" fill="hold"/>
                                        <p:tgtEl>
                                          <p:spTgt spid="15565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5651"/>
                                        </p:tgtEl>
                                        <p:attrNameLst>
                                          <p:attrName>style.visibility</p:attrName>
                                        </p:attrNameLst>
                                      </p:cBhvr>
                                      <p:to>
                                        <p:strVal val="visible"/>
                                      </p:to>
                                    </p:set>
                                    <p:anim calcmode="lin" valueType="num">
                                      <p:cBhvr additive="base">
                                        <p:cTn id="11" dur="2000" fill="hold"/>
                                        <p:tgtEl>
                                          <p:spTgt spid="155651"/>
                                        </p:tgtEl>
                                        <p:attrNameLst>
                                          <p:attrName>ppt_x</p:attrName>
                                        </p:attrNameLst>
                                      </p:cBhvr>
                                      <p:tavLst>
                                        <p:tav tm="0">
                                          <p:val>
                                            <p:strVal val="#ppt_x"/>
                                          </p:val>
                                        </p:tav>
                                        <p:tav tm="100000">
                                          <p:val>
                                            <p:strVal val="#ppt_x"/>
                                          </p:val>
                                        </p:tav>
                                      </p:tavLst>
                                    </p:anim>
                                    <p:anim calcmode="lin" valueType="num">
                                      <p:cBhvr additive="base">
                                        <p:cTn id="12" dur="2000" fill="hold"/>
                                        <p:tgtEl>
                                          <p:spTgt spid="15565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5653"/>
                                        </p:tgtEl>
                                        <p:attrNameLst>
                                          <p:attrName>style.visibility</p:attrName>
                                        </p:attrNameLst>
                                      </p:cBhvr>
                                      <p:to>
                                        <p:strVal val="visible"/>
                                      </p:to>
                                    </p:set>
                                    <p:anim calcmode="lin" valueType="num">
                                      <p:cBhvr additive="base">
                                        <p:cTn id="15" dur="2000" fill="hold"/>
                                        <p:tgtEl>
                                          <p:spTgt spid="155653"/>
                                        </p:tgtEl>
                                        <p:attrNameLst>
                                          <p:attrName>ppt_x</p:attrName>
                                        </p:attrNameLst>
                                      </p:cBhvr>
                                      <p:tavLst>
                                        <p:tav tm="0">
                                          <p:val>
                                            <p:strVal val="#ppt_x"/>
                                          </p:val>
                                        </p:tav>
                                        <p:tav tm="100000">
                                          <p:val>
                                            <p:strVal val="#ppt_x"/>
                                          </p:val>
                                        </p:tav>
                                      </p:tavLst>
                                    </p:anim>
                                    <p:anim calcmode="lin" valueType="num">
                                      <p:cBhvr additive="base">
                                        <p:cTn id="16" dur="2000" fill="hold"/>
                                        <p:tgtEl>
                                          <p:spTgt spid="155653"/>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155662"/>
                                        </p:tgtEl>
                                        <p:attrNameLst>
                                          <p:attrName>style.visibility</p:attrName>
                                        </p:attrNameLst>
                                      </p:cBhvr>
                                      <p:to>
                                        <p:strVal val="visible"/>
                                      </p:to>
                                    </p:set>
                                    <p:animEffect transition="in" filter="blinds(horizontal)">
                                      <p:cBhvr>
                                        <p:cTn id="19" dur="2000"/>
                                        <p:tgtEl>
                                          <p:spTgt spid="15566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5663"/>
                                        </p:tgtEl>
                                        <p:attrNameLst>
                                          <p:attrName>style.visibility</p:attrName>
                                        </p:attrNameLst>
                                      </p:cBhvr>
                                      <p:to>
                                        <p:strVal val="visible"/>
                                      </p:to>
                                    </p:set>
                                    <p:animEffect transition="in" filter="blinds(horizontal)">
                                      <p:cBhvr>
                                        <p:cTn id="22" dur="2000"/>
                                        <p:tgtEl>
                                          <p:spTgt spid="15566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5665"/>
                                        </p:tgtEl>
                                        <p:attrNameLst>
                                          <p:attrName>style.visibility</p:attrName>
                                        </p:attrNameLst>
                                      </p:cBhvr>
                                      <p:to>
                                        <p:strVal val="visible"/>
                                      </p:to>
                                    </p:set>
                                    <p:animEffect transition="in" filter="blinds(horizontal)">
                                      <p:cBhvr>
                                        <p:cTn id="25" dur="2000"/>
                                        <p:tgtEl>
                                          <p:spTgt spid="15566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55664"/>
                                        </p:tgtEl>
                                        <p:attrNameLst>
                                          <p:attrName>style.visibility</p:attrName>
                                        </p:attrNameLst>
                                      </p:cBhvr>
                                      <p:to>
                                        <p:strVal val="visible"/>
                                      </p:to>
                                    </p:set>
                                    <p:animEffect transition="in" filter="blinds(horizontal)">
                                      <p:cBhvr>
                                        <p:cTn id="28" dur="2000"/>
                                        <p:tgtEl>
                                          <p:spTgt spid="155664"/>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155666"/>
                                        </p:tgtEl>
                                        <p:attrNameLst>
                                          <p:attrName>style.visibility</p:attrName>
                                        </p:attrNameLst>
                                      </p:cBhvr>
                                      <p:to>
                                        <p:strVal val="visible"/>
                                      </p:to>
                                    </p:set>
                                    <p:anim calcmode="lin" valueType="num">
                                      <p:cBhvr additive="base">
                                        <p:cTn id="31" dur="2000" fill="hold"/>
                                        <p:tgtEl>
                                          <p:spTgt spid="155666"/>
                                        </p:tgtEl>
                                        <p:attrNameLst>
                                          <p:attrName>ppt_x</p:attrName>
                                        </p:attrNameLst>
                                      </p:cBhvr>
                                      <p:tavLst>
                                        <p:tav tm="0">
                                          <p:val>
                                            <p:strVal val="#ppt_x"/>
                                          </p:val>
                                        </p:tav>
                                        <p:tav tm="100000">
                                          <p:val>
                                            <p:strVal val="#ppt_x"/>
                                          </p:val>
                                        </p:tav>
                                      </p:tavLst>
                                    </p:anim>
                                    <p:anim calcmode="lin" valueType="num">
                                      <p:cBhvr additive="base">
                                        <p:cTn id="32" dur="2000" fill="hold"/>
                                        <p:tgtEl>
                                          <p:spTgt spid="1556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62" grpId="0"/>
      <p:bldP spid="155663" grpId="0"/>
      <p:bldP spid="155664" grpId="0"/>
      <p:bldP spid="155665" grpId="0"/>
      <p:bldP spid="15566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6" name="Picture 4" descr="1"/>
          <p:cNvPicPr>
            <a:picLocks noGrp="1" noChangeAspect="1" noChangeArrowheads="1"/>
          </p:cNvPicPr>
          <p:nvPr>
            <p:ph sz="half" idx="1"/>
          </p:nvPr>
        </p:nvPicPr>
        <p:blipFill>
          <a:blip r:embed="rId2">
            <a:clrChange>
              <a:clrFrom>
                <a:srgbClr val="DCDEEA"/>
              </a:clrFrom>
              <a:clrTo>
                <a:srgbClr val="DCDEEA">
                  <a:alpha val="0"/>
                </a:srgbClr>
              </a:clrTo>
            </a:clrChange>
            <a:lum contrast="66000"/>
          </a:blip>
          <a:srcRect/>
          <a:stretch>
            <a:fillRect/>
          </a:stretch>
        </p:blipFill>
        <p:spPr>
          <a:xfrm>
            <a:off x="3348038" y="476250"/>
            <a:ext cx="2087562" cy="1439863"/>
          </a:xfrm>
          <a:noFill/>
          <a:ln>
            <a:solidFill>
              <a:srgbClr val="3333CC"/>
            </a:solidFill>
          </a:ln>
        </p:spPr>
      </p:pic>
      <p:pic>
        <p:nvPicPr>
          <p:cNvPr id="156677" name="Picture 5" descr="plan1"/>
          <p:cNvPicPr>
            <a:picLocks noGrp="1" noChangeAspect="1" noChangeArrowheads="1"/>
          </p:cNvPicPr>
          <p:nvPr>
            <p:ph sz="half" idx="2"/>
          </p:nvPr>
        </p:nvPicPr>
        <p:blipFill>
          <a:blip r:embed="rId3" cstate="screen">
            <a:clrChange>
              <a:clrFrom>
                <a:srgbClr val="DDE1EA"/>
              </a:clrFrom>
              <a:clrTo>
                <a:srgbClr val="DDE1EA">
                  <a:alpha val="0"/>
                </a:srgbClr>
              </a:clrTo>
            </a:clrChange>
            <a:lum contrast="42000"/>
            <a:extLst>
              <a:ext uri="{28A0092B-C50C-407E-A947-70E740481C1C}">
                <a14:useLocalDpi xmlns:a14="http://schemas.microsoft.com/office/drawing/2010/main"/>
              </a:ext>
            </a:extLst>
          </a:blip>
          <a:srcRect/>
          <a:stretch>
            <a:fillRect/>
          </a:stretch>
        </p:blipFill>
        <p:spPr>
          <a:xfrm>
            <a:off x="323850" y="261938"/>
            <a:ext cx="2433638" cy="2519362"/>
          </a:xfrm>
          <a:noFill/>
          <a:ln/>
        </p:spPr>
      </p:pic>
      <p:sp>
        <p:nvSpPr>
          <p:cNvPr id="15" name="Slide Number Placeholder 6"/>
          <p:cNvSpPr>
            <a:spLocks noGrp="1"/>
          </p:cNvSpPr>
          <p:nvPr>
            <p:ph type="sldNum" sz="quarter" idx="12"/>
          </p:nvPr>
        </p:nvSpPr>
        <p:spPr/>
        <p:txBody>
          <a:bodyPr/>
          <a:lstStyle/>
          <a:p>
            <a:fld id="{4C973B67-ED67-4C3F-A85C-1DA0B282D068}" type="slidenum">
              <a:rPr lang="ar-SA">
                <a:solidFill>
                  <a:srgbClr val="90C226"/>
                </a:solidFill>
              </a:rPr>
              <a:pPr/>
              <a:t>47</a:t>
            </a:fld>
            <a:endParaRPr lang="en-US" dirty="0">
              <a:solidFill>
                <a:srgbClr val="90C226"/>
              </a:solidFill>
            </a:endParaRPr>
          </a:p>
        </p:txBody>
      </p:sp>
      <p:pic>
        <p:nvPicPr>
          <p:cNvPr id="156674" name="Picture 2" descr="تاری خانه1"/>
          <p:cNvPicPr>
            <a:picLocks noChangeAspect="1" noChangeArrowheads="1"/>
          </p:cNvPicPr>
          <p:nvPr/>
        </p:nvPicPr>
        <p:blipFill>
          <a:blip r:embed="rId4"/>
          <a:srcRect/>
          <a:stretch>
            <a:fillRect/>
          </a:stretch>
        </p:blipFill>
        <p:spPr bwMode="auto">
          <a:xfrm>
            <a:off x="395288" y="3068638"/>
            <a:ext cx="3070225" cy="3240087"/>
          </a:xfrm>
          <a:prstGeom prst="rect">
            <a:avLst/>
          </a:prstGeom>
          <a:noFill/>
          <a:ln w="9525">
            <a:solidFill>
              <a:srgbClr val="3333CC"/>
            </a:solidFill>
            <a:miter lim="800000"/>
            <a:headEnd/>
            <a:tailEnd/>
          </a:ln>
        </p:spPr>
      </p:pic>
      <p:pic>
        <p:nvPicPr>
          <p:cNvPr id="156675" name="Picture 3" descr="تاریخانه7"/>
          <p:cNvPicPr>
            <a:picLocks noChangeAspect="1" noChangeArrowheads="1"/>
          </p:cNvPicPr>
          <p:nvPr/>
        </p:nvPicPr>
        <p:blipFill>
          <a:blip r:embed="rId5">
            <a:clrChange>
              <a:clrFrom>
                <a:srgbClr val="536E77"/>
              </a:clrFrom>
              <a:clrTo>
                <a:srgbClr val="536E77">
                  <a:alpha val="0"/>
                </a:srgbClr>
              </a:clrTo>
            </a:clrChange>
            <a:lum contrast="18000"/>
          </a:blip>
          <a:srcRect/>
          <a:stretch>
            <a:fillRect/>
          </a:stretch>
        </p:blipFill>
        <p:spPr bwMode="auto">
          <a:xfrm>
            <a:off x="3708400" y="3500438"/>
            <a:ext cx="2524125" cy="3060700"/>
          </a:xfrm>
          <a:prstGeom prst="rect">
            <a:avLst/>
          </a:prstGeom>
          <a:noFill/>
          <a:ln w="9525">
            <a:solidFill>
              <a:srgbClr val="8383E1"/>
            </a:solidFill>
            <a:miter lim="800000"/>
            <a:headEnd/>
            <a:tailEnd/>
          </a:ln>
        </p:spPr>
      </p:pic>
      <p:sp>
        <p:nvSpPr>
          <p:cNvPr id="156678" name="Text Box 6"/>
          <p:cNvSpPr txBox="1">
            <a:spLocks noChangeArrowheads="1"/>
          </p:cNvSpPr>
          <p:nvPr/>
        </p:nvSpPr>
        <p:spPr bwMode="auto">
          <a:xfrm>
            <a:off x="4716463" y="2349500"/>
            <a:ext cx="4211637" cy="11906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نقشه ساختمان بر پایه شبستان ستونداراست که بعدها در آن تغییراتی ایجادشده است برای نمونه دهانه میانی در شبستان جنوبی بلند تر وبزرگتر شده است                                             </a:t>
            </a:r>
            <a:endParaRPr lang="en-US" b="1" dirty="0">
              <a:solidFill>
                <a:prstClr val="black"/>
              </a:solidFill>
              <a:latin typeface="Arial" pitchFamily="34" charset="0"/>
              <a:cs typeface="B Homa" panose="00000400000000000000" pitchFamily="2" charset="-78"/>
            </a:endParaRPr>
          </a:p>
        </p:txBody>
      </p:sp>
      <p:sp>
        <p:nvSpPr>
          <p:cNvPr id="156679" name="Text Box 7"/>
          <p:cNvSpPr txBox="1">
            <a:spLocks noChangeArrowheads="1"/>
          </p:cNvSpPr>
          <p:nvPr/>
        </p:nvSpPr>
        <p:spPr bwMode="auto">
          <a:xfrm>
            <a:off x="6804025" y="3246438"/>
            <a:ext cx="2147888" cy="1477328"/>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چفد های مازه دار بیزبه   چفدهای  تیزه دار جناغی  تبدیل شده است                              </a:t>
            </a:r>
            <a:endParaRPr lang="en-US" b="1" dirty="0">
              <a:solidFill>
                <a:prstClr val="black"/>
              </a:solidFill>
              <a:latin typeface="Arial" pitchFamily="34" charset="0"/>
              <a:cs typeface="B Homa" panose="00000400000000000000" pitchFamily="2" charset="-78"/>
            </a:endParaRPr>
          </a:p>
        </p:txBody>
      </p:sp>
      <p:sp>
        <p:nvSpPr>
          <p:cNvPr id="156681" name="Text Box 9"/>
          <p:cNvSpPr txBox="1">
            <a:spLocks noChangeArrowheads="1"/>
          </p:cNvSpPr>
          <p:nvPr/>
        </p:nvSpPr>
        <p:spPr bwMode="auto">
          <a:xfrm>
            <a:off x="5651500" y="765175"/>
            <a:ext cx="3095625" cy="64135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اين بنا يكي از كهن ترين ساختمانها در شيوه خراساني است            </a:t>
            </a:r>
            <a:endParaRPr lang="en-US" b="1" dirty="0">
              <a:solidFill>
                <a:prstClr val="black"/>
              </a:solidFill>
              <a:latin typeface="Arial" pitchFamily="34" charset="0"/>
              <a:cs typeface="B Homa" panose="00000400000000000000" pitchFamily="2" charset="-78"/>
            </a:endParaRPr>
          </a:p>
        </p:txBody>
      </p:sp>
      <p:sp>
        <p:nvSpPr>
          <p:cNvPr id="156682" name="Text Box 10"/>
          <p:cNvSpPr txBox="1">
            <a:spLocks noChangeArrowheads="1"/>
          </p:cNvSpPr>
          <p:nvPr/>
        </p:nvSpPr>
        <p:spPr bwMode="auto">
          <a:xfrm>
            <a:off x="7308850" y="260350"/>
            <a:ext cx="1366838" cy="646331"/>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b="1" dirty="0">
                <a:solidFill>
                  <a:prstClr val="black"/>
                </a:solidFill>
                <a:latin typeface="Arial" pitchFamily="34" charset="0"/>
                <a:cs typeface="B Homa" panose="00000400000000000000" pitchFamily="2" charset="-78"/>
              </a:rPr>
              <a:t>تاريخانه دامغان</a:t>
            </a:r>
            <a:endParaRPr lang="en-US" b="1" dirty="0">
              <a:solidFill>
                <a:prstClr val="black"/>
              </a:solidFill>
              <a:latin typeface="Arial" pitchFamily="34" charset="0"/>
              <a:cs typeface="B Homa" panose="00000400000000000000" pitchFamily="2" charset="-78"/>
            </a:endParaRPr>
          </a:p>
        </p:txBody>
      </p:sp>
      <p:pic>
        <p:nvPicPr>
          <p:cNvPr id="156685" name="Picture 13" descr="plan1"/>
          <p:cNvPicPr>
            <a:picLocks noChangeAspect="1" noChangeArrowheads="1"/>
          </p:cNvPicPr>
          <p:nvPr/>
        </p:nvPicPr>
        <p:blipFill>
          <a:blip r:embed="rId6" cstate="screen">
            <a:clrChange>
              <a:clrFrom>
                <a:srgbClr val="DDE1EA"/>
              </a:clrFrom>
              <a:clrTo>
                <a:srgbClr val="DDE1EA">
                  <a:alpha val="0"/>
                </a:srgbClr>
              </a:clrTo>
            </a:clrChange>
            <a:lum contrast="42000"/>
            <a:extLst>
              <a:ext uri="{28A0092B-C50C-407E-A947-70E740481C1C}">
                <a14:useLocalDpi xmlns:a14="http://schemas.microsoft.com/office/drawing/2010/main"/>
              </a:ext>
            </a:extLst>
          </a:blip>
          <a:srcRect/>
          <a:stretch>
            <a:fillRect/>
          </a:stretch>
        </p:blipFill>
        <p:spPr bwMode="auto">
          <a:xfrm>
            <a:off x="6732588" y="4581525"/>
            <a:ext cx="1943100" cy="1081088"/>
          </a:xfrm>
          <a:prstGeom prst="rect">
            <a:avLst/>
          </a:prstGeom>
          <a:noFill/>
          <a:ln w="9525">
            <a:noFill/>
            <a:miter lim="800000"/>
            <a:headEnd/>
            <a:tailEnd/>
          </a:ln>
        </p:spPr>
      </p:pic>
      <p:sp>
        <p:nvSpPr>
          <p:cNvPr id="156687" name="Line 15"/>
          <p:cNvSpPr>
            <a:spLocks noChangeShapeType="1"/>
          </p:cNvSpPr>
          <p:nvPr/>
        </p:nvSpPr>
        <p:spPr bwMode="auto">
          <a:xfrm>
            <a:off x="7923213" y="4724400"/>
            <a:ext cx="0" cy="1368425"/>
          </a:xfrm>
          <a:prstGeom prst="line">
            <a:avLst/>
          </a:prstGeom>
          <a:noFill/>
          <a:ln w="9525">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156688" name="Line 16"/>
          <p:cNvSpPr>
            <a:spLocks noChangeShapeType="1"/>
          </p:cNvSpPr>
          <p:nvPr/>
        </p:nvSpPr>
        <p:spPr bwMode="auto">
          <a:xfrm>
            <a:off x="7608888" y="4737100"/>
            <a:ext cx="0" cy="1368425"/>
          </a:xfrm>
          <a:prstGeom prst="line">
            <a:avLst/>
          </a:prstGeom>
          <a:noFill/>
          <a:ln w="9525">
            <a:solidFill>
              <a:srgbClr val="FF0000"/>
            </a:solid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579021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6677"/>
                                        </p:tgtEl>
                                        <p:attrNameLst>
                                          <p:attrName>style.visibility</p:attrName>
                                        </p:attrNameLst>
                                      </p:cBhvr>
                                      <p:to>
                                        <p:strVal val="visible"/>
                                      </p:to>
                                    </p:set>
                                    <p:anim calcmode="lin" valueType="num">
                                      <p:cBhvr additive="base">
                                        <p:cTn id="7" dur="2000" fill="hold"/>
                                        <p:tgtEl>
                                          <p:spTgt spid="156677"/>
                                        </p:tgtEl>
                                        <p:attrNameLst>
                                          <p:attrName>ppt_x</p:attrName>
                                        </p:attrNameLst>
                                      </p:cBhvr>
                                      <p:tavLst>
                                        <p:tav tm="0">
                                          <p:val>
                                            <p:strVal val="#ppt_x"/>
                                          </p:val>
                                        </p:tav>
                                        <p:tav tm="100000">
                                          <p:val>
                                            <p:strVal val="#ppt_x"/>
                                          </p:val>
                                        </p:tav>
                                      </p:tavLst>
                                    </p:anim>
                                    <p:anim calcmode="lin" valueType="num">
                                      <p:cBhvr additive="base">
                                        <p:cTn id="8" dur="2000" fill="hold"/>
                                        <p:tgtEl>
                                          <p:spTgt spid="15667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6675"/>
                                        </p:tgtEl>
                                        <p:attrNameLst>
                                          <p:attrName>style.visibility</p:attrName>
                                        </p:attrNameLst>
                                      </p:cBhvr>
                                      <p:to>
                                        <p:strVal val="visible"/>
                                      </p:to>
                                    </p:set>
                                    <p:anim calcmode="lin" valueType="num">
                                      <p:cBhvr additive="base">
                                        <p:cTn id="11" dur="2000" fill="hold"/>
                                        <p:tgtEl>
                                          <p:spTgt spid="156675"/>
                                        </p:tgtEl>
                                        <p:attrNameLst>
                                          <p:attrName>ppt_x</p:attrName>
                                        </p:attrNameLst>
                                      </p:cBhvr>
                                      <p:tavLst>
                                        <p:tav tm="0">
                                          <p:val>
                                            <p:strVal val="#ppt_x"/>
                                          </p:val>
                                        </p:tav>
                                        <p:tav tm="100000">
                                          <p:val>
                                            <p:strVal val="#ppt_x"/>
                                          </p:val>
                                        </p:tav>
                                      </p:tavLst>
                                    </p:anim>
                                    <p:anim calcmode="lin" valueType="num">
                                      <p:cBhvr additive="base">
                                        <p:cTn id="12" dur="2000" fill="hold"/>
                                        <p:tgtEl>
                                          <p:spTgt spid="15667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6676"/>
                                        </p:tgtEl>
                                        <p:attrNameLst>
                                          <p:attrName>style.visibility</p:attrName>
                                        </p:attrNameLst>
                                      </p:cBhvr>
                                      <p:to>
                                        <p:strVal val="visible"/>
                                      </p:to>
                                    </p:set>
                                    <p:anim calcmode="lin" valueType="num">
                                      <p:cBhvr additive="base">
                                        <p:cTn id="15" dur="2000" fill="hold"/>
                                        <p:tgtEl>
                                          <p:spTgt spid="156676"/>
                                        </p:tgtEl>
                                        <p:attrNameLst>
                                          <p:attrName>ppt_x</p:attrName>
                                        </p:attrNameLst>
                                      </p:cBhvr>
                                      <p:tavLst>
                                        <p:tav tm="0">
                                          <p:val>
                                            <p:strVal val="#ppt_x"/>
                                          </p:val>
                                        </p:tav>
                                        <p:tav tm="100000">
                                          <p:val>
                                            <p:strVal val="#ppt_x"/>
                                          </p:val>
                                        </p:tav>
                                      </p:tavLst>
                                    </p:anim>
                                    <p:anim calcmode="lin" valueType="num">
                                      <p:cBhvr additive="base">
                                        <p:cTn id="16" dur="2000" fill="hold"/>
                                        <p:tgtEl>
                                          <p:spTgt spid="156676"/>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156681"/>
                                        </p:tgtEl>
                                        <p:attrNameLst>
                                          <p:attrName>style.visibility</p:attrName>
                                        </p:attrNameLst>
                                      </p:cBhvr>
                                      <p:to>
                                        <p:strVal val="visible"/>
                                      </p:to>
                                    </p:set>
                                    <p:animEffect transition="in" filter="blinds(horizontal)">
                                      <p:cBhvr>
                                        <p:cTn id="19" dur="500"/>
                                        <p:tgtEl>
                                          <p:spTgt spid="15668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6678"/>
                                        </p:tgtEl>
                                        <p:attrNameLst>
                                          <p:attrName>style.visibility</p:attrName>
                                        </p:attrNameLst>
                                      </p:cBhvr>
                                      <p:to>
                                        <p:strVal val="visible"/>
                                      </p:to>
                                    </p:set>
                                    <p:animEffect transition="in" filter="blinds(horizontal)">
                                      <p:cBhvr>
                                        <p:cTn id="22" dur="2000"/>
                                        <p:tgtEl>
                                          <p:spTgt spid="156678"/>
                                        </p:tgtEl>
                                      </p:cBhvr>
                                    </p:animEffect>
                                  </p:childTnLst>
                                </p:cTn>
                              </p:par>
                              <p:par>
                                <p:cTn id="23" presetID="2" presetClass="entr" presetSubtype="4" fill="hold" nodeType="withEffect">
                                  <p:stCondLst>
                                    <p:cond delay="0"/>
                                  </p:stCondLst>
                                  <p:childTnLst>
                                    <p:set>
                                      <p:cBhvr>
                                        <p:cTn id="24" dur="1" fill="hold">
                                          <p:stCondLst>
                                            <p:cond delay="0"/>
                                          </p:stCondLst>
                                        </p:cTn>
                                        <p:tgtEl>
                                          <p:spTgt spid="156674"/>
                                        </p:tgtEl>
                                        <p:attrNameLst>
                                          <p:attrName>style.visibility</p:attrName>
                                        </p:attrNameLst>
                                      </p:cBhvr>
                                      <p:to>
                                        <p:strVal val="visible"/>
                                      </p:to>
                                    </p:set>
                                    <p:anim calcmode="lin" valueType="num">
                                      <p:cBhvr additive="base">
                                        <p:cTn id="25" dur="2000" fill="hold"/>
                                        <p:tgtEl>
                                          <p:spTgt spid="156674"/>
                                        </p:tgtEl>
                                        <p:attrNameLst>
                                          <p:attrName>ppt_x</p:attrName>
                                        </p:attrNameLst>
                                      </p:cBhvr>
                                      <p:tavLst>
                                        <p:tav tm="0">
                                          <p:val>
                                            <p:strVal val="#ppt_x"/>
                                          </p:val>
                                        </p:tav>
                                        <p:tav tm="100000">
                                          <p:val>
                                            <p:strVal val="#ppt_x"/>
                                          </p:val>
                                        </p:tav>
                                      </p:tavLst>
                                    </p:anim>
                                    <p:anim calcmode="lin" valueType="num">
                                      <p:cBhvr additive="base">
                                        <p:cTn id="26" dur="2000" fill="hold"/>
                                        <p:tgtEl>
                                          <p:spTgt spid="156674"/>
                                        </p:tgtEl>
                                        <p:attrNameLst>
                                          <p:attrName>ppt_y</p:attrName>
                                        </p:attrNameLst>
                                      </p:cBhvr>
                                      <p:tavLst>
                                        <p:tav tm="0">
                                          <p:val>
                                            <p:strVal val="1+#ppt_h/2"/>
                                          </p:val>
                                        </p:tav>
                                        <p:tav tm="100000">
                                          <p:val>
                                            <p:strVal val="#ppt_y"/>
                                          </p:val>
                                        </p:tav>
                                      </p:tavLst>
                                    </p:anim>
                                  </p:childTnLst>
                                </p:cTn>
                              </p:par>
                              <p:par>
                                <p:cTn id="27" presetID="3" presetClass="entr" presetSubtype="10" fill="hold" grpId="0" nodeType="withEffect">
                                  <p:stCondLst>
                                    <p:cond delay="0"/>
                                  </p:stCondLst>
                                  <p:childTnLst>
                                    <p:set>
                                      <p:cBhvr>
                                        <p:cTn id="28" dur="1" fill="hold">
                                          <p:stCondLst>
                                            <p:cond delay="0"/>
                                          </p:stCondLst>
                                        </p:cTn>
                                        <p:tgtEl>
                                          <p:spTgt spid="156679"/>
                                        </p:tgtEl>
                                        <p:attrNameLst>
                                          <p:attrName>style.visibility</p:attrName>
                                        </p:attrNameLst>
                                      </p:cBhvr>
                                      <p:to>
                                        <p:strVal val="visible"/>
                                      </p:to>
                                    </p:set>
                                    <p:animEffect transition="in" filter="blinds(horizontal)">
                                      <p:cBhvr>
                                        <p:cTn id="29" dur="2000"/>
                                        <p:tgtEl>
                                          <p:spTgt spid="156679"/>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156682"/>
                                        </p:tgtEl>
                                        <p:attrNameLst>
                                          <p:attrName>style.visibility</p:attrName>
                                        </p:attrNameLst>
                                      </p:cBhvr>
                                      <p:to>
                                        <p:strVal val="visible"/>
                                      </p:to>
                                    </p:set>
                                    <p:anim calcmode="lin" valueType="num">
                                      <p:cBhvr additive="base">
                                        <p:cTn id="32" dur="2000" fill="hold"/>
                                        <p:tgtEl>
                                          <p:spTgt spid="156682"/>
                                        </p:tgtEl>
                                        <p:attrNameLst>
                                          <p:attrName>ppt_x</p:attrName>
                                        </p:attrNameLst>
                                      </p:cBhvr>
                                      <p:tavLst>
                                        <p:tav tm="0">
                                          <p:val>
                                            <p:strVal val="#ppt_x"/>
                                          </p:val>
                                        </p:tav>
                                        <p:tav tm="100000">
                                          <p:val>
                                            <p:strVal val="#ppt_x"/>
                                          </p:val>
                                        </p:tav>
                                      </p:tavLst>
                                    </p:anim>
                                    <p:anim calcmode="lin" valueType="num">
                                      <p:cBhvr additive="base">
                                        <p:cTn id="33" dur="2000" fill="hold"/>
                                        <p:tgtEl>
                                          <p:spTgt spid="15668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56685"/>
                                        </p:tgtEl>
                                        <p:attrNameLst>
                                          <p:attrName>style.visibility</p:attrName>
                                        </p:attrNameLst>
                                      </p:cBhvr>
                                      <p:to>
                                        <p:strVal val="visible"/>
                                      </p:to>
                                    </p:set>
                                    <p:anim calcmode="lin" valueType="num">
                                      <p:cBhvr additive="base">
                                        <p:cTn id="36" dur="2000" fill="hold"/>
                                        <p:tgtEl>
                                          <p:spTgt spid="156685"/>
                                        </p:tgtEl>
                                        <p:attrNameLst>
                                          <p:attrName>ppt_x</p:attrName>
                                        </p:attrNameLst>
                                      </p:cBhvr>
                                      <p:tavLst>
                                        <p:tav tm="0">
                                          <p:val>
                                            <p:strVal val="#ppt_x"/>
                                          </p:val>
                                        </p:tav>
                                        <p:tav tm="100000">
                                          <p:val>
                                            <p:strVal val="#ppt_x"/>
                                          </p:val>
                                        </p:tav>
                                      </p:tavLst>
                                    </p:anim>
                                    <p:anim calcmode="lin" valueType="num">
                                      <p:cBhvr additive="base">
                                        <p:cTn id="37" dur="2000" fill="hold"/>
                                        <p:tgtEl>
                                          <p:spTgt spid="156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8" grpId="0"/>
      <p:bldP spid="156679" grpId="0"/>
      <p:bldP spid="156681" grpId="0"/>
      <p:bldP spid="15668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a:spLocks noGrp="1"/>
          </p:cNvSpPr>
          <p:nvPr>
            <p:ph type="sldNum" sz="quarter" idx="12"/>
          </p:nvPr>
        </p:nvSpPr>
        <p:spPr/>
        <p:txBody>
          <a:bodyPr/>
          <a:lstStyle/>
          <a:p>
            <a:fld id="{A1838B9D-54CF-4653-A553-4BD5957F5B5F}" type="slidenum">
              <a:rPr lang="ar-SA">
                <a:solidFill>
                  <a:srgbClr val="90C226"/>
                </a:solidFill>
              </a:rPr>
              <a:pPr/>
              <a:t>48</a:t>
            </a:fld>
            <a:endParaRPr lang="en-US" dirty="0">
              <a:solidFill>
                <a:srgbClr val="90C226"/>
              </a:solidFill>
            </a:endParaRPr>
          </a:p>
        </p:txBody>
      </p:sp>
      <p:pic>
        <p:nvPicPr>
          <p:cNvPr id="157698" name="Picture 2" descr="nairiz"/>
          <p:cNvPicPr>
            <a:picLocks noChangeAspect="1" noChangeArrowheads="1"/>
          </p:cNvPicPr>
          <p:nvPr/>
        </p:nvPicPr>
        <p:blipFill>
          <a:blip r:embed="rId2" cstate="screen">
            <a:clrChange>
              <a:clrFrom>
                <a:srgbClr val="E9EBFA"/>
              </a:clrFrom>
              <a:clrTo>
                <a:srgbClr val="E9EBFA">
                  <a:alpha val="0"/>
                </a:srgbClr>
              </a:clrTo>
            </a:clrChange>
            <a:lum contrast="36000"/>
            <a:extLst>
              <a:ext uri="{28A0092B-C50C-407E-A947-70E740481C1C}">
                <a14:useLocalDpi xmlns:a14="http://schemas.microsoft.com/office/drawing/2010/main"/>
              </a:ext>
            </a:extLst>
          </a:blip>
          <a:srcRect/>
          <a:stretch>
            <a:fillRect/>
          </a:stretch>
        </p:blipFill>
        <p:spPr bwMode="auto">
          <a:xfrm>
            <a:off x="5724525" y="2708275"/>
            <a:ext cx="2736850" cy="1368425"/>
          </a:xfrm>
          <a:prstGeom prst="rect">
            <a:avLst/>
          </a:prstGeom>
          <a:noFill/>
          <a:ln w="9525">
            <a:noFill/>
            <a:miter lim="800000"/>
            <a:headEnd/>
            <a:tailEnd/>
          </a:ln>
        </p:spPr>
      </p:pic>
      <p:pic>
        <p:nvPicPr>
          <p:cNvPr id="157699" name="Picture 3" descr="nairiz2"/>
          <p:cNvPicPr>
            <a:picLocks noChangeAspect="1" noChangeArrowheads="1"/>
          </p:cNvPicPr>
          <p:nvPr/>
        </p:nvPicPr>
        <p:blipFill>
          <a:blip r:embed="rId3" cstate="screen">
            <a:clrChange>
              <a:clrFrom>
                <a:srgbClr val="B8BBC2"/>
              </a:clrFrom>
              <a:clrTo>
                <a:srgbClr val="B8BBC2">
                  <a:alpha val="0"/>
                </a:srgbClr>
              </a:clrTo>
            </a:clrChange>
            <a:lum contrast="60000"/>
            <a:extLst>
              <a:ext uri="{28A0092B-C50C-407E-A947-70E740481C1C}">
                <a14:useLocalDpi xmlns:a14="http://schemas.microsoft.com/office/drawing/2010/main"/>
              </a:ext>
            </a:extLst>
          </a:blip>
          <a:srcRect/>
          <a:stretch>
            <a:fillRect/>
          </a:stretch>
        </p:blipFill>
        <p:spPr bwMode="auto">
          <a:xfrm>
            <a:off x="682625" y="188913"/>
            <a:ext cx="2809875" cy="3311525"/>
          </a:xfrm>
          <a:prstGeom prst="rect">
            <a:avLst/>
          </a:prstGeom>
          <a:noFill/>
          <a:ln w="9525">
            <a:noFill/>
            <a:miter lim="800000"/>
            <a:headEnd/>
            <a:tailEnd/>
          </a:ln>
        </p:spPr>
      </p:pic>
      <p:sp>
        <p:nvSpPr>
          <p:cNvPr id="157700" name="Text Box 4"/>
          <p:cNvSpPr txBox="1">
            <a:spLocks noChangeArrowheads="1"/>
          </p:cNvSpPr>
          <p:nvPr/>
        </p:nvSpPr>
        <p:spPr bwMode="auto">
          <a:xfrm>
            <a:off x="4500563" y="836613"/>
            <a:ext cx="4319587" cy="641350"/>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این بنا در شيوه خراساني ساخته شده وبعدها به ساختمان آن افزوده شد.</a:t>
            </a:r>
            <a:endParaRPr lang="en-US" b="1" dirty="0">
              <a:solidFill>
                <a:prstClr val="black"/>
              </a:solidFill>
              <a:latin typeface="Arial" pitchFamily="34" charset="0"/>
              <a:cs typeface="B Homa" panose="00000400000000000000" pitchFamily="2" charset="-78"/>
            </a:endParaRPr>
          </a:p>
        </p:txBody>
      </p:sp>
      <p:sp>
        <p:nvSpPr>
          <p:cNvPr id="157701" name="Text Box 5"/>
          <p:cNvSpPr txBox="1">
            <a:spLocks noChangeArrowheads="1"/>
          </p:cNvSpPr>
          <p:nvPr/>
        </p:nvSpPr>
        <p:spPr bwMode="auto">
          <a:xfrm>
            <a:off x="5219700" y="1557338"/>
            <a:ext cx="3529013" cy="11906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اصل مسجد تك ايواني مي باشد به این ایوان ها تکی گیری می گویند اين ايوان در اصل نیایشگاه یا  </a:t>
            </a:r>
            <a:r>
              <a:rPr lang="fa-IR" b="1" dirty="0">
                <a:solidFill>
                  <a:prstClr val="black"/>
                </a:solidFill>
                <a:latin typeface="Tahoma" pitchFamily="34" charset="0"/>
                <a:cs typeface="B Homa" panose="00000400000000000000" pitchFamily="2" charset="-78"/>
              </a:rPr>
              <a:t>آتشكده بوده است .                </a:t>
            </a:r>
            <a:endParaRPr lang="en-US" b="1" dirty="0">
              <a:solidFill>
                <a:prstClr val="black"/>
              </a:solidFill>
              <a:latin typeface="Arial" pitchFamily="34" charset="0"/>
              <a:cs typeface="B Homa" panose="00000400000000000000" pitchFamily="2" charset="-78"/>
            </a:endParaRPr>
          </a:p>
        </p:txBody>
      </p:sp>
      <p:sp>
        <p:nvSpPr>
          <p:cNvPr id="157702" name="Text Box 6"/>
          <p:cNvSpPr txBox="1">
            <a:spLocks noChangeArrowheads="1"/>
          </p:cNvSpPr>
          <p:nvPr/>
        </p:nvSpPr>
        <p:spPr bwMode="auto">
          <a:xfrm>
            <a:off x="3563938" y="5157788"/>
            <a:ext cx="2808287" cy="779462"/>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در دوران قاجار نقشه مسجد </a:t>
            </a:r>
          </a:p>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 به طرحي با ميانسرا تبديل شد.   </a:t>
            </a:r>
            <a:endParaRPr lang="en-US" b="1" dirty="0">
              <a:solidFill>
                <a:prstClr val="black"/>
              </a:solidFill>
              <a:latin typeface="Arial" pitchFamily="34" charset="0"/>
              <a:cs typeface="B Homa" panose="00000400000000000000" pitchFamily="2" charset="-78"/>
            </a:endParaRPr>
          </a:p>
        </p:txBody>
      </p:sp>
      <p:sp>
        <p:nvSpPr>
          <p:cNvPr id="157703" name="Text Box 7"/>
          <p:cNvSpPr txBox="1">
            <a:spLocks noChangeArrowheads="1"/>
          </p:cNvSpPr>
          <p:nvPr/>
        </p:nvSpPr>
        <p:spPr bwMode="auto">
          <a:xfrm>
            <a:off x="7092950" y="333375"/>
            <a:ext cx="1655763" cy="366713"/>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b="1" dirty="0">
                <a:solidFill>
                  <a:prstClr val="black"/>
                </a:solidFill>
                <a:latin typeface="Arial" pitchFamily="34" charset="0"/>
                <a:cs typeface="B Homa" panose="00000400000000000000" pitchFamily="2" charset="-78"/>
              </a:rPr>
              <a:t>مسجد جامع نيريز</a:t>
            </a:r>
            <a:endParaRPr lang="en-US" b="1" dirty="0">
              <a:solidFill>
                <a:prstClr val="black"/>
              </a:solidFill>
              <a:latin typeface="Arial" pitchFamily="34" charset="0"/>
              <a:cs typeface="B Homa" panose="00000400000000000000" pitchFamily="2" charset="-78"/>
            </a:endParaRPr>
          </a:p>
        </p:txBody>
      </p:sp>
      <p:sp>
        <p:nvSpPr>
          <p:cNvPr id="157706" name="Rectangle 10"/>
          <p:cNvSpPr>
            <a:spLocks noChangeArrowheads="1"/>
          </p:cNvSpPr>
          <p:nvPr/>
        </p:nvSpPr>
        <p:spPr bwMode="auto">
          <a:xfrm>
            <a:off x="1835150" y="260350"/>
            <a:ext cx="865188" cy="1368425"/>
          </a:xfrm>
          <a:prstGeom prst="rect">
            <a:avLst/>
          </a:prstGeom>
          <a:solidFill>
            <a:srgbClr val="FFFF00">
              <a:alpha val="30000"/>
            </a:srgbClr>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157707" name="Picture 11" descr="nairiz2"/>
          <p:cNvPicPr>
            <a:picLocks noChangeAspect="1" noChangeArrowheads="1"/>
          </p:cNvPicPr>
          <p:nvPr/>
        </p:nvPicPr>
        <p:blipFill>
          <a:blip r:embed="rId4" cstate="screen">
            <a:clrChange>
              <a:clrFrom>
                <a:srgbClr val="B8BBC2"/>
              </a:clrFrom>
              <a:clrTo>
                <a:srgbClr val="B8BBC2">
                  <a:alpha val="0"/>
                </a:srgbClr>
              </a:clrTo>
            </a:clrChange>
            <a:lum contrast="60000"/>
            <a:extLst>
              <a:ext uri="{28A0092B-C50C-407E-A947-70E740481C1C}">
                <a14:useLocalDpi xmlns:a14="http://schemas.microsoft.com/office/drawing/2010/main"/>
              </a:ext>
            </a:extLst>
          </a:blip>
          <a:srcRect/>
          <a:stretch>
            <a:fillRect/>
          </a:stretch>
        </p:blipFill>
        <p:spPr bwMode="auto">
          <a:xfrm>
            <a:off x="1258888" y="3860800"/>
            <a:ext cx="2220912" cy="2663825"/>
          </a:xfrm>
          <a:prstGeom prst="rect">
            <a:avLst/>
          </a:prstGeom>
          <a:noFill/>
          <a:ln w="9525">
            <a:noFill/>
            <a:miter lim="800000"/>
            <a:headEnd/>
            <a:tailEnd/>
          </a:ln>
        </p:spPr>
      </p:pic>
      <p:sp>
        <p:nvSpPr>
          <p:cNvPr id="157708" name="Rectangle 12"/>
          <p:cNvSpPr>
            <a:spLocks noChangeArrowheads="1"/>
          </p:cNvSpPr>
          <p:nvPr/>
        </p:nvSpPr>
        <p:spPr bwMode="auto">
          <a:xfrm>
            <a:off x="2063750" y="4906963"/>
            <a:ext cx="865188" cy="792162"/>
          </a:xfrm>
          <a:prstGeom prst="rect">
            <a:avLst/>
          </a:prstGeom>
          <a:solidFill>
            <a:srgbClr val="FF6600">
              <a:alpha val="36000"/>
            </a:srgbClr>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67770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7699"/>
                                        </p:tgtEl>
                                        <p:attrNameLst>
                                          <p:attrName>style.visibility</p:attrName>
                                        </p:attrNameLst>
                                      </p:cBhvr>
                                      <p:to>
                                        <p:strVal val="visible"/>
                                      </p:to>
                                    </p:set>
                                    <p:anim calcmode="lin" valueType="num">
                                      <p:cBhvr additive="base">
                                        <p:cTn id="7" dur="2000" fill="hold"/>
                                        <p:tgtEl>
                                          <p:spTgt spid="157699"/>
                                        </p:tgtEl>
                                        <p:attrNameLst>
                                          <p:attrName>ppt_x</p:attrName>
                                        </p:attrNameLst>
                                      </p:cBhvr>
                                      <p:tavLst>
                                        <p:tav tm="0">
                                          <p:val>
                                            <p:strVal val="#ppt_x"/>
                                          </p:val>
                                        </p:tav>
                                        <p:tav tm="100000">
                                          <p:val>
                                            <p:strVal val="#ppt_x"/>
                                          </p:val>
                                        </p:tav>
                                      </p:tavLst>
                                    </p:anim>
                                    <p:anim calcmode="lin" valueType="num">
                                      <p:cBhvr additive="base">
                                        <p:cTn id="8" dur="2000" fill="hold"/>
                                        <p:tgtEl>
                                          <p:spTgt spid="15769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7698"/>
                                        </p:tgtEl>
                                        <p:attrNameLst>
                                          <p:attrName>style.visibility</p:attrName>
                                        </p:attrNameLst>
                                      </p:cBhvr>
                                      <p:to>
                                        <p:strVal val="visible"/>
                                      </p:to>
                                    </p:set>
                                    <p:anim calcmode="lin" valueType="num">
                                      <p:cBhvr additive="base">
                                        <p:cTn id="11" dur="2000" fill="hold"/>
                                        <p:tgtEl>
                                          <p:spTgt spid="157698"/>
                                        </p:tgtEl>
                                        <p:attrNameLst>
                                          <p:attrName>ppt_x</p:attrName>
                                        </p:attrNameLst>
                                      </p:cBhvr>
                                      <p:tavLst>
                                        <p:tav tm="0">
                                          <p:val>
                                            <p:strVal val="#ppt_x"/>
                                          </p:val>
                                        </p:tav>
                                        <p:tav tm="100000">
                                          <p:val>
                                            <p:strVal val="#ppt_x"/>
                                          </p:val>
                                        </p:tav>
                                      </p:tavLst>
                                    </p:anim>
                                    <p:anim calcmode="lin" valueType="num">
                                      <p:cBhvr additive="base">
                                        <p:cTn id="12" dur="2000" fill="hold"/>
                                        <p:tgtEl>
                                          <p:spTgt spid="157698"/>
                                        </p:tgtEl>
                                        <p:attrNameLst>
                                          <p:attrName>ppt_y</p:attrName>
                                        </p:attrNameLst>
                                      </p:cBhvr>
                                      <p:tavLst>
                                        <p:tav tm="0">
                                          <p:val>
                                            <p:strVal val="1+#ppt_h/2"/>
                                          </p:val>
                                        </p:tav>
                                        <p:tav tm="100000">
                                          <p:val>
                                            <p:strVal val="#ppt_y"/>
                                          </p:val>
                                        </p:tav>
                                      </p:tavLst>
                                    </p:anim>
                                  </p:childTnLst>
                                </p:cTn>
                              </p:par>
                              <p:par>
                                <p:cTn id="13" presetID="3" presetClass="entr" presetSubtype="10" fill="hold" grpId="0" nodeType="withEffect">
                                  <p:stCondLst>
                                    <p:cond delay="0"/>
                                  </p:stCondLst>
                                  <p:childTnLst>
                                    <p:set>
                                      <p:cBhvr>
                                        <p:cTn id="14" dur="1" fill="hold">
                                          <p:stCondLst>
                                            <p:cond delay="0"/>
                                          </p:stCondLst>
                                        </p:cTn>
                                        <p:tgtEl>
                                          <p:spTgt spid="157700"/>
                                        </p:tgtEl>
                                        <p:attrNameLst>
                                          <p:attrName>style.visibility</p:attrName>
                                        </p:attrNameLst>
                                      </p:cBhvr>
                                      <p:to>
                                        <p:strVal val="visible"/>
                                      </p:to>
                                    </p:set>
                                    <p:animEffect transition="in" filter="blinds(horizontal)">
                                      <p:cBhvr>
                                        <p:cTn id="15" dur="2000"/>
                                        <p:tgtEl>
                                          <p:spTgt spid="15770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7702"/>
                                        </p:tgtEl>
                                        <p:attrNameLst>
                                          <p:attrName>style.visibility</p:attrName>
                                        </p:attrNameLst>
                                      </p:cBhvr>
                                      <p:to>
                                        <p:strVal val="visible"/>
                                      </p:to>
                                    </p:set>
                                    <p:animEffect transition="in" filter="blinds(horizontal)">
                                      <p:cBhvr>
                                        <p:cTn id="18" dur="2000"/>
                                        <p:tgtEl>
                                          <p:spTgt spid="157702"/>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157703"/>
                                        </p:tgtEl>
                                        <p:attrNameLst>
                                          <p:attrName>style.visibility</p:attrName>
                                        </p:attrNameLst>
                                      </p:cBhvr>
                                      <p:to>
                                        <p:strVal val="visible"/>
                                      </p:to>
                                    </p:set>
                                    <p:anim calcmode="lin" valueType="num">
                                      <p:cBhvr additive="base">
                                        <p:cTn id="21" dur="2000" fill="hold"/>
                                        <p:tgtEl>
                                          <p:spTgt spid="157703"/>
                                        </p:tgtEl>
                                        <p:attrNameLst>
                                          <p:attrName>ppt_x</p:attrName>
                                        </p:attrNameLst>
                                      </p:cBhvr>
                                      <p:tavLst>
                                        <p:tav tm="0">
                                          <p:val>
                                            <p:strVal val="#ppt_x"/>
                                          </p:val>
                                        </p:tav>
                                        <p:tav tm="100000">
                                          <p:val>
                                            <p:strVal val="#ppt_x"/>
                                          </p:val>
                                        </p:tav>
                                      </p:tavLst>
                                    </p:anim>
                                    <p:anim calcmode="lin" valueType="num">
                                      <p:cBhvr additive="base">
                                        <p:cTn id="22" dur="2000" fill="hold"/>
                                        <p:tgtEl>
                                          <p:spTgt spid="157703"/>
                                        </p:tgtEl>
                                        <p:attrNameLst>
                                          <p:attrName>ppt_y</p:attrName>
                                        </p:attrNameLst>
                                      </p:cBhvr>
                                      <p:tavLst>
                                        <p:tav tm="0">
                                          <p:val>
                                            <p:strVal val="1+#ppt_h/2"/>
                                          </p:val>
                                        </p:tav>
                                        <p:tav tm="100000">
                                          <p:val>
                                            <p:strVal val="#ppt_y"/>
                                          </p:val>
                                        </p:tav>
                                      </p:tavLst>
                                    </p:anim>
                                  </p:childTnLst>
                                </p:cTn>
                              </p:par>
                              <p:par>
                                <p:cTn id="23" presetID="3" presetClass="entr" presetSubtype="10" fill="hold" nodeType="withEffect">
                                  <p:stCondLst>
                                    <p:cond delay="0"/>
                                  </p:stCondLst>
                                  <p:childTnLst>
                                    <p:set>
                                      <p:cBhvr>
                                        <p:cTn id="24" dur="1" fill="hold">
                                          <p:stCondLst>
                                            <p:cond delay="0"/>
                                          </p:stCondLst>
                                        </p:cTn>
                                        <p:tgtEl>
                                          <p:spTgt spid="157701">
                                            <p:txEl>
                                              <p:pRg st="0" end="0"/>
                                            </p:txEl>
                                          </p:spTgt>
                                        </p:tgtEl>
                                        <p:attrNameLst>
                                          <p:attrName>style.visibility</p:attrName>
                                        </p:attrNameLst>
                                      </p:cBhvr>
                                      <p:to>
                                        <p:strVal val="visible"/>
                                      </p:to>
                                    </p:set>
                                    <p:animEffect transition="in" filter="blinds(horizontal)">
                                      <p:cBhvr>
                                        <p:cTn id="25" dur="2000"/>
                                        <p:tgtEl>
                                          <p:spTgt spid="157701">
                                            <p:txEl>
                                              <p:pRg st="0" end="0"/>
                                            </p:txEl>
                                          </p:spTgt>
                                        </p:tgtEl>
                                      </p:cBhvr>
                                    </p:animEffect>
                                  </p:childTnLst>
                                </p:cTn>
                              </p:par>
                              <p:par>
                                <p:cTn id="26" presetID="2" presetClass="entr" presetSubtype="4" fill="hold" nodeType="withEffect">
                                  <p:stCondLst>
                                    <p:cond delay="0"/>
                                  </p:stCondLst>
                                  <p:childTnLst>
                                    <p:set>
                                      <p:cBhvr>
                                        <p:cTn id="27" dur="1" fill="hold">
                                          <p:stCondLst>
                                            <p:cond delay="0"/>
                                          </p:stCondLst>
                                        </p:cTn>
                                        <p:tgtEl>
                                          <p:spTgt spid="157707"/>
                                        </p:tgtEl>
                                        <p:attrNameLst>
                                          <p:attrName>style.visibility</p:attrName>
                                        </p:attrNameLst>
                                      </p:cBhvr>
                                      <p:to>
                                        <p:strVal val="visible"/>
                                      </p:to>
                                    </p:set>
                                    <p:anim calcmode="lin" valueType="num">
                                      <p:cBhvr additive="base">
                                        <p:cTn id="28" dur="2000" fill="hold"/>
                                        <p:tgtEl>
                                          <p:spTgt spid="157707"/>
                                        </p:tgtEl>
                                        <p:attrNameLst>
                                          <p:attrName>ppt_x</p:attrName>
                                        </p:attrNameLst>
                                      </p:cBhvr>
                                      <p:tavLst>
                                        <p:tav tm="0">
                                          <p:val>
                                            <p:strVal val="#ppt_x"/>
                                          </p:val>
                                        </p:tav>
                                        <p:tav tm="100000">
                                          <p:val>
                                            <p:strVal val="#ppt_x"/>
                                          </p:val>
                                        </p:tav>
                                      </p:tavLst>
                                    </p:anim>
                                    <p:anim calcmode="lin" valueType="num">
                                      <p:cBhvr additive="base">
                                        <p:cTn id="29" dur="2000" fill="hold"/>
                                        <p:tgtEl>
                                          <p:spTgt spid="1577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p:bldP spid="157702" grpId="0"/>
      <p:bldP spid="15770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D472E19D-962D-46A0-A3CF-8F988CE6CEAF}" type="slidenum">
              <a:rPr lang="ar-SA">
                <a:solidFill>
                  <a:srgbClr val="90C226"/>
                </a:solidFill>
              </a:rPr>
              <a:pPr/>
              <a:t>49</a:t>
            </a:fld>
            <a:endParaRPr lang="en-US" dirty="0">
              <a:solidFill>
                <a:srgbClr val="90C226"/>
              </a:solidFill>
            </a:endParaRPr>
          </a:p>
        </p:txBody>
      </p:sp>
      <p:pic>
        <p:nvPicPr>
          <p:cNvPr id="158722" name="Picture 2" descr="esfahan3"/>
          <p:cNvPicPr>
            <a:picLocks noChangeAspect="1" noChangeArrowheads="1"/>
          </p:cNvPicPr>
          <p:nvPr/>
        </p:nvPicPr>
        <p:blipFill>
          <a:blip r:embed="rId2" cstate="screen">
            <a:clrChange>
              <a:clrFrom>
                <a:srgbClr val="A7A6AC"/>
              </a:clrFrom>
              <a:clrTo>
                <a:srgbClr val="A7A6AC">
                  <a:alpha val="0"/>
                </a:srgbClr>
              </a:clrTo>
            </a:clrChange>
            <a:lum contrast="100000"/>
            <a:extLst>
              <a:ext uri="{28A0092B-C50C-407E-A947-70E740481C1C}">
                <a14:useLocalDpi xmlns:a14="http://schemas.microsoft.com/office/drawing/2010/main"/>
              </a:ext>
            </a:extLst>
          </a:blip>
          <a:srcRect/>
          <a:stretch>
            <a:fillRect/>
          </a:stretch>
        </p:blipFill>
        <p:spPr bwMode="auto">
          <a:xfrm>
            <a:off x="1041400" y="606425"/>
            <a:ext cx="3314700" cy="2030413"/>
          </a:xfrm>
          <a:prstGeom prst="rect">
            <a:avLst/>
          </a:prstGeom>
          <a:noFill/>
          <a:ln w="9525">
            <a:noFill/>
            <a:miter lim="800000"/>
            <a:headEnd/>
            <a:tailEnd/>
          </a:ln>
        </p:spPr>
      </p:pic>
      <p:pic>
        <p:nvPicPr>
          <p:cNvPr id="158723" name="Picture 3" descr="esfahan1"/>
          <p:cNvPicPr>
            <a:picLocks noChangeAspect="1" noChangeArrowheads="1"/>
          </p:cNvPicPr>
          <p:nvPr/>
        </p:nvPicPr>
        <p:blipFill>
          <a:blip r:embed="rId3" cstate="screen">
            <a:clrChange>
              <a:clrFrom>
                <a:srgbClr val="C9CBDA"/>
              </a:clrFrom>
              <a:clrTo>
                <a:srgbClr val="C9CBDA">
                  <a:alpha val="0"/>
                </a:srgbClr>
              </a:clrTo>
            </a:clrChange>
            <a:lum contrast="84000"/>
            <a:extLst>
              <a:ext uri="{28A0092B-C50C-407E-A947-70E740481C1C}">
                <a14:useLocalDpi xmlns:a14="http://schemas.microsoft.com/office/drawing/2010/main"/>
              </a:ext>
            </a:extLst>
          </a:blip>
          <a:srcRect/>
          <a:stretch>
            <a:fillRect/>
          </a:stretch>
        </p:blipFill>
        <p:spPr bwMode="auto">
          <a:xfrm>
            <a:off x="827088" y="3357563"/>
            <a:ext cx="3527425" cy="2016125"/>
          </a:xfrm>
          <a:prstGeom prst="rect">
            <a:avLst/>
          </a:prstGeom>
          <a:noFill/>
          <a:ln w="9525">
            <a:noFill/>
            <a:miter lim="800000"/>
            <a:headEnd/>
            <a:tailEnd/>
          </a:ln>
        </p:spPr>
      </p:pic>
      <p:sp>
        <p:nvSpPr>
          <p:cNvPr id="158724" name="Text Box 4"/>
          <p:cNvSpPr txBox="1">
            <a:spLocks noChangeArrowheads="1"/>
          </p:cNvSpPr>
          <p:nvPr/>
        </p:nvSpPr>
        <p:spPr bwMode="auto">
          <a:xfrm>
            <a:off x="5364163" y="946150"/>
            <a:ext cx="3382962" cy="4247317"/>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مسجد جامع اصفهان يكي از</a:t>
            </a:r>
            <a:r>
              <a:rPr lang="fa-IR" b="1" dirty="0">
                <a:solidFill>
                  <a:srgbClr val="54A021"/>
                </a:solidFill>
                <a:latin typeface="Arial" pitchFamily="34" charset="0"/>
                <a:cs typeface="B Homa" panose="00000400000000000000" pitchFamily="2" charset="-78"/>
              </a:rPr>
              <a:t> </a:t>
            </a:r>
            <a:r>
              <a:rPr lang="fa-IR" b="1" dirty="0">
                <a:solidFill>
                  <a:prstClr val="black"/>
                </a:solidFill>
                <a:latin typeface="Arial" pitchFamily="34" charset="0"/>
                <a:cs typeface="B Homa" panose="00000400000000000000" pitchFamily="2" charset="-78"/>
              </a:rPr>
              <a:t>افتخارات معمارى اين سرزمين است. طرح نخستين اين مسجد بو مسلمي (شبستان ستوندار) بوده است سمت قبله مسجد نخست با مسجد  كنوني  30درجه اختلاف دارد. بخش جنوبي با شش دهانه وشمالي با </a:t>
            </a:r>
            <a:r>
              <a:rPr lang="ar-SA" b="1" dirty="0">
                <a:solidFill>
                  <a:prstClr val="black"/>
                </a:solidFill>
                <a:latin typeface="Arial" pitchFamily="34" charset="0"/>
                <a:cs typeface="B Homa" panose="00000400000000000000" pitchFamily="2" charset="-78"/>
              </a:rPr>
              <a:t>چهار </a:t>
            </a:r>
            <a:r>
              <a:rPr lang="fa-IR" b="1" dirty="0">
                <a:solidFill>
                  <a:prstClr val="black"/>
                </a:solidFill>
                <a:latin typeface="Arial" pitchFamily="34" charset="0"/>
                <a:cs typeface="B Homa" panose="00000400000000000000" pitchFamily="2" charset="-78"/>
              </a:rPr>
              <a:t>دهانه</a:t>
            </a:r>
            <a:r>
              <a:rPr lang="fa-IR" b="1" dirty="0">
                <a:solidFill>
                  <a:srgbClr val="7575DD"/>
                </a:solidFill>
                <a:latin typeface="Arial" pitchFamily="34" charset="0"/>
                <a:cs typeface="B Homa" panose="00000400000000000000" pitchFamily="2" charset="-78"/>
              </a:rPr>
              <a:t>  </a:t>
            </a:r>
            <a:r>
              <a:rPr lang="fa-IR" b="1" dirty="0">
                <a:solidFill>
                  <a:prstClr val="black"/>
                </a:solidFill>
                <a:latin typeface="Arial" pitchFamily="34" charset="0"/>
                <a:cs typeface="B Homa" panose="00000400000000000000" pitchFamily="2" charset="-78"/>
              </a:rPr>
              <a:t>وشرقي وغربي با دو دهانه ساخته شده بوده است در زمان آل بویه با کوچک کردن میانسرا </a:t>
            </a:r>
            <a:r>
              <a:rPr lang="fa-IR" b="1" dirty="0">
                <a:solidFill>
                  <a:srgbClr val="9A9AE6"/>
                </a:solidFill>
                <a:latin typeface="Arial" pitchFamily="34" charset="0"/>
                <a:cs typeface="B Homa" panose="00000400000000000000" pitchFamily="2" charset="-78"/>
              </a:rPr>
              <a:t> </a:t>
            </a:r>
            <a:r>
              <a:rPr lang="fa-IR" b="1" dirty="0">
                <a:solidFill>
                  <a:prstClr val="black"/>
                </a:solidFill>
                <a:latin typeface="Arial" pitchFamily="34" charset="0"/>
                <a:cs typeface="B Homa" panose="00000400000000000000" pitchFamily="2" charset="-78"/>
              </a:rPr>
              <a:t>به دهانه شبستان افزوده شد. ستونهاى نما نيز داراى آجر كاري شد در قرن هاى بعد مسجد به يك چهار ایوانی تبدیل شد. بدين ترتيب فضاى پیوسته وساده شبستان ها وحياط ها  با ايوان ها ودو گنبداز هم جدا شد.</a:t>
            </a:r>
            <a:endParaRPr lang="en-US" b="1" dirty="0">
              <a:solidFill>
                <a:prstClr val="black"/>
              </a:solidFill>
              <a:latin typeface="Arial" pitchFamily="34" charset="0"/>
              <a:cs typeface="B Homa" panose="00000400000000000000" pitchFamily="2" charset="-78"/>
            </a:endParaRPr>
          </a:p>
        </p:txBody>
      </p:sp>
      <p:sp>
        <p:nvSpPr>
          <p:cNvPr id="158731" name="Rectangle 11"/>
          <p:cNvSpPr>
            <a:spLocks noChangeArrowheads="1"/>
          </p:cNvSpPr>
          <p:nvPr/>
        </p:nvSpPr>
        <p:spPr bwMode="auto">
          <a:xfrm>
            <a:off x="827088" y="4822825"/>
            <a:ext cx="184150" cy="366713"/>
          </a:xfrm>
          <a:prstGeom prst="rect">
            <a:avLst/>
          </a:prstGeom>
          <a:noFill/>
          <a:ln w="9525">
            <a:noFill/>
            <a:miter lim="800000"/>
            <a:headEnd/>
            <a:tailEnd/>
          </a:ln>
          <a:effectLst/>
        </p:spPr>
        <p:txBody>
          <a:bodyPr wrap="none">
            <a:spAutoFit/>
          </a:bodyPr>
          <a:lstStyle/>
          <a:p>
            <a:pPr algn="l" rtl="0"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158735" name="Text Box 15"/>
          <p:cNvSpPr txBox="1">
            <a:spLocks noChangeArrowheads="1"/>
          </p:cNvSpPr>
          <p:nvPr/>
        </p:nvSpPr>
        <p:spPr bwMode="auto">
          <a:xfrm>
            <a:off x="4572000" y="5229225"/>
            <a:ext cx="4248150" cy="641350"/>
          </a:xfrm>
          <a:prstGeom prst="rect">
            <a:avLst/>
          </a:prstGeom>
          <a:noFill/>
          <a:ln w="9525">
            <a:noFill/>
            <a:miter lim="800000"/>
            <a:headEnd/>
            <a:tailEnd/>
          </a:ln>
          <a:effectLst/>
        </p:spPr>
        <p:txBody>
          <a:bodyPr>
            <a:spAutoFit/>
          </a:bodyPr>
          <a:lstStyle/>
          <a:p>
            <a:pPr fontAlgn="base">
              <a:spcBef>
                <a:spcPct val="0"/>
              </a:spcBef>
              <a:spcAft>
                <a:spcPct val="0"/>
              </a:spcAft>
            </a:pPr>
            <a:r>
              <a:rPr lang="fa-IR" b="1" dirty="0">
                <a:solidFill>
                  <a:srgbClr val="FF3300"/>
                </a:solidFill>
                <a:latin typeface="Arial" pitchFamily="34" charset="0"/>
                <a:cs typeface="B Homa" panose="00000400000000000000" pitchFamily="2" charset="-78"/>
              </a:rPr>
              <a:t>           از اين به بعد </a:t>
            </a:r>
            <a:r>
              <a:rPr lang="ar-SA" b="1" dirty="0">
                <a:solidFill>
                  <a:srgbClr val="FF3300"/>
                </a:solidFill>
                <a:latin typeface="Arial" pitchFamily="34" charset="0"/>
                <a:cs typeface="B Homa" panose="00000400000000000000" pitchFamily="2" charset="-78"/>
              </a:rPr>
              <a:t>چهار</a:t>
            </a:r>
            <a:r>
              <a:rPr lang="fa-IR" b="1" dirty="0">
                <a:solidFill>
                  <a:srgbClr val="FF3300"/>
                </a:solidFill>
                <a:latin typeface="Arial" pitchFamily="34" charset="0"/>
                <a:cs typeface="B Homa" panose="00000400000000000000" pitchFamily="2" charset="-78"/>
              </a:rPr>
              <a:t>ايواني بودن مسجد يكي ازخصوصيت هاي بنيادي مسجد سازي در ايران شد.</a:t>
            </a:r>
            <a:r>
              <a:rPr lang="fa-IR" b="1" dirty="0">
                <a:solidFill>
                  <a:prstClr val="black"/>
                </a:solidFill>
                <a:latin typeface="Arial" pitchFamily="34" charset="0"/>
                <a:cs typeface="B Homa" panose="00000400000000000000" pitchFamily="2" charset="-78"/>
              </a:rPr>
              <a:t> </a:t>
            </a:r>
            <a:endParaRPr lang="en-US" b="1" dirty="0">
              <a:solidFill>
                <a:prstClr val="black"/>
              </a:solidFill>
              <a:latin typeface="Arial" pitchFamily="34" charset="0"/>
              <a:cs typeface="B Homa" panose="00000400000000000000" pitchFamily="2" charset="-78"/>
            </a:endParaRPr>
          </a:p>
        </p:txBody>
      </p:sp>
      <p:sp>
        <p:nvSpPr>
          <p:cNvPr id="158737" name="Text Box 17"/>
          <p:cNvSpPr txBox="1">
            <a:spLocks noChangeArrowheads="1"/>
          </p:cNvSpPr>
          <p:nvPr/>
        </p:nvSpPr>
        <p:spPr bwMode="auto">
          <a:xfrm>
            <a:off x="6948488" y="333375"/>
            <a:ext cx="1727200" cy="646331"/>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b="1" dirty="0">
                <a:solidFill>
                  <a:prstClr val="black"/>
                </a:solidFill>
                <a:latin typeface="Arial" pitchFamily="34" charset="0"/>
                <a:cs typeface="B Homa" panose="00000400000000000000" pitchFamily="2" charset="-78"/>
              </a:rPr>
              <a:t>مسجد جامع اصفهان</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8009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8722"/>
                                        </p:tgtEl>
                                        <p:attrNameLst>
                                          <p:attrName>style.visibility</p:attrName>
                                        </p:attrNameLst>
                                      </p:cBhvr>
                                      <p:to>
                                        <p:strVal val="visible"/>
                                      </p:to>
                                    </p:set>
                                    <p:anim calcmode="lin" valueType="num">
                                      <p:cBhvr additive="base">
                                        <p:cTn id="7" dur="2000" fill="hold"/>
                                        <p:tgtEl>
                                          <p:spTgt spid="158722"/>
                                        </p:tgtEl>
                                        <p:attrNameLst>
                                          <p:attrName>ppt_x</p:attrName>
                                        </p:attrNameLst>
                                      </p:cBhvr>
                                      <p:tavLst>
                                        <p:tav tm="0">
                                          <p:val>
                                            <p:strVal val="#ppt_x"/>
                                          </p:val>
                                        </p:tav>
                                        <p:tav tm="100000">
                                          <p:val>
                                            <p:strVal val="#ppt_x"/>
                                          </p:val>
                                        </p:tav>
                                      </p:tavLst>
                                    </p:anim>
                                    <p:anim calcmode="lin" valueType="num">
                                      <p:cBhvr additive="base">
                                        <p:cTn id="8" dur="2000" fill="hold"/>
                                        <p:tgtEl>
                                          <p:spTgt spid="1587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8723"/>
                                        </p:tgtEl>
                                        <p:attrNameLst>
                                          <p:attrName>style.visibility</p:attrName>
                                        </p:attrNameLst>
                                      </p:cBhvr>
                                      <p:to>
                                        <p:strVal val="visible"/>
                                      </p:to>
                                    </p:set>
                                    <p:anim calcmode="lin" valueType="num">
                                      <p:cBhvr additive="base">
                                        <p:cTn id="11" dur="2000" fill="hold"/>
                                        <p:tgtEl>
                                          <p:spTgt spid="158723"/>
                                        </p:tgtEl>
                                        <p:attrNameLst>
                                          <p:attrName>ppt_x</p:attrName>
                                        </p:attrNameLst>
                                      </p:cBhvr>
                                      <p:tavLst>
                                        <p:tav tm="0">
                                          <p:val>
                                            <p:strVal val="#ppt_x"/>
                                          </p:val>
                                        </p:tav>
                                        <p:tav tm="100000">
                                          <p:val>
                                            <p:strVal val="#ppt_x"/>
                                          </p:val>
                                        </p:tav>
                                      </p:tavLst>
                                    </p:anim>
                                    <p:anim calcmode="lin" valueType="num">
                                      <p:cBhvr additive="base">
                                        <p:cTn id="12" dur="2000" fill="hold"/>
                                        <p:tgtEl>
                                          <p:spTgt spid="158723"/>
                                        </p:tgtEl>
                                        <p:attrNameLst>
                                          <p:attrName>ppt_y</p:attrName>
                                        </p:attrNameLst>
                                      </p:cBhvr>
                                      <p:tavLst>
                                        <p:tav tm="0">
                                          <p:val>
                                            <p:strVal val="1+#ppt_h/2"/>
                                          </p:val>
                                        </p:tav>
                                        <p:tav tm="100000">
                                          <p:val>
                                            <p:strVal val="#ppt_y"/>
                                          </p:val>
                                        </p:tav>
                                      </p:tavLst>
                                    </p:anim>
                                  </p:childTnLst>
                                </p:cTn>
                              </p:par>
                              <p:par>
                                <p:cTn id="13" presetID="3" presetClass="entr" presetSubtype="10" fill="hold" grpId="0" nodeType="withEffect">
                                  <p:stCondLst>
                                    <p:cond delay="0"/>
                                  </p:stCondLst>
                                  <p:childTnLst>
                                    <p:set>
                                      <p:cBhvr>
                                        <p:cTn id="14" dur="1" fill="hold">
                                          <p:stCondLst>
                                            <p:cond delay="0"/>
                                          </p:stCondLst>
                                        </p:cTn>
                                        <p:tgtEl>
                                          <p:spTgt spid="158724"/>
                                        </p:tgtEl>
                                        <p:attrNameLst>
                                          <p:attrName>style.visibility</p:attrName>
                                        </p:attrNameLst>
                                      </p:cBhvr>
                                      <p:to>
                                        <p:strVal val="visible"/>
                                      </p:to>
                                    </p:set>
                                    <p:animEffect transition="in" filter="blinds(horizontal)">
                                      <p:cBhvr>
                                        <p:cTn id="15" dur="2000"/>
                                        <p:tgtEl>
                                          <p:spTgt spid="158724"/>
                                        </p:tgtEl>
                                      </p:cBhvr>
                                    </p:animEffect>
                                  </p:childTnLst>
                                </p:cTn>
                              </p:par>
                              <p:par>
                                <p:cTn id="16" presetID="3" presetClass="entr" presetSubtype="10" fill="hold" nodeType="withEffect">
                                  <p:stCondLst>
                                    <p:cond delay="0"/>
                                  </p:stCondLst>
                                  <p:childTnLst>
                                    <p:set>
                                      <p:cBhvr>
                                        <p:cTn id="17" dur="1" fill="hold">
                                          <p:stCondLst>
                                            <p:cond delay="0"/>
                                          </p:stCondLst>
                                        </p:cTn>
                                        <p:tgtEl>
                                          <p:spTgt spid="158735">
                                            <p:txEl>
                                              <p:pRg st="0" end="0"/>
                                            </p:txEl>
                                          </p:spTgt>
                                        </p:tgtEl>
                                        <p:attrNameLst>
                                          <p:attrName>style.visibility</p:attrName>
                                        </p:attrNameLst>
                                      </p:cBhvr>
                                      <p:to>
                                        <p:strVal val="visible"/>
                                      </p:to>
                                    </p:set>
                                    <p:animEffect transition="in" filter="blinds(horizontal)">
                                      <p:cBhvr>
                                        <p:cTn id="18" dur="2000"/>
                                        <p:tgtEl>
                                          <p:spTgt spid="158735">
                                            <p:txEl>
                                              <p:pRg st="0" end="0"/>
                                            </p:txEl>
                                          </p:spTgt>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158737"/>
                                        </p:tgtEl>
                                        <p:attrNameLst>
                                          <p:attrName>style.visibility</p:attrName>
                                        </p:attrNameLst>
                                      </p:cBhvr>
                                      <p:to>
                                        <p:strVal val="visible"/>
                                      </p:to>
                                    </p:set>
                                    <p:anim calcmode="lin" valueType="num">
                                      <p:cBhvr additive="base">
                                        <p:cTn id="21" dur="2000" fill="hold"/>
                                        <p:tgtEl>
                                          <p:spTgt spid="158737"/>
                                        </p:tgtEl>
                                        <p:attrNameLst>
                                          <p:attrName>ppt_x</p:attrName>
                                        </p:attrNameLst>
                                      </p:cBhvr>
                                      <p:tavLst>
                                        <p:tav tm="0">
                                          <p:val>
                                            <p:strVal val="#ppt_x"/>
                                          </p:val>
                                        </p:tav>
                                        <p:tav tm="100000">
                                          <p:val>
                                            <p:strVal val="#ppt_x"/>
                                          </p:val>
                                        </p:tav>
                                      </p:tavLst>
                                    </p:anim>
                                    <p:anim calcmode="lin" valueType="num">
                                      <p:cBhvr additive="base">
                                        <p:cTn id="22" dur="2000" fill="hold"/>
                                        <p:tgtEl>
                                          <p:spTgt spid="1587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p:bldP spid="1587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752AF15B-B643-4976-9415-819633896C22}" type="slidenum">
              <a:rPr lang="ar-SA">
                <a:solidFill>
                  <a:srgbClr val="90C226"/>
                </a:solidFill>
              </a:rPr>
              <a:pPr/>
              <a:t>5</a:t>
            </a:fld>
            <a:endParaRPr lang="en-US" dirty="0">
              <a:solidFill>
                <a:srgbClr val="90C226"/>
              </a:solidFill>
            </a:endParaRPr>
          </a:p>
        </p:txBody>
      </p:sp>
      <p:sp>
        <p:nvSpPr>
          <p:cNvPr id="7170" name="WordArt 2"/>
          <p:cNvSpPr>
            <a:spLocks noChangeArrowheads="1" noChangeShapeType="1" noTextEdit="1"/>
          </p:cNvSpPr>
          <p:nvPr/>
        </p:nvSpPr>
        <p:spPr bwMode="auto">
          <a:xfrm>
            <a:off x="6732588" y="549275"/>
            <a:ext cx="1524000" cy="70485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4000" b="1" kern="10" dirty="0">
                <a:ln w="9525">
                  <a:solidFill>
                    <a:srgbClr val="000000"/>
                  </a:solidFill>
                  <a:round/>
                  <a:headEnd/>
                  <a:tailEnd/>
                </a:ln>
                <a:solidFill>
                  <a:srgbClr val="99CA3C"/>
                </a:solidFill>
                <a:latin typeface="Arial Black"/>
                <a:cs typeface="B Homa" panose="00000400000000000000" pitchFamily="2" charset="-78"/>
              </a:rPr>
              <a:t>تپه سیلک</a:t>
            </a:r>
            <a:endParaRPr lang="en-US" sz="4000" b="1" kern="10" dirty="0">
              <a:ln w="9525">
                <a:solidFill>
                  <a:srgbClr val="000000"/>
                </a:solidFill>
                <a:round/>
                <a:headEnd/>
                <a:tailEnd/>
              </a:ln>
              <a:solidFill>
                <a:srgbClr val="99CA3C"/>
              </a:solidFill>
              <a:latin typeface="Arial Black"/>
              <a:cs typeface="B Homa" panose="00000400000000000000" pitchFamily="2" charset="-78"/>
            </a:endParaRPr>
          </a:p>
        </p:txBody>
      </p:sp>
      <p:sp>
        <p:nvSpPr>
          <p:cNvPr id="7171" name="Text Box 3"/>
          <p:cNvSpPr txBox="1">
            <a:spLocks noChangeArrowheads="1"/>
          </p:cNvSpPr>
          <p:nvPr/>
        </p:nvSpPr>
        <p:spPr bwMode="auto">
          <a:xfrm>
            <a:off x="900113" y="1341438"/>
            <a:ext cx="8064500" cy="3831818"/>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dirty="0">
                <a:solidFill>
                  <a:prstClr val="black"/>
                </a:solidFill>
                <a:latin typeface="Times New Roman" pitchFamily="18" charset="0"/>
                <a:cs typeface="B Homa" panose="00000400000000000000" pitchFamily="2" charset="-78"/>
              </a:rPr>
              <a:t>      مسکن انسان در ناحیه سیلک در ابتدا به صورت کومه ها یا خانه های  محقری که از نی و شاخه های   درخت ترکیب یافته بود ساخته شد و بعدها روی نی و شاخه های درخت گل مالیدند و یا دیوارهای خانه را با چینه بالا بردند ولی خیلی زود برای بالا بردن دیوارها از خشت خام استفاده کردند. در ابتدا خشتها را بدون قالب می ساختند ولی بعدا برای ساختن ان قالب به کار بردند. و در داخل خانه ها دیوارها را با گل اخری رنگ می کردند.</a:t>
            </a:r>
          </a:p>
          <a:p>
            <a:pPr rtl="0" fontAlgn="base">
              <a:spcBef>
                <a:spcPct val="50000"/>
              </a:spcBef>
              <a:spcAft>
                <a:spcPct val="0"/>
              </a:spcAft>
            </a:pPr>
            <a:r>
              <a:rPr lang="fa-IR" dirty="0">
                <a:solidFill>
                  <a:prstClr val="black"/>
                </a:solidFill>
                <a:latin typeface="Times New Roman" pitchFamily="18" charset="0"/>
                <a:cs typeface="B Homa" panose="00000400000000000000" pitchFamily="2" charset="-78"/>
              </a:rPr>
              <a:t> </a:t>
            </a:r>
            <a:r>
              <a:rPr lang="fa-IR" dirty="0">
                <a:solidFill>
                  <a:prstClr val="black"/>
                </a:solidFill>
                <a:latin typeface="Arial" pitchFamily="34" charset="0"/>
                <a:cs typeface="B Homa" panose="00000400000000000000" pitchFamily="2" charset="-78"/>
              </a:rPr>
              <a:t>پس از اینکه روی تپه سیلک را به منظور زیاد کردن وسعت سطح آن صاف کردند. در قسمت جنوبی آن سکوی چند ضلعی محکمی با وسعت تقریبی 2500سانتی مترساخته .این سکو که به فاصله 30 سانتی متر از کف دشت قرار داشت به منزله پایه ساختمانی بود که برای سکونت امیر برپا شده بود و امروز اثری از ان نیست. سبک قرار دادن قطعات سنگ در میان چینه های خشت خام که برای استحکام سکو به کار رفته پیش از هزاره اول قبل از میلاد در روی فلات مرسوم نبود. ایجاد ساختمان برروی بلندی مشرف به شهری که در اطراف ان قرارداشت ودر ان اتباع امیر زندگی می کردند نیز تازگی داشت بنابراین وضع جدید محل سکونت امیر و روابط او با ملتش پایه واساس پادشاهی در دوران های بعد را تشکیل داد. </a:t>
            </a:r>
            <a:endParaRPr lang="en-US"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6025731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7" name="Picture 3" descr="ardestan"/>
          <p:cNvPicPr>
            <a:picLocks noGrp="1" noChangeAspect="1" noChangeArrowheads="1"/>
          </p:cNvPicPr>
          <p:nvPr>
            <p:ph sz="half" idx="1"/>
          </p:nvPr>
        </p:nvPicPr>
        <p:blipFill>
          <a:blip r:embed="rId2" cstate="screen">
            <a:clrChange>
              <a:clrFrom>
                <a:srgbClr val="A1A2A7"/>
              </a:clrFrom>
              <a:clrTo>
                <a:srgbClr val="A1A2A7">
                  <a:alpha val="0"/>
                </a:srgbClr>
              </a:clrTo>
            </a:clrChange>
            <a:lum contrast="100000"/>
            <a:extLst>
              <a:ext uri="{28A0092B-C50C-407E-A947-70E740481C1C}">
                <a14:useLocalDpi xmlns:a14="http://schemas.microsoft.com/office/drawing/2010/main"/>
              </a:ext>
            </a:extLst>
          </a:blip>
          <a:srcRect/>
          <a:stretch>
            <a:fillRect/>
          </a:stretch>
        </p:blipFill>
        <p:spPr>
          <a:xfrm>
            <a:off x="395288" y="401638"/>
            <a:ext cx="3887787" cy="3243262"/>
          </a:xfrm>
          <a:noFill/>
          <a:ln/>
        </p:spPr>
      </p:pic>
      <p:pic>
        <p:nvPicPr>
          <p:cNvPr id="159748" name="Picture 4" descr="esfahan"/>
          <p:cNvPicPr>
            <a:picLocks noGrp="1" noChangeAspect="1" noChangeArrowheads="1"/>
          </p:cNvPicPr>
          <p:nvPr>
            <p:ph sz="quarter" idx="2"/>
          </p:nvPr>
        </p:nvPicPr>
        <p:blipFill>
          <a:blip r:embed="rId3" cstate="screen">
            <a:clrChange>
              <a:clrFrom>
                <a:srgbClr val="C0C7CD"/>
              </a:clrFrom>
              <a:clrTo>
                <a:srgbClr val="C0C7CD">
                  <a:alpha val="0"/>
                </a:srgbClr>
              </a:clrTo>
            </a:clrChange>
            <a:lum contrast="42000"/>
            <a:extLst>
              <a:ext uri="{28A0092B-C50C-407E-A947-70E740481C1C}">
                <a14:useLocalDpi xmlns:a14="http://schemas.microsoft.com/office/drawing/2010/main"/>
              </a:ext>
            </a:extLst>
          </a:blip>
          <a:srcRect/>
          <a:stretch>
            <a:fillRect/>
          </a:stretch>
        </p:blipFill>
        <p:spPr>
          <a:xfrm>
            <a:off x="5795963" y="2925763"/>
            <a:ext cx="2592387" cy="3382962"/>
          </a:xfrm>
          <a:noFill/>
          <a:ln/>
        </p:spPr>
      </p:pic>
      <p:sp>
        <p:nvSpPr>
          <p:cNvPr id="15" name="Slide Number Placeholder 7"/>
          <p:cNvSpPr>
            <a:spLocks noGrp="1"/>
          </p:cNvSpPr>
          <p:nvPr>
            <p:ph type="sldNum" sz="quarter" idx="12"/>
          </p:nvPr>
        </p:nvSpPr>
        <p:spPr/>
        <p:txBody>
          <a:bodyPr/>
          <a:lstStyle/>
          <a:p>
            <a:fld id="{0D2DB664-54B1-4FFF-AF5B-1C19A29E8DB8}" type="slidenum">
              <a:rPr lang="ar-SA">
                <a:solidFill>
                  <a:srgbClr val="90C226"/>
                </a:solidFill>
              </a:rPr>
              <a:pPr/>
              <a:t>50</a:t>
            </a:fld>
            <a:endParaRPr lang="en-US" dirty="0">
              <a:solidFill>
                <a:srgbClr val="90C226"/>
              </a:solidFill>
            </a:endParaRPr>
          </a:p>
        </p:txBody>
      </p:sp>
      <p:sp>
        <p:nvSpPr>
          <p:cNvPr id="159749" name="Text Box 5"/>
          <p:cNvSpPr txBox="1">
            <a:spLocks noChangeArrowheads="1"/>
          </p:cNvSpPr>
          <p:nvPr/>
        </p:nvSpPr>
        <p:spPr bwMode="auto">
          <a:xfrm>
            <a:off x="5508625" y="582613"/>
            <a:ext cx="3313113" cy="2031325"/>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b="1" dirty="0">
                <a:solidFill>
                  <a:prstClr val="black"/>
                </a:solidFill>
                <a:latin typeface="Arial" pitchFamily="34" charset="0"/>
                <a:cs typeface="B Homa" panose="00000400000000000000" pitchFamily="2" charset="-78"/>
              </a:rPr>
              <a:t>مسجد جامع اردستان در اين شيوه با شبستان ستوندار بنياد نهاده شده و در شيوه رازي و اصفهاني  به چهار ايواني تبديل شده است  . مسجد اوليه داراىحياط مركزي بوده  باشبستانهاى ستوندار كه از چهار طرف ان رااحاطه كرده است. </a:t>
            </a:r>
            <a:endParaRPr lang="en-US" b="1" dirty="0">
              <a:solidFill>
                <a:prstClr val="black"/>
              </a:solidFill>
              <a:latin typeface="Arial" pitchFamily="34" charset="0"/>
              <a:cs typeface="B Homa" panose="00000400000000000000" pitchFamily="2" charset="-78"/>
            </a:endParaRPr>
          </a:p>
        </p:txBody>
      </p:sp>
      <p:sp>
        <p:nvSpPr>
          <p:cNvPr id="159753" name="Text Box 9"/>
          <p:cNvSpPr txBox="1">
            <a:spLocks noChangeArrowheads="1"/>
          </p:cNvSpPr>
          <p:nvPr/>
        </p:nvSpPr>
        <p:spPr bwMode="auto">
          <a:xfrm>
            <a:off x="3563938" y="3789363"/>
            <a:ext cx="316865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2400" b="1" dirty="0">
              <a:solidFill>
                <a:prstClr val="black"/>
              </a:solidFill>
              <a:latin typeface="Arial" pitchFamily="34" charset="0"/>
              <a:cs typeface="B Homa" panose="00000400000000000000" pitchFamily="2" charset="-78"/>
            </a:endParaRPr>
          </a:p>
        </p:txBody>
      </p:sp>
      <p:sp>
        <p:nvSpPr>
          <p:cNvPr id="159754" name="Text Box 10"/>
          <p:cNvSpPr txBox="1">
            <a:spLocks noChangeArrowheads="1"/>
          </p:cNvSpPr>
          <p:nvPr/>
        </p:nvSpPr>
        <p:spPr bwMode="auto">
          <a:xfrm>
            <a:off x="1331913" y="4076700"/>
            <a:ext cx="3095625" cy="2014538"/>
          </a:xfrm>
          <a:prstGeom prst="rect">
            <a:avLst/>
          </a:prstGeom>
          <a:noFill/>
          <a:ln w="9525">
            <a:noFill/>
            <a:miter lim="800000"/>
            <a:headEnd/>
            <a:tailEnd/>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شبستانهاى شمالي وجنوبي داراى پنج دهانه به طرف حياط</a:t>
            </a:r>
            <a:r>
              <a:rPr lang="fa-IR" b="1" dirty="0">
                <a:solidFill>
                  <a:srgbClr val="8098E4"/>
                </a:solidFill>
                <a:latin typeface="Arial" pitchFamily="34" charset="0"/>
                <a:cs typeface="B Homa" panose="00000400000000000000" pitchFamily="2" charset="-78"/>
              </a:rPr>
              <a:t> </a:t>
            </a:r>
            <a:r>
              <a:rPr lang="fa-IR" b="1" dirty="0">
                <a:solidFill>
                  <a:prstClr val="black"/>
                </a:solidFill>
                <a:latin typeface="Arial" pitchFamily="34" charset="0"/>
                <a:cs typeface="B Homa" panose="00000400000000000000" pitchFamily="2" charset="-78"/>
              </a:rPr>
              <a:t>و سه </a:t>
            </a:r>
            <a:r>
              <a:rPr lang="ar-SA" b="1" dirty="0">
                <a:solidFill>
                  <a:prstClr val="black"/>
                </a:solidFill>
                <a:latin typeface="Arial" pitchFamily="34" charset="0"/>
                <a:cs typeface="B Homa" panose="00000400000000000000" pitchFamily="2" charset="-78"/>
              </a:rPr>
              <a:t>چ</a:t>
            </a:r>
            <a:r>
              <a:rPr lang="fa-IR" b="1" dirty="0">
                <a:solidFill>
                  <a:prstClr val="black"/>
                </a:solidFill>
                <a:latin typeface="Arial" pitchFamily="34" charset="0"/>
                <a:cs typeface="B Homa" panose="00000400000000000000" pitchFamily="2" charset="-78"/>
              </a:rPr>
              <a:t>شمه عمق داشته است. شبشتانهاى شرقي وغربي داراى شش دهانه به طرف حياط و دو چشمه عمق بوده است . ديوارهاى خارجي كه ازاجرهاى خشتي قطور ساخته شده است.</a:t>
            </a:r>
            <a:endParaRPr lang="en-US" b="1" dirty="0">
              <a:solidFill>
                <a:prstClr val="black"/>
              </a:solidFill>
              <a:latin typeface="Arial" pitchFamily="34" charset="0"/>
              <a:cs typeface="B Homa" panose="00000400000000000000" pitchFamily="2" charset="-78"/>
            </a:endParaRPr>
          </a:p>
        </p:txBody>
      </p:sp>
      <p:sp>
        <p:nvSpPr>
          <p:cNvPr id="159755" name="Rectangle 11"/>
          <p:cNvSpPr>
            <a:spLocks noChangeArrowheads="1"/>
          </p:cNvSpPr>
          <p:nvPr/>
        </p:nvSpPr>
        <p:spPr bwMode="auto">
          <a:xfrm>
            <a:off x="3779838" y="4221163"/>
            <a:ext cx="268287" cy="457200"/>
          </a:xfrm>
          <a:prstGeom prst="rect">
            <a:avLst/>
          </a:prstGeom>
          <a:noFill/>
          <a:ln w="9525">
            <a:noFill/>
            <a:miter lim="800000"/>
            <a:headEnd/>
            <a:tailEnd/>
          </a:ln>
          <a:effectLst/>
        </p:spPr>
        <p:txBody>
          <a:bodyPr wrap="none">
            <a:spAutoFit/>
          </a:bodyPr>
          <a:lstStyle/>
          <a:p>
            <a:pPr algn="l" rtl="0" fontAlgn="base">
              <a:spcBef>
                <a:spcPct val="0"/>
              </a:spcBef>
              <a:spcAft>
                <a:spcPct val="0"/>
              </a:spcAft>
            </a:pPr>
            <a:r>
              <a:rPr lang="fa-IR" sz="2400" b="1" dirty="0">
                <a:solidFill>
                  <a:prstClr val="black"/>
                </a:solidFill>
                <a:latin typeface="Arial" pitchFamily="34" charset="0"/>
                <a:cs typeface="B Homa" panose="00000400000000000000" pitchFamily="2" charset="-78"/>
              </a:rPr>
              <a:t> </a:t>
            </a:r>
            <a:endParaRPr lang="en-US" sz="2400" b="1" dirty="0">
              <a:solidFill>
                <a:prstClr val="black"/>
              </a:solidFill>
              <a:latin typeface="Arial" pitchFamily="34" charset="0"/>
              <a:cs typeface="B Homa" panose="00000400000000000000" pitchFamily="2" charset="-78"/>
            </a:endParaRPr>
          </a:p>
        </p:txBody>
      </p:sp>
      <p:sp>
        <p:nvSpPr>
          <p:cNvPr id="159759" name="Rectangle 15"/>
          <p:cNvSpPr>
            <a:spLocks noChangeArrowheads="1"/>
          </p:cNvSpPr>
          <p:nvPr/>
        </p:nvSpPr>
        <p:spPr bwMode="auto">
          <a:xfrm>
            <a:off x="3851275" y="5708650"/>
            <a:ext cx="184150" cy="396875"/>
          </a:xfrm>
          <a:prstGeom prst="rect">
            <a:avLst/>
          </a:prstGeom>
          <a:noFill/>
          <a:ln w="9525">
            <a:noFill/>
            <a:miter lim="800000"/>
            <a:headEnd/>
            <a:tailEnd/>
          </a:ln>
          <a:effectLst/>
        </p:spPr>
        <p:txBody>
          <a:bodyPr wrap="none">
            <a:spAutoFit/>
          </a:bodyPr>
          <a:lstStyle/>
          <a:p>
            <a:pPr algn="l" rtl="0" fontAlgn="base">
              <a:spcBef>
                <a:spcPct val="0"/>
              </a:spcBef>
              <a:spcAft>
                <a:spcPct val="0"/>
              </a:spcAft>
            </a:pPr>
            <a:endParaRPr lang="en-US" sz="2000" b="1" dirty="0">
              <a:solidFill>
                <a:prstClr val="black"/>
              </a:solidFill>
              <a:latin typeface="Arial" pitchFamily="34" charset="0"/>
              <a:cs typeface="B Homa" panose="00000400000000000000" pitchFamily="2" charset="-78"/>
            </a:endParaRPr>
          </a:p>
        </p:txBody>
      </p:sp>
      <p:sp>
        <p:nvSpPr>
          <p:cNvPr id="159760" name="Rectangle 16"/>
          <p:cNvSpPr>
            <a:spLocks noChangeArrowheads="1"/>
          </p:cNvSpPr>
          <p:nvPr/>
        </p:nvSpPr>
        <p:spPr bwMode="auto">
          <a:xfrm>
            <a:off x="3779838" y="5661025"/>
            <a:ext cx="647700" cy="457200"/>
          </a:xfrm>
          <a:prstGeom prst="rect">
            <a:avLst/>
          </a:prstGeom>
          <a:noFill/>
          <a:ln w="9525">
            <a:noFill/>
            <a:miter lim="800000"/>
            <a:headEnd/>
            <a:tailEnd/>
          </a:ln>
          <a:effectLst/>
        </p:spPr>
        <p:txBody>
          <a:bodyPr>
            <a:spAutoFit/>
          </a:bodyPr>
          <a:lstStyle/>
          <a:p>
            <a:pPr algn="l" rtl="0" fontAlgn="base">
              <a:spcBef>
                <a:spcPct val="0"/>
              </a:spcBef>
              <a:spcAft>
                <a:spcPct val="0"/>
              </a:spcAft>
            </a:pPr>
            <a:endParaRPr lang="en-US" sz="2400" b="1" dirty="0">
              <a:solidFill>
                <a:prstClr val="black"/>
              </a:solidFill>
              <a:latin typeface="Arial" pitchFamily="34" charset="0"/>
              <a:cs typeface="B Homa" panose="00000400000000000000" pitchFamily="2" charset="-78"/>
            </a:endParaRPr>
          </a:p>
        </p:txBody>
      </p:sp>
      <p:sp>
        <p:nvSpPr>
          <p:cNvPr id="159763" name="Text Box 19"/>
          <p:cNvSpPr txBox="1">
            <a:spLocks noChangeArrowheads="1"/>
          </p:cNvSpPr>
          <p:nvPr/>
        </p:nvSpPr>
        <p:spPr bwMode="auto">
          <a:xfrm>
            <a:off x="6948488" y="260350"/>
            <a:ext cx="1871662" cy="366713"/>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b="1" dirty="0">
                <a:solidFill>
                  <a:prstClr val="black"/>
                </a:solidFill>
                <a:latin typeface="Arial" pitchFamily="34" charset="0"/>
                <a:cs typeface="B Homa" panose="00000400000000000000" pitchFamily="2" charset="-78"/>
              </a:rPr>
              <a:t>مسجد جامع اردستان</a:t>
            </a:r>
            <a:endParaRPr lang="en-US" b="1" dirty="0">
              <a:solidFill>
                <a:prstClr val="black"/>
              </a:solidFill>
              <a:latin typeface="Arial" pitchFamily="34" charset="0"/>
              <a:cs typeface="B Homa" panose="00000400000000000000" pitchFamily="2" charset="-78"/>
            </a:endParaRPr>
          </a:p>
        </p:txBody>
      </p:sp>
      <p:sp>
        <p:nvSpPr>
          <p:cNvPr id="159766" name="Text Box 22"/>
          <p:cNvSpPr txBox="1">
            <a:spLocks noChangeArrowheads="1"/>
          </p:cNvSpPr>
          <p:nvPr/>
        </p:nvSpPr>
        <p:spPr bwMode="auto">
          <a:xfrm>
            <a:off x="3708400" y="5300663"/>
            <a:ext cx="184150" cy="396875"/>
          </a:xfrm>
          <a:prstGeom prst="rect">
            <a:avLst/>
          </a:prstGeom>
          <a:noFill/>
          <a:ln w="9525">
            <a:noFill/>
            <a:miter lim="800000"/>
            <a:headEnd/>
            <a:tailEnd/>
          </a:ln>
          <a:effectLst/>
        </p:spPr>
        <p:txBody>
          <a:bodyPr>
            <a:spAutoFit/>
          </a:bodyPr>
          <a:lstStyle/>
          <a:p>
            <a:pPr fontAlgn="base">
              <a:spcBef>
                <a:spcPct val="50000"/>
              </a:spcBef>
              <a:spcAft>
                <a:spcPct val="0"/>
              </a:spcAft>
            </a:pPr>
            <a:endParaRPr lang="en-US" sz="2000" dirty="0">
              <a:solidFill>
                <a:prstClr val="black"/>
              </a:solidFill>
              <a:latin typeface="Tahoma" pitchFamily="34" charset="0"/>
              <a:cs typeface="B Homa" panose="00000400000000000000" pitchFamily="2" charset="-78"/>
            </a:endParaRPr>
          </a:p>
        </p:txBody>
      </p:sp>
      <p:sp>
        <p:nvSpPr>
          <p:cNvPr id="159767" name="Rectangle 23"/>
          <p:cNvSpPr>
            <a:spLocks noChangeArrowheads="1"/>
          </p:cNvSpPr>
          <p:nvPr/>
        </p:nvSpPr>
        <p:spPr bwMode="auto">
          <a:xfrm>
            <a:off x="6405563" y="3754438"/>
            <a:ext cx="1441450" cy="2160587"/>
          </a:xfrm>
          <a:prstGeom prst="rect">
            <a:avLst/>
          </a:prstGeom>
          <a:solidFill>
            <a:srgbClr val="CC99FF">
              <a:alpha val="30000"/>
            </a:srgbClr>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19751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9748"/>
                                        </p:tgtEl>
                                        <p:attrNameLst>
                                          <p:attrName>style.visibility</p:attrName>
                                        </p:attrNameLst>
                                      </p:cBhvr>
                                      <p:to>
                                        <p:strVal val="visible"/>
                                      </p:to>
                                    </p:set>
                                    <p:anim calcmode="lin" valueType="num">
                                      <p:cBhvr additive="base">
                                        <p:cTn id="7" dur="2000" fill="hold"/>
                                        <p:tgtEl>
                                          <p:spTgt spid="159748"/>
                                        </p:tgtEl>
                                        <p:attrNameLst>
                                          <p:attrName>ppt_x</p:attrName>
                                        </p:attrNameLst>
                                      </p:cBhvr>
                                      <p:tavLst>
                                        <p:tav tm="0">
                                          <p:val>
                                            <p:strVal val="#ppt_x"/>
                                          </p:val>
                                        </p:tav>
                                        <p:tav tm="100000">
                                          <p:val>
                                            <p:strVal val="#ppt_x"/>
                                          </p:val>
                                        </p:tav>
                                      </p:tavLst>
                                    </p:anim>
                                    <p:anim calcmode="lin" valueType="num">
                                      <p:cBhvr additive="base">
                                        <p:cTn id="8" dur="2000" fill="hold"/>
                                        <p:tgtEl>
                                          <p:spTgt spid="15974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9747"/>
                                        </p:tgtEl>
                                        <p:attrNameLst>
                                          <p:attrName>style.visibility</p:attrName>
                                        </p:attrNameLst>
                                      </p:cBhvr>
                                      <p:to>
                                        <p:strVal val="visible"/>
                                      </p:to>
                                    </p:set>
                                    <p:anim calcmode="lin" valueType="num">
                                      <p:cBhvr additive="base">
                                        <p:cTn id="11" dur="2000" fill="hold"/>
                                        <p:tgtEl>
                                          <p:spTgt spid="159747"/>
                                        </p:tgtEl>
                                        <p:attrNameLst>
                                          <p:attrName>ppt_x</p:attrName>
                                        </p:attrNameLst>
                                      </p:cBhvr>
                                      <p:tavLst>
                                        <p:tav tm="0">
                                          <p:val>
                                            <p:strVal val="#ppt_x"/>
                                          </p:val>
                                        </p:tav>
                                        <p:tav tm="100000">
                                          <p:val>
                                            <p:strVal val="#ppt_x"/>
                                          </p:val>
                                        </p:tav>
                                      </p:tavLst>
                                    </p:anim>
                                    <p:anim calcmode="lin" valueType="num">
                                      <p:cBhvr additive="base">
                                        <p:cTn id="12" dur="2000" fill="hold"/>
                                        <p:tgtEl>
                                          <p:spTgt spid="159747"/>
                                        </p:tgtEl>
                                        <p:attrNameLst>
                                          <p:attrName>ppt_y</p:attrName>
                                        </p:attrNameLst>
                                      </p:cBhvr>
                                      <p:tavLst>
                                        <p:tav tm="0">
                                          <p:val>
                                            <p:strVal val="1+#ppt_h/2"/>
                                          </p:val>
                                        </p:tav>
                                        <p:tav tm="100000">
                                          <p:val>
                                            <p:strVal val="#ppt_y"/>
                                          </p:val>
                                        </p:tav>
                                      </p:tavLst>
                                    </p:anim>
                                  </p:childTnLst>
                                </p:cTn>
                              </p:par>
                              <p:par>
                                <p:cTn id="13" presetID="3" presetClass="entr" presetSubtype="10" fill="hold" grpId="0" nodeType="withEffect">
                                  <p:stCondLst>
                                    <p:cond delay="0"/>
                                  </p:stCondLst>
                                  <p:childTnLst>
                                    <p:set>
                                      <p:cBhvr>
                                        <p:cTn id="14" dur="1" fill="hold">
                                          <p:stCondLst>
                                            <p:cond delay="0"/>
                                          </p:stCondLst>
                                        </p:cTn>
                                        <p:tgtEl>
                                          <p:spTgt spid="159749"/>
                                        </p:tgtEl>
                                        <p:attrNameLst>
                                          <p:attrName>style.visibility</p:attrName>
                                        </p:attrNameLst>
                                      </p:cBhvr>
                                      <p:to>
                                        <p:strVal val="visible"/>
                                      </p:to>
                                    </p:set>
                                    <p:animEffect transition="in" filter="blinds(horizontal)">
                                      <p:cBhvr>
                                        <p:cTn id="15" dur="2000"/>
                                        <p:tgtEl>
                                          <p:spTgt spid="15974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9755"/>
                                        </p:tgtEl>
                                        <p:attrNameLst>
                                          <p:attrName>style.visibility</p:attrName>
                                        </p:attrNameLst>
                                      </p:cBhvr>
                                      <p:to>
                                        <p:strVal val="visible"/>
                                      </p:to>
                                    </p:set>
                                    <p:animEffect transition="in" filter="blinds(horizontal)">
                                      <p:cBhvr>
                                        <p:cTn id="18" dur="2000"/>
                                        <p:tgtEl>
                                          <p:spTgt spid="15975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59754"/>
                                        </p:tgtEl>
                                        <p:attrNameLst>
                                          <p:attrName>style.visibility</p:attrName>
                                        </p:attrNameLst>
                                      </p:cBhvr>
                                      <p:to>
                                        <p:strVal val="visible"/>
                                      </p:to>
                                    </p:set>
                                    <p:animEffect transition="in" filter="blinds(horizontal)">
                                      <p:cBhvr>
                                        <p:cTn id="21" dur="2000"/>
                                        <p:tgtEl>
                                          <p:spTgt spid="159754"/>
                                        </p:tgtEl>
                                      </p:cBhvr>
                                    </p:animEffect>
                                  </p:childTnLst>
                                </p:cTn>
                              </p:par>
                              <p:par>
                                <p:cTn id="22" presetID="2" presetClass="entr" presetSubtype="4" fill="hold" nodeType="withEffect">
                                  <p:stCondLst>
                                    <p:cond delay="0"/>
                                  </p:stCondLst>
                                  <p:childTnLst>
                                    <p:set>
                                      <p:cBhvr>
                                        <p:cTn id="23" dur="1" fill="hold">
                                          <p:stCondLst>
                                            <p:cond delay="0"/>
                                          </p:stCondLst>
                                        </p:cTn>
                                        <p:tgtEl>
                                          <p:spTgt spid="159763">
                                            <p:txEl>
                                              <p:pRg st="0" end="0"/>
                                            </p:txEl>
                                          </p:spTgt>
                                        </p:tgtEl>
                                        <p:attrNameLst>
                                          <p:attrName>style.visibility</p:attrName>
                                        </p:attrNameLst>
                                      </p:cBhvr>
                                      <p:to>
                                        <p:strVal val="visible"/>
                                      </p:to>
                                    </p:set>
                                    <p:anim calcmode="lin" valueType="num">
                                      <p:cBhvr additive="base">
                                        <p:cTn id="24" dur="2000" fill="hold"/>
                                        <p:tgtEl>
                                          <p:spTgt spid="159763">
                                            <p:txEl>
                                              <p:pRg st="0" end="0"/>
                                            </p:txEl>
                                          </p:spTgt>
                                        </p:tgtEl>
                                        <p:attrNameLst>
                                          <p:attrName>ppt_x</p:attrName>
                                        </p:attrNameLst>
                                      </p:cBhvr>
                                      <p:tavLst>
                                        <p:tav tm="0">
                                          <p:val>
                                            <p:strVal val="#ppt_x"/>
                                          </p:val>
                                        </p:tav>
                                        <p:tav tm="100000">
                                          <p:val>
                                            <p:strVal val="#ppt_x"/>
                                          </p:val>
                                        </p:tav>
                                      </p:tavLst>
                                    </p:anim>
                                    <p:anim calcmode="lin" valueType="num">
                                      <p:cBhvr additive="base">
                                        <p:cTn id="25" dur="2000" fill="hold"/>
                                        <p:tgtEl>
                                          <p:spTgt spid="15976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p:bldP spid="159754" grpId="0"/>
      <p:bldP spid="15975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2" descr="6"/>
          <p:cNvPicPr>
            <a:picLocks noGrp="1" noChangeAspect="1" noChangeArrowheads="1"/>
          </p:cNvPicPr>
          <p:nvPr>
            <p:ph idx="1"/>
          </p:nvPr>
        </p:nvPicPr>
        <p:blipFill>
          <a:blip r:embed="rId2" cstate="screen">
            <a:clrChange>
              <a:clrFrom>
                <a:srgbClr val="A9ADB6"/>
              </a:clrFrom>
              <a:clrTo>
                <a:srgbClr val="A9ADB6">
                  <a:alpha val="0"/>
                </a:srgbClr>
              </a:clrTo>
            </a:clrChange>
            <a:lum contrast="54000"/>
            <a:extLst>
              <a:ext uri="{28A0092B-C50C-407E-A947-70E740481C1C}">
                <a14:useLocalDpi xmlns:a14="http://schemas.microsoft.com/office/drawing/2010/main"/>
              </a:ext>
            </a:extLst>
          </a:blip>
          <a:srcRect/>
          <a:stretch>
            <a:fillRect/>
          </a:stretch>
        </p:blipFill>
        <p:spPr>
          <a:xfrm>
            <a:off x="541338" y="474663"/>
            <a:ext cx="3598862" cy="3602037"/>
          </a:xfrm>
          <a:noFill/>
          <a:ln/>
        </p:spPr>
      </p:pic>
      <p:sp>
        <p:nvSpPr>
          <p:cNvPr id="11" name="Slide Number Placeholder 5"/>
          <p:cNvSpPr>
            <a:spLocks noGrp="1"/>
          </p:cNvSpPr>
          <p:nvPr>
            <p:ph type="sldNum" sz="quarter" idx="12"/>
          </p:nvPr>
        </p:nvSpPr>
        <p:spPr/>
        <p:txBody>
          <a:bodyPr/>
          <a:lstStyle/>
          <a:p>
            <a:fld id="{E352D2DB-8DB8-48F0-B0CC-F12F8D1CA66E}" type="slidenum">
              <a:rPr lang="ar-SA">
                <a:solidFill>
                  <a:srgbClr val="90C226"/>
                </a:solidFill>
              </a:rPr>
              <a:pPr/>
              <a:t>51</a:t>
            </a:fld>
            <a:endParaRPr lang="en-US" dirty="0">
              <a:solidFill>
                <a:srgbClr val="90C226"/>
              </a:solidFill>
            </a:endParaRPr>
          </a:p>
        </p:txBody>
      </p:sp>
      <p:sp>
        <p:nvSpPr>
          <p:cNvPr id="160771" name="Text Box 3"/>
          <p:cNvSpPr txBox="1">
            <a:spLocks noChangeArrowheads="1"/>
          </p:cNvSpPr>
          <p:nvPr/>
        </p:nvSpPr>
        <p:spPr bwMode="auto">
          <a:xfrm>
            <a:off x="4500563" y="693738"/>
            <a:ext cx="4429125" cy="2014537"/>
          </a:xfrm>
          <a:prstGeom prst="rect">
            <a:avLst/>
          </a:prstGeom>
          <a:noFill/>
          <a:ln w="9525">
            <a:noFill/>
            <a:miter lim="800000"/>
            <a:headEnd/>
            <a:tailEnd/>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       مسجد جامع نايين در اين شيوه با طرح شبستان ستوندار ساخته شد و دردوره هاى بعد تغيير يا فت. بلنداي تاق ها در شيوه رازي از مازه دار به تيزه دار تبديل شد . كمرپوش ها در شبستان جنوبي كه بخش زنانه مسجد است در سده هشتم  افزو ده شد. گچ بری های دوره ساسانی (نقوش آزاد ) و خط کوفی در این مسجد به کار رفته است.</a:t>
            </a:r>
            <a:endParaRPr lang="en-US" b="1" dirty="0">
              <a:solidFill>
                <a:prstClr val="black"/>
              </a:solidFill>
              <a:latin typeface="Arial" pitchFamily="34" charset="0"/>
              <a:cs typeface="B Homa" panose="00000400000000000000" pitchFamily="2" charset="-78"/>
            </a:endParaRPr>
          </a:p>
        </p:txBody>
      </p:sp>
      <p:sp>
        <p:nvSpPr>
          <p:cNvPr id="160773" name="Text Box 5"/>
          <p:cNvSpPr txBox="1">
            <a:spLocks noChangeArrowheads="1"/>
          </p:cNvSpPr>
          <p:nvPr/>
        </p:nvSpPr>
        <p:spPr bwMode="auto">
          <a:xfrm>
            <a:off x="3851275" y="3789363"/>
            <a:ext cx="5292725" cy="396875"/>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2000" b="1" dirty="0">
              <a:solidFill>
                <a:prstClr val="black"/>
              </a:solidFill>
              <a:latin typeface="Arial" pitchFamily="34" charset="0"/>
              <a:cs typeface="B Homa" panose="00000400000000000000" pitchFamily="2" charset="-78"/>
            </a:endParaRPr>
          </a:p>
        </p:txBody>
      </p:sp>
      <p:sp>
        <p:nvSpPr>
          <p:cNvPr id="160775" name="Rectangle 7"/>
          <p:cNvSpPr>
            <a:spLocks noChangeArrowheads="1"/>
          </p:cNvSpPr>
          <p:nvPr/>
        </p:nvSpPr>
        <p:spPr bwMode="auto">
          <a:xfrm>
            <a:off x="4127500" y="3230563"/>
            <a:ext cx="184150" cy="396875"/>
          </a:xfrm>
          <a:prstGeom prst="rect">
            <a:avLst/>
          </a:prstGeom>
          <a:noFill/>
          <a:ln w="9525">
            <a:noFill/>
            <a:miter lim="800000"/>
            <a:headEnd/>
            <a:tailEnd/>
          </a:ln>
          <a:effectLst/>
        </p:spPr>
        <p:txBody>
          <a:bodyPr wrap="none">
            <a:spAutoFit/>
          </a:bodyPr>
          <a:lstStyle/>
          <a:p>
            <a:pPr algn="l" rtl="0" fontAlgn="base">
              <a:spcBef>
                <a:spcPct val="0"/>
              </a:spcBef>
              <a:spcAft>
                <a:spcPct val="0"/>
              </a:spcAft>
            </a:pPr>
            <a:endParaRPr lang="en-US" sz="2000" b="1" dirty="0">
              <a:solidFill>
                <a:prstClr val="black"/>
              </a:solidFill>
              <a:latin typeface="Arial" pitchFamily="34" charset="0"/>
              <a:cs typeface="B Homa" panose="00000400000000000000" pitchFamily="2" charset="-78"/>
            </a:endParaRPr>
          </a:p>
        </p:txBody>
      </p:sp>
      <p:sp>
        <p:nvSpPr>
          <p:cNvPr id="160776" name="Rectangle 8"/>
          <p:cNvSpPr>
            <a:spLocks noChangeArrowheads="1"/>
          </p:cNvSpPr>
          <p:nvPr/>
        </p:nvSpPr>
        <p:spPr bwMode="auto">
          <a:xfrm>
            <a:off x="4211638" y="3716338"/>
            <a:ext cx="4752975" cy="396875"/>
          </a:xfrm>
          <a:prstGeom prst="rect">
            <a:avLst/>
          </a:prstGeom>
          <a:noFill/>
          <a:ln w="9525">
            <a:noFill/>
            <a:miter lim="800000"/>
            <a:headEnd/>
            <a:tailEnd/>
          </a:ln>
          <a:effectLst/>
        </p:spPr>
        <p:txBody>
          <a:bodyPr>
            <a:spAutoFit/>
          </a:bodyPr>
          <a:lstStyle/>
          <a:p>
            <a:pPr rtl="0" fontAlgn="base">
              <a:spcBef>
                <a:spcPct val="0"/>
              </a:spcBef>
              <a:spcAft>
                <a:spcPct val="0"/>
              </a:spcAft>
            </a:pPr>
            <a:r>
              <a:rPr lang="fa-IR" sz="2000" b="1" dirty="0">
                <a:solidFill>
                  <a:srgbClr val="FF3300"/>
                </a:solidFill>
                <a:latin typeface="Arial" pitchFamily="34" charset="0"/>
                <a:cs typeface="B Homa" panose="00000400000000000000" pitchFamily="2" charset="-78"/>
              </a:rPr>
              <a:t>اين ساختمان در كل سادگي شيوه خراساني را ندارد.</a:t>
            </a:r>
            <a:endParaRPr lang="en-US" sz="2000" b="1" dirty="0">
              <a:solidFill>
                <a:srgbClr val="FF3300"/>
              </a:solidFill>
              <a:latin typeface="Arial" pitchFamily="34" charset="0"/>
              <a:cs typeface="B Homa" panose="00000400000000000000" pitchFamily="2" charset="-78"/>
            </a:endParaRPr>
          </a:p>
        </p:txBody>
      </p:sp>
      <p:sp>
        <p:nvSpPr>
          <p:cNvPr id="160777" name="Text Box 9"/>
          <p:cNvSpPr txBox="1">
            <a:spLocks noChangeArrowheads="1"/>
          </p:cNvSpPr>
          <p:nvPr/>
        </p:nvSpPr>
        <p:spPr bwMode="auto">
          <a:xfrm>
            <a:off x="7019925" y="295275"/>
            <a:ext cx="1657350" cy="707886"/>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000" b="1" dirty="0">
                <a:solidFill>
                  <a:prstClr val="black"/>
                </a:solidFill>
                <a:latin typeface="Arial" pitchFamily="34" charset="0"/>
                <a:cs typeface="B Homa" panose="00000400000000000000" pitchFamily="2" charset="-78"/>
              </a:rPr>
              <a:t>مسجد جامع نايين</a:t>
            </a:r>
            <a:endParaRPr lang="en-US" sz="2000" b="1" dirty="0">
              <a:solidFill>
                <a:prstClr val="black"/>
              </a:solidFill>
              <a:latin typeface="Arial" pitchFamily="34" charset="0"/>
              <a:cs typeface="B Homa" panose="00000400000000000000" pitchFamily="2" charset="-78"/>
            </a:endParaRPr>
          </a:p>
        </p:txBody>
      </p:sp>
      <p:sp>
        <p:nvSpPr>
          <p:cNvPr id="160778" name="Text Box 10"/>
          <p:cNvSpPr txBox="1">
            <a:spLocks noChangeArrowheads="1"/>
          </p:cNvSpPr>
          <p:nvPr/>
        </p:nvSpPr>
        <p:spPr bwMode="auto">
          <a:xfrm>
            <a:off x="323850" y="6237288"/>
            <a:ext cx="719138" cy="366712"/>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en-US" b="1" dirty="0">
                <a:solidFill>
                  <a:srgbClr val="FFFF00"/>
                </a:solidFill>
                <a:latin typeface="Arial" pitchFamily="34" charset="0"/>
                <a:cs typeface="B Homa" panose="00000400000000000000" pitchFamily="2" charset="-78"/>
                <a:hlinkClick r:id="rId3" action="ppaction://hlinksldjump"/>
              </a:rPr>
              <a:t>back</a:t>
            </a:r>
            <a:endParaRPr lang="en-US" b="1" dirty="0">
              <a:solidFill>
                <a:srgbClr val="FFFF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84762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0770"/>
                                        </p:tgtEl>
                                        <p:attrNameLst>
                                          <p:attrName>style.visibility</p:attrName>
                                        </p:attrNameLst>
                                      </p:cBhvr>
                                      <p:to>
                                        <p:strVal val="visible"/>
                                      </p:to>
                                    </p:set>
                                    <p:anim calcmode="lin" valueType="num">
                                      <p:cBhvr additive="base">
                                        <p:cTn id="7" dur="2000" fill="hold"/>
                                        <p:tgtEl>
                                          <p:spTgt spid="160770"/>
                                        </p:tgtEl>
                                        <p:attrNameLst>
                                          <p:attrName>ppt_x</p:attrName>
                                        </p:attrNameLst>
                                      </p:cBhvr>
                                      <p:tavLst>
                                        <p:tav tm="0">
                                          <p:val>
                                            <p:strVal val="#ppt_x"/>
                                          </p:val>
                                        </p:tav>
                                        <p:tav tm="100000">
                                          <p:val>
                                            <p:strVal val="#ppt_x"/>
                                          </p:val>
                                        </p:tav>
                                      </p:tavLst>
                                    </p:anim>
                                    <p:anim calcmode="lin" valueType="num">
                                      <p:cBhvr additive="base">
                                        <p:cTn id="8" dur="2000" fill="hold"/>
                                        <p:tgtEl>
                                          <p:spTgt spid="160770"/>
                                        </p:tgtEl>
                                        <p:attrNameLst>
                                          <p:attrName>ppt_y</p:attrName>
                                        </p:attrNameLst>
                                      </p:cBhvr>
                                      <p:tavLst>
                                        <p:tav tm="0">
                                          <p:val>
                                            <p:strVal val="1+#ppt_h/2"/>
                                          </p:val>
                                        </p:tav>
                                        <p:tav tm="100000">
                                          <p:val>
                                            <p:strVal val="#ppt_y"/>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60771"/>
                                        </p:tgtEl>
                                        <p:attrNameLst>
                                          <p:attrName>style.visibility</p:attrName>
                                        </p:attrNameLst>
                                      </p:cBhvr>
                                      <p:to>
                                        <p:strVal val="visible"/>
                                      </p:to>
                                    </p:set>
                                    <p:animEffect transition="in" filter="blinds(horizontal)">
                                      <p:cBhvr>
                                        <p:cTn id="11" dur="2000"/>
                                        <p:tgtEl>
                                          <p:spTgt spid="160771"/>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60776"/>
                                        </p:tgtEl>
                                        <p:attrNameLst>
                                          <p:attrName>style.visibility</p:attrName>
                                        </p:attrNameLst>
                                      </p:cBhvr>
                                      <p:to>
                                        <p:strVal val="visible"/>
                                      </p:to>
                                    </p:set>
                                    <p:animEffect transition="in" filter="blinds(horizontal)">
                                      <p:cBhvr>
                                        <p:cTn id="14" dur="2000"/>
                                        <p:tgtEl>
                                          <p:spTgt spid="160776"/>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160777"/>
                                        </p:tgtEl>
                                        <p:attrNameLst>
                                          <p:attrName>style.visibility</p:attrName>
                                        </p:attrNameLst>
                                      </p:cBhvr>
                                      <p:to>
                                        <p:strVal val="visible"/>
                                      </p:to>
                                    </p:set>
                                    <p:anim calcmode="lin" valueType="num">
                                      <p:cBhvr additive="base">
                                        <p:cTn id="17" dur="2000" fill="hold"/>
                                        <p:tgtEl>
                                          <p:spTgt spid="160777"/>
                                        </p:tgtEl>
                                        <p:attrNameLst>
                                          <p:attrName>ppt_x</p:attrName>
                                        </p:attrNameLst>
                                      </p:cBhvr>
                                      <p:tavLst>
                                        <p:tav tm="0">
                                          <p:val>
                                            <p:strVal val="#ppt_x"/>
                                          </p:val>
                                        </p:tav>
                                        <p:tav tm="100000">
                                          <p:val>
                                            <p:strVal val="#ppt_x"/>
                                          </p:val>
                                        </p:tav>
                                      </p:tavLst>
                                    </p:anim>
                                    <p:anim calcmode="lin" valueType="num">
                                      <p:cBhvr additive="base">
                                        <p:cTn id="18" dur="2000" fill="hold"/>
                                        <p:tgtEl>
                                          <p:spTgt spid="1607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p:bldP spid="160776" grpId="0"/>
      <p:bldP spid="16077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483AF48E-CF4E-430E-B5BA-D97B2A98CEC2}" type="slidenum">
              <a:rPr lang="ar-SA">
                <a:solidFill>
                  <a:srgbClr val="90C226"/>
                </a:solidFill>
              </a:rPr>
              <a:pPr/>
              <a:t>52</a:t>
            </a:fld>
            <a:endParaRPr lang="en-US" dirty="0">
              <a:solidFill>
                <a:srgbClr val="90C226"/>
              </a:solidFill>
            </a:endParaRPr>
          </a:p>
        </p:txBody>
      </p:sp>
      <p:pic>
        <p:nvPicPr>
          <p:cNvPr id="161794" name="Picture 2" descr="fahraj2"/>
          <p:cNvPicPr>
            <a:picLocks noChangeAspect="1" noChangeArrowheads="1"/>
          </p:cNvPicPr>
          <p:nvPr/>
        </p:nvPicPr>
        <p:blipFill>
          <a:blip r:embed="rId2"/>
          <a:srcRect/>
          <a:stretch>
            <a:fillRect/>
          </a:stretch>
        </p:blipFill>
        <p:spPr bwMode="auto">
          <a:xfrm>
            <a:off x="250825" y="260350"/>
            <a:ext cx="4105275" cy="2600325"/>
          </a:xfrm>
          <a:prstGeom prst="rect">
            <a:avLst/>
          </a:prstGeom>
          <a:noFill/>
          <a:ln w="9525">
            <a:solidFill>
              <a:srgbClr val="8383E1"/>
            </a:solidFill>
            <a:miter lim="800000"/>
            <a:headEnd/>
            <a:tailEnd/>
          </a:ln>
        </p:spPr>
      </p:pic>
      <p:pic>
        <p:nvPicPr>
          <p:cNvPr id="161795" name="Picture 3" descr="تاریخانه8"/>
          <p:cNvPicPr>
            <a:picLocks noChangeAspect="1" noChangeArrowheads="1"/>
          </p:cNvPicPr>
          <p:nvPr/>
        </p:nvPicPr>
        <p:blipFill>
          <a:blip r:embed="rId3"/>
          <a:srcRect/>
          <a:stretch>
            <a:fillRect/>
          </a:stretch>
        </p:blipFill>
        <p:spPr bwMode="auto">
          <a:xfrm>
            <a:off x="323850" y="3068638"/>
            <a:ext cx="2568575" cy="3529012"/>
          </a:xfrm>
          <a:prstGeom prst="rect">
            <a:avLst/>
          </a:prstGeom>
          <a:noFill/>
          <a:ln w="9525">
            <a:solidFill>
              <a:srgbClr val="3333CC"/>
            </a:solidFill>
            <a:miter lim="800000"/>
            <a:headEnd/>
            <a:tailEnd/>
          </a:ln>
        </p:spPr>
      </p:pic>
      <p:sp>
        <p:nvSpPr>
          <p:cNvPr id="161796" name="Text Box 4"/>
          <p:cNvSpPr txBox="1">
            <a:spLocks noChangeArrowheads="1"/>
          </p:cNvSpPr>
          <p:nvPr/>
        </p:nvSpPr>
        <p:spPr bwMode="auto">
          <a:xfrm>
            <a:off x="5003800" y="549275"/>
            <a:ext cx="3960813" cy="396875"/>
          </a:xfrm>
          <a:prstGeom prst="rect">
            <a:avLst/>
          </a:prstGeom>
          <a:noFill/>
          <a:ln w="9525">
            <a:noFill/>
            <a:miter lim="800000"/>
            <a:headEnd/>
            <a:tailEnd/>
          </a:ln>
          <a:effectLst/>
        </p:spPr>
        <p:txBody>
          <a:bodyPr>
            <a:spAutoFit/>
          </a:bodyPr>
          <a:lstStyle/>
          <a:p>
            <a:pPr fontAlgn="base">
              <a:spcBef>
                <a:spcPct val="50000"/>
              </a:spcBef>
              <a:spcAft>
                <a:spcPct val="0"/>
              </a:spcAft>
            </a:pPr>
            <a:endParaRPr lang="en-US" sz="2000" b="1" dirty="0">
              <a:solidFill>
                <a:prstClr val="black"/>
              </a:solidFill>
              <a:latin typeface="Tahoma" pitchFamily="34" charset="0"/>
              <a:cs typeface="B Homa" panose="00000400000000000000" pitchFamily="2" charset="-78"/>
            </a:endParaRPr>
          </a:p>
        </p:txBody>
      </p:sp>
      <p:sp>
        <p:nvSpPr>
          <p:cNvPr id="161797" name="Text Box 5"/>
          <p:cNvSpPr txBox="1">
            <a:spLocks noChangeArrowheads="1"/>
          </p:cNvSpPr>
          <p:nvPr/>
        </p:nvSpPr>
        <p:spPr bwMode="auto">
          <a:xfrm>
            <a:off x="3635375" y="2997200"/>
            <a:ext cx="5111750" cy="3390900"/>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Tahoma" pitchFamily="34" charset="0"/>
                <a:cs typeface="B Homa" panose="00000400000000000000" pitchFamily="2" charset="-78"/>
              </a:rPr>
              <a:t>در سنجش مسجد جامع فهرج با تاریخانه دامغان می توان گفت در تاریخانه تلاش شده بلندای آسمانه کوتاه شود . اما آسمانه مسجد فهرج بلندای چشمگیری دارد.گرچه تهرنگ آن ساده تراز بنای تاریخانه است.</a:t>
            </a:r>
          </a:p>
          <a:p>
            <a:pPr fontAlgn="base">
              <a:spcBef>
                <a:spcPct val="50000"/>
              </a:spcBef>
              <a:spcAft>
                <a:spcPct val="0"/>
              </a:spcAft>
            </a:pPr>
            <a:r>
              <a:rPr lang="fa-IR" b="1" dirty="0">
                <a:solidFill>
                  <a:prstClr val="black"/>
                </a:solidFill>
                <a:latin typeface="Tahoma" pitchFamily="34" charset="0"/>
                <a:cs typeface="B Homa" panose="00000400000000000000" pitchFamily="2" charset="-78"/>
              </a:rPr>
              <a:t> شبستان تابستانی تاریخانه دارای هفت دهانه در سه دهانه است درحالی که فهرج پنج دهانه در دو دهانه دارد.</a:t>
            </a:r>
          </a:p>
          <a:p>
            <a:pPr fontAlgn="base">
              <a:spcBef>
                <a:spcPct val="50000"/>
              </a:spcBef>
              <a:spcAft>
                <a:spcPct val="0"/>
              </a:spcAft>
            </a:pPr>
            <a:r>
              <a:rPr lang="fa-IR" b="1" dirty="0">
                <a:solidFill>
                  <a:prstClr val="black"/>
                </a:solidFill>
                <a:latin typeface="Tahoma" pitchFamily="34" charset="0"/>
                <a:cs typeface="B Homa" panose="00000400000000000000" pitchFamily="2" charset="-78"/>
              </a:rPr>
              <a:t> </a:t>
            </a:r>
            <a:r>
              <a:rPr lang="fa-IR" b="1" dirty="0">
                <a:solidFill>
                  <a:prstClr val="black"/>
                </a:solidFill>
                <a:latin typeface="Arial" pitchFamily="34" charset="0"/>
                <a:cs typeface="B Homa" panose="00000400000000000000" pitchFamily="2" charset="-78"/>
              </a:rPr>
              <a:t>پوشش وآرایش پیشانی تاق ها در فهرج  کوچکترین تفاوتی با تاق های ساسانی ندارد.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مسجد فهرج از خشت ساخته شده است.</a:t>
            </a:r>
            <a:endParaRPr lang="en-US" b="1" dirty="0">
              <a:solidFill>
                <a:prstClr val="black"/>
              </a:solidFill>
              <a:latin typeface="Arial" pitchFamily="34" charset="0"/>
              <a:cs typeface="B Homa" panose="00000400000000000000" pitchFamily="2" charset="-78"/>
            </a:endParaRPr>
          </a:p>
          <a:p>
            <a:pPr fontAlgn="base">
              <a:spcBef>
                <a:spcPct val="50000"/>
              </a:spcBef>
              <a:spcAft>
                <a:spcPct val="0"/>
              </a:spcAft>
            </a:pPr>
            <a:endParaRPr lang="en-US" b="1" dirty="0">
              <a:solidFill>
                <a:prstClr val="black"/>
              </a:solidFill>
              <a:latin typeface="Tahoma" pitchFamily="34" charset="0"/>
              <a:cs typeface="B Homa" panose="00000400000000000000" pitchFamily="2" charset="-78"/>
            </a:endParaRPr>
          </a:p>
        </p:txBody>
      </p:sp>
      <p:sp>
        <p:nvSpPr>
          <p:cNvPr id="161800" name="Text Box 8"/>
          <p:cNvSpPr txBox="1">
            <a:spLocks noChangeArrowheads="1"/>
          </p:cNvSpPr>
          <p:nvPr/>
        </p:nvSpPr>
        <p:spPr bwMode="auto">
          <a:xfrm>
            <a:off x="4932363" y="836613"/>
            <a:ext cx="3671887" cy="1311275"/>
          </a:xfrm>
          <a:prstGeom prst="rect">
            <a:avLst/>
          </a:prstGeom>
          <a:noFill/>
          <a:ln w="9525">
            <a:noFill/>
            <a:miter lim="800000"/>
            <a:headEnd/>
            <a:tailEnd/>
          </a:ln>
          <a:effectLst/>
        </p:spPr>
        <p:txBody>
          <a:bodyPr>
            <a:spAutoFit/>
          </a:bodyPr>
          <a:lstStyle/>
          <a:p>
            <a:pPr algn="ctr" fontAlgn="base">
              <a:spcBef>
                <a:spcPct val="50000"/>
              </a:spcBef>
              <a:spcAft>
                <a:spcPct val="0"/>
              </a:spcAft>
            </a:pPr>
            <a:r>
              <a:rPr lang="fa-IR" sz="2000" b="1" dirty="0">
                <a:solidFill>
                  <a:srgbClr val="FF3300"/>
                </a:solidFill>
                <a:latin typeface="Arial" pitchFamily="34" charset="0"/>
                <a:cs typeface="B Homa" panose="00000400000000000000" pitchFamily="2" charset="-78"/>
              </a:rPr>
              <a:t>قیاس بین دو بنا در سبک خراسانی</a:t>
            </a:r>
          </a:p>
          <a:p>
            <a:pPr algn="ctr" fontAlgn="base">
              <a:spcBef>
                <a:spcPct val="50000"/>
              </a:spcBef>
              <a:spcAft>
                <a:spcPct val="0"/>
              </a:spcAft>
            </a:pPr>
            <a:r>
              <a:rPr lang="fa-IR" sz="2000" b="1" dirty="0">
                <a:solidFill>
                  <a:srgbClr val="FF3300"/>
                </a:solidFill>
                <a:latin typeface="Arial" pitchFamily="34" charset="0"/>
                <a:cs typeface="B Homa" panose="00000400000000000000" pitchFamily="2" charset="-78"/>
              </a:rPr>
              <a:t>مسجد جامع فهرج</a:t>
            </a:r>
          </a:p>
          <a:p>
            <a:pPr algn="ctr" fontAlgn="base">
              <a:spcBef>
                <a:spcPct val="50000"/>
              </a:spcBef>
              <a:spcAft>
                <a:spcPct val="0"/>
              </a:spcAft>
            </a:pPr>
            <a:r>
              <a:rPr lang="fa-IR" sz="2000" b="1" dirty="0">
                <a:solidFill>
                  <a:srgbClr val="FF3300"/>
                </a:solidFill>
                <a:latin typeface="Arial" pitchFamily="34" charset="0"/>
                <a:cs typeface="B Homa" panose="00000400000000000000" pitchFamily="2" charset="-78"/>
              </a:rPr>
              <a:t>مسجد جامع نائین</a:t>
            </a:r>
            <a:endParaRPr lang="en-US" sz="2000" b="1" dirty="0">
              <a:solidFill>
                <a:srgbClr val="FF33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996326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1794"/>
                                        </p:tgtEl>
                                        <p:attrNameLst>
                                          <p:attrName>style.visibility</p:attrName>
                                        </p:attrNameLst>
                                      </p:cBhvr>
                                      <p:to>
                                        <p:strVal val="visible"/>
                                      </p:to>
                                    </p:set>
                                    <p:anim calcmode="lin" valueType="num">
                                      <p:cBhvr additive="base">
                                        <p:cTn id="7" dur="2000" fill="hold"/>
                                        <p:tgtEl>
                                          <p:spTgt spid="161794"/>
                                        </p:tgtEl>
                                        <p:attrNameLst>
                                          <p:attrName>ppt_x</p:attrName>
                                        </p:attrNameLst>
                                      </p:cBhvr>
                                      <p:tavLst>
                                        <p:tav tm="0">
                                          <p:val>
                                            <p:strVal val="#ppt_x"/>
                                          </p:val>
                                        </p:tav>
                                        <p:tav tm="100000">
                                          <p:val>
                                            <p:strVal val="#ppt_x"/>
                                          </p:val>
                                        </p:tav>
                                      </p:tavLst>
                                    </p:anim>
                                    <p:anim calcmode="lin" valueType="num">
                                      <p:cBhvr additive="base">
                                        <p:cTn id="8" dur="2000" fill="hold"/>
                                        <p:tgtEl>
                                          <p:spTgt spid="16179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1795"/>
                                        </p:tgtEl>
                                        <p:attrNameLst>
                                          <p:attrName>style.visibility</p:attrName>
                                        </p:attrNameLst>
                                      </p:cBhvr>
                                      <p:to>
                                        <p:strVal val="visible"/>
                                      </p:to>
                                    </p:set>
                                    <p:anim calcmode="lin" valueType="num">
                                      <p:cBhvr additive="base">
                                        <p:cTn id="11" dur="2000" fill="hold"/>
                                        <p:tgtEl>
                                          <p:spTgt spid="161795"/>
                                        </p:tgtEl>
                                        <p:attrNameLst>
                                          <p:attrName>ppt_x</p:attrName>
                                        </p:attrNameLst>
                                      </p:cBhvr>
                                      <p:tavLst>
                                        <p:tav tm="0">
                                          <p:val>
                                            <p:strVal val="#ppt_x"/>
                                          </p:val>
                                        </p:tav>
                                        <p:tav tm="100000">
                                          <p:val>
                                            <p:strVal val="#ppt_x"/>
                                          </p:val>
                                        </p:tav>
                                      </p:tavLst>
                                    </p:anim>
                                    <p:anim calcmode="lin" valueType="num">
                                      <p:cBhvr additive="base">
                                        <p:cTn id="12" dur="2000" fill="hold"/>
                                        <p:tgtEl>
                                          <p:spTgt spid="161795"/>
                                        </p:tgtEl>
                                        <p:attrNameLst>
                                          <p:attrName>ppt_y</p:attrName>
                                        </p:attrNameLst>
                                      </p:cBhvr>
                                      <p:tavLst>
                                        <p:tav tm="0">
                                          <p:val>
                                            <p:strVal val="1+#ppt_h/2"/>
                                          </p:val>
                                        </p:tav>
                                        <p:tav tm="100000">
                                          <p:val>
                                            <p:strVal val="#ppt_y"/>
                                          </p:val>
                                        </p:tav>
                                      </p:tavLst>
                                    </p:anim>
                                  </p:childTnLst>
                                </p:cTn>
                              </p:par>
                              <p:par>
                                <p:cTn id="13" presetID="3" presetClass="entr" presetSubtype="10" fill="hold" grpId="0" nodeType="withEffect">
                                  <p:stCondLst>
                                    <p:cond delay="0"/>
                                  </p:stCondLst>
                                  <p:childTnLst>
                                    <p:set>
                                      <p:cBhvr>
                                        <p:cTn id="14" dur="1" fill="hold">
                                          <p:stCondLst>
                                            <p:cond delay="0"/>
                                          </p:stCondLst>
                                        </p:cTn>
                                        <p:tgtEl>
                                          <p:spTgt spid="161797"/>
                                        </p:tgtEl>
                                        <p:attrNameLst>
                                          <p:attrName>style.visibility</p:attrName>
                                        </p:attrNameLst>
                                      </p:cBhvr>
                                      <p:to>
                                        <p:strVal val="visible"/>
                                      </p:to>
                                    </p:set>
                                    <p:animEffect transition="in" filter="blinds(horizontal)">
                                      <p:cBhvr>
                                        <p:cTn id="15" dur="2000"/>
                                        <p:tgtEl>
                                          <p:spTgt spid="161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fld id="{CC4E8425-A8BD-4A2F-B587-DE7029DF0812}" type="slidenum">
              <a:rPr lang="ar-SA">
                <a:solidFill>
                  <a:srgbClr val="90C226"/>
                </a:solidFill>
              </a:rPr>
              <a:pPr/>
              <a:t>53</a:t>
            </a:fld>
            <a:endParaRPr lang="en-US" dirty="0">
              <a:solidFill>
                <a:srgbClr val="90C226"/>
              </a:solidFill>
            </a:endParaRPr>
          </a:p>
        </p:txBody>
      </p:sp>
      <p:sp>
        <p:nvSpPr>
          <p:cNvPr id="163843" name="Text Box 3"/>
          <p:cNvSpPr txBox="1">
            <a:spLocks noChangeArrowheads="1"/>
          </p:cNvSpPr>
          <p:nvPr/>
        </p:nvSpPr>
        <p:spPr bwMode="auto">
          <a:xfrm>
            <a:off x="250825" y="1700213"/>
            <a:ext cx="8566150" cy="2459037"/>
          </a:xfrm>
          <a:prstGeom prst="rect">
            <a:avLst/>
          </a:prstGeom>
          <a:noFill/>
          <a:ln w="9525">
            <a:noFill/>
            <a:miter lim="800000"/>
            <a:headEnd/>
            <a:tailEnd/>
          </a:ln>
          <a:effectLst/>
        </p:spPr>
        <p:txBody>
          <a:bodyPr>
            <a:spAutoFit/>
          </a:bodyPr>
          <a:lstStyle/>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b="1" dirty="0">
                <a:solidFill>
                  <a:prstClr val="black"/>
                </a:solidFill>
                <a:latin typeface="Arial" pitchFamily="34" charset="0"/>
                <a:cs typeface="B Homa" panose="00000400000000000000" pitchFamily="2" charset="-78"/>
              </a:rPr>
              <a:t>شیوه رازی چهارمین شیوه معماری ایران است که همه ویژگی های خوب شیوه های پیشین را به بهترین گونه دارا می باشد.</a:t>
            </a:r>
          </a:p>
          <a:p>
            <a:pPr fontAlgn="base">
              <a:spcBef>
                <a:spcPct val="50000"/>
              </a:spcBef>
              <a:spcAft>
                <a:spcPct val="0"/>
              </a:spcAft>
              <a:buFont typeface="Wingdings" pitchFamily="2" charset="2"/>
              <a:buChar char="q"/>
            </a:pPr>
            <a:r>
              <a:rPr lang="fa-IR" b="1" dirty="0">
                <a:solidFill>
                  <a:prstClr val="black"/>
                </a:solidFill>
                <a:latin typeface="Arial" pitchFamily="34" charset="0"/>
                <a:cs typeface="B Homa" panose="00000400000000000000" pitchFamily="2" charset="-78"/>
              </a:rPr>
              <a:t> در این شیوه نغز کاری شیوه پارسی ، شکوه شیوه پارتی و ریزه کاری شیوه خراسانی با هم پدیدار می شود. </a:t>
            </a:r>
          </a:p>
          <a:p>
            <a:pPr fontAlgn="base">
              <a:spcBef>
                <a:spcPct val="50000"/>
              </a:spcBef>
              <a:spcAft>
                <a:spcPct val="0"/>
              </a:spcAft>
              <a:buFont typeface="Wingdings" pitchFamily="2" charset="2"/>
              <a:buChar char="q"/>
            </a:pPr>
            <a:r>
              <a:rPr lang="fa-IR" b="1" dirty="0">
                <a:solidFill>
                  <a:prstClr val="black"/>
                </a:solidFill>
                <a:latin typeface="Arial" pitchFamily="34" charset="0"/>
                <a:cs typeface="B Homa" panose="00000400000000000000" pitchFamily="2" charset="-78"/>
              </a:rPr>
              <a:t> هرچند آغاز این شیوه از شمال ایران بود اما در شهر ری پا گرفت و بهترین ساختمان ها در آن شهر ساخته شده اند.</a:t>
            </a:r>
          </a:p>
          <a:p>
            <a:pPr fontAlgn="base">
              <a:spcBef>
                <a:spcPct val="50000"/>
              </a:spcBef>
              <a:spcAft>
                <a:spcPct val="0"/>
              </a:spcAft>
              <a:buFont typeface="Wingdings" pitchFamily="2" charset="2"/>
              <a:buChar char="q"/>
            </a:pPr>
            <a:r>
              <a:rPr lang="fa-IR" b="1" dirty="0">
                <a:solidFill>
                  <a:prstClr val="black"/>
                </a:solidFill>
                <a:latin typeface="Arial" pitchFamily="34" charset="0"/>
                <a:cs typeface="B Homa" panose="00000400000000000000" pitchFamily="2" charset="-78"/>
              </a:rPr>
              <a:t> این شیوه از زمان آل زیار شروع و در زمان های آل بویه،سلجوقی،اتابکان و خوارزمشاهیان ادامه پیدا می کند.</a:t>
            </a:r>
          </a:p>
        </p:txBody>
      </p:sp>
      <p:sp>
        <p:nvSpPr>
          <p:cNvPr id="163844" name="Text Box 4"/>
          <p:cNvSpPr txBox="1">
            <a:spLocks noChangeArrowheads="1"/>
          </p:cNvSpPr>
          <p:nvPr/>
        </p:nvSpPr>
        <p:spPr bwMode="auto">
          <a:xfrm>
            <a:off x="6156325" y="981075"/>
            <a:ext cx="2373313" cy="427038"/>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200" b="1" dirty="0">
                <a:solidFill>
                  <a:srgbClr val="800000"/>
                </a:solidFill>
                <a:latin typeface="Arial" pitchFamily="34" charset="0"/>
                <a:cs typeface="B Homa" panose="00000400000000000000" pitchFamily="2" charset="-78"/>
              </a:rPr>
              <a:t>معماری شیوه رازی</a:t>
            </a:r>
            <a:endParaRPr lang="en-US" sz="2200"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98974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63844">
                                            <p:txEl>
                                              <p:pRg st="0" end="0"/>
                                            </p:txEl>
                                          </p:spTgt>
                                        </p:tgtEl>
                                        <p:attrNameLst>
                                          <p:attrName>style.visibility</p:attrName>
                                        </p:attrNameLst>
                                      </p:cBhvr>
                                      <p:to>
                                        <p:strVal val="visible"/>
                                      </p:to>
                                    </p:set>
                                    <p:anim calcmode="lin" valueType="num">
                                      <p:cBhvr>
                                        <p:cTn id="7" dur="1000" fill="hold"/>
                                        <p:tgtEl>
                                          <p:spTgt spid="16384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6384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3844">
                                            <p:txEl>
                                              <p:pRg st="0" end="0"/>
                                            </p:txEl>
                                          </p:spTgt>
                                        </p:tgtEl>
                                      </p:cBhvr>
                                    </p:animEffect>
                                  </p:childTnLst>
                                </p:cTn>
                              </p:par>
                            </p:childTnLst>
                          </p:cTn>
                        </p:par>
                        <p:par>
                          <p:cTn id="10" fill="hold">
                            <p:stCondLst>
                              <p:cond delay="1000"/>
                            </p:stCondLst>
                            <p:childTnLst>
                              <p:par>
                                <p:cTn id="11" presetID="8" presetClass="entr" presetSubtype="16" fill="hold" nodeType="afterEffect">
                                  <p:stCondLst>
                                    <p:cond delay="0"/>
                                  </p:stCondLst>
                                  <p:childTnLst>
                                    <p:set>
                                      <p:cBhvr>
                                        <p:cTn id="12" dur="1" fill="hold">
                                          <p:stCondLst>
                                            <p:cond delay="0"/>
                                          </p:stCondLst>
                                        </p:cTn>
                                        <p:tgtEl>
                                          <p:spTgt spid="163843">
                                            <p:txEl>
                                              <p:pRg st="0" end="0"/>
                                            </p:txEl>
                                          </p:spTgt>
                                        </p:tgtEl>
                                        <p:attrNameLst>
                                          <p:attrName>style.visibility</p:attrName>
                                        </p:attrNameLst>
                                      </p:cBhvr>
                                      <p:to>
                                        <p:strVal val="visible"/>
                                      </p:to>
                                    </p:set>
                                    <p:animEffect transition="in" filter="diamond(in)">
                                      <p:cBhvr>
                                        <p:cTn id="13" dur="2000"/>
                                        <p:tgtEl>
                                          <p:spTgt spid="163843">
                                            <p:txEl>
                                              <p:pRg st="0" end="0"/>
                                            </p:txEl>
                                          </p:spTgt>
                                        </p:tgtEl>
                                      </p:cBhvr>
                                    </p:animEffect>
                                  </p:childTnLst>
                                </p:cTn>
                              </p:par>
                            </p:childTnLst>
                          </p:cTn>
                        </p:par>
                        <p:par>
                          <p:cTn id="14" fill="hold">
                            <p:stCondLst>
                              <p:cond delay="3000"/>
                            </p:stCondLst>
                            <p:childTnLst>
                              <p:par>
                                <p:cTn id="15" presetID="8" presetClass="entr" presetSubtype="16" fill="hold" nodeType="afterEffect">
                                  <p:stCondLst>
                                    <p:cond delay="0"/>
                                  </p:stCondLst>
                                  <p:childTnLst>
                                    <p:set>
                                      <p:cBhvr>
                                        <p:cTn id="16" dur="1" fill="hold">
                                          <p:stCondLst>
                                            <p:cond delay="0"/>
                                          </p:stCondLst>
                                        </p:cTn>
                                        <p:tgtEl>
                                          <p:spTgt spid="163843">
                                            <p:txEl>
                                              <p:pRg st="1" end="1"/>
                                            </p:txEl>
                                          </p:spTgt>
                                        </p:tgtEl>
                                        <p:attrNameLst>
                                          <p:attrName>style.visibility</p:attrName>
                                        </p:attrNameLst>
                                      </p:cBhvr>
                                      <p:to>
                                        <p:strVal val="visible"/>
                                      </p:to>
                                    </p:set>
                                    <p:animEffect transition="in" filter="diamond(in)">
                                      <p:cBhvr>
                                        <p:cTn id="17" dur="2000"/>
                                        <p:tgtEl>
                                          <p:spTgt spid="163843">
                                            <p:txEl>
                                              <p:pRg st="1" end="1"/>
                                            </p:txEl>
                                          </p:spTgt>
                                        </p:tgtEl>
                                      </p:cBhvr>
                                    </p:animEffect>
                                  </p:childTnLst>
                                </p:cTn>
                              </p:par>
                            </p:childTnLst>
                          </p:cTn>
                        </p:par>
                        <p:par>
                          <p:cTn id="18" fill="hold">
                            <p:stCondLst>
                              <p:cond delay="5000"/>
                            </p:stCondLst>
                            <p:childTnLst>
                              <p:par>
                                <p:cTn id="19" presetID="8" presetClass="entr" presetSubtype="16" fill="hold" nodeType="afterEffect">
                                  <p:stCondLst>
                                    <p:cond delay="0"/>
                                  </p:stCondLst>
                                  <p:childTnLst>
                                    <p:set>
                                      <p:cBhvr>
                                        <p:cTn id="20" dur="1" fill="hold">
                                          <p:stCondLst>
                                            <p:cond delay="0"/>
                                          </p:stCondLst>
                                        </p:cTn>
                                        <p:tgtEl>
                                          <p:spTgt spid="163843">
                                            <p:txEl>
                                              <p:pRg st="2" end="2"/>
                                            </p:txEl>
                                          </p:spTgt>
                                        </p:tgtEl>
                                        <p:attrNameLst>
                                          <p:attrName>style.visibility</p:attrName>
                                        </p:attrNameLst>
                                      </p:cBhvr>
                                      <p:to>
                                        <p:strVal val="visible"/>
                                      </p:to>
                                    </p:set>
                                    <p:animEffect transition="in" filter="diamond(in)">
                                      <p:cBhvr>
                                        <p:cTn id="21" dur="2000"/>
                                        <p:tgtEl>
                                          <p:spTgt spid="163843">
                                            <p:txEl>
                                              <p:pRg st="2" end="2"/>
                                            </p:txEl>
                                          </p:spTgt>
                                        </p:tgtEl>
                                      </p:cBhvr>
                                    </p:animEffect>
                                  </p:childTnLst>
                                </p:cTn>
                              </p:par>
                            </p:childTnLst>
                          </p:cTn>
                        </p:par>
                        <p:par>
                          <p:cTn id="22" fill="hold">
                            <p:stCondLst>
                              <p:cond delay="7000"/>
                            </p:stCondLst>
                            <p:childTnLst>
                              <p:par>
                                <p:cTn id="23" presetID="8" presetClass="entr" presetSubtype="16" fill="hold" nodeType="afterEffect">
                                  <p:stCondLst>
                                    <p:cond delay="0"/>
                                  </p:stCondLst>
                                  <p:childTnLst>
                                    <p:set>
                                      <p:cBhvr>
                                        <p:cTn id="24" dur="1" fill="hold">
                                          <p:stCondLst>
                                            <p:cond delay="0"/>
                                          </p:stCondLst>
                                        </p:cTn>
                                        <p:tgtEl>
                                          <p:spTgt spid="163843">
                                            <p:txEl>
                                              <p:pRg st="3" end="3"/>
                                            </p:txEl>
                                          </p:spTgt>
                                        </p:tgtEl>
                                        <p:attrNameLst>
                                          <p:attrName>style.visibility</p:attrName>
                                        </p:attrNameLst>
                                      </p:cBhvr>
                                      <p:to>
                                        <p:strVal val="visible"/>
                                      </p:to>
                                    </p:set>
                                    <p:animEffect transition="in" filter="diamond(in)">
                                      <p:cBhvr>
                                        <p:cTn id="25" dur="2000"/>
                                        <p:tgtEl>
                                          <p:spTgt spid="1638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fld id="{DDF872EA-8062-4BF1-B47E-AA92BFC343E7}" type="slidenum">
              <a:rPr lang="ar-SA">
                <a:solidFill>
                  <a:srgbClr val="90C226"/>
                </a:solidFill>
              </a:rPr>
              <a:pPr/>
              <a:t>54</a:t>
            </a:fld>
            <a:endParaRPr lang="en-US" dirty="0">
              <a:solidFill>
                <a:srgbClr val="90C226"/>
              </a:solidFill>
            </a:endParaRPr>
          </a:p>
        </p:txBody>
      </p:sp>
      <p:sp>
        <p:nvSpPr>
          <p:cNvPr id="164867" name="Rectangle 3"/>
          <p:cNvSpPr>
            <a:spLocks noChangeArrowheads="1"/>
          </p:cNvSpPr>
          <p:nvPr/>
        </p:nvSpPr>
        <p:spPr bwMode="auto">
          <a:xfrm>
            <a:off x="468313" y="333375"/>
            <a:ext cx="8177212" cy="10064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در اواخر شیوه خراسانی بناهایی داریم که بیشتر به  شیوه رازی می خورد. بنای مقبره امیر اسماعیل سامانی، مزار ارسلان جاذب و مناره ایاز با وجود اشتراک زمانی با شیوه خراسانی از بناهای اولیه شیوه رازی می باشند.</a:t>
            </a:r>
            <a:r>
              <a:rPr lang="fa-IR" sz="2000" dirty="0">
                <a:solidFill>
                  <a:prstClr val="black"/>
                </a:solidFill>
                <a:latin typeface="Arial" pitchFamily="34" charset="0"/>
                <a:cs typeface="B Farnaz" pitchFamily="2" charset="-78"/>
              </a:rPr>
              <a:t>  </a:t>
            </a:r>
            <a:endParaRPr lang="en-US" sz="2000" dirty="0">
              <a:solidFill>
                <a:prstClr val="black"/>
              </a:solidFill>
              <a:latin typeface="Arial" pitchFamily="34" charset="0"/>
              <a:cs typeface="B Farnaz" pitchFamily="2" charset="-78"/>
            </a:endParaRPr>
          </a:p>
        </p:txBody>
      </p:sp>
      <p:pic>
        <p:nvPicPr>
          <p:cNvPr id="164868" name="Picture 4" descr="bldg-292-1"/>
          <p:cNvPicPr>
            <a:picLocks noChangeAspect="1" noChangeArrowheads="1"/>
          </p:cNvPicPr>
          <p:nvPr/>
        </p:nvPicPr>
        <p:blipFill>
          <a:blip r:embed="rId2"/>
          <a:srcRect/>
          <a:stretch>
            <a:fillRect/>
          </a:stretch>
        </p:blipFill>
        <p:spPr bwMode="auto">
          <a:xfrm>
            <a:off x="1258888" y="4292600"/>
            <a:ext cx="2808287" cy="18351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64869" name="Text Box 5"/>
          <p:cNvSpPr txBox="1">
            <a:spLocks noChangeArrowheads="1"/>
          </p:cNvSpPr>
          <p:nvPr/>
        </p:nvSpPr>
        <p:spPr bwMode="auto">
          <a:xfrm>
            <a:off x="611188" y="6188075"/>
            <a:ext cx="3959225"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Farnaz" pitchFamily="2" charset="-78"/>
              </a:rPr>
              <a:t>آرایه های آجری به کار رفته در آرامگاه ارسلان جاذب</a:t>
            </a:r>
            <a:endParaRPr lang="en-US" sz="1600" b="1" dirty="0">
              <a:solidFill>
                <a:srgbClr val="800000"/>
              </a:solidFill>
              <a:latin typeface="Arial" pitchFamily="34" charset="0"/>
              <a:cs typeface="B Farnaz" pitchFamily="2" charset="-78"/>
            </a:endParaRPr>
          </a:p>
        </p:txBody>
      </p:sp>
      <p:pic>
        <p:nvPicPr>
          <p:cNvPr id="164870" name="Picture 6" descr="11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92725" y="1557338"/>
            <a:ext cx="2808288" cy="21907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64871" name="Text Box 7"/>
          <p:cNvSpPr txBox="1">
            <a:spLocks noChangeArrowheads="1"/>
          </p:cNvSpPr>
          <p:nvPr/>
        </p:nvSpPr>
        <p:spPr bwMode="auto">
          <a:xfrm>
            <a:off x="5508625" y="3860800"/>
            <a:ext cx="2736850"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Farnaz" pitchFamily="2" charset="-78"/>
              </a:rPr>
              <a:t>مقبره امیر اسماعیل سامانی</a:t>
            </a:r>
            <a:endParaRPr lang="en-US" sz="1600" b="1" dirty="0">
              <a:solidFill>
                <a:srgbClr val="800000"/>
              </a:solidFill>
              <a:latin typeface="Arial" pitchFamily="34" charset="0"/>
              <a:cs typeface="B Farnaz" pitchFamily="2" charset="-78"/>
            </a:endParaRPr>
          </a:p>
        </p:txBody>
      </p:sp>
      <p:pic>
        <p:nvPicPr>
          <p:cNvPr id="164879" name="Picture 15" descr="905"/>
          <p:cNvPicPr>
            <a:picLocks noChangeAspect="1" noChangeArrowheads="1"/>
          </p:cNvPicPr>
          <p:nvPr/>
        </p:nvPicPr>
        <p:blipFill>
          <a:blip r:embed="rId4"/>
          <a:srcRect/>
          <a:stretch>
            <a:fillRect/>
          </a:stretch>
        </p:blipFill>
        <p:spPr bwMode="auto">
          <a:xfrm>
            <a:off x="5003800" y="4221163"/>
            <a:ext cx="3457575" cy="24161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4880" name="Picture 16" descr="9o"/>
          <p:cNvPicPr>
            <a:picLocks noChangeAspect="1" noChangeArrowheads="1"/>
          </p:cNvPicPr>
          <p:nvPr/>
        </p:nvPicPr>
        <p:blipFill>
          <a:blip r:embed="rId5">
            <a:lum contrast="54000"/>
          </a:blip>
          <a:srcRect/>
          <a:stretch>
            <a:fillRect/>
          </a:stretch>
        </p:blipFill>
        <p:spPr bwMode="auto">
          <a:xfrm>
            <a:off x="1619250" y="1268413"/>
            <a:ext cx="2165350" cy="216376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64881" name="Rectangle 17"/>
          <p:cNvSpPr>
            <a:spLocks noChangeArrowheads="1"/>
          </p:cNvSpPr>
          <p:nvPr/>
        </p:nvSpPr>
        <p:spPr bwMode="auto">
          <a:xfrm>
            <a:off x="2014538" y="3573463"/>
            <a:ext cx="1431925" cy="33655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srgbClr val="800000"/>
                </a:solidFill>
                <a:latin typeface="Arial" pitchFamily="34" charset="0"/>
                <a:cs typeface="B Homa" panose="00000400000000000000" pitchFamily="2" charset="-78"/>
              </a:rPr>
              <a:t>مزار ارسلان جاذب</a:t>
            </a:r>
            <a:endParaRPr lang="en-US" sz="1600"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2637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64867">
                                            <p:txEl>
                                              <p:pRg st="0" end="0"/>
                                            </p:txEl>
                                          </p:spTgt>
                                        </p:tgtEl>
                                        <p:attrNameLst>
                                          <p:attrName>style.visibility</p:attrName>
                                        </p:attrNameLst>
                                      </p:cBhvr>
                                      <p:to>
                                        <p:strVal val="visible"/>
                                      </p:to>
                                    </p:set>
                                    <p:animEffect transition="in" filter="diamond(in)">
                                      <p:cBhvr>
                                        <p:cTn id="7" dur="2000"/>
                                        <p:tgtEl>
                                          <p:spTgt spid="164867">
                                            <p:txEl>
                                              <p:pRg st="0" end="0"/>
                                            </p:txEl>
                                          </p:spTgt>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164868"/>
                                        </p:tgtEl>
                                        <p:attrNameLst>
                                          <p:attrName>style.visibility</p:attrName>
                                        </p:attrNameLst>
                                      </p:cBhvr>
                                      <p:to>
                                        <p:strVal val="visible"/>
                                      </p:to>
                                    </p:set>
                                    <p:animEffect transition="in" filter="blinds(horizontal)">
                                      <p:cBhvr>
                                        <p:cTn id="11" dur="1000"/>
                                        <p:tgtEl>
                                          <p:spTgt spid="164868"/>
                                        </p:tgtEl>
                                      </p:cBhvr>
                                    </p:animEffect>
                                  </p:childTnLst>
                                </p:cTn>
                              </p:par>
                            </p:childTnLst>
                          </p:cTn>
                        </p:par>
                        <p:par>
                          <p:cTn id="12" fill="hold">
                            <p:stCondLst>
                              <p:cond delay="3000"/>
                            </p:stCondLst>
                            <p:childTnLst>
                              <p:par>
                                <p:cTn id="13" presetID="8" presetClass="entr" presetSubtype="16" fill="hold" grpId="0" nodeType="afterEffect">
                                  <p:stCondLst>
                                    <p:cond delay="0"/>
                                  </p:stCondLst>
                                  <p:childTnLst>
                                    <p:set>
                                      <p:cBhvr>
                                        <p:cTn id="14" dur="1" fill="hold">
                                          <p:stCondLst>
                                            <p:cond delay="0"/>
                                          </p:stCondLst>
                                        </p:cTn>
                                        <p:tgtEl>
                                          <p:spTgt spid="164869"/>
                                        </p:tgtEl>
                                        <p:attrNameLst>
                                          <p:attrName>style.visibility</p:attrName>
                                        </p:attrNameLst>
                                      </p:cBhvr>
                                      <p:to>
                                        <p:strVal val="visible"/>
                                      </p:to>
                                    </p:set>
                                    <p:animEffect transition="in" filter="diamond(in)">
                                      <p:cBhvr>
                                        <p:cTn id="15" dur="2000"/>
                                        <p:tgtEl>
                                          <p:spTgt spid="164869"/>
                                        </p:tgtEl>
                                      </p:cBhvr>
                                    </p:animEffect>
                                  </p:childTnLst>
                                </p:cTn>
                              </p:par>
                            </p:childTnLst>
                          </p:cTn>
                        </p:par>
                        <p:par>
                          <p:cTn id="16" fill="hold">
                            <p:stCondLst>
                              <p:cond delay="5000"/>
                            </p:stCondLst>
                            <p:childTnLst>
                              <p:par>
                                <p:cTn id="17" presetID="20" presetClass="entr" presetSubtype="0" fill="hold" nodeType="afterEffect">
                                  <p:stCondLst>
                                    <p:cond delay="0"/>
                                  </p:stCondLst>
                                  <p:childTnLst>
                                    <p:set>
                                      <p:cBhvr>
                                        <p:cTn id="18" dur="1" fill="hold">
                                          <p:stCondLst>
                                            <p:cond delay="0"/>
                                          </p:stCondLst>
                                        </p:cTn>
                                        <p:tgtEl>
                                          <p:spTgt spid="164870"/>
                                        </p:tgtEl>
                                        <p:attrNameLst>
                                          <p:attrName>style.visibility</p:attrName>
                                        </p:attrNameLst>
                                      </p:cBhvr>
                                      <p:to>
                                        <p:strVal val="visible"/>
                                      </p:to>
                                    </p:set>
                                    <p:animEffect transition="in" filter="wedge">
                                      <p:cBhvr>
                                        <p:cTn id="19" dur="2000"/>
                                        <p:tgtEl>
                                          <p:spTgt spid="164870"/>
                                        </p:tgtEl>
                                      </p:cBhvr>
                                    </p:animEffect>
                                  </p:childTnLst>
                                </p:cTn>
                              </p:par>
                            </p:childTnLst>
                          </p:cTn>
                        </p:par>
                        <p:par>
                          <p:cTn id="20" fill="hold">
                            <p:stCondLst>
                              <p:cond delay="7000"/>
                            </p:stCondLst>
                            <p:childTnLst>
                              <p:par>
                                <p:cTn id="21" presetID="8" presetClass="entr" presetSubtype="16" fill="hold" grpId="0" nodeType="afterEffect">
                                  <p:stCondLst>
                                    <p:cond delay="0"/>
                                  </p:stCondLst>
                                  <p:childTnLst>
                                    <p:set>
                                      <p:cBhvr>
                                        <p:cTn id="22" dur="1" fill="hold">
                                          <p:stCondLst>
                                            <p:cond delay="0"/>
                                          </p:stCondLst>
                                        </p:cTn>
                                        <p:tgtEl>
                                          <p:spTgt spid="164871"/>
                                        </p:tgtEl>
                                        <p:attrNameLst>
                                          <p:attrName>style.visibility</p:attrName>
                                        </p:attrNameLst>
                                      </p:cBhvr>
                                      <p:to>
                                        <p:strVal val="visible"/>
                                      </p:to>
                                    </p:set>
                                    <p:animEffect transition="in" filter="diamond(in)">
                                      <p:cBhvr>
                                        <p:cTn id="23" dur="2000"/>
                                        <p:tgtEl>
                                          <p:spTgt spid="164871"/>
                                        </p:tgtEl>
                                      </p:cBhvr>
                                    </p:animEffect>
                                  </p:childTnLst>
                                </p:cTn>
                              </p:par>
                            </p:childTnLst>
                          </p:cTn>
                        </p:par>
                        <p:par>
                          <p:cTn id="24" fill="hold">
                            <p:stCondLst>
                              <p:cond delay="9000"/>
                            </p:stCondLst>
                            <p:childTnLst>
                              <p:par>
                                <p:cTn id="25" presetID="12" presetClass="entr" presetSubtype="1" fill="hold" nodeType="afterEffect">
                                  <p:stCondLst>
                                    <p:cond delay="0"/>
                                  </p:stCondLst>
                                  <p:childTnLst>
                                    <p:set>
                                      <p:cBhvr>
                                        <p:cTn id="26" dur="1" fill="hold">
                                          <p:stCondLst>
                                            <p:cond delay="0"/>
                                          </p:stCondLst>
                                        </p:cTn>
                                        <p:tgtEl>
                                          <p:spTgt spid="164879"/>
                                        </p:tgtEl>
                                        <p:attrNameLst>
                                          <p:attrName>style.visibility</p:attrName>
                                        </p:attrNameLst>
                                      </p:cBhvr>
                                      <p:to>
                                        <p:strVal val="visible"/>
                                      </p:to>
                                    </p:set>
                                    <p:animEffect transition="in" filter="slide(fromTop)">
                                      <p:cBhvr>
                                        <p:cTn id="27" dur="1000"/>
                                        <p:tgtEl>
                                          <p:spTgt spid="164879"/>
                                        </p:tgtEl>
                                      </p:cBhvr>
                                    </p:animEffect>
                                  </p:childTnLst>
                                </p:cTn>
                              </p:par>
                              <p:par>
                                <p:cTn id="28" presetID="20" presetClass="entr" presetSubtype="0" fill="hold" nodeType="withEffect">
                                  <p:stCondLst>
                                    <p:cond delay="0"/>
                                  </p:stCondLst>
                                  <p:childTnLst>
                                    <p:set>
                                      <p:cBhvr>
                                        <p:cTn id="29" dur="1" fill="hold">
                                          <p:stCondLst>
                                            <p:cond delay="0"/>
                                          </p:stCondLst>
                                        </p:cTn>
                                        <p:tgtEl>
                                          <p:spTgt spid="164880"/>
                                        </p:tgtEl>
                                        <p:attrNameLst>
                                          <p:attrName>style.visibility</p:attrName>
                                        </p:attrNameLst>
                                      </p:cBhvr>
                                      <p:to>
                                        <p:strVal val="visible"/>
                                      </p:to>
                                    </p:set>
                                    <p:animEffect transition="in" filter="wedge">
                                      <p:cBhvr>
                                        <p:cTn id="30" dur="2000"/>
                                        <p:tgtEl>
                                          <p:spTgt spid="164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p:bldP spid="16487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p:cNvSpPr>
            <a:spLocks noGrp="1"/>
          </p:cNvSpPr>
          <p:nvPr>
            <p:ph type="sldNum" sz="quarter" idx="12"/>
          </p:nvPr>
        </p:nvSpPr>
        <p:spPr/>
        <p:txBody>
          <a:bodyPr/>
          <a:lstStyle/>
          <a:p>
            <a:fld id="{E4A7CAE6-EC45-4A26-BF61-198E393F6C74}" type="slidenum">
              <a:rPr lang="ar-SA">
                <a:solidFill>
                  <a:srgbClr val="90C226"/>
                </a:solidFill>
              </a:rPr>
              <a:pPr/>
              <a:t>55</a:t>
            </a:fld>
            <a:endParaRPr lang="en-US" dirty="0">
              <a:solidFill>
                <a:srgbClr val="90C226"/>
              </a:solidFill>
            </a:endParaRPr>
          </a:p>
        </p:txBody>
      </p:sp>
      <p:sp>
        <p:nvSpPr>
          <p:cNvPr id="165891" name="Text Box 3"/>
          <p:cNvSpPr txBox="1">
            <a:spLocks noChangeArrowheads="1"/>
          </p:cNvSpPr>
          <p:nvPr/>
        </p:nvSpPr>
        <p:spPr bwMode="auto">
          <a:xfrm>
            <a:off x="395288" y="260350"/>
            <a:ext cx="8423275" cy="3277820"/>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در شیوه رازی ساختمان هایی با کارکرد های گوناگون پدید آمدند. مانند آرامگاه های برجی و میل ها.</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آرامگاه های برجی بیشتر به ریخت چهار گوشه، پنج گوشه، شش گوشه، هشت گوشه، استوانه و گرداگرد آن پره دار یا ساده ساخته می شد.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 نمونه پنج گوشه آن که در دوره های بعد ساخته شد نظیر گور بابا رکن الدین در اصفهان است. </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نمونه پره دار آن گنبد قابوس است.</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 در توران پشت یزد نمونه پنج گوشه و شش گوشه آن یافت می شود.نمونه برج چهار گوشه هم فراوان است.</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میل ها،(برج های راهنما برای مسافران در بیابان بودند)، و افزون بر راهنما بودن، گور سازنده خود نیز بوده اند، نمونه آن میل رادکان و میل رسکت است .</a:t>
            </a:r>
            <a:endParaRPr lang="en-US" b="1" dirty="0">
              <a:solidFill>
                <a:prstClr val="black"/>
              </a:solidFill>
              <a:latin typeface="Arial" pitchFamily="34" charset="0"/>
              <a:cs typeface="B Homa" panose="00000400000000000000" pitchFamily="2" charset="-78"/>
            </a:endParaRPr>
          </a:p>
        </p:txBody>
      </p:sp>
      <p:pic>
        <p:nvPicPr>
          <p:cNvPr id="165898" name="Picture 10" descr="13I"/>
          <p:cNvPicPr>
            <a:picLocks noChangeAspect="1" noChangeArrowheads="1"/>
          </p:cNvPicPr>
          <p:nvPr/>
        </p:nvPicPr>
        <p:blipFill>
          <a:blip r:embed="rId2">
            <a:lum contrast="60000"/>
          </a:blip>
          <a:srcRect/>
          <a:stretch>
            <a:fillRect/>
          </a:stretch>
        </p:blipFill>
        <p:spPr bwMode="auto">
          <a:xfrm>
            <a:off x="1762125" y="5229225"/>
            <a:ext cx="1368425" cy="13477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5899" name="Picture 11" descr="13Q"/>
          <p:cNvPicPr>
            <a:picLocks noChangeAspect="1" noChangeArrowheads="1"/>
          </p:cNvPicPr>
          <p:nvPr/>
        </p:nvPicPr>
        <p:blipFill>
          <a:blip r:embed="rId3">
            <a:lum contrast="60000"/>
          </a:blip>
          <a:srcRect/>
          <a:stretch>
            <a:fillRect/>
          </a:stretch>
        </p:blipFill>
        <p:spPr bwMode="auto">
          <a:xfrm>
            <a:off x="5938838" y="5229225"/>
            <a:ext cx="1314450" cy="13684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5900" name="Picture 12" descr="13R"/>
          <p:cNvPicPr>
            <a:picLocks noChangeAspect="1" noChangeArrowheads="1"/>
          </p:cNvPicPr>
          <p:nvPr/>
        </p:nvPicPr>
        <p:blipFill>
          <a:blip r:embed="rId4">
            <a:lum contrast="60000"/>
          </a:blip>
          <a:srcRect/>
          <a:stretch>
            <a:fillRect/>
          </a:stretch>
        </p:blipFill>
        <p:spPr bwMode="auto">
          <a:xfrm>
            <a:off x="3924300" y="5229225"/>
            <a:ext cx="1306513" cy="13684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5901" name="Picture 13" descr="13E"/>
          <p:cNvPicPr>
            <a:picLocks noChangeAspect="1" noChangeArrowheads="1"/>
          </p:cNvPicPr>
          <p:nvPr/>
        </p:nvPicPr>
        <p:blipFill>
          <a:blip r:embed="rId5">
            <a:lum contrast="54000"/>
          </a:blip>
          <a:srcRect/>
          <a:stretch>
            <a:fillRect/>
          </a:stretch>
        </p:blipFill>
        <p:spPr bwMode="auto">
          <a:xfrm>
            <a:off x="5867400" y="3500438"/>
            <a:ext cx="1427163" cy="139541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5902" name="Picture 14" descr="13U"/>
          <p:cNvPicPr>
            <a:picLocks noChangeAspect="1" noChangeArrowheads="1"/>
          </p:cNvPicPr>
          <p:nvPr/>
        </p:nvPicPr>
        <p:blipFill>
          <a:blip r:embed="rId6">
            <a:lum contrast="54000"/>
          </a:blip>
          <a:srcRect/>
          <a:stretch>
            <a:fillRect/>
          </a:stretch>
        </p:blipFill>
        <p:spPr bwMode="auto">
          <a:xfrm>
            <a:off x="3851275" y="3500438"/>
            <a:ext cx="1427163" cy="15906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5903" name="Picture 15" descr="13W"/>
          <p:cNvPicPr>
            <a:picLocks noChangeAspect="1" noChangeArrowheads="1"/>
          </p:cNvPicPr>
          <p:nvPr/>
        </p:nvPicPr>
        <p:blipFill>
          <a:blip r:embed="rId7">
            <a:lum contrast="54000"/>
          </a:blip>
          <a:srcRect/>
          <a:stretch>
            <a:fillRect/>
          </a:stretch>
        </p:blipFill>
        <p:spPr bwMode="auto">
          <a:xfrm>
            <a:off x="1762125" y="3500438"/>
            <a:ext cx="1439863" cy="140811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Tree>
    <p:extLst>
      <p:ext uri="{BB962C8B-B14F-4D97-AF65-F5344CB8AC3E}">
        <p14:creationId xmlns:p14="http://schemas.microsoft.com/office/powerpoint/2010/main" val="27610217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p:cNvSpPr>
            <a:spLocks noGrp="1"/>
          </p:cNvSpPr>
          <p:nvPr>
            <p:ph type="sldNum" sz="quarter" idx="12"/>
          </p:nvPr>
        </p:nvSpPr>
        <p:spPr/>
        <p:txBody>
          <a:bodyPr/>
          <a:lstStyle/>
          <a:p>
            <a:fld id="{EF383F13-5696-4571-B9E3-C07D3355DC32}" type="slidenum">
              <a:rPr lang="ar-SA">
                <a:solidFill>
                  <a:srgbClr val="90C226"/>
                </a:solidFill>
              </a:rPr>
              <a:pPr/>
              <a:t>56</a:t>
            </a:fld>
            <a:endParaRPr lang="en-US" dirty="0">
              <a:solidFill>
                <a:srgbClr val="90C226"/>
              </a:solidFill>
            </a:endParaRPr>
          </a:p>
        </p:txBody>
      </p:sp>
      <p:sp>
        <p:nvSpPr>
          <p:cNvPr id="166915" name="Text Box 3"/>
          <p:cNvSpPr txBox="1">
            <a:spLocks noChangeArrowheads="1"/>
          </p:cNvSpPr>
          <p:nvPr/>
        </p:nvSpPr>
        <p:spPr bwMode="auto">
          <a:xfrm>
            <a:off x="323850" y="765175"/>
            <a:ext cx="8351838" cy="2016125"/>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در این شیوه برخی از مسجد های دارای شبستان ستوندار به چهار ایوانی دگرگون شدند.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با برداشتن ستون های نزدیک به محراب مسجد و ستون های میانی در پهلو های میانسرا، مسجد را به میانسرایی با چهار ایوان و یک گنبدخانه،روی طرح شبستانی تبدیل کردند. نمونه آن مسجد جامع اصفهان که در شیوه خراسانی به گونه شبستان ستوندار ساخته شده بود و نیز مسجد جامع اردستان است.</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برخی ، مسجد زواره را نخستین مسجدی می دانند که از نخست به گونه چهار ایوانی ساخته شده، اما کاوش های تازه نشان داده پیش از آن بنایی دیگر در محل وجود داشته است.</a:t>
            </a:r>
            <a:endParaRPr lang="en-US" b="1" dirty="0">
              <a:solidFill>
                <a:prstClr val="black"/>
              </a:solidFill>
              <a:latin typeface="Arial" pitchFamily="34" charset="0"/>
              <a:cs typeface="B Homa" panose="00000400000000000000" pitchFamily="2" charset="-78"/>
            </a:endParaRPr>
          </a:p>
        </p:txBody>
      </p:sp>
      <p:pic>
        <p:nvPicPr>
          <p:cNvPr id="166916" name="Picture 4" descr="29"/>
          <p:cNvPicPr>
            <a:picLocks noChangeAspect="1" noChangeArrowheads="1"/>
          </p:cNvPicPr>
          <p:nvPr/>
        </p:nvPicPr>
        <p:blipFill>
          <a:blip r:embed="rId2" cstate="screen">
            <a:lum contrast="60000"/>
            <a:extLst>
              <a:ext uri="{28A0092B-C50C-407E-A947-70E740481C1C}">
                <a14:useLocalDpi xmlns:a14="http://schemas.microsoft.com/office/drawing/2010/main"/>
              </a:ext>
            </a:extLst>
          </a:blip>
          <a:srcRect/>
          <a:stretch>
            <a:fillRect/>
          </a:stretch>
        </p:blipFill>
        <p:spPr bwMode="auto">
          <a:xfrm>
            <a:off x="709613" y="3357563"/>
            <a:ext cx="2152650" cy="2663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6917" name="Picture 5" descr="25"/>
          <p:cNvPicPr>
            <a:picLocks noChangeAspect="1" noChangeArrowheads="1"/>
          </p:cNvPicPr>
          <p:nvPr/>
        </p:nvPicPr>
        <p:blipFill>
          <a:blip r:embed="rId3">
            <a:lum contrast="60000"/>
          </a:blip>
          <a:srcRect/>
          <a:stretch>
            <a:fillRect/>
          </a:stretch>
        </p:blipFill>
        <p:spPr bwMode="auto">
          <a:xfrm>
            <a:off x="6286500" y="3357563"/>
            <a:ext cx="2387600" cy="2663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6918" name="Picture 6" descr="15"/>
          <p:cNvPicPr>
            <a:picLocks noChangeAspect="1" noChangeArrowheads="1"/>
          </p:cNvPicPr>
          <p:nvPr/>
        </p:nvPicPr>
        <p:blipFill>
          <a:blip r:embed="rId4" cstate="screen">
            <a:lum contrast="60000"/>
            <a:extLst>
              <a:ext uri="{28A0092B-C50C-407E-A947-70E740481C1C}">
                <a14:useLocalDpi xmlns:a14="http://schemas.microsoft.com/office/drawing/2010/main"/>
              </a:ext>
            </a:extLst>
          </a:blip>
          <a:srcRect/>
          <a:stretch>
            <a:fillRect/>
          </a:stretch>
        </p:blipFill>
        <p:spPr bwMode="auto">
          <a:xfrm>
            <a:off x="3563938" y="3357563"/>
            <a:ext cx="1960562" cy="2663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66919" name="Text Box 7"/>
          <p:cNvSpPr txBox="1">
            <a:spLocks noChangeArrowheads="1"/>
          </p:cNvSpPr>
          <p:nvPr/>
        </p:nvSpPr>
        <p:spPr bwMode="auto">
          <a:xfrm>
            <a:off x="3203575" y="6165850"/>
            <a:ext cx="2087563"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مسجد جامع اصفهانَ</a:t>
            </a:r>
            <a:endParaRPr lang="en-US" sz="1600" b="1" dirty="0">
              <a:solidFill>
                <a:srgbClr val="800000"/>
              </a:solidFill>
              <a:latin typeface="Arial" pitchFamily="34" charset="0"/>
              <a:cs typeface="B Homa" panose="00000400000000000000" pitchFamily="2" charset="-78"/>
            </a:endParaRPr>
          </a:p>
        </p:txBody>
      </p:sp>
      <p:sp>
        <p:nvSpPr>
          <p:cNvPr id="166920" name="Text Box 8"/>
          <p:cNvSpPr txBox="1">
            <a:spLocks noChangeArrowheads="1"/>
          </p:cNvSpPr>
          <p:nvPr/>
        </p:nvSpPr>
        <p:spPr bwMode="auto">
          <a:xfrm>
            <a:off x="468313" y="6165850"/>
            <a:ext cx="2089150"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مسجد جامع اردستان</a:t>
            </a:r>
            <a:endParaRPr lang="en-US" sz="1600" b="1" dirty="0">
              <a:solidFill>
                <a:srgbClr val="800000"/>
              </a:solidFill>
              <a:latin typeface="Arial" pitchFamily="34" charset="0"/>
              <a:cs typeface="B Homa" panose="00000400000000000000" pitchFamily="2" charset="-78"/>
            </a:endParaRPr>
          </a:p>
        </p:txBody>
      </p:sp>
      <p:sp>
        <p:nvSpPr>
          <p:cNvPr id="166921" name="Text Box 9"/>
          <p:cNvSpPr txBox="1">
            <a:spLocks noChangeArrowheads="1"/>
          </p:cNvSpPr>
          <p:nvPr/>
        </p:nvSpPr>
        <p:spPr bwMode="auto">
          <a:xfrm>
            <a:off x="6372225" y="6165850"/>
            <a:ext cx="1943100"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مسجد جامع زواره</a:t>
            </a:r>
            <a:endParaRPr lang="en-US" sz="1600"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223898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66915">
                                            <p:txEl>
                                              <p:pRg st="0" end="0"/>
                                            </p:txEl>
                                          </p:spTgt>
                                        </p:tgtEl>
                                        <p:attrNameLst>
                                          <p:attrName>style.visibility</p:attrName>
                                        </p:attrNameLst>
                                      </p:cBhvr>
                                      <p:to>
                                        <p:strVal val="visible"/>
                                      </p:to>
                                    </p:set>
                                    <p:animEffect transition="in" filter="diamond(in)">
                                      <p:cBhvr>
                                        <p:cTn id="7" dur="2000"/>
                                        <p:tgtEl>
                                          <p:spTgt spid="166915">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66915">
                                            <p:txEl>
                                              <p:pRg st="1" end="1"/>
                                            </p:txEl>
                                          </p:spTgt>
                                        </p:tgtEl>
                                        <p:attrNameLst>
                                          <p:attrName>style.visibility</p:attrName>
                                        </p:attrNameLst>
                                      </p:cBhvr>
                                      <p:to>
                                        <p:strVal val="visible"/>
                                      </p:to>
                                    </p:set>
                                    <p:animEffect transition="in" filter="diamond(in)">
                                      <p:cBhvr>
                                        <p:cTn id="11" dur="2000"/>
                                        <p:tgtEl>
                                          <p:spTgt spid="166915">
                                            <p:txEl>
                                              <p:pRg st="1" end="1"/>
                                            </p:txEl>
                                          </p:spTgt>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166915">
                                            <p:txEl>
                                              <p:pRg st="2" end="2"/>
                                            </p:txEl>
                                          </p:spTgt>
                                        </p:tgtEl>
                                        <p:attrNameLst>
                                          <p:attrName>style.visibility</p:attrName>
                                        </p:attrNameLst>
                                      </p:cBhvr>
                                      <p:to>
                                        <p:strVal val="visible"/>
                                      </p:to>
                                    </p:set>
                                    <p:animEffect transition="in" filter="diamond(in)">
                                      <p:cBhvr>
                                        <p:cTn id="15" dur="2000"/>
                                        <p:tgtEl>
                                          <p:spTgt spid="166915">
                                            <p:txEl>
                                              <p:pRg st="2" end="2"/>
                                            </p:txEl>
                                          </p:spTgt>
                                        </p:tgtEl>
                                      </p:cBhvr>
                                    </p:animEffect>
                                  </p:childTnLst>
                                </p:cTn>
                              </p:par>
                            </p:childTnLst>
                          </p:cTn>
                        </p:par>
                        <p:par>
                          <p:cTn id="16" fill="hold">
                            <p:stCondLst>
                              <p:cond delay="6000"/>
                            </p:stCondLst>
                            <p:childTnLst>
                              <p:par>
                                <p:cTn id="17" presetID="23" presetClass="entr" presetSubtype="16" fill="hold" nodeType="afterEffect">
                                  <p:stCondLst>
                                    <p:cond delay="0"/>
                                  </p:stCondLst>
                                  <p:childTnLst>
                                    <p:set>
                                      <p:cBhvr>
                                        <p:cTn id="18" dur="1" fill="hold">
                                          <p:stCondLst>
                                            <p:cond delay="0"/>
                                          </p:stCondLst>
                                        </p:cTn>
                                        <p:tgtEl>
                                          <p:spTgt spid="166917"/>
                                        </p:tgtEl>
                                        <p:attrNameLst>
                                          <p:attrName>style.visibility</p:attrName>
                                        </p:attrNameLst>
                                      </p:cBhvr>
                                      <p:to>
                                        <p:strVal val="visible"/>
                                      </p:to>
                                    </p:set>
                                    <p:anim calcmode="lin" valueType="num">
                                      <p:cBhvr>
                                        <p:cTn id="19" dur="500" fill="hold"/>
                                        <p:tgtEl>
                                          <p:spTgt spid="166917"/>
                                        </p:tgtEl>
                                        <p:attrNameLst>
                                          <p:attrName>ppt_w</p:attrName>
                                        </p:attrNameLst>
                                      </p:cBhvr>
                                      <p:tavLst>
                                        <p:tav tm="0">
                                          <p:val>
                                            <p:fltVal val="0"/>
                                          </p:val>
                                        </p:tav>
                                        <p:tav tm="100000">
                                          <p:val>
                                            <p:strVal val="#ppt_w"/>
                                          </p:val>
                                        </p:tav>
                                      </p:tavLst>
                                    </p:anim>
                                    <p:anim calcmode="lin" valueType="num">
                                      <p:cBhvr>
                                        <p:cTn id="20" dur="500" fill="hold"/>
                                        <p:tgtEl>
                                          <p:spTgt spid="166917"/>
                                        </p:tgtEl>
                                        <p:attrNameLst>
                                          <p:attrName>ppt_h</p:attrName>
                                        </p:attrNameLst>
                                      </p:cBhvr>
                                      <p:tavLst>
                                        <p:tav tm="0">
                                          <p:val>
                                            <p:fltVal val="0"/>
                                          </p:val>
                                        </p:tav>
                                        <p:tav tm="100000">
                                          <p:val>
                                            <p:strVal val="#ppt_h"/>
                                          </p:val>
                                        </p:tav>
                                      </p:tavLst>
                                    </p:anim>
                                  </p:childTnLst>
                                </p:cTn>
                              </p:par>
                            </p:childTnLst>
                          </p:cTn>
                        </p:par>
                        <p:par>
                          <p:cTn id="21" fill="hold">
                            <p:stCondLst>
                              <p:cond delay="6500"/>
                            </p:stCondLst>
                            <p:childTnLst>
                              <p:par>
                                <p:cTn id="22" presetID="37" presetClass="entr" presetSubtype="0" fill="hold" grpId="0" nodeType="afterEffect">
                                  <p:stCondLst>
                                    <p:cond delay="0"/>
                                  </p:stCondLst>
                                  <p:childTnLst>
                                    <p:set>
                                      <p:cBhvr>
                                        <p:cTn id="23" dur="1" fill="hold">
                                          <p:stCondLst>
                                            <p:cond delay="0"/>
                                          </p:stCondLst>
                                        </p:cTn>
                                        <p:tgtEl>
                                          <p:spTgt spid="166921"/>
                                        </p:tgtEl>
                                        <p:attrNameLst>
                                          <p:attrName>style.visibility</p:attrName>
                                        </p:attrNameLst>
                                      </p:cBhvr>
                                      <p:to>
                                        <p:strVal val="visible"/>
                                      </p:to>
                                    </p:set>
                                    <p:animEffect transition="in" filter="fade">
                                      <p:cBhvr>
                                        <p:cTn id="24" dur="1000"/>
                                        <p:tgtEl>
                                          <p:spTgt spid="166921"/>
                                        </p:tgtEl>
                                      </p:cBhvr>
                                    </p:animEffect>
                                    <p:anim calcmode="lin" valueType="num">
                                      <p:cBhvr>
                                        <p:cTn id="25" dur="1000" fill="hold"/>
                                        <p:tgtEl>
                                          <p:spTgt spid="166921"/>
                                        </p:tgtEl>
                                        <p:attrNameLst>
                                          <p:attrName>ppt_x</p:attrName>
                                        </p:attrNameLst>
                                      </p:cBhvr>
                                      <p:tavLst>
                                        <p:tav tm="0">
                                          <p:val>
                                            <p:strVal val="#ppt_x"/>
                                          </p:val>
                                        </p:tav>
                                        <p:tav tm="100000">
                                          <p:val>
                                            <p:strVal val="#ppt_x"/>
                                          </p:val>
                                        </p:tav>
                                      </p:tavLst>
                                    </p:anim>
                                    <p:anim calcmode="lin" valueType="num">
                                      <p:cBhvr>
                                        <p:cTn id="26" dur="900" decel="100000" fill="hold"/>
                                        <p:tgtEl>
                                          <p:spTgt spid="166921"/>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66921"/>
                                        </p:tgtEl>
                                        <p:attrNameLst>
                                          <p:attrName>ppt_y</p:attrName>
                                        </p:attrNameLst>
                                      </p:cBhvr>
                                      <p:tavLst>
                                        <p:tav tm="0">
                                          <p:val>
                                            <p:strVal val="#ppt_y-.03"/>
                                          </p:val>
                                        </p:tav>
                                        <p:tav tm="100000">
                                          <p:val>
                                            <p:strVal val="#ppt_y"/>
                                          </p:val>
                                        </p:tav>
                                      </p:tavLst>
                                    </p:anim>
                                  </p:childTnLst>
                                </p:cTn>
                              </p:par>
                            </p:childTnLst>
                          </p:cTn>
                        </p:par>
                        <p:par>
                          <p:cTn id="28" fill="hold">
                            <p:stCondLst>
                              <p:cond delay="7500"/>
                            </p:stCondLst>
                            <p:childTnLst>
                              <p:par>
                                <p:cTn id="29" presetID="23" presetClass="entr" presetSubtype="16" fill="hold" nodeType="afterEffect">
                                  <p:stCondLst>
                                    <p:cond delay="0"/>
                                  </p:stCondLst>
                                  <p:childTnLst>
                                    <p:set>
                                      <p:cBhvr>
                                        <p:cTn id="30" dur="1" fill="hold">
                                          <p:stCondLst>
                                            <p:cond delay="0"/>
                                          </p:stCondLst>
                                        </p:cTn>
                                        <p:tgtEl>
                                          <p:spTgt spid="166918"/>
                                        </p:tgtEl>
                                        <p:attrNameLst>
                                          <p:attrName>style.visibility</p:attrName>
                                        </p:attrNameLst>
                                      </p:cBhvr>
                                      <p:to>
                                        <p:strVal val="visible"/>
                                      </p:to>
                                    </p:set>
                                    <p:anim calcmode="lin" valueType="num">
                                      <p:cBhvr>
                                        <p:cTn id="31" dur="500" fill="hold"/>
                                        <p:tgtEl>
                                          <p:spTgt spid="166918"/>
                                        </p:tgtEl>
                                        <p:attrNameLst>
                                          <p:attrName>ppt_w</p:attrName>
                                        </p:attrNameLst>
                                      </p:cBhvr>
                                      <p:tavLst>
                                        <p:tav tm="0">
                                          <p:val>
                                            <p:fltVal val="0"/>
                                          </p:val>
                                        </p:tav>
                                        <p:tav tm="100000">
                                          <p:val>
                                            <p:strVal val="#ppt_w"/>
                                          </p:val>
                                        </p:tav>
                                      </p:tavLst>
                                    </p:anim>
                                    <p:anim calcmode="lin" valueType="num">
                                      <p:cBhvr>
                                        <p:cTn id="32" dur="500" fill="hold"/>
                                        <p:tgtEl>
                                          <p:spTgt spid="166918"/>
                                        </p:tgtEl>
                                        <p:attrNameLst>
                                          <p:attrName>ppt_h</p:attrName>
                                        </p:attrNameLst>
                                      </p:cBhvr>
                                      <p:tavLst>
                                        <p:tav tm="0">
                                          <p:val>
                                            <p:fltVal val="0"/>
                                          </p:val>
                                        </p:tav>
                                        <p:tav tm="100000">
                                          <p:val>
                                            <p:strVal val="#ppt_h"/>
                                          </p:val>
                                        </p:tav>
                                      </p:tavLst>
                                    </p:anim>
                                  </p:childTnLst>
                                </p:cTn>
                              </p:par>
                            </p:childTnLst>
                          </p:cTn>
                        </p:par>
                        <p:par>
                          <p:cTn id="33" fill="hold">
                            <p:stCondLst>
                              <p:cond delay="8000"/>
                            </p:stCondLst>
                            <p:childTnLst>
                              <p:par>
                                <p:cTn id="34" presetID="37" presetClass="entr" presetSubtype="0" fill="hold" grpId="0" nodeType="afterEffect">
                                  <p:stCondLst>
                                    <p:cond delay="0"/>
                                  </p:stCondLst>
                                  <p:childTnLst>
                                    <p:set>
                                      <p:cBhvr>
                                        <p:cTn id="35" dur="1" fill="hold">
                                          <p:stCondLst>
                                            <p:cond delay="0"/>
                                          </p:stCondLst>
                                        </p:cTn>
                                        <p:tgtEl>
                                          <p:spTgt spid="166919"/>
                                        </p:tgtEl>
                                        <p:attrNameLst>
                                          <p:attrName>style.visibility</p:attrName>
                                        </p:attrNameLst>
                                      </p:cBhvr>
                                      <p:to>
                                        <p:strVal val="visible"/>
                                      </p:to>
                                    </p:set>
                                    <p:animEffect transition="in" filter="fade">
                                      <p:cBhvr>
                                        <p:cTn id="36" dur="1000"/>
                                        <p:tgtEl>
                                          <p:spTgt spid="166919"/>
                                        </p:tgtEl>
                                      </p:cBhvr>
                                    </p:animEffect>
                                    <p:anim calcmode="lin" valueType="num">
                                      <p:cBhvr>
                                        <p:cTn id="37" dur="1000" fill="hold"/>
                                        <p:tgtEl>
                                          <p:spTgt spid="166919"/>
                                        </p:tgtEl>
                                        <p:attrNameLst>
                                          <p:attrName>ppt_x</p:attrName>
                                        </p:attrNameLst>
                                      </p:cBhvr>
                                      <p:tavLst>
                                        <p:tav tm="0">
                                          <p:val>
                                            <p:strVal val="#ppt_x"/>
                                          </p:val>
                                        </p:tav>
                                        <p:tav tm="100000">
                                          <p:val>
                                            <p:strVal val="#ppt_x"/>
                                          </p:val>
                                        </p:tav>
                                      </p:tavLst>
                                    </p:anim>
                                    <p:anim calcmode="lin" valueType="num">
                                      <p:cBhvr>
                                        <p:cTn id="38" dur="900" decel="100000" fill="hold"/>
                                        <p:tgtEl>
                                          <p:spTgt spid="166919"/>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66919"/>
                                        </p:tgtEl>
                                        <p:attrNameLst>
                                          <p:attrName>ppt_y</p:attrName>
                                        </p:attrNameLst>
                                      </p:cBhvr>
                                      <p:tavLst>
                                        <p:tav tm="0">
                                          <p:val>
                                            <p:strVal val="#ppt_y-.03"/>
                                          </p:val>
                                        </p:tav>
                                        <p:tav tm="100000">
                                          <p:val>
                                            <p:strVal val="#ppt_y"/>
                                          </p:val>
                                        </p:tav>
                                      </p:tavLst>
                                    </p:anim>
                                  </p:childTnLst>
                                </p:cTn>
                              </p:par>
                            </p:childTnLst>
                          </p:cTn>
                        </p:par>
                        <p:par>
                          <p:cTn id="40" fill="hold">
                            <p:stCondLst>
                              <p:cond delay="9000"/>
                            </p:stCondLst>
                            <p:childTnLst>
                              <p:par>
                                <p:cTn id="41" presetID="23" presetClass="entr" presetSubtype="16" fill="hold" nodeType="afterEffect">
                                  <p:stCondLst>
                                    <p:cond delay="0"/>
                                  </p:stCondLst>
                                  <p:childTnLst>
                                    <p:set>
                                      <p:cBhvr>
                                        <p:cTn id="42" dur="1" fill="hold">
                                          <p:stCondLst>
                                            <p:cond delay="0"/>
                                          </p:stCondLst>
                                        </p:cTn>
                                        <p:tgtEl>
                                          <p:spTgt spid="166916"/>
                                        </p:tgtEl>
                                        <p:attrNameLst>
                                          <p:attrName>style.visibility</p:attrName>
                                        </p:attrNameLst>
                                      </p:cBhvr>
                                      <p:to>
                                        <p:strVal val="visible"/>
                                      </p:to>
                                    </p:set>
                                    <p:anim calcmode="lin" valueType="num">
                                      <p:cBhvr>
                                        <p:cTn id="43" dur="500" fill="hold"/>
                                        <p:tgtEl>
                                          <p:spTgt spid="166916"/>
                                        </p:tgtEl>
                                        <p:attrNameLst>
                                          <p:attrName>ppt_w</p:attrName>
                                        </p:attrNameLst>
                                      </p:cBhvr>
                                      <p:tavLst>
                                        <p:tav tm="0">
                                          <p:val>
                                            <p:fltVal val="0"/>
                                          </p:val>
                                        </p:tav>
                                        <p:tav tm="100000">
                                          <p:val>
                                            <p:strVal val="#ppt_w"/>
                                          </p:val>
                                        </p:tav>
                                      </p:tavLst>
                                    </p:anim>
                                    <p:anim calcmode="lin" valueType="num">
                                      <p:cBhvr>
                                        <p:cTn id="44" dur="500" fill="hold"/>
                                        <p:tgtEl>
                                          <p:spTgt spid="166916"/>
                                        </p:tgtEl>
                                        <p:attrNameLst>
                                          <p:attrName>ppt_h</p:attrName>
                                        </p:attrNameLst>
                                      </p:cBhvr>
                                      <p:tavLst>
                                        <p:tav tm="0">
                                          <p:val>
                                            <p:fltVal val="0"/>
                                          </p:val>
                                        </p:tav>
                                        <p:tav tm="100000">
                                          <p:val>
                                            <p:strVal val="#ppt_h"/>
                                          </p:val>
                                        </p:tav>
                                      </p:tavLst>
                                    </p:anim>
                                  </p:childTnLst>
                                </p:cTn>
                              </p:par>
                            </p:childTnLst>
                          </p:cTn>
                        </p:par>
                        <p:par>
                          <p:cTn id="45" fill="hold">
                            <p:stCondLst>
                              <p:cond delay="9500"/>
                            </p:stCondLst>
                            <p:childTnLst>
                              <p:par>
                                <p:cTn id="46" presetID="37" presetClass="entr" presetSubtype="0" fill="hold" grpId="0" nodeType="afterEffect">
                                  <p:stCondLst>
                                    <p:cond delay="0"/>
                                  </p:stCondLst>
                                  <p:childTnLst>
                                    <p:set>
                                      <p:cBhvr>
                                        <p:cTn id="47" dur="1" fill="hold">
                                          <p:stCondLst>
                                            <p:cond delay="0"/>
                                          </p:stCondLst>
                                        </p:cTn>
                                        <p:tgtEl>
                                          <p:spTgt spid="166920"/>
                                        </p:tgtEl>
                                        <p:attrNameLst>
                                          <p:attrName>style.visibility</p:attrName>
                                        </p:attrNameLst>
                                      </p:cBhvr>
                                      <p:to>
                                        <p:strVal val="visible"/>
                                      </p:to>
                                    </p:set>
                                    <p:animEffect transition="in" filter="fade">
                                      <p:cBhvr>
                                        <p:cTn id="48" dur="1000"/>
                                        <p:tgtEl>
                                          <p:spTgt spid="166920"/>
                                        </p:tgtEl>
                                      </p:cBhvr>
                                    </p:animEffect>
                                    <p:anim calcmode="lin" valueType="num">
                                      <p:cBhvr>
                                        <p:cTn id="49" dur="1000" fill="hold"/>
                                        <p:tgtEl>
                                          <p:spTgt spid="166920"/>
                                        </p:tgtEl>
                                        <p:attrNameLst>
                                          <p:attrName>ppt_x</p:attrName>
                                        </p:attrNameLst>
                                      </p:cBhvr>
                                      <p:tavLst>
                                        <p:tav tm="0">
                                          <p:val>
                                            <p:strVal val="#ppt_x"/>
                                          </p:val>
                                        </p:tav>
                                        <p:tav tm="100000">
                                          <p:val>
                                            <p:strVal val="#ppt_x"/>
                                          </p:val>
                                        </p:tav>
                                      </p:tavLst>
                                    </p:anim>
                                    <p:anim calcmode="lin" valueType="num">
                                      <p:cBhvr>
                                        <p:cTn id="50" dur="900" decel="100000" fill="hold"/>
                                        <p:tgtEl>
                                          <p:spTgt spid="166920"/>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669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9" grpId="0"/>
      <p:bldP spid="166920" grpId="0"/>
      <p:bldP spid="1669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4"/>
          <p:cNvSpPr>
            <a:spLocks noGrp="1"/>
          </p:cNvSpPr>
          <p:nvPr>
            <p:ph type="sldNum" sz="quarter" idx="12"/>
          </p:nvPr>
        </p:nvSpPr>
        <p:spPr/>
        <p:txBody>
          <a:bodyPr/>
          <a:lstStyle/>
          <a:p>
            <a:fld id="{A66E8078-A98B-417E-9A75-60CECE7DDC5D}" type="slidenum">
              <a:rPr lang="ar-SA">
                <a:solidFill>
                  <a:srgbClr val="90C226"/>
                </a:solidFill>
              </a:rPr>
              <a:pPr/>
              <a:t>57</a:t>
            </a:fld>
            <a:endParaRPr lang="en-US" dirty="0">
              <a:solidFill>
                <a:srgbClr val="90C226"/>
              </a:solidFill>
            </a:endParaRPr>
          </a:p>
        </p:txBody>
      </p:sp>
      <p:sp>
        <p:nvSpPr>
          <p:cNvPr id="167939" name="Text Box 3"/>
          <p:cNvSpPr txBox="1">
            <a:spLocks noChangeArrowheads="1"/>
          </p:cNvSpPr>
          <p:nvPr/>
        </p:nvSpPr>
        <p:spPr bwMode="auto">
          <a:xfrm>
            <a:off x="7235825" y="404813"/>
            <a:ext cx="1296988"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نیارش</a:t>
            </a:r>
            <a:endParaRPr lang="en-US" sz="2000" b="1" dirty="0">
              <a:solidFill>
                <a:srgbClr val="800000"/>
              </a:solidFill>
              <a:latin typeface="Arial" pitchFamily="34" charset="0"/>
              <a:cs typeface="B Homa" panose="00000400000000000000" pitchFamily="2" charset="-78"/>
            </a:endParaRPr>
          </a:p>
        </p:txBody>
      </p:sp>
      <p:sp>
        <p:nvSpPr>
          <p:cNvPr id="167940" name="Text Box 4"/>
          <p:cNvSpPr txBox="1">
            <a:spLocks noChangeArrowheads="1"/>
          </p:cNvSpPr>
          <p:nvPr/>
        </p:nvSpPr>
        <p:spPr bwMode="auto">
          <a:xfrm>
            <a:off x="250825" y="1125538"/>
            <a:ext cx="8459788" cy="915987"/>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در شیوه رازی ساخت طاق و گنبد بسیار پیشرفت کرد و گونه های چفد تیزه دار برای طاق و گنبد به کار رفت. بجای طاق ساده آهنگ که در شیوه خراسانی باب بود از طاق های چهار بخش، کاربندی، طاق کلنبو و طاق چهار ترک بهره گیری شد.</a:t>
            </a:r>
          </a:p>
        </p:txBody>
      </p:sp>
      <p:pic>
        <p:nvPicPr>
          <p:cNvPr id="167941" name="Picture 5" descr="mar mar"/>
          <p:cNvPicPr>
            <a:picLocks noChangeAspect="1" noChangeArrowheads="1"/>
          </p:cNvPicPr>
          <p:nvPr/>
        </p:nvPicPr>
        <p:blipFill>
          <a:blip r:embed="rId2">
            <a:lum contrast="12000"/>
          </a:blip>
          <a:srcRect/>
          <a:stretch>
            <a:fillRect/>
          </a:stretch>
        </p:blipFill>
        <p:spPr bwMode="auto">
          <a:xfrm>
            <a:off x="5003800" y="2492375"/>
            <a:ext cx="2208213" cy="351631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7942" name="Picture 6" descr="mar mart"/>
          <p:cNvPicPr>
            <a:picLocks noChangeAspect="1" noChangeArrowheads="1"/>
          </p:cNvPicPr>
          <p:nvPr/>
        </p:nvPicPr>
        <p:blipFill>
          <a:blip r:embed="rId3">
            <a:lum contrast="18000"/>
          </a:blip>
          <a:srcRect/>
          <a:stretch>
            <a:fillRect/>
          </a:stretch>
        </p:blipFill>
        <p:spPr bwMode="auto">
          <a:xfrm>
            <a:off x="2195513" y="2492375"/>
            <a:ext cx="2171700" cy="35433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67943" name="Text Box 7"/>
          <p:cNvSpPr txBox="1">
            <a:spLocks noChangeArrowheads="1"/>
          </p:cNvSpPr>
          <p:nvPr/>
        </p:nvSpPr>
        <p:spPr bwMode="auto">
          <a:xfrm>
            <a:off x="5148263" y="6165850"/>
            <a:ext cx="1979612"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طاق چهار بخش</a:t>
            </a:r>
            <a:endParaRPr lang="en-US" sz="2000" dirty="0">
              <a:solidFill>
                <a:srgbClr val="800000"/>
              </a:solidFill>
              <a:latin typeface="Arial" pitchFamily="34" charset="0"/>
              <a:cs typeface="B Farnaz" pitchFamily="2" charset="-78"/>
            </a:endParaRPr>
          </a:p>
        </p:txBody>
      </p:sp>
      <p:sp>
        <p:nvSpPr>
          <p:cNvPr id="167944" name="Text Box 8"/>
          <p:cNvSpPr txBox="1">
            <a:spLocks noChangeArrowheads="1"/>
          </p:cNvSpPr>
          <p:nvPr/>
        </p:nvSpPr>
        <p:spPr bwMode="auto">
          <a:xfrm>
            <a:off x="2627313" y="6165850"/>
            <a:ext cx="1296987"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طاق کلنبو</a:t>
            </a:r>
            <a:endParaRPr lang="en-US" sz="2000" dirty="0">
              <a:solidFill>
                <a:srgbClr val="800000"/>
              </a:solidFill>
              <a:latin typeface="Arial" pitchFamily="34" charset="0"/>
              <a:cs typeface="B Farnaz" pitchFamily="2" charset="-78"/>
            </a:endParaRPr>
          </a:p>
        </p:txBody>
      </p:sp>
    </p:spTree>
    <p:extLst>
      <p:ext uri="{BB962C8B-B14F-4D97-AF65-F5344CB8AC3E}">
        <p14:creationId xmlns:p14="http://schemas.microsoft.com/office/powerpoint/2010/main" val="15305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67939"/>
                                        </p:tgtEl>
                                        <p:attrNameLst>
                                          <p:attrName>style.visibility</p:attrName>
                                        </p:attrNameLst>
                                      </p:cBhvr>
                                      <p:to>
                                        <p:strVal val="visible"/>
                                      </p:to>
                                    </p:set>
                                    <p:anim calcmode="lin" valueType="num">
                                      <p:cBhvr>
                                        <p:cTn id="7" dur="1000" fill="hold"/>
                                        <p:tgtEl>
                                          <p:spTgt spid="167939"/>
                                        </p:tgtEl>
                                        <p:attrNameLst>
                                          <p:attrName>ppt_x</p:attrName>
                                        </p:attrNameLst>
                                      </p:cBhvr>
                                      <p:tavLst>
                                        <p:tav tm="0">
                                          <p:val>
                                            <p:strVal val="#ppt_x-.2"/>
                                          </p:val>
                                        </p:tav>
                                        <p:tav tm="100000">
                                          <p:val>
                                            <p:strVal val="#ppt_x"/>
                                          </p:val>
                                        </p:tav>
                                      </p:tavLst>
                                    </p:anim>
                                    <p:anim calcmode="lin" valueType="num">
                                      <p:cBhvr>
                                        <p:cTn id="8" dur="1000" fill="hold"/>
                                        <p:tgtEl>
                                          <p:spTgt spid="1679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7939"/>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67940"/>
                                        </p:tgtEl>
                                        <p:attrNameLst>
                                          <p:attrName>style.visibility</p:attrName>
                                        </p:attrNameLst>
                                      </p:cBhvr>
                                      <p:to>
                                        <p:strVal val="visible"/>
                                      </p:to>
                                    </p:set>
                                    <p:animEffect transition="in" filter="diamond(in)">
                                      <p:cBhvr>
                                        <p:cTn id="13" dur="2000"/>
                                        <p:tgtEl>
                                          <p:spTgt spid="167940"/>
                                        </p:tgtEl>
                                      </p:cBhvr>
                                    </p:animEffect>
                                  </p:childTnLst>
                                </p:cTn>
                              </p:par>
                            </p:childTnLst>
                          </p:cTn>
                        </p:par>
                        <p:par>
                          <p:cTn id="14" fill="hold">
                            <p:stCondLst>
                              <p:cond delay="3000"/>
                            </p:stCondLst>
                            <p:childTnLst>
                              <p:par>
                                <p:cTn id="15" presetID="16" presetClass="entr" presetSubtype="26" fill="hold" nodeType="afterEffect">
                                  <p:stCondLst>
                                    <p:cond delay="0"/>
                                  </p:stCondLst>
                                  <p:childTnLst>
                                    <p:set>
                                      <p:cBhvr>
                                        <p:cTn id="16" dur="1" fill="hold">
                                          <p:stCondLst>
                                            <p:cond delay="0"/>
                                          </p:stCondLst>
                                        </p:cTn>
                                        <p:tgtEl>
                                          <p:spTgt spid="167941"/>
                                        </p:tgtEl>
                                        <p:attrNameLst>
                                          <p:attrName>style.visibility</p:attrName>
                                        </p:attrNameLst>
                                      </p:cBhvr>
                                      <p:to>
                                        <p:strVal val="visible"/>
                                      </p:to>
                                    </p:set>
                                    <p:animEffect transition="in" filter="barn(inHorizontal)">
                                      <p:cBhvr>
                                        <p:cTn id="17" dur="500"/>
                                        <p:tgtEl>
                                          <p:spTgt spid="167941"/>
                                        </p:tgtEl>
                                      </p:cBhvr>
                                    </p:animEffect>
                                  </p:childTnLst>
                                </p:cTn>
                              </p:par>
                            </p:childTnLst>
                          </p:cTn>
                        </p:par>
                        <p:par>
                          <p:cTn id="18" fill="hold">
                            <p:stCondLst>
                              <p:cond delay="3500"/>
                            </p:stCondLst>
                            <p:childTnLst>
                              <p:par>
                                <p:cTn id="19" presetID="37" presetClass="entr" presetSubtype="0" fill="hold" nodeType="afterEffect">
                                  <p:stCondLst>
                                    <p:cond delay="0"/>
                                  </p:stCondLst>
                                  <p:childTnLst>
                                    <p:set>
                                      <p:cBhvr>
                                        <p:cTn id="20" dur="1" fill="hold">
                                          <p:stCondLst>
                                            <p:cond delay="0"/>
                                          </p:stCondLst>
                                        </p:cTn>
                                        <p:tgtEl>
                                          <p:spTgt spid="167943">
                                            <p:txEl>
                                              <p:pRg st="0" end="0"/>
                                            </p:txEl>
                                          </p:spTgt>
                                        </p:tgtEl>
                                        <p:attrNameLst>
                                          <p:attrName>style.visibility</p:attrName>
                                        </p:attrNameLst>
                                      </p:cBhvr>
                                      <p:to>
                                        <p:strVal val="visible"/>
                                      </p:to>
                                    </p:set>
                                    <p:animEffect transition="in" filter="fade">
                                      <p:cBhvr>
                                        <p:cTn id="21" dur="1000"/>
                                        <p:tgtEl>
                                          <p:spTgt spid="167943">
                                            <p:txEl>
                                              <p:pRg st="0" end="0"/>
                                            </p:txEl>
                                          </p:spTgt>
                                        </p:tgtEl>
                                      </p:cBhvr>
                                    </p:animEffect>
                                    <p:anim calcmode="lin" valueType="num">
                                      <p:cBhvr>
                                        <p:cTn id="22" dur="1000" fill="hold"/>
                                        <p:tgtEl>
                                          <p:spTgt spid="167943">
                                            <p:txEl>
                                              <p:pRg st="0" end="0"/>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167943">
                                            <p:txEl>
                                              <p:pRg st="0" end="0"/>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67943">
                                            <p:txEl>
                                              <p:pRg st="0" end="0"/>
                                            </p:txEl>
                                          </p:spTgt>
                                        </p:tgtEl>
                                        <p:attrNameLst>
                                          <p:attrName>ppt_y</p:attrName>
                                        </p:attrNameLst>
                                      </p:cBhvr>
                                      <p:tavLst>
                                        <p:tav tm="0">
                                          <p:val>
                                            <p:strVal val="#ppt_y-.03"/>
                                          </p:val>
                                        </p:tav>
                                        <p:tav tm="100000">
                                          <p:val>
                                            <p:strVal val="#ppt_y"/>
                                          </p:val>
                                        </p:tav>
                                      </p:tavLst>
                                    </p:anim>
                                  </p:childTnLst>
                                </p:cTn>
                              </p:par>
                            </p:childTnLst>
                          </p:cTn>
                        </p:par>
                        <p:par>
                          <p:cTn id="25" fill="hold">
                            <p:stCondLst>
                              <p:cond delay="4500"/>
                            </p:stCondLst>
                            <p:childTnLst>
                              <p:par>
                                <p:cTn id="26" presetID="16" presetClass="entr" presetSubtype="26" fill="hold" nodeType="afterEffect">
                                  <p:stCondLst>
                                    <p:cond delay="0"/>
                                  </p:stCondLst>
                                  <p:childTnLst>
                                    <p:set>
                                      <p:cBhvr>
                                        <p:cTn id="27" dur="1" fill="hold">
                                          <p:stCondLst>
                                            <p:cond delay="0"/>
                                          </p:stCondLst>
                                        </p:cTn>
                                        <p:tgtEl>
                                          <p:spTgt spid="167942"/>
                                        </p:tgtEl>
                                        <p:attrNameLst>
                                          <p:attrName>style.visibility</p:attrName>
                                        </p:attrNameLst>
                                      </p:cBhvr>
                                      <p:to>
                                        <p:strVal val="visible"/>
                                      </p:to>
                                    </p:set>
                                    <p:animEffect transition="in" filter="barn(inHorizontal)">
                                      <p:cBhvr>
                                        <p:cTn id="28" dur="500"/>
                                        <p:tgtEl>
                                          <p:spTgt spid="167942"/>
                                        </p:tgtEl>
                                      </p:cBhvr>
                                    </p:animEffect>
                                  </p:childTnLst>
                                </p:cTn>
                              </p:par>
                            </p:childTnLst>
                          </p:cTn>
                        </p:par>
                        <p:par>
                          <p:cTn id="29" fill="hold">
                            <p:stCondLst>
                              <p:cond delay="5000"/>
                            </p:stCondLst>
                            <p:childTnLst>
                              <p:par>
                                <p:cTn id="30" presetID="37" presetClass="entr" presetSubtype="0" fill="hold" grpId="0" nodeType="afterEffect">
                                  <p:stCondLst>
                                    <p:cond delay="0"/>
                                  </p:stCondLst>
                                  <p:childTnLst>
                                    <p:set>
                                      <p:cBhvr>
                                        <p:cTn id="31" dur="1" fill="hold">
                                          <p:stCondLst>
                                            <p:cond delay="0"/>
                                          </p:stCondLst>
                                        </p:cTn>
                                        <p:tgtEl>
                                          <p:spTgt spid="167944"/>
                                        </p:tgtEl>
                                        <p:attrNameLst>
                                          <p:attrName>style.visibility</p:attrName>
                                        </p:attrNameLst>
                                      </p:cBhvr>
                                      <p:to>
                                        <p:strVal val="visible"/>
                                      </p:to>
                                    </p:set>
                                    <p:animEffect transition="in" filter="fade">
                                      <p:cBhvr>
                                        <p:cTn id="32" dur="1000"/>
                                        <p:tgtEl>
                                          <p:spTgt spid="167944"/>
                                        </p:tgtEl>
                                      </p:cBhvr>
                                    </p:animEffect>
                                    <p:anim calcmode="lin" valueType="num">
                                      <p:cBhvr>
                                        <p:cTn id="33" dur="1000" fill="hold"/>
                                        <p:tgtEl>
                                          <p:spTgt spid="167944"/>
                                        </p:tgtEl>
                                        <p:attrNameLst>
                                          <p:attrName>ppt_x</p:attrName>
                                        </p:attrNameLst>
                                      </p:cBhvr>
                                      <p:tavLst>
                                        <p:tav tm="0">
                                          <p:val>
                                            <p:strVal val="#ppt_x"/>
                                          </p:val>
                                        </p:tav>
                                        <p:tav tm="100000">
                                          <p:val>
                                            <p:strVal val="#ppt_x"/>
                                          </p:val>
                                        </p:tav>
                                      </p:tavLst>
                                    </p:anim>
                                    <p:anim calcmode="lin" valueType="num">
                                      <p:cBhvr>
                                        <p:cTn id="34" dur="900" decel="100000" fill="hold"/>
                                        <p:tgtEl>
                                          <p:spTgt spid="16794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679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p:bldP spid="167940" grpId="0"/>
      <p:bldP spid="16794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C511BDE3-8389-4FCD-BFBC-E7E3E277DC7B}" type="slidenum">
              <a:rPr lang="ar-SA">
                <a:solidFill>
                  <a:srgbClr val="90C226"/>
                </a:solidFill>
              </a:rPr>
              <a:pPr/>
              <a:t>58</a:t>
            </a:fld>
            <a:endParaRPr lang="en-US" dirty="0">
              <a:solidFill>
                <a:srgbClr val="90C226"/>
              </a:solidFill>
            </a:endParaRPr>
          </a:p>
        </p:txBody>
      </p:sp>
      <p:pic>
        <p:nvPicPr>
          <p:cNvPr id="169987" name="Picture 3" descr="lbldg-870-19"/>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3850" y="981075"/>
            <a:ext cx="1998663" cy="2663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69988" name="Text Box 4"/>
          <p:cNvSpPr txBox="1">
            <a:spLocks noChangeArrowheads="1"/>
          </p:cNvSpPr>
          <p:nvPr/>
        </p:nvSpPr>
        <p:spPr bwMode="auto">
          <a:xfrm>
            <a:off x="4716463" y="1557338"/>
            <a:ext cx="3960812" cy="2427287"/>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در شیوه رازی، ساختمان از بنیاد و پای بست با ساختمایه مرغوب برپا می شد و آجرهای کوچک و بزرگ و نازک و پیش بر است که به گونه سفال لعابدار یا بی لعاب بکار می رفته است.</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در شیوه رازی، گونه های نگاره با خطوط شکسته و مستقیم که بیشتر با آجر کار شده یافت می شود، نیز گره سازی با آجر و کاشی که معقلی نامیده می شود از این شیوه آغاز شد.</a:t>
            </a:r>
            <a:endParaRPr lang="en-US" b="1" dirty="0">
              <a:solidFill>
                <a:prstClr val="black"/>
              </a:solidFill>
              <a:latin typeface="Arial" pitchFamily="34" charset="0"/>
              <a:cs typeface="B Homa" panose="00000400000000000000" pitchFamily="2" charset="-78"/>
            </a:endParaRPr>
          </a:p>
        </p:txBody>
      </p:sp>
      <p:sp>
        <p:nvSpPr>
          <p:cNvPr id="169989" name="Text Box 5"/>
          <p:cNvSpPr txBox="1">
            <a:spLocks noChangeArrowheads="1"/>
          </p:cNvSpPr>
          <p:nvPr/>
        </p:nvSpPr>
        <p:spPr bwMode="auto">
          <a:xfrm>
            <a:off x="1331913" y="6165850"/>
            <a:ext cx="2089150"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مسجد جامع اردستان</a:t>
            </a:r>
            <a:endParaRPr lang="en-US" sz="2000" dirty="0">
              <a:solidFill>
                <a:srgbClr val="800000"/>
              </a:solidFill>
              <a:latin typeface="Arial" pitchFamily="34" charset="0"/>
              <a:cs typeface="B Farnaz" pitchFamily="2" charset="-78"/>
            </a:endParaRPr>
          </a:p>
        </p:txBody>
      </p:sp>
      <p:pic>
        <p:nvPicPr>
          <p:cNvPr id="169990" name="Picture 6" descr="lbldg-870-17"/>
          <p:cNvPicPr>
            <a:picLocks noChangeAspect="1" noChangeArrowheads="1"/>
          </p:cNvPicPr>
          <p:nvPr/>
        </p:nvPicPr>
        <p:blipFill>
          <a:blip r:embed="rId3"/>
          <a:srcRect/>
          <a:stretch>
            <a:fillRect/>
          </a:stretch>
        </p:blipFill>
        <p:spPr bwMode="auto">
          <a:xfrm>
            <a:off x="2627313" y="981075"/>
            <a:ext cx="1997075" cy="2663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69991" name="Picture 7" descr="lbldg-870-1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87450" y="4005263"/>
            <a:ext cx="2519363" cy="18891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Tree>
    <p:extLst>
      <p:ext uri="{BB962C8B-B14F-4D97-AF65-F5344CB8AC3E}">
        <p14:creationId xmlns:p14="http://schemas.microsoft.com/office/powerpoint/2010/main" val="267787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69988"/>
                                        </p:tgtEl>
                                        <p:attrNameLst>
                                          <p:attrName>style.visibility</p:attrName>
                                        </p:attrNameLst>
                                      </p:cBhvr>
                                      <p:to>
                                        <p:strVal val="visible"/>
                                      </p:to>
                                    </p:set>
                                    <p:animEffect transition="in" filter="diamond(in)">
                                      <p:cBhvr>
                                        <p:cTn id="7" dur="2000"/>
                                        <p:tgtEl>
                                          <p:spTgt spid="169988"/>
                                        </p:tgtEl>
                                      </p:cBhvr>
                                    </p:animEffect>
                                  </p:childTnLst>
                                </p:cTn>
                              </p:par>
                            </p:childTnLst>
                          </p:cTn>
                        </p:par>
                        <p:par>
                          <p:cTn id="8" fill="hold">
                            <p:stCondLst>
                              <p:cond delay="3000"/>
                            </p:stCondLst>
                            <p:childTnLst>
                              <p:par>
                                <p:cTn id="9" presetID="3" presetClass="entr" presetSubtype="10" fill="hold" nodeType="afterEffect">
                                  <p:stCondLst>
                                    <p:cond delay="0"/>
                                  </p:stCondLst>
                                  <p:childTnLst>
                                    <p:set>
                                      <p:cBhvr>
                                        <p:cTn id="10" dur="1" fill="hold">
                                          <p:stCondLst>
                                            <p:cond delay="0"/>
                                          </p:stCondLst>
                                        </p:cTn>
                                        <p:tgtEl>
                                          <p:spTgt spid="169987"/>
                                        </p:tgtEl>
                                        <p:attrNameLst>
                                          <p:attrName>style.visibility</p:attrName>
                                        </p:attrNameLst>
                                      </p:cBhvr>
                                      <p:to>
                                        <p:strVal val="visible"/>
                                      </p:to>
                                    </p:set>
                                    <p:animEffect transition="in" filter="blinds(horizontal)">
                                      <p:cBhvr>
                                        <p:cTn id="11" dur="1000"/>
                                        <p:tgtEl>
                                          <p:spTgt spid="169987"/>
                                        </p:tgtEl>
                                      </p:cBhvr>
                                    </p:animEffect>
                                  </p:childTnLst>
                                </p:cTn>
                              </p:par>
                              <p:par>
                                <p:cTn id="12" presetID="3" presetClass="entr" presetSubtype="10" fill="hold" nodeType="withEffect">
                                  <p:stCondLst>
                                    <p:cond delay="0"/>
                                  </p:stCondLst>
                                  <p:childTnLst>
                                    <p:set>
                                      <p:cBhvr>
                                        <p:cTn id="13" dur="1" fill="hold">
                                          <p:stCondLst>
                                            <p:cond delay="0"/>
                                          </p:stCondLst>
                                        </p:cTn>
                                        <p:tgtEl>
                                          <p:spTgt spid="169990"/>
                                        </p:tgtEl>
                                        <p:attrNameLst>
                                          <p:attrName>style.visibility</p:attrName>
                                        </p:attrNameLst>
                                      </p:cBhvr>
                                      <p:to>
                                        <p:strVal val="visible"/>
                                      </p:to>
                                    </p:set>
                                    <p:animEffect transition="in" filter="blinds(horizontal)">
                                      <p:cBhvr>
                                        <p:cTn id="14" dur="1000"/>
                                        <p:tgtEl>
                                          <p:spTgt spid="169990"/>
                                        </p:tgtEl>
                                      </p:cBhvr>
                                    </p:animEffect>
                                  </p:childTnLst>
                                </p:cTn>
                              </p:par>
                            </p:childTnLst>
                          </p:cTn>
                        </p:par>
                        <p:par>
                          <p:cTn id="15" fill="hold">
                            <p:stCondLst>
                              <p:cond delay="4000"/>
                            </p:stCondLst>
                            <p:childTnLst>
                              <p:par>
                                <p:cTn id="16" presetID="3" presetClass="entr" presetSubtype="10" fill="hold" nodeType="afterEffect">
                                  <p:stCondLst>
                                    <p:cond delay="0"/>
                                  </p:stCondLst>
                                  <p:childTnLst>
                                    <p:set>
                                      <p:cBhvr>
                                        <p:cTn id="17" dur="1" fill="hold">
                                          <p:stCondLst>
                                            <p:cond delay="0"/>
                                          </p:stCondLst>
                                        </p:cTn>
                                        <p:tgtEl>
                                          <p:spTgt spid="169991"/>
                                        </p:tgtEl>
                                        <p:attrNameLst>
                                          <p:attrName>style.visibility</p:attrName>
                                        </p:attrNameLst>
                                      </p:cBhvr>
                                      <p:to>
                                        <p:strVal val="visible"/>
                                      </p:to>
                                    </p:set>
                                    <p:animEffect transition="in" filter="blinds(horizontal)">
                                      <p:cBhvr>
                                        <p:cTn id="18" dur="1000"/>
                                        <p:tgtEl>
                                          <p:spTgt spid="169991"/>
                                        </p:tgtEl>
                                      </p:cBhvr>
                                    </p:animEffect>
                                  </p:childTnLst>
                                </p:cTn>
                              </p:par>
                            </p:childTnLst>
                          </p:cTn>
                        </p:par>
                        <p:par>
                          <p:cTn id="19" fill="hold">
                            <p:stCondLst>
                              <p:cond delay="5000"/>
                            </p:stCondLst>
                            <p:childTnLst>
                              <p:par>
                                <p:cTn id="20" presetID="37" presetClass="entr" presetSubtype="0" fill="hold" grpId="0" nodeType="afterEffect">
                                  <p:stCondLst>
                                    <p:cond delay="0"/>
                                  </p:stCondLst>
                                  <p:childTnLst>
                                    <p:set>
                                      <p:cBhvr>
                                        <p:cTn id="21" dur="1" fill="hold">
                                          <p:stCondLst>
                                            <p:cond delay="0"/>
                                          </p:stCondLst>
                                        </p:cTn>
                                        <p:tgtEl>
                                          <p:spTgt spid="169989"/>
                                        </p:tgtEl>
                                        <p:attrNameLst>
                                          <p:attrName>style.visibility</p:attrName>
                                        </p:attrNameLst>
                                      </p:cBhvr>
                                      <p:to>
                                        <p:strVal val="visible"/>
                                      </p:to>
                                    </p:set>
                                    <p:animEffect transition="in" filter="fade">
                                      <p:cBhvr>
                                        <p:cTn id="22" dur="1000"/>
                                        <p:tgtEl>
                                          <p:spTgt spid="169989"/>
                                        </p:tgtEl>
                                      </p:cBhvr>
                                    </p:animEffect>
                                    <p:anim calcmode="lin" valueType="num">
                                      <p:cBhvr>
                                        <p:cTn id="23" dur="1000" fill="hold"/>
                                        <p:tgtEl>
                                          <p:spTgt spid="169989"/>
                                        </p:tgtEl>
                                        <p:attrNameLst>
                                          <p:attrName>ppt_x</p:attrName>
                                        </p:attrNameLst>
                                      </p:cBhvr>
                                      <p:tavLst>
                                        <p:tav tm="0">
                                          <p:val>
                                            <p:strVal val="#ppt_x"/>
                                          </p:val>
                                        </p:tav>
                                        <p:tav tm="100000">
                                          <p:val>
                                            <p:strVal val="#ppt_x"/>
                                          </p:val>
                                        </p:tav>
                                      </p:tavLst>
                                    </p:anim>
                                    <p:anim calcmode="lin" valueType="num">
                                      <p:cBhvr>
                                        <p:cTn id="24" dur="900" decel="100000" fill="hold"/>
                                        <p:tgtEl>
                                          <p:spTgt spid="16998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6998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8" grpId="0"/>
      <p:bldP spid="16998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B23AABED-E569-4426-B707-B191A28CBEA6}" type="slidenum">
              <a:rPr lang="ar-SA">
                <a:solidFill>
                  <a:srgbClr val="90C226"/>
                </a:solidFill>
              </a:rPr>
              <a:pPr/>
              <a:t>59</a:t>
            </a:fld>
            <a:endParaRPr lang="en-US" dirty="0">
              <a:solidFill>
                <a:srgbClr val="90C226"/>
              </a:solidFill>
            </a:endParaRPr>
          </a:p>
        </p:txBody>
      </p:sp>
      <p:sp>
        <p:nvSpPr>
          <p:cNvPr id="171011" name="Text Box 3"/>
          <p:cNvSpPr txBox="1">
            <a:spLocks noChangeArrowheads="1"/>
          </p:cNvSpPr>
          <p:nvPr/>
        </p:nvSpPr>
        <p:spPr bwMode="auto">
          <a:xfrm>
            <a:off x="250825" y="1628775"/>
            <a:ext cx="8497888" cy="328612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b="1" dirty="0">
                <a:solidFill>
                  <a:prstClr val="black"/>
                </a:solidFill>
                <a:latin typeface="Arial" pitchFamily="34" charset="0"/>
                <a:cs typeface="B Homa" panose="00000400000000000000" pitchFamily="2" charset="-78"/>
              </a:rPr>
              <a:t>گونه های گچ بری در معماری ایران که در شیوه رازی با نغز کاری بسیار به کار رفته، چنین هستند: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 </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1- گچ بری «شیر شکری» با برجستگی کم.</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2- گچ بری «برجسته» با برجستگی بیشتر.</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3- گچ بری «زبره» با برجستگی بیشتر بدون ساییدگی گوشه ها.</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4- گچ بری «برهشته» با برجستگی زیاد.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گونه دیگری از گچ بری «گچ تراش» است.</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دیگر از آرایه های این شیوه گونه ای که کارکرد ساختمانی هم دارد، طاق پتکانه است.</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742312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71011">
                                            <p:txEl>
                                              <p:pRg st="0" end="0"/>
                                            </p:txEl>
                                          </p:spTgt>
                                        </p:tgtEl>
                                        <p:attrNameLst>
                                          <p:attrName>style.visibility</p:attrName>
                                        </p:attrNameLst>
                                      </p:cBhvr>
                                      <p:to>
                                        <p:strVal val="visible"/>
                                      </p:to>
                                    </p:set>
                                    <p:anim calcmode="lin" valueType="num">
                                      <p:cBhvr>
                                        <p:cTn id="7" dur="2000" fill="hold"/>
                                        <p:tgtEl>
                                          <p:spTgt spid="171011">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17101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171011">
                                            <p:txEl>
                                              <p:pRg st="0" end="0"/>
                                            </p:txEl>
                                          </p:spTgt>
                                        </p:tgtEl>
                                      </p:cBhvr>
                                    </p:animEffect>
                                  </p:childTnLst>
                                </p:cTn>
                              </p:par>
                            </p:childTnLst>
                          </p:cTn>
                        </p:par>
                        <p:par>
                          <p:cTn id="10" fill="hold">
                            <p:stCondLst>
                              <p:cond delay="2000"/>
                            </p:stCondLst>
                            <p:childTnLst>
                              <p:par>
                                <p:cTn id="11" presetID="29" presetClass="entr" presetSubtype="0" fill="hold" nodeType="afterEffect">
                                  <p:stCondLst>
                                    <p:cond delay="0"/>
                                  </p:stCondLst>
                                  <p:childTnLst>
                                    <p:set>
                                      <p:cBhvr>
                                        <p:cTn id="12" dur="1" fill="hold">
                                          <p:stCondLst>
                                            <p:cond delay="0"/>
                                          </p:stCondLst>
                                        </p:cTn>
                                        <p:tgtEl>
                                          <p:spTgt spid="171011">
                                            <p:txEl>
                                              <p:pRg st="1" end="1"/>
                                            </p:txEl>
                                          </p:spTgt>
                                        </p:tgtEl>
                                        <p:attrNameLst>
                                          <p:attrName>style.visibility</p:attrName>
                                        </p:attrNameLst>
                                      </p:cBhvr>
                                      <p:to>
                                        <p:strVal val="visible"/>
                                      </p:to>
                                    </p:set>
                                    <p:anim calcmode="lin" valueType="num">
                                      <p:cBhvr>
                                        <p:cTn id="13" dur="2000" fill="hold"/>
                                        <p:tgtEl>
                                          <p:spTgt spid="171011">
                                            <p:txEl>
                                              <p:pRg st="1" end="1"/>
                                            </p:txEl>
                                          </p:spTgt>
                                        </p:tgtEl>
                                        <p:attrNameLst>
                                          <p:attrName>ppt_x</p:attrName>
                                        </p:attrNameLst>
                                      </p:cBhvr>
                                      <p:tavLst>
                                        <p:tav tm="0">
                                          <p:val>
                                            <p:strVal val="#ppt_x-.2"/>
                                          </p:val>
                                        </p:tav>
                                        <p:tav tm="100000">
                                          <p:val>
                                            <p:strVal val="#ppt_x"/>
                                          </p:val>
                                        </p:tav>
                                      </p:tavLst>
                                    </p:anim>
                                    <p:anim calcmode="lin" valueType="num">
                                      <p:cBhvr>
                                        <p:cTn id="14" dur="2000" fill="hold"/>
                                        <p:tgtEl>
                                          <p:spTgt spid="17101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2000"/>
                                        <p:tgtEl>
                                          <p:spTgt spid="171011">
                                            <p:txEl>
                                              <p:pRg st="1" end="1"/>
                                            </p:txEl>
                                          </p:spTgt>
                                        </p:tgtEl>
                                      </p:cBhvr>
                                    </p:animEffect>
                                  </p:childTnLst>
                                </p:cTn>
                              </p:par>
                            </p:childTnLst>
                          </p:cTn>
                        </p:par>
                        <p:par>
                          <p:cTn id="16" fill="hold">
                            <p:stCondLst>
                              <p:cond delay="4000"/>
                            </p:stCondLst>
                            <p:childTnLst>
                              <p:par>
                                <p:cTn id="17" presetID="23" presetClass="entr" presetSubtype="16" fill="hold" nodeType="afterEffect">
                                  <p:stCondLst>
                                    <p:cond delay="0"/>
                                  </p:stCondLst>
                                  <p:childTnLst>
                                    <p:set>
                                      <p:cBhvr>
                                        <p:cTn id="18" dur="1" fill="hold">
                                          <p:stCondLst>
                                            <p:cond delay="0"/>
                                          </p:stCondLst>
                                        </p:cTn>
                                        <p:tgtEl>
                                          <p:spTgt spid="171011">
                                            <p:txEl>
                                              <p:pRg st="2" end="2"/>
                                            </p:txEl>
                                          </p:spTgt>
                                        </p:tgtEl>
                                        <p:attrNameLst>
                                          <p:attrName>style.visibility</p:attrName>
                                        </p:attrNameLst>
                                      </p:cBhvr>
                                      <p:to>
                                        <p:strVal val="visible"/>
                                      </p:to>
                                    </p:set>
                                    <p:anim calcmode="lin" valueType="num">
                                      <p:cBhvr>
                                        <p:cTn id="19" dur="1000" fill="hold"/>
                                        <p:tgtEl>
                                          <p:spTgt spid="171011">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171011">
                                            <p:txEl>
                                              <p:pRg st="2" end="2"/>
                                            </p:txEl>
                                          </p:spTgt>
                                        </p:tgtEl>
                                        <p:attrNameLst>
                                          <p:attrName>ppt_h</p:attrName>
                                        </p:attrNameLst>
                                      </p:cBhvr>
                                      <p:tavLst>
                                        <p:tav tm="0">
                                          <p:val>
                                            <p:fltVal val="0"/>
                                          </p:val>
                                        </p:tav>
                                        <p:tav tm="100000">
                                          <p:val>
                                            <p:strVal val="#ppt_h"/>
                                          </p:val>
                                        </p:tav>
                                      </p:tavLst>
                                    </p:anim>
                                  </p:childTnLst>
                                </p:cTn>
                              </p:par>
                            </p:childTnLst>
                          </p:cTn>
                        </p:par>
                        <p:par>
                          <p:cTn id="21" fill="hold">
                            <p:stCondLst>
                              <p:cond delay="5000"/>
                            </p:stCondLst>
                            <p:childTnLst>
                              <p:par>
                                <p:cTn id="22" presetID="23" presetClass="entr" presetSubtype="16" fill="hold" nodeType="afterEffect">
                                  <p:stCondLst>
                                    <p:cond delay="0"/>
                                  </p:stCondLst>
                                  <p:childTnLst>
                                    <p:set>
                                      <p:cBhvr>
                                        <p:cTn id="23" dur="1" fill="hold">
                                          <p:stCondLst>
                                            <p:cond delay="0"/>
                                          </p:stCondLst>
                                        </p:cTn>
                                        <p:tgtEl>
                                          <p:spTgt spid="171011">
                                            <p:txEl>
                                              <p:pRg st="3" end="3"/>
                                            </p:txEl>
                                          </p:spTgt>
                                        </p:tgtEl>
                                        <p:attrNameLst>
                                          <p:attrName>style.visibility</p:attrName>
                                        </p:attrNameLst>
                                      </p:cBhvr>
                                      <p:to>
                                        <p:strVal val="visible"/>
                                      </p:to>
                                    </p:set>
                                    <p:anim calcmode="lin" valueType="num">
                                      <p:cBhvr>
                                        <p:cTn id="24" dur="1000" fill="hold"/>
                                        <p:tgtEl>
                                          <p:spTgt spid="171011">
                                            <p:txEl>
                                              <p:pRg st="3" end="3"/>
                                            </p:txEl>
                                          </p:spTgt>
                                        </p:tgtEl>
                                        <p:attrNameLst>
                                          <p:attrName>ppt_w</p:attrName>
                                        </p:attrNameLst>
                                      </p:cBhvr>
                                      <p:tavLst>
                                        <p:tav tm="0">
                                          <p:val>
                                            <p:fltVal val="0"/>
                                          </p:val>
                                        </p:tav>
                                        <p:tav tm="100000">
                                          <p:val>
                                            <p:strVal val="#ppt_w"/>
                                          </p:val>
                                        </p:tav>
                                      </p:tavLst>
                                    </p:anim>
                                    <p:anim calcmode="lin" valueType="num">
                                      <p:cBhvr>
                                        <p:cTn id="25" dur="1000" fill="hold"/>
                                        <p:tgtEl>
                                          <p:spTgt spid="171011">
                                            <p:txEl>
                                              <p:pRg st="3" end="3"/>
                                            </p:txEl>
                                          </p:spTgt>
                                        </p:tgtEl>
                                        <p:attrNameLst>
                                          <p:attrName>ppt_h</p:attrName>
                                        </p:attrNameLst>
                                      </p:cBhvr>
                                      <p:tavLst>
                                        <p:tav tm="0">
                                          <p:val>
                                            <p:fltVal val="0"/>
                                          </p:val>
                                        </p:tav>
                                        <p:tav tm="100000">
                                          <p:val>
                                            <p:strVal val="#ppt_h"/>
                                          </p:val>
                                        </p:tav>
                                      </p:tavLst>
                                    </p:anim>
                                  </p:childTnLst>
                                </p:cTn>
                              </p:par>
                            </p:childTnLst>
                          </p:cTn>
                        </p:par>
                        <p:par>
                          <p:cTn id="26" fill="hold">
                            <p:stCondLst>
                              <p:cond delay="6000"/>
                            </p:stCondLst>
                            <p:childTnLst>
                              <p:par>
                                <p:cTn id="27" presetID="23" presetClass="entr" presetSubtype="16" fill="hold" nodeType="afterEffect">
                                  <p:stCondLst>
                                    <p:cond delay="0"/>
                                  </p:stCondLst>
                                  <p:childTnLst>
                                    <p:set>
                                      <p:cBhvr>
                                        <p:cTn id="28" dur="1" fill="hold">
                                          <p:stCondLst>
                                            <p:cond delay="0"/>
                                          </p:stCondLst>
                                        </p:cTn>
                                        <p:tgtEl>
                                          <p:spTgt spid="171011">
                                            <p:txEl>
                                              <p:pRg st="4" end="4"/>
                                            </p:txEl>
                                          </p:spTgt>
                                        </p:tgtEl>
                                        <p:attrNameLst>
                                          <p:attrName>style.visibility</p:attrName>
                                        </p:attrNameLst>
                                      </p:cBhvr>
                                      <p:to>
                                        <p:strVal val="visible"/>
                                      </p:to>
                                    </p:set>
                                    <p:anim calcmode="lin" valueType="num">
                                      <p:cBhvr>
                                        <p:cTn id="29" dur="1000" fill="hold"/>
                                        <p:tgtEl>
                                          <p:spTgt spid="171011">
                                            <p:txEl>
                                              <p:pRg st="4" end="4"/>
                                            </p:txEl>
                                          </p:spTgt>
                                        </p:tgtEl>
                                        <p:attrNameLst>
                                          <p:attrName>ppt_w</p:attrName>
                                        </p:attrNameLst>
                                      </p:cBhvr>
                                      <p:tavLst>
                                        <p:tav tm="0">
                                          <p:val>
                                            <p:fltVal val="0"/>
                                          </p:val>
                                        </p:tav>
                                        <p:tav tm="100000">
                                          <p:val>
                                            <p:strVal val="#ppt_w"/>
                                          </p:val>
                                        </p:tav>
                                      </p:tavLst>
                                    </p:anim>
                                    <p:anim calcmode="lin" valueType="num">
                                      <p:cBhvr>
                                        <p:cTn id="30" dur="1000" fill="hold"/>
                                        <p:tgtEl>
                                          <p:spTgt spid="171011">
                                            <p:txEl>
                                              <p:pRg st="4" end="4"/>
                                            </p:txEl>
                                          </p:spTgt>
                                        </p:tgtEl>
                                        <p:attrNameLst>
                                          <p:attrName>ppt_h</p:attrName>
                                        </p:attrNameLst>
                                      </p:cBhvr>
                                      <p:tavLst>
                                        <p:tav tm="0">
                                          <p:val>
                                            <p:fltVal val="0"/>
                                          </p:val>
                                        </p:tav>
                                        <p:tav tm="100000">
                                          <p:val>
                                            <p:strVal val="#ppt_h"/>
                                          </p:val>
                                        </p:tav>
                                      </p:tavLst>
                                    </p:anim>
                                  </p:childTnLst>
                                </p:cTn>
                              </p:par>
                            </p:childTnLst>
                          </p:cTn>
                        </p:par>
                        <p:par>
                          <p:cTn id="31" fill="hold">
                            <p:stCondLst>
                              <p:cond delay="7000"/>
                            </p:stCondLst>
                            <p:childTnLst>
                              <p:par>
                                <p:cTn id="32" presetID="23" presetClass="entr" presetSubtype="16" fill="hold" nodeType="afterEffect">
                                  <p:stCondLst>
                                    <p:cond delay="0"/>
                                  </p:stCondLst>
                                  <p:childTnLst>
                                    <p:set>
                                      <p:cBhvr>
                                        <p:cTn id="33" dur="1" fill="hold">
                                          <p:stCondLst>
                                            <p:cond delay="0"/>
                                          </p:stCondLst>
                                        </p:cTn>
                                        <p:tgtEl>
                                          <p:spTgt spid="171011">
                                            <p:txEl>
                                              <p:pRg st="5" end="5"/>
                                            </p:txEl>
                                          </p:spTgt>
                                        </p:tgtEl>
                                        <p:attrNameLst>
                                          <p:attrName>style.visibility</p:attrName>
                                        </p:attrNameLst>
                                      </p:cBhvr>
                                      <p:to>
                                        <p:strVal val="visible"/>
                                      </p:to>
                                    </p:set>
                                    <p:anim calcmode="lin" valueType="num">
                                      <p:cBhvr>
                                        <p:cTn id="34" dur="1000" fill="hold"/>
                                        <p:tgtEl>
                                          <p:spTgt spid="171011">
                                            <p:txEl>
                                              <p:pRg st="5" end="5"/>
                                            </p:txEl>
                                          </p:spTgt>
                                        </p:tgtEl>
                                        <p:attrNameLst>
                                          <p:attrName>ppt_w</p:attrName>
                                        </p:attrNameLst>
                                      </p:cBhvr>
                                      <p:tavLst>
                                        <p:tav tm="0">
                                          <p:val>
                                            <p:fltVal val="0"/>
                                          </p:val>
                                        </p:tav>
                                        <p:tav tm="100000">
                                          <p:val>
                                            <p:strVal val="#ppt_w"/>
                                          </p:val>
                                        </p:tav>
                                      </p:tavLst>
                                    </p:anim>
                                    <p:anim calcmode="lin" valueType="num">
                                      <p:cBhvr>
                                        <p:cTn id="35" dur="1000" fill="hold"/>
                                        <p:tgtEl>
                                          <p:spTgt spid="171011">
                                            <p:txEl>
                                              <p:pRg st="5" end="5"/>
                                            </p:txEl>
                                          </p:spTgt>
                                        </p:tgtEl>
                                        <p:attrNameLst>
                                          <p:attrName>ppt_h</p:attrName>
                                        </p:attrNameLst>
                                      </p:cBhvr>
                                      <p:tavLst>
                                        <p:tav tm="0">
                                          <p:val>
                                            <p:fltVal val="0"/>
                                          </p:val>
                                        </p:tav>
                                        <p:tav tm="100000">
                                          <p:val>
                                            <p:strVal val="#ppt_h"/>
                                          </p:val>
                                        </p:tav>
                                      </p:tavLst>
                                    </p:anim>
                                  </p:childTnLst>
                                </p:cTn>
                              </p:par>
                            </p:childTnLst>
                          </p:cTn>
                        </p:par>
                        <p:par>
                          <p:cTn id="36" fill="hold">
                            <p:stCondLst>
                              <p:cond delay="8000"/>
                            </p:stCondLst>
                            <p:childTnLst>
                              <p:par>
                                <p:cTn id="37" presetID="29" presetClass="entr" presetSubtype="0" fill="hold" nodeType="afterEffect">
                                  <p:stCondLst>
                                    <p:cond delay="0"/>
                                  </p:stCondLst>
                                  <p:childTnLst>
                                    <p:set>
                                      <p:cBhvr>
                                        <p:cTn id="38" dur="1" fill="hold">
                                          <p:stCondLst>
                                            <p:cond delay="0"/>
                                          </p:stCondLst>
                                        </p:cTn>
                                        <p:tgtEl>
                                          <p:spTgt spid="171011">
                                            <p:txEl>
                                              <p:pRg st="6" end="6"/>
                                            </p:txEl>
                                          </p:spTgt>
                                        </p:tgtEl>
                                        <p:attrNameLst>
                                          <p:attrName>style.visibility</p:attrName>
                                        </p:attrNameLst>
                                      </p:cBhvr>
                                      <p:to>
                                        <p:strVal val="visible"/>
                                      </p:to>
                                    </p:set>
                                    <p:anim calcmode="lin" valueType="num">
                                      <p:cBhvr>
                                        <p:cTn id="39" dur="2000" fill="hold"/>
                                        <p:tgtEl>
                                          <p:spTgt spid="171011">
                                            <p:txEl>
                                              <p:pRg st="6" end="6"/>
                                            </p:txEl>
                                          </p:spTgt>
                                        </p:tgtEl>
                                        <p:attrNameLst>
                                          <p:attrName>ppt_x</p:attrName>
                                        </p:attrNameLst>
                                      </p:cBhvr>
                                      <p:tavLst>
                                        <p:tav tm="0">
                                          <p:val>
                                            <p:strVal val="#ppt_x-.2"/>
                                          </p:val>
                                        </p:tav>
                                        <p:tav tm="100000">
                                          <p:val>
                                            <p:strVal val="#ppt_x"/>
                                          </p:val>
                                        </p:tav>
                                      </p:tavLst>
                                    </p:anim>
                                    <p:anim calcmode="lin" valueType="num">
                                      <p:cBhvr>
                                        <p:cTn id="40" dur="2000" fill="hold"/>
                                        <p:tgtEl>
                                          <p:spTgt spid="17101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1" dur="2000"/>
                                        <p:tgtEl>
                                          <p:spTgt spid="171011">
                                            <p:txEl>
                                              <p:pRg st="6" end="6"/>
                                            </p:txEl>
                                          </p:spTgt>
                                        </p:tgtEl>
                                      </p:cBhvr>
                                    </p:animEffect>
                                  </p:childTnLst>
                                </p:cTn>
                              </p:par>
                            </p:childTnLst>
                          </p:cTn>
                        </p:par>
                        <p:par>
                          <p:cTn id="42" fill="hold">
                            <p:stCondLst>
                              <p:cond delay="10000"/>
                            </p:stCondLst>
                            <p:childTnLst>
                              <p:par>
                                <p:cTn id="43" presetID="29" presetClass="entr" presetSubtype="0" fill="hold" nodeType="afterEffect">
                                  <p:stCondLst>
                                    <p:cond delay="0"/>
                                  </p:stCondLst>
                                  <p:childTnLst>
                                    <p:set>
                                      <p:cBhvr>
                                        <p:cTn id="44" dur="1" fill="hold">
                                          <p:stCondLst>
                                            <p:cond delay="0"/>
                                          </p:stCondLst>
                                        </p:cTn>
                                        <p:tgtEl>
                                          <p:spTgt spid="171011">
                                            <p:txEl>
                                              <p:pRg st="7" end="7"/>
                                            </p:txEl>
                                          </p:spTgt>
                                        </p:tgtEl>
                                        <p:attrNameLst>
                                          <p:attrName>style.visibility</p:attrName>
                                        </p:attrNameLst>
                                      </p:cBhvr>
                                      <p:to>
                                        <p:strVal val="visible"/>
                                      </p:to>
                                    </p:set>
                                    <p:anim calcmode="lin" valueType="num">
                                      <p:cBhvr>
                                        <p:cTn id="45" dur="2000" fill="hold"/>
                                        <p:tgtEl>
                                          <p:spTgt spid="171011">
                                            <p:txEl>
                                              <p:pRg st="7" end="7"/>
                                            </p:txEl>
                                          </p:spTgt>
                                        </p:tgtEl>
                                        <p:attrNameLst>
                                          <p:attrName>ppt_x</p:attrName>
                                        </p:attrNameLst>
                                      </p:cBhvr>
                                      <p:tavLst>
                                        <p:tav tm="0">
                                          <p:val>
                                            <p:strVal val="#ppt_x-.2"/>
                                          </p:val>
                                        </p:tav>
                                        <p:tav tm="100000">
                                          <p:val>
                                            <p:strVal val="#ppt_x"/>
                                          </p:val>
                                        </p:tav>
                                      </p:tavLst>
                                    </p:anim>
                                    <p:anim calcmode="lin" valueType="num">
                                      <p:cBhvr>
                                        <p:cTn id="46" dur="2000" fill="hold"/>
                                        <p:tgtEl>
                                          <p:spTgt spid="171011">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7" dur="2000"/>
                                        <p:tgtEl>
                                          <p:spTgt spid="1710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C210D1AA-7759-41DA-A0C3-D8097DAA1A13}" type="slidenum">
              <a:rPr lang="ar-SA">
                <a:solidFill>
                  <a:srgbClr val="90C226"/>
                </a:solidFill>
              </a:rPr>
              <a:pPr/>
              <a:t>6</a:t>
            </a:fld>
            <a:endParaRPr lang="en-US" dirty="0">
              <a:solidFill>
                <a:srgbClr val="90C226"/>
              </a:solidFill>
            </a:endParaRPr>
          </a:p>
        </p:txBody>
      </p:sp>
      <p:sp>
        <p:nvSpPr>
          <p:cNvPr id="9218" name="WordArt 2"/>
          <p:cNvSpPr>
            <a:spLocks noChangeArrowheads="1" noChangeShapeType="1" noTextEdit="1"/>
          </p:cNvSpPr>
          <p:nvPr/>
        </p:nvSpPr>
        <p:spPr bwMode="auto">
          <a:xfrm>
            <a:off x="6659563" y="404813"/>
            <a:ext cx="1657350" cy="70485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4000" b="1" kern="10" dirty="0">
                <a:ln w="9525">
                  <a:solidFill>
                    <a:srgbClr val="000000"/>
                  </a:solidFill>
                  <a:round/>
                  <a:headEnd/>
                  <a:tailEnd/>
                </a:ln>
                <a:solidFill>
                  <a:srgbClr val="99CA3C"/>
                </a:solidFill>
                <a:latin typeface="Arial Black"/>
                <a:cs typeface="B Homa" panose="00000400000000000000" pitchFamily="2" charset="-78"/>
              </a:rPr>
              <a:t>تپه زاغه</a:t>
            </a:r>
            <a:endParaRPr lang="en-US" sz="4000" b="1" kern="10" dirty="0">
              <a:ln w="9525">
                <a:solidFill>
                  <a:srgbClr val="000000"/>
                </a:solidFill>
                <a:round/>
                <a:headEnd/>
                <a:tailEnd/>
              </a:ln>
              <a:solidFill>
                <a:srgbClr val="99CA3C"/>
              </a:solidFill>
              <a:latin typeface="Arial Black"/>
              <a:cs typeface="B Homa" panose="00000400000000000000" pitchFamily="2" charset="-78"/>
            </a:endParaRPr>
          </a:p>
        </p:txBody>
      </p:sp>
      <p:sp>
        <p:nvSpPr>
          <p:cNvPr id="9219" name="Text Box 3"/>
          <p:cNvSpPr txBox="1">
            <a:spLocks noChangeArrowheads="1"/>
          </p:cNvSpPr>
          <p:nvPr/>
        </p:nvSpPr>
        <p:spPr bwMode="auto">
          <a:xfrm>
            <a:off x="1331913" y="1196975"/>
            <a:ext cx="7315200" cy="3065463"/>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dirty="0">
                <a:solidFill>
                  <a:prstClr val="black"/>
                </a:solidFill>
                <a:latin typeface="Arial" pitchFamily="34" charset="0"/>
                <a:cs typeface="B Homa" panose="00000400000000000000" pitchFamily="2" charset="-78"/>
              </a:rPr>
              <a:t>تپه زاغه که در دشت قزوین قرار دارد یکی از مراکز اولیه استقرار کشاورزی در ایران می باشد و دارای ویژگیهای مهم معماری وهنر است.  در این مجموعه چندین خانه با نقشه چهارگوش بدست امده است و انتخاب جهت خانه هابا توجه به جهت بادهای دایمی منطقه می باشد. دراین منطقه قسمتی از خانه درمقابل باد قرار میگرفت که دارای سطح کمتری بود همچنین از باد شکن نیز استفاده میکردند . این مکان دارای سه ویژگی مهم معماری می باشد : </a:t>
            </a:r>
          </a:p>
          <a:p>
            <a:pPr rtl="0" fontAlgn="base">
              <a:spcBef>
                <a:spcPct val="50000"/>
              </a:spcBef>
              <a:spcAft>
                <a:spcPct val="0"/>
              </a:spcAft>
            </a:pPr>
            <a:r>
              <a:rPr lang="fa-IR" dirty="0">
                <a:solidFill>
                  <a:prstClr val="black"/>
                </a:solidFill>
                <a:latin typeface="Arial" pitchFamily="34" charset="0"/>
                <a:cs typeface="B Homa" panose="00000400000000000000" pitchFamily="2" charset="-78"/>
              </a:rPr>
              <a:t>                    1-بافت متراکم مجموعه                                                                                    2-ترکیب انواع خانه ها              </a:t>
            </a:r>
          </a:p>
          <a:p>
            <a:pPr rtl="0" fontAlgn="base">
              <a:spcBef>
                <a:spcPct val="50000"/>
              </a:spcBef>
              <a:spcAft>
                <a:spcPct val="0"/>
              </a:spcAft>
            </a:pPr>
            <a:r>
              <a:rPr lang="fa-IR" dirty="0">
                <a:solidFill>
                  <a:prstClr val="black"/>
                </a:solidFill>
                <a:latin typeface="Arial" pitchFamily="34" charset="0"/>
                <a:cs typeface="B Homa" panose="00000400000000000000" pitchFamily="2" charset="-78"/>
              </a:rPr>
              <a:t>                    3-ساختمان معابد  </a:t>
            </a:r>
            <a:r>
              <a:rPr lang="fa-IR" sz="2000" dirty="0">
                <a:solidFill>
                  <a:prstClr val="black"/>
                </a:solidFill>
                <a:latin typeface="Times New Roman" pitchFamily="18" charset="0"/>
                <a:cs typeface="Times New Roman" pitchFamily="18" charset="0"/>
              </a:rPr>
              <a:t>  </a:t>
            </a:r>
            <a:r>
              <a:rPr lang="fa-IR" sz="2400" dirty="0">
                <a:solidFill>
                  <a:prstClr val="black"/>
                </a:solidFill>
                <a:latin typeface="Times New Roman" pitchFamily="18" charset="0"/>
                <a:cs typeface="Times New Roman" pitchFamily="18" charset="0"/>
              </a:rPr>
              <a:t>                                                                       </a:t>
            </a:r>
            <a:endParaRPr lang="en-US" sz="2400" dirty="0">
              <a:solidFill>
                <a:prstClr val="black"/>
              </a:solidFill>
              <a:latin typeface="Times New Roman" pitchFamily="18" charset="0"/>
              <a:cs typeface="Times New Roman" pitchFamily="18" charset="0"/>
            </a:endParaRPr>
          </a:p>
        </p:txBody>
      </p:sp>
      <p:sp>
        <p:nvSpPr>
          <p:cNvPr id="9220" name="AutoShape 4"/>
          <p:cNvSpPr>
            <a:spLocks noChangeArrowheads="1"/>
          </p:cNvSpPr>
          <p:nvPr/>
        </p:nvSpPr>
        <p:spPr bwMode="auto">
          <a:xfrm>
            <a:off x="1950039" y="6276856"/>
            <a:ext cx="245474" cy="733663"/>
          </a:xfrm>
          <a:prstGeom prst="rightArrow">
            <a:avLst>
              <a:gd name="adj1" fmla="val 50000"/>
              <a:gd name="adj2" fmla="val 50245"/>
            </a:avLst>
          </a:prstGeom>
          <a:noFill/>
          <a:ln w="9525">
            <a:noFill/>
            <a:miter lim="800000"/>
            <a:headEnd/>
            <a:tailEnd/>
          </a:ln>
          <a:effectLst/>
        </p:spPr>
        <p:txBody>
          <a:bodyPr wrap="none" anchor="ctr">
            <a:spAutoFit/>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0850282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9D6CC880-DFCD-4AE8-9CC3-C15258E301B4}" type="slidenum">
              <a:rPr lang="ar-SA">
                <a:solidFill>
                  <a:srgbClr val="90C226"/>
                </a:solidFill>
              </a:rPr>
              <a:pPr/>
              <a:t>60</a:t>
            </a:fld>
            <a:endParaRPr lang="en-US" dirty="0">
              <a:solidFill>
                <a:srgbClr val="90C226"/>
              </a:solidFill>
            </a:endParaRPr>
          </a:p>
        </p:txBody>
      </p:sp>
      <p:sp>
        <p:nvSpPr>
          <p:cNvPr id="172035" name="Text Box 3"/>
          <p:cNvSpPr txBox="1">
            <a:spLocks noChangeArrowheads="1"/>
          </p:cNvSpPr>
          <p:nvPr/>
        </p:nvSpPr>
        <p:spPr bwMode="auto">
          <a:xfrm>
            <a:off x="3059113" y="549275"/>
            <a:ext cx="3527425" cy="45720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400" b="1" dirty="0">
                <a:solidFill>
                  <a:srgbClr val="800000"/>
                </a:solidFill>
                <a:latin typeface="Arial" pitchFamily="34" charset="0"/>
                <a:cs typeface="B Homa" panose="00000400000000000000" pitchFamily="2" charset="-78"/>
              </a:rPr>
              <a:t>بناهای شاخص در سبک رازی:</a:t>
            </a:r>
            <a:endParaRPr lang="en-US" sz="2400" b="1" dirty="0">
              <a:solidFill>
                <a:srgbClr val="800000"/>
              </a:solidFill>
              <a:latin typeface="Arial" pitchFamily="34" charset="0"/>
              <a:cs typeface="B Homa" panose="00000400000000000000" pitchFamily="2" charset="-78"/>
            </a:endParaRPr>
          </a:p>
        </p:txBody>
      </p:sp>
      <p:sp>
        <p:nvSpPr>
          <p:cNvPr id="172036" name="Text Box 4"/>
          <p:cNvSpPr txBox="1">
            <a:spLocks noChangeArrowheads="1"/>
          </p:cNvSpPr>
          <p:nvPr/>
        </p:nvSpPr>
        <p:spPr bwMode="auto">
          <a:xfrm>
            <a:off x="5148263" y="1700213"/>
            <a:ext cx="3240087" cy="22256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hlinkClick r:id="rId2" action="ppaction://hlinksldjump"/>
              </a:rPr>
              <a:t> مقبره امیر اسماعیل سامانی</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3" action="ppaction://hlinksldjump"/>
              </a:rPr>
              <a:t>گنبد قابوس</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4" action="ppaction://hlinksldjump"/>
              </a:rPr>
              <a:t>گنبد دوازده امام یزد</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5" action="ppaction://hlinksldjump"/>
              </a:rPr>
              <a:t>برج های خرقان</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6" action="ppaction://hlinksldjump"/>
              </a:rPr>
              <a:t>مسجد جامع اصفهان</a:t>
            </a:r>
            <a:endParaRPr lang="fa-IR" sz="2000" dirty="0">
              <a:solidFill>
                <a:srgbClr val="800000"/>
              </a:solidFill>
              <a:latin typeface="Arial" pitchFamily="34" charset="0"/>
              <a:cs typeface="B Farnaz" pitchFamily="2" charset="-78"/>
            </a:endParaRPr>
          </a:p>
        </p:txBody>
      </p:sp>
      <p:sp>
        <p:nvSpPr>
          <p:cNvPr id="172037" name="Text Box 5"/>
          <p:cNvSpPr txBox="1">
            <a:spLocks noChangeArrowheads="1"/>
          </p:cNvSpPr>
          <p:nvPr/>
        </p:nvSpPr>
        <p:spPr bwMode="auto">
          <a:xfrm>
            <a:off x="1187450" y="1700213"/>
            <a:ext cx="2592388" cy="31400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7" action="ppaction://hlinksldjump"/>
              </a:rPr>
              <a:t>شاه عبدالعظیم</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8" action="ppaction://hlinksldjump"/>
              </a:rPr>
              <a:t>مسجد جامع گلپایگان</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hlinkClick r:id="rId9" action="ppaction://hlinksldjump"/>
              </a:rPr>
              <a:t>رباط شرف</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10" action="ppaction://hlinksldjump"/>
              </a:rPr>
              <a:t>مسجد جامع زواره </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11" action="ppaction://hlinksldjump"/>
              </a:rPr>
              <a:t>مسجد جامع اردستان</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12" action="ppaction://hlinksldjump"/>
              </a:rPr>
              <a:t>گنبد سرخ مراغه</a:t>
            </a:r>
            <a:endParaRPr lang="fa-IR" sz="2000" dirty="0">
              <a:solidFill>
                <a:srgbClr val="800000"/>
              </a:solidFill>
              <a:latin typeface="Arial" pitchFamily="34" charset="0"/>
              <a:cs typeface="B Farnaz" pitchFamily="2" charset="-78"/>
            </a:endParaRPr>
          </a:p>
          <a:p>
            <a:pPr fontAlgn="base">
              <a:spcBef>
                <a:spcPct val="50000"/>
              </a:spcBef>
              <a:spcAft>
                <a:spcPct val="0"/>
              </a:spcAft>
              <a:buFont typeface="Wingdings" pitchFamily="2" charset="2"/>
              <a:buChar char="q"/>
            </a:pPr>
            <a:r>
              <a:rPr lang="fa-IR" sz="2000" dirty="0">
                <a:solidFill>
                  <a:srgbClr val="800000"/>
                </a:solidFill>
                <a:latin typeface="Arial" pitchFamily="34" charset="0"/>
                <a:cs typeface="B Farnaz" pitchFamily="2" charset="-78"/>
              </a:rPr>
              <a:t> </a:t>
            </a:r>
            <a:r>
              <a:rPr lang="fa-IR" sz="2000" dirty="0">
                <a:solidFill>
                  <a:srgbClr val="800000"/>
                </a:solidFill>
                <a:latin typeface="Arial" pitchFamily="34" charset="0"/>
                <a:cs typeface="B Farnaz" pitchFamily="2" charset="-78"/>
                <a:hlinkClick r:id="rId13" action="ppaction://hlinksldjump"/>
              </a:rPr>
              <a:t>گنبد کبود مراغه</a:t>
            </a:r>
            <a:endParaRPr lang="en-US" sz="2000" dirty="0">
              <a:solidFill>
                <a:srgbClr val="800000"/>
              </a:solidFill>
              <a:latin typeface="Arial" pitchFamily="34" charset="0"/>
              <a:cs typeface="B Farnaz" pitchFamily="2" charset="-78"/>
            </a:endParaRPr>
          </a:p>
        </p:txBody>
      </p:sp>
    </p:spTree>
    <p:extLst>
      <p:ext uri="{BB962C8B-B14F-4D97-AF65-F5344CB8AC3E}">
        <p14:creationId xmlns:p14="http://schemas.microsoft.com/office/powerpoint/2010/main" val="321491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72035">
                                            <p:txEl>
                                              <p:pRg st="0" end="0"/>
                                            </p:txEl>
                                          </p:spTgt>
                                        </p:tgtEl>
                                        <p:attrNameLst>
                                          <p:attrName>style.visibility</p:attrName>
                                        </p:attrNameLst>
                                      </p:cBhvr>
                                      <p:to>
                                        <p:strVal val="visible"/>
                                      </p:to>
                                    </p:set>
                                    <p:anim calcmode="lin" valueType="num">
                                      <p:cBhvr>
                                        <p:cTn id="7" dur="1000" fill="hold"/>
                                        <p:tgtEl>
                                          <p:spTgt spid="17203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7203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2035">
                                            <p:txEl>
                                              <p:pRg st="0" end="0"/>
                                            </p:txEl>
                                          </p:spTgt>
                                        </p:tgtEl>
                                      </p:cBhvr>
                                    </p:animEffect>
                                  </p:childTnLst>
                                </p:cTn>
                              </p:par>
                            </p:childTnLst>
                          </p:cTn>
                        </p:par>
                        <p:par>
                          <p:cTn id="10" fill="hold">
                            <p:stCondLst>
                              <p:cond delay="1000"/>
                            </p:stCondLst>
                            <p:childTnLst>
                              <p:par>
                                <p:cTn id="11" presetID="40" presetClass="entr" presetSubtype="0" fill="hold" nodeType="afterEffect">
                                  <p:stCondLst>
                                    <p:cond delay="0"/>
                                  </p:stCondLst>
                                  <p:iterate type="lt">
                                    <p:tmPct val="10000"/>
                                  </p:iterate>
                                  <p:childTnLst>
                                    <p:set>
                                      <p:cBhvr>
                                        <p:cTn id="12" dur="1" fill="hold">
                                          <p:stCondLst>
                                            <p:cond delay="0"/>
                                          </p:stCondLst>
                                        </p:cTn>
                                        <p:tgtEl>
                                          <p:spTgt spid="172036">
                                            <p:txEl>
                                              <p:pRg st="0" end="0"/>
                                            </p:txEl>
                                          </p:spTgt>
                                        </p:tgtEl>
                                        <p:attrNameLst>
                                          <p:attrName>style.visibility</p:attrName>
                                        </p:attrNameLst>
                                      </p:cBhvr>
                                      <p:to>
                                        <p:strVal val="visible"/>
                                      </p:to>
                                    </p:set>
                                    <p:animEffect transition="in" filter="fade">
                                      <p:cBhvr>
                                        <p:cTn id="13" dur="1000"/>
                                        <p:tgtEl>
                                          <p:spTgt spid="172036">
                                            <p:txEl>
                                              <p:pRg st="0" end="0"/>
                                            </p:txEl>
                                          </p:spTgt>
                                        </p:tgtEl>
                                      </p:cBhvr>
                                    </p:animEffect>
                                    <p:anim calcmode="lin" valueType="num">
                                      <p:cBhvr>
                                        <p:cTn id="14" dur="1000" fill="hold"/>
                                        <p:tgtEl>
                                          <p:spTgt spid="172036">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72036">
                                            <p:txEl>
                                              <p:pRg st="0" end="0"/>
                                            </p:txEl>
                                          </p:spTgt>
                                        </p:tgtEl>
                                        <p:attrNameLst>
                                          <p:attrName>ppt_y</p:attrName>
                                        </p:attrNameLst>
                                      </p:cBhvr>
                                      <p:tavLst>
                                        <p:tav tm="0">
                                          <p:val>
                                            <p:strVal val="#ppt_y"/>
                                          </p:val>
                                        </p:tav>
                                        <p:tav tm="100000">
                                          <p:val>
                                            <p:strVal val="#ppt_y"/>
                                          </p:val>
                                        </p:tav>
                                      </p:tavLst>
                                    </p:anim>
                                  </p:childTnLst>
                                </p:cTn>
                              </p:par>
                              <p:par>
                                <p:cTn id="16" presetID="40" presetClass="entr" presetSubtype="0" fill="hold" nodeType="withEffect">
                                  <p:stCondLst>
                                    <p:cond delay="0"/>
                                  </p:stCondLst>
                                  <p:iterate type="lt">
                                    <p:tmPct val="10000"/>
                                  </p:iterate>
                                  <p:childTnLst>
                                    <p:set>
                                      <p:cBhvr>
                                        <p:cTn id="17" dur="1" fill="hold">
                                          <p:stCondLst>
                                            <p:cond delay="0"/>
                                          </p:stCondLst>
                                        </p:cTn>
                                        <p:tgtEl>
                                          <p:spTgt spid="172036">
                                            <p:txEl>
                                              <p:pRg st="1" end="1"/>
                                            </p:txEl>
                                          </p:spTgt>
                                        </p:tgtEl>
                                        <p:attrNameLst>
                                          <p:attrName>style.visibility</p:attrName>
                                        </p:attrNameLst>
                                      </p:cBhvr>
                                      <p:to>
                                        <p:strVal val="visible"/>
                                      </p:to>
                                    </p:set>
                                    <p:animEffect transition="in" filter="fade">
                                      <p:cBhvr>
                                        <p:cTn id="18" dur="1000"/>
                                        <p:tgtEl>
                                          <p:spTgt spid="172036">
                                            <p:txEl>
                                              <p:pRg st="1" end="1"/>
                                            </p:txEl>
                                          </p:spTgt>
                                        </p:tgtEl>
                                      </p:cBhvr>
                                    </p:animEffect>
                                    <p:anim calcmode="lin" valueType="num">
                                      <p:cBhvr>
                                        <p:cTn id="19" dur="1000" fill="hold"/>
                                        <p:tgtEl>
                                          <p:spTgt spid="172036">
                                            <p:txEl>
                                              <p:pRg st="1" end="1"/>
                                            </p:txEl>
                                          </p:spTgt>
                                        </p:tgtEl>
                                        <p:attrNameLst>
                                          <p:attrName>ppt_x</p:attrName>
                                        </p:attrNameLst>
                                      </p:cBhvr>
                                      <p:tavLst>
                                        <p:tav tm="0">
                                          <p:val>
                                            <p:strVal val="#ppt_x-.1"/>
                                          </p:val>
                                        </p:tav>
                                        <p:tav tm="100000">
                                          <p:val>
                                            <p:strVal val="#ppt_x"/>
                                          </p:val>
                                        </p:tav>
                                      </p:tavLst>
                                    </p:anim>
                                    <p:anim calcmode="lin" valueType="num">
                                      <p:cBhvr>
                                        <p:cTn id="20" dur="1000" fill="hold"/>
                                        <p:tgtEl>
                                          <p:spTgt spid="172036">
                                            <p:txEl>
                                              <p:pRg st="1" end="1"/>
                                            </p:txEl>
                                          </p:spTgt>
                                        </p:tgtEl>
                                        <p:attrNameLst>
                                          <p:attrName>ppt_y</p:attrName>
                                        </p:attrNameLst>
                                      </p:cBhvr>
                                      <p:tavLst>
                                        <p:tav tm="0">
                                          <p:val>
                                            <p:strVal val="#ppt_y"/>
                                          </p:val>
                                        </p:tav>
                                        <p:tav tm="100000">
                                          <p:val>
                                            <p:strVal val="#ppt_y"/>
                                          </p:val>
                                        </p:tav>
                                      </p:tavLst>
                                    </p:anim>
                                  </p:childTnLst>
                                </p:cTn>
                              </p:par>
                              <p:par>
                                <p:cTn id="21" presetID="40" presetClass="entr" presetSubtype="0" fill="hold" nodeType="withEffect">
                                  <p:stCondLst>
                                    <p:cond delay="0"/>
                                  </p:stCondLst>
                                  <p:iterate type="lt">
                                    <p:tmPct val="10000"/>
                                  </p:iterate>
                                  <p:childTnLst>
                                    <p:set>
                                      <p:cBhvr>
                                        <p:cTn id="22" dur="1" fill="hold">
                                          <p:stCondLst>
                                            <p:cond delay="0"/>
                                          </p:stCondLst>
                                        </p:cTn>
                                        <p:tgtEl>
                                          <p:spTgt spid="172036">
                                            <p:txEl>
                                              <p:pRg st="2" end="2"/>
                                            </p:txEl>
                                          </p:spTgt>
                                        </p:tgtEl>
                                        <p:attrNameLst>
                                          <p:attrName>style.visibility</p:attrName>
                                        </p:attrNameLst>
                                      </p:cBhvr>
                                      <p:to>
                                        <p:strVal val="visible"/>
                                      </p:to>
                                    </p:set>
                                    <p:animEffect transition="in" filter="fade">
                                      <p:cBhvr>
                                        <p:cTn id="23" dur="1000"/>
                                        <p:tgtEl>
                                          <p:spTgt spid="172036">
                                            <p:txEl>
                                              <p:pRg st="2" end="2"/>
                                            </p:txEl>
                                          </p:spTgt>
                                        </p:tgtEl>
                                      </p:cBhvr>
                                    </p:animEffect>
                                    <p:anim calcmode="lin" valueType="num">
                                      <p:cBhvr>
                                        <p:cTn id="24" dur="1000" fill="hold"/>
                                        <p:tgtEl>
                                          <p:spTgt spid="172036">
                                            <p:txEl>
                                              <p:pRg st="2" end="2"/>
                                            </p:txEl>
                                          </p:spTgt>
                                        </p:tgtEl>
                                        <p:attrNameLst>
                                          <p:attrName>ppt_x</p:attrName>
                                        </p:attrNameLst>
                                      </p:cBhvr>
                                      <p:tavLst>
                                        <p:tav tm="0">
                                          <p:val>
                                            <p:strVal val="#ppt_x-.1"/>
                                          </p:val>
                                        </p:tav>
                                        <p:tav tm="100000">
                                          <p:val>
                                            <p:strVal val="#ppt_x"/>
                                          </p:val>
                                        </p:tav>
                                      </p:tavLst>
                                    </p:anim>
                                    <p:anim calcmode="lin" valueType="num">
                                      <p:cBhvr>
                                        <p:cTn id="25" dur="1000" fill="hold"/>
                                        <p:tgtEl>
                                          <p:spTgt spid="172036">
                                            <p:txEl>
                                              <p:pRg st="2" end="2"/>
                                            </p:txEl>
                                          </p:spTgt>
                                        </p:tgtEl>
                                        <p:attrNameLst>
                                          <p:attrName>ppt_y</p:attrName>
                                        </p:attrNameLst>
                                      </p:cBhvr>
                                      <p:tavLst>
                                        <p:tav tm="0">
                                          <p:val>
                                            <p:strVal val="#ppt_y"/>
                                          </p:val>
                                        </p:tav>
                                        <p:tav tm="100000">
                                          <p:val>
                                            <p:strVal val="#ppt_y"/>
                                          </p:val>
                                        </p:tav>
                                      </p:tavLst>
                                    </p:anim>
                                  </p:childTnLst>
                                </p:cTn>
                              </p:par>
                              <p:par>
                                <p:cTn id="26" presetID="40" presetClass="entr" presetSubtype="0" fill="hold" nodeType="withEffect">
                                  <p:stCondLst>
                                    <p:cond delay="0"/>
                                  </p:stCondLst>
                                  <p:iterate type="lt">
                                    <p:tmPct val="10000"/>
                                  </p:iterate>
                                  <p:childTnLst>
                                    <p:set>
                                      <p:cBhvr>
                                        <p:cTn id="27" dur="1" fill="hold">
                                          <p:stCondLst>
                                            <p:cond delay="0"/>
                                          </p:stCondLst>
                                        </p:cTn>
                                        <p:tgtEl>
                                          <p:spTgt spid="172036">
                                            <p:txEl>
                                              <p:pRg st="3" end="3"/>
                                            </p:txEl>
                                          </p:spTgt>
                                        </p:tgtEl>
                                        <p:attrNameLst>
                                          <p:attrName>style.visibility</p:attrName>
                                        </p:attrNameLst>
                                      </p:cBhvr>
                                      <p:to>
                                        <p:strVal val="visible"/>
                                      </p:to>
                                    </p:set>
                                    <p:animEffect transition="in" filter="fade">
                                      <p:cBhvr>
                                        <p:cTn id="28" dur="1000"/>
                                        <p:tgtEl>
                                          <p:spTgt spid="172036">
                                            <p:txEl>
                                              <p:pRg st="3" end="3"/>
                                            </p:txEl>
                                          </p:spTgt>
                                        </p:tgtEl>
                                      </p:cBhvr>
                                    </p:animEffect>
                                    <p:anim calcmode="lin" valueType="num">
                                      <p:cBhvr>
                                        <p:cTn id="29" dur="1000" fill="hold"/>
                                        <p:tgtEl>
                                          <p:spTgt spid="172036">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172036">
                                            <p:txEl>
                                              <p:pRg st="3" end="3"/>
                                            </p:txEl>
                                          </p:spTgt>
                                        </p:tgtEl>
                                        <p:attrNameLst>
                                          <p:attrName>ppt_y</p:attrName>
                                        </p:attrNameLst>
                                      </p:cBhvr>
                                      <p:tavLst>
                                        <p:tav tm="0">
                                          <p:val>
                                            <p:strVal val="#ppt_y"/>
                                          </p:val>
                                        </p:tav>
                                        <p:tav tm="100000">
                                          <p:val>
                                            <p:strVal val="#ppt_y"/>
                                          </p:val>
                                        </p:tav>
                                      </p:tavLst>
                                    </p:anim>
                                  </p:childTnLst>
                                </p:cTn>
                              </p:par>
                              <p:par>
                                <p:cTn id="31" presetID="40" presetClass="entr" presetSubtype="0" fill="hold" nodeType="withEffect">
                                  <p:stCondLst>
                                    <p:cond delay="0"/>
                                  </p:stCondLst>
                                  <p:iterate type="lt">
                                    <p:tmPct val="10000"/>
                                  </p:iterate>
                                  <p:childTnLst>
                                    <p:set>
                                      <p:cBhvr>
                                        <p:cTn id="32" dur="1" fill="hold">
                                          <p:stCondLst>
                                            <p:cond delay="0"/>
                                          </p:stCondLst>
                                        </p:cTn>
                                        <p:tgtEl>
                                          <p:spTgt spid="172036">
                                            <p:txEl>
                                              <p:pRg st="4" end="4"/>
                                            </p:txEl>
                                          </p:spTgt>
                                        </p:tgtEl>
                                        <p:attrNameLst>
                                          <p:attrName>style.visibility</p:attrName>
                                        </p:attrNameLst>
                                      </p:cBhvr>
                                      <p:to>
                                        <p:strVal val="visible"/>
                                      </p:to>
                                    </p:set>
                                    <p:animEffect transition="in" filter="fade">
                                      <p:cBhvr>
                                        <p:cTn id="33" dur="1000"/>
                                        <p:tgtEl>
                                          <p:spTgt spid="172036">
                                            <p:txEl>
                                              <p:pRg st="4" end="4"/>
                                            </p:txEl>
                                          </p:spTgt>
                                        </p:tgtEl>
                                      </p:cBhvr>
                                    </p:animEffect>
                                    <p:anim calcmode="lin" valueType="num">
                                      <p:cBhvr>
                                        <p:cTn id="34" dur="1000" fill="hold"/>
                                        <p:tgtEl>
                                          <p:spTgt spid="172036">
                                            <p:txEl>
                                              <p:pRg st="4" end="4"/>
                                            </p:txEl>
                                          </p:spTgt>
                                        </p:tgtEl>
                                        <p:attrNameLst>
                                          <p:attrName>ppt_x</p:attrName>
                                        </p:attrNameLst>
                                      </p:cBhvr>
                                      <p:tavLst>
                                        <p:tav tm="0">
                                          <p:val>
                                            <p:strVal val="#ppt_x-.1"/>
                                          </p:val>
                                        </p:tav>
                                        <p:tav tm="100000">
                                          <p:val>
                                            <p:strVal val="#ppt_x"/>
                                          </p:val>
                                        </p:tav>
                                      </p:tavLst>
                                    </p:anim>
                                    <p:anim calcmode="lin" valueType="num">
                                      <p:cBhvr>
                                        <p:cTn id="35" dur="1000" fill="hold"/>
                                        <p:tgtEl>
                                          <p:spTgt spid="172036">
                                            <p:txEl>
                                              <p:pRg st="4" end="4"/>
                                            </p:txEl>
                                          </p:spTgt>
                                        </p:tgtEl>
                                        <p:attrNameLst>
                                          <p:attrName>ppt_y</p:attrName>
                                        </p:attrNameLst>
                                      </p:cBhvr>
                                      <p:tavLst>
                                        <p:tav tm="0">
                                          <p:val>
                                            <p:strVal val="#ppt_y"/>
                                          </p:val>
                                        </p:tav>
                                        <p:tav tm="100000">
                                          <p:val>
                                            <p:strVal val="#ppt_y"/>
                                          </p:val>
                                        </p:tav>
                                      </p:tavLst>
                                    </p:anim>
                                  </p:childTnLst>
                                </p:cTn>
                              </p:par>
                            </p:childTnLst>
                          </p:cTn>
                        </p:par>
                        <p:par>
                          <p:cTn id="36" fill="hold">
                            <p:stCondLst>
                              <p:cond delay="4100"/>
                            </p:stCondLst>
                            <p:childTnLst>
                              <p:par>
                                <p:cTn id="37" presetID="40" presetClass="entr" presetSubtype="0" fill="hold" nodeType="afterEffect">
                                  <p:stCondLst>
                                    <p:cond delay="0"/>
                                  </p:stCondLst>
                                  <p:iterate type="lt">
                                    <p:tmPct val="10000"/>
                                  </p:iterate>
                                  <p:childTnLst>
                                    <p:set>
                                      <p:cBhvr>
                                        <p:cTn id="38" dur="1" fill="hold">
                                          <p:stCondLst>
                                            <p:cond delay="0"/>
                                          </p:stCondLst>
                                        </p:cTn>
                                        <p:tgtEl>
                                          <p:spTgt spid="172037">
                                            <p:txEl>
                                              <p:pRg st="0" end="0"/>
                                            </p:txEl>
                                          </p:spTgt>
                                        </p:tgtEl>
                                        <p:attrNameLst>
                                          <p:attrName>style.visibility</p:attrName>
                                        </p:attrNameLst>
                                      </p:cBhvr>
                                      <p:to>
                                        <p:strVal val="visible"/>
                                      </p:to>
                                    </p:set>
                                    <p:animEffect transition="in" filter="fade">
                                      <p:cBhvr>
                                        <p:cTn id="39" dur="1000"/>
                                        <p:tgtEl>
                                          <p:spTgt spid="172037">
                                            <p:txEl>
                                              <p:pRg st="0" end="0"/>
                                            </p:txEl>
                                          </p:spTgt>
                                        </p:tgtEl>
                                      </p:cBhvr>
                                    </p:animEffect>
                                    <p:anim calcmode="lin" valueType="num">
                                      <p:cBhvr>
                                        <p:cTn id="40" dur="1000" fill="hold"/>
                                        <p:tgtEl>
                                          <p:spTgt spid="172037">
                                            <p:txEl>
                                              <p:pRg st="0" end="0"/>
                                            </p:txEl>
                                          </p:spTgt>
                                        </p:tgtEl>
                                        <p:attrNameLst>
                                          <p:attrName>ppt_x</p:attrName>
                                        </p:attrNameLst>
                                      </p:cBhvr>
                                      <p:tavLst>
                                        <p:tav tm="0">
                                          <p:val>
                                            <p:strVal val="#ppt_x-.1"/>
                                          </p:val>
                                        </p:tav>
                                        <p:tav tm="100000">
                                          <p:val>
                                            <p:strVal val="#ppt_x"/>
                                          </p:val>
                                        </p:tav>
                                      </p:tavLst>
                                    </p:anim>
                                    <p:anim calcmode="lin" valueType="num">
                                      <p:cBhvr>
                                        <p:cTn id="41" dur="1000" fill="hold"/>
                                        <p:tgtEl>
                                          <p:spTgt spid="172037">
                                            <p:txEl>
                                              <p:pRg st="0" end="0"/>
                                            </p:txEl>
                                          </p:spTgt>
                                        </p:tgtEl>
                                        <p:attrNameLst>
                                          <p:attrName>ppt_y</p:attrName>
                                        </p:attrNameLst>
                                      </p:cBhvr>
                                      <p:tavLst>
                                        <p:tav tm="0">
                                          <p:val>
                                            <p:strVal val="#ppt_y"/>
                                          </p:val>
                                        </p:tav>
                                        <p:tav tm="100000">
                                          <p:val>
                                            <p:strVal val="#ppt_y"/>
                                          </p:val>
                                        </p:tav>
                                      </p:tavLst>
                                    </p:anim>
                                  </p:childTnLst>
                                </p:cTn>
                              </p:par>
                              <p:par>
                                <p:cTn id="42" presetID="40" presetClass="entr" presetSubtype="0" fill="hold" nodeType="withEffect">
                                  <p:stCondLst>
                                    <p:cond delay="0"/>
                                  </p:stCondLst>
                                  <p:iterate type="lt">
                                    <p:tmPct val="10000"/>
                                  </p:iterate>
                                  <p:childTnLst>
                                    <p:set>
                                      <p:cBhvr>
                                        <p:cTn id="43" dur="1" fill="hold">
                                          <p:stCondLst>
                                            <p:cond delay="0"/>
                                          </p:stCondLst>
                                        </p:cTn>
                                        <p:tgtEl>
                                          <p:spTgt spid="172037">
                                            <p:txEl>
                                              <p:pRg st="1" end="1"/>
                                            </p:txEl>
                                          </p:spTgt>
                                        </p:tgtEl>
                                        <p:attrNameLst>
                                          <p:attrName>style.visibility</p:attrName>
                                        </p:attrNameLst>
                                      </p:cBhvr>
                                      <p:to>
                                        <p:strVal val="visible"/>
                                      </p:to>
                                    </p:set>
                                    <p:animEffect transition="in" filter="fade">
                                      <p:cBhvr>
                                        <p:cTn id="44" dur="1000"/>
                                        <p:tgtEl>
                                          <p:spTgt spid="172037">
                                            <p:txEl>
                                              <p:pRg st="1" end="1"/>
                                            </p:txEl>
                                          </p:spTgt>
                                        </p:tgtEl>
                                      </p:cBhvr>
                                    </p:animEffect>
                                    <p:anim calcmode="lin" valueType="num">
                                      <p:cBhvr>
                                        <p:cTn id="45" dur="1000" fill="hold"/>
                                        <p:tgtEl>
                                          <p:spTgt spid="172037">
                                            <p:txEl>
                                              <p:pRg st="1" end="1"/>
                                            </p:txEl>
                                          </p:spTgt>
                                        </p:tgtEl>
                                        <p:attrNameLst>
                                          <p:attrName>ppt_x</p:attrName>
                                        </p:attrNameLst>
                                      </p:cBhvr>
                                      <p:tavLst>
                                        <p:tav tm="0">
                                          <p:val>
                                            <p:strVal val="#ppt_x-.1"/>
                                          </p:val>
                                        </p:tav>
                                        <p:tav tm="100000">
                                          <p:val>
                                            <p:strVal val="#ppt_x"/>
                                          </p:val>
                                        </p:tav>
                                      </p:tavLst>
                                    </p:anim>
                                    <p:anim calcmode="lin" valueType="num">
                                      <p:cBhvr>
                                        <p:cTn id="46" dur="1000" fill="hold"/>
                                        <p:tgtEl>
                                          <p:spTgt spid="172037">
                                            <p:txEl>
                                              <p:pRg st="1" end="1"/>
                                            </p:txEl>
                                          </p:spTgt>
                                        </p:tgtEl>
                                        <p:attrNameLst>
                                          <p:attrName>ppt_y</p:attrName>
                                        </p:attrNameLst>
                                      </p:cBhvr>
                                      <p:tavLst>
                                        <p:tav tm="0">
                                          <p:val>
                                            <p:strVal val="#ppt_y"/>
                                          </p:val>
                                        </p:tav>
                                        <p:tav tm="100000">
                                          <p:val>
                                            <p:strVal val="#ppt_y"/>
                                          </p:val>
                                        </p:tav>
                                      </p:tavLst>
                                    </p:anim>
                                  </p:childTnLst>
                                </p:cTn>
                              </p:par>
                              <p:par>
                                <p:cTn id="47" presetID="40" presetClass="entr" presetSubtype="0" fill="hold" nodeType="withEffect">
                                  <p:stCondLst>
                                    <p:cond delay="0"/>
                                  </p:stCondLst>
                                  <p:iterate type="lt">
                                    <p:tmPct val="10000"/>
                                  </p:iterate>
                                  <p:childTnLst>
                                    <p:set>
                                      <p:cBhvr>
                                        <p:cTn id="48" dur="1" fill="hold">
                                          <p:stCondLst>
                                            <p:cond delay="0"/>
                                          </p:stCondLst>
                                        </p:cTn>
                                        <p:tgtEl>
                                          <p:spTgt spid="172037">
                                            <p:txEl>
                                              <p:pRg st="2" end="2"/>
                                            </p:txEl>
                                          </p:spTgt>
                                        </p:tgtEl>
                                        <p:attrNameLst>
                                          <p:attrName>style.visibility</p:attrName>
                                        </p:attrNameLst>
                                      </p:cBhvr>
                                      <p:to>
                                        <p:strVal val="visible"/>
                                      </p:to>
                                    </p:set>
                                    <p:animEffect transition="in" filter="fade">
                                      <p:cBhvr>
                                        <p:cTn id="49" dur="1000"/>
                                        <p:tgtEl>
                                          <p:spTgt spid="172037">
                                            <p:txEl>
                                              <p:pRg st="2" end="2"/>
                                            </p:txEl>
                                          </p:spTgt>
                                        </p:tgtEl>
                                      </p:cBhvr>
                                    </p:animEffect>
                                    <p:anim calcmode="lin" valueType="num">
                                      <p:cBhvr>
                                        <p:cTn id="50" dur="1000" fill="hold"/>
                                        <p:tgtEl>
                                          <p:spTgt spid="172037">
                                            <p:txEl>
                                              <p:pRg st="2" end="2"/>
                                            </p:txEl>
                                          </p:spTgt>
                                        </p:tgtEl>
                                        <p:attrNameLst>
                                          <p:attrName>ppt_x</p:attrName>
                                        </p:attrNameLst>
                                      </p:cBhvr>
                                      <p:tavLst>
                                        <p:tav tm="0">
                                          <p:val>
                                            <p:strVal val="#ppt_x-.1"/>
                                          </p:val>
                                        </p:tav>
                                        <p:tav tm="100000">
                                          <p:val>
                                            <p:strVal val="#ppt_x"/>
                                          </p:val>
                                        </p:tav>
                                      </p:tavLst>
                                    </p:anim>
                                    <p:anim calcmode="lin" valueType="num">
                                      <p:cBhvr>
                                        <p:cTn id="51" dur="1000" fill="hold"/>
                                        <p:tgtEl>
                                          <p:spTgt spid="172037">
                                            <p:txEl>
                                              <p:pRg st="2" end="2"/>
                                            </p:txEl>
                                          </p:spTgt>
                                        </p:tgtEl>
                                        <p:attrNameLst>
                                          <p:attrName>ppt_y</p:attrName>
                                        </p:attrNameLst>
                                      </p:cBhvr>
                                      <p:tavLst>
                                        <p:tav tm="0">
                                          <p:val>
                                            <p:strVal val="#ppt_y"/>
                                          </p:val>
                                        </p:tav>
                                        <p:tav tm="100000">
                                          <p:val>
                                            <p:strVal val="#ppt_y"/>
                                          </p:val>
                                        </p:tav>
                                      </p:tavLst>
                                    </p:anim>
                                  </p:childTnLst>
                                </p:cTn>
                              </p:par>
                              <p:par>
                                <p:cTn id="52" presetID="40" presetClass="entr" presetSubtype="0" fill="hold" nodeType="withEffect">
                                  <p:stCondLst>
                                    <p:cond delay="0"/>
                                  </p:stCondLst>
                                  <p:iterate type="lt">
                                    <p:tmPct val="10000"/>
                                  </p:iterate>
                                  <p:childTnLst>
                                    <p:set>
                                      <p:cBhvr>
                                        <p:cTn id="53" dur="1" fill="hold">
                                          <p:stCondLst>
                                            <p:cond delay="0"/>
                                          </p:stCondLst>
                                        </p:cTn>
                                        <p:tgtEl>
                                          <p:spTgt spid="172037">
                                            <p:txEl>
                                              <p:pRg st="3" end="3"/>
                                            </p:txEl>
                                          </p:spTgt>
                                        </p:tgtEl>
                                        <p:attrNameLst>
                                          <p:attrName>style.visibility</p:attrName>
                                        </p:attrNameLst>
                                      </p:cBhvr>
                                      <p:to>
                                        <p:strVal val="visible"/>
                                      </p:to>
                                    </p:set>
                                    <p:animEffect transition="in" filter="fade">
                                      <p:cBhvr>
                                        <p:cTn id="54" dur="1000"/>
                                        <p:tgtEl>
                                          <p:spTgt spid="172037">
                                            <p:txEl>
                                              <p:pRg st="3" end="3"/>
                                            </p:txEl>
                                          </p:spTgt>
                                        </p:tgtEl>
                                      </p:cBhvr>
                                    </p:animEffect>
                                    <p:anim calcmode="lin" valueType="num">
                                      <p:cBhvr>
                                        <p:cTn id="55" dur="1000" fill="hold"/>
                                        <p:tgtEl>
                                          <p:spTgt spid="172037">
                                            <p:txEl>
                                              <p:pRg st="3" end="3"/>
                                            </p:txEl>
                                          </p:spTgt>
                                        </p:tgtEl>
                                        <p:attrNameLst>
                                          <p:attrName>ppt_x</p:attrName>
                                        </p:attrNameLst>
                                      </p:cBhvr>
                                      <p:tavLst>
                                        <p:tav tm="0">
                                          <p:val>
                                            <p:strVal val="#ppt_x-.1"/>
                                          </p:val>
                                        </p:tav>
                                        <p:tav tm="100000">
                                          <p:val>
                                            <p:strVal val="#ppt_x"/>
                                          </p:val>
                                        </p:tav>
                                      </p:tavLst>
                                    </p:anim>
                                    <p:anim calcmode="lin" valueType="num">
                                      <p:cBhvr>
                                        <p:cTn id="56" dur="1000" fill="hold"/>
                                        <p:tgtEl>
                                          <p:spTgt spid="172037">
                                            <p:txEl>
                                              <p:pRg st="3" end="3"/>
                                            </p:txEl>
                                          </p:spTgt>
                                        </p:tgtEl>
                                        <p:attrNameLst>
                                          <p:attrName>ppt_y</p:attrName>
                                        </p:attrNameLst>
                                      </p:cBhvr>
                                      <p:tavLst>
                                        <p:tav tm="0">
                                          <p:val>
                                            <p:strVal val="#ppt_y"/>
                                          </p:val>
                                        </p:tav>
                                        <p:tav tm="100000">
                                          <p:val>
                                            <p:strVal val="#ppt_y"/>
                                          </p:val>
                                        </p:tav>
                                      </p:tavLst>
                                    </p:anim>
                                  </p:childTnLst>
                                </p:cTn>
                              </p:par>
                              <p:par>
                                <p:cTn id="57" presetID="40" presetClass="entr" presetSubtype="0" fill="hold" nodeType="withEffect">
                                  <p:stCondLst>
                                    <p:cond delay="0"/>
                                  </p:stCondLst>
                                  <p:iterate type="lt">
                                    <p:tmPct val="10000"/>
                                  </p:iterate>
                                  <p:childTnLst>
                                    <p:set>
                                      <p:cBhvr>
                                        <p:cTn id="58" dur="1" fill="hold">
                                          <p:stCondLst>
                                            <p:cond delay="0"/>
                                          </p:stCondLst>
                                        </p:cTn>
                                        <p:tgtEl>
                                          <p:spTgt spid="172037">
                                            <p:txEl>
                                              <p:pRg st="4" end="4"/>
                                            </p:txEl>
                                          </p:spTgt>
                                        </p:tgtEl>
                                        <p:attrNameLst>
                                          <p:attrName>style.visibility</p:attrName>
                                        </p:attrNameLst>
                                      </p:cBhvr>
                                      <p:to>
                                        <p:strVal val="visible"/>
                                      </p:to>
                                    </p:set>
                                    <p:animEffect transition="in" filter="fade">
                                      <p:cBhvr>
                                        <p:cTn id="59" dur="1000"/>
                                        <p:tgtEl>
                                          <p:spTgt spid="172037">
                                            <p:txEl>
                                              <p:pRg st="4" end="4"/>
                                            </p:txEl>
                                          </p:spTgt>
                                        </p:tgtEl>
                                      </p:cBhvr>
                                    </p:animEffect>
                                    <p:anim calcmode="lin" valueType="num">
                                      <p:cBhvr>
                                        <p:cTn id="60" dur="1000" fill="hold"/>
                                        <p:tgtEl>
                                          <p:spTgt spid="172037">
                                            <p:txEl>
                                              <p:pRg st="4" end="4"/>
                                            </p:txEl>
                                          </p:spTgt>
                                        </p:tgtEl>
                                        <p:attrNameLst>
                                          <p:attrName>ppt_x</p:attrName>
                                        </p:attrNameLst>
                                      </p:cBhvr>
                                      <p:tavLst>
                                        <p:tav tm="0">
                                          <p:val>
                                            <p:strVal val="#ppt_x-.1"/>
                                          </p:val>
                                        </p:tav>
                                        <p:tav tm="100000">
                                          <p:val>
                                            <p:strVal val="#ppt_x"/>
                                          </p:val>
                                        </p:tav>
                                      </p:tavLst>
                                    </p:anim>
                                    <p:anim calcmode="lin" valueType="num">
                                      <p:cBhvr>
                                        <p:cTn id="61" dur="1000" fill="hold"/>
                                        <p:tgtEl>
                                          <p:spTgt spid="172037">
                                            <p:txEl>
                                              <p:pRg st="4" end="4"/>
                                            </p:txEl>
                                          </p:spTgt>
                                        </p:tgtEl>
                                        <p:attrNameLst>
                                          <p:attrName>ppt_y</p:attrName>
                                        </p:attrNameLst>
                                      </p:cBhvr>
                                      <p:tavLst>
                                        <p:tav tm="0">
                                          <p:val>
                                            <p:strVal val="#ppt_y"/>
                                          </p:val>
                                        </p:tav>
                                        <p:tav tm="100000">
                                          <p:val>
                                            <p:strVal val="#ppt_y"/>
                                          </p:val>
                                        </p:tav>
                                      </p:tavLst>
                                    </p:anim>
                                  </p:childTnLst>
                                </p:cTn>
                              </p:par>
                              <p:par>
                                <p:cTn id="62" presetID="40" presetClass="entr" presetSubtype="0" fill="hold" nodeType="withEffect">
                                  <p:stCondLst>
                                    <p:cond delay="0"/>
                                  </p:stCondLst>
                                  <p:iterate type="lt">
                                    <p:tmPct val="10000"/>
                                  </p:iterate>
                                  <p:childTnLst>
                                    <p:set>
                                      <p:cBhvr>
                                        <p:cTn id="63" dur="1" fill="hold">
                                          <p:stCondLst>
                                            <p:cond delay="0"/>
                                          </p:stCondLst>
                                        </p:cTn>
                                        <p:tgtEl>
                                          <p:spTgt spid="172037">
                                            <p:txEl>
                                              <p:pRg st="5" end="5"/>
                                            </p:txEl>
                                          </p:spTgt>
                                        </p:tgtEl>
                                        <p:attrNameLst>
                                          <p:attrName>style.visibility</p:attrName>
                                        </p:attrNameLst>
                                      </p:cBhvr>
                                      <p:to>
                                        <p:strVal val="visible"/>
                                      </p:to>
                                    </p:set>
                                    <p:animEffect transition="in" filter="fade">
                                      <p:cBhvr>
                                        <p:cTn id="64" dur="1000"/>
                                        <p:tgtEl>
                                          <p:spTgt spid="172037">
                                            <p:txEl>
                                              <p:pRg st="5" end="5"/>
                                            </p:txEl>
                                          </p:spTgt>
                                        </p:tgtEl>
                                      </p:cBhvr>
                                    </p:animEffect>
                                    <p:anim calcmode="lin" valueType="num">
                                      <p:cBhvr>
                                        <p:cTn id="65" dur="1000" fill="hold"/>
                                        <p:tgtEl>
                                          <p:spTgt spid="172037">
                                            <p:txEl>
                                              <p:pRg st="5" end="5"/>
                                            </p:txEl>
                                          </p:spTgt>
                                        </p:tgtEl>
                                        <p:attrNameLst>
                                          <p:attrName>ppt_x</p:attrName>
                                        </p:attrNameLst>
                                      </p:cBhvr>
                                      <p:tavLst>
                                        <p:tav tm="0">
                                          <p:val>
                                            <p:strVal val="#ppt_x-.1"/>
                                          </p:val>
                                        </p:tav>
                                        <p:tav tm="100000">
                                          <p:val>
                                            <p:strVal val="#ppt_x"/>
                                          </p:val>
                                        </p:tav>
                                      </p:tavLst>
                                    </p:anim>
                                    <p:anim calcmode="lin" valueType="num">
                                      <p:cBhvr>
                                        <p:cTn id="66" dur="1000" fill="hold"/>
                                        <p:tgtEl>
                                          <p:spTgt spid="172037">
                                            <p:txEl>
                                              <p:pRg st="5" end="5"/>
                                            </p:txEl>
                                          </p:spTgt>
                                        </p:tgtEl>
                                        <p:attrNameLst>
                                          <p:attrName>ppt_y</p:attrName>
                                        </p:attrNameLst>
                                      </p:cBhvr>
                                      <p:tavLst>
                                        <p:tav tm="0">
                                          <p:val>
                                            <p:strVal val="#ppt_y"/>
                                          </p:val>
                                        </p:tav>
                                        <p:tav tm="100000">
                                          <p:val>
                                            <p:strVal val="#ppt_y"/>
                                          </p:val>
                                        </p:tav>
                                      </p:tavLst>
                                    </p:anim>
                                  </p:childTnLst>
                                </p:cTn>
                              </p:par>
                              <p:par>
                                <p:cTn id="67" presetID="40" presetClass="entr" presetSubtype="0" fill="hold" nodeType="withEffect">
                                  <p:stCondLst>
                                    <p:cond delay="0"/>
                                  </p:stCondLst>
                                  <p:iterate type="lt">
                                    <p:tmPct val="10000"/>
                                  </p:iterate>
                                  <p:childTnLst>
                                    <p:set>
                                      <p:cBhvr>
                                        <p:cTn id="68" dur="1" fill="hold">
                                          <p:stCondLst>
                                            <p:cond delay="0"/>
                                          </p:stCondLst>
                                        </p:cTn>
                                        <p:tgtEl>
                                          <p:spTgt spid="172037">
                                            <p:txEl>
                                              <p:pRg st="6" end="6"/>
                                            </p:txEl>
                                          </p:spTgt>
                                        </p:tgtEl>
                                        <p:attrNameLst>
                                          <p:attrName>style.visibility</p:attrName>
                                        </p:attrNameLst>
                                      </p:cBhvr>
                                      <p:to>
                                        <p:strVal val="visible"/>
                                      </p:to>
                                    </p:set>
                                    <p:animEffect transition="in" filter="fade">
                                      <p:cBhvr>
                                        <p:cTn id="69" dur="1000"/>
                                        <p:tgtEl>
                                          <p:spTgt spid="172037">
                                            <p:txEl>
                                              <p:pRg st="6" end="6"/>
                                            </p:txEl>
                                          </p:spTgt>
                                        </p:tgtEl>
                                      </p:cBhvr>
                                    </p:animEffect>
                                    <p:anim calcmode="lin" valueType="num">
                                      <p:cBhvr>
                                        <p:cTn id="70" dur="1000" fill="hold"/>
                                        <p:tgtEl>
                                          <p:spTgt spid="172037">
                                            <p:txEl>
                                              <p:pRg st="6" end="6"/>
                                            </p:txEl>
                                          </p:spTgt>
                                        </p:tgtEl>
                                        <p:attrNameLst>
                                          <p:attrName>ppt_x</p:attrName>
                                        </p:attrNameLst>
                                      </p:cBhvr>
                                      <p:tavLst>
                                        <p:tav tm="0">
                                          <p:val>
                                            <p:strVal val="#ppt_x-.1"/>
                                          </p:val>
                                        </p:tav>
                                        <p:tav tm="100000">
                                          <p:val>
                                            <p:strVal val="#ppt_x"/>
                                          </p:val>
                                        </p:tav>
                                      </p:tavLst>
                                    </p:anim>
                                    <p:anim calcmode="lin" valueType="num">
                                      <p:cBhvr>
                                        <p:cTn id="71" dur="1000" fill="hold"/>
                                        <p:tgtEl>
                                          <p:spTgt spid="17203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4"/>
          <p:cNvSpPr>
            <a:spLocks noGrp="1"/>
          </p:cNvSpPr>
          <p:nvPr>
            <p:ph type="sldNum" sz="quarter" idx="12"/>
          </p:nvPr>
        </p:nvSpPr>
        <p:spPr/>
        <p:txBody>
          <a:bodyPr/>
          <a:lstStyle/>
          <a:p>
            <a:fld id="{E9ED3163-2ADB-4708-8B43-EE84CCBC7B55}" type="slidenum">
              <a:rPr lang="ar-SA">
                <a:solidFill>
                  <a:srgbClr val="90C226"/>
                </a:solidFill>
              </a:rPr>
              <a:pPr/>
              <a:t>61</a:t>
            </a:fld>
            <a:endParaRPr lang="en-US" dirty="0">
              <a:solidFill>
                <a:srgbClr val="90C226"/>
              </a:solidFill>
            </a:endParaRPr>
          </a:p>
        </p:txBody>
      </p:sp>
      <p:sp>
        <p:nvSpPr>
          <p:cNvPr id="173059" name="Text Box 3"/>
          <p:cNvSpPr txBox="1">
            <a:spLocks noChangeArrowheads="1"/>
          </p:cNvSpPr>
          <p:nvPr/>
        </p:nvSpPr>
        <p:spPr bwMode="auto">
          <a:xfrm>
            <a:off x="468313" y="1052513"/>
            <a:ext cx="8350250" cy="641350"/>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ساختمان مقبره امیر اسماعیل سامانی در بخارا در سال 295 هجری از ساختمان هایی است که زمان رواج شیوه خراسانی ساخته شده، ولی همه ویژگی های شیوه رازی را داراست.</a:t>
            </a:r>
          </a:p>
        </p:txBody>
      </p:sp>
      <p:sp>
        <p:nvSpPr>
          <p:cNvPr id="173060" name="Text Box 4"/>
          <p:cNvSpPr txBox="1">
            <a:spLocks noChangeArrowheads="1"/>
          </p:cNvSpPr>
          <p:nvPr/>
        </p:nvSpPr>
        <p:spPr bwMode="auto">
          <a:xfrm>
            <a:off x="5724525" y="333375"/>
            <a:ext cx="3095625"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مقبره امیر اسماعیل سامانی</a:t>
            </a:r>
            <a:endParaRPr lang="en-US" sz="2000" b="1" dirty="0">
              <a:solidFill>
                <a:srgbClr val="800000"/>
              </a:solidFill>
              <a:latin typeface="Arial" pitchFamily="34" charset="0"/>
              <a:cs typeface="B Homa" panose="00000400000000000000" pitchFamily="2" charset="-78"/>
            </a:endParaRPr>
          </a:p>
        </p:txBody>
      </p:sp>
      <p:pic>
        <p:nvPicPr>
          <p:cNvPr id="173062" name="Picture 6" descr="6"/>
          <p:cNvPicPr>
            <a:picLocks noChangeAspect="1" noChangeArrowheads="1"/>
          </p:cNvPicPr>
          <p:nvPr/>
        </p:nvPicPr>
        <p:blipFill>
          <a:blip r:embed="rId2">
            <a:lum contrast="24000"/>
          </a:blip>
          <a:srcRect/>
          <a:stretch>
            <a:fillRect/>
          </a:stretch>
        </p:blipFill>
        <p:spPr bwMode="auto">
          <a:xfrm>
            <a:off x="6804025" y="3933825"/>
            <a:ext cx="1965325" cy="20161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73063" name="Picture 7" descr="6y"/>
          <p:cNvPicPr>
            <a:picLocks noChangeAspect="1" noChangeArrowheads="1"/>
          </p:cNvPicPr>
          <p:nvPr/>
        </p:nvPicPr>
        <p:blipFill>
          <a:blip r:embed="rId3">
            <a:lum contrast="30000"/>
          </a:blip>
          <a:srcRect/>
          <a:stretch>
            <a:fillRect/>
          </a:stretch>
        </p:blipFill>
        <p:spPr bwMode="auto">
          <a:xfrm>
            <a:off x="6732588" y="1700213"/>
            <a:ext cx="1966912" cy="201771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73064" name="Rectangle 8"/>
          <p:cNvSpPr>
            <a:spLocks noChangeArrowheads="1"/>
          </p:cNvSpPr>
          <p:nvPr/>
        </p:nvSpPr>
        <p:spPr bwMode="auto">
          <a:xfrm>
            <a:off x="468313" y="4437063"/>
            <a:ext cx="5472112" cy="1190625"/>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      چهار گوشه ساختمان چهار پیلک دارد. ساختمان آن بسیار پایدار برگزیده شده.بلندای گنبد کم نیست و شنگه نوک آن نشان می دهد، که گنبد دو پوش بوده است. چفد درگاه ورودی تیزه دار است. اما چفد پنج ها یا کپله ها در بالا مازه دار هستند </a:t>
            </a:r>
          </a:p>
        </p:txBody>
      </p:sp>
      <p:sp>
        <p:nvSpPr>
          <p:cNvPr id="173065" name="Rectangle 9"/>
          <p:cNvSpPr>
            <a:spLocks noChangeArrowheads="1"/>
          </p:cNvSpPr>
          <p:nvPr/>
        </p:nvSpPr>
        <p:spPr bwMode="auto">
          <a:xfrm>
            <a:off x="4211638" y="6237288"/>
            <a:ext cx="4652962" cy="366712"/>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srgbClr val="800000"/>
                </a:solidFill>
                <a:latin typeface="Arial" pitchFamily="34" charset="0"/>
                <a:cs typeface="B Homa" panose="00000400000000000000" pitchFamily="2" charset="-78"/>
              </a:rPr>
              <a:t>بخارا، مقبره امیر اسماعیل سامانی  نقشه بنا در دو ارتفاع</a:t>
            </a:r>
            <a:endParaRPr lang="en-US" b="1" dirty="0">
              <a:solidFill>
                <a:srgbClr val="800000"/>
              </a:solidFill>
              <a:latin typeface="Arial" pitchFamily="34" charset="0"/>
              <a:cs typeface="B Homa" panose="00000400000000000000" pitchFamily="2" charset="-78"/>
            </a:endParaRPr>
          </a:p>
        </p:txBody>
      </p:sp>
      <p:pic>
        <p:nvPicPr>
          <p:cNvPr id="173067" name="Picture 11" descr="5"/>
          <p:cNvPicPr>
            <a:picLocks noChangeAspect="1" noChangeArrowheads="1"/>
          </p:cNvPicPr>
          <p:nvPr/>
        </p:nvPicPr>
        <p:blipFill>
          <a:blip r:embed="rId4">
            <a:lum contrast="48000"/>
          </a:blip>
          <a:srcRect/>
          <a:stretch>
            <a:fillRect/>
          </a:stretch>
        </p:blipFill>
        <p:spPr bwMode="auto">
          <a:xfrm>
            <a:off x="3563938" y="1773238"/>
            <a:ext cx="2627312" cy="259873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73068" name="Picture 12" descr="112"/>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39750" y="1989138"/>
            <a:ext cx="2808288" cy="21907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73069" name="Picture 13" descr="5y"/>
          <p:cNvPicPr>
            <a:picLocks noChangeAspect="1" noChangeArrowheads="1"/>
          </p:cNvPicPr>
          <p:nvPr/>
        </p:nvPicPr>
        <p:blipFill>
          <a:blip r:embed="rId6">
            <a:lum contrast="48000"/>
          </a:blip>
          <a:srcRect/>
          <a:stretch>
            <a:fillRect/>
          </a:stretch>
        </p:blipFill>
        <p:spPr bwMode="auto">
          <a:xfrm>
            <a:off x="1042988" y="5373688"/>
            <a:ext cx="1728787" cy="14128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73070" name="AutoShape 14">
            <a:hlinkClick r:id="rId7" action="ppaction://hlinksldjump" highlightClick="1"/>
          </p:cNvPr>
          <p:cNvSpPr>
            <a:spLocks noChangeArrowheads="1"/>
          </p:cNvSpPr>
          <p:nvPr/>
        </p:nvSpPr>
        <p:spPr bwMode="auto">
          <a:xfrm>
            <a:off x="250825" y="6165850"/>
            <a:ext cx="433388" cy="503238"/>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58797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73060"/>
                                        </p:tgtEl>
                                        <p:attrNameLst>
                                          <p:attrName>style.visibility</p:attrName>
                                        </p:attrNameLst>
                                      </p:cBhvr>
                                      <p:to>
                                        <p:strVal val="visible"/>
                                      </p:to>
                                    </p:set>
                                    <p:anim calcmode="lin" valueType="num">
                                      <p:cBhvr>
                                        <p:cTn id="7" dur="1000" fill="hold"/>
                                        <p:tgtEl>
                                          <p:spTgt spid="173060"/>
                                        </p:tgtEl>
                                        <p:attrNameLst>
                                          <p:attrName>ppt_x</p:attrName>
                                        </p:attrNameLst>
                                      </p:cBhvr>
                                      <p:tavLst>
                                        <p:tav tm="0">
                                          <p:val>
                                            <p:strVal val="#ppt_x-.2"/>
                                          </p:val>
                                        </p:tav>
                                        <p:tav tm="100000">
                                          <p:val>
                                            <p:strVal val="#ppt_x"/>
                                          </p:val>
                                        </p:tav>
                                      </p:tavLst>
                                    </p:anim>
                                    <p:anim calcmode="lin" valueType="num">
                                      <p:cBhvr>
                                        <p:cTn id="8" dur="1000" fill="hold"/>
                                        <p:tgtEl>
                                          <p:spTgt spid="17306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3060"/>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73059"/>
                                        </p:tgtEl>
                                        <p:attrNameLst>
                                          <p:attrName>style.visibility</p:attrName>
                                        </p:attrNameLst>
                                      </p:cBhvr>
                                      <p:to>
                                        <p:strVal val="visible"/>
                                      </p:to>
                                    </p:set>
                                    <p:animEffect transition="in" filter="diamond(in)">
                                      <p:cBhvr>
                                        <p:cTn id="13" dur="2000"/>
                                        <p:tgtEl>
                                          <p:spTgt spid="173059"/>
                                        </p:tgtEl>
                                      </p:cBhvr>
                                    </p:animEffect>
                                  </p:childTnLst>
                                </p:cTn>
                              </p:par>
                            </p:childTnLst>
                          </p:cTn>
                        </p:par>
                        <p:par>
                          <p:cTn id="14" fill="hold">
                            <p:stCondLst>
                              <p:cond delay="3000"/>
                            </p:stCondLst>
                            <p:childTnLst>
                              <p:par>
                                <p:cTn id="15" presetID="8" presetClass="entr" presetSubtype="16" fill="hold" grpId="0" nodeType="afterEffect">
                                  <p:stCondLst>
                                    <p:cond delay="0"/>
                                  </p:stCondLst>
                                  <p:childTnLst>
                                    <p:set>
                                      <p:cBhvr>
                                        <p:cTn id="16" dur="1" fill="hold">
                                          <p:stCondLst>
                                            <p:cond delay="0"/>
                                          </p:stCondLst>
                                        </p:cTn>
                                        <p:tgtEl>
                                          <p:spTgt spid="173064"/>
                                        </p:tgtEl>
                                        <p:attrNameLst>
                                          <p:attrName>style.visibility</p:attrName>
                                        </p:attrNameLst>
                                      </p:cBhvr>
                                      <p:to>
                                        <p:strVal val="visible"/>
                                      </p:to>
                                    </p:set>
                                    <p:animEffect transition="in" filter="diamond(in)">
                                      <p:cBhvr>
                                        <p:cTn id="17" dur="2000"/>
                                        <p:tgtEl>
                                          <p:spTgt spid="173064"/>
                                        </p:tgtEl>
                                      </p:cBhvr>
                                    </p:animEffect>
                                  </p:childTnLst>
                                </p:cTn>
                              </p:par>
                              <p:par>
                                <p:cTn id="18" presetID="22" presetClass="entr" presetSubtype="1" fill="hold" nodeType="withEffect">
                                  <p:stCondLst>
                                    <p:cond delay="0"/>
                                  </p:stCondLst>
                                  <p:childTnLst>
                                    <p:set>
                                      <p:cBhvr>
                                        <p:cTn id="19" dur="1" fill="hold">
                                          <p:stCondLst>
                                            <p:cond delay="0"/>
                                          </p:stCondLst>
                                        </p:cTn>
                                        <p:tgtEl>
                                          <p:spTgt spid="173063"/>
                                        </p:tgtEl>
                                        <p:attrNameLst>
                                          <p:attrName>style.visibility</p:attrName>
                                        </p:attrNameLst>
                                      </p:cBhvr>
                                      <p:to>
                                        <p:strVal val="visible"/>
                                      </p:to>
                                    </p:set>
                                    <p:animEffect transition="in" filter="wipe(up)">
                                      <p:cBhvr>
                                        <p:cTn id="20" dur="1000"/>
                                        <p:tgtEl>
                                          <p:spTgt spid="173063"/>
                                        </p:tgtEl>
                                      </p:cBhvr>
                                    </p:animEffect>
                                  </p:childTnLst>
                                </p:cTn>
                              </p:par>
                              <p:par>
                                <p:cTn id="21" presetID="22" presetClass="entr" presetSubtype="1" fill="hold" nodeType="withEffect">
                                  <p:stCondLst>
                                    <p:cond delay="0"/>
                                  </p:stCondLst>
                                  <p:childTnLst>
                                    <p:set>
                                      <p:cBhvr>
                                        <p:cTn id="22" dur="1" fill="hold">
                                          <p:stCondLst>
                                            <p:cond delay="0"/>
                                          </p:stCondLst>
                                        </p:cTn>
                                        <p:tgtEl>
                                          <p:spTgt spid="173062"/>
                                        </p:tgtEl>
                                        <p:attrNameLst>
                                          <p:attrName>style.visibility</p:attrName>
                                        </p:attrNameLst>
                                      </p:cBhvr>
                                      <p:to>
                                        <p:strVal val="visible"/>
                                      </p:to>
                                    </p:set>
                                    <p:animEffect transition="in" filter="wipe(up)">
                                      <p:cBhvr>
                                        <p:cTn id="23" dur="1000"/>
                                        <p:tgtEl>
                                          <p:spTgt spid="173062"/>
                                        </p:tgtEl>
                                      </p:cBhvr>
                                    </p:animEffect>
                                  </p:childTnLst>
                                </p:cTn>
                              </p:par>
                              <p:par>
                                <p:cTn id="24" presetID="37" presetClass="entr" presetSubtype="0" fill="hold" nodeType="withEffect">
                                  <p:stCondLst>
                                    <p:cond delay="0"/>
                                  </p:stCondLst>
                                  <p:childTnLst>
                                    <p:set>
                                      <p:cBhvr>
                                        <p:cTn id="25" dur="1" fill="hold">
                                          <p:stCondLst>
                                            <p:cond delay="0"/>
                                          </p:stCondLst>
                                        </p:cTn>
                                        <p:tgtEl>
                                          <p:spTgt spid="173065">
                                            <p:txEl>
                                              <p:pRg st="0" end="0"/>
                                            </p:txEl>
                                          </p:spTgt>
                                        </p:tgtEl>
                                        <p:attrNameLst>
                                          <p:attrName>style.visibility</p:attrName>
                                        </p:attrNameLst>
                                      </p:cBhvr>
                                      <p:to>
                                        <p:strVal val="visible"/>
                                      </p:to>
                                    </p:set>
                                    <p:animEffect transition="in" filter="fade">
                                      <p:cBhvr>
                                        <p:cTn id="26" dur="2000"/>
                                        <p:tgtEl>
                                          <p:spTgt spid="173065">
                                            <p:txEl>
                                              <p:pRg st="0" end="0"/>
                                            </p:txEl>
                                          </p:spTgt>
                                        </p:tgtEl>
                                      </p:cBhvr>
                                    </p:animEffect>
                                    <p:anim calcmode="lin" valueType="num">
                                      <p:cBhvr>
                                        <p:cTn id="27" dur="2000" fill="hold"/>
                                        <p:tgtEl>
                                          <p:spTgt spid="173065">
                                            <p:txEl>
                                              <p:pRg st="0" end="0"/>
                                            </p:txEl>
                                          </p:spTgt>
                                        </p:tgtEl>
                                        <p:attrNameLst>
                                          <p:attrName>ppt_x</p:attrName>
                                        </p:attrNameLst>
                                      </p:cBhvr>
                                      <p:tavLst>
                                        <p:tav tm="0">
                                          <p:val>
                                            <p:strVal val="#ppt_x"/>
                                          </p:val>
                                        </p:tav>
                                        <p:tav tm="100000">
                                          <p:val>
                                            <p:strVal val="#ppt_x"/>
                                          </p:val>
                                        </p:tav>
                                      </p:tavLst>
                                    </p:anim>
                                    <p:anim calcmode="lin" valueType="num">
                                      <p:cBhvr>
                                        <p:cTn id="28" dur="1800" decel="100000" fill="hold"/>
                                        <p:tgtEl>
                                          <p:spTgt spid="173065">
                                            <p:txEl>
                                              <p:pRg st="0" end="0"/>
                                            </p:txEl>
                                          </p:spTgt>
                                        </p:tgtEl>
                                        <p:attrNameLst>
                                          <p:attrName>ppt_y</p:attrName>
                                        </p:attrNameLst>
                                      </p:cBhvr>
                                      <p:tavLst>
                                        <p:tav tm="0">
                                          <p:val>
                                            <p:strVal val="#ppt_y+1"/>
                                          </p:val>
                                        </p:tav>
                                        <p:tav tm="100000">
                                          <p:val>
                                            <p:strVal val="#ppt_y-.03"/>
                                          </p:val>
                                        </p:tav>
                                      </p:tavLst>
                                    </p:anim>
                                    <p:anim calcmode="lin" valueType="num">
                                      <p:cBhvr>
                                        <p:cTn id="29" dur="200" accel="100000" fill="hold">
                                          <p:stCondLst>
                                            <p:cond delay="1800"/>
                                          </p:stCondLst>
                                        </p:cTn>
                                        <p:tgtEl>
                                          <p:spTgt spid="173065">
                                            <p:txEl>
                                              <p:pRg st="0" end="0"/>
                                            </p:txEl>
                                          </p:spTgt>
                                        </p:tgtEl>
                                        <p:attrNameLst>
                                          <p:attrName>ppt_y</p:attrName>
                                        </p:attrNameLst>
                                      </p:cBhvr>
                                      <p:tavLst>
                                        <p:tav tm="0">
                                          <p:val>
                                            <p:strVal val="#ppt_y-.03"/>
                                          </p:val>
                                        </p:tav>
                                        <p:tav tm="100000">
                                          <p:val>
                                            <p:strVal val="#ppt_y"/>
                                          </p:val>
                                        </p:tav>
                                      </p:tavLst>
                                    </p:anim>
                                  </p:childTnLst>
                                </p:cTn>
                              </p:par>
                              <p:par>
                                <p:cTn id="30" presetID="20" presetClass="entr" presetSubtype="0" fill="hold" nodeType="withEffect">
                                  <p:stCondLst>
                                    <p:cond delay="0"/>
                                  </p:stCondLst>
                                  <p:childTnLst>
                                    <p:set>
                                      <p:cBhvr>
                                        <p:cTn id="31" dur="1" fill="hold">
                                          <p:stCondLst>
                                            <p:cond delay="0"/>
                                          </p:stCondLst>
                                        </p:cTn>
                                        <p:tgtEl>
                                          <p:spTgt spid="173067"/>
                                        </p:tgtEl>
                                        <p:attrNameLst>
                                          <p:attrName>style.visibility</p:attrName>
                                        </p:attrNameLst>
                                      </p:cBhvr>
                                      <p:to>
                                        <p:strVal val="visible"/>
                                      </p:to>
                                    </p:set>
                                    <p:animEffect transition="in" filter="wedge">
                                      <p:cBhvr>
                                        <p:cTn id="32" dur="2000"/>
                                        <p:tgtEl>
                                          <p:spTgt spid="173067"/>
                                        </p:tgtEl>
                                      </p:cBhvr>
                                    </p:animEffect>
                                  </p:childTnLst>
                                </p:cTn>
                              </p:par>
                            </p:childTnLst>
                          </p:cTn>
                        </p:par>
                        <p:par>
                          <p:cTn id="33" fill="hold">
                            <p:stCondLst>
                              <p:cond delay="5000"/>
                            </p:stCondLst>
                            <p:childTnLst>
                              <p:par>
                                <p:cTn id="34" presetID="20" presetClass="entr" presetSubtype="0" fill="hold" nodeType="afterEffect">
                                  <p:stCondLst>
                                    <p:cond delay="0"/>
                                  </p:stCondLst>
                                  <p:childTnLst>
                                    <p:set>
                                      <p:cBhvr>
                                        <p:cTn id="35" dur="1" fill="hold">
                                          <p:stCondLst>
                                            <p:cond delay="0"/>
                                          </p:stCondLst>
                                        </p:cTn>
                                        <p:tgtEl>
                                          <p:spTgt spid="173068"/>
                                        </p:tgtEl>
                                        <p:attrNameLst>
                                          <p:attrName>style.visibility</p:attrName>
                                        </p:attrNameLst>
                                      </p:cBhvr>
                                      <p:to>
                                        <p:strVal val="visible"/>
                                      </p:to>
                                    </p:set>
                                    <p:animEffect transition="in" filter="wedge">
                                      <p:cBhvr>
                                        <p:cTn id="36" dur="2000"/>
                                        <p:tgtEl>
                                          <p:spTgt spid="173068"/>
                                        </p:tgtEl>
                                      </p:cBhvr>
                                    </p:animEffect>
                                  </p:childTnLst>
                                </p:cTn>
                              </p:par>
                            </p:childTnLst>
                          </p:cTn>
                        </p:par>
                        <p:par>
                          <p:cTn id="37" fill="hold">
                            <p:stCondLst>
                              <p:cond delay="7000"/>
                            </p:stCondLst>
                            <p:childTnLst>
                              <p:par>
                                <p:cTn id="38" presetID="20" presetClass="entr" presetSubtype="0" fill="hold" nodeType="afterEffect">
                                  <p:stCondLst>
                                    <p:cond delay="0"/>
                                  </p:stCondLst>
                                  <p:childTnLst>
                                    <p:set>
                                      <p:cBhvr>
                                        <p:cTn id="39" dur="1" fill="hold">
                                          <p:stCondLst>
                                            <p:cond delay="0"/>
                                          </p:stCondLst>
                                        </p:cTn>
                                        <p:tgtEl>
                                          <p:spTgt spid="173069"/>
                                        </p:tgtEl>
                                        <p:attrNameLst>
                                          <p:attrName>style.visibility</p:attrName>
                                        </p:attrNameLst>
                                      </p:cBhvr>
                                      <p:to>
                                        <p:strVal val="visible"/>
                                      </p:to>
                                    </p:set>
                                    <p:animEffect transition="in" filter="wedge">
                                      <p:cBhvr>
                                        <p:cTn id="40" dur="2000"/>
                                        <p:tgtEl>
                                          <p:spTgt spid="173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p:bldP spid="173060" grpId="0"/>
      <p:bldP spid="17306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4"/>
          <p:cNvSpPr>
            <a:spLocks noGrp="1"/>
          </p:cNvSpPr>
          <p:nvPr>
            <p:ph type="sldNum" sz="quarter" idx="12"/>
          </p:nvPr>
        </p:nvSpPr>
        <p:spPr/>
        <p:txBody>
          <a:bodyPr/>
          <a:lstStyle/>
          <a:p>
            <a:fld id="{00BCFA14-F049-49C3-8120-3AF9378215EA}" type="slidenum">
              <a:rPr lang="ar-SA">
                <a:solidFill>
                  <a:srgbClr val="90C226"/>
                </a:solidFill>
              </a:rPr>
              <a:pPr/>
              <a:t>62</a:t>
            </a:fld>
            <a:endParaRPr lang="en-US" dirty="0">
              <a:solidFill>
                <a:srgbClr val="90C226"/>
              </a:solidFill>
            </a:endParaRPr>
          </a:p>
        </p:txBody>
      </p:sp>
      <p:pic>
        <p:nvPicPr>
          <p:cNvPr id="176142" name="Picture 14" descr="gk36"/>
          <p:cNvPicPr>
            <a:picLocks noChangeAspect="1" noChangeArrowheads="1"/>
          </p:cNvPicPr>
          <p:nvPr/>
        </p:nvPicPr>
        <p:blipFill>
          <a:blip r:embed="rId2"/>
          <a:srcRect/>
          <a:stretch>
            <a:fillRect/>
          </a:stretch>
        </p:blipFill>
        <p:spPr bwMode="auto">
          <a:xfrm>
            <a:off x="2843213" y="4292600"/>
            <a:ext cx="3816350" cy="21685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76131" name="Text Box 3"/>
          <p:cNvSpPr txBox="1">
            <a:spLocks noChangeArrowheads="1"/>
          </p:cNvSpPr>
          <p:nvPr/>
        </p:nvSpPr>
        <p:spPr bwMode="auto">
          <a:xfrm>
            <a:off x="7235825" y="333375"/>
            <a:ext cx="1584325"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گنبد قابوس</a:t>
            </a:r>
            <a:endParaRPr lang="en-US" sz="2000" b="1" dirty="0">
              <a:solidFill>
                <a:srgbClr val="800000"/>
              </a:solidFill>
              <a:latin typeface="Arial" pitchFamily="34" charset="0"/>
              <a:cs typeface="B Homa" panose="00000400000000000000" pitchFamily="2" charset="-78"/>
            </a:endParaRPr>
          </a:p>
        </p:txBody>
      </p:sp>
      <p:sp>
        <p:nvSpPr>
          <p:cNvPr id="176132" name="Text Box 4"/>
          <p:cNvSpPr txBox="1">
            <a:spLocks noChangeArrowheads="1"/>
          </p:cNvSpPr>
          <p:nvPr/>
        </p:nvSpPr>
        <p:spPr bwMode="auto">
          <a:xfrm>
            <a:off x="4559300" y="742950"/>
            <a:ext cx="4357688" cy="2427288"/>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گنبد قابوس یکی از خوش تناسب ترین ساختمان های جهان در سده چهارم در سال 397 هجری در گرگان ساخته شده است. این ساختمان یک میل راهنماست که علاوه بر نشان شهر، گور قابوس ابن وشمگیر بنیاد کننده آن نیز هست.کتیبه ای در بالا و پایین میل در گرد آن نوشته شده که تاریخ ساخت را هم به سال قمری و هم یزدگردی آورده است.</a:t>
            </a:r>
          </a:p>
          <a:p>
            <a:pPr fontAlgn="base">
              <a:spcBef>
                <a:spcPct val="50000"/>
              </a:spcBef>
              <a:spcAft>
                <a:spcPct val="0"/>
              </a:spcAft>
            </a:pPr>
            <a:endParaRPr lang="en-US" b="1" dirty="0">
              <a:solidFill>
                <a:prstClr val="black"/>
              </a:solidFill>
              <a:latin typeface="Arial" pitchFamily="34" charset="0"/>
              <a:cs typeface="B Homa" panose="00000400000000000000" pitchFamily="2" charset="-78"/>
            </a:endParaRPr>
          </a:p>
        </p:txBody>
      </p:sp>
      <p:pic>
        <p:nvPicPr>
          <p:cNvPr id="176133" name="Picture 5" descr="74"/>
          <p:cNvPicPr>
            <a:picLocks noChangeAspect="1" noChangeArrowheads="1"/>
          </p:cNvPicPr>
          <p:nvPr/>
        </p:nvPicPr>
        <p:blipFill>
          <a:blip r:embed="rId3"/>
          <a:srcRect/>
          <a:stretch>
            <a:fillRect/>
          </a:stretch>
        </p:blipFill>
        <p:spPr bwMode="auto">
          <a:xfrm>
            <a:off x="250825" y="476250"/>
            <a:ext cx="2205038" cy="374491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76134" name="Picture 6" descr="7u"/>
          <p:cNvPicPr>
            <a:picLocks noChangeAspect="1" noChangeArrowheads="1"/>
          </p:cNvPicPr>
          <p:nvPr/>
        </p:nvPicPr>
        <p:blipFill>
          <a:blip r:embed="rId4">
            <a:lum contrast="66000"/>
          </a:blip>
          <a:srcRect/>
          <a:stretch>
            <a:fillRect/>
          </a:stretch>
        </p:blipFill>
        <p:spPr bwMode="auto">
          <a:xfrm>
            <a:off x="323850" y="4437063"/>
            <a:ext cx="2193925" cy="221773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76135" name="Picture 7" descr="7"/>
          <p:cNvPicPr>
            <a:picLocks noChangeAspect="1" noChangeArrowheads="1"/>
          </p:cNvPicPr>
          <p:nvPr/>
        </p:nvPicPr>
        <p:blipFill>
          <a:blip r:embed="rId5">
            <a:lum contrast="66000"/>
          </a:blip>
          <a:srcRect/>
          <a:stretch>
            <a:fillRect/>
          </a:stretch>
        </p:blipFill>
        <p:spPr bwMode="auto">
          <a:xfrm>
            <a:off x="7021513" y="2924175"/>
            <a:ext cx="1943100" cy="322103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76138" name="Line 10"/>
          <p:cNvSpPr>
            <a:spLocks noChangeShapeType="1"/>
          </p:cNvSpPr>
          <p:nvPr/>
        </p:nvSpPr>
        <p:spPr bwMode="auto">
          <a:xfrm>
            <a:off x="609600" y="498475"/>
            <a:ext cx="0" cy="3671888"/>
          </a:xfrm>
          <a:prstGeom prst="line">
            <a:avLst/>
          </a:prstGeom>
          <a:noFill/>
          <a:ln w="28575">
            <a:solidFill>
              <a:srgbClr val="800000"/>
            </a:solidFill>
            <a:round/>
            <a:headEnd type="triangle" w="sm" len="sm"/>
            <a:tailEnd type="triangl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176139" name="Text Box 11"/>
          <p:cNvSpPr txBox="1">
            <a:spLocks noChangeArrowheads="1"/>
          </p:cNvSpPr>
          <p:nvPr/>
        </p:nvSpPr>
        <p:spPr bwMode="auto">
          <a:xfrm rot="16200000">
            <a:off x="-49213" y="2382838"/>
            <a:ext cx="936625"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dirty="0">
                <a:solidFill>
                  <a:srgbClr val="800000"/>
                </a:solidFill>
                <a:latin typeface="Arial" pitchFamily="34" charset="0"/>
                <a:cs typeface="B Farnaz" pitchFamily="2" charset="-78"/>
              </a:rPr>
              <a:t>55.5 متر</a:t>
            </a:r>
            <a:endParaRPr lang="en-US" sz="1600" dirty="0">
              <a:solidFill>
                <a:srgbClr val="800000"/>
              </a:solidFill>
              <a:latin typeface="Arial" pitchFamily="34" charset="0"/>
              <a:cs typeface="B Farnaz" pitchFamily="2" charset="-78"/>
            </a:endParaRPr>
          </a:p>
        </p:txBody>
      </p:sp>
      <p:pic>
        <p:nvPicPr>
          <p:cNvPr id="176140" name="Picture 12" descr="8i"/>
          <p:cNvPicPr>
            <a:picLocks noChangeAspect="1" noChangeArrowheads="1"/>
          </p:cNvPicPr>
          <p:nvPr/>
        </p:nvPicPr>
        <p:blipFill>
          <a:blip r:embed="rId6">
            <a:lum contrast="30000"/>
          </a:blip>
          <a:srcRect/>
          <a:stretch>
            <a:fillRect/>
          </a:stretch>
        </p:blipFill>
        <p:spPr bwMode="auto">
          <a:xfrm>
            <a:off x="2771775" y="693738"/>
            <a:ext cx="1773238" cy="324008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76141" name="Rectangle 13"/>
          <p:cNvSpPr>
            <a:spLocks noChangeArrowheads="1"/>
          </p:cNvSpPr>
          <p:nvPr/>
        </p:nvSpPr>
        <p:spPr bwMode="auto">
          <a:xfrm>
            <a:off x="2640013" y="2408238"/>
            <a:ext cx="4321175" cy="1465262"/>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پوسته بیرونی گنبد رک و پوسته زیرین، بستو با خیز زیاد است.آجرهای به کار رفته پیش بر است.هیچ آرایه آجری در بنا دیده نمی شود و گل اندازی نشده است.در بالای درگاه ورودی طرح پتکانه دیده می شود.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ده پاپیل گرداگرد استوانه آن را فرا گرفته اند.</a:t>
            </a:r>
          </a:p>
        </p:txBody>
      </p:sp>
      <p:sp>
        <p:nvSpPr>
          <p:cNvPr id="176143" name="Text Box 15"/>
          <p:cNvSpPr txBox="1">
            <a:spLocks noChangeArrowheads="1"/>
          </p:cNvSpPr>
          <p:nvPr/>
        </p:nvSpPr>
        <p:spPr bwMode="auto">
          <a:xfrm>
            <a:off x="7380288" y="6237288"/>
            <a:ext cx="1366837" cy="5847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برش</a:t>
            </a:r>
            <a:r>
              <a:rPr lang="fa-IR" sz="1600" b="1" dirty="0">
                <a:solidFill>
                  <a:prstClr val="black"/>
                </a:solidFill>
                <a:latin typeface="Arial" pitchFamily="34" charset="0"/>
                <a:cs typeface="B Homa" panose="00000400000000000000" pitchFamily="2" charset="-78"/>
              </a:rPr>
              <a:t> </a:t>
            </a:r>
            <a:r>
              <a:rPr lang="fa-IR" sz="1600" b="1" dirty="0">
                <a:solidFill>
                  <a:srgbClr val="800000"/>
                </a:solidFill>
                <a:latin typeface="Arial" pitchFamily="34" charset="0"/>
                <a:cs typeface="B Homa" panose="00000400000000000000" pitchFamily="2" charset="-78"/>
              </a:rPr>
              <a:t>گنبد قابوس</a:t>
            </a:r>
            <a:endParaRPr lang="en-US" sz="1600" b="1" dirty="0">
              <a:solidFill>
                <a:srgbClr val="800000"/>
              </a:solidFill>
              <a:latin typeface="Arial" pitchFamily="34" charset="0"/>
              <a:cs typeface="B Homa" panose="00000400000000000000" pitchFamily="2" charset="-78"/>
            </a:endParaRPr>
          </a:p>
        </p:txBody>
      </p:sp>
      <p:sp>
        <p:nvSpPr>
          <p:cNvPr id="176144" name="AutoShape 16">
            <a:hlinkClick r:id="rId7" action="ppaction://hlinksldjump" highlightClick="1"/>
          </p:cNvPr>
          <p:cNvSpPr>
            <a:spLocks noChangeArrowheads="1"/>
          </p:cNvSpPr>
          <p:nvPr/>
        </p:nvSpPr>
        <p:spPr bwMode="auto">
          <a:xfrm>
            <a:off x="179388" y="6237288"/>
            <a:ext cx="433387" cy="431800"/>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132327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76131"/>
                                        </p:tgtEl>
                                        <p:attrNameLst>
                                          <p:attrName>style.visibility</p:attrName>
                                        </p:attrNameLst>
                                      </p:cBhvr>
                                      <p:to>
                                        <p:strVal val="visible"/>
                                      </p:to>
                                    </p:set>
                                    <p:anim calcmode="lin" valueType="num">
                                      <p:cBhvr>
                                        <p:cTn id="7" dur="1000" fill="hold"/>
                                        <p:tgtEl>
                                          <p:spTgt spid="176131"/>
                                        </p:tgtEl>
                                        <p:attrNameLst>
                                          <p:attrName>ppt_x</p:attrName>
                                        </p:attrNameLst>
                                      </p:cBhvr>
                                      <p:tavLst>
                                        <p:tav tm="0">
                                          <p:val>
                                            <p:strVal val="#ppt_x-.2"/>
                                          </p:val>
                                        </p:tav>
                                        <p:tav tm="100000">
                                          <p:val>
                                            <p:strVal val="#ppt_x"/>
                                          </p:val>
                                        </p:tav>
                                      </p:tavLst>
                                    </p:anim>
                                    <p:anim calcmode="lin" valueType="num">
                                      <p:cBhvr>
                                        <p:cTn id="8" dur="1000" fill="hold"/>
                                        <p:tgtEl>
                                          <p:spTgt spid="17613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6131"/>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76132"/>
                                        </p:tgtEl>
                                        <p:attrNameLst>
                                          <p:attrName>style.visibility</p:attrName>
                                        </p:attrNameLst>
                                      </p:cBhvr>
                                      <p:to>
                                        <p:strVal val="visible"/>
                                      </p:to>
                                    </p:set>
                                    <p:animEffect transition="in" filter="diamond(in)">
                                      <p:cBhvr>
                                        <p:cTn id="13" dur="2000"/>
                                        <p:tgtEl>
                                          <p:spTgt spid="176132"/>
                                        </p:tgtEl>
                                      </p:cBhvr>
                                    </p:animEffect>
                                  </p:childTnLst>
                                </p:cTn>
                              </p:par>
                            </p:childTnLst>
                          </p:cTn>
                        </p:par>
                        <p:par>
                          <p:cTn id="14" fill="hold">
                            <p:stCondLst>
                              <p:cond delay="3000"/>
                            </p:stCondLst>
                            <p:childTnLst>
                              <p:par>
                                <p:cTn id="15" presetID="13" presetClass="entr" presetSubtype="16" fill="hold" nodeType="afterEffect">
                                  <p:stCondLst>
                                    <p:cond delay="0"/>
                                  </p:stCondLst>
                                  <p:childTnLst>
                                    <p:set>
                                      <p:cBhvr>
                                        <p:cTn id="16" dur="1" fill="hold">
                                          <p:stCondLst>
                                            <p:cond delay="0"/>
                                          </p:stCondLst>
                                        </p:cTn>
                                        <p:tgtEl>
                                          <p:spTgt spid="176133"/>
                                        </p:tgtEl>
                                        <p:attrNameLst>
                                          <p:attrName>style.visibility</p:attrName>
                                        </p:attrNameLst>
                                      </p:cBhvr>
                                      <p:to>
                                        <p:strVal val="visible"/>
                                      </p:to>
                                    </p:set>
                                    <p:animEffect transition="in" filter="plus(in)">
                                      <p:cBhvr>
                                        <p:cTn id="17" dur="2000"/>
                                        <p:tgtEl>
                                          <p:spTgt spid="176133"/>
                                        </p:tgtEl>
                                      </p:cBhvr>
                                    </p:animEffect>
                                  </p:childTnLst>
                                </p:cTn>
                              </p:par>
                            </p:childTnLst>
                          </p:cTn>
                        </p:par>
                        <p:par>
                          <p:cTn id="18" fill="hold">
                            <p:stCondLst>
                              <p:cond delay="5000"/>
                            </p:stCondLst>
                            <p:childTnLst>
                              <p:par>
                                <p:cTn id="19" presetID="18" presetClass="entr" presetSubtype="6" fill="hold" nodeType="afterEffect">
                                  <p:stCondLst>
                                    <p:cond delay="0"/>
                                  </p:stCondLst>
                                  <p:childTnLst>
                                    <p:set>
                                      <p:cBhvr>
                                        <p:cTn id="20" dur="1" fill="hold">
                                          <p:stCondLst>
                                            <p:cond delay="0"/>
                                          </p:stCondLst>
                                        </p:cTn>
                                        <p:tgtEl>
                                          <p:spTgt spid="176135"/>
                                        </p:tgtEl>
                                        <p:attrNameLst>
                                          <p:attrName>style.visibility</p:attrName>
                                        </p:attrNameLst>
                                      </p:cBhvr>
                                      <p:to>
                                        <p:strVal val="visible"/>
                                      </p:to>
                                    </p:set>
                                    <p:animEffect transition="in" filter="strips(downRight)">
                                      <p:cBhvr>
                                        <p:cTn id="21" dur="1000"/>
                                        <p:tgtEl>
                                          <p:spTgt spid="176135"/>
                                        </p:tgtEl>
                                      </p:cBhvr>
                                    </p:animEffect>
                                  </p:childTnLst>
                                </p:cTn>
                              </p:par>
                            </p:childTnLst>
                          </p:cTn>
                        </p:par>
                        <p:par>
                          <p:cTn id="22" fill="hold">
                            <p:stCondLst>
                              <p:cond delay="6000"/>
                            </p:stCondLst>
                            <p:childTnLst>
                              <p:par>
                                <p:cTn id="23" presetID="18" presetClass="entr" presetSubtype="6" fill="hold" nodeType="afterEffect">
                                  <p:stCondLst>
                                    <p:cond delay="0"/>
                                  </p:stCondLst>
                                  <p:childTnLst>
                                    <p:set>
                                      <p:cBhvr>
                                        <p:cTn id="24" dur="1" fill="hold">
                                          <p:stCondLst>
                                            <p:cond delay="0"/>
                                          </p:stCondLst>
                                        </p:cTn>
                                        <p:tgtEl>
                                          <p:spTgt spid="176134"/>
                                        </p:tgtEl>
                                        <p:attrNameLst>
                                          <p:attrName>style.visibility</p:attrName>
                                        </p:attrNameLst>
                                      </p:cBhvr>
                                      <p:to>
                                        <p:strVal val="visible"/>
                                      </p:to>
                                    </p:set>
                                    <p:animEffect transition="in" filter="strips(downRight)">
                                      <p:cBhvr>
                                        <p:cTn id="25" dur="1000"/>
                                        <p:tgtEl>
                                          <p:spTgt spid="176134"/>
                                        </p:tgtEl>
                                      </p:cBhvr>
                                    </p:animEffect>
                                  </p:childTnLst>
                                </p:cTn>
                              </p:par>
                            </p:childTnLst>
                          </p:cTn>
                        </p:par>
                        <p:par>
                          <p:cTn id="26" fill="hold">
                            <p:stCondLst>
                              <p:cond delay="7000"/>
                            </p:stCondLst>
                            <p:childTnLst>
                              <p:par>
                                <p:cTn id="27" presetID="4" presetClass="entr" presetSubtype="32" fill="hold" grpId="0" nodeType="afterEffect">
                                  <p:stCondLst>
                                    <p:cond delay="0"/>
                                  </p:stCondLst>
                                  <p:childTnLst>
                                    <p:set>
                                      <p:cBhvr>
                                        <p:cTn id="28" dur="1" fill="hold">
                                          <p:stCondLst>
                                            <p:cond delay="0"/>
                                          </p:stCondLst>
                                        </p:cTn>
                                        <p:tgtEl>
                                          <p:spTgt spid="176138"/>
                                        </p:tgtEl>
                                        <p:attrNameLst>
                                          <p:attrName>style.visibility</p:attrName>
                                        </p:attrNameLst>
                                      </p:cBhvr>
                                      <p:to>
                                        <p:strVal val="visible"/>
                                      </p:to>
                                    </p:set>
                                    <p:animEffect transition="in" filter="box(out)">
                                      <p:cBhvr>
                                        <p:cTn id="29" dur="2000"/>
                                        <p:tgtEl>
                                          <p:spTgt spid="176138"/>
                                        </p:tgtEl>
                                      </p:cBhvr>
                                    </p:animEffect>
                                  </p:childTnLst>
                                </p:cTn>
                              </p:par>
                            </p:childTnLst>
                          </p:cTn>
                        </p:par>
                        <p:par>
                          <p:cTn id="30" fill="hold">
                            <p:stCondLst>
                              <p:cond delay="9000"/>
                            </p:stCondLst>
                            <p:childTnLst>
                              <p:par>
                                <p:cTn id="31" presetID="4" presetClass="entr" presetSubtype="32" fill="hold" grpId="0" nodeType="afterEffect">
                                  <p:stCondLst>
                                    <p:cond delay="0"/>
                                  </p:stCondLst>
                                  <p:childTnLst>
                                    <p:set>
                                      <p:cBhvr>
                                        <p:cTn id="32" dur="1" fill="hold">
                                          <p:stCondLst>
                                            <p:cond delay="0"/>
                                          </p:stCondLst>
                                        </p:cTn>
                                        <p:tgtEl>
                                          <p:spTgt spid="176139"/>
                                        </p:tgtEl>
                                        <p:attrNameLst>
                                          <p:attrName>style.visibility</p:attrName>
                                        </p:attrNameLst>
                                      </p:cBhvr>
                                      <p:to>
                                        <p:strVal val="visible"/>
                                      </p:to>
                                    </p:set>
                                    <p:animEffect transition="in" filter="box(out)">
                                      <p:cBhvr>
                                        <p:cTn id="33" dur="500"/>
                                        <p:tgtEl>
                                          <p:spTgt spid="176139"/>
                                        </p:tgtEl>
                                      </p:cBhvr>
                                    </p:animEffect>
                                  </p:childTnLst>
                                </p:cTn>
                              </p:par>
                            </p:childTnLst>
                          </p:cTn>
                        </p:par>
                        <p:par>
                          <p:cTn id="34" fill="hold">
                            <p:stCondLst>
                              <p:cond delay="9500"/>
                            </p:stCondLst>
                            <p:childTnLst>
                              <p:par>
                                <p:cTn id="35" presetID="5" presetClass="entr" presetSubtype="5" fill="hold" nodeType="afterEffect">
                                  <p:stCondLst>
                                    <p:cond delay="0"/>
                                  </p:stCondLst>
                                  <p:childTnLst>
                                    <p:set>
                                      <p:cBhvr>
                                        <p:cTn id="36" dur="1" fill="hold">
                                          <p:stCondLst>
                                            <p:cond delay="0"/>
                                          </p:stCondLst>
                                        </p:cTn>
                                        <p:tgtEl>
                                          <p:spTgt spid="176140"/>
                                        </p:tgtEl>
                                        <p:attrNameLst>
                                          <p:attrName>style.visibility</p:attrName>
                                        </p:attrNameLst>
                                      </p:cBhvr>
                                      <p:to>
                                        <p:strVal val="visible"/>
                                      </p:to>
                                    </p:set>
                                    <p:animEffect transition="in" filter="checkerboard(down)">
                                      <p:cBhvr>
                                        <p:cTn id="37" dur="1000"/>
                                        <p:tgtEl>
                                          <p:spTgt spid="176140"/>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176141"/>
                                        </p:tgtEl>
                                        <p:attrNameLst>
                                          <p:attrName>style.visibility</p:attrName>
                                        </p:attrNameLst>
                                      </p:cBhvr>
                                      <p:to>
                                        <p:strVal val="visible"/>
                                      </p:to>
                                    </p:set>
                                    <p:animEffect transition="in" filter="diamond(in)">
                                      <p:cBhvr>
                                        <p:cTn id="40" dur="2000"/>
                                        <p:tgtEl>
                                          <p:spTgt spid="176141"/>
                                        </p:tgtEl>
                                      </p:cBhvr>
                                    </p:animEffect>
                                  </p:childTnLst>
                                </p:cTn>
                              </p:par>
                            </p:childTnLst>
                          </p:cTn>
                        </p:par>
                        <p:par>
                          <p:cTn id="41" fill="hold">
                            <p:stCondLst>
                              <p:cond delay="11500"/>
                            </p:stCondLst>
                            <p:childTnLst>
                              <p:par>
                                <p:cTn id="42" presetID="18" presetClass="entr" presetSubtype="6" fill="hold" nodeType="afterEffect">
                                  <p:stCondLst>
                                    <p:cond delay="0"/>
                                  </p:stCondLst>
                                  <p:childTnLst>
                                    <p:set>
                                      <p:cBhvr>
                                        <p:cTn id="43" dur="1" fill="hold">
                                          <p:stCondLst>
                                            <p:cond delay="0"/>
                                          </p:stCondLst>
                                        </p:cTn>
                                        <p:tgtEl>
                                          <p:spTgt spid="176142"/>
                                        </p:tgtEl>
                                        <p:attrNameLst>
                                          <p:attrName>style.visibility</p:attrName>
                                        </p:attrNameLst>
                                      </p:cBhvr>
                                      <p:to>
                                        <p:strVal val="visible"/>
                                      </p:to>
                                    </p:set>
                                    <p:animEffect transition="in" filter="strips(downRight)">
                                      <p:cBhvr>
                                        <p:cTn id="44" dur="1000"/>
                                        <p:tgtEl>
                                          <p:spTgt spid="176142"/>
                                        </p:tgtEl>
                                      </p:cBhvr>
                                    </p:animEffect>
                                  </p:childTnLst>
                                </p:cTn>
                              </p:par>
                            </p:childTnLst>
                          </p:cTn>
                        </p:par>
                        <p:par>
                          <p:cTn id="45" fill="hold">
                            <p:stCondLst>
                              <p:cond delay="12500"/>
                            </p:stCondLst>
                            <p:childTnLst>
                              <p:par>
                                <p:cTn id="46" presetID="25" presetClass="entr" presetSubtype="0" fill="hold" grpId="0" nodeType="afterEffect">
                                  <p:stCondLst>
                                    <p:cond delay="0"/>
                                  </p:stCondLst>
                                  <p:childTnLst>
                                    <p:set>
                                      <p:cBhvr>
                                        <p:cTn id="47" dur="1" fill="hold">
                                          <p:stCondLst>
                                            <p:cond delay="0"/>
                                          </p:stCondLst>
                                        </p:cTn>
                                        <p:tgtEl>
                                          <p:spTgt spid="176143"/>
                                        </p:tgtEl>
                                        <p:attrNameLst>
                                          <p:attrName>style.visibility</p:attrName>
                                        </p:attrNameLst>
                                      </p:cBhvr>
                                      <p:to>
                                        <p:strVal val="visible"/>
                                      </p:to>
                                    </p:set>
                                    <p:anim calcmode="lin" valueType="num">
                                      <p:cBhvr>
                                        <p:cTn id="48" dur="500" decel="50000" fill="hold">
                                          <p:stCondLst>
                                            <p:cond delay="0"/>
                                          </p:stCondLst>
                                        </p:cTn>
                                        <p:tgtEl>
                                          <p:spTgt spid="176143"/>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176143"/>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176143"/>
                                        </p:tgtEl>
                                        <p:attrNameLst>
                                          <p:attrName>ppt_w</p:attrName>
                                        </p:attrNameLst>
                                      </p:cBhvr>
                                      <p:tavLst>
                                        <p:tav tm="0">
                                          <p:val>
                                            <p:strVal val="#ppt_w*.05"/>
                                          </p:val>
                                        </p:tav>
                                        <p:tav tm="100000">
                                          <p:val>
                                            <p:strVal val="#ppt_w"/>
                                          </p:val>
                                        </p:tav>
                                      </p:tavLst>
                                    </p:anim>
                                    <p:anim calcmode="lin" valueType="num">
                                      <p:cBhvr>
                                        <p:cTn id="51" dur="1000" fill="hold"/>
                                        <p:tgtEl>
                                          <p:spTgt spid="176143"/>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176143"/>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176143"/>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176143"/>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176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p:bldP spid="176132" grpId="0"/>
      <p:bldP spid="176138" grpId="0" animBg="1"/>
      <p:bldP spid="176139" grpId="0"/>
      <p:bldP spid="176141" grpId="0"/>
      <p:bldP spid="17614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4"/>
          <p:cNvSpPr>
            <a:spLocks noGrp="1"/>
          </p:cNvSpPr>
          <p:nvPr>
            <p:ph type="sldNum" sz="quarter" idx="12"/>
          </p:nvPr>
        </p:nvSpPr>
        <p:spPr/>
        <p:txBody>
          <a:bodyPr/>
          <a:lstStyle/>
          <a:p>
            <a:fld id="{F9C19F00-F27A-416C-B433-179DBE6EC1C8}" type="slidenum">
              <a:rPr lang="ar-SA">
                <a:solidFill>
                  <a:srgbClr val="90C226"/>
                </a:solidFill>
              </a:rPr>
              <a:pPr/>
              <a:t>63</a:t>
            </a:fld>
            <a:endParaRPr lang="en-US" dirty="0">
              <a:solidFill>
                <a:srgbClr val="90C226"/>
              </a:solidFill>
            </a:endParaRPr>
          </a:p>
        </p:txBody>
      </p:sp>
      <p:pic>
        <p:nvPicPr>
          <p:cNvPr id="182285" name="Picture 13" descr="DSC01604"/>
          <p:cNvPicPr>
            <a:picLocks noChangeAspect="1" noChangeArrowheads="1"/>
          </p:cNvPicPr>
          <p:nvPr/>
        </p:nvPicPr>
        <p:blipFill>
          <a:blip r:embed="rId2"/>
          <a:srcRect/>
          <a:stretch>
            <a:fillRect/>
          </a:stretch>
        </p:blipFill>
        <p:spPr bwMode="auto">
          <a:xfrm>
            <a:off x="738188" y="2997200"/>
            <a:ext cx="2754312" cy="36718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2275" name="Text Box 3"/>
          <p:cNvSpPr txBox="1">
            <a:spLocks noChangeArrowheads="1"/>
          </p:cNvSpPr>
          <p:nvPr/>
        </p:nvSpPr>
        <p:spPr bwMode="auto">
          <a:xfrm>
            <a:off x="6877050" y="188913"/>
            <a:ext cx="2016125"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 گنبد دوازده امام یزد</a:t>
            </a:r>
            <a:endParaRPr lang="en-US" sz="2000" b="1" dirty="0">
              <a:solidFill>
                <a:srgbClr val="800000"/>
              </a:solidFill>
              <a:latin typeface="Arial" pitchFamily="34" charset="0"/>
              <a:cs typeface="B Homa" panose="00000400000000000000" pitchFamily="2" charset="-78"/>
            </a:endParaRPr>
          </a:p>
        </p:txBody>
      </p:sp>
      <p:sp>
        <p:nvSpPr>
          <p:cNvPr id="182276" name="Text Box 4"/>
          <p:cNvSpPr txBox="1">
            <a:spLocks noChangeArrowheads="1"/>
          </p:cNvSpPr>
          <p:nvPr/>
        </p:nvSpPr>
        <p:spPr bwMode="auto">
          <a:xfrm>
            <a:off x="4140200" y="620713"/>
            <a:ext cx="4791075" cy="1603375"/>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گنبد دوازده امام در سال 429 هجری ساخته شد. در آن زمان بر پایه باور های ویژه ای که داشتند، برخی ساختمان ها را دوازده امام می نامیدند.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در زیر کف گنبد خانه سردابی بود که راه آن از پشت محراب بوده و اکنون بسته شده است.</a:t>
            </a:r>
          </a:p>
        </p:txBody>
      </p:sp>
      <p:pic>
        <p:nvPicPr>
          <p:cNvPr id="182277" name="Picture 5" descr="boghey 12 emam"/>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9750" y="333375"/>
            <a:ext cx="3319463" cy="24892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82278" name="Picture 6" descr="10"/>
          <p:cNvPicPr>
            <a:picLocks noChangeAspect="1" noChangeArrowheads="1"/>
          </p:cNvPicPr>
          <p:nvPr/>
        </p:nvPicPr>
        <p:blipFill>
          <a:blip r:embed="rId4">
            <a:lum contrast="18000"/>
          </a:blip>
          <a:srcRect/>
          <a:stretch>
            <a:fillRect/>
          </a:stretch>
        </p:blipFill>
        <p:spPr bwMode="auto">
          <a:xfrm>
            <a:off x="4114800" y="2259013"/>
            <a:ext cx="2257425" cy="246538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82279" name="Picture 7" descr="10o"/>
          <p:cNvPicPr>
            <a:picLocks noChangeAspect="1" noChangeArrowheads="1"/>
          </p:cNvPicPr>
          <p:nvPr/>
        </p:nvPicPr>
        <p:blipFill>
          <a:blip r:embed="rId5">
            <a:lum contrast="30000"/>
          </a:blip>
          <a:srcRect/>
          <a:stretch>
            <a:fillRect/>
          </a:stretch>
        </p:blipFill>
        <p:spPr bwMode="auto">
          <a:xfrm>
            <a:off x="6588125" y="2276475"/>
            <a:ext cx="2320925" cy="24479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2280" name="Text Box 8"/>
          <p:cNvSpPr txBox="1">
            <a:spLocks noChangeArrowheads="1"/>
          </p:cNvSpPr>
          <p:nvPr/>
        </p:nvSpPr>
        <p:spPr bwMode="auto">
          <a:xfrm>
            <a:off x="6659563" y="4221163"/>
            <a:ext cx="598487"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پلان</a:t>
            </a:r>
            <a:endParaRPr lang="en-US" sz="2000" dirty="0">
              <a:solidFill>
                <a:srgbClr val="800000"/>
              </a:solidFill>
              <a:latin typeface="Arial" pitchFamily="34" charset="0"/>
              <a:cs typeface="B Farnaz" pitchFamily="2" charset="-78"/>
            </a:endParaRPr>
          </a:p>
        </p:txBody>
      </p:sp>
      <p:sp>
        <p:nvSpPr>
          <p:cNvPr id="182281" name="Text Box 9"/>
          <p:cNvSpPr txBox="1">
            <a:spLocks noChangeArrowheads="1"/>
          </p:cNvSpPr>
          <p:nvPr/>
        </p:nvSpPr>
        <p:spPr bwMode="auto">
          <a:xfrm>
            <a:off x="4211638" y="4221163"/>
            <a:ext cx="493712"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نما</a:t>
            </a:r>
            <a:endParaRPr lang="en-US" sz="2000" dirty="0">
              <a:solidFill>
                <a:srgbClr val="800000"/>
              </a:solidFill>
              <a:latin typeface="Arial" pitchFamily="34" charset="0"/>
              <a:cs typeface="B Farnaz" pitchFamily="2" charset="-78"/>
            </a:endParaRPr>
          </a:p>
        </p:txBody>
      </p:sp>
      <p:pic>
        <p:nvPicPr>
          <p:cNvPr id="182282" name="Picture 10" descr="12emam"/>
          <p:cNvPicPr>
            <a:picLocks noChangeAspect="1" noChangeArrowheads="1"/>
          </p:cNvPicPr>
          <p:nvPr/>
        </p:nvPicPr>
        <p:blipFill>
          <a:blip r:embed="rId6"/>
          <a:srcRect/>
          <a:stretch>
            <a:fillRect/>
          </a:stretch>
        </p:blipFill>
        <p:spPr bwMode="auto">
          <a:xfrm>
            <a:off x="6427788" y="4860925"/>
            <a:ext cx="2476500" cy="185896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2283" name="Text Box 11"/>
          <p:cNvSpPr txBox="1">
            <a:spLocks noChangeArrowheads="1"/>
          </p:cNvSpPr>
          <p:nvPr/>
        </p:nvSpPr>
        <p:spPr bwMode="auto">
          <a:xfrm>
            <a:off x="6427788" y="4932363"/>
            <a:ext cx="2266950" cy="366712"/>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white"/>
                </a:solidFill>
                <a:latin typeface="Arial" pitchFamily="34" charset="0"/>
                <a:cs typeface="B Farnaz" pitchFamily="2" charset="-78"/>
              </a:rPr>
              <a:t>گوشه سازی ترمبه  پتکانه</a:t>
            </a:r>
            <a:endParaRPr lang="en-US" b="1" dirty="0">
              <a:solidFill>
                <a:prstClr val="white"/>
              </a:solidFill>
              <a:latin typeface="Arial" pitchFamily="34" charset="0"/>
              <a:cs typeface="B Farnaz" pitchFamily="2" charset="-78"/>
            </a:endParaRPr>
          </a:p>
        </p:txBody>
      </p:sp>
      <p:sp>
        <p:nvSpPr>
          <p:cNvPr id="182284" name="Rectangle 12"/>
          <p:cNvSpPr>
            <a:spLocks noChangeArrowheads="1"/>
          </p:cNvSpPr>
          <p:nvPr/>
        </p:nvSpPr>
        <p:spPr bwMode="auto">
          <a:xfrm>
            <a:off x="827088" y="4941888"/>
            <a:ext cx="5534025" cy="173990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تهرنگ</a:t>
            </a:r>
            <a:r>
              <a:rPr lang="fa-IR" b="1" dirty="0">
                <a:solidFill>
                  <a:srgbClr val="800000"/>
                </a:solidFill>
                <a:latin typeface="Arial" pitchFamily="34" charset="0"/>
                <a:cs typeface="B Homa" panose="00000400000000000000" pitchFamily="2" charset="-78"/>
              </a:rPr>
              <a:t> </a:t>
            </a:r>
            <a:r>
              <a:rPr lang="fa-IR" b="1" dirty="0">
                <a:solidFill>
                  <a:prstClr val="black"/>
                </a:solidFill>
                <a:latin typeface="Arial" pitchFamily="34" charset="0"/>
                <a:cs typeface="B Homa" panose="00000400000000000000" pitchFamily="2" charset="-78"/>
              </a:rPr>
              <a:t>گنبد خانه همان آتشکده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گنبد دارای یک پوسته است و شاید پوسته رویی گنبد ناری بوده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در بالای محراب گچ بری بر هشته کار شده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کتیبه ای رنگی از نقاشی روی گچ روی دیوارها دیده می شود که تاریخ هم دارد.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 گوشه سازی زیر گنبد ترمبه پتکانه است.                                                                                   </a:t>
            </a:r>
            <a:endParaRPr lang="en-US" b="1" dirty="0">
              <a:solidFill>
                <a:prstClr val="black"/>
              </a:solidFill>
              <a:latin typeface="Arial" pitchFamily="34" charset="0"/>
              <a:cs typeface="B Homa" panose="00000400000000000000" pitchFamily="2" charset="-78"/>
            </a:endParaRPr>
          </a:p>
        </p:txBody>
      </p:sp>
      <p:sp>
        <p:nvSpPr>
          <p:cNvPr id="182286" name="AutoShape 14">
            <a:hlinkClick r:id="rId7" action="ppaction://hlinksldjump" highlightClick="1"/>
          </p:cNvPr>
          <p:cNvSpPr>
            <a:spLocks noChangeArrowheads="1"/>
          </p:cNvSpPr>
          <p:nvPr/>
        </p:nvSpPr>
        <p:spPr bwMode="auto">
          <a:xfrm>
            <a:off x="250825" y="6237288"/>
            <a:ext cx="433388" cy="431800"/>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1125464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82275"/>
                                        </p:tgtEl>
                                        <p:attrNameLst>
                                          <p:attrName>style.visibility</p:attrName>
                                        </p:attrNameLst>
                                      </p:cBhvr>
                                      <p:to>
                                        <p:strVal val="visible"/>
                                      </p:to>
                                    </p:set>
                                    <p:anim calcmode="lin" valueType="num">
                                      <p:cBhvr>
                                        <p:cTn id="7" dur="1000" fill="hold"/>
                                        <p:tgtEl>
                                          <p:spTgt spid="182275"/>
                                        </p:tgtEl>
                                        <p:attrNameLst>
                                          <p:attrName>ppt_x</p:attrName>
                                        </p:attrNameLst>
                                      </p:cBhvr>
                                      <p:tavLst>
                                        <p:tav tm="0">
                                          <p:val>
                                            <p:strVal val="#ppt_x-.2"/>
                                          </p:val>
                                        </p:tav>
                                        <p:tav tm="100000">
                                          <p:val>
                                            <p:strVal val="#ppt_x"/>
                                          </p:val>
                                        </p:tav>
                                      </p:tavLst>
                                    </p:anim>
                                    <p:anim calcmode="lin" valueType="num">
                                      <p:cBhvr>
                                        <p:cTn id="8" dur="1000" fill="hold"/>
                                        <p:tgtEl>
                                          <p:spTgt spid="18227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2275"/>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82276"/>
                                        </p:tgtEl>
                                        <p:attrNameLst>
                                          <p:attrName>style.visibility</p:attrName>
                                        </p:attrNameLst>
                                      </p:cBhvr>
                                      <p:to>
                                        <p:strVal val="visible"/>
                                      </p:to>
                                    </p:set>
                                    <p:animEffect transition="in" filter="diamond(in)">
                                      <p:cBhvr>
                                        <p:cTn id="13" dur="2000"/>
                                        <p:tgtEl>
                                          <p:spTgt spid="182276"/>
                                        </p:tgtEl>
                                      </p:cBhvr>
                                    </p:animEffect>
                                  </p:childTnLst>
                                </p:cTn>
                              </p:par>
                            </p:childTnLst>
                          </p:cTn>
                        </p:par>
                        <p:par>
                          <p:cTn id="14" fill="hold">
                            <p:stCondLst>
                              <p:cond delay="3000"/>
                            </p:stCondLst>
                            <p:childTnLst>
                              <p:par>
                                <p:cTn id="15" presetID="21" presetClass="entr" presetSubtype="4" fill="hold" nodeType="afterEffect">
                                  <p:stCondLst>
                                    <p:cond delay="0"/>
                                  </p:stCondLst>
                                  <p:childTnLst>
                                    <p:set>
                                      <p:cBhvr>
                                        <p:cTn id="16" dur="1" fill="hold">
                                          <p:stCondLst>
                                            <p:cond delay="0"/>
                                          </p:stCondLst>
                                        </p:cTn>
                                        <p:tgtEl>
                                          <p:spTgt spid="182277"/>
                                        </p:tgtEl>
                                        <p:attrNameLst>
                                          <p:attrName>style.visibility</p:attrName>
                                        </p:attrNameLst>
                                      </p:cBhvr>
                                      <p:to>
                                        <p:strVal val="visible"/>
                                      </p:to>
                                    </p:set>
                                    <p:animEffect transition="in" filter="wheel(4)">
                                      <p:cBhvr>
                                        <p:cTn id="17" dur="2000"/>
                                        <p:tgtEl>
                                          <p:spTgt spid="182277"/>
                                        </p:tgtEl>
                                      </p:cBhvr>
                                    </p:animEffect>
                                  </p:childTnLst>
                                </p:cTn>
                              </p:par>
                            </p:childTnLst>
                          </p:cTn>
                        </p:par>
                        <p:par>
                          <p:cTn id="18" fill="hold">
                            <p:stCondLst>
                              <p:cond delay="5000"/>
                            </p:stCondLst>
                            <p:childTnLst>
                              <p:par>
                                <p:cTn id="19" presetID="21" presetClass="entr" presetSubtype="4" fill="hold" nodeType="afterEffect">
                                  <p:stCondLst>
                                    <p:cond delay="0"/>
                                  </p:stCondLst>
                                  <p:childTnLst>
                                    <p:set>
                                      <p:cBhvr>
                                        <p:cTn id="20" dur="1" fill="hold">
                                          <p:stCondLst>
                                            <p:cond delay="0"/>
                                          </p:stCondLst>
                                        </p:cTn>
                                        <p:tgtEl>
                                          <p:spTgt spid="182279"/>
                                        </p:tgtEl>
                                        <p:attrNameLst>
                                          <p:attrName>style.visibility</p:attrName>
                                        </p:attrNameLst>
                                      </p:cBhvr>
                                      <p:to>
                                        <p:strVal val="visible"/>
                                      </p:to>
                                    </p:set>
                                    <p:animEffect transition="in" filter="wheel(4)">
                                      <p:cBhvr>
                                        <p:cTn id="21" dur="2000"/>
                                        <p:tgtEl>
                                          <p:spTgt spid="182279"/>
                                        </p:tgtEl>
                                      </p:cBhvr>
                                    </p:animEffect>
                                  </p:childTnLst>
                                </p:cTn>
                              </p:par>
                              <p:par>
                                <p:cTn id="22" presetID="21" presetClass="entr" presetSubtype="4" fill="hold" nodeType="withEffect">
                                  <p:stCondLst>
                                    <p:cond delay="0"/>
                                  </p:stCondLst>
                                  <p:childTnLst>
                                    <p:set>
                                      <p:cBhvr>
                                        <p:cTn id="23" dur="1" fill="hold">
                                          <p:stCondLst>
                                            <p:cond delay="0"/>
                                          </p:stCondLst>
                                        </p:cTn>
                                        <p:tgtEl>
                                          <p:spTgt spid="182278"/>
                                        </p:tgtEl>
                                        <p:attrNameLst>
                                          <p:attrName>style.visibility</p:attrName>
                                        </p:attrNameLst>
                                      </p:cBhvr>
                                      <p:to>
                                        <p:strVal val="visible"/>
                                      </p:to>
                                    </p:set>
                                    <p:animEffect transition="in" filter="wheel(4)">
                                      <p:cBhvr>
                                        <p:cTn id="24" dur="2000"/>
                                        <p:tgtEl>
                                          <p:spTgt spid="182278"/>
                                        </p:tgtEl>
                                      </p:cBhvr>
                                    </p:animEffect>
                                  </p:childTnLst>
                                </p:cTn>
                              </p:par>
                            </p:childTnLst>
                          </p:cTn>
                        </p:par>
                        <p:par>
                          <p:cTn id="25" fill="hold">
                            <p:stCondLst>
                              <p:cond delay="7000"/>
                            </p:stCondLst>
                            <p:childTnLst>
                              <p:par>
                                <p:cTn id="26" presetID="4" presetClass="entr" presetSubtype="16" fill="hold" grpId="0" nodeType="afterEffect">
                                  <p:stCondLst>
                                    <p:cond delay="0"/>
                                  </p:stCondLst>
                                  <p:childTnLst>
                                    <p:set>
                                      <p:cBhvr>
                                        <p:cTn id="27" dur="1" fill="hold">
                                          <p:stCondLst>
                                            <p:cond delay="0"/>
                                          </p:stCondLst>
                                        </p:cTn>
                                        <p:tgtEl>
                                          <p:spTgt spid="182280"/>
                                        </p:tgtEl>
                                        <p:attrNameLst>
                                          <p:attrName>style.visibility</p:attrName>
                                        </p:attrNameLst>
                                      </p:cBhvr>
                                      <p:to>
                                        <p:strVal val="visible"/>
                                      </p:to>
                                    </p:set>
                                    <p:animEffect transition="in" filter="box(in)">
                                      <p:cBhvr>
                                        <p:cTn id="28" dur="1000"/>
                                        <p:tgtEl>
                                          <p:spTgt spid="182280"/>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82281"/>
                                        </p:tgtEl>
                                        <p:attrNameLst>
                                          <p:attrName>style.visibility</p:attrName>
                                        </p:attrNameLst>
                                      </p:cBhvr>
                                      <p:to>
                                        <p:strVal val="visible"/>
                                      </p:to>
                                    </p:set>
                                    <p:animEffect transition="in" filter="box(in)">
                                      <p:cBhvr>
                                        <p:cTn id="31" dur="1000"/>
                                        <p:tgtEl>
                                          <p:spTgt spid="182281"/>
                                        </p:tgtEl>
                                      </p:cBhvr>
                                    </p:animEffect>
                                  </p:childTnLst>
                                </p:cTn>
                              </p:par>
                              <p:par>
                                <p:cTn id="32" presetID="16" presetClass="entr" presetSubtype="42" fill="hold" nodeType="withEffect">
                                  <p:stCondLst>
                                    <p:cond delay="0"/>
                                  </p:stCondLst>
                                  <p:childTnLst>
                                    <p:set>
                                      <p:cBhvr>
                                        <p:cTn id="33" dur="1" fill="hold">
                                          <p:stCondLst>
                                            <p:cond delay="0"/>
                                          </p:stCondLst>
                                        </p:cTn>
                                        <p:tgtEl>
                                          <p:spTgt spid="182282"/>
                                        </p:tgtEl>
                                        <p:attrNameLst>
                                          <p:attrName>style.visibility</p:attrName>
                                        </p:attrNameLst>
                                      </p:cBhvr>
                                      <p:to>
                                        <p:strVal val="visible"/>
                                      </p:to>
                                    </p:set>
                                    <p:animEffect transition="in" filter="barn(outHorizontal)">
                                      <p:cBhvr>
                                        <p:cTn id="34" dur="1000"/>
                                        <p:tgtEl>
                                          <p:spTgt spid="182282"/>
                                        </p:tgtEl>
                                      </p:cBhvr>
                                    </p:animEffect>
                                  </p:childTnLst>
                                </p:cTn>
                              </p:par>
                            </p:childTnLst>
                          </p:cTn>
                        </p:par>
                        <p:par>
                          <p:cTn id="35" fill="hold">
                            <p:stCondLst>
                              <p:cond delay="8000"/>
                            </p:stCondLst>
                            <p:childTnLst>
                              <p:par>
                                <p:cTn id="36" presetID="45" presetClass="entr" presetSubtype="0" fill="hold" nodeType="afterEffect">
                                  <p:stCondLst>
                                    <p:cond delay="0"/>
                                  </p:stCondLst>
                                  <p:iterate type="lt">
                                    <p:tmPct val="10000"/>
                                  </p:iterate>
                                  <p:childTnLst>
                                    <p:set>
                                      <p:cBhvr>
                                        <p:cTn id="37" dur="1" fill="hold">
                                          <p:stCondLst>
                                            <p:cond delay="0"/>
                                          </p:stCondLst>
                                        </p:cTn>
                                        <p:tgtEl>
                                          <p:spTgt spid="182283">
                                            <p:txEl>
                                              <p:pRg st="0" end="0"/>
                                            </p:txEl>
                                          </p:spTgt>
                                        </p:tgtEl>
                                        <p:attrNameLst>
                                          <p:attrName>style.visibility</p:attrName>
                                        </p:attrNameLst>
                                      </p:cBhvr>
                                      <p:to>
                                        <p:strVal val="visible"/>
                                      </p:to>
                                    </p:set>
                                    <p:animEffect transition="in" filter="fade">
                                      <p:cBhvr>
                                        <p:cTn id="38" dur="1000"/>
                                        <p:tgtEl>
                                          <p:spTgt spid="182283">
                                            <p:txEl>
                                              <p:pRg st="0" end="0"/>
                                            </p:txEl>
                                          </p:spTgt>
                                        </p:tgtEl>
                                      </p:cBhvr>
                                    </p:animEffect>
                                    <p:anim calcmode="lin" valueType="num">
                                      <p:cBhvr>
                                        <p:cTn id="39" dur="1000" fill="hold"/>
                                        <p:tgtEl>
                                          <p:spTgt spid="182283">
                                            <p:txEl>
                                              <p:pRg st="0" end="0"/>
                                            </p:txEl>
                                          </p:spTgt>
                                        </p:tgtEl>
                                        <p:attrNameLst>
                                          <p:attrName>ppt_w</p:attrName>
                                        </p:attrNameLst>
                                      </p:cBhvr>
                                      <p:tavLst>
                                        <p:tav tm="0" fmla="#ppt_w*sin(2.5*pi*$)">
                                          <p:val>
                                            <p:fltVal val="0"/>
                                          </p:val>
                                        </p:tav>
                                        <p:tav tm="100000">
                                          <p:val>
                                            <p:fltVal val="1"/>
                                          </p:val>
                                        </p:tav>
                                      </p:tavLst>
                                    </p:anim>
                                    <p:anim calcmode="lin" valueType="num">
                                      <p:cBhvr>
                                        <p:cTn id="40" dur="1000" fill="hold"/>
                                        <p:tgtEl>
                                          <p:spTgt spid="182283">
                                            <p:txEl>
                                              <p:pRg st="0" end="0"/>
                                            </p:txEl>
                                          </p:spTgt>
                                        </p:tgtEl>
                                        <p:attrNameLst>
                                          <p:attrName>ppt_h</p:attrName>
                                        </p:attrNameLst>
                                      </p:cBhvr>
                                      <p:tavLst>
                                        <p:tav tm="0">
                                          <p:val>
                                            <p:strVal val="#ppt_h"/>
                                          </p:val>
                                        </p:tav>
                                        <p:tav tm="100000">
                                          <p:val>
                                            <p:strVal val="#ppt_h"/>
                                          </p:val>
                                        </p:tav>
                                      </p:tavLst>
                                    </p:anim>
                                  </p:childTnLst>
                                </p:cTn>
                              </p:par>
                            </p:childTnLst>
                          </p:cTn>
                        </p:par>
                        <p:par>
                          <p:cTn id="41" fill="hold">
                            <p:stCondLst>
                              <p:cond delay="10800"/>
                            </p:stCondLst>
                            <p:childTnLst>
                              <p:par>
                                <p:cTn id="42" presetID="8" presetClass="entr" presetSubtype="16" fill="hold" grpId="0" nodeType="afterEffect">
                                  <p:stCondLst>
                                    <p:cond delay="0"/>
                                  </p:stCondLst>
                                  <p:childTnLst>
                                    <p:set>
                                      <p:cBhvr>
                                        <p:cTn id="43" dur="1" fill="hold">
                                          <p:stCondLst>
                                            <p:cond delay="0"/>
                                          </p:stCondLst>
                                        </p:cTn>
                                        <p:tgtEl>
                                          <p:spTgt spid="182284"/>
                                        </p:tgtEl>
                                        <p:attrNameLst>
                                          <p:attrName>style.visibility</p:attrName>
                                        </p:attrNameLst>
                                      </p:cBhvr>
                                      <p:to>
                                        <p:strVal val="visible"/>
                                      </p:to>
                                    </p:set>
                                    <p:animEffect transition="in" filter="diamond(in)">
                                      <p:cBhvr>
                                        <p:cTn id="44" dur="2000"/>
                                        <p:tgtEl>
                                          <p:spTgt spid="182284"/>
                                        </p:tgtEl>
                                      </p:cBhvr>
                                    </p:animEffect>
                                  </p:childTnLst>
                                </p:cTn>
                              </p:par>
                            </p:childTnLst>
                          </p:cTn>
                        </p:par>
                        <p:par>
                          <p:cTn id="45" fill="hold">
                            <p:stCondLst>
                              <p:cond delay="12800"/>
                            </p:stCondLst>
                            <p:childTnLst>
                              <p:par>
                                <p:cTn id="46" presetID="16" presetClass="entr" presetSubtype="26" fill="hold" nodeType="afterEffect">
                                  <p:stCondLst>
                                    <p:cond delay="0"/>
                                  </p:stCondLst>
                                  <p:childTnLst>
                                    <p:set>
                                      <p:cBhvr>
                                        <p:cTn id="47" dur="1" fill="hold">
                                          <p:stCondLst>
                                            <p:cond delay="0"/>
                                          </p:stCondLst>
                                        </p:cTn>
                                        <p:tgtEl>
                                          <p:spTgt spid="182285"/>
                                        </p:tgtEl>
                                        <p:attrNameLst>
                                          <p:attrName>style.visibility</p:attrName>
                                        </p:attrNameLst>
                                      </p:cBhvr>
                                      <p:to>
                                        <p:strVal val="visible"/>
                                      </p:to>
                                    </p:set>
                                    <p:animEffect transition="in" filter="barn(inHorizontal)">
                                      <p:cBhvr>
                                        <p:cTn id="48" dur="1000"/>
                                        <p:tgtEl>
                                          <p:spTgt spid="182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p:bldP spid="182276" grpId="0"/>
      <p:bldP spid="182280" grpId="0"/>
      <p:bldP spid="182281" grpId="0"/>
      <p:bldP spid="18228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p:cNvSpPr>
            <a:spLocks noGrp="1"/>
          </p:cNvSpPr>
          <p:nvPr>
            <p:ph type="sldNum" sz="quarter" idx="12"/>
          </p:nvPr>
        </p:nvSpPr>
        <p:spPr/>
        <p:txBody>
          <a:bodyPr/>
          <a:lstStyle/>
          <a:p>
            <a:fld id="{57A430F4-F4BF-495C-AB2E-98A7DA5710A0}" type="slidenum">
              <a:rPr lang="ar-SA">
                <a:solidFill>
                  <a:srgbClr val="90C226"/>
                </a:solidFill>
              </a:rPr>
              <a:pPr/>
              <a:t>64</a:t>
            </a:fld>
            <a:endParaRPr lang="en-US" dirty="0">
              <a:solidFill>
                <a:srgbClr val="90C226"/>
              </a:solidFill>
            </a:endParaRPr>
          </a:p>
        </p:txBody>
      </p:sp>
      <p:sp>
        <p:nvSpPr>
          <p:cNvPr id="184323" name="Text Box 3"/>
          <p:cNvSpPr txBox="1">
            <a:spLocks noChangeArrowheads="1"/>
          </p:cNvSpPr>
          <p:nvPr/>
        </p:nvSpPr>
        <p:spPr bwMode="auto">
          <a:xfrm>
            <a:off x="7235825" y="188913"/>
            <a:ext cx="158115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Homa" panose="00000400000000000000" pitchFamily="2" charset="-78"/>
              </a:rPr>
              <a:t>برج های خرقان</a:t>
            </a:r>
            <a:endParaRPr lang="en-US" sz="2000" dirty="0">
              <a:solidFill>
                <a:srgbClr val="800000"/>
              </a:solidFill>
              <a:latin typeface="Arial" pitchFamily="34" charset="0"/>
              <a:cs typeface="B Homa" panose="00000400000000000000" pitchFamily="2" charset="-78"/>
            </a:endParaRPr>
          </a:p>
        </p:txBody>
      </p:sp>
      <p:sp>
        <p:nvSpPr>
          <p:cNvPr id="184324" name="Text Box 4"/>
          <p:cNvSpPr txBox="1">
            <a:spLocks noChangeArrowheads="1"/>
          </p:cNvSpPr>
          <p:nvPr/>
        </p:nvSpPr>
        <p:spPr bwMode="auto">
          <a:xfrm>
            <a:off x="4284663" y="692150"/>
            <a:ext cx="4535487" cy="1465263"/>
          </a:xfrm>
          <a:prstGeom prst="rect">
            <a:avLst/>
          </a:prstGeom>
          <a:noFill/>
          <a:ln w="9525">
            <a:noFill/>
            <a:miter lim="800000"/>
            <a:headEnd/>
            <a:tailEnd/>
          </a:ln>
          <a:effectLst/>
        </p:spPr>
        <p:txBody>
          <a:bodyPr>
            <a:spAutoFit/>
          </a:bodyPr>
          <a:lstStyle/>
          <a:p>
            <a:pPr fontAlgn="base">
              <a:spcBef>
                <a:spcPct val="50000"/>
              </a:spcBef>
              <a:spcAft>
                <a:spcPct val="0"/>
              </a:spcAft>
            </a:pPr>
            <a:r>
              <a:rPr lang="fa-IR" dirty="0">
                <a:solidFill>
                  <a:prstClr val="black"/>
                </a:solidFill>
                <a:latin typeface="Arial" pitchFamily="34" charset="0"/>
                <a:cs typeface="B Homa" panose="00000400000000000000" pitchFamily="2" charset="-78"/>
              </a:rPr>
              <a:t>برج های خرقان (460 تا 486 هجری) که سالها بعنوان امامزاده با داشتن شجره نامه بین مردم محلی معروف بود به فاصله زمانی کمی از هم ساخته شده اند. یکی از گنبد ها، گور تکین فرزند صدقه و دیگری، گور پسر او السیز است.</a:t>
            </a:r>
          </a:p>
        </p:txBody>
      </p:sp>
      <p:pic>
        <p:nvPicPr>
          <p:cNvPr id="184325" name="Picture 5" descr="kher1"/>
          <p:cNvPicPr>
            <a:picLocks noChangeAspect="1" noChangeArrowheads="1"/>
          </p:cNvPicPr>
          <p:nvPr/>
        </p:nvPicPr>
        <p:blipFill>
          <a:blip r:embed="rId2"/>
          <a:srcRect/>
          <a:stretch>
            <a:fillRect/>
          </a:stretch>
        </p:blipFill>
        <p:spPr bwMode="auto">
          <a:xfrm>
            <a:off x="4643438" y="2276475"/>
            <a:ext cx="4248150" cy="29098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4326" name="Rectangle 6"/>
          <p:cNvSpPr>
            <a:spLocks noChangeArrowheads="1"/>
          </p:cNvSpPr>
          <p:nvPr/>
        </p:nvSpPr>
        <p:spPr bwMode="auto">
          <a:xfrm>
            <a:off x="4787900" y="5373688"/>
            <a:ext cx="4124325" cy="64135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dirty="0">
                <a:solidFill>
                  <a:srgbClr val="800000"/>
                </a:solidFill>
                <a:latin typeface="Arial" pitchFamily="34" charset="0"/>
                <a:cs typeface="B Homa" panose="00000400000000000000" pitchFamily="2" charset="-78"/>
              </a:rPr>
              <a:t>این دو گنبد از کهن ترین گنبد های دو پوسته گسسته در جهان  هستند.</a:t>
            </a:r>
          </a:p>
        </p:txBody>
      </p:sp>
      <p:pic>
        <p:nvPicPr>
          <p:cNvPr id="184327" name="Picture 7" descr="13"/>
          <p:cNvPicPr>
            <a:picLocks noChangeAspect="1" noChangeArrowheads="1"/>
          </p:cNvPicPr>
          <p:nvPr/>
        </p:nvPicPr>
        <p:blipFill>
          <a:blip r:embed="rId3">
            <a:lum contrast="42000"/>
          </a:blip>
          <a:srcRect/>
          <a:stretch>
            <a:fillRect/>
          </a:stretch>
        </p:blipFill>
        <p:spPr bwMode="auto">
          <a:xfrm>
            <a:off x="276225" y="836613"/>
            <a:ext cx="1774825" cy="17018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84328" name="Picture 8" descr="11"/>
          <p:cNvPicPr>
            <a:picLocks noChangeAspect="1" noChangeArrowheads="1"/>
          </p:cNvPicPr>
          <p:nvPr/>
        </p:nvPicPr>
        <p:blipFill>
          <a:blip r:embed="rId4">
            <a:lum contrast="30000"/>
          </a:blip>
          <a:srcRect/>
          <a:stretch>
            <a:fillRect/>
          </a:stretch>
        </p:blipFill>
        <p:spPr bwMode="auto">
          <a:xfrm>
            <a:off x="2484438" y="836613"/>
            <a:ext cx="1897062" cy="17018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4329" name="Text Box 9"/>
          <p:cNvSpPr txBox="1">
            <a:spLocks noChangeArrowheads="1"/>
          </p:cNvSpPr>
          <p:nvPr/>
        </p:nvSpPr>
        <p:spPr bwMode="auto">
          <a:xfrm>
            <a:off x="2798763" y="2703513"/>
            <a:ext cx="1581150" cy="779462"/>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برج نخست خرقان</a:t>
            </a:r>
          </a:p>
          <a:p>
            <a:pPr fontAlgn="base">
              <a:spcBef>
                <a:spcPct val="50000"/>
              </a:spcBef>
              <a:spcAft>
                <a:spcPct val="0"/>
              </a:spcAft>
            </a:pPr>
            <a:r>
              <a:rPr lang="fa-IR" b="1" dirty="0">
                <a:solidFill>
                  <a:srgbClr val="800000"/>
                </a:solidFill>
                <a:latin typeface="Arial" pitchFamily="34" charset="0"/>
                <a:cs typeface="B Homa" panose="00000400000000000000" pitchFamily="2" charset="-78"/>
              </a:rPr>
              <a:t>460 هجری قمری</a:t>
            </a:r>
            <a:endParaRPr lang="en-US" b="1" dirty="0">
              <a:solidFill>
                <a:srgbClr val="800000"/>
              </a:solidFill>
              <a:latin typeface="Arial" pitchFamily="34" charset="0"/>
              <a:cs typeface="B Homa" panose="00000400000000000000" pitchFamily="2" charset="-78"/>
            </a:endParaRPr>
          </a:p>
        </p:txBody>
      </p:sp>
      <p:sp>
        <p:nvSpPr>
          <p:cNvPr id="184330" name="Text Box 10"/>
          <p:cNvSpPr txBox="1">
            <a:spLocks noChangeArrowheads="1"/>
          </p:cNvSpPr>
          <p:nvPr/>
        </p:nvSpPr>
        <p:spPr bwMode="auto">
          <a:xfrm>
            <a:off x="204788" y="2703513"/>
            <a:ext cx="1581150" cy="1061829"/>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  برج دوم خرقان</a:t>
            </a:r>
          </a:p>
          <a:p>
            <a:pPr fontAlgn="base">
              <a:spcBef>
                <a:spcPct val="50000"/>
              </a:spcBef>
              <a:spcAft>
                <a:spcPct val="0"/>
              </a:spcAft>
            </a:pPr>
            <a:r>
              <a:rPr lang="fa-IR" b="1" dirty="0">
                <a:solidFill>
                  <a:srgbClr val="800000"/>
                </a:solidFill>
                <a:latin typeface="Arial" pitchFamily="34" charset="0"/>
                <a:cs typeface="B Homa" panose="00000400000000000000" pitchFamily="2" charset="-78"/>
              </a:rPr>
              <a:t>486 هجری قمری</a:t>
            </a:r>
            <a:endParaRPr lang="en-US" b="1" dirty="0">
              <a:solidFill>
                <a:srgbClr val="800000"/>
              </a:solidFill>
              <a:latin typeface="Arial" pitchFamily="34" charset="0"/>
              <a:cs typeface="B Homa" panose="00000400000000000000" pitchFamily="2" charset="-78"/>
            </a:endParaRPr>
          </a:p>
        </p:txBody>
      </p:sp>
      <p:pic>
        <p:nvPicPr>
          <p:cNvPr id="184331" name="Picture 11" descr="13y"/>
          <p:cNvPicPr>
            <a:picLocks noChangeAspect="1" noChangeArrowheads="1"/>
          </p:cNvPicPr>
          <p:nvPr/>
        </p:nvPicPr>
        <p:blipFill>
          <a:blip r:embed="rId5">
            <a:lum contrast="24000"/>
          </a:blip>
          <a:srcRect/>
          <a:stretch>
            <a:fillRect/>
          </a:stretch>
        </p:blipFill>
        <p:spPr bwMode="auto">
          <a:xfrm>
            <a:off x="60325" y="3910013"/>
            <a:ext cx="1985963" cy="23876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84332" name="Picture 12" descr="12"/>
          <p:cNvPicPr>
            <a:picLocks noChangeAspect="1" noChangeArrowheads="1"/>
          </p:cNvPicPr>
          <p:nvPr/>
        </p:nvPicPr>
        <p:blipFill>
          <a:blip r:embed="rId6">
            <a:lum contrast="24000"/>
          </a:blip>
          <a:srcRect/>
          <a:stretch>
            <a:fillRect/>
          </a:stretch>
        </p:blipFill>
        <p:spPr bwMode="auto">
          <a:xfrm>
            <a:off x="2509838" y="3910013"/>
            <a:ext cx="1990725" cy="23876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Tree>
    <p:extLst>
      <p:ext uri="{BB962C8B-B14F-4D97-AF65-F5344CB8AC3E}">
        <p14:creationId xmlns:p14="http://schemas.microsoft.com/office/powerpoint/2010/main" val="1503234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84323"/>
                                        </p:tgtEl>
                                        <p:attrNameLst>
                                          <p:attrName>style.visibility</p:attrName>
                                        </p:attrNameLst>
                                      </p:cBhvr>
                                      <p:to>
                                        <p:strVal val="visible"/>
                                      </p:to>
                                    </p:set>
                                    <p:anim calcmode="lin" valueType="num">
                                      <p:cBhvr>
                                        <p:cTn id="7" dur="1000" fill="hold"/>
                                        <p:tgtEl>
                                          <p:spTgt spid="184323"/>
                                        </p:tgtEl>
                                        <p:attrNameLst>
                                          <p:attrName>ppt_x</p:attrName>
                                        </p:attrNameLst>
                                      </p:cBhvr>
                                      <p:tavLst>
                                        <p:tav tm="0">
                                          <p:val>
                                            <p:strVal val="#ppt_x-.2"/>
                                          </p:val>
                                        </p:tav>
                                        <p:tav tm="100000">
                                          <p:val>
                                            <p:strVal val="#ppt_x"/>
                                          </p:val>
                                        </p:tav>
                                      </p:tavLst>
                                    </p:anim>
                                    <p:anim calcmode="lin" valueType="num">
                                      <p:cBhvr>
                                        <p:cTn id="8" dur="1000" fill="hold"/>
                                        <p:tgtEl>
                                          <p:spTgt spid="18432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432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84324"/>
                                        </p:tgtEl>
                                        <p:attrNameLst>
                                          <p:attrName>style.visibility</p:attrName>
                                        </p:attrNameLst>
                                      </p:cBhvr>
                                      <p:to>
                                        <p:strVal val="visible"/>
                                      </p:to>
                                    </p:set>
                                    <p:animEffect transition="in" filter="diamond(in)">
                                      <p:cBhvr>
                                        <p:cTn id="13" dur="2000"/>
                                        <p:tgtEl>
                                          <p:spTgt spid="184324"/>
                                        </p:tgtEl>
                                      </p:cBhvr>
                                    </p:animEffect>
                                  </p:childTnLst>
                                </p:cTn>
                              </p:par>
                            </p:childTnLst>
                          </p:cTn>
                        </p:par>
                        <p:par>
                          <p:cTn id="14" fill="hold">
                            <p:stCondLst>
                              <p:cond delay="3000"/>
                            </p:stCondLst>
                            <p:childTnLst>
                              <p:par>
                                <p:cTn id="15" presetID="3" presetClass="entr" presetSubtype="10" fill="hold" nodeType="afterEffect">
                                  <p:stCondLst>
                                    <p:cond delay="0"/>
                                  </p:stCondLst>
                                  <p:childTnLst>
                                    <p:set>
                                      <p:cBhvr>
                                        <p:cTn id="16" dur="1" fill="hold">
                                          <p:stCondLst>
                                            <p:cond delay="0"/>
                                          </p:stCondLst>
                                        </p:cTn>
                                        <p:tgtEl>
                                          <p:spTgt spid="184325"/>
                                        </p:tgtEl>
                                        <p:attrNameLst>
                                          <p:attrName>style.visibility</p:attrName>
                                        </p:attrNameLst>
                                      </p:cBhvr>
                                      <p:to>
                                        <p:strVal val="visible"/>
                                      </p:to>
                                    </p:set>
                                    <p:animEffect transition="in" filter="blinds(horizontal)">
                                      <p:cBhvr>
                                        <p:cTn id="17" dur="1000"/>
                                        <p:tgtEl>
                                          <p:spTgt spid="184325"/>
                                        </p:tgtEl>
                                      </p:cBhvr>
                                    </p:animEffect>
                                  </p:childTnLst>
                                </p:cTn>
                              </p:par>
                            </p:childTnLst>
                          </p:cTn>
                        </p:par>
                        <p:par>
                          <p:cTn id="18" fill="hold">
                            <p:stCondLst>
                              <p:cond delay="4000"/>
                            </p:stCondLst>
                            <p:childTnLst>
                              <p:par>
                                <p:cTn id="19" presetID="8" presetClass="entr" presetSubtype="16" fill="hold" grpId="0" nodeType="afterEffect">
                                  <p:stCondLst>
                                    <p:cond delay="0"/>
                                  </p:stCondLst>
                                  <p:childTnLst>
                                    <p:set>
                                      <p:cBhvr>
                                        <p:cTn id="20" dur="1" fill="hold">
                                          <p:stCondLst>
                                            <p:cond delay="0"/>
                                          </p:stCondLst>
                                        </p:cTn>
                                        <p:tgtEl>
                                          <p:spTgt spid="184326"/>
                                        </p:tgtEl>
                                        <p:attrNameLst>
                                          <p:attrName>style.visibility</p:attrName>
                                        </p:attrNameLst>
                                      </p:cBhvr>
                                      <p:to>
                                        <p:strVal val="visible"/>
                                      </p:to>
                                    </p:set>
                                    <p:animEffect transition="in" filter="diamond(in)">
                                      <p:cBhvr>
                                        <p:cTn id="21" dur="2000"/>
                                        <p:tgtEl>
                                          <p:spTgt spid="184326"/>
                                        </p:tgtEl>
                                      </p:cBhvr>
                                    </p:animEffect>
                                  </p:childTnLst>
                                </p:cTn>
                              </p:par>
                            </p:childTnLst>
                          </p:cTn>
                        </p:par>
                        <p:par>
                          <p:cTn id="22" fill="hold">
                            <p:stCondLst>
                              <p:cond delay="6000"/>
                            </p:stCondLst>
                            <p:childTnLst>
                              <p:par>
                                <p:cTn id="23" presetID="16" presetClass="entr" presetSubtype="21" fill="hold" nodeType="afterEffect">
                                  <p:stCondLst>
                                    <p:cond delay="0"/>
                                  </p:stCondLst>
                                  <p:childTnLst>
                                    <p:set>
                                      <p:cBhvr>
                                        <p:cTn id="24" dur="1" fill="hold">
                                          <p:stCondLst>
                                            <p:cond delay="0"/>
                                          </p:stCondLst>
                                        </p:cTn>
                                        <p:tgtEl>
                                          <p:spTgt spid="184328"/>
                                        </p:tgtEl>
                                        <p:attrNameLst>
                                          <p:attrName>style.visibility</p:attrName>
                                        </p:attrNameLst>
                                      </p:cBhvr>
                                      <p:to>
                                        <p:strVal val="visible"/>
                                      </p:to>
                                    </p:set>
                                    <p:animEffect transition="in" filter="barn(inVertical)">
                                      <p:cBhvr>
                                        <p:cTn id="25" dur="1000"/>
                                        <p:tgtEl>
                                          <p:spTgt spid="184328"/>
                                        </p:tgtEl>
                                      </p:cBhvr>
                                    </p:animEffect>
                                  </p:childTnLst>
                                </p:cTn>
                              </p:par>
                              <p:par>
                                <p:cTn id="26" presetID="16" presetClass="entr" presetSubtype="21" fill="hold" nodeType="withEffect">
                                  <p:stCondLst>
                                    <p:cond delay="0"/>
                                  </p:stCondLst>
                                  <p:childTnLst>
                                    <p:set>
                                      <p:cBhvr>
                                        <p:cTn id="27" dur="1" fill="hold">
                                          <p:stCondLst>
                                            <p:cond delay="0"/>
                                          </p:stCondLst>
                                        </p:cTn>
                                        <p:tgtEl>
                                          <p:spTgt spid="184332"/>
                                        </p:tgtEl>
                                        <p:attrNameLst>
                                          <p:attrName>style.visibility</p:attrName>
                                        </p:attrNameLst>
                                      </p:cBhvr>
                                      <p:to>
                                        <p:strVal val="visible"/>
                                      </p:to>
                                    </p:set>
                                    <p:animEffect transition="in" filter="barn(inVertical)">
                                      <p:cBhvr>
                                        <p:cTn id="28" dur="1000"/>
                                        <p:tgtEl>
                                          <p:spTgt spid="184332"/>
                                        </p:tgtEl>
                                      </p:cBhvr>
                                    </p:animEffect>
                                  </p:childTnLst>
                                </p:cTn>
                              </p:par>
                            </p:childTnLst>
                          </p:cTn>
                        </p:par>
                        <p:par>
                          <p:cTn id="29" fill="hold">
                            <p:stCondLst>
                              <p:cond delay="7000"/>
                            </p:stCondLst>
                            <p:childTnLst>
                              <p:par>
                                <p:cTn id="30" presetID="53" presetClass="entr" presetSubtype="0" fill="hold" grpId="0" nodeType="afterEffect">
                                  <p:stCondLst>
                                    <p:cond delay="0"/>
                                  </p:stCondLst>
                                  <p:childTnLst>
                                    <p:set>
                                      <p:cBhvr>
                                        <p:cTn id="31" dur="1" fill="hold">
                                          <p:stCondLst>
                                            <p:cond delay="0"/>
                                          </p:stCondLst>
                                        </p:cTn>
                                        <p:tgtEl>
                                          <p:spTgt spid="184329"/>
                                        </p:tgtEl>
                                        <p:attrNameLst>
                                          <p:attrName>style.visibility</p:attrName>
                                        </p:attrNameLst>
                                      </p:cBhvr>
                                      <p:to>
                                        <p:strVal val="visible"/>
                                      </p:to>
                                    </p:set>
                                    <p:anim calcmode="lin" valueType="num">
                                      <p:cBhvr>
                                        <p:cTn id="32" dur="1000" fill="hold"/>
                                        <p:tgtEl>
                                          <p:spTgt spid="184329"/>
                                        </p:tgtEl>
                                        <p:attrNameLst>
                                          <p:attrName>ppt_w</p:attrName>
                                        </p:attrNameLst>
                                      </p:cBhvr>
                                      <p:tavLst>
                                        <p:tav tm="0">
                                          <p:val>
                                            <p:fltVal val="0"/>
                                          </p:val>
                                        </p:tav>
                                        <p:tav tm="100000">
                                          <p:val>
                                            <p:strVal val="#ppt_w"/>
                                          </p:val>
                                        </p:tav>
                                      </p:tavLst>
                                    </p:anim>
                                    <p:anim calcmode="lin" valueType="num">
                                      <p:cBhvr>
                                        <p:cTn id="33" dur="1000" fill="hold"/>
                                        <p:tgtEl>
                                          <p:spTgt spid="184329"/>
                                        </p:tgtEl>
                                        <p:attrNameLst>
                                          <p:attrName>ppt_h</p:attrName>
                                        </p:attrNameLst>
                                      </p:cBhvr>
                                      <p:tavLst>
                                        <p:tav tm="0">
                                          <p:val>
                                            <p:fltVal val="0"/>
                                          </p:val>
                                        </p:tav>
                                        <p:tav tm="100000">
                                          <p:val>
                                            <p:strVal val="#ppt_h"/>
                                          </p:val>
                                        </p:tav>
                                      </p:tavLst>
                                    </p:anim>
                                    <p:animEffect transition="in" filter="fade">
                                      <p:cBhvr>
                                        <p:cTn id="34" dur="1000"/>
                                        <p:tgtEl>
                                          <p:spTgt spid="184329"/>
                                        </p:tgtEl>
                                      </p:cBhvr>
                                    </p:animEffect>
                                  </p:childTnLst>
                                </p:cTn>
                              </p:par>
                            </p:childTnLst>
                          </p:cTn>
                        </p:par>
                        <p:par>
                          <p:cTn id="35" fill="hold">
                            <p:stCondLst>
                              <p:cond delay="8000"/>
                            </p:stCondLst>
                            <p:childTnLst>
                              <p:par>
                                <p:cTn id="36" presetID="16" presetClass="entr" presetSubtype="21" fill="hold" nodeType="afterEffect">
                                  <p:stCondLst>
                                    <p:cond delay="0"/>
                                  </p:stCondLst>
                                  <p:childTnLst>
                                    <p:set>
                                      <p:cBhvr>
                                        <p:cTn id="37" dur="1" fill="hold">
                                          <p:stCondLst>
                                            <p:cond delay="0"/>
                                          </p:stCondLst>
                                        </p:cTn>
                                        <p:tgtEl>
                                          <p:spTgt spid="184327"/>
                                        </p:tgtEl>
                                        <p:attrNameLst>
                                          <p:attrName>style.visibility</p:attrName>
                                        </p:attrNameLst>
                                      </p:cBhvr>
                                      <p:to>
                                        <p:strVal val="visible"/>
                                      </p:to>
                                    </p:set>
                                    <p:animEffect transition="in" filter="barn(inVertical)">
                                      <p:cBhvr>
                                        <p:cTn id="38" dur="1000"/>
                                        <p:tgtEl>
                                          <p:spTgt spid="184327"/>
                                        </p:tgtEl>
                                      </p:cBhvr>
                                    </p:animEffect>
                                  </p:childTnLst>
                                </p:cTn>
                              </p:par>
                              <p:par>
                                <p:cTn id="39" presetID="16" presetClass="entr" presetSubtype="21" fill="hold" nodeType="withEffect">
                                  <p:stCondLst>
                                    <p:cond delay="0"/>
                                  </p:stCondLst>
                                  <p:childTnLst>
                                    <p:set>
                                      <p:cBhvr>
                                        <p:cTn id="40" dur="1" fill="hold">
                                          <p:stCondLst>
                                            <p:cond delay="0"/>
                                          </p:stCondLst>
                                        </p:cTn>
                                        <p:tgtEl>
                                          <p:spTgt spid="184331"/>
                                        </p:tgtEl>
                                        <p:attrNameLst>
                                          <p:attrName>style.visibility</p:attrName>
                                        </p:attrNameLst>
                                      </p:cBhvr>
                                      <p:to>
                                        <p:strVal val="visible"/>
                                      </p:to>
                                    </p:set>
                                    <p:animEffect transition="in" filter="barn(inVertical)">
                                      <p:cBhvr>
                                        <p:cTn id="41" dur="1000"/>
                                        <p:tgtEl>
                                          <p:spTgt spid="184331"/>
                                        </p:tgtEl>
                                      </p:cBhvr>
                                    </p:animEffect>
                                  </p:childTnLst>
                                </p:cTn>
                              </p:par>
                            </p:childTnLst>
                          </p:cTn>
                        </p:par>
                        <p:par>
                          <p:cTn id="42" fill="hold">
                            <p:stCondLst>
                              <p:cond delay="9000"/>
                            </p:stCondLst>
                            <p:childTnLst>
                              <p:par>
                                <p:cTn id="43" presetID="53" presetClass="entr" presetSubtype="0" fill="hold" grpId="0" nodeType="afterEffect">
                                  <p:stCondLst>
                                    <p:cond delay="0"/>
                                  </p:stCondLst>
                                  <p:childTnLst>
                                    <p:set>
                                      <p:cBhvr>
                                        <p:cTn id="44" dur="1" fill="hold">
                                          <p:stCondLst>
                                            <p:cond delay="0"/>
                                          </p:stCondLst>
                                        </p:cTn>
                                        <p:tgtEl>
                                          <p:spTgt spid="184330"/>
                                        </p:tgtEl>
                                        <p:attrNameLst>
                                          <p:attrName>style.visibility</p:attrName>
                                        </p:attrNameLst>
                                      </p:cBhvr>
                                      <p:to>
                                        <p:strVal val="visible"/>
                                      </p:to>
                                    </p:set>
                                    <p:anim calcmode="lin" valueType="num">
                                      <p:cBhvr>
                                        <p:cTn id="45" dur="1000" fill="hold"/>
                                        <p:tgtEl>
                                          <p:spTgt spid="184330"/>
                                        </p:tgtEl>
                                        <p:attrNameLst>
                                          <p:attrName>ppt_w</p:attrName>
                                        </p:attrNameLst>
                                      </p:cBhvr>
                                      <p:tavLst>
                                        <p:tav tm="0">
                                          <p:val>
                                            <p:fltVal val="0"/>
                                          </p:val>
                                        </p:tav>
                                        <p:tav tm="100000">
                                          <p:val>
                                            <p:strVal val="#ppt_w"/>
                                          </p:val>
                                        </p:tav>
                                      </p:tavLst>
                                    </p:anim>
                                    <p:anim calcmode="lin" valueType="num">
                                      <p:cBhvr>
                                        <p:cTn id="46" dur="1000" fill="hold"/>
                                        <p:tgtEl>
                                          <p:spTgt spid="184330"/>
                                        </p:tgtEl>
                                        <p:attrNameLst>
                                          <p:attrName>ppt_h</p:attrName>
                                        </p:attrNameLst>
                                      </p:cBhvr>
                                      <p:tavLst>
                                        <p:tav tm="0">
                                          <p:val>
                                            <p:fltVal val="0"/>
                                          </p:val>
                                        </p:tav>
                                        <p:tav tm="100000">
                                          <p:val>
                                            <p:strVal val="#ppt_h"/>
                                          </p:val>
                                        </p:tav>
                                      </p:tavLst>
                                    </p:anim>
                                    <p:animEffect transition="in" filter="fade">
                                      <p:cBhvr>
                                        <p:cTn id="47" dur="1000"/>
                                        <p:tgtEl>
                                          <p:spTgt spid="184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p:bldP spid="184324" grpId="0"/>
      <p:bldP spid="184326" grpId="0"/>
      <p:bldP spid="184329" grpId="0"/>
      <p:bldP spid="18433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5"/>
          <p:cNvSpPr>
            <a:spLocks noGrp="1"/>
          </p:cNvSpPr>
          <p:nvPr>
            <p:ph type="sldNum" sz="quarter" idx="12"/>
          </p:nvPr>
        </p:nvSpPr>
        <p:spPr/>
        <p:txBody>
          <a:bodyPr/>
          <a:lstStyle/>
          <a:p>
            <a:fld id="{49F6E06A-422C-4DB6-ADFF-A7E1A900F43C}" type="slidenum">
              <a:rPr lang="ar-SA">
                <a:solidFill>
                  <a:srgbClr val="90C226"/>
                </a:solidFill>
              </a:rPr>
              <a:pPr/>
              <a:t>65</a:t>
            </a:fld>
            <a:endParaRPr lang="en-US" dirty="0">
              <a:solidFill>
                <a:srgbClr val="90C226"/>
              </a:solidFill>
            </a:endParaRPr>
          </a:p>
        </p:txBody>
      </p:sp>
      <p:pic>
        <p:nvPicPr>
          <p:cNvPr id="185361" name="Picture 17" descr="12"/>
          <p:cNvPicPr>
            <a:picLocks noChangeAspect="1" noChangeArrowheads="1"/>
          </p:cNvPicPr>
          <p:nvPr/>
        </p:nvPicPr>
        <p:blipFill>
          <a:blip r:embed="rId2">
            <a:lum contrast="18000"/>
          </a:blip>
          <a:srcRect/>
          <a:stretch>
            <a:fillRect/>
          </a:stretch>
        </p:blipFill>
        <p:spPr bwMode="auto">
          <a:xfrm>
            <a:off x="5148263" y="4076700"/>
            <a:ext cx="2684462" cy="2620963"/>
          </a:xfrm>
          <a:prstGeom prst="rect">
            <a:avLst/>
          </a:prstGeom>
          <a:noFill/>
          <a:ln w="3175">
            <a:noFill/>
            <a:miter lim="800000"/>
            <a:headEnd/>
            <a:tailEnd/>
          </a:ln>
          <a:effectLst>
            <a:outerShdw dist="107763" dir="2700000" algn="ctr" rotWithShape="0">
              <a:schemeClr val="tx1">
                <a:alpha val="50000"/>
              </a:schemeClr>
            </a:outerShdw>
          </a:effectLst>
        </p:spPr>
      </p:pic>
      <p:sp>
        <p:nvSpPr>
          <p:cNvPr id="185348" name="Rectangle 4"/>
          <p:cNvSpPr>
            <a:spLocks noChangeArrowheads="1"/>
          </p:cNvSpPr>
          <p:nvPr/>
        </p:nvSpPr>
        <p:spPr bwMode="auto">
          <a:xfrm>
            <a:off x="6011863" y="3500438"/>
            <a:ext cx="2941637" cy="915987"/>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زمینه هر دو برج هشت گوشه است و در هر گوشه ای از بیرون یک پیلک دارد.</a:t>
            </a:r>
          </a:p>
        </p:txBody>
      </p:sp>
      <p:pic>
        <p:nvPicPr>
          <p:cNvPr id="185354" name="Picture 10" descr="14"/>
          <p:cNvPicPr>
            <a:picLocks noChangeAspect="1" noChangeArrowheads="1"/>
          </p:cNvPicPr>
          <p:nvPr/>
        </p:nvPicPr>
        <p:blipFill>
          <a:blip r:embed="rId3">
            <a:lum contrast="18000"/>
          </a:blip>
          <a:srcRect/>
          <a:stretch>
            <a:fillRect/>
          </a:stretch>
        </p:blipFill>
        <p:spPr bwMode="auto">
          <a:xfrm>
            <a:off x="6732588" y="333375"/>
            <a:ext cx="2136775" cy="29987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5355" name="Rectangle 11"/>
          <p:cNvSpPr>
            <a:spLocks noChangeArrowheads="1"/>
          </p:cNvSpPr>
          <p:nvPr/>
        </p:nvSpPr>
        <p:spPr bwMode="auto">
          <a:xfrm>
            <a:off x="6732588" y="2636838"/>
            <a:ext cx="1697037" cy="701675"/>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000" dirty="0">
                <a:solidFill>
                  <a:srgbClr val="800000"/>
                </a:solidFill>
                <a:latin typeface="Arial" pitchFamily="34" charset="0"/>
                <a:cs typeface="B Farnaz" pitchFamily="2" charset="-78"/>
              </a:rPr>
              <a:t>برج دوم خرقان </a:t>
            </a:r>
          </a:p>
          <a:p>
            <a:pPr fontAlgn="base">
              <a:spcBef>
                <a:spcPct val="0"/>
              </a:spcBef>
              <a:spcAft>
                <a:spcPct val="0"/>
              </a:spcAft>
            </a:pPr>
            <a:r>
              <a:rPr lang="fa-IR" sz="2000" dirty="0">
                <a:solidFill>
                  <a:srgbClr val="800000"/>
                </a:solidFill>
                <a:latin typeface="Arial" pitchFamily="34" charset="0"/>
                <a:cs typeface="B Farnaz" pitchFamily="2" charset="-78"/>
              </a:rPr>
              <a:t>    پرسپکتیو</a:t>
            </a:r>
            <a:endParaRPr lang="en-US" sz="2000" dirty="0">
              <a:solidFill>
                <a:srgbClr val="800000"/>
              </a:solidFill>
              <a:latin typeface="Arial" pitchFamily="34" charset="0"/>
              <a:cs typeface="B Farnaz" pitchFamily="2" charset="-78"/>
            </a:endParaRPr>
          </a:p>
        </p:txBody>
      </p:sp>
      <p:pic>
        <p:nvPicPr>
          <p:cNvPr id="185357" name="Picture 13" descr="خرقان3"/>
          <p:cNvPicPr>
            <a:picLocks noChangeAspect="1" noChangeArrowheads="1"/>
          </p:cNvPicPr>
          <p:nvPr/>
        </p:nvPicPr>
        <p:blipFill>
          <a:blip r:embed="rId4"/>
          <a:srcRect/>
          <a:stretch>
            <a:fillRect/>
          </a:stretch>
        </p:blipFill>
        <p:spPr bwMode="auto">
          <a:xfrm>
            <a:off x="323850" y="260350"/>
            <a:ext cx="3571875" cy="267811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5358" name="Rectangle 14"/>
          <p:cNvSpPr>
            <a:spLocks noChangeArrowheads="1"/>
          </p:cNvSpPr>
          <p:nvPr/>
        </p:nvSpPr>
        <p:spPr bwMode="auto">
          <a:xfrm>
            <a:off x="107950" y="3068638"/>
            <a:ext cx="4824413" cy="1190625"/>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آجر چینی نمای آن، دارای نگاره های گوناگونی از گره چینی و گل انداز است.روی پیلک ها آجرکاری حصیری شده و میان دو پیلک و در هر پهلو آجرکاری بادبزنی است.کوردرها و لچکی های بالای چفدها هر کدام نگارهای جدا دارند.</a:t>
            </a:r>
            <a:endParaRPr lang="en-US" b="1" dirty="0">
              <a:solidFill>
                <a:prstClr val="black"/>
              </a:solidFill>
              <a:latin typeface="Arial" pitchFamily="34" charset="0"/>
              <a:cs typeface="B Homa" panose="00000400000000000000" pitchFamily="2" charset="-78"/>
            </a:endParaRPr>
          </a:p>
        </p:txBody>
      </p:sp>
      <p:pic>
        <p:nvPicPr>
          <p:cNvPr id="185359" name="Picture 15" descr="14e"/>
          <p:cNvPicPr>
            <a:picLocks noChangeAspect="1" noChangeArrowheads="1"/>
          </p:cNvPicPr>
          <p:nvPr/>
        </p:nvPicPr>
        <p:blipFill>
          <a:blip r:embed="rId5">
            <a:lum contrast="24000"/>
          </a:blip>
          <a:srcRect/>
          <a:stretch>
            <a:fillRect/>
          </a:stretch>
        </p:blipFill>
        <p:spPr bwMode="auto">
          <a:xfrm>
            <a:off x="179388" y="4365625"/>
            <a:ext cx="2303462" cy="230346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85360" name="Picture 16" descr="14ee"/>
          <p:cNvPicPr>
            <a:picLocks noChangeAspect="1" noChangeArrowheads="1"/>
          </p:cNvPicPr>
          <p:nvPr/>
        </p:nvPicPr>
        <p:blipFill>
          <a:blip r:embed="rId6">
            <a:lum contrast="18000"/>
          </a:blip>
          <a:srcRect/>
          <a:stretch>
            <a:fillRect/>
          </a:stretch>
        </p:blipFill>
        <p:spPr bwMode="auto">
          <a:xfrm>
            <a:off x="2700338" y="4437063"/>
            <a:ext cx="2232025" cy="22320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5362" name="Rectangle 18"/>
          <p:cNvSpPr>
            <a:spLocks noChangeArrowheads="1"/>
          </p:cNvSpPr>
          <p:nvPr/>
        </p:nvSpPr>
        <p:spPr bwMode="auto">
          <a:xfrm>
            <a:off x="5094813" y="6308725"/>
            <a:ext cx="3852337" cy="338554"/>
          </a:xfrm>
          <a:prstGeom prst="rect">
            <a:avLst/>
          </a:prstGeom>
          <a:noFill/>
          <a:ln w="9525">
            <a:noFill/>
            <a:miter lim="800000"/>
            <a:headEnd/>
            <a:tailEnd/>
          </a:ln>
          <a:effectLst/>
        </p:spPr>
        <p:txBody>
          <a:bodyPr wrap="none">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در این شکل پوسته درونی و بیرونی گنبد دیده میشود.</a:t>
            </a:r>
            <a:endParaRPr lang="en-US" sz="1600" b="1" dirty="0">
              <a:solidFill>
                <a:srgbClr val="800000"/>
              </a:solidFill>
              <a:latin typeface="Arial" pitchFamily="34" charset="0"/>
              <a:cs typeface="B Homa" panose="00000400000000000000" pitchFamily="2" charset="-78"/>
            </a:endParaRPr>
          </a:p>
        </p:txBody>
      </p:sp>
      <p:pic>
        <p:nvPicPr>
          <p:cNvPr id="185363" name="Picture 19" descr="خرقان1"/>
          <p:cNvPicPr>
            <a:picLocks noChangeAspect="1" noChangeArrowheads="1"/>
          </p:cNvPicPr>
          <p:nvPr/>
        </p:nvPicPr>
        <p:blipFill>
          <a:blip r:embed="rId7"/>
          <a:srcRect/>
          <a:stretch>
            <a:fillRect/>
          </a:stretch>
        </p:blipFill>
        <p:spPr bwMode="auto">
          <a:xfrm>
            <a:off x="4067175" y="549275"/>
            <a:ext cx="2376488" cy="22320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5364" name="AutoShape 20">
            <a:hlinkClick r:id="rId8" action="ppaction://hlinksldjump" highlightClick="1"/>
          </p:cNvPr>
          <p:cNvSpPr>
            <a:spLocks noChangeArrowheads="1"/>
          </p:cNvSpPr>
          <p:nvPr/>
        </p:nvSpPr>
        <p:spPr bwMode="auto">
          <a:xfrm>
            <a:off x="250825" y="6308725"/>
            <a:ext cx="360363" cy="360363"/>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34329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85348"/>
                                        </p:tgtEl>
                                        <p:attrNameLst>
                                          <p:attrName>style.visibility</p:attrName>
                                        </p:attrNameLst>
                                      </p:cBhvr>
                                      <p:to>
                                        <p:strVal val="visible"/>
                                      </p:to>
                                    </p:set>
                                    <p:animEffect transition="in" filter="diamond(in)">
                                      <p:cBhvr>
                                        <p:cTn id="7" dur="2000"/>
                                        <p:tgtEl>
                                          <p:spTgt spid="185348"/>
                                        </p:tgtEl>
                                      </p:cBhvr>
                                    </p:animEffect>
                                  </p:childTnLst>
                                </p:cTn>
                              </p:par>
                            </p:childTnLst>
                          </p:cTn>
                        </p:par>
                        <p:par>
                          <p:cTn id="8" fill="hold">
                            <p:stCondLst>
                              <p:cond delay="2000"/>
                            </p:stCondLst>
                            <p:childTnLst>
                              <p:par>
                                <p:cTn id="9" presetID="16" presetClass="entr" presetSubtype="26" fill="hold" nodeType="afterEffect">
                                  <p:stCondLst>
                                    <p:cond delay="0"/>
                                  </p:stCondLst>
                                  <p:childTnLst>
                                    <p:set>
                                      <p:cBhvr>
                                        <p:cTn id="10" dur="1" fill="hold">
                                          <p:stCondLst>
                                            <p:cond delay="0"/>
                                          </p:stCondLst>
                                        </p:cTn>
                                        <p:tgtEl>
                                          <p:spTgt spid="185354"/>
                                        </p:tgtEl>
                                        <p:attrNameLst>
                                          <p:attrName>style.visibility</p:attrName>
                                        </p:attrNameLst>
                                      </p:cBhvr>
                                      <p:to>
                                        <p:strVal val="visible"/>
                                      </p:to>
                                    </p:set>
                                    <p:animEffect transition="in" filter="barn(inHorizontal)">
                                      <p:cBhvr>
                                        <p:cTn id="11" dur="1000"/>
                                        <p:tgtEl>
                                          <p:spTgt spid="185354"/>
                                        </p:tgtEl>
                                      </p:cBhvr>
                                    </p:animEffect>
                                  </p:childTnLst>
                                </p:cTn>
                              </p:par>
                            </p:childTnLst>
                          </p:cTn>
                        </p:par>
                        <p:par>
                          <p:cTn id="12" fill="hold">
                            <p:stCondLst>
                              <p:cond delay="3000"/>
                            </p:stCondLst>
                            <p:childTnLst>
                              <p:par>
                                <p:cTn id="13" presetID="53" presetClass="entr" presetSubtype="0" fill="hold" grpId="0" nodeType="afterEffect">
                                  <p:stCondLst>
                                    <p:cond delay="0"/>
                                  </p:stCondLst>
                                  <p:childTnLst>
                                    <p:set>
                                      <p:cBhvr>
                                        <p:cTn id="14" dur="1" fill="hold">
                                          <p:stCondLst>
                                            <p:cond delay="0"/>
                                          </p:stCondLst>
                                        </p:cTn>
                                        <p:tgtEl>
                                          <p:spTgt spid="185355"/>
                                        </p:tgtEl>
                                        <p:attrNameLst>
                                          <p:attrName>style.visibility</p:attrName>
                                        </p:attrNameLst>
                                      </p:cBhvr>
                                      <p:to>
                                        <p:strVal val="visible"/>
                                      </p:to>
                                    </p:set>
                                    <p:anim calcmode="lin" valueType="num">
                                      <p:cBhvr>
                                        <p:cTn id="15" dur="1000" fill="hold"/>
                                        <p:tgtEl>
                                          <p:spTgt spid="185355"/>
                                        </p:tgtEl>
                                        <p:attrNameLst>
                                          <p:attrName>ppt_w</p:attrName>
                                        </p:attrNameLst>
                                      </p:cBhvr>
                                      <p:tavLst>
                                        <p:tav tm="0">
                                          <p:val>
                                            <p:fltVal val="0"/>
                                          </p:val>
                                        </p:tav>
                                        <p:tav tm="100000">
                                          <p:val>
                                            <p:strVal val="#ppt_w"/>
                                          </p:val>
                                        </p:tav>
                                      </p:tavLst>
                                    </p:anim>
                                    <p:anim calcmode="lin" valueType="num">
                                      <p:cBhvr>
                                        <p:cTn id="16" dur="1000" fill="hold"/>
                                        <p:tgtEl>
                                          <p:spTgt spid="185355"/>
                                        </p:tgtEl>
                                        <p:attrNameLst>
                                          <p:attrName>ppt_h</p:attrName>
                                        </p:attrNameLst>
                                      </p:cBhvr>
                                      <p:tavLst>
                                        <p:tav tm="0">
                                          <p:val>
                                            <p:fltVal val="0"/>
                                          </p:val>
                                        </p:tav>
                                        <p:tav tm="100000">
                                          <p:val>
                                            <p:strVal val="#ppt_h"/>
                                          </p:val>
                                        </p:tav>
                                      </p:tavLst>
                                    </p:anim>
                                    <p:animEffect transition="in" filter="fade">
                                      <p:cBhvr>
                                        <p:cTn id="17" dur="1000"/>
                                        <p:tgtEl>
                                          <p:spTgt spid="185355"/>
                                        </p:tgtEl>
                                      </p:cBhvr>
                                    </p:animEffect>
                                  </p:childTnLst>
                                </p:cTn>
                              </p:par>
                            </p:childTnLst>
                          </p:cTn>
                        </p:par>
                        <p:par>
                          <p:cTn id="18" fill="hold">
                            <p:stCondLst>
                              <p:cond delay="4000"/>
                            </p:stCondLst>
                            <p:childTnLst>
                              <p:par>
                                <p:cTn id="19" presetID="4" presetClass="entr" presetSubtype="32" fill="hold" nodeType="afterEffect">
                                  <p:stCondLst>
                                    <p:cond delay="0"/>
                                  </p:stCondLst>
                                  <p:childTnLst>
                                    <p:set>
                                      <p:cBhvr>
                                        <p:cTn id="20" dur="1" fill="hold">
                                          <p:stCondLst>
                                            <p:cond delay="0"/>
                                          </p:stCondLst>
                                        </p:cTn>
                                        <p:tgtEl>
                                          <p:spTgt spid="185357"/>
                                        </p:tgtEl>
                                        <p:attrNameLst>
                                          <p:attrName>style.visibility</p:attrName>
                                        </p:attrNameLst>
                                      </p:cBhvr>
                                      <p:to>
                                        <p:strVal val="visible"/>
                                      </p:to>
                                    </p:set>
                                    <p:animEffect transition="in" filter="box(out)">
                                      <p:cBhvr>
                                        <p:cTn id="21" dur="1000"/>
                                        <p:tgtEl>
                                          <p:spTgt spid="185357"/>
                                        </p:tgtEl>
                                      </p:cBhvr>
                                    </p:animEffect>
                                  </p:childTnLst>
                                </p:cTn>
                              </p:par>
                            </p:childTnLst>
                          </p:cTn>
                        </p:par>
                        <p:par>
                          <p:cTn id="22" fill="hold">
                            <p:stCondLst>
                              <p:cond delay="5000"/>
                            </p:stCondLst>
                            <p:childTnLst>
                              <p:par>
                                <p:cTn id="23" presetID="8" presetClass="entr" presetSubtype="16" fill="hold" grpId="0" nodeType="afterEffect">
                                  <p:stCondLst>
                                    <p:cond delay="0"/>
                                  </p:stCondLst>
                                  <p:childTnLst>
                                    <p:set>
                                      <p:cBhvr>
                                        <p:cTn id="24" dur="1" fill="hold">
                                          <p:stCondLst>
                                            <p:cond delay="0"/>
                                          </p:stCondLst>
                                        </p:cTn>
                                        <p:tgtEl>
                                          <p:spTgt spid="185358"/>
                                        </p:tgtEl>
                                        <p:attrNameLst>
                                          <p:attrName>style.visibility</p:attrName>
                                        </p:attrNameLst>
                                      </p:cBhvr>
                                      <p:to>
                                        <p:strVal val="visible"/>
                                      </p:to>
                                    </p:set>
                                    <p:animEffect transition="in" filter="diamond(in)">
                                      <p:cBhvr>
                                        <p:cTn id="25" dur="2000"/>
                                        <p:tgtEl>
                                          <p:spTgt spid="185358"/>
                                        </p:tgtEl>
                                      </p:cBhvr>
                                    </p:animEffect>
                                  </p:childTnLst>
                                </p:cTn>
                              </p:par>
                            </p:childTnLst>
                          </p:cTn>
                        </p:par>
                        <p:par>
                          <p:cTn id="26" fill="hold">
                            <p:stCondLst>
                              <p:cond delay="7000"/>
                            </p:stCondLst>
                            <p:childTnLst>
                              <p:par>
                                <p:cTn id="27" presetID="4" presetClass="entr" presetSubtype="16" fill="hold" nodeType="afterEffect">
                                  <p:stCondLst>
                                    <p:cond delay="0"/>
                                  </p:stCondLst>
                                  <p:childTnLst>
                                    <p:set>
                                      <p:cBhvr>
                                        <p:cTn id="28" dur="1" fill="hold">
                                          <p:stCondLst>
                                            <p:cond delay="0"/>
                                          </p:stCondLst>
                                        </p:cTn>
                                        <p:tgtEl>
                                          <p:spTgt spid="185360"/>
                                        </p:tgtEl>
                                        <p:attrNameLst>
                                          <p:attrName>style.visibility</p:attrName>
                                        </p:attrNameLst>
                                      </p:cBhvr>
                                      <p:to>
                                        <p:strVal val="visible"/>
                                      </p:to>
                                    </p:set>
                                    <p:animEffect transition="in" filter="box(in)">
                                      <p:cBhvr>
                                        <p:cTn id="29" dur="1000"/>
                                        <p:tgtEl>
                                          <p:spTgt spid="185360"/>
                                        </p:tgtEl>
                                      </p:cBhvr>
                                    </p:animEffect>
                                  </p:childTnLst>
                                </p:cTn>
                              </p:par>
                              <p:par>
                                <p:cTn id="30" presetID="4" presetClass="entr" presetSubtype="16" fill="hold" nodeType="withEffect">
                                  <p:stCondLst>
                                    <p:cond delay="0"/>
                                  </p:stCondLst>
                                  <p:childTnLst>
                                    <p:set>
                                      <p:cBhvr>
                                        <p:cTn id="31" dur="1" fill="hold">
                                          <p:stCondLst>
                                            <p:cond delay="0"/>
                                          </p:stCondLst>
                                        </p:cTn>
                                        <p:tgtEl>
                                          <p:spTgt spid="185359"/>
                                        </p:tgtEl>
                                        <p:attrNameLst>
                                          <p:attrName>style.visibility</p:attrName>
                                        </p:attrNameLst>
                                      </p:cBhvr>
                                      <p:to>
                                        <p:strVal val="visible"/>
                                      </p:to>
                                    </p:set>
                                    <p:animEffect transition="in" filter="box(in)">
                                      <p:cBhvr>
                                        <p:cTn id="32" dur="1000"/>
                                        <p:tgtEl>
                                          <p:spTgt spid="185359"/>
                                        </p:tgtEl>
                                      </p:cBhvr>
                                    </p:animEffect>
                                  </p:childTnLst>
                                </p:cTn>
                              </p:par>
                            </p:childTnLst>
                          </p:cTn>
                        </p:par>
                        <p:par>
                          <p:cTn id="33" fill="hold">
                            <p:stCondLst>
                              <p:cond delay="8000"/>
                            </p:stCondLst>
                            <p:childTnLst>
                              <p:par>
                                <p:cTn id="34" presetID="20" presetClass="entr" presetSubtype="0" fill="hold" nodeType="afterEffect">
                                  <p:stCondLst>
                                    <p:cond delay="0"/>
                                  </p:stCondLst>
                                  <p:childTnLst>
                                    <p:set>
                                      <p:cBhvr>
                                        <p:cTn id="35" dur="1" fill="hold">
                                          <p:stCondLst>
                                            <p:cond delay="0"/>
                                          </p:stCondLst>
                                        </p:cTn>
                                        <p:tgtEl>
                                          <p:spTgt spid="185361"/>
                                        </p:tgtEl>
                                        <p:attrNameLst>
                                          <p:attrName>style.visibility</p:attrName>
                                        </p:attrNameLst>
                                      </p:cBhvr>
                                      <p:to>
                                        <p:strVal val="visible"/>
                                      </p:to>
                                    </p:set>
                                    <p:animEffect transition="in" filter="wedge">
                                      <p:cBhvr>
                                        <p:cTn id="36" dur="2000"/>
                                        <p:tgtEl>
                                          <p:spTgt spid="185361"/>
                                        </p:tgtEl>
                                      </p:cBhvr>
                                    </p:animEffect>
                                  </p:childTnLst>
                                </p:cTn>
                              </p:par>
                              <p:par>
                                <p:cTn id="37" presetID="20" presetClass="entr" presetSubtype="0" fill="hold" nodeType="withEffect">
                                  <p:stCondLst>
                                    <p:cond delay="0"/>
                                  </p:stCondLst>
                                  <p:childTnLst>
                                    <p:set>
                                      <p:cBhvr>
                                        <p:cTn id="38" dur="1" fill="hold">
                                          <p:stCondLst>
                                            <p:cond delay="0"/>
                                          </p:stCondLst>
                                        </p:cTn>
                                        <p:tgtEl>
                                          <p:spTgt spid="185363"/>
                                        </p:tgtEl>
                                        <p:attrNameLst>
                                          <p:attrName>style.visibility</p:attrName>
                                        </p:attrNameLst>
                                      </p:cBhvr>
                                      <p:to>
                                        <p:strVal val="visible"/>
                                      </p:to>
                                    </p:set>
                                    <p:animEffect transition="in" filter="wedge">
                                      <p:cBhvr>
                                        <p:cTn id="39" dur="2000"/>
                                        <p:tgtEl>
                                          <p:spTgt spid="18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8" grpId="0"/>
      <p:bldP spid="185355" grpId="0"/>
      <p:bldP spid="18535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A17B9D9C-6396-4192-A124-712C9D135DE2}" type="slidenum">
              <a:rPr lang="ar-SA">
                <a:solidFill>
                  <a:srgbClr val="90C226"/>
                </a:solidFill>
              </a:rPr>
              <a:pPr/>
              <a:t>66</a:t>
            </a:fld>
            <a:endParaRPr lang="en-US" dirty="0">
              <a:solidFill>
                <a:srgbClr val="90C226"/>
              </a:solidFill>
            </a:endParaRPr>
          </a:p>
        </p:txBody>
      </p:sp>
      <p:sp>
        <p:nvSpPr>
          <p:cNvPr id="188419" name="Text Box 3"/>
          <p:cNvSpPr txBox="1">
            <a:spLocks noChangeArrowheads="1"/>
          </p:cNvSpPr>
          <p:nvPr/>
        </p:nvSpPr>
        <p:spPr bwMode="auto">
          <a:xfrm>
            <a:off x="6948488" y="260350"/>
            <a:ext cx="1871662" cy="707886"/>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مسجد جامع اصفهان</a:t>
            </a:r>
            <a:endParaRPr lang="en-US" sz="2000" b="1" dirty="0">
              <a:solidFill>
                <a:srgbClr val="800000"/>
              </a:solidFill>
              <a:latin typeface="Arial" pitchFamily="34" charset="0"/>
              <a:cs typeface="B Homa" panose="00000400000000000000" pitchFamily="2" charset="-78"/>
            </a:endParaRPr>
          </a:p>
        </p:txBody>
      </p:sp>
      <p:sp>
        <p:nvSpPr>
          <p:cNvPr id="188420" name="Text Box 4"/>
          <p:cNvSpPr txBox="1">
            <a:spLocks noChangeArrowheads="1"/>
          </p:cNvSpPr>
          <p:nvPr/>
        </p:nvSpPr>
        <p:spPr bwMode="auto">
          <a:xfrm>
            <a:off x="3924300" y="765175"/>
            <a:ext cx="4897438" cy="16160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prstClr val="black"/>
                </a:solidFill>
                <a:latin typeface="Arial" pitchFamily="34" charset="0"/>
                <a:cs typeface="B Homa" panose="00000400000000000000" pitchFamily="2" charset="-78"/>
              </a:rPr>
              <a:t>مسجد جامع اصفهان در شیوه خراسانی بنیاد نهاده شده و بعدها در شیوه رازی، طرح شبستان ستوندار به چهار ایوانی تبدیل شد. برای هماهنگ کردن طرح گنبدخانه در شبستان ستوندار، ستون های زیر گنبد را چهارتایی به هم پیوسته اند.</a:t>
            </a:r>
          </a:p>
        </p:txBody>
      </p:sp>
      <p:pic>
        <p:nvPicPr>
          <p:cNvPr id="188421" name="Picture 5" descr="جامع"/>
          <p:cNvPicPr>
            <a:picLocks noChangeAspect="1" noChangeArrowheads="1"/>
          </p:cNvPicPr>
          <p:nvPr/>
        </p:nvPicPr>
        <p:blipFill>
          <a:blip r:embed="rId2"/>
          <a:srcRect/>
          <a:stretch>
            <a:fillRect/>
          </a:stretch>
        </p:blipFill>
        <p:spPr bwMode="auto">
          <a:xfrm>
            <a:off x="179388" y="260350"/>
            <a:ext cx="3743325" cy="281463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88422" name="Picture 6" descr="16"/>
          <p:cNvPicPr>
            <a:picLocks noChangeAspect="1" noChangeArrowheads="1"/>
          </p:cNvPicPr>
          <p:nvPr/>
        </p:nvPicPr>
        <p:blipFill>
          <a:blip r:embed="rId3">
            <a:lum contrast="42000"/>
          </a:blip>
          <a:srcRect/>
          <a:stretch>
            <a:fillRect/>
          </a:stretch>
        </p:blipFill>
        <p:spPr bwMode="auto">
          <a:xfrm>
            <a:off x="4716463" y="3357563"/>
            <a:ext cx="4246562" cy="335756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8423" name="Text Box 7"/>
          <p:cNvSpPr txBox="1">
            <a:spLocks noChangeArrowheads="1"/>
          </p:cNvSpPr>
          <p:nvPr/>
        </p:nvSpPr>
        <p:spPr bwMode="auto">
          <a:xfrm>
            <a:off x="5003800" y="2565400"/>
            <a:ext cx="3849688" cy="92333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مسجد جامع اصفهان نخستین تغییرات از نقشه شبستانی به گنبد خانه ای و چند ایوانی را دارد</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22354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88419"/>
                                        </p:tgtEl>
                                        <p:attrNameLst>
                                          <p:attrName>style.visibility</p:attrName>
                                        </p:attrNameLst>
                                      </p:cBhvr>
                                      <p:to>
                                        <p:strVal val="visible"/>
                                      </p:to>
                                    </p:set>
                                    <p:anim calcmode="lin" valueType="num">
                                      <p:cBhvr>
                                        <p:cTn id="7" dur="1000" fill="hold"/>
                                        <p:tgtEl>
                                          <p:spTgt spid="188419"/>
                                        </p:tgtEl>
                                        <p:attrNameLst>
                                          <p:attrName>ppt_x</p:attrName>
                                        </p:attrNameLst>
                                      </p:cBhvr>
                                      <p:tavLst>
                                        <p:tav tm="0">
                                          <p:val>
                                            <p:strVal val="#ppt_x-.2"/>
                                          </p:val>
                                        </p:tav>
                                        <p:tav tm="100000">
                                          <p:val>
                                            <p:strVal val="#ppt_x"/>
                                          </p:val>
                                        </p:tav>
                                      </p:tavLst>
                                    </p:anim>
                                    <p:anim calcmode="lin" valueType="num">
                                      <p:cBhvr>
                                        <p:cTn id="8" dur="1000" fill="hold"/>
                                        <p:tgtEl>
                                          <p:spTgt spid="18841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8419"/>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88420"/>
                                        </p:tgtEl>
                                        <p:attrNameLst>
                                          <p:attrName>style.visibility</p:attrName>
                                        </p:attrNameLst>
                                      </p:cBhvr>
                                      <p:to>
                                        <p:strVal val="visible"/>
                                      </p:to>
                                    </p:set>
                                    <p:animEffect transition="in" filter="diamond(in)">
                                      <p:cBhvr>
                                        <p:cTn id="13" dur="2000"/>
                                        <p:tgtEl>
                                          <p:spTgt spid="188420"/>
                                        </p:tgtEl>
                                      </p:cBhvr>
                                    </p:animEffect>
                                  </p:childTnLst>
                                </p:cTn>
                              </p:par>
                            </p:childTnLst>
                          </p:cTn>
                        </p:par>
                        <p:par>
                          <p:cTn id="14" fill="hold">
                            <p:stCondLst>
                              <p:cond delay="3000"/>
                            </p:stCondLst>
                            <p:childTnLst>
                              <p:par>
                                <p:cTn id="15" presetID="16" presetClass="entr" presetSubtype="37" fill="hold" nodeType="afterEffect">
                                  <p:stCondLst>
                                    <p:cond delay="0"/>
                                  </p:stCondLst>
                                  <p:childTnLst>
                                    <p:set>
                                      <p:cBhvr>
                                        <p:cTn id="16" dur="1" fill="hold">
                                          <p:stCondLst>
                                            <p:cond delay="0"/>
                                          </p:stCondLst>
                                        </p:cTn>
                                        <p:tgtEl>
                                          <p:spTgt spid="188421"/>
                                        </p:tgtEl>
                                        <p:attrNameLst>
                                          <p:attrName>style.visibility</p:attrName>
                                        </p:attrNameLst>
                                      </p:cBhvr>
                                      <p:to>
                                        <p:strVal val="visible"/>
                                      </p:to>
                                    </p:set>
                                    <p:animEffect transition="in" filter="barn(outVertical)">
                                      <p:cBhvr>
                                        <p:cTn id="17" dur="500"/>
                                        <p:tgtEl>
                                          <p:spTgt spid="188421"/>
                                        </p:tgtEl>
                                      </p:cBhvr>
                                    </p:animEffect>
                                  </p:childTnLst>
                                </p:cTn>
                              </p:par>
                            </p:childTnLst>
                          </p:cTn>
                        </p:par>
                        <p:par>
                          <p:cTn id="18" fill="hold">
                            <p:stCondLst>
                              <p:cond delay="3500"/>
                            </p:stCondLst>
                            <p:childTnLst>
                              <p:par>
                                <p:cTn id="19" presetID="12" presetClass="entr" presetSubtype="8" fill="hold" nodeType="afterEffect">
                                  <p:stCondLst>
                                    <p:cond delay="0"/>
                                  </p:stCondLst>
                                  <p:childTnLst>
                                    <p:set>
                                      <p:cBhvr>
                                        <p:cTn id="20" dur="1" fill="hold">
                                          <p:stCondLst>
                                            <p:cond delay="0"/>
                                          </p:stCondLst>
                                        </p:cTn>
                                        <p:tgtEl>
                                          <p:spTgt spid="188422"/>
                                        </p:tgtEl>
                                        <p:attrNameLst>
                                          <p:attrName>style.visibility</p:attrName>
                                        </p:attrNameLst>
                                      </p:cBhvr>
                                      <p:to>
                                        <p:strVal val="visible"/>
                                      </p:to>
                                    </p:set>
                                    <p:animEffect transition="in" filter="slide(fromLeft)">
                                      <p:cBhvr>
                                        <p:cTn id="21" dur="1000"/>
                                        <p:tgtEl>
                                          <p:spTgt spid="188422"/>
                                        </p:tgtEl>
                                      </p:cBhvr>
                                    </p:animEffect>
                                  </p:childTnLst>
                                </p:cTn>
                              </p:par>
                            </p:childTnLst>
                          </p:cTn>
                        </p:par>
                        <p:par>
                          <p:cTn id="22" fill="hold">
                            <p:stCondLst>
                              <p:cond delay="4500"/>
                            </p:stCondLst>
                            <p:childTnLst>
                              <p:par>
                                <p:cTn id="23" presetID="29" presetClass="entr" presetSubtype="0" fill="hold" grpId="0" nodeType="afterEffect">
                                  <p:stCondLst>
                                    <p:cond delay="0"/>
                                  </p:stCondLst>
                                  <p:childTnLst>
                                    <p:set>
                                      <p:cBhvr>
                                        <p:cTn id="24" dur="1" fill="hold">
                                          <p:stCondLst>
                                            <p:cond delay="0"/>
                                          </p:stCondLst>
                                        </p:cTn>
                                        <p:tgtEl>
                                          <p:spTgt spid="188423"/>
                                        </p:tgtEl>
                                        <p:attrNameLst>
                                          <p:attrName>style.visibility</p:attrName>
                                        </p:attrNameLst>
                                      </p:cBhvr>
                                      <p:to>
                                        <p:strVal val="visible"/>
                                      </p:to>
                                    </p:set>
                                    <p:anim calcmode="lin" valueType="num">
                                      <p:cBhvr>
                                        <p:cTn id="25" dur="1000" fill="hold"/>
                                        <p:tgtEl>
                                          <p:spTgt spid="188423"/>
                                        </p:tgtEl>
                                        <p:attrNameLst>
                                          <p:attrName>ppt_x</p:attrName>
                                        </p:attrNameLst>
                                      </p:cBhvr>
                                      <p:tavLst>
                                        <p:tav tm="0">
                                          <p:val>
                                            <p:strVal val="#ppt_x-.2"/>
                                          </p:val>
                                        </p:tav>
                                        <p:tav tm="100000">
                                          <p:val>
                                            <p:strVal val="#ppt_x"/>
                                          </p:val>
                                        </p:tav>
                                      </p:tavLst>
                                    </p:anim>
                                    <p:anim calcmode="lin" valueType="num">
                                      <p:cBhvr>
                                        <p:cTn id="26" dur="1000" fill="hold"/>
                                        <p:tgtEl>
                                          <p:spTgt spid="18842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88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9" grpId="0"/>
      <p:bldP spid="188420" grpId="0"/>
      <p:bldP spid="1884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fld id="{1241C1E4-A538-41EA-9022-A095478A37EA}" type="slidenum">
              <a:rPr lang="ar-SA">
                <a:solidFill>
                  <a:srgbClr val="90C226"/>
                </a:solidFill>
              </a:rPr>
              <a:pPr/>
              <a:t>67</a:t>
            </a:fld>
            <a:endParaRPr lang="en-US" dirty="0">
              <a:solidFill>
                <a:srgbClr val="90C226"/>
              </a:solidFill>
            </a:endParaRPr>
          </a:p>
        </p:txBody>
      </p:sp>
      <p:pic>
        <p:nvPicPr>
          <p:cNvPr id="189443" name="Picture 3" descr="15"/>
          <p:cNvPicPr>
            <a:picLocks noChangeAspect="1" noChangeArrowheads="1"/>
          </p:cNvPicPr>
          <p:nvPr/>
        </p:nvPicPr>
        <p:blipFill>
          <a:blip r:embed="rId2" cstate="screen">
            <a:lum contrast="36000"/>
            <a:extLst>
              <a:ext uri="{28A0092B-C50C-407E-A947-70E740481C1C}">
                <a14:useLocalDpi xmlns:a14="http://schemas.microsoft.com/office/drawing/2010/main"/>
              </a:ext>
            </a:extLst>
          </a:blip>
          <a:srcRect/>
          <a:stretch>
            <a:fillRect/>
          </a:stretch>
        </p:blipFill>
        <p:spPr bwMode="auto">
          <a:xfrm>
            <a:off x="3924300" y="333375"/>
            <a:ext cx="4452938" cy="60483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89444" name="Text Box 4"/>
          <p:cNvSpPr txBox="1">
            <a:spLocks noChangeArrowheads="1"/>
          </p:cNvSpPr>
          <p:nvPr/>
        </p:nvSpPr>
        <p:spPr bwMode="auto">
          <a:xfrm>
            <a:off x="611188" y="1412875"/>
            <a:ext cx="2808287" cy="43592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1- میانسرا</a:t>
            </a:r>
          </a:p>
          <a:p>
            <a:pPr fontAlgn="base">
              <a:spcBef>
                <a:spcPct val="50000"/>
              </a:spcBef>
              <a:spcAft>
                <a:spcPct val="0"/>
              </a:spcAft>
            </a:pPr>
            <a:r>
              <a:rPr lang="fa-IR" sz="2000" dirty="0">
                <a:solidFill>
                  <a:srgbClr val="800000"/>
                </a:solidFill>
                <a:latin typeface="Arial" pitchFamily="34" charset="0"/>
                <a:cs typeface="B Farnaz" pitchFamily="2" charset="-78"/>
              </a:rPr>
              <a:t>2- گنبد خواجه نظام الملک</a:t>
            </a:r>
          </a:p>
          <a:p>
            <a:pPr fontAlgn="base">
              <a:spcBef>
                <a:spcPct val="50000"/>
              </a:spcBef>
              <a:spcAft>
                <a:spcPct val="0"/>
              </a:spcAft>
            </a:pPr>
            <a:r>
              <a:rPr lang="fa-IR" sz="2000" dirty="0">
                <a:solidFill>
                  <a:srgbClr val="800000"/>
                </a:solidFill>
                <a:latin typeface="Arial" pitchFamily="34" charset="0"/>
                <a:cs typeface="B Farnaz" pitchFamily="2" charset="-78"/>
              </a:rPr>
              <a:t>3- گنبد تاج الملک</a:t>
            </a:r>
          </a:p>
          <a:p>
            <a:pPr fontAlgn="base">
              <a:spcBef>
                <a:spcPct val="50000"/>
              </a:spcBef>
              <a:spcAft>
                <a:spcPct val="0"/>
              </a:spcAft>
            </a:pPr>
            <a:r>
              <a:rPr lang="fa-IR" sz="2000" dirty="0">
                <a:solidFill>
                  <a:srgbClr val="800000"/>
                </a:solidFill>
                <a:latin typeface="Arial" pitchFamily="34" charset="0"/>
                <a:cs typeface="B Farnaz" pitchFamily="2" charset="-78"/>
              </a:rPr>
              <a:t>4- صفه صاحب</a:t>
            </a:r>
          </a:p>
          <a:p>
            <a:pPr fontAlgn="base">
              <a:spcBef>
                <a:spcPct val="50000"/>
              </a:spcBef>
              <a:spcAft>
                <a:spcPct val="0"/>
              </a:spcAft>
            </a:pPr>
            <a:r>
              <a:rPr lang="fa-IR" sz="2000" dirty="0">
                <a:solidFill>
                  <a:srgbClr val="800000"/>
                </a:solidFill>
                <a:latin typeface="Arial" pitchFamily="34" charset="0"/>
                <a:cs typeface="B Farnaz" pitchFamily="2" charset="-78"/>
              </a:rPr>
              <a:t>5- صفه درویش</a:t>
            </a:r>
          </a:p>
          <a:p>
            <a:pPr fontAlgn="base">
              <a:spcBef>
                <a:spcPct val="50000"/>
              </a:spcBef>
              <a:spcAft>
                <a:spcPct val="0"/>
              </a:spcAft>
            </a:pPr>
            <a:r>
              <a:rPr lang="fa-IR" sz="2000" dirty="0">
                <a:solidFill>
                  <a:srgbClr val="800000"/>
                </a:solidFill>
                <a:latin typeface="Arial" pitchFamily="34" charset="0"/>
                <a:cs typeface="B Farnaz" pitchFamily="2" charset="-78"/>
              </a:rPr>
              <a:t>6- صفه استاد</a:t>
            </a:r>
          </a:p>
          <a:p>
            <a:pPr fontAlgn="base">
              <a:spcBef>
                <a:spcPct val="50000"/>
              </a:spcBef>
              <a:spcAft>
                <a:spcPct val="0"/>
              </a:spcAft>
            </a:pPr>
            <a:r>
              <a:rPr lang="fa-IR" sz="2000" dirty="0">
                <a:solidFill>
                  <a:srgbClr val="800000"/>
                </a:solidFill>
                <a:latin typeface="Arial" pitchFamily="34" charset="0"/>
                <a:cs typeface="B Farnaz" pitchFamily="2" charset="-78"/>
              </a:rPr>
              <a:t>7- صفه شاگرد</a:t>
            </a:r>
          </a:p>
          <a:p>
            <a:pPr fontAlgn="base">
              <a:spcBef>
                <a:spcPct val="50000"/>
              </a:spcBef>
              <a:spcAft>
                <a:spcPct val="0"/>
              </a:spcAft>
            </a:pPr>
            <a:r>
              <a:rPr lang="fa-IR" sz="2000" dirty="0">
                <a:solidFill>
                  <a:srgbClr val="800000"/>
                </a:solidFill>
                <a:latin typeface="Arial" pitchFamily="34" charset="0"/>
                <a:cs typeface="B Farnaz" pitchFamily="2" charset="-78"/>
              </a:rPr>
              <a:t>8- دارالشتاء یا شبستان زمستانی</a:t>
            </a:r>
          </a:p>
          <a:p>
            <a:pPr fontAlgn="base">
              <a:spcBef>
                <a:spcPct val="50000"/>
              </a:spcBef>
              <a:spcAft>
                <a:spcPct val="0"/>
              </a:spcAft>
            </a:pPr>
            <a:r>
              <a:rPr lang="fa-IR" sz="2000" dirty="0">
                <a:solidFill>
                  <a:srgbClr val="800000"/>
                </a:solidFill>
                <a:latin typeface="Arial" pitchFamily="34" charset="0"/>
                <a:cs typeface="B Farnaz" pitchFamily="2" charset="-78"/>
              </a:rPr>
              <a:t>9- مسجد کوچک الجایتو</a:t>
            </a:r>
            <a:endParaRPr lang="en-US" sz="2000" dirty="0">
              <a:solidFill>
                <a:srgbClr val="800000"/>
              </a:solidFill>
              <a:latin typeface="Arial" pitchFamily="34" charset="0"/>
              <a:cs typeface="B Farnaz" pitchFamily="2" charset="-78"/>
            </a:endParaRPr>
          </a:p>
        </p:txBody>
      </p:sp>
      <p:sp>
        <p:nvSpPr>
          <p:cNvPr id="189445" name="Text Box 5"/>
          <p:cNvSpPr txBox="1">
            <a:spLocks noChangeArrowheads="1"/>
          </p:cNvSpPr>
          <p:nvPr/>
        </p:nvSpPr>
        <p:spPr bwMode="auto">
          <a:xfrm>
            <a:off x="539750" y="765175"/>
            <a:ext cx="2952750" cy="45720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400" dirty="0">
                <a:solidFill>
                  <a:srgbClr val="800000"/>
                </a:solidFill>
                <a:latin typeface="Arial" pitchFamily="34" charset="0"/>
                <a:cs typeface="B Farnaz" pitchFamily="2" charset="-78"/>
              </a:rPr>
              <a:t>پلان مسجد جامع اصفهان</a:t>
            </a:r>
            <a:endParaRPr lang="en-US" sz="2400" dirty="0">
              <a:solidFill>
                <a:srgbClr val="800000"/>
              </a:solidFill>
              <a:latin typeface="Arial" pitchFamily="34" charset="0"/>
              <a:cs typeface="B Farnaz" pitchFamily="2" charset="-78"/>
            </a:endParaRPr>
          </a:p>
        </p:txBody>
      </p:sp>
      <p:sp>
        <p:nvSpPr>
          <p:cNvPr id="189446" name="Text Box 6"/>
          <p:cNvSpPr txBox="1">
            <a:spLocks noChangeArrowheads="1"/>
          </p:cNvSpPr>
          <p:nvPr/>
        </p:nvSpPr>
        <p:spPr bwMode="auto">
          <a:xfrm>
            <a:off x="7019925" y="3429000"/>
            <a:ext cx="287338" cy="45720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400" dirty="0">
                <a:solidFill>
                  <a:srgbClr val="FF0000"/>
                </a:solidFill>
                <a:latin typeface="Arial" pitchFamily="34" charset="0"/>
                <a:cs typeface="B Farnaz" pitchFamily="2" charset="-78"/>
              </a:rPr>
              <a:t>9</a:t>
            </a:r>
            <a:endParaRPr lang="en-US" sz="2400" dirty="0">
              <a:solidFill>
                <a:srgbClr val="FF0000"/>
              </a:solidFill>
              <a:latin typeface="Arial" pitchFamily="34" charset="0"/>
              <a:cs typeface="B Farnaz" pitchFamily="2" charset="-78"/>
            </a:endParaRPr>
          </a:p>
        </p:txBody>
      </p:sp>
      <p:sp>
        <p:nvSpPr>
          <p:cNvPr id="189447" name="Rectangle 7"/>
          <p:cNvSpPr>
            <a:spLocks noChangeArrowheads="1"/>
          </p:cNvSpPr>
          <p:nvPr/>
        </p:nvSpPr>
        <p:spPr bwMode="auto">
          <a:xfrm>
            <a:off x="5940425" y="2997200"/>
            <a:ext cx="263525"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1</a:t>
            </a:r>
            <a:endParaRPr lang="en-US" sz="2400" dirty="0">
              <a:solidFill>
                <a:srgbClr val="FF0000"/>
              </a:solidFill>
              <a:latin typeface="Arial" pitchFamily="34" charset="0"/>
              <a:cs typeface="B Farnaz" pitchFamily="2" charset="-78"/>
            </a:endParaRPr>
          </a:p>
        </p:txBody>
      </p:sp>
      <p:sp>
        <p:nvSpPr>
          <p:cNvPr id="189448" name="Rectangle 8"/>
          <p:cNvSpPr>
            <a:spLocks noChangeArrowheads="1"/>
          </p:cNvSpPr>
          <p:nvPr/>
        </p:nvSpPr>
        <p:spPr bwMode="auto">
          <a:xfrm>
            <a:off x="5795963" y="908050"/>
            <a:ext cx="458787" cy="45720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2</a:t>
            </a:r>
            <a:endParaRPr lang="en-US" sz="2400" dirty="0">
              <a:solidFill>
                <a:srgbClr val="FF0000"/>
              </a:solidFill>
              <a:latin typeface="Arial" pitchFamily="34" charset="0"/>
              <a:cs typeface="B Farnaz" pitchFamily="2" charset="-78"/>
            </a:endParaRPr>
          </a:p>
        </p:txBody>
      </p:sp>
      <p:sp>
        <p:nvSpPr>
          <p:cNvPr id="189449" name="Rectangle 9"/>
          <p:cNvSpPr>
            <a:spLocks noChangeArrowheads="1"/>
          </p:cNvSpPr>
          <p:nvPr/>
        </p:nvSpPr>
        <p:spPr bwMode="auto">
          <a:xfrm>
            <a:off x="5867400" y="5589588"/>
            <a:ext cx="388938"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3</a:t>
            </a:r>
            <a:endParaRPr lang="en-US" sz="2400" dirty="0">
              <a:solidFill>
                <a:srgbClr val="FF0000"/>
              </a:solidFill>
              <a:latin typeface="Arial" pitchFamily="34" charset="0"/>
              <a:cs typeface="B Farnaz" pitchFamily="2" charset="-78"/>
            </a:endParaRPr>
          </a:p>
        </p:txBody>
      </p:sp>
      <p:sp>
        <p:nvSpPr>
          <p:cNvPr id="189450" name="Rectangle 10"/>
          <p:cNvSpPr>
            <a:spLocks noChangeArrowheads="1"/>
          </p:cNvSpPr>
          <p:nvPr/>
        </p:nvSpPr>
        <p:spPr bwMode="auto">
          <a:xfrm>
            <a:off x="5940425" y="1484313"/>
            <a:ext cx="401638"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4</a:t>
            </a:r>
            <a:endParaRPr lang="en-US" sz="2400" dirty="0">
              <a:solidFill>
                <a:srgbClr val="FF0000"/>
              </a:solidFill>
              <a:latin typeface="Arial" pitchFamily="34" charset="0"/>
              <a:cs typeface="B Farnaz" pitchFamily="2" charset="-78"/>
            </a:endParaRPr>
          </a:p>
        </p:txBody>
      </p:sp>
      <p:sp>
        <p:nvSpPr>
          <p:cNvPr id="189451" name="Rectangle 11"/>
          <p:cNvSpPr>
            <a:spLocks noChangeArrowheads="1"/>
          </p:cNvSpPr>
          <p:nvPr/>
        </p:nvSpPr>
        <p:spPr bwMode="auto">
          <a:xfrm>
            <a:off x="5867400" y="4149725"/>
            <a:ext cx="377825"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5</a:t>
            </a:r>
            <a:endParaRPr lang="en-US" sz="2400" dirty="0">
              <a:solidFill>
                <a:srgbClr val="FF0000"/>
              </a:solidFill>
              <a:latin typeface="Arial" pitchFamily="34" charset="0"/>
              <a:cs typeface="B Farnaz" pitchFamily="2" charset="-78"/>
            </a:endParaRPr>
          </a:p>
        </p:txBody>
      </p:sp>
      <p:sp>
        <p:nvSpPr>
          <p:cNvPr id="189452" name="Rectangle 12"/>
          <p:cNvSpPr>
            <a:spLocks noChangeArrowheads="1"/>
          </p:cNvSpPr>
          <p:nvPr/>
        </p:nvSpPr>
        <p:spPr bwMode="auto">
          <a:xfrm>
            <a:off x="6948488" y="2708275"/>
            <a:ext cx="341312"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6</a:t>
            </a:r>
            <a:endParaRPr lang="en-US" sz="2400" dirty="0">
              <a:solidFill>
                <a:srgbClr val="FF0000"/>
              </a:solidFill>
              <a:latin typeface="Arial" pitchFamily="34" charset="0"/>
              <a:cs typeface="B Farnaz" pitchFamily="2" charset="-78"/>
            </a:endParaRPr>
          </a:p>
        </p:txBody>
      </p:sp>
      <p:sp>
        <p:nvSpPr>
          <p:cNvPr id="189453" name="Rectangle 13"/>
          <p:cNvSpPr>
            <a:spLocks noChangeArrowheads="1"/>
          </p:cNvSpPr>
          <p:nvPr/>
        </p:nvSpPr>
        <p:spPr bwMode="auto">
          <a:xfrm>
            <a:off x="4932363" y="2636838"/>
            <a:ext cx="368300"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7</a:t>
            </a:r>
            <a:endParaRPr lang="en-US" sz="2400" dirty="0">
              <a:solidFill>
                <a:srgbClr val="FF0000"/>
              </a:solidFill>
              <a:latin typeface="Arial" pitchFamily="34" charset="0"/>
              <a:cs typeface="B Farnaz" pitchFamily="2" charset="-78"/>
            </a:endParaRPr>
          </a:p>
        </p:txBody>
      </p:sp>
      <p:sp>
        <p:nvSpPr>
          <p:cNvPr id="189454" name="Rectangle 14"/>
          <p:cNvSpPr>
            <a:spLocks noChangeArrowheads="1"/>
          </p:cNvSpPr>
          <p:nvPr/>
        </p:nvSpPr>
        <p:spPr bwMode="auto">
          <a:xfrm>
            <a:off x="7740650" y="2205038"/>
            <a:ext cx="366713" cy="45720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8</a:t>
            </a:r>
            <a:endParaRPr lang="en-US" sz="2400" dirty="0">
              <a:solidFill>
                <a:srgbClr val="FF0000"/>
              </a:solidFill>
              <a:latin typeface="Arial" pitchFamily="34" charset="0"/>
              <a:cs typeface="B Farnaz" pitchFamily="2" charset="-78"/>
            </a:endParaRPr>
          </a:p>
        </p:txBody>
      </p:sp>
    </p:spTree>
    <p:extLst>
      <p:ext uri="{BB962C8B-B14F-4D97-AF65-F5344CB8AC3E}">
        <p14:creationId xmlns:p14="http://schemas.microsoft.com/office/powerpoint/2010/main" val="1300553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89445"/>
                                        </p:tgtEl>
                                        <p:attrNameLst>
                                          <p:attrName>style.visibility</p:attrName>
                                        </p:attrNameLst>
                                      </p:cBhvr>
                                      <p:to>
                                        <p:strVal val="visible"/>
                                      </p:to>
                                    </p:set>
                                    <p:anim calcmode="lin" valueType="num">
                                      <p:cBhvr>
                                        <p:cTn id="7" dur="1000" fill="hold"/>
                                        <p:tgtEl>
                                          <p:spTgt spid="189445"/>
                                        </p:tgtEl>
                                        <p:attrNameLst>
                                          <p:attrName>ppt_x</p:attrName>
                                        </p:attrNameLst>
                                      </p:cBhvr>
                                      <p:tavLst>
                                        <p:tav tm="0">
                                          <p:val>
                                            <p:strVal val="#ppt_x-.2"/>
                                          </p:val>
                                        </p:tav>
                                        <p:tav tm="100000">
                                          <p:val>
                                            <p:strVal val="#ppt_x"/>
                                          </p:val>
                                        </p:tav>
                                      </p:tavLst>
                                    </p:anim>
                                    <p:anim calcmode="lin" valueType="num">
                                      <p:cBhvr>
                                        <p:cTn id="8" dur="1000" fill="hold"/>
                                        <p:tgtEl>
                                          <p:spTgt spid="18944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9445"/>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189443"/>
                                        </p:tgtEl>
                                        <p:attrNameLst>
                                          <p:attrName>style.visibility</p:attrName>
                                        </p:attrNameLst>
                                      </p:cBhvr>
                                      <p:to>
                                        <p:strVal val="visible"/>
                                      </p:to>
                                    </p:set>
                                    <p:anim calcmode="lin" valueType="num">
                                      <p:cBhvr>
                                        <p:cTn id="13" dur="1000" fill="hold"/>
                                        <p:tgtEl>
                                          <p:spTgt spid="189443"/>
                                        </p:tgtEl>
                                        <p:attrNameLst>
                                          <p:attrName>ppt_w</p:attrName>
                                        </p:attrNameLst>
                                      </p:cBhvr>
                                      <p:tavLst>
                                        <p:tav tm="0">
                                          <p:val>
                                            <p:fltVal val="0"/>
                                          </p:val>
                                        </p:tav>
                                        <p:tav tm="100000">
                                          <p:val>
                                            <p:strVal val="#ppt_w"/>
                                          </p:val>
                                        </p:tav>
                                      </p:tavLst>
                                    </p:anim>
                                    <p:anim calcmode="lin" valueType="num">
                                      <p:cBhvr>
                                        <p:cTn id="14" dur="1000" fill="hold"/>
                                        <p:tgtEl>
                                          <p:spTgt spid="189443"/>
                                        </p:tgtEl>
                                        <p:attrNameLst>
                                          <p:attrName>ppt_h</p:attrName>
                                        </p:attrNameLst>
                                      </p:cBhvr>
                                      <p:tavLst>
                                        <p:tav tm="0">
                                          <p:val>
                                            <p:fltVal val="0"/>
                                          </p:val>
                                        </p:tav>
                                        <p:tav tm="100000">
                                          <p:val>
                                            <p:strVal val="#ppt_h"/>
                                          </p:val>
                                        </p:tav>
                                      </p:tavLst>
                                    </p:anim>
                                    <p:animEffect transition="in" filter="fade">
                                      <p:cBhvr>
                                        <p:cTn id="15" dur="1000"/>
                                        <p:tgtEl>
                                          <p:spTgt spid="189443"/>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189447"/>
                                        </p:tgtEl>
                                        <p:attrNameLst>
                                          <p:attrName>style.visibility</p:attrName>
                                        </p:attrNameLst>
                                      </p:cBhvr>
                                      <p:to>
                                        <p:strVal val="visible"/>
                                      </p:to>
                                    </p:set>
                                    <p:anim calcmode="lin" valueType="num">
                                      <p:cBhvr>
                                        <p:cTn id="19" dur="500" fill="hold"/>
                                        <p:tgtEl>
                                          <p:spTgt spid="189447"/>
                                        </p:tgtEl>
                                        <p:attrNameLst>
                                          <p:attrName>ppt_w</p:attrName>
                                        </p:attrNameLst>
                                      </p:cBhvr>
                                      <p:tavLst>
                                        <p:tav tm="0">
                                          <p:val>
                                            <p:fltVal val="0"/>
                                          </p:val>
                                        </p:tav>
                                        <p:tav tm="100000">
                                          <p:val>
                                            <p:strVal val="#ppt_w"/>
                                          </p:val>
                                        </p:tav>
                                      </p:tavLst>
                                    </p:anim>
                                    <p:anim calcmode="lin" valueType="num">
                                      <p:cBhvr>
                                        <p:cTn id="20" dur="500" fill="hold"/>
                                        <p:tgtEl>
                                          <p:spTgt spid="189447"/>
                                        </p:tgtEl>
                                        <p:attrNameLst>
                                          <p:attrName>ppt_h</p:attrName>
                                        </p:attrNameLst>
                                      </p:cBhvr>
                                      <p:tavLst>
                                        <p:tav tm="0">
                                          <p:val>
                                            <p:fltVal val="0"/>
                                          </p:val>
                                        </p:tav>
                                        <p:tav tm="100000">
                                          <p:val>
                                            <p:strVal val="#ppt_h"/>
                                          </p:val>
                                        </p:tav>
                                      </p:tavLst>
                                    </p:anim>
                                    <p:animEffect transition="in" filter="fade">
                                      <p:cBhvr>
                                        <p:cTn id="21" dur="500"/>
                                        <p:tgtEl>
                                          <p:spTgt spid="189447"/>
                                        </p:tgtEl>
                                      </p:cBhvr>
                                    </p:animEffect>
                                  </p:childTnLst>
                                </p:cTn>
                              </p:par>
                            </p:childTnLst>
                          </p:cTn>
                        </p:par>
                        <p:par>
                          <p:cTn id="22" fill="hold">
                            <p:stCondLst>
                              <p:cond delay="2500"/>
                            </p:stCondLst>
                            <p:childTnLst>
                              <p:par>
                                <p:cTn id="23" presetID="53" presetClass="entr" presetSubtype="0" fill="hold" nodeType="afterEffect">
                                  <p:stCondLst>
                                    <p:cond delay="0"/>
                                  </p:stCondLst>
                                  <p:childTnLst>
                                    <p:set>
                                      <p:cBhvr>
                                        <p:cTn id="24" dur="1" fill="hold">
                                          <p:stCondLst>
                                            <p:cond delay="0"/>
                                          </p:stCondLst>
                                        </p:cTn>
                                        <p:tgtEl>
                                          <p:spTgt spid="189444">
                                            <p:txEl>
                                              <p:pRg st="0" end="0"/>
                                            </p:txEl>
                                          </p:spTgt>
                                        </p:tgtEl>
                                        <p:attrNameLst>
                                          <p:attrName>style.visibility</p:attrName>
                                        </p:attrNameLst>
                                      </p:cBhvr>
                                      <p:to>
                                        <p:strVal val="visible"/>
                                      </p:to>
                                    </p:set>
                                    <p:anim calcmode="lin" valueType="num">
                                      <p:cBhvr>
                                        <p:cTn id="25" dur="500" fill="hold"/>
                                        <p:tgtEl>
                                          <p:spTgt spid="189444">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189444">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189444">
                                            <p:txEl>
                                              <p:pRg st="0" end="0"/>
                                            </p:txEl>
                                          </p:spTgt>
                                        </p:tgtEl>
                                      </p:cBhvr>
                                    </p:animEffect>
                                  </p:childTnLst>
                                </p:cTn>
                              </p:par>
                            </p:childTnLst>
                          </p:cTn>
                        </p:par>
                        <p:par>
                          <p:cTn id="28" fill="hold">
                            <p:stCondLst>
                              <p:cond delay="3000"/>
                            </p:stCondLst>
                            <p:childTnLst>
                              <p:par>
                                <p:cTn id="29" presetID="53" presetClass="entr" presetSubtype="0" fill="hold" grpId="0" nodeType="afterEffect">
                                  <p:stCondLst>
                                    <p:cond delay="0"/>
                                  </p:stCondLst>
                                  <p:childTnLst>
                                    <p:set>
                                      <p:cBhvr>
                                        <p:cTn id="30" dur="1" fill="hold">
                                          <p:stCondLst>
                                            <p:cond delay="0"/>
                                          </p:stCondLst>
                                        </p:cTn>
                                        <p:tgtEl>
                                          <p:spTgt spid="189448"/>
                                        </p:tgtEl>
                                        <p:attrNameLst>
                                          <p:attrName>style.visibility</p:attrName>
                                        </p:attrNameLst>
                                      </p:cBhvr>
                                      <p:to>
                                        <p:strVal val="visible"/>
                                      </p:to>
                                    </p:set>
                                    <p:anim calcmode="lin" valueType="num">
                                      <p:cBhvr>
                                        <p:cTn id="31" dur="500" fill="hold"/>
                                        <p:tgtEl>
                                          <p:spTgt spid="189448"/>
                                        </p:tgtEl>
                                        <p:attrNameLst>
                                          <p:attrName>ppt_w</p:attrName>
                                        </p:attrNameLst>
                                      </p:cBhvr>
                                      <p:tavLst>
                                        <p:tav tm="0">
                                          <p:val>
                                            <p:fltVal val="0"/>
                                          </p:val>
                                        </p:tav>
                                        <p:tav tm="100000">
                                          <p:val>
                                            <p:strVal val="#ppt_w"/>
                                          </p:val>
                                        </p:tav>
                                      </p:tavLst>
                                    </p:anim>
                                    <p:anim calcmode="lin" valueType="num">
                                      <p:cBhvr>
                                        <p:cTn id="32" dur="500" fill="hold"/>
                                        <p:tgtEl>
                                          <p:spTgt spid="189448"/>
                                        </p:tgtEl>
                                        <p:attrNameLst>
                                          <p:attrName>ppt_h</p:attrName>
                                        </p:attrNameLst>
                                      </p:cBhvr>
                                      <p:tavLst>
                                        <p:tav tm="0">
                                          <p:val>
                                            <p:fltVal val="0"/>
                                          </p:val>
                                        </p:tav>
                                        <p:tav tm="100000">
                                          <p:val>
                                            <p:strVal val="#ppt_h"/>
                                          </p:val>
                                        </p:tav>
                                      </p:tavLst>
                                    </p:anim>
                                    <p:animEffect transition="in" filter="fade">
                                      <p:cBhvr>
                                        <p:cTn id="33" dur="500"/>
                                        <p:tgtEl>
                                          <p:spTgt spid="189448"/>
                                        </p:tgtEl>
                                      </p:cBhvr>
                                    </p:animEffect>
                                  </p:childTnLst>
                                </p:cTn>
                              </p:par>
                            </p:childTnLst>
                          </p:cTn>
                        </p:par>
                        <p:par>
                          <p:cTn id="34" fill="hold">
                            <p:stCondLst>
                              <p:cond delay="3500"/>
                            </p:stCondLst>
                            <p:childTnLst>
                              <p:par>
                                <p:cTn id="35" presetID="53" presetClass="entr" presetSubtype="0" fill="hold" nodeType="afterEffect">
                                  <p:stCondLst>
                                    <p:cond delay="0"/>
                                  </p:stCondLst>
                                  <p:childTnLst>
                                    <p:set>
                                      <p:cBhvr>
                                        <p:cTn id="36" dur="1" fill="hold">
                                          <p:stCondLst>
                                            <p:cond delay="0"/>
                                          </p:stCondLst>
                                        </p:cTn>
                                        <p:tgtEl>
                                          <p:spTgt spid="189444">
                                            <p:txEl>
                                              <p:pRg st="1" end="1"/>
                                            </p:txEl>
                                          </p:spTgt>
                                        </p:tgtEl>
                                        <p:attrNameLst>
                                          <p:attrName>style.visibility</p:attrName>
                                        </p:attrNameLst>
                                      </p:cBhvr>
                                      <p:to>
                                        <p:strVal val="visible"/>
                                      </p:to>
                                    </p:set>
                                    <p:anim calcmode="lin" valueType="num">
                                      <p:cBhvr>
                                        <p:cTn id="37" dur="500" fill="hold"/>
                                        <p:tgtEl>
                                          <p:spTgt spid="189444">
                                            <p:txEl>
                                              <p:pRg st="1" end="1"/>
                                            </p:txEl>
                                          </p:spTgt>
                                        </p:tgtEl>
                                        <p:attrNameLst>
                                          <p:attrName>ppt_w</p:attrName>
                                        </p:attrNameLst>
                                      </p:cBhvr>
                                      <p:tavLst>
                                        <p:tav tm="0">
                                          <p:val>
                                            <p:fltVal val="0"/>
                                          </p:val>
                                        </p:tav>
                                        <p:tav tm="100000">
                                          <p:val>
                                            <p:strVal val="#ppt_w"/>
                                          </p:val>
                                        </p:tav>
                                      </p:tavLst>
                                    </p:anim>
                                    <p:anim calcmode="lin" valueType="num">
                                      <p:cBhvr>
                                        <p:cTn id="38" dur="500" fill="hold"/>
                                        <p:tgtEl>
                                          <p:spTgt spid="189444">
                                            <p:txEl>
                                              <p:pRg st="1" end="1"/>
                                            </p:txEl>
                                          </p:spTgt>
                                        </p:tgtEl>
                                        <p:attrNameLst>
                                          <p:attrName>ppt_h</p:attrName>
                                        </p:attrNameLst>
                                      </p:cBhvr>
                                      <p:tavLst>
                                        <p:tav tm="0">
                                          <p:val>
                                            <p:fltVal val="0"/>
                                          </p:val>
                                        </p:tav>
                                        <p:tav tm="100000">
                                          <p:val>
                                            <p:strVal val="#ppt_h"/>
                                          </p:val>
                                        </p:tav>
                                      </p:tavLst>
                                    </p:anim>
                                    <p:animEffect transition="in" filter="fade">
                                      <p:cBhvr>
                                        <p:cTn id="39" dur="500"/>
                                        <p:tgtEl>
                                          <p:spTgt spid="189444">
                                            <p:txEl>
                                              <p:pRg st="1" end="1"/>
                                            </p:txEl>
                                          </p:spTgt>
                                        </p:tgtEl>
                                      </p:cBhvr>
                                    </p:animEffect>
                                  </p:childTnLst>
                                </p:cTn>
                              </p:par>
                            </p:childTnLst>
                          </p:cTn>
                        </p:par>
                        <p:par>
                          <p:cTn id="40" fill="hold">
                            <p:stCondLst>
                              <p:cond delay="4000"/>
                            </p:stCondLst>
                            <p:childTnLst>
                              <p:par>
                                <p:cTn id="41" presetID="53" presetClass="entr" presetSubtype="0" fill="hold" grpId="0" nodeType="afterEffect">
                                  <p:stCondLst>
                                    <p:cond delay="0"/>
                                  </p:stCondLst>
                                  <p:childTnLst>
                                    <p:set>
                                      <p:cBhvr>
                                        <p:cTn id="42" dur="1" fill="hold">
                                          <p:stCondLst>
                                            <p:cond delay="0"/>
                                          </p:stCondLst>
                                        </p:cTn>
                                        <p:tgtEl>
                                          <p:spTgt spid="189449"/>
                                        </p:tgtEl>
                                        <p:attrNameLst>
                                          <p:attrName>style.visibility</p:attrName>
                                        </p:attrNameLst>
                                      </p:cBhvr>
                                      <p:to>
                                        <p:strVal val="visible"/>
                                      </p:to>
                                    </p:set>
                                    <p:anim calcmode="lin" valueType="num">
                                      <p:cBhvr>
                                        <p:cTn id="43" dur="500" fill="hold"/>
                                        <p:tgtEl>
                                          <p:spTgt spid="189449"/>
                                        </p:tgtEl>
                                        <p:attrNameLst>
                                          <p:attrName>ppt_w</p:attrName>
                                        </p:attrNameLst>
                                      </p:cBhvr>
                                      <p:tavLst>
                                        <p:tav tm="0">
                                          <p:val>
                                            <p:fltVal val="0"/>
                                          </p:val>
                                        </p:tav>
                                        <p:tav tm="100000">
                                          <p:val>
                                            <p:strVal val="#ppt_w"/>
                                          </p:val>
                                        </p:tav>
                                      </p:tavLst>
                                    </p:anim>
                                    <p:anim calcmode="lin" valueType="num">
                                      <p:cBhvr>
                                        <p:cTn id="44" dur="500" fill="hold"/>
                                        <p:tgtEl>
                                          <p:spTgt spid="189449"/>
                                        </p:tgtEl>
                                        <p:attrNameLst>
                                          <p:attrName>ppt_h</p:attrName>
                                        </p:attrNameLst>
                                      </p:cBhvr>
                                      <p:tavLst>
                                        <p:tav tm="0">
                                          <p:val>
                                            <p:fltVal val="0"/>
                                          </p:val>
                                        </p:tav>
                                        <p:tav tm="100000">
                                          <p:val>
                                            <p:strVal val="#ppt_h"/>
                                          </p:val>
                                        </p:tav>
                                      </p:tavLst>
                                    </p:anim>
                                    <p:animEffect transition="in" filter="fade">
                                      <p:cBhvr>
                                        <p:cTn id="45" dur="500"/>
                                        <p:tgtEl>
                                          <p:spTgt spid="189449"/>
                                        </p:tgtEl>
                                      </p:cBhvr>
                                    </p:animEffect>
                                  </p:childTnLst>
                                </p:cTn>
                              </p:par>
                            </p:childTnLst>
                          </p:cTn>
                        </p:par>
                        <p:par>
                          <p:cTn id="46" fill="hold">
                            <p:stCondLst>
                              <p:cond delay="4500"/>
                            </p:stCondLst>
                            <p:childTnLst>
                              <p:par>
                                <p:cTn id="47" presetID="53" presetClass="entr" presetSubtype="0" fill="hold" nodeType="afterEffect">
                                  <p:stCondLst>
                                    <p:cond delay="0"/>
                                  </p:stCondLst>
                                  <p:childTnLst>
                                    <p:set>
                                      <p:cBhvr>
                                        <p:cTn id="48" dur="1" fill="hold">
                                          <p:stCondLst>
                                            <p:cond delay="0"/>
                                          </p:stCondLst>
                                        </p:cTn>
                                        <p:tgtEl>
                                          <p:spTgt spid="189444">
                                            <p:txEl>
                                              <p:pRg st="2" end="2"/>
                                            </p:txEl>
                                          </p:spTgt>
                                        </p:tgtEl>
                                        <p:attrNameLst>
                                          <p:attrName>style.visibility</p:attrName>
                                        </p:attrNameLst>
                                      </p:cBhvr>
                                      <p:to>
                                        <p:strVal val="visible"/>
                                      </p:to>
                                    </p:set>
                                    <p:anim calcmode="lin" valueType="num">
                                      <p:cBhvr>
                                        <p:cTn id="49" dur="500" fill="hold"/>
                                        <p:tgtEl>
                                          <p:spTgt spid="189444">
                                            <p:txEl>
                                              <p:pRg st="2" end="2"/>
                                            </p:txEl>
                                          </p:spTgt>
                                        </p:tgtEl>
                                        <p:attrNameLst>
                                          <p:attrName>ppt_w</p:attrName>
                                        </p:attrNameLst>
                                      </p:cBhvr>
                                      <p:tavLst>
                                        <p:tav tm="0">
                                          <p:val>
                                            <p:fltVal val="0"/>
                                          </p:val>
                                        </p:tav>
                                        <p:tav tm="100000">
                                          <p:val>
                                            <p:strVal val="#ppt_w"/>
                                          </p:val>
                                        </p:tav>
                                      </p:tavLst>
                                    </p:anim>
                                    <p:anim calcmode="lin" valueType="num">
                                      <p:cBhvr>
                                        <p:cTn id="50" dur="500" fill="hold"/>
                                        <p:tgtEl>
                                          <p:spTgt spid="189444">
                                            <p:txEl>
                                              <p:pRg st="2" end="2"/>
                                            </p:txEl>
                                          </p:spTgt>
                                        </p:tgtEl>
                                        <p:attrNameLst>
                                          <p:attrName>ppt_h</p:attrName>
                                        </p:attrNameLst>
                                      </p:cBhvr>
                                      <p:tavLst>
                                        <p:tav tm="0">
                                          <p:val>
                                            <p:fltVal val="0"/>
                                          </p:val>
                                        </p:tav>
                                        <p:tav tm="100000">
                                          <p:val>
                                            <p:strVal val="#ppt_h"/>
                                          </p:val>
                                        </p:tav>
                                      </p:tavLst>
                                    </p:anim>
                                    <p:animEffect transition="in" filter="fade">
                                      <p:cBhvr>
                                        <p:cTn id="51" dur="500"/>
                                        <p:tgtEl>
                                          <p:spTgt spid="189444">
                                            <p:txEl>
                                              <p:pRg st="2" end="2"/>
                                            </p:txEl>
                                          </p:spTgt>
                                        </p:tgtEl>
                                      </p:cBhvr>
                                    </p:animEffect>
                                  </p:childTnLst>
                                </p:cTn>
                              </p:par>
                            </p:childTnLst>
                          </p:cTn>
                        </p:par>
                        <p:par>
                          <p:cTn id="52" fill="hold">
                            <p:stCondLst>
                              <p:cond delay="5000"/>
                            </p:stCondLst>
                            <p:childTnLst>
                              <p:par>
                                <p:cTn id="53" presetID="53" presetClass="entr" presetSubtype="0" fill="hold" grpId="0" nodeType="afterEffect">
                                  <p:stCondLst>
                                    <p:cond delay="0"/>
                                  </p:stCondLst>
                                  <p:childTnLst>
                                    <p:set>
                                      <p:cBhvr>
                                        <p:cTn id="54" dur="1" fill="hold">
                                          <p:stCondLst>
                                            <p:cond delay="0"/>
                                          </p:stCondLst>
                                        </p:cTn>
                                        <p:tgtEl>
                                          <p:spTgt spid="189450"/>
                                        </p:tgtEl>
                                        <p:attrNameLst>
                                          <p:attrName>style.visibility</p:attrName>
                                        </p:attrNameLst>
                                      </p:cBhvr>
                                      <p:to>
                                        <p:strVal val="visible"/>
                                      </p:to>
                                    </p:set>
                                    <p:anim calcmode="lin" valueType="num">
                                      <p:cBhvr>
                                        <p:cTn id="55" dur="500" fill="hold"/>
                                        <p:tgtEl>
                                          <p:spTgt spid="189450"/>
                                        </p:tgtEl>
                                        <p:attrNameLst>
                                          <p:attrName>ppt_w</p:attrName>
                                        </p:attrNameLst>
                                      </p:cBhvr>
                                      <p:tavLst>
                                        <p:tav tm="0">
                                          <p:val>
                                            <p:fltVal val="0"/>
                                          </p:val>
                                        </p:tav>
                                        <p:tav tm="100000">
                                          <p:val>
                                            <p:strVal val="#ppt_w"/>
                                          </p:val>
                                        </p:tav>
                                      </p:tavLst>
                                    </p:anim>
                                    <p:anim calcmode="lin" valueType="num">
                                      <p:cBhvr>
                                        <p:cTn id="56" dur="500" fill="hold"/>
                                        <p:tgtEl>
                                          <p:spTgt spid="189450"/>
                                        </p:tgtEl>
                                        <p:attrNameLst>
                                          <p:attrName>ppt_h</p:attrName>
                                        </p:attrNameLst>
                                      </p:cBhvr>
                                      <p:tavLst>
                                        <p:tav tm="0">
                                          <p:val>
                                            <p:fltVal val="0"/>
                                          </p:val>
                                        </p:tav>
                                        <p:tav tm="100000">
                                          <p:val>
                                            <p:strVal val="#ppt_h"/>
                                          </p:val>
                                        </p:tav>
                                      </p:tavLst>
                                    </p:anim>
                                    <p:animEffect transition="in" filter="fade">
                                      <p:cBhvr>
                                        <p:cTn id="57" dur="500"/>
                                        <p:tgtEl>
                                          <p:spTgt spid="189450"/>
                                        </p:tgtEl>
                                      </p:cBhvr>
                                    </p:animEffect>
                                  </p:childTnLst>
                                </p:cTn>
                              </p:par>
                            </p:childTnLst>
                          </p:cTn>
                        </p:par>
                        <p:par>
                          <p:cTn id="58" fill="hold">
                            <p:stCondLst>
                              <p:cond delay="5500"/>
                            </p:stCondLst>
                            <p:childTnLst>
                              <p:par>
                                <p:cTn id="59" presetID="53" presetClass="entr" presetSubtype="0" fill="hold" nodeType="afterEffect">
                                  <p:stCondLst>
                                    <p:cond delay="0"/>
                                  </p:stCondLst>
                                  <p:childTnLst>
                                    <p:set>
                                      <p:cBhvr>
                                        <p:cTn id="60" dur="1" fill="hold">
                                          <p:stCondLst>
                                            <p:cond delay="0"/>
                                          </p:stCondLst>
                                        </p:cTn>
                                        <p:tgtEl>
                                          <p:spTgt spid="189444">
                                            <p:txEl>
                                              <p:pRg st="3" end="3"/>
                                            </p:txEl>
                                          </p:spTgt>
                                        </p:tgtEl>
                                        <p:attrNameLst>
                                          <p:attrName>style.visibility</p:attrName>
                                        </p:attrNameLst>
                                      </p:cBhvr>
                                      <p:to>
                                        <p:strVal val="visible"/>
                                      </p:to>
                                    </p:set>
                                    <p:anim calcmode="lin" valueType="num">
                                      <p:cBhvr>
                                        <p:cTn id="61" dur="500" fill="hold"/>
                                        <p:tgtEl>
                                          <p:spTgt spid="189444">
                                            <p:txEl>
                                              <p:pRg st="3" end="3"/>
                                            </p:txEl>
                                          </p:spTgt>
                                        </p:tgtEl>
                                        <p:attrNameLst>
                                          <p:attrName>ppt_w</p:attrName>
                                        </p:attrNameLst>
                                      </p:cBhvr>
                                      <p:tavLst>
                                        <p:tav tm="0">
                                          <p:val>
                                            <p:fltVal val="0"/>
                                          </p:val>
                                        </p:tav>
                                        <p:tav tm="100000">
                                          <p:val>
                                            <p:strVal val="#ppt_w"/>
                                          </p:val>
                                        </p:tav>
                                      </p:tavLst>
                                    </p:anim>
                                    <p:anim calcmode="lin" valueType="num">
                                      <p:cBhvr>
                                        <p:cTn id="62" dur="500" fill="hold"/>
                                        <p:tgtEl>
                                          <p:spTgt spid="189444">
                                            <p:txEl>
                                              <p:pRg st="3" end="3"/>
                                            </p:txEl>
                                          </p:spTgt>
                                        </p:tgtEl>
                                        <p:attrNameLst>
                                          <p:attrName>ppt_h</p:attrName>
                                        </p:attrNameLst>
                                      </p:cBhvr>
                                      <p:tavLst>
                                        <p:tav tm="0">
                                          <p:val>
                                            <p:fltVal val="0"/>
                                          </p:val>
                                        </p:tav>
                                        <p:tav tm="100000">
                                          <p:val>
                                            <p:strVal val="#ppt_h"/>
                                          </p:val>
                                        </p:tav>
                                      </p:tavLst>
                                    </p:anim>
                                    <p:animEffect transition="in" filter="fade">
                                      <p:cBhvr>
                                        <p:cTn id="63" dur="500"/>
                                        <p:tgtEl>
                                          <p:spTgt spid="189444">
                                            <p:txEl>
                                              <p:pRg st="3" end="3"/>
                                            </p:txEl>
                                          </p:spTgt>
                                        </p:tgtEl>
                                      </p:cBhvr>
                                    </p:animEffect>
                                  </p:childTnLst>
                                </p:cTn>
                              </p:par>
                            </p:childTnLst>
                          </p:cTn>
                        </p:par>
                        <p:par>
                          <p:cTn id="64" fill="hold">
                            <p:stCondLst>
                              <p:cond delay="6000"/>
                            </p:stCondLst>
                            <p:childTnLst>
                              <p:par>
                                <p:cTn id="65" presetID="53" presetClass="entr" presetSubtype="0" fill="hold" grpId="0" nodeType="afterEffect">
                                  <p:stCondLst>
                                    <p:cond delay="0"/>
                                  </p:stCondLst>
                                  <p:childTnLst>
                                    <p:set>
                                      <p:cBhvr>
                                        <p:cTn id="66" dur="1" fill="hold">
                                          <p:stCondLst>
                                            <p:cond delay="0"/>
                                          </p:stCondLst>
                                        </p:cTn>
                                        <p:tgtEl>
                                          <p:spTgt spid="189451"/>
                                        </p:tgtEl>
                                        <p:attrNameLst>
                                          <p:attrName>style.visibility</p:attrName>
                                        </p:attrNameLst>
                                      </p:cBhvr>
                                      <p:to>
                                        <p:strVal val="visible"/>
                                      </p:to>
                                    </p:set>
                                    <p:anim calcmode="lin" valueType="num">
                                      <p:cBhvr>
                                        <p:cTn id="67" dur="500" fill="hold"/>
                                        <p:tgtEl>
                                          <p:spTgt spid="189451"/>
                                        </p:tgtEl>
                                        <p:attrNameLst>
                                          <p:attrName>ppt_w</p:attrName>
                                        </p:attrNameLst>
                                      </p:cBhvr>
                                      <p:tavLst>
                                        <p:tav tm="0">
                                          <p:val>
                                            <p:fltVal val="0"/>
                                          </p:val>
                                        </p:tav>
                                        <p:tav tm="100000">
                                          <p:val>
                                            <p:strVal val="#ppt_w"/>
                                          </p:val>
                                        </p:tav>
                                      </p:tavLst>
                                    </p:anim>
                                    <p:anim calcmode="lin" valueType="num">
                                      <p:cBhvr>
                                        <p:cTn id="68" dur="500" fill="hold"/>
                                        <p:tgtEl>
                                          <p:spTgt spid="189451"/>
                                        </p:tgtEl>
                                        <p:attrNameLst>
                                          <p:attrName>ppt_h</p:attrName>
                                        </p:attrNameLst>
                                      </p:cBhvr>
                                      <p:tavLst>
                                        <p:tav tm="0">
                                          <p:val>
                                            <p:fltVal val="0"/>
                                          </p:val>
                                        </p:tav>
                                        <p:tav tm="100000">
                                          <p:val>
                                            <p:strVal val="#ppt_h"/>
                                          </p:val>
                                        </p:tav>
                                      </p:tavLst>
                                    </p:anim>
                                    <p:animEffect transition="in" filter="fade">
                                      <p:cBhvr>
                                        <p:cTn id="69" dur="500"/>
                                        <p:tgtEl>
                                          <p:spTgt spid="189451"/>
                                        </p:tgtEl>
                                      </p:cBhvr>
                                    </p:animEffect>
                                  </p:childTnLst>
                                </p:cTn>
                              </p:par>
                            </p:childTnLst>
                          </p:cTn>
                        </p:par>
                        <p:par>
                          <p:cTn id="70" fill="hold">
                            <p:stCondLst>
                              <p:cond delay="6500"/>
                            </p:stCondLst>
                            <p:childTnLst>
                              <p:par>
                                <p:cTn id="71" presetID="53" presetClass="entr" presetSubtype="0" fill="hold" nodeType="afterEffect">
                                  <p:stCondLst>
                                    <p:cond delay="0"/>
                                  </p:stCondLst>
                                  <p:childTnLst>
                                    <p:set>
                                      <p:cBhvr>
                                        <p:cTn id="72" dur="1" fill="hold">
                                          <p:stCondLst>
                                            <p:cond delay="0"/>
                                          </p:stCondLst>
                                        </p:cTn>
                                        <p:tgtEl>
                                          <p:spTgt spid="189444">
                                            <p:txEl>
                                              <p:pRg st="4" end="4"/>
                                            </p:txEl>
                                          </p:spTgt>
                                        </p:tgtEl>
                                        <p:attrNameLst>
                                          <p:attrName>style.visibility</p:attrName>
                                        </p:attrNameLst>
                                      </p:cBhvr>
                                      <p:to>
                                        <p:strVal val="visible"/>
                                      </p:to>
                                    </p:set>
                                    <p:anim calcmode="lin" valueType="num">
                                      <p:cBhvr>
                                        <p:cTn id="73" dur="500" fill="hold"/>
                                        <p:tgtEl>
                                          <p:spTgt spid="189444">
                                            <p:txEl>
                                              <p:pRg st="4" end="4"/>
                                            </p:txEl>
                                          </p:spTgt>
                                        </p:tgtEl>
                                        <p:attrNameLst>
                                          <p:attrName>ppt_w</p:attrName>
                                        </p:attrNameLst>
                                      </p:cBhvr>
                                      <p:tavLst>
                                        <p:tav tm="0">
                                          <p:val>
                                            <p:fltVal val="0"/>
                                          </p:val>
                                        </p:tav>
                                        <p:tav tm="100000">
                                          <p:val>
                                            <p:strVal val="#ppt_w"/>
                                          </p:val>
                                        </p:tav>
                                      </p:tavLst>
                                    </p:anim>
                                    <p:anim calcmode="lin" valueType="num">
                                      <p:cBhvr>
                                        <p:cTn id="74" dur="500" fill="hold"/>
                                        <p:tgtEl>
                                          <p:spTgt spid="189444">
                                            <p:txEl>
                                              <p:pRg st="4" end="4"/>
                                            </p:txEl>
                                          </p:spTgt>
                                        </p:tgtEl>
                                        <p:attrNameLst>
                                          <p:attrName>ppt_h</p:attrName>
                                        </p:attrNameLst>
                                      </p:cBhvr>
                                      <p:tavLst>
                                        <p:tav tm="0">
                                          <p:val>
                                            <p:fltVal val="0"/>
                                          </p:val>
                                        </p:tav>
                                        <p:tav tm="100000">
                                          <p:val>
                                            <p:strVal val="#ppt_h"/>
                                          </p:val>
                                        </p:tav>
                                      </p:tavLst>
                                    </p:anim>
                                    <p:animEffect transition="in" filter="fade">
                                      <p:cBhvr>
                                        <p:cTn id="75" dur="500"/>
                                        <p:tgtEl>
                                          <p:spTgt spid="189444">
                                            <p:txEl>
                                              <p:pRg st="4" end="4"/>
                                            </p:txEl>
                                          </p:spTgt>
                                        </p:tgtEl>
                                      </p:cBhvr>
                                    </p:animEffect>
                                  </p:childTnLst>
                                </p:cTn>
                              </p:par>
                            </p:childTnLst>
                          </p:cTn>
                        </p:par>
                        <p:par>
                          <p:cTn id="76" fill="hold">
                            <p:stCondLst>
                              <p:cond delay="7000"/>
                            </p:stCondLst>
                            <p:childTnLst>
                              <p:par>
                                <p:cTn id="77" presetID="53" presetClass="entr" presetSubtype="0" fill="hold" nodeType="afterEffect">
                                  <p:stCondLst>
                                    <p:cond delay="0"/>
                                  </p:stCondLst>
                                  <p:childTnLst>
                                    <p:set>
                                      <p:cBhvr>
                                        <p:cTn id="78" dur="1" fill="hold">
                                          <p:stCondLst>
                                            <p:cond delay="0"/>
                                          </p:stCondLst>
                                        </p:cTn>
                                        <p:tgtEl>
                                          <p:spTgt spid="189452">
                                            <p:txEl>
                                              <p:pRg st="0" end="0"/>
                                            </p:txEl>
                                          </p:spTgt>
                                        </p:tgtEl>
                                        <p:attrNameLst>
                                          <p:attrName>style.visibility</p:attrName>
                                        </p:attrNameLst>
                                      </p:cBhvr>
                                      <p:to>
                                        <p:strVal val="visible"/>
                                      </p:to>
                                    </p:set>
                                    <p:anim calcmode="lin" valueType="num">
                                      <p:cBhvr>
                                        <p:cTn id="79" dur="500" fill="hold"/>
                                        <p:tgtEl>
                                          <p:spTgt spid="189452">
                                            <p:txEl>
                                              <p:pRg st="0" end="0"/>
                                            </p:txEl>
                                          </p:spTgt>
                                        </p:tgtEl>
                                        <p:attrNameLst>
                                          <p:attrName>ppt_w</p:attrName>
                                        </p:attrNameLst>
                                      </p:cBhvr>
                                      <p:tavLst>
                                        <p:tav tm="0">
                                          <p:val>
                                            <p:fltVal val="0"/>
                                          </p:val>
                                        </p:tav>
                                        <p:tav tm="100000">
                                          <p:val>
                                            <p:strVal val="#ppt_w"/>
                                          </p:val>
                                        </p:tav>
                                      </p:tavLst>
                                    </p:anim>
                                    <p:anim calcmode="lin" valueType="num">
                                      <p:cBhvr>
                                        <p:cTn id="80" dur="500" fill="hold"/>
                                        <p:tgtEl>
                                          <p:spTgt spid="189452">
                                            <p:txEl>
                                              <p:pRg st="0" end="0"/>
                                            </p:txEl>
                                          </p:spTgt>
                                        </p:tgtEl>
                                        <p:attrNameLst>
                                          <p:attrName>ppt_h</p:attrName>
                                        </p:attrNameLst>
                                      </p:cBhvr>
                                      <p:tavLst>
                                        <p:tav tm="0">
                                          <p:val>
                                            <p:fltVal val="0"/>
                                          </p:val>
                                        </p:tav>
                                        <p:tav tm="100000">
                                          <p:val>
                                            <p:strVal val="#ppt_h"/>
                                          </p:val>
                                        </p:tav>
                                      </p:tavLst>
                                    </p:anim>
                                    <p:animEffect transition="in" filter="fade">
                                      <p:cBhvr>
                                        <p:cTn id="81" dur="500"/>
                                        <p:tgtEl>
                                          <p:spTgt spid="189452">
                                            <p:txEl>
                                              <p:pRg st="0" end="0"/>
                                            </p:txEl>
                                          </p:spTgt>
                                        </p:tgtEl>
                                      </p:cBhvr>
                                    </p:animEffect>
                                  </p:childTnLst>
                                </p:cTn>
                              </p:par>
                            </p:childTnLst>
                          </p:cTn>
                        </p:par>
                        <p:par>
                          <p:cTn id="82" fill="hold">
                            <p:stCondLst>
                              <p:cond delay="7500"/>
                            </p:stCondLst>
                            <p:childTnLst>
                              <p:par>
                                <p:cTn id="83" presetID="53" presetClass="entr" presetSubtype="0" fill="hold" nodeType="afterEffect">
                                  <p:stCondLst>
                                    <p:cond delay="0"/>
                                  </p:stCondLst>
                                  <p:childTnLst>
                                    <p:set>
                                      <p:cBhvr>
                                        <p:cTn id="84" dur="1" fill="hold">
                                          <p:stCondLst>
                                            <p:cond delay="0"/>
                                          </p:stCondLst>
                                        </p:cTn>
                                        <p:tgtEl>
                                          <p:spTgt spid="189444">
                                            <p:txEl>
                                              <p:pRg st="5" end="5"/>
                                            </p:txEl>
                                          </p:spTgt>
                                        </p:tgtEl>
                                        <p:attrNameLst>
                                          <p:attrName>style.visibility</p:attrName>
                                        </p:attrNameLst>
                                      </p:cBhvr>
                                      <p:to>
                                        <p:strVal val="visible"/>
                                      </p:to>
                                    </p:set>
                                    <p:anim calcmode="lin" valueType="num">
                                      <p:cBhvr>
                                        <p:cTn id="85" dur="500" fill="hold"/>
                                        <p:tgtEl>
                                          <p:spTgt spid="189444">
                                            <p:txEl>
                                              <p:pRg st="5" end="5"/>
                                            </p:txEl>
                                          </p:spTgt>
                                        </p:tgtEl>
                                        <p:attrNameLst>
                                          <p:attrName>ppt_w</p:attrName>
                                        </p:attrNameLst>
                                      </p:cBhvr>
                                      <p:tavLst>
                                        <p:tav tm="0">
                                          <p:val>
                                            <p:fltVal val="0"/>
                                          </p:val>
                                        </p:tav>
                                        <p:tav tm="100000">
                                          <p:val>
                                            <p:strVal val="#ppt_w"/>
                                          </p:val>
                                        </p:tav>
                                      </p:tavLst>
                                    </p:anim>
                                    <p:anim calcmode="lin" valueType="num">
                                      <p:cBhvr>
                                        <p:cTn id="86" dur="500" fill="hold"/>
                                        <p:tgtEl>
                                          <p:spTgt spid="189444">
                                            <p:txEl>
                                              <p:pRg st="5" end="5"/>
                                            </p:txEl>
                                          </p:spTgt>
                                        </p:tgtEl>
                                        <p:attrNameLst>
                                          <p:attrName>ppt_h</p:attrName>
                                        </p:attrNameLst>
                                      </p:cBhvr>
                                      <p:tavLst>
                                        <p:tav tm="0">
                                          <p:val>
                                            <p:fltVal val="0"/>
                                          </p:val>
                                        </p:tav>
                                        <p:tav tm="100000">
                                          <p:val>
                                            <p:strVal val="#ppt_h"/>
                                          </p:val>
                                        </p:tav>
                                      </p:tavLst>
                                    </p:anim>
                                    <p:animEffect transition="in" filter="fade">
                                      <p:cBhvr>
                                        <p:cTn id="87" dur="500"/>
                                        <p:tgtEl>
                                          <p:spTgt spid="189444">
                                            <p:txEl>
                                              <p:pRg st="5" end="5"/>
                                            </p:txEl>
                                          </p:spTgt>
                                        </p:tgtEl>
                                      </p:cBhvr>
                                    </p:animEffect>
                                  </p:childTnLst>
                                </p:cTn>
                              </p:par>
                            </p:childTnLst>
                          </p:cTn>
                        </p:par>
                        <p:par>
                          <p:cTn id="88" fill="hold">
                            <p:stCondLst>
                              <p:cond delay="8000"/>
                            </p:stCondLst>
                            <p:childTnLst>
                              <p:par>
                                <p:cTn id="89" presetID="53" presetClass="entr" presetSubtype="0" fill="hold" grpId="0" nodeType="afterEffect">
                                  <p:stCondLst>
                                    <p:cond delay="0"/>
                                  </p:stCondLst>
                                  <p:childTnLst>
                                    <p:set>
                                      <p:cBhvr>
                                        <p:cTn id="90" dur="1" fill="hold">
                                          <p:stCondLst>
                                            <p:cond delay="0"/>
                                          </p:stCondLst>
                                        </p:cTn>
                                        <p:tgtEl>
                                          <p:spTgt spid="189453"/>
                                        </p:tgtEl>
                                        <p:attrNameLst>
                                          <p:attrName>style.visibility</p:attrName>
                                        </p:attrNameLst>
                                      </p:cBhvr>
                                      <p:to>
                                        <p:strVal val="visible"/>
                                      </p:to>
                                    </p:set>
                                    <p:anim calcmode="lin" valueType="num">
                                      <p:cBhvr>
                                        <p:cTn id="91" dur="500" fill="hold"/>
                                        <p:tgtEl>
                                          <p:spTgt spid="189453"/>
                                        </p:tgtEl>
                                        <p:attrNameLst>
                                          <p:attrName>ppt_w</p:attrName>
                                        </p:attrNameLst>
                                      </p:cBhvr>
                                      <p:tavLst>
                                        <p:tav tm="0">
                                          <p:val>
                                            <p:fltVal val="0"/>
                                          </p:val>
                                        </p:tav>
                                        <p:tav tm="100000">
                                          <p:val>
                                            <p:strVal val="#ppt_w"/>
                                          </p:val>
                                        </p:tav>
                                      </p:tavLst>
                                    </p:anim>
                                    <p:anim calcmode="lin" valueType="num">
                                      <p:cBhvr>
                                        <p:cTn id="92" dur="500" fill="hold"/>
                                        <p:tgtEl>
                                          <p:spTgt spid="189453"/>
                                        </p:tgtEl>
                                        <p:attrNameLst>
                                          <p:attrName>ppt_h</p:attrName>
                                        </p:attrNameLst>
                                      </p:cBhvr>
                                      <p:tavLst>
                                        <p:tav tm="0">
                                          <p:val>
                                            <p:fltVal val="0"/>
                                          </p:val>
                                        </p:tav>
                                        <p:tav tm="100000">
                                          <p:val>
                                            <p:strVal val="#ppt_h"/>
                                          </p:val>
                                        </p:tav>
                                      </p:tavLst>
                                    </p:anim>
                                    <p:animEffect transition="in" filter="fade">
                                      <p:cBhvr>
                                        <p:cTn id="93" dur="500"/>
                                        <p:tgtEl>
                                          <p:spTgt spid="189453"/>
                                        </p:tgtEl>
                                      </p:cBhvr>
                                    </p:animEffect>
                                  </p:childTnLst>
                                </p:cTn>
                              </p:par>
                            </p:childTnLst>
                          </p:cTn>
                        </p:par>
                        <p:par>
                          <p:cTn id="94" fill="hold">
                            <p:stCondLst>
                              <p:cond delay="8500"/>
                            </p:stCondLst>
                            <p:childTnLst>
                              <p:par>
                                <p:cTn id="95" presetID="53" presetClass="entr" presetSubtype="0" fill="hold" nodeType="afterEffect">
                                  <p:stCondLst>
                                    <p:cond delay="0"/>
                                  </p:stCondLst>
                                  <p:childTnLst>
                                    <p:set>
                                      <p:cBhvr>
                                        <p:cTn id="96" dur="1" fill="hold">
                                          <p:stCondLst>
                                            <p:cond delay="0"/>
                                          </p:stCondLst>
                                        </p:cTn>
                                        <p:tgtEl>
                                          <p:spTgt spid="189444">
                                            <p:txEl>
                                              <p:pRg st="6" end="6"/>
                                            </p:txEl>
                                          </p:spTgt>
                                        </p:tgtEl>
                                        <p:attrNameLst>
                                          <p:attrName>style.visibility</p:attrName>
                                        </p:attrNameLst>
                                      </p:cBhvr>
                                      <p:to>
                                        <p:strVal val="visible"/>
                                      </p:to>
                                    </p:set>
                                    <p:anim calcmode="lin" valueType="num">
                                      <p:cBhvr>
                                        <p:cTn id="97" dur="500" fill="hold"/>
                                        <p:tgtEl>
                                          <p:spTgt spid="189444">
                                            <p:txEl>
                                              <p:pRg st="6" end="6"/>
                                            </p:txEl>
                                          </p:spTgt>
                                        </p:tgtEl>
                                        <p:attrNameLst>
                                          <p:attrName>ppt_w</p:attrName>
                                        </p:attrNameLst>
                                      </p:cBhvr>
                                      <p:tavLst>
                                        <p:tav tm="0">
                                          <p:val>
                                            <p:fltVal val="0"/>
                                          </p:val>
                                        </p:tav>
                                        <p:tav tm="100000">
                                          <p:val>
                                            <p:strVal val="#ppt_w"/>
                                          </p:val>
                                        </p:tav>
                                      </p:tavLst>
                                    </p:anim>
                                    <p:anim calcmode="lin" valueType="num">
                                      <p:cBhvr>
                                        <p:cTn id="98" dur="500" fill="hold"/>
                                        <p:tgtEl>
                                          <p:spTgt spid="189444">
                                            <p:txEl>
                                              <p:pRg st="6" end="6"/>
                                            </p:txEl>
                                          </p:spTgt>
                                        </p:tgtEl>
                                        <p:attrNameLst>
                                          <p:attrName>ppt_h</p:attrName>
                                        </p:attrNameLst>
                                      </p:cBhvr>
                                      <p:tavLst>
                                        <p:tav tm="0">
                                          <p:val>
                                            <p:fltVal val="0"/>
                                          </p:val>
                                        </p:tav>
                                        <p:tav tm="100000">
                                          <p:val>
                                            <p:strVal val="#ppt_h"/>
                                          </p:val>
                                        </p:tav>
                                      </p:tavLst>
                                    </p:anim>
                                    <p:animEffect transition="in" filter="fade">
                                      <p:cBhvr>
                                        <p:cTn id="99" dur="500"/>
                                        <p:tgtEl>
                                          <p:spTgt spid="189444">
                                            <p:txEl>
                                              <p:pRg st="6" end="6"/>
                                            </p:txEl>
                                          </p:spTgt>
                                        </p:tgtEl>
                                      </p:cBhvr>
                                    </p:animEffect>
                                  </p:childTnLst>
                                </p:cTn>
                              </p:par>
                            </p:childTnLst>
                          </p:cTn>
                        </p:par>
                        <p:par>
                          <p:cTn id="100" fill="hold">
                            <p:stCondLst>
                              <p:cond delay="9000"/>
                            </p:stCondLst>
                            <p:childTnLst>
                              <p:par>
                                <p:cTn id="101" presetID="53" presetClass="entr" presetSubtype="0" fill="hold" grpId="0" nodeType="afterEffect">
                                  <p:stCondLst>
                                    <p:cond delay="0"/>
                                  </p:stCondLst>
                                  <p:childTnLst>
                                    <p:set>
                                      <p:cBhvr>
                                        <p:cTn id="102" dur="1" fill="hold">
                                          <p:stCondLst>
                                            <p:cond delay="0"/>
                                          </p:stCondLst>
                                        </p:cTn>
                                        <p:tgtEl>
                                          <p:spTgt spid="189454"/>
                                        </p:tgtEl>
                                        <p:attrNameLst>
                                          <p:attrName>style.visibility</p:attrName>
                                        </p:attrNameLst>
                                      </p:cBhvr>
                                      <p:to>
                                        <p:strVal val="visible"/>
                                      </p:to>
                                    </p:set>
                                    <p:anim calcmode="lin" valueType="num">
                                      <p:cBhvr>
                                        <p:cTn id="103" dur="500" fill="hold"/>
                                        <p:tgtEl>
                                          <p:spTgt spid="189454"/>
                                        </p:tgtEl>
                                        <p:attrNameLst>
                                          <p:attrName>ppt_w</p:attrName>
                                        </p:attrNameLst>
                                      </p:cBhvr>
                                      <p:tavLst>
                                        <p:tav tm="0">
                                          <p:val>
                                            <p:fltVal val="0"/>
                                          </p:val>
                                        </p:tav>
                                        <p:tav tm="100000">
                                          <p:val>
                                            <p:strVal val="#ppt_w"/>
                                          </p:val>
                                        </p:tav>
                                      </p:tavLst>
                                    </p:anim>
                                    <p:anim calcmode="lin" valueType="num">
                                      <p:cBhvr>
                                        <p:cTn id="104" dur="500" fill="hold"/>
                                        <p:tgtEl>
                                          <p:spTgt spid="189454"/>
                                        </p:tgtEl>
                                        <p:attrNameLst>
                                          <p:attrName>ppt_h</p:attrName>
                                        </p:attrNameLst>
                                      </p:cBhvr>
                                      <p:tavLst>
                                        <p:tav tm="0">
                                          <p:val>
                                            <p:fltVal val="0"/>
                                          </p:val>
                                        </p:tav>
                                        <p:tav tm="100000">
                                          <p:val>
                                            <p:strVal val="#ppt_h"/>
                                          </p:val>
                                        </p:tav>
                                      </p:tavLst>
                                    </p:anim>
                                    <p:animEffect transition="in" filter="fade">
                                      <p:cBhvr>
                                        <p:cTn id="105" dur="500"/>
                                        <p:tgtEl>
                                          <p:spTgt spid="189454"/>
                                        </p:tgtEl>
                                      </p:cBhvr>
                                    </p:animEffect>
                                  </p:childTnLst>
                                </p:cTn>
                              </p:par>
                            </p:childTnLst>
                          </p:cTn>
                        </p:par>
                        <p:par>
                          <p:cTn id="106" fill="hold">
                            <p:stCondLst>
                              <p:cond delay="9500"/>
                            </p:stCondLst>
                            <p:childTnLst>
                              <p:par>
                                <p:cTn id="107" presetID="53" presetClass="entr" presetSubtype="0" fill="hold" nodeType="afterEffect">
                                  <p:stCondLst>
                                    <p:cond delay="0"/>
                                  </p:stCondLst>
                                  <p:childTnLst>
                                    <p:set>
                                      <p:cBhvr>
                                        <p:cTn id="108" dur="1" fill="hold">
                                          <p:stCondLst>
                                            <p:cond delay="0"/>
                                          </p:stCondLst>
                                        </p:cTn>
                                        <p:tgtEl>
                                          <p:spTgt spid="189444">
                                            <p:txEl>
                                              <p:pRg st="7" end="7"/>
                                            </p:txEl>
                                          </p:spTgt>
                                        </p:tgtEl>
                                        <p:attrNameLst>
                                          <p:attrName>style.visibility</p:attrName>
                                        </p:attrNameLst>
                                      </p:cBhvr>
                                      <p:to>
                                        <p:strVal val="visible"/>
                                      </p:to>
                                    </p:set>
                                    <p:anim calcmode="lin" valueType="num">
                                      <p:cBhvr>
                                        <p:cTn id="109" dur="500" fill="hold"/>
                                        <p:tgtEl>
                                          <p:spTgt spid="189444">
                                            <p:txEl>
                                              <p:pRg st="7" end="7"/>
                                            </p:txEl>
                                          </p:spTgt>
                                        </p:tgtEl>
                                        <p:attrNameLst>
                                          <p:attrName>ppt_w</p:attrName>
                                        </p:attrNameLst>
                                      </p:cBhvr>
                                      <p:tavLst>
                                        <p:tav tm="0">
                                          <p:val>
                                            <p:fltVal val="0"/>
                                          </p:val>
                                        </p:tav>
                                        <p:tav tm="100000">
                                          <p:val>
                                            <p:strVal val="#ppt_w"/>
                                          </p:val>
                                        </p:tav>
                                      </p:tavLst>
                                    </p:anim>
                                    <p:anim calcmode="lin" valueType="num">
                                      <p:cBhvr>
                                        <p:cTn id="110" dur="500" fill="hold"/>
                                        <p:tgtEl>
                                          <p:spTgt spid="189444">
                                            <p:txEl>
                                              <p:pRg st="7" end="7"/>
                                            </p:txEl>
                                          </p:spTgt>
                                        </p:tgtEl>
                                        <p:attrNameLst>
                                          <p:attrName>ppt_h</p:attrName>
                                        </p:attrNameLst>
                                      </p:cBhvr>
                                      <p:tavLst>
                                        <p:tav tm="0">
                                          <p:val>
                                            <p:fltVal val="0"/>
                                          </p:val>
                                        </p:tav>
                                        <p:tav tm="100000">
                                          <p:val>
                                            <p:strVal val="#ppt_h"/>
                                          </p:val>
                                        </p:tav>
                                      </p:tavLst>
                                    </p:anim>
                                    <p:animEffect transition="in" filter="fade">
                                      <p:cBhvr>
                                        <p:cTn id="111" dur="500"/>
                                        <p:tgtEl>
                                          <p:spTgt spid="189444">
                                            <p:txEl>
                                              <p:pRg st="7" end="7"/>
                                            </p:txEl>
                                          </p:spTgt>
                                        </p:tgtEl>
                                      </p:cBhvr>
                                    </p:animEffect>
                                  </p:childTnLst>
                                </p:cTn>
                              </p:par>
                            </p:childTnLst>
                          </p:cTn>
                        </p:par>
                        <p:par>
                          <p:cTn id="112" fill="hold">
                            <p:stCondLst>
                              <p:cond delay="10000"/>
                            </p:stCondLst>
                            <p:childTnLst>
                              <p:par>
                                <p:cTn id="113" presetID="53" presetClass="entr" presetSubtype="0" fill="hold" grpId="0" nodeType="afterEffect">
                                  <p:stCondLst>
                                    <p:cond delay="0"/>
                                  </p:stCondLst>
                                  <p:childTnLst>
                                    <p:set>
                                      <p:cBhvr>
                                        <p:cTn id="114" dur="1" fill="hold">
                                          <p:stCondLst>
                                            <p:cond delay="0"/>
                                          </p:stCondLst>
                                        </p:cTn>
                                        <p:tgtEl>
                                          <p:spTgt spid="189446"/>
                                        </p:tgtEl>
                                        <p:attrNameLst>
                                          <p:attrName>style.visibility</p:attrName>
                                        </p:attrNameLst>
                                      </p:cBhvr>
                                      <p:to>
                                        <p:strVal val="visible"/>
                                      </p:to>
                                    </p:set>
                                    <p:anim calcmode="lin" valueType="num">
                                      <p:cBhvr>
                                        <p:cTn id="115" dur="500" fill="hold"/>
                                        <p:tgtEl>
                                          <p:spTgt spid="189446"/>
                                        </p:tgtEl>
                                        <p:attrNameLst>
                                          <p:attrName>ppt_w</p:attrName>
                                        </p:attrNameLst>
                                      </p:cBhvr>
                                      <p:tavLst>
                                        <p:tav tm="0">
                                          <p:val>
                                            <p:fltVal val="0"/>
                                          </p:val>
                                        </p:tav>
                                        <p:tav tm="100000">
                                          <p:val>
                                            <p:strVal val="#ppt_w"/>
                                          </p:val>
                                        </p:tav>
                                      </p:tavLst>
                                    </p:anim>
                                    <p:anim calcmode="lin" valueType="num">
                                      <p:cBhvr>
                                        <p:cTn id="116" dur="500" fill="hold"/>
                                        <p:tgtEl>
                                          <p:spTgt spid="189446"/>
                                        </p:tgtEl>
                                        <p:attrNameLst>
                                          <p:attrName>ppt_h</p:attrName>
                                        </p:attrNameLst>
                                      </p:cBhvr>
                                      <p:tavLst>
                                        <p:tav tm="0">
                                          <p:val>
                                            <p:fltVal val="0"/>
                                          </p:val>
                                        </p:tav>
                                        <p:tav tm="100000">
                                          <p:val>
                                            <p:strVal val="#ppt_h"/>
                                          </p:val>
                                        </p:tav>
                                      </p:tavLst>
                                    </p:anim>
                                    <p:animEffect transition="in" filter="fade">
                                      <p:cBhvr>
                                        <p:cTn id="117" dur="500"/>
                                        <p:tgtEl>
                                          <p:spTgt spid="189446"/>
                                        </p:tgtEl>
                                      </p:cBhvr>
                                    </p:animEffect>
                                  </p:childTnLst>
                                </p:cTn>
                              </p:par>
                            </p:childTnLst>
                          </p:cTn>
                        </p:par>
                        <p:par>
                          <p:cTn id="118" fill="hold">
                            <p:stCondLst>
                              <p:cond delay="10500"/>
                            </p:stCondLst>
                            <p:childTnLst>
                              <p:par>
                                <p:cTn id="119" presetID="53" presetClass="entr" presetSubtype="0" fill="hold" nodeType="afterEffect">
                                  <p:stCondLst>
                                    <p:cond delay="0"/>
                                  </p:stCondLst>
                                  <p:childTnLst>
                                    <p:set>
                                      <p:cBhvr>
                                        <p:cTn id="120" dur="1" fill="hold">
                                          <p:stCondLst>
                                            <p:cond delay="0"/>
                                          </p:stCondLst>
                                        </p:cTn>
                                        <p:tgtEl>
                                          <p:spTgt spid="189444">
                                            <p:txEl>
                                              <p:pRg st="8" end="8"/>
                                            </p:txEl>
                                          </p:spTgt>
                                        </p:tgtEl>
                                        <p:attrNameLst>
                                          <p:attrName>style.visibility</p:attrName>
                                        </p:attrNameLst>
                                      </p:cBhvr>
                                      <p:to>
                                        <p:strVal val="visible"/>
                                      </p:to>
                                    </p:set>
                                    <p:anim calcmode="lin" valueType="num">
                                      <p:cBhvr>
                                        <p:cTn id="121" dur="500" fill="hold"/>
                                        <p:tgtEl>
                                          <p:spTgt spid="189444">
                                            <p:txEl>
                                              <p:pRg st="8" end="8"/>
                                            </p:txEl>
                                          </p:spTgt>
                                        </p:tgtEl>
                                        <p:attrNameLst>
                                          <p:attrName>ppt_w</p:attrName>
                                        </p:attrNameLst>
                                      </p:cBhvr>
                                      <p:tavLst>
                                        <p:tav tm="0">
                                          <p:val>
                                            <p:fltVal val="0"/>
                                          </p:val>
                                        </p:tav>
                                        <p:tav tm="100000">
                                          <p:val>
                                            <p:strVal val="#ppt_w"/>
                                          </p:val>
                                        </p:tav>
                                      </p:tavLst>
                                    </p:anim>
                                    <p:anim calcmode="lin" valueType="num">
                                      <p:cBhvr>
                                        <p:cTn id="122" dur="500" fill="hold"/>
                                        <p:tgtEl>
                                          <p:spTgt spid="189444">
                                            <p:txEl>
                                              <p:pRg st="8" end="8"/>
                                            </p:txEl>
                                          </p:spTgt>
                                        </p:tgtEl>
                                        <p:attrNameLst>
                                          <p:attrName>ppt_h</p:attrName>
                                        </p:attrNameLst>
                                      </p:cBhvr>
                                      <p:tavLst>
                                        <p:tav tm="0">
                                          <p:val>
                                            <p:fltVal val="0"/>
                                          </p:val>
                                        </p:tav>
                                        <p:tav tm="100000">
                                          <p:val>
                                            <p:strVal val="#ppt_h"/>
                                          </p:val>
                                        </p:tav>
                                      </p:tavLst>
                                    </p:anim>
                                    <p:animEffect transition="in" filter="fade">
                                      <p:cBhvr>
                                        <p:cTn id="123" dur="500"/>
                                        <p:tgtEl>
                                          <p:spTgt spid="18944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5" grpId="0"/>
      <p:bldP spid="189446" grpId="0"/>
      <p:bldP spid="189447" grpId="0"/>
      <p:bldP spid="189448" grpId="0"/>
      <p:bldP spid="189449" grpId="0"/>
      <p:bldP spid="189450" grpId="0"/>
      <p:bldP spid="189451" grpId="0"/>
      <p:bldP spid="189453" grpId="0"/>
      <p:bldP spid="18945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5"/>
          <p:cNvSpPr>
            <a:spLocks noGrp="1"/>
          </p:cNvSpPr>
          <p:nvPr>
            <p:ph type="sldNum" sz="quarter" idx="12"/>
          </p:nvPr>
        </p:nvSpPr>
        <p:spPr/>
        <p:txBody>
          <a:bodyPr/>
          <a:lstStyle/>
          <a:p>
            <a:fld id="{A4552442-5E64-4819-A564-2B99AF518485}" type="slidenum">
              <a:rPr lang="ar-SA">
                <a:solidFill>
                  <a:srgbClr val="90C226"/>
                </a:solidFill>
              </a:rPr>
              <a:pPr/>
              <a:t>68</a:t>
            </a:fld>
            <a:endParaRPr lang="en-US" dirty="0">
              <a:solidFill>
                <a:srgbClr val="90C226"/>
              </a:solidFill>
            </a:endParaRPr>
          </a:p>
        </p:txBody>
      </p:sp>
      <p:graphicFrame>
        <p:nvGraphicFramePr>
          <p:cNvPr id="193539" name="Group 3"/>
          <p:cNvGraphicFramePr>
            <a:graphicFrameLocks noGrp="1"/>
          </p:cNvGraphicFramePr>
          <p:nvPr/>
        </p:nvGraphicFramePr>
        <p:xfrm>
          <a:off x="468313" y="476250"/>
          <a:ext cx="7127875" cy="6056313"/>
        </p:xfrm>
        <a:graphic>
          <a:graphicData uri="http://schemas.openxmlformats.org/drawingml/2006/table">
            <a:tbl>
              <a:tblPr rtl="1"/>
              <a:tblGrid>
                <a:gridCol w="1016000"/>
                <a:gridCol w="6111875"/>
              </a:tblGrid>
              <a:tr h="708025">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400" b="0" i="0" u="none" strike="noStrike" cap="none" normalizeH="0" baseline="0" dirty="0" smtClean="0">
                          <a:ln>
                            <a:noFill/>
                          </a:ln>
                          <a:solidFill>
                            <a:srgbClr val="800000"/>
                          </a:solidFill>
                          <a:effectLst/>
                          <a:latin typeface="Arial" pitchFamily="34" charset="0"/>
                          <a:cs typeface="B Farnaz" pitchFamily="2" charset="-78"/>
                        </a:rPr>
                        <a:t>سال (ه.ق)</a:t>
                      </a:r>
                      <a:endParaRPr kumimoji="0" lang="en-US" sz="24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400" b="0" i="0" u="none" strike="noStrike" cap="none" normalizeH="0" baseline="0" dirty="0" smtClean="0">
                          <a:ln>
                            <a:noFill/>
                          </a:ln>
                          <a:solidFill>
                            <a:srgbClr val="800000"/>
                          </a:solidFill>
                          <a:effectLst/>
                          <a:latin typeface="Arial" pitchFamily="34" charset="0"/>
                          <a:cs typeface="B Farnaz" pitchFamily="2" charset="-78"/>
                        </a:rPr>
                        <a:t>سیر تحول مسجد جامع اصفهان</a:t>
                      </a:r>
                      <a:endParaRPr kumimoji="0" lang="en-US" sz="24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341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473</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ساخت گنبد نظام الملک در پشت ایوان جنوبی(صفه صاحب) و گنبد تاج الملک(خاگی) در پشت ایوان شمالی(صفه درویش).</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1825">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481</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ساخته شدن ایوان های سه گانه : شمالی(صفه درویش)، غربی(صفه استاد) و شرقی(صفه شاگرد).</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751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710</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ساخته شدن مسجد کوچکی در شمال ایوان غربی.</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341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768</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اضافه شدن قسمتهای مهمی به مسجد شامل : شبستانی در شمال ایوان شرقی و مدرسه ای در خاور آن.</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866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851</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الحاق شبستانی به شکل خیمه در پشت ایوان غربی معروف به دارالشتاء یا ایوان زمستانی، همچنین یک سر در کاشیکاری در شمال ایوان غربی.</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7075">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872 تا 882</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اضافه شدن دو مناره ایوان جنوبی و طاق این ایوان.و تزییناتی نظیر: ازاره های مرمرین و صفه هایی با کاشیکاری های معرق برجسته.</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1006</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ساخت شبستانی در غرب چهلستون غربی ایوان جنوبی معروف به چهلستون شاه عباسی.</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93568" name="Group 32"/>
          <p:cNvGraphicFramePr>
            <a:graphicFrameLocks noGrp="1"/>
          </p:cNvGraphicFramePr>
          <p:nvPr/>
        </p:nvGraphicFramePr>
        <p:xfrm>
          <a:off x="7740650" y="476250"/>
          <a:ext cx="889000" cy="6048376"/>
        </p:xfrm>
        <a:graphic>
          <a:graphicData uri="http://schemas.openxmlformats.org/drawingml/2006/table">
            <a:tbl>
              <a:tblPr rtl="1"/>
              <a:tblGrid>
                <a:gridCol w="889000"/>
              </a:tblGrid>
              <a:tr h="5329238">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rgbClr val="800000"/>
                          </a:solidFill>
                          <a:effectLst/>
                          <a:latin typeface="Arial" pitchFamily="34" charset="0"/>
                          <a:cs typeface="B Farnaz" pitchFamily="2" charset="-78"/>
                        </a:rPr>
                        <a:t>سلجوقی</a:t>
                      </a:r>
                      <a:endParaRPr kumimoji="0" lang="en-US" sz="18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9138">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rgbClr val="800000"/>
                          </a:solidFill>
                          <a:effectLst/>
                          <a:latin typeface="Arial" pitchFamily="34" charset="0"/>
                          <a:cs typeface="B Farnaz" pitchFamily="2" charset="-78"/>
                        </a:rPr>
                        <a:t>صفوی</a:t>
                      </a:r>
                      <a:endParaRPr kumimoji="0" lang="en-US" sz="18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3576" name="Text Box 40"/>
          <p:cNvSpPr txBox="1">
            <a:spLocks noChangeArrowheads="1"/>
          </p:cNvSpPr>
          <p:nvPr/>
        </p:nvSpPr>
        <p:spPr bwMode="auto">
          <a:xfrm>
            <a:off x="4859338" y="322263"/>
            <a:ext cx="1225550" cy="366712"/>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4924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93539"/>
                                        </p:tgtEl>
                                        <p:attrNameLst>
                                          <p:attrName>style.visibility</p:attrName>
                                        </p:attrNameLst>
                                      </p:cBhvr>
                                      <p:to>
                                        <p:strVal val="visible"/>
                                      </p:to>
                                    </p:set>
                                    <p:animEffect transition="in" filter="wedge">
                                      <p:cBhvr>
                                        <p:cTn id="7" dur="2000"/>
                                        <p:tgtEl>
                                          <p:spTgt spid="193539"/>
                                        </p:tgtEl>
                                      </p:cBhvr>
                                    </p:animEffect>
                                  </p:childTnLst>
                                </p:cTn>
                              </p:par>
                              <p:par>
                                <p:cTn id="8" presetID="20" presetClass="entr" presetSubtype="0" fill="hold" nodeType="withEffect">
                                  <p:stCondLst>
                                    <p:cond delay="0"/>
                                  </p:stCondLst>
                                  <p:childTnLst>
                                    <p:set>
                                      <p:cBhvr>
                                        <p:cTn id="9" dur="1" fill="hold">
                                          <p:stCondLst>
                                            <p:cond delay="0"/>
                                          </p:stCondLst>
                                        </p:cTn>
                                        <p:tgtEl>
                                          <p:spTgt spid="193568"/>
                                        </p:tgtEl>
                                        <p:attrNameLst>
                                          <p:attrName>style.visibility</p:attrName>
                                        </p:attrNameLst>
                                      </p:cBhvr>
                                      <p:to>
                                        <p:strVal val="visible"/>
                                      </p:to>
                                    </p:set>
                                    <p:animEffect transition="in" filter="wedge">
                                      <p:cBhvr>
                                        <p:cTn id="10" dur="2000"/>
                                        <p:tgtEl>
                                          <p:spTgt spid="19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FF0D8D0D-88D9-43C2-AD65-6EABB27CBB26}" type="slidenum">
              <a:rPr lang="ar-SA">
                <a:solidFill>
                  <a:srgbClr val="90C226"/>
                </a:solidFill>
              </a:rPr>
              <a:pPr/>
              <a:t>69</a:t>
            </a:fld>
            <a:endParaRPr lang="en-US" dirty="0">
              <a:solidFill>
                <a:srgbClr val="90C226"/>
              </a:solidFill>
            </a:endParaRPr>
          </a:p>
        </p:txBody>
      </p:sp>
      <p:sp>
        <p:nvSpPr>
          <p:cNvPr id="194563" name="Text Box 3"/>
          <p:cNvSpPr txBox="1">
            <a:spLocks noChangeArrowheads="1"/>
          </p:cNvSpPr>
          <p:nvPr/>
        </p:nvSpPr>
        <p:spPr bwMode="auto">
          <a:xfrm>
            <a:off x="6227763" y="260350"/>
            <a:ext cx="2665412"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اجزای مسجد جامع اصفهان:</a:t>
            </a:r>
            <a:endParaRPr lang="en-US" sz="2000" b="1" dirty="0">
              <a:solidFill>
                <a:srgbClr val="800000"/>
              </a:solidFill>
              <a:latin typeface="Arial" pitchFamily="34" charset="0"/>
              <a:cs typeface="B Homa" panose="00000400000000000000" pitchFamily="2" charset="-78"/>
            </a:endParaRPr>
          </a:p>
        </p:txBody>
      </p:sp>
      <p:sp>
        <p:nvSpPr>
          <p:cNvPr id="194564" name="Text Box 4"/>
          <p:cNvSpPr txBox="1">
            <a:spLocks noChangeArrowheads="1"/>
          </p:cNvSpPr>
          <p:nvPr/>
        </p:nvSpPr>
        <p:spPr bwMode="auto">
          <a:xfrm>
            <a:off x="3995738" y="620713"/>
            <a:ext cx="4827587" cy="31400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CC0000"/>
                </a:solidFill>
                <a:latin typeface="Arial" pitchFamily="34" charset="0"/>
                <a:cs typeface="B Homa" panose="00000400000000000000" pitchFamily="2" charset="-78"/>
              </a:rPr>
              <a:t>میانسرا:</a:t>
            </a:r>
            <a:r>
              <a:rPr lang="fa-IR" sz="2000" b="1" dirty="0">
                <a:solidFill>
                  <a:prstClr val="black"/>
                </a:solidFill>
                <a:latin typeface="Arial" pitchFamily="34" charset="0"/>
                <a:cs typeface="B Homa" panose="00000400000000000000" pitchFamily="2" charset="-78"/>
              </a:rPr>
              <a:t> میانسرای مسجد جامع دارای دو حوض است، یکی به شکل مربع در مرکز صحن و دیگری چند ضلعی در قسمت شمالی آن .</a:t>
            </a:r>
          </a:p>
          <a:p>
            <a:pPr fontAlgn="base">
              <a:spcBef>
                <a:spcPct val="50000"/>
              </a:spcBef>
              <a:spcAft>
                <a:spcPct val="0"/>
              </a:spcAft>
            </a:pPr>
            <a:r>
              <a:rPr lang="fa-IR" sz="2000" b="1" dirty="0">
                <a:solidFill>
                  <a:srgbClr val="CC0000"/>
                </a:solidFill>
                <a:latin typeface="Arial" pitchFamily="34" charset="0"/>
                <a:cs typeface="B Homa" panose="00000400000000000000" pitchFamily="2" charset="-78"/>
              </a:rPr>
              <a:t>ایوان:</a:t>
            </a:r>
            <a:r>
              <a:rPr lang="fa-IR" sz="2000" b="1" dirty="0">
                <a:solidFill>
                  <a:prstClr val="black"/>
                </a:solidFill>
                <a:latin typeface="Arial" pitchFamily="34" charset="0"/>
                <a:cs typeface="B Homa" panose="00000400000000000000" pitchFamily="2" charset="-78"/>
              </a:rPr>
              <a:t> مسجد جامع  دارای چهار ایوان است، که در طی دوره های مختلف در پیرامون صحن آن اضافه شده اند.</a:t>
            </a:r>
          </a:p>
          <a:p>
            <a:pPr fontAlgn="base">
              <a:spcBef>
                <a:spcPct val="50000"/>
              </a:spcBef>
              <a:spcAft>
                <a:spcPct val="0"/>
              </a:spcAft>
            </a:pPr>
            <a:r>
              <a:rPr lang="fa-IR" sz="2000" b="1" dirty="0">
                <a:solidFill>
                  <a:srgbClr val="CC0000"/>
                </a:solidFill>
                <a:latin typeface="Arial" pitchFamily="34" charset="0"/>
                <a:cs typeface="B Homa" panose="00000400000000000000" pitchFamily="2" charset="-78"/>
              </a:rPr>
              <a:t>مناره:</a:t>
            </a:r>
            <a:r>
              <a:rPr lang="fa-IR" sz="2000" b="1" dirty="0">
                <a:solidFill>
                  <a:prstClr val="black"/>
                </a:solidFill>
                <a:latin typeface="Arial" pitchFamily="34" charset="0"/>
                <a:cs typeface="B Homa" panose="00000400000000000000" pitchFamily="2" charset="-78"/>
              </a:rPr>
              <a:t> این مسجد دارای دو مناره در طرفین ایوان جنوبی است. البته مورخین اشاره ای به دو مناره جنوبی دیگر و دو مناره در قسمت شمالی کرده اند که امروزه اثری از آنها باقی نیست.</a:t>
            </a:r>
          </a:p>
        </p:txBody>
      </p:sp>
      <p:pic>
        <p:nvPicPr>
          <p:cNvPr id="194565" name="Picture 5" descr="jame5"/>
          <p:cNvPicPr>
            <a:picLocks noChangeAspect="1" noChangeArrowheads="1"/>
          </p:cNvPicPr>
          <p:nvPr/>
        </p:nvPicPr>
        <p:blipFill>
          <a:blip r:embed="rId2"/>
          <a:srcRect/>
          <a:stretch>
            <a:fillRect/>
          </a:stretch>
        </p:blipFill>
        <p:spPr bwMode="auto">
          <a:xfrm>
            <a:off x="395288" y="188913"/>
            <a:ext cx="3384550" cy="310991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4566" name="Text Box 6"/>
          <p:cNvSpPr txBox="1">
            <a:spLocks noChangeArrowheads="1"/>
          </p:cNvSpPr>
          <p:nvPr/>
        </p:nvSpPr>
        <p:spPr bwMode="auto">
          <a:xfrm>
            <a:off x="395288" y="2852738"/>
            <a:ext cx="1423987"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ایوان صاحب</a:t>
            </a:r>
            <a:endParaRPr lang="en-US" sz="2000" dirty="0">
              <a:solidFill>
                <a:srgbClr val="800000"/>
              </a:solidFill>
              <a:latin typeface="Arial" pitchFamily="34" charset="0"/>
              <a:cs typeface="B Farnaz" pitchFamily="2" charset="-78"/>
            </a:endParaRPr>
          </a:p>
        </p:txBody>
      </p:sp>
      <p:sp>
        <p:nvSpPr>
          <p:cNvPr id="194567" name="Rectangle 7"/>
          <p:cNvSpPr>
            <a:spLocks noChangeArrowheads="1"/>
          </p:cNvSpPr>
          <p:nvPr/>
        </p:nvSpPr>
        <p:spPr bwMode="auto">
          <a:xfrm>
            <a:off x="3924300" y="3895725"/>
            <a:ext cx="4895850" cy="2225675"/>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000" b="1" dirty="0">
                <a:solidFill>
                  <a:srgbClr val="CC0000"/>
                </a:solidFill>
                <a:latin typeface="Arial" pitchFamily="34" charset="0"/>
                <a:cs typeface="B Homa" panose="00000400000000000000" pitchFamily="2" charset="-78"/>
              </a:rPr>
              <a:t>شبستان:</a:t>
            </a:r>
            <a:r>
              <a:rPr lang="fa-IR" sz="2000" b="1" dirty="0">
                <a:solidFill>
                  <a:prstClr val="black"/>
                </a:solidFill>
                <a:latin typeface="Arial" pitchFamily="34" charset="0"/>
                <a:cs typeface="B Homa" panose="00000400000000000000" pitchFamily="2" charset="-78"/>
              </a:rPr>
              <a:t> شبستان های مختلفی در مسجد جامع اصفهان به فراخور ساخت و وظیفه ای که دارند، وجود دارد نظیر: شبستان چهلستون در گوشه جنوب شرقی مسجد و شبستان بیت الشتاء عماد که در ضلع غربی مسجد قرار دارد.</a:t>
            </a:r>
          </a:p>
          <a:p>
            <a:pPr fontAlgn="base">
              <a:spcBef>
                <a:spcPct val="0"/>
              </a:spcBef>
              <a:spcAft>
                <a:spcPct val="0"/>
              </a:spcAft>
            </a:pPr>
            <a:r>
              <a:rPr lang="fa-IR" sz="2000" b="1" dirty="0">
                <a:solidFill>
                  <a:prstClr val="black"/>
                </a:solidFill>
                <a:latin typeface="Arial" pitchFamily="34" charset="0"/>
                <a:cs typeface="B Homa" panose="00000400000000000000" pitchFamily="2" charset="-78"/>
              </a:rPr>
              <a:t>در شبستان های مسجد جامع حدود چهارصد و هفتاد طاق دیده می شود.</a:t>
            </a:r>
          </a:p>
        </p:txBody>
      </p:sp>
      <p:pic>
        <p:nvPicPr>
          <p:cNvPr id="194568" name="Picture 8" descr="شبستان 4فصل"/>
          <p:cNvPicPr>
            <a:picLocks noChangeAspect="1" noChangeArrowheads="1"/>
          </p:cNvPicPr>
          <p:nvPr/>
        </p:nvPicPr>
        <p:blipFill>
          <a:blip r:embed="rId3"/>
          <a:srcRect/>
          <a:stretch>
            <a:fillRect/>
          </a:stretch>
        </p:blipFill>
        <p:spPr bwMode="auto">
          <a:xfrm>
            <a:off x="250825" y="3773488"/>
            <a:ext cx="3600450" cy="23971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4569" name="Rectangle 9"/>
          <p:cNvSpPr>
            <a:spLocks noChangeArrowheads="1"/>
          </p:cNvSpPr>
          <p:nvPr/>
        </p:nvSpPr>
        <p:spPr bwMode="auto">
          <a:xfrm>
            <a:off x="177665" y="6308725"/>
            <a:ext cx="3264035" cy="369332"/>
          </a:xfrm>
          <a:prstGeom prst="rect">
            <a:avLst/>
          </a:prstGeom>
          <a:noFill/>
          <a:ln w="9525">
            <a:noFill/>
            <a:miter lim="800000"/>
            <a:headEnd type="none" w="sm" len="sm"/>
            <a:tailEnd type="none" w="sm" len="sm"/>
          </a:ln>
          <a:effectLst/>
        </p:spPr>
        <p:txBody>
          <a:bodyPr wrap="none">
            <a:spAutoFit/>
          </a:bodyPr>
          <a:lstStyle/>
          <a:p>
            <a:pPr fontAlgn="base">
              <a:spcBef>
                <a:spcPct val="50000"/>
              </a:spcBef>
              <a:spcAft>
                <a:spcPct val="0"/>
              </a:spcAft>
            </a:pPr>
            <a:r>
              <a:rPr lang="fa-IR" b="1" dirty="0">
                <a:solidFill>
                  <a:srgbClr val="CC0000"/>
                </a:solidFill>
                <a:latin typeface="Arial" pitchFamily="34" charset="0"/>
                <a:cs typeface="B Homa" panose="00000400000000000000" pitchFamily="2" charset="-78"/>
              </a:rPr>
              <a:t>شبستان زمستانی مسجد جامع اصفهان</a:t>
            </a:r>
            <a:endParaRPr lang="en-US" b="1" dirty="0">
              <a:solidFill>
                <a:srgbClr val="CC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302632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94563"/>
                                        </p:tgtEl>
                                        <p:attrNameLst>
                                          <p:attrName>style.visibility</p:attrName>
                                        </p:attrNameLst>
                                      </p:cBhvr>
                                      <p:to>
                                        <p:strVal val="visible"/>
                                      </p:to>
                                    </p:set>
                                    <p:anim calcmode="lin" valueType="num">
                                      <p:cBhvr>
                                        <p:cTn id="7" dur="1000" fill="hold"/>
                                        <p:tgtEl>
                                          <p:spTgt spid="194563"/>
                                        </p:tgtEl>
                                        <p:attrNameLst>
                                          <p:attrName>ppt_x</p:attrName>
                                        </p:attrNameLst>
                                      </p:cBhvr>
                                      <p:tavLst>
                                        <p:tav tm="0">
                                          <p:val>
                                            <p:strVal val="#ppt_x-.2"/>
                                          </p:val>
                                        </p:tav>
                                        <p:tav tm="100000">
                                          <p:val>
                                            <p:strVal val="#ppt_x"/>
                                          </p:val>
                                        </p:tav>
                                      </p:tavLst>
                                    </p:anim>
                                    <p:anim calcmode="lin" valueType="num">
                                      <p:cBhvr>
                                        <p:cTn id="8" dur="1000" fill="hold"/>
                                        <p:tgtEl>
                                          <p:spTgt spid="19456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9456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94564"/>
                                        </p:tgtEl>
                                        <p:attrNameLst>
                                          <p:attrName>style.visibility</p:attrName>
                                        </p:attrNameLst>
                                      </p:cBhvr>
                                      <p:to>
                                        <p:strVal val="visible"/>
                                      </p:to>
                                    </p:set>
                                    <p:animEffect transition="in" filter="diamond(in)">
                                      <p:cBhvr>
                                        <p:cTn id="13" dur="2000"/>
                                        <p:tgtEl>
                                          <p:spTgt spid="194564"/>
                                        </p:tgtEl>
                                      </p:cBhvr>
                                    </p:animEffect>
                                  </p:childTnLst>
                                </p:cTn>
                              </p:par>
                            </p:childTnLst>
                          </p:cTn>
                        </p:par>
                        <p:par>
                          <p:cTn id="14" fill="hold">
                            <p:stCondLst>
                              <p:cond delay="3000"/>
                            </p:stCondLst>
                            <p:childTnLst>
                              <p:par>
                                <p:cTn id="15" presetID="15" presetClass="entr" presetSubtype="0" fill="hold" nodeType="afterEffect">
                                  <p:stCondLst>
                                    <p:cond delay="0"/>
                                  </p:stCondLst>
                                  <p:childTnLst>
                                    <p:set>
                                      <p:cBhvr>
                                        <p:cTn id="16" dur="1" fill="hold">
                                          <p:stCondLst>
                                            <p:cond delay="0"/>
                                          </p:stCondLst>
                                        </p:cTn>
                                        <p:tgtEl>
                                          <p:spTgt spid="194565"/>
                                        </p:tgtEl>
                                        <p:attrNameLst>
                                          <p:attrName>style.visibility</p:attrName>
                                        </p:attrNameLst>
                                      </p:cBhvr>
                                      <p:to>
                                        <p:strVal val="visible"/>
                                      </p:to>
                                    </p:set>
                                    <p:anim calcmode="lin" valueType="num">
                                      <p:cBhvr>
                                        <p:cTn id="17" dur="1000" fill="hold"/>
                                        <p:tgtEl>
                                          <p:spTgt spid="194565"/>
                                        </p:tgtEl>
                                        <p:attrNameLst>
                                          <p:attrName>ppt_w</p:attrName>
                                        </p:attrNameLst>
                                      </p:cBhvr>
                                      <p:tavLst>
                                        <p:tav tm="0">
                                          <p:val>
                                            <p:fltVal val="0"/>
                                          </p:val>
                                        </p:tav>
                                        <p:tav tm="100000">
                                          <p:val>
                                            <p:strVal val="#ppt_w"/>
                                          </p:val>
                                        </p:tav>
                                      </p:tavLst>
                                    </p:anim>
                                    <p:anim calcmode="lin" valueType="num">
                                      <p:cBhvr>
                                        <p:cTn id="18" dur="1000" fill="hold"/>
                                        <p:tgtEl>
                                          <p:spTgt spid="194565"/>
                                        </p:tgtEl>
                                        <p:attrNameLst>
                                          <p:attrName>ppt_h</p:attrName>
                                        </p:attrNameLst>
                                      </p:cBhvr>
                                      <p:tavLst>
                                        <p:tav tm="0">
                                          <p:val>
                                            <p:fltVal val="0"/>
                                          </p:val>
                                        </p:tav>
                                        <p:tav tm="100000">
                                          <p:val>
                                            <p:strVal val="#ppt_h"/>
                                          </p:val>
                                        </p:tav>
                                      </p:tavLst>
                                    </p:anim>
                                    <p:anim calcmode="lin" valueType="num">
                                      <p:cBhvr>
                                        <p:cTn id="19" dur="1000" fill="hold"/>
                                        <p:tgtEl>
                                          <p:spTgt spid="19456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94565"/>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4000"/>
                            </p:stCondLst>
                            <p:childTnLst>
                              <p:par>
                                <p:cTn id="22" presetID="12" presetClass="entr" presetSubtype="4" fill="hold" grpId="0" nodeType="afterEffect">
                                  <p:stCondLst>
                                    <p:cond delay="0"/>
                                  </p:stCondLst>
                                  <p:childTnLst>
                                    <p:set>
                                      <p:cBhvr>
                                        <p:cTn id="23" dur="1" fill="hold">
                                          <p:stCondLst>
                                            <p:cond delay="0"/>
                                          </p:stCondLst>
                                        </p:cTn>
                                        <p:tgtEl>
                                          <p:spTgt spid="194566"/>
                                        </p:tgtEl>
                                        <p:attrNameLst>
                                          <p:attrName>style.visibility</p:attrName>
                                        </p:attrNameLst>
                                      </p:cBhvr>
                                      <p:to>
                                        <p:strVal val="visible"/>
                                      </p:to>
                                    </p:set>
                                    <p:animEffect transition="in" filter="slide(fromBottom)">
                                      <p:cBhvr>
                                        <p:cTn id="24" dur="1000"/>
                                        <p:tgtEl>
                                          <p:spTgt spid="194566"/>
                                        </p:tgtEl>
                                      </p:cBhvr>
                                    </p:animEffect>
                                  </p:childTnLst>
                                </p:cTn>
                              </p:par>
                            </p:childTnLst>
                          </p:cTn>
                        </p:par>
                        <p:par>
                          <p:cTn id="25" fill="hold">
                            <p:stCondLst>
                              <p:cond delay="5000"/>
                            </p:stCondLst>
                            <p:childTnLst>
                              <p:par>
                                <p:cTn id="26" presetID="8" presetClass="entr" presetSubtype="16" fill="hold" grpId="0" nodeType="afterEffect">
                                  <p:stCondLst>
                                    <p:cond delay="0"/>
                                  </p:stCondLst>
                                  <p:childTnLst>
                                    <p:set>
                                      <p:cBhvr>
                                        <p:cTn id="27" dur="1" fill="hold">
                                          <p:stCondLst>
                                            <p:cond delay="0"/>
                                          </p:stCondLst>
                                        </p:cTn>
                                        <p:tgtEl>
                                          <p:spTgt spid="194567"/>
                                        </p:tgtEl>
                                        <p:attrNameLst>
                                          <p:attrName>style.visibility</p:attrName>
                                        </p:attrNameLst>
                                      </p:cBhvr>
                                      <p:to>
                                        <p:strVal val="visible"/>
                                      </p:to>
                                    </p:set>
                                    <p:animEffect transition="in" filter="diamond(in)">
                                      <p:cBhvr>
                                        <p:cTn id="28" dur="2000"/>
                                        <p:tgtEl>
                                          <p:spTgt spid="194567"/>
                                        </p:tgtEl>
                                      </p:cBhvr>
                                    </p:animEffect>
                                  </p:childTnLst>
                                </p:cTn>
                              </p:par>
                            </p:childTnLst>
                          </p:cTn>
                        </p:par>
                        <p:par>
                          <p:cTn id="29" fill="hold">
                            <p:stCondLst>
                              <p:cond delay="7000"/>
                            </p:stCondLst>
                            <p:childTnLst>
                              <p:par>
                                <p:cTn id="30" presetID="42" presetClass="entr" presetSubtype="0" fill="hold" nodeType="afterEffect">
                                  <p:stCondLst>
                                    <p:cond delay="0"/>
                                  </p:stCondLst>
                                  <p:childTnLst>
                                    <p:set>
                                      <p:cBhvr>
                                        <p:cTn id="31" dur="1" fill="hold">
                                          <p:stCondLst>
                                            <p:cond delay="0"/>
                                          </p:stCondLst>
                                        </p:cTn>
                                        <p:tgtEl>
                                          <p:spTgt spid="194568"/>
                                        </p:tgtEl>
                                        <p:attrNameLst>
                                          <p:attrName>style.visibility</p:attrName>
                                        </p:attrNameLst>
                                      </p:cBhvr>
                                      <p:to>
                                        <p:strVal val="visible"/>
                                      </p:to>
                                    </p:set>
                                    <p:animEffect transition="in" filter="fade">
                                      <p:cBhvr>
                                        <p:cTn id="32" dur="1000"/>
                                        <p:tgtEl>
                                          <p:spTgt spid="194568"/>
                                        </p:tgtEl>
                                      </p:cBhvr>
                                    </p:animEffect>
                                    <p:anim calcmode="lin" valueType="num">
                                      <p:cBhvr>
                                        <p:cTn id="33" dur="1000" fill="hold"/>
                                        <p:tgtEl>
                                          <p:spTgt spid="194568"/>
                                        </p:tgtEl>
                                        <p:attrNameLst>
                                          <p:attrName>ppt_x</p:attrName>
                                        </p:attrNameLst>
                                      </p:cBhvr>
                                      <p:tavLst>
                                        <p:tav tm="0">
                                          <p:val>
                                            <p:strVal val="#ppt_x"/>
                                          </p:val>
                                        </p:tav>
                                        <p:tav tm="100000">
                                          <p:val>
                                            <p:strVal val="#ppt_x"/>
                                          </p:val>
                                        </p:tav>
                                      </p:tavLst>
                                    </p:anim>
                                    <p:anim calcmode="lin" valueType="num">
                                      <p:cBhvr>
                                        <p:cTn id="34" dur="1000" fill="hold"/>
                                        <p:tgtEl>
                                          <p:spTgt spid="194568"/>
                                        </p:tgtEl>
                                        <p:attrNameLst>
                                          <p:attrName>ppt_y</p:attrName>
                                        </p:attrNameLst>
                                      </p:cBhvr>
                                      <p:tavLst>
                                        <p:tav tm="0">
                                          <p:val>
                                            <p:strVal val="#ppt_y+.1"/>
                                          </p:val>
                                        </p:tav>
                                        <p:tav tm="100000">
                                          <p:val>
                                            <p:strVal val="#ppt_y"/>
                                          </p:val>
                                        </p:tav>
                                      </p:tavLst>
                                    </p:anim>
                                  </p:childTnLst>
                                </p:cTn>
                              </p:par>
                            </p:childTnLst>
                          </p:cTn>
                        </p:par>
                        <p:par>
                          <p:cTn id="35" fill="hold">
                            <p:stCondLst>
                              <p:cond delay="8000"/>
                            </p:stCondLst>
                            <p:childTnLst>
                              <p:par>
                                <p:cTn id="36" presetID="10" presetClass="entr" presetSubtype="0" fill="hold" nodeType="afterEffect">
                                  <p:stCondLst>
                                    <p:cond delay="0"/>
                                  </p:stCondLst>
                                  <p:childTnLst>
                                    <p:set>
                                      <p:cBhvr>
                                        <p:cTn id="37" dur="1" fill="hold">
                                          <p:stCondLst>
                                            <p:cond delay="0"/>
                                          </p:stCondLst>
                                        </p:cTn>
                                        <p:tgtEl>
                                          <p:spTgt spid="194569">
                                            <p:txEl>
                                              <p:pRg st="0" end="0"/>
                                            </p:txEl>
                                          </p:spTgt>
                                        </p:tgtEl>
                                        <p:attrNameLst>
                                          <p:attrName>style.visibility</p:attrName>
                                        </p:attrNameLst>
                                      </p:cBhvr>
                                      <p:to>
                                        <p:strVal val="visible"/>
                                      </p:to>
                                    </p:set>
                                    <p:animEffect transition="in" filter="fade">
                                      <p:cBhvr>
                                        <p:cTn id="38" dur="1000"/>
                                        <p:tgtEl>
                                          <p:spTgt spid="1945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p:bldP spid="194564" grpId="0"/>
      <p:bldP spid="194566" grpId="0"/>
      <p:bldP spid="1945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3"/>
          <p:cNvSpPr>
            <a:spLocks noGrp="1"/>
          </p:cNvSpPr>
          <p:nvPr>
            <p:ph type="sldNum" sz="quarter" idx="12"/>
          </p:nvPr>
        </p:nvSpPr>
        <p:spPr/>
        <p:txBody>
          <a:bodyPr/>
          <a:lstStyle/>
          <a:p>
            <a:fld id="{4E973999-EA8D-40DF-BEE0-FE53758908D3}" type="slidenum">
              <a:rPr lang="ar-SA">
                <a:solidFill>
                  <a:srgbClr val="90C226"/>
                </a:solidFill>
              </a:rPr>
              <a:pPr/>
              <a:t>7</a:t>
            </a:fld>
            <a:endParaRPr lang="en-US" dirty="0">
              <a:solidFill>
                <a:srgbClr val="90C226"/>
              </a:solidFill>
            </a:endParaRPr>
          </a:p>
        </p:txBody>
      </p:sp>
      <p:pic>
        <p:nvPicPr>
          <p:cNvPr id="10242" name="Picture 2" descr="1"/>
          <p:cNvPicPr>
            <a:picLocks noChangeAspect="1" noChangeArrowheads="1"/>
          </p:cNvPicPr>
          <p:nvPr/>
        </p:nvPicPr>
        <p:blipFill>
          <a:blip r:embed="rId2">
            <a:clrChange>
              <a:clrFrom>
                <a:srgbClr val="DBDEED"/>
              </a:clrFrom>
              <a:clrTo>
                <a:srgbClr val="DBDEED">
                  <a:alpha val="0"/>
                </a:srgbClr>
              </a:clrTo>
            </a:clrChange>
            <a:lum contrast="30000"/>
          </a:blip>
          <a:srcRect/>
          <a:stretch>
            <a:fillRect/>
          </a:stretch>
        </p:blipFill>
        <p:spPr bwMode="auto">
          <a:xfrm>
            <a:off x="5159375" y="981075"/>
            <a:ext cx="3733800" cy="3505200"/>
          </a:xfrm>
          <a:prstGeom prst="rect">
            <a:avLst/>
          </a:prstGeom>
          <a:noFill/>
        </p:spPr>
      </p:pic>
      <p:sp>
        <p:nvSpPr>
          <p:cNvPr id="10243" name="Text Box 3"/>
          <p:cNvSpPr txBox="1">
            <a:spLocks noChangeArrowheads="1"/>
          </p:cNvSpPr>
          <p:nvPr/>
        </p:nvSpPr>
        <p:spPr bwMode="auto">
          <a:xfrm>
            <a:off x="5768975" y="1285875"/>
            <a:ext cx="3810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1</a:t>
            </a:r>
            <a:endParaRPr lang="en-US" sz="2400">
              <a:solidFill>
                <a:prstClr val="black"/>
              </a:solidFill>
              <a:latin typeface="Times New Roman" pitchFamily="18" charset="0"/>
              <a:cs typeface="Times New Roman" pitchFamily="18" charset="0"/>
            </a:endParaRPr>
          </a:p>
        </p:txBody>
      </p:sp>
      <p:sp>
        <p:nvSpPr>
          <p:cNvPr id="10244" name="Text Box 4"/>
          <p:cNvSpPr txBox="1">
            <a:spLocks noChangeArrowheads="1"/>
          </p:cNvSpPr>
          <p:nvPr/>
        </p:nvSpPr>
        <p:spPr bwMode="auto">
          <a:xfrm>
            <a:off x="6378575" y="1514475"/>
            <a:ext cx="3048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2</a:t>
            </a:r>
            <a:endParaRPr lang="en-US" sz="2400">
              <a:solidFill>
                <a:prstClr val="black"/>
              </a:solidFill>
              <a:latin typeface="Times New Roman" pitchFamily="18" charset="0"/>
              <a:cs typeface="Times New Roman" pitchFamily="18" charset="0"/>
            </a:endParaRPr>
          </a:p>
        </p:txBody>
      </p:sp>
      <p:sp>
        <p:nvSpPr>
          <p:cNvPr id="10245" name="Text Box 5"/>
          <p:cNvSpPr txBox="1">
            <a:spLocks noChangeArrowheads="1"/>
          </p:cNvSpPr>
          <p:nvPr/>
        </p:nvSpPr>
        <p:spPr bwMode="auto">
          <a:xfrm>
            <a:off x="7750175" y="1362075"/>
            <a:ext cx="5334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2</a:t>
            </a:r>
            <a:endParaRPr lang="en-US" sz="2400">
              <a:solidFill>
                <a:prstClr val="black"/>
              </a:solidFill>
              <a:latin typeface="Times New Roman" pitchFamily="18" charset="0"/>
              <a:cs typeface="Times New Roman" pitchFamily="18" charset="0"/>
            </a:endParaRPr>
          </a:p>
        </p:txBody>
      </p:sp>
      <p:sp>
        <p:nvSpPr>
          <p:cNvPr id="10246" name="Text Box 6"/>
          <p:cNvSpPr txBox="1">
            <a:spLocks noChangeArrowheads="1"/>
          </p:cNvSpPr>
          <p:nvPr/>
        </p:nvSpPr>
        <p:spPr bwMode="auto">
          <a:xfrm>
            <a:off x="7750175" y="1895475"/>
            <a:ext cx="6858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1</a:t>
            </a:r>
            <a:endParaRPr lang="en-US" sz="2400">
              <a:solidFill>
                <a:prstClr val="black"/>
              </a:solidFill>
              <a:latin typeface="Times New Roman" pitchFamily="18" charset="0"/>
              <a:cs typeface="Times New Roman" pitchFamily="18" charset="0"/>
            </a:endParaRPr>
          </a:p>
        </p:txBody>
      </p:sp>
      <p:sp>
        <p:nvSpPr>
          <p:cNvPr id="10247" name="Text Box 7"/>
          <p:cNvSpPr txBox="1">
            <a:spLocks noChangeArrowheads="1"/>
          </p:cNvSpPr>
          <p:nvPr/>
        </p:nvSpPr>
        <p:spPr bwMode="auto">
          <a:xfrm>
            <a:off x="5616575" y="2505075"/>
            <a:ext cx="3810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2</a:t>
            </a:r>
            <a:endParaRPr lang="en-US" sz="2400">
              <a:solidFill>
                <a:prstClr val="black"/>
              </a:solidFill>
              <a:latin typeface="Times New Roman" pitchFamily="18" charset="0"/>
              <a:cs typeface="Times New Roman" pitchFamily="18" charset="0"/>
            </a:endParaRPr>
          </a:p>
        </p:txBody>
      </p:sp>
      <p:sp>
        <p:nvSpPr>
          <p:cNvPr id="10248" name="Text Box 8"/>
          <p:cNvSpPr txBox="1">
            <a:spLocks noChangeArrowheads="1"/>
          </p:cNvSpPr>
          <p:nvPr/>
        </p:nvSpPr>
        <p:spPr bwMode="auto">
          <a:xfrm>
            <a:off x="5311775" y="2809875"/>
            <a:ext cx="3810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1</a:t>
            </a:r>
            <a:endParaRPr lang="en-US" sz="2400">
              <a:solidFill>
                <a:prstClr val="black"/>
              </a:solidFill>
              <a:latin typeface="Times New Roman" pitchFamily="18" charset="0"/>
              <a:cs typeface="Times New Roman" pitchFamily="18" charset="0"/>
            </a:endParaRPr>
          </a:p>
        </p:txBody>
      </p:sp>
      <p:sp>
        <p:nvSpPr>
          <p:cNvPr id="10249" name="Text Box 9"/>
          <p:cNvSpPr txBox="1">
            <a:spLocks noChangeArrowheads="1"/>
          </p:cNvSpPr>
          <p:nvPr/>
        </p:nvSpPr>
        <p:spPr bwMode="auto">
          <a:xfrm>
            <a:off x="7064375" y="2809875"/>
            <a:ext cx="4572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2</a:t>
            </a:r>
            <a:endParaRPr lang="en-US" sz="2400">
              <a:solidFill>
                <a:prstClr val="black"/>
              </a:solidFill>
              <a:latin typeface="Times New Roman" pitchFamily="18" charset="0"/>
              <a:cs typeface="Times New Roman" pitchFamily="18" charset="0"/>
            </a:endParaRPr>
          </a:p>
        </p:txBody>
      </p:sp>
      <p:sp>
        <p:nvSpPr>
          <p:cNvPr id="10250" name="Text Box 10"/>
          <p:cNvSpPr txBox="1">
            <a:spLocks noChangeArrowheads="1"/>
          </p:cNvSpPr>
          <p:nvPr/>
        </p:nvSpPr>
        <p:spPr bwMode="auto">
          <a:xfrm>
            <a:off x="7750175" y="3114675"/>
            <a:ext cx="4572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2</a:t>
            </a:r>
            <a:endParaRPr lang="en-US" sz="2400">
              <a:solidFill>
                <a:prstClr val="black"/>
              </a:solidFill>
              <a:latin typeface="Times New Roman" pitchFamily="18" charset="0"/>
              <a:cs typeface="Times New Roman" pitchFamily="18" charset="0"/>
            </a:endParaRPr>
          </a:p>
        </p:txBody>
      </p:sp>
      <p:sp>
        <p:nvSpPr>
          <p:cNvPr id="10251" name="Text Box 11"/>
          <p:cNvSpPr txBox="1">
            <a:spLocks noChangeArrowheads="1"/>
          </p:cNvSpPr>
          <p:nvPr/>
        </p:nvSpPr>
        <p:spPr bwMode="auto">
          <a:xfrm>
            <a:off x="7369175" y="3571875"/>
            <a:ext cx="6858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1</a:t>
            </a:r>
            <a:endParaRPr lang="en-US" sz="2400">
              <a:solidFill>
                <a:prstClr val="black"/>
              </a:solidFill>
              <a:latin typeface="Times New Roman" pitchFamily="18" charset="0"/>
              <a:cs typeface="Times New Roman" pitchFamily="18" charset="0"/>
            </a:endParaRPr>
          </a:p>
        </p:txBody>
      </p:sp>
      <p:sp>
        <p:nvSpPr>
          <p:cNvPr id="10252" name="Text Box 12"/>
          <p:cNvSpPr txBox="1">
            <a:spLocks noChangeArrowheads="1"/>
          </p:cNvSpPr>
          <p:nvPr/>
        </p:nvSpPr>
        <p:spPr bwMode="auto">
          <a:xfrm>
            <a:off x="3995738" y="1125538"/>
            <a:ext cx="1312862"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باد شکن چینه ای</a:t>
            </a:r>
            <a:endParaRPr lang="en-US" sz="1600">
              <a:solidFill>
                <a:srgbClr val="800000"/>
              </a:solidFill>
              <a:latin typeface="Times New Roman" pitchFamily="18" charset="0"/>
              <a:cs typeface="Times New Roman" pitchFamily="18" charset="0"/>
            </a:endParaRPr>
          </a:p>
        </p:txBody>
      </p:sp>
      <p:sp>
        <p:nvSpPr>
          <p:cNvPr id="10253" name="Text Box 13"/>
          <p:cNvSpPr txBox="1">
            <a:spLocks noChangeArrowheads="1"/>
          </p:cNvSpPr>
          <p:nvPr/>
        </p:nvSpPr>
        <p:spPr bwMode="auto">
          <a:xfrm>
            <a:off x="1371600" y="381000"/>
            <a:ext cx="67056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endParaRPr lang="en-US" sz="2400">
              <a:solidFill>
                <a:prstClr val="black"/>
              </a:solidFill>
              <a:latin typeface="Times New Roman" pitchFamily="18" charset="0"/>
              <a:cs typeface="Times New Roman" pitchFamily="18" charset="0"/>
            </a:endParaRPr>
          </a:p>
        </p:txBody>
      </p:sp>
      <p:sp>
        <p:nvSpPr>
          <p:cNvPr id="10254" name="Text Box 14"/>
          <p:cNvSpPr txBox="1">
            <a:spLocks noChangeArrowheads="1"/>
          </p:cNvSpPr>
          <p:nvPr/>
        </p:nvSpPr>
        <p:spPr bwMode="auto">
          <a:xfrm>
            <a:off x="5076825" y="333375"/>
            <a:ext cx="3698875" cy="519113"/>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800">
                <a:solidFill>
                  <a:srgbClr val="800000"/>
                </a:solidFill>
                <a:latin typeface="Times New Roman" pitchFamily="18" charset="0"/>
                <a:cs typeface="Times New Roman" pitchFamily="18" charset="0"/>
              </a:rPr>
              <a:t>چهار گونه خانه در تپه زاغه</a:t>
            </a:r>
            <a:endParaRPr lang="en-US" sz="2800">
              <a:solidFill>
                <a:srgbClr val="800000"/>
              </a:solidFill>
              <a:latin typeface="Times New Roman" pitchFamily="18" charset="0"/>
              <a:cs typeface="Times New Roman" pitchFamily="18" charset="0"/>
            </a:endParaRPr>
          </a:p>
        </p:txBody>
      </p:sp>
      <p:sp>
        <p:nvSpPr>
          <p:cNvPr id="10255" name="Text Box 15"/>
          <p:cNvSpPr txBox="1">
            <a:spLocks noChangeArrowheads="1"/>
          </p:cNvSpPr>
          <p:nvPr/>
        </p:nvSpPr>
        <p:spPr bwMode="auto">
          <a:xfrm>
            <a:off x="7575550" y="4652963"/>
            <a:ext cx="1085850"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1- میانسرا</a:t>
            </a:r>
            <a:endParaRPr lang="en-US" sz="1600">
              <a:solidFill>
                <a:srgbClr val="800000"/>
              </a:solidFill>
              <a:latin typeface="Times New Roman" pitchFamily="18" charset="0"/>
              <a:cs typeface="Times New Roman" pitchFamily="18" charset="0"/>
            </a:endParaRPr>
          </a:p>
        </p:txBody>
      </p:sp>
      <p:sp>
        <p:nvSpPr>
          <p:cNvPr id="10256" name="Text Box 16"/>
          <p:cNvSpPr txBox="1">
            <a:spLocks noChangeArrowheads="1"/>
          </p:cNvSpPr>
          <p:nvPr/>
        </p:nvSpPr>
        <p:spPr bwMode="auto">
          <a:xfrm>
            <a:off x="7829550" y="5013325"/>
            <a:ext cx="958850"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2- اتاق</a:t>
            </a:r>
            <a:endParaRPr lang="en-US" sz="1600">
              <a:solidFill>
                <a:srgbClr val="800000"/>
              </a:solidFill>
              <a:latin typeface="Times New Roman" pitchFamily="18" charset="0"/>
              <a:cs typeface="Times New Roman" pitchFamily="18" charset="0"/>
            </a:endParaRPr>
          </a:p>
        </p:txBody>
      </p:sp>
      <p:sp>
        <p:nvSpPr>
          <p:cNvPr id="10257" name="Text Box 17"/>
          <p:cNvSpPr txBox="1">
            <a:spLocks noChangeArrowheads="1"/>
          </p:cNvSpPr>
          <p:nvPr/>
        </p:nvSpPr>
        <p:spPr bwMode="auto">
          <a:xfrm>
            <a:off x="7643813" y="5373688"/>
            <a:ext cx="1150937"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3- ورودی</a:t>
            </a:r>
            <a:endParaRPr lang="en-US" sz="1600">
              <a:solidFill>
                <a:srgbClr val="800000"/>
              </a:solidFill>
              <a:latin typeface="Times New Roman" pitchFamily="18" charset="0"/>
              <a:cs typeface="Times New Roman" pitchFamily="18" charset="0"/>
            </a:endParaRPr>
          </a:p>
        </p:txBody>
      </p:sp>
      <p:sp>
        <p:nvSpPr>
          <p:cNvPr id="10258" name="Text Box 18"/>
          <p:cNvSpPr txBox="1">
            <a:spLocks noChangeArrowheads="1"/>
          </p:cNvSpPr>
          <p:nvPr/>
        </p:nvSpPr>
        <p:spPr bwMode="auto">
          <a:xfrm>
            <a:off x="7216775" y="2047875"/>
            <a:ext cx="3810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3</a:t>
            </a:r>
            <a:endParaRPr lang="en-US" sz="2400">
              <a:solidFill>
                <a:prstClr val="black"/>
              </a:solidFill>
              <a:latin typeface="Times New Roman" pitchFamily="18" charset="0"/>
              <a:cs typeface="Times New Roman" pitchFamily="18" charset="0"/>
            </a:endParaRPr>
          </a:p>
        </p:txBody>
      </p:sp>
      <p:sp>
        <p:nvSpPr>
          <p:cNvPr id="10259" name="Text Box 19"/>
          <p:cNvSpPr txBox="1">
            <a:spLocks noChangeArrowheads="1"/>
          </p:cNvSpPr>
          <p:nvPr/>
        </p:nvSpPr>
        <p:spPr bwMode="auto">
          <a:xfrm>
            <a:off x="5768975" y="3038475"/>
            <a:ext cx="3048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3</a:t>
            </a:r>
            <a:endParaRPr lang="en-US" sz="2400">
              <a:solidFill>
                <a:prstClr val="black"/>
              </a:solidFill>
              <a:latin typeface="Times New Roman" pitchFamily="18" charset="0"/>
              <a:cs typeface="Times New Roman" pitchFamily="18" charset="0"/>
            </a:endParaRPr>
          </a:p>
        </p:txBody>
      </p:sp>
      <p:sp>
        <p:nvSpPr>
          <p:cNvPr id="10260" name="Text Box 20"/>
          <p:cNvSpPr txBox="1">
            <a:spLocks noChangeArrowheads="1"/>
          </p:cNvSpPr>
          <p:nvPr/>
        </p:nvSpPr>
        <p:spPr bwMode="auto">
          <a:xfrm>
            <a:off x="7521575" y="4257675"/>
            <a:ext cx="3048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3</a:t>
            </a:r>
            <a:endParaRPr lang="en-US" sz="2400">
              <a:solidFill>
                <a:prstClr val="black"/>
              </a:solidFill>
              <a:latin typeface="Times New Roman" pitchFamily="18" charset="0"/>
              <a:cs typeface="Times New Roman" pitchFamily="18" charset="0"/>
            </a:endParaRPr>
          </a:p>
        </p:txBody>
      </p:sp>
      <p:pic>
        <p:nvPicPr>
          <p:cNvPr id="10261" name="Picture 21" descr="31"/>
          <p:cNvPicPr>
            <a:picLocks noChangeAspect="1" noChangeArrowheads="1"/>
          </p:cNvPicPr>
          <p:nvPr/>
        </p:nvPicPr>
        <p:blipFill>
          <a:blip r:embed="rId3" cstate="screen">
            <a:clrChange>
              <a:clrFrom>
                <a:srgbClr val="E3E6F5"/>
              </a:clrFrom>
              <a:clrTo>
                <a:srgbClr val="E3E6F5">
                  <a:alpha val="0"/>
                </a:srgbClr>
              </a:clrTo>
            </a:clrChange>
            <a:lum contrast="36000"/>
            <a:extLst>
              <a:ext uri="{28A0092B-C50C-407E-A947-70E740481C1C}">
                <a14:useLocalDpi xmlns:a14="http://schemas.microsoft.com/office/drawing/2010/main"/>
              </a:ext>
            </a:extLst>
          </a:blip>
          <a:srcRect/>
          <a:stretch>
            <a:fillRect/>
          </a:stretch>
        </p:blipFill>
        <p:spPr bwMode="auto">
          <a:xfrm>
            <a:off x="403225" y="304800"/>
            <a:ext cx="3276600" cy="2514600"/>
          </a:xfrm>
          <a:prstGeom prst="rect">
            <a:avLst/>
          </a:prstGeom>
          <a:noFill/>
        </p:spPr>
      </p:pic>
      <p:sp>
        <p:nvSpPr>
          <p:cNvPr id="10262" name="Text Box 22"/>
          <p:cNvSpPr txBox="1">
            <a:spLocks noChangeArrowheads="1"/>
          </p:cNvSpPr>
          <p:nvPr/>
        </p:nvSpPr>
        <p:spPr bwMode="auto">
          <a:xfrm>
            <a:off x="1470025" y="1143000"/>
            <a:ext cx="3810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1</a:t>
            </a:r>
            <a:endParaRPr lang="en-US" sz="2400">
              <a:solidFill>
                <a:prstClr val="black"/>
              </a:solidFill>
              <a:latin typeface="Times New Roman" pitchFamily="18" charset="0"/>
              <a:cs typeface="Times New Roman" pitchFamily="18" charset="0"/>
            </a:endParaRPr>
          </a:p>
        </p:txBody>
      </p:sp>
      <p:sp>
        <p:nvSpPr>
          <p:cNvPr id="10263" name="Text Box 23"/>
          <p:cNvSpPr txBox="1">
            <a:spLocks noChangeArrowheads="1"/>
          </p:cNvSpPr>
          <p:nvPr/>
        </p:nvSpPr>
        <p:spPr bwMode="auto">
          <a:xfrm>
            <a:off x="2155825" y="1066800"/>
            <a:ext cx="2286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2</a:t>
            </a:r>
            <a:endParaRPr lang="en-US" sz="2400">
              <a:solidFill>
                <a:prstClr val="black"/>
              </a:solidFill>
              <a:latin typeface="Times New Roman" pitchFamily="18" charset="0"/>
              <a:cs typeface="Times New Roman" pitchFamily="18" charset="0"/>
            </a:endParaRPr>
          </a:p>
        </p:txBody>
      </p:sp>
      <p:sp>
        <p:nvSpPr>
          <p:cNvPr id="10264" name="Text Box 24"/>
          <p:cNvSpPr txBox="1">
            <a:spLocks noChangeArrowheads="1"/>
          </p:cNvSpPr>
          <p:nvPr/>
        </p:nvSpPr>
        <p:spPr bwMode="auto">
          <a:xfrm>
            <a:off x="1774825" y="1752600"/>
            <a:ext cx="3810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3</a:t>
            </a:r>
            <a:endParaRPr lang="en-US" sz="2400">
              <a:solidFill>
                <a:prstClr val="black"/>
              </a:solidFill>
              <a:latin typeface="Times New Roman" pitchFamily="18" charset="0"/>
              <a:cs typeface="Times New Roman" pitchFamily="18" charset="0"/>
            </a:endParaRPr>
          </a:p>
        </p:txBody>
      </p:sp>
      <p:sp>
        <p:nvSpPr>
          <p:cNvPr id="10265" name="Text Box 25"/>
          <p:cNvSpPr txBox="1">
            <a:spLocks noChangeArrowheads="1"/>
          </p:cNvSpPr>
          <p:nvPr/>
        </p:nvSpPr>
        <p:spPr bwMode="auto">
          <a:xfrm>
            <a:off x="611188" y="2565400"/>
            <a:ext cx="1549400"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1- اتاق مرکزی</a:t>
            </a:r>
            <a:endParaRPr lang="en-US" sz="1600">
              <a:solidFill>
                <a:srgbClr val="800000"/>
              </a:solidFill>
              <a:latin typeface="Times New Roman" pitchFamily="18" charset="0"/>
              <a:cs typeface="Times New Roman" pitchFamily="18" charset="0"/>
            </a:endParaRPr>
          </a:p>
        </p:txBody>
      </p:sp>
      <p:sp>
        <p:nvSpPr>
          <p:cNvPr id="10266" name="Text Box 26"/>
          <p:cNvSpPr txBox="1">
            <a:spLocks noChangeArrowheads="1"/>
          </p:cNvSpPr>
          <p:nvPr/>
        </p:nvSpPr>
        <p:spPr bwMode="auto">
          <a:xfrm>
            <a:off x="382588" y="2781300"/>
            <a:ext cx="1668462"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2- اجاق یا بخاری</a:t>
            </a:r>
            <a:r>
              <a:rPr lang="fa-IR" sz="2400">
                <a:solidFill>
                  <a:prstClr val="black"/>
                </a:solidFill>
                <a:latin typeface="Times New Roman" pitchFamily="18" charset="0"/>
                <a:cs typeface="Times New Roman" pitchFamily="18" charset="0"/>
              </a:rPr>
              <a:t> </a:t>
            </a:r>
            <a:endParaRPr lang="en-US" sz="2400">
              <a:solidFill>
                <a:prstClr val="black"/>
              </a:solidFill>
              <a:latin typeface="Times New Roman" pitchFamily="18" charset="0"/>
              <a:cs typeface="Times New Roman" pitchFamily="18" charset="0"/>
            </a:endParaRPr>
          </a:p>
        </p:txBody>
      </p:sp>
      <p:sp>
        <p:nvSpPr>
          <p:cNvPr id="10267" name="Text Box 27"/>
          <p:cNvSpPr txBox="1">
            <a:spLocks noChangeArrowheads="1"/>
          </p:cNvSpPr>
          <p:nvPr/>
        </p:nvSpPr>
        <p:spPr bwMode="auto">
          <a:xfrm>
            <a:off x="636588" y="3200400"/>
            <a:ext cx="1728787"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3-اتاق همجوار</a:t>
            </a:r>
            <a:endParaRPr lang="en-US" sz="1600">
              <a:solidFill>
                <a:srgbClr val="800000"/>
              </a:solidFill>
              <a:latin typeface="Times New Roman" pitchFamily="18" charset="0"/>
              <a:cs typeface="Times New Roman" pitchFamily="18" charset="0"/>
            </a:endParaRPr>
          </a:p>
        </p:txBody>
      </p:sp>
      <p:sp>
        <p:nvSpPr>
          <p:cNvPr id="10268" name="Text Box 28"/>
          <p:cNvSpPr txBox="1">
            <a:spLocks noChangeArrowheads="1"/>
          </p:cNvSpPr>
          <p:nvPr/>
        </p:nvSpPr>
        <p:spPr bwMode="auto">
          <a:xfrm>
            <a:off x="898525" y="3530600"/>
            <a:ext cx="1131888"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4- ورودی</a:t>
            </a:r>
            <a:endParaRPr lang="en-US" sz="1600">
              <a:solidFill>
                <a:srgbClr val="800000"/>
              </a:solidFill>
              <a:latin typeface="Times New Roman" pitchFamily="18" charset="0"/>
              <a:cs typeface="Times New Roman" pitchFamily="18" charset="0"/>
            </a:endParaRPr>
          </a:p>
        </p:txBody>
      </p:sp>
      <p:sp>
        <p:nvSpPr>
          <p:cNvPr id="10269" name="Text Box 29"/>
          <p:cNvSpPr txBox="1">
            <a:spLocks noChangeArrowheads="1"/>
          </p:cNvSpPr>
          <p:nvPr/>
        </p:nvSpPr>
        <p:spPr bwMode="auto">
          <a:xfrm>
            <a:off x="2841625" y="2133600"/>
            <a:ext cx="3810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4</a:t>
            </a:r>
            <a:endParaRPr lang="en-US" sz="2400">
              <a:solidFill>
                <a:prstClr val="black"/>
              </a:solidFill>
              <a:latin typeface="Times New Roman" pitchFamily="18" charset="0"/>
              <a:cs typeface="Times New Roman" pitchFamily="18" charset="0"/>
            </a:endParaRPr>
          </a:p>
        </p:txBody>
      </p:sp>
      <p:pic>
        <p:nvPicPr>
          <p:cNvPr id="10270" name="Picture 30" descr="30"/>
          <p:cNvPicPr>
            <a:picLocks noChangeAspect="1" noChangeArrowheads="1"/>
          </p:cNvPicPr>
          <p:nvPr/>
        </p:nvPicPr>
        <p:blipFill>
          <a:blip r:embed="rId4" cstate="screen">
            <a:clrChange>
              <a:clrFrom>
                <a:srgbClr val="D9DCEB"/>
              </a:clrFrom>
              <a:clrTo>
                <a:srgbClr val="D9DCEB">
                  <a:alpha val="0"/>
                </a:srgbClr>
              </a:clrTo>
            </a:clrChange>
            <a:lum contrast="36000"/>
            <a:extLst>
              <a:ext uri="{28A0092B-C50C-407E-A947-70E740481C1C}">
                <a14:useLocalDpi xmlns:a14="http://schemas.microsoft.com/office/drawing/2010/main"/>
              </a:ext>
            </a:extLst>
          </a:blip>
          <a:srcRect/>
          <a:stretch>
            <a:fillRect/>
          </a:stretch>
        </p:blipFill>
        <p:spPr bwMode="auto">
          <a:xfrm>
            <a:off x="971550" y="3967163"/>
            <a:ext cx="3048000" cy="2630487"/>
          </a:xfrm>
          <a:prstGeom prst="rect">
            <a:avLst/>
          </a:prstGeom>
          <a:noFill/>
        </p:spPr>
      </p:pic>
      <p:sp>
        <p:nvSpPr>
          <p:cNvPr id="10271" name="Text Box 31"/>
          <p:cNvSpPr txBox="1">
            <a:spLocks noChangeArrowheads="1"/>
          </p:cNvSpPr>
          <p:nvPr/>
        </p:nvSpPr>
        <p:spPr bwMode="auto">
          <a:xfrm>
            <a:off x="1171575" y="4754563"/>
            <a:ext cx="3048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1</a:t>
            </a:r>
            <a:endParaRPr lang="en-US" sz="2400">
              <a:solidFill>
                <a:prstClr val="black"/>
              </a:solidFill>
              <a:latin typeface="Times New Roman" pitchFamily="18" charset="0"/>
              <a:cs typeface="Times New Roman" pitchFamily="18" charset="0"/>
            </a:endParaRPr>
          </a:p>
        </p:txBody>
      </p:sp>
      <p:sp>
        <p:nvSpPr>
          <p:cNvPr id="10272" name="Text Box 32"/>
          <p:cNvSpPr txBox="1">
            <a:spLocks noChangeArrowheads="1"/>
          </p:cNvSpPr>
          <p:nvPr/>
        </p:nvSpPr>
        <p:spPr bwMode="auto">
          <a:xfrm>
            <a:off x="1476375" y="4221163"/>
            <a:ext cx="2286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prstClr val="black"/>
                </a:solidFill>
                <a:latin typeface="Times New Roman" pitchFamily="18" charset="0"/>
                <a:cs typeface="Times New Roman" pitchFamily="18" charset="0"/>
              </a:rPr>
              <a:t>2</a:t>
            </a:r>
            <a:endParaRPr lang="en-US" sz="2400">
              <a:solidFill>
                <a:prstClr val="black"/>
              </a:solidFill>
              <a:latin typeface="Times New Roman" pitchFamily="18" charset="0"/>
              <a:cs typeface="Times New Roman" pitchFamily="18" charset="0"/>
            </a:endParaRPr>
          </a:p>
        </p:txBody>
      </p:sp>
      <p:sp>
        <p:nvSpPr>
          <p:cNvPr id="10273" name="Text Box 33"/>
          <p:cNvSpPr txBox="1">
            <a:spLocks noChangeArrowheads="1"/>
          </p:cNvSpPr>
          <p:nvPr/>
        </p:nvSpPr>
        <p:spPr bwMode="auto">
          <a:xfrm>
            <a:off x="2987675" y="5805488"/>
            <a:ext cx="963613"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1- میانسرا</a:t>
            </a:r>
            <a:endParaRPr lang="en-US" sz="1600">
              <a:solidFill>
                <a:srgbClr val="800000"/>
              </a:solidFill>
              <a:latin typeface="Times New Roman" pitchFamily="18" charset="0"/>
              <a:cs typeface="Times New Roman" pitchFamily="18" charset="0"/>
            </a:endParaRPr>
          </a:p>
        </p:txBody>
      </p:sp>
      <p:sp>
        <p:nvSpPr>
          <p:cNvPr id="10274" name="Text Box 34"/>
          <p:cNvSpPr txBox="1">
            <a:spLocks noChangeArrowheads="1"/>
          </p:cNvSpPr>
          <p:nvPr/>
        </p:nvSpPr>
        <p:spPr bwMode="auto">
          <a:xfrm>
            <a:off x="2320925" y="6148388"/>
            <a:ext cx="1589088" cy="33655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1600">
                <a:solidFill>
                  <a:srgbClr val="800000"/>
                </a:solidFill>
                <a:latin typeface="Times New Roman" pitchFamily="18" charset="0"/>
                <a:cs typeface="Times New Roman" pitchFamily="18" charset="0"/>
              </a:rPr>
              <a:t>2- فضای سر پوشیده</a:t>
            </a:r>
            <a:endParaRPr lang="en-US" sz="1600">
              <a:solidFill>
                <a:srgbClr val="800000"/>
              </a:solidFill>
              <a:latin typeface="Times New Roman" pitchFamily="18" charset="0"/>
              <a:cs typeface="Times New Roman" pitchFamily="18" charset="0"/>
            </a:endParaRPr>
          </a:p>
        </p:txBody>
      </p:sp>
      <p:sp>
        <p:nvSpPr>
          <p:cNvPr id="10275" name="Text Box 35"/>
          <p:cNvSpPr txBox="1">
            <a:spLocks noChangeArrowheads="1"/>
          </p:cNvSpPr>
          <p:nvPr/>
        </p:nvSpPr>
        <p:spPr bwMode="auto">
          <a:xfrm>
            <a:off x="2916238" y="404813"/>
            <a:ext cx="792162"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srgbClr val="800000"/>
                </a:solidFill>
                <a:latin typeface="Times New Roman" pitchFamily="18" charset="0"/>
                <a:cs typeface="Times New Roman" pitchFamily="18" charset="0"/>
              </a:rPr>
              <a:t>معبد</a:t>
            </a:r>
            <a:endParaRPr lang="en-US" sz="2400">
              <a:solidFill>
                <a:srgbClr val="800000"/>
              </a:solidFill>
              <a:latin typeface="Times New Roman" pitchFamily="18" charset="0"/>
              <a:cs typeface="Times New Roman" pitchFamily="18" charset="0"/>
            </a:endParaRPr>
          </a:p>
        </p:txBody>
      </p:sp>
      <p:sp>
        <p:nvSpPr>
          <p:cNvPr id="10276" name="Text Box 36"/>
          <p:cNvSpPr txBox="1">
            <a:spLocks noChangeArrowheads="1"/>
          </p:cNvSpPr>
          <p:nvPr/>
        </p:nvSpPr>
        <p:spPr bwMode="auto">
          <a:xfrm>
            <a:off x="2555875" y="3933825"/>
            <a:ext cx="1676400" cy="457200"/>
          </a:xfrm>
          <a:prstGeom prst="rect">
            <a:avLst/>
          </a:prstGeom>
          <a:noFill/>
          <a:ln w="9525">
            <a:noFill/>
            <a:miter lim="800000"/>
            <a:headEnd/>
            <a:tailEnd/>
          </a:ln>
          <a:effectLst/>
        </p:spPr>
        <p:txBody>
          <a:bodyPr>
            <a:spAutoFit/>
          </a:bodyPr>
          <a:lstStyle/>
          <a:p>
            <a:pPr algn="l" rtl="0" fontAlgn="base">
              <a:spcBef>
                <a:spcPct val="50000"/>
              </a:spcBef>
              <a:spcAft>
                <a:spcPct val="0"/>
              </a:spcAft>
            </a:pPr>
            <a:r>
              <a:rPr lang="fa-IR" sz="2400">
                <a:solidFill>
                  <a:srgbClr val="800000"/>
                </a:solidFill>
                <a:latin typeface="Times New Roman" pitchFamily="18" charset="0"/>
                <a:cs typeface="Times New Roman" pitchFamily="18" charset="0"/>
              </a:rPr>
              <a:t>طرح یک خانه</a:t>
            </a:r>
            <a:endParaRPr lang="en-US" sz="2400">
              <a:solidFill>
                <a:srgbClr val="800000"/>
              </a:solidFill>
              <a:latin typeface="Times New Roman" pitchFamily="18" charset="0"/>
              <a:cs typeface="Times New Roman" pitchFamily="18" charset="0"/>
            </a:endParaRPr>
          </a:p>
        </p:txBody>
      </p:sp>
    </p:spTree>
    <p:extLst>
      <p:ext uri="{BB962C8B-B14F-4D97-AF65-F5344CB8AC3E}">
        <p14:creationId xmlns:p14="http://schemas.microsoft.com/office/powerpoint/2010/main" val="222276009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a:spLocks noGrp="1"/>
          </p:cNvSpPr>
          <p:nvPr>
            <p:ph type="sldNum" sz="quarter" idx="12"/>
          </p:nvPr>
        </p:nvSpPr>
        <p:spPr/>
        <p:txBody>
          <a:bodyPr/>
          <a:lstStyle/>
          <a:p>
            <a:fld id="{9296711C-9595-441D-AA16-79D1D3DD180F}" type="slidenum">
              <a:rPr lang="ar-SA">
                <a:solidFill>
                  <a:srgbClr val="90C226"/>
                </a:solidFill>
              </a:rPr>
              <a:pPr/>
              <a:t>70</a:t>
            </a:fld>
            <a:endParaRPr lang="en-US" dirty="0">
              <a:solidFill>
                <a:srgbClr val="90C226"/>
              </a:solidFill>
            </a:endParaRPr>
          </a:p>
        </p:txBody>
      </p:sp>
      <p:sp>
        <p:nvSpPr>
          <p:cNvPr id="196611" name="Rectangle 3"/>
          <p:cNvSpPr>
            <a:spLocks noChangeArrowheads="1"/>
          </p:cNvSpPr>
          <p:nvPr/>
        </p:nvSpPr>
        <p:spPr bwMode="auto">
          <a:xfrm>
            <a:off x="4284663" y="260350"/>
            <a:ext cx="4608512" cy="1616075"/>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000" b="1" dirty="0">
                <a:solidFill>
                  <a:srgbClr val="800000"/>
                </a:solidFill>
                <a:latin typeface="Arial" pitchFamily="34" charset="0"/>
                <a:cs typeface="B Homa" panose="00000400000000000000" pitchFamily="2" charset="-78"/>
              </a:rPr>
              <a:t>گنبد: </a:t>
            </a:r>
            <a:r>
              <a:rPr lang="fa-IR" sz="2000" b="1" dirty="0">
                <a:solidFill>
                  <a:prstClr val="black"/>
                </a:solidFill>
                <a:latin typeface="Arial" pitchFamily="34" charset="0"/>
                <a:cs typeface="B Homa" panose="00000400000000000000" pitchFamily="2" charset="-78"/>
              </a:rPr>
              <a:t>مشهورترین گنبد های مسجد جامع، گنبد معروف به گنبد نظام الملک و گنبد شمالی مسجد معروف به گنبد تاج الملک (خاکی) هستند.</a:t>
            </a:r>
          </a:p>
          <a:p>
            <a:pPr fontAlgn="base">
              <a:spcBef>
                <a:spcPct val="0"/>
              </a:spcBef>
              <a:spcAft>
                <a:spcPct val="0"/>
              </a:spcAft>
            </a:pPr>
            <a:endParaRPr lang="fa-IR" sz="2000" b="1" dirty="0">
              <a:solidFill>
                <a:prstClr val="black"/>
              </a:solidFill>
              <a:latin typeface="Arial" pitchFamily="34" charset="0"/>
              <a:cs typeface="B Homa" panose="00000400000000000000" pitchFamily="2" charset="-78"/>
            </a:endParaRPr>
          </a:p>
          <a:p>
            <a:pPr fontAlgn="base">
              <a:spcBef>
                <a:spcPct val="0"/>
              </a:spcBef>
              <a:spcAft>
                <a:spcPct val="0"/>
              </a:spcAft>
            </a:pPr>
            <a:endParaRPr lang="fa-IR" sz="2000" b="1" dirty="0">
              <a:solidFill>
                <a:prstClr val="black"/>
              </a:solidFill>
              <a:latin typeface="Arial" pitchFamily="34" charset="0"/>
              <a:cs typeface="B Homa" panose="00000400000000000000" pitchFamily="2" charset="-78"/>
            </a:endParaRPr>
          </a:p>
        </p:txBody>
      </p:sp>
      <p:pic>
        <p:nvPicPr>
          <p:cNvPr id="196617" name="Picture 9" descr="تاج الملک"/>
          <p:cNvPicPr>
            <a:picLocks noChangeAspect="1" noChangeArrowheads="1"/>
          </p:cNvPicPr>
          <p:nvPr/>
        </p:nvPicPr>
        <p:blipFill>
          <a:blip r:embed="rId2"/>
          <a:srcRect/>
          <a:stretch>
            <a:fillRect/>
          </a:stretch>
        </p:blipFill>
        <p:spPr bwMode="auto">
          <a:xfrm>
            <a:off x="468313" y="117475"/>
            <a:ext cx="2882900" cy="32400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6618" name="Text Box 10"/>
          <p:cNvSpPr txBox="1">
            <a:spLocks noChangeArrowheads="1"/>
          </p:cNvSpPr>
          <p:nvPr/>
        </p:nvSpPr>
        <p:spPr bwMode="auto">
          <a:xfrm>
            <a:off x="468313" y="2924175"/>
            <a:ext cx="2338387" cy="366713"/>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گنبد خواجه نظام الملک</a:t>
            </a:r>
            <a:endParaRPr lang="en-US" b="1" dirty="0">
              <a:solidFill>
                <a:srgbClr val="800000"/>
              </a:solidFill>
              <a:latin typeface="Arial" pitchFamily="34" charset="0"/>
              <a:cs typeface="B Homa" panose="00000400000000000000" pitchFamily="2" charset="-78"/>
            </a:endParaRPr>
          </a:p>
        </p:txBody>
      </p:sp>
      <p:pic>
        <p:nvPicPr>
          <p:cNvPr id="196619" name="Picture 11" descr="SADRE DIN"/>
          <p:cNvPicPr>
            <a:picLocks noChangeAspect="1" noChangeArrowheads="1"/>
          </p:cNvPicPr>
          <p:nvPr/>
        </p:nvPicPr>
        <p:blipFill>
          <a:blip r:embed="rId3"/>
          <a:srcRect/>
          <a:stretch>
            <a:fillRect/>
          </a:stretch>
        </p:blipFill>
        <p:spPr bwMode="auto">
          <a:xfrm>
            <a:off x="323850" y="3644900"/>
            <a:ext cx="3241675" cy="215741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6620" name="Rectangle 12"/>
          <p:cNvSpPr>
            <a:spLocks noChangeArrowheads="1"/>
          </p:cNvSpPr>
          <p:nvPr/>
        </p:nvSpPr>
        <p:spPr bwMode="auto">
          <a:xfrm>
            <a:off x="1102328" y="5438775"/>
            <a:ext cx="1382110" cy="369332"/>
          </a:xfrm>
          <a:prstGeom prst="rect">
            <a:avLst/>
          </a:prstGeom>
          <a:noFill/>
          <a:ln w="9525">
            <a:noFill/>
            <a:miter lim="800000"/>
            <a:headEnd type="none" w="sm" len="sm"/>
            <a:tailEnd type="none" w="sm" len="sm"/>
          </a:ln>
          <a:effectLst/>
        </p:spPr>
        <p:txBody>
          <a:bodyPr wrap="none">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گنبد تاج الملک</a:t>
            </a:r>
            <a:endParaRPr lang="en-US" b="1" dirty="0">
              <a:solidFill>
                <a:srgbClr val="800000"/>
              </a:solidFill>
              <a:latin typeface="Arial" pitchFamily="34" charset="0"/>
              <a:cs typeface="B Homa" panose="00000400000000000000" pitchFamily="2" charset="-78"/>
            </a:endParaRPr>
          </a:p>
        </p:txBody>
      </p:sp>
      <p:pic>
        <p:nvPicPr>
          <p:cNvPr id="196621" name="Picture 13" descr="17y"/>
          <p:cNvPicPr>
            <a:picLocks noChangeAspect="1" noChangeArrowheads="1"/>
          </p:cNvPicPr>
          <p:nvPr/>
        </p:nvPicPr>
        <p:blipFill>
          <a:blip r:embed="rId4">
            <a:lum contrast="24000"/>
          </a:blip>
          <a:srcRect/>
          <a:stretch>
            <a:fillRect/>
          </a:stretch>
        </p:blipFill>
        <p:spPr bwMode="auto">
          <a:xfrm>
            <a:off x="3851275" y="1335088"/>
            <a:ext cx="2168525" cy="28860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6622" name="Rectangle 14"/>
          <p:cNvSpPr>
            <a:spLocks noChangeArrowheads="1"/>
          </p:cNvSpPr>
          <p:nvPr/>
        </p:nvSpPr>
        <p:spPr bwMode="auto">
          <a:xfrm>
            <a:off x="6084888" y="1412875"/>
            <a:ext cx="2916237" cy="1477328"/>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srgbClr val="CC0000"/>
                </a:solidFill>
                <a:latin typeface="Arial" pitchFamily="34" charset="0"/>
                <a:cs typeface="B Homa" panose="00000400000000000000" pitchFamily="2" charset="-78"/>
              </a:rPr>
              <a:t>گنبد خانه جنوبی توسط خواجه نظام الملک در 473 ساخته شد.این گنبد با دهانه 15 متر و به روش ترکین با گوشه سازی ترمبه پتکانه است.</a:t>
            </a:r>
          </a:p>
        </p:txBody>
      </p:sp>
      <p:pic>
        <p:nvPicPr>
          <p:cNvPr id="196624" name="Picture 16" descr="18"/>
          <p:cNvPicPr>
            <a:picLocks noChangeAspect="1" noChangeArrowheads="1"/>
          </p:cNvPicPr>
          <p:nvPr/>
        </p:nvPicPr>
        <p:blipFill>
          <a:blip r:embed="rId5">
            <a:lum contrast="36000"/>
          </a:blip>
          <a:srcRect/>
          <a:stretch>
            <a:fillRect/>
          </a:stretch>
        </p:blipFill>
        <p:spPr bwMode="auto">
          <a:xfrm>
            <a:off x="6300788" y="2997200"/>
            <a:ext cx="2640012" cy="3552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6623" name="Rectangle 15"/>
          <p:cNvSpPr>
            <a:spLocks noChangeArrowheads="1"/>
          </p:cNvSpPr>
          <p:nvPr/>
        </p:nvSpPr>
        <p:spPr bwMode="auto">
          <a:xfrm>
            <a:off x="3635375" y="4437063"/>
            <a:ext cx="2922588" cy="1465262"/>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srgbClr val="CC0000"/>
                </a:solidFill>
                <a:latin typeface="Arial" pitchFamily="34" charset="0"/>
                <a:cs typeface="B Homa" panose="00000400000000000000" pitchFamily="2" charset="-78"/>
              </a:rPr>
              <a:t>در بالای شبستان شمالی مسجد، گنبد تاج الملک در همچشمی با گنبد نظام الملک ساخته شد. این گنبد تهرنگ آتشکده دارد. این گنبد دو پوسته و از نوع خاگی است.</a:t>
            </a:r>
          </a:p>
        </p:txBody>
      </p:sp>
    </p:spTree>
    <p:extLst>
      <p:ext uri="{BB962C8B-B14F-4D97-AF65-F5344CB8AC3E}">
        <p14:creationId xmlns:p14="http://schemas.microsoft.com/office/powerpoint/2010/main" val="75214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96611"/>
                                        </p:tgtEl>
                                        <p:attrNameLst>
                                          <p:attrName>style.visibility</p:attrName>
                                        </p:attrNameLst>
                                      </p:cBhvr>
                                      <p:to>
                                        <p:strVal val="visible"/>
                                      </p:to>
                                    </p:set>
                                    <p:animEffect transition="in" filter="diamond(in)">
                                      <p:cBhvr>
                                        <p:cTn id="7" dur="2000"/>
                                        <p:tgtEl>
                                          <p:spTgt spid="196611"/>
                                        </p:tgtEl>
                                      </p:cBhvr>
                                    </p:animEffect>
                                  </p:childTnLst>
                                </p:cTn>
                              </p:par>
                              <p:par>
                                <p:cTn id="8" presetID="21" presetClass="entr" presetSubtype="4" fill="hold" nodeType="withEffect">
                                  <p:stCondLst>
                                    <p:cond delay="0"/>
                                  </p:stCondLst>
                                  <p:childTnLst>
                                    <p:set>
                                      <p:cBhvr>
                                        <p:cTn id="9" dur="1" fill="hold">
                                          <p:stCondLst>
                                            <p:cond delay="0"/>
                                          </p:stCondLst>
                                        </p:cTn>
                                        <p:tgtEl>
                                          <p:spTgt spid="196617"/>
                                        </p:tgtEl>
                                        <p:attrNameLst>
                                          <p:attrName>style.visibility</p:attrName>
                                        </p:attrNameLst>
                                      </p:cBhvr>
                                      <p:to>
                                        <p:strVal val="visible"/>
                                      </p:to>
                                    </p:set>
                                    <p:animEffect transition="in" filter="wheel(4)">
                                      <p:cBhvr>
                                        <p:cTn id="10" dur="2000"/>
                                        <p:tgtEl>
                                          <p:spTgt spid="196617"/>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196618"/>
                                        </p:tgtEl>
                                        <p:attrNameLst>
                                          <p:attrName>style.visibility</p:attrName>
                                        </p:attrNameLst>
                                      </p:cBhvr>
                                      <p:to>
                                        <p:strVal val="visible"/>
                                      </p:to>
                                    </p:set>
                                    <p:animEffect transition="in" filter="fade">
                                      <p:cBhvr>
                                        <p:cTn id="13" dur="2000"/>
                                        <p:tgtEl>
                                          <p:spTgt spid="196618"/>
                                        </p:tgtEl>
                                      </p:cBhvr>
                                    </p:animEffect>
                                    <p:anim calcmode="lin" valueType="num">
                                      <p:cBhvr>
                                        <p:cTn id="14" dur="2000" fill="hold"/>
                                        <p:tgtEl>
                                          <p:spTgt spid="196618"/>
                                        </p:tgtEl>
                                        <p:attrNameLst>
                                          <p:attrName>ppt_x</p:attrName>
                                        </p:attrNameLst>
                                      </p:cBhvr>
                                      <p:tavLst>
                                        <p:tav tm="0">
                                          <p:val>
                                            <p:strVal val="#ppt_x"/>
                                          </p:val>
                                        </p:tav>
                                        <p:tav tm="100000">
                                          <p:val>
                                            <p:strVal val="#ppt_x"/>
                                          </p:val>
                                        </p:tav>
                                      </p:tavLst>
                                    </p:anim>
                                    <p:anim calcmode="lin" valueType="num">
                                      <p:cBhvr>
                                        <p:cTn id="15" dur="2000" fill="hold"/>
                                        <p:tgtEl>
                                          <p:spTgt spid="1966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1" presetClass="entr" presetSubtype="0" fill="hold" nodeType="afterEffect">
                                  <p:stCondLst>
                                    <p:cond delay="0"/>
                                  </p:stCondLst>
                                  <p:iterate type="lt">
                                    <p:tmPct val="5000"/>
                                  </p:iterate>
                                  <p:childTnLst>
                                    <p:set>
                                      <p:cBhvr>
                                        <p:cTn id="18" dur="1" fill="hold">
                                          <p:stCondLst>
                                            <p:cond delay="0"/>
                                          </p:stCondLst>
                                        </p:cTn>
                                        <p:tgtEl>
                                          <p:spTgt spid="196619"/>
                                        </p:tgtEl>
                                        <p:attrNameLst>
                                          <p:attrName>style.visibility</p:attrName>
                                        </p:attrNameLst>
                                      </p:cBhvr>
                                      <p:to>
                                        <p:strVal val="visible"/>
                                      </p:to>
                                    </p:set>
                                    <p:anim calcmode="lin" valueType="num">
                                      <p:cBhvr>
                                        <p:cTn id="19" dur="1000" fill="hold"/>
                                        <p:tgtEl>
                                          <p:spTgt spid="196619"/>
                                        </p:tgtEl>
                                        <p:attrNameLst>
                                          <p:attrName>ppt_w</p:attrName>
                                        </p:attrNameLst>
                                      </p:cBhvr>
                                      <p:tavLst>
                                        <p:tav tm="0">
                                          <p:val>
                                            <p:fltVal val="0"/>
                                          </p:val>
                                        </p:tav>
                                        <p:tav tm="100000">
                                          <p:val>
                                            <p:strVal val="#ppt_w"/>
                                          </p:val>
                                        </p:tav>
                                      </p:tavLst>
                                    </p:anim>
                                    <p:anim calcmode="lin" valueType="num">
                                      <p:cBhvr>
                                        <p:cTn id="20" dur="1000" fill="hold"/>
                                        <p:tgtEl>
                                          <p:spTgt spid="196619"/>
                                        </p:tgtEl>
                                        <p:attrNameLst>
                                          <p:attrName>ppt_h</p:attrName>
                                        </p:attrNameLst>
                                      </p:cBhvr>
                                      <p:tavLst>
                                        <p:tav tm="0">
                                          <p:val>
                                            <p:fltVal val="0"/>
                                          </p:val>
                                        </p:tav>
                                        <p:tav tm="100000">
                                          <p:val>
                                            <p:strVal val="#ppt_h"/>
                                          </p:val>
                                        </p:tav>
                                      </p:tavLst>
                                    </p:anim>
                                    <p:anim calcmode="lin" valueType="num">
                                      <p:cBhvr>
                                        <p:cTn id="21" dur="1000" fill="hold"/>
                                        <p:tgtEl>
                                          <p:spTgt spid="196619"/>
                                        </p:tgtEl>
                                        <p:attrNameLst>
                                          <p:attrName>style.rotation</p:attrName>
                                        </p:attrNameLst>
                                      </p:cBhvr>
                                      <p:tavLst>
                                        <p:tav tm="0">
                                          <p:val>
                                            <p:fltVal val="90"/>
                                          </p:val>
                                        </p:tav>
                                        <p:tav tm="100000">
                                          <p:val>
                                            <p:fltVal val="0"/>
                                          </p:val>
                                        </p:tav>
                                      </p:tavLst>
                                    </p:anim>
                                    <p:animEffect transition="in" filter="fade">
                                      <p:cBhvr>
                                        <p:cTn id="22" dur="1000"/>
                                        <p:tgtEl>
                                          <p:spTgt spid="196619"/>
                                        </p:tgtEl>
                                      </p:cBhvr>
                                    </p:animEffect>
                                  </p:childTnLst>
                                </p:cTn>
                              </p:par>
                            </p:childTnLst>
                          </p:cTn>
                        </p:par>
                        <p:par>
                          <p:cTn id="23" fill="hold">
                            <p:stCondLst>
                              <p:cond delay="3000"/>
                            </p:stCondLst>
                            <p:childTnLst>
                              <p:par>
                                <p:cTn id="24" presetID="4" presetClass="entr" presetSubtype="32" fill="hold" grpId="0" nodeType="afterEffect">
                                  <p:stCondLst>
                                    <p:cond delay="0"/>
                                  </p:stCondLst>
                                  <p:childTnLst>
                                    <p:set>
                                      <p:cBhvr>
                                        <p:cTn id="25" dur="1" fill="hold">
                                          <p:stCondLst>
                                            <p:cond delay="0"/>
                                          </p:stCondLst>
                                        </p:cTn>
                                        <p:tgtEl>
                                          <p:spTgt spid="196620"/>
                                        </p:tgtEl>
                                        <p:attrNameLst>
                                          <p:attrName>style.visibility</p:attrName>
                                        </p:attrNameLst>
                                      </p:cBhvr>
                                      <p:to>
                                        <p:strVal val="visible"/>
                                      </p:to>
                                    </p:set>
                                    <p:animEffect transition="in" filter="box(out)">
                                      <p:cBhvr>
                                        <p:cTn id="26" dur="1000"/>
                                        <p:tgtEl>
                                          <p:spTgt spid="196620"/>
                                        </p:tgtEl>
                                      </p:cBhvr>
                                    </p:animEffect>
                                  </p:childTnLst>
                                </p:cTn>
                              </p:par>
                            </p:childTnLst>
                          </p:cTn>
                        </p:par>
                        <p:par>
                          <p:cTn id="27" fill="hold">
                            <p:stCondLst>
                              <p:cond delay="4000"/>
                            </p:stCondLst>
                            <p:childTnLst>
                              <p:par>
                                <p:cTn id="28" presetID="21" presetClass="entr" presetSubtype="4" fill="hold" nodeType="afterEffect">
                                  <p:stCondLst>
                                    <p:cond delay="0"/>
                                  </p:stCondLst>
                                  <p:childTnLst>
                                    <p:set>
                                      <p:cBhvr>
                                        <p:cTn id="29" dur="1" fill="hold">
                                          <p:stCondLst>
                                            <p:cond delay="0"/>
                                          </p:stCondLst>
                                        </p:cTn>
                                        <p:tgtEl>
                                          <p:spTgt spid="196621"/>
                                        </p:tgtEl>
                                        <p:attrNameLst>
                                          <p:attrName>style.visibility</p:attrName>
                                        </p:attrNameLst>
                                      </p:cBhvr>
                                      <p:to>
                                        <p:strVal val="visible"/>
                                      </p:to>
                                    </p:set>
                                    <p:animEffect transition="in" filter="wheel(4)">
                                      <p:cBhvr>
                                        <p:cTn id="30" dur="2000"/>
                                        <p:tgtEl>
                                          <p:spTgt spid="196621"/>
                                        </p:tgtEl>
                                      </p:cBhvr>
                                    </p:animEffect>
                                  </p:childTnLst>
                                </p:cTn>
                              </p:par>
                            </p:childTnLst>
                          </p:cTn>
                        </p:par>
                        <p:par>
                          <p:cTn id="31" fill="hold">
                            <p:stCondLst>
                              <p:cond delay="6000"/>
                            </p:stCondLst>
                            <p:childTnLst>
                              <p:par>
                                <p:cTn id="32" presetID="8" presetClass="entr" presetSubtype="16" fill="hold" grpId="0" nodeType="afterEffect">
                                  <p:stCondLst>
                                    <p:cond delay="0"/>
                                  </p:stCondLst>
                                  <p:childTnLst>
                                    <p:set>
                                      <p:cBhvr>
                                        <p:cTn id="33" dur="1" fill="hold">
                                          <p:stCondLst>
                                            <p:cond delay="0"/>
                                          </p:stCondLst>
                                        </p:cTn>
                                        <p:tgtEl>
                                          <p:spTgt spid="196622"/>
                                        </p:tgtEl>
                                        <p:attrNameLst>
                                          <p:attrName>style.visibility</p:attrName>
                                        </p:attrNameLst>
                                      </p:cBhvr>
                                      <p:to>
                                        <p:strVal val="visible"/>
                                      </p:to>
                                    </p:set>
                                    <p:animEffect transition="in" filter="diamond(in)">
                                      <p:cBhvr>
                                        <p:cTn id="34" dur="2000"/>
                                        <p:tgtEl>
                                          <p:spTgt spid="196622"/>
                                        </p:tgtEl>
                                      </p:cBhvr>
                                    </p:animEffect>
                                  </p:childTnLst>
                                </p:cTn>
                              </p:par>
                            </p:childTnLst>
                          </p:cTn>
                        </p:par>
                        <p:par>
                          <p:cTn id="35" fill="hold">
                            <p:stCondLst>
                              <p:cond delay="8000"/>
                            </p:stCondLst>
                            <p:childTnLst>
                              <p:par>
                                <p:cTn id="36" presetID="8" presetClass="entr" presetSubtype="16" fill="hold" grpId="0" nodeType="afterEffect">
                                  <p:stCondLst>
                                    <p:cond delay="0"/>
                                  </p:stCondLst>
                                  <p:childTnLst>
                                    <p:set>
                                      <p:cBhvr>
                                        <p:cTn id="37" dur="1" fill="hold">
                                          <p:stCondLst>
                                            <p:cond delay="0"/>
                                          </p:stCondLst>
                                        </p:cTn>
                                        <p:tgtEl>
                                          <p:spTgt spid="196623"/>
                                        </p:tgtEl>
                                        <p:attrNameLst>
                                          <p:attrName>style.visibility</p:attrName>
                                        </p:attrNameLst>
                                      </p:cBhvr>
                                      <p:to>
                                        <p:strVal val="visible"/>
                                      </p:to>
                                    </p:set>
                                    <p:animEffect transition="in" filter="diamond(in)">
                                      <p:cBhvr>
                                        <p:cTn id="38" dur="1000"/>
                                        <p:tgtEl>
                                          <p:spTgt spid="196623"/>
                                        </p:tgtEl>
                                      </p:cBhvr>
                                    </p:animEffect>
                                  </p:childTnLst>
                                </p:cTn>
                              </p:par>
                            </p:childTnLst>
                          </p:cTn>
                        </p:par>
                        <p:par>
                          <p:cTn id="39" fill="hold">
                            <p:stCondLst>
                              <p:cond delay="9000"/>
                            </p:stCondLst>
                            <p:childTnLst>
                              <p:par>
                                <p:cTn id="40" presetID="31" presetClass="entr" presetSubtype="0" fill="hold" nodeType="afterEffect">
                                  <p:stCondLst>
                                    <p:cond delay="0"/>
                                  </p:stCondLst>
                                  <p:iterate type="lt">
                                    <p:tmPct val="5000"/>
                                  </p:iterate>
                                  <p:childTnLst>
                                    <p:set>
                                      <p:cBhvr>
                                        <p:cTn id="41" dur="1" fill="hold">
                                          <p:stCondLst>
                                            <p:cond delay="0"/>
                                          </p:stCondLst>
                                        </p:cTn>
                                        <p:tgtEl>
                                          <p:spTgt spid="196624"/>
                                        </p:tgtEl>
                                        <p:attrNameLst>
                                          <p:attrName>style.visibility</p:attrName>
                                        </p:attrNameLst>
                                      </p:cBhvr>
                                      <p:to>
                                        <p:strVal val="visible"/>
                                      </p:to>
                                    </p:set>
                                    <p:anim calcmode="lin" valueType="num">
                                      <p:cBhvr>
                                        <p:cTn id="42" dur="1000" fill="hold"/>
                                        <p:tgtEl>
                                          <p:spTgt spid="196624"/>
                                        </p:tgtEl>
                                        <p:attrNameLst>
                                          <p:attrName>ppt_w</p:attrName>
                                        </p:attrNameLst>
                                      </p:cBhvr>
                                      <p:tavLst>
                                        <p:tav tm="0">
                                          <p:val>
                                            <p:fltVal val="0"/>
                                          </p:val>
                                        </p:tav>
                                        <p:tav tm="100000">
                                          <p:val>
                                            <p:strVal val="#ppt_w"/>
                                          </p:val>
                                        </p:tav>
                                      </p:tavLst>
                                    </p:anim>
                                    <p:anim calcmode="lin" valueType="num">
                                      <p:cBhvr>
                                        <p:cTn id="43" dur="1000" fill="hold"/>
                                        <p:tgtEl>
                                          <p:spTgt spid="196624"/>
                                        </p:tgtEl>
                                        <p:attrNameLst>
                                          <p:attrName>ppt_h</p:attrName>
                                        </p:attrNameLst>
                                      </p:cBhvr>
                                      <p:tavLst>
                                        <p:tav tm="0">
                                          <p:val>
                                            <p:fltVal val="0"/>
                                          </p:val>
                                        </p:tav>
                                        <p:tav tm="100000">
                                          <p:val>
                                            <p:strVal val="#ppt_h"/>
                                          </p:val>
                                        </p:tav>
                                      </p:tavLst>
                                    </p:anim>
                                    <p:anim calcmode="lin" valueType="num">
                                      <p:cBhvr>
                                        <p:cTn id="44" dur="1000" fill="hold"/>
                                        <p:tgtEl>
                                          <p:spTgt spid="196624"/>
                                        </p:tgtEl>
                                        <p:attrNameLst>
                                          <p:attrName>style.rotation</p:attrName>
                                        </p:attrNameLst>
                                      </p:cBhvr>
                                      <p:tavLst>
                                        <p:tav tm="0">
                                          <p:val>
                                            <p:fltVal val="90"/>
                                          </p:val>
                                        </p:tav>
                                        <p:tav tm="100000">
                                          <p:val>
                                            <p:fltVal val="0"/>
                                          </p:val>
                                        </p:tav>
                                      </p:tavLst>
                                    </p:anim>
                                    <p:animEffect transition="in" filter="fade">
                                      <p:cBhvr>
                                        <p:cTn id="45" dur="1000"/>
                                        <p:tgtEl>
                                          <p:spTgt spid="196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p:bldP spid="196618" grpId="0"/>
      <p:bldP spid="196620" grpId="0"/>
      <p:bldP spid="196622" grpId="0"/>
      <p:bldP spid="19662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A9DA475A-03CD-42AF-AFA5-74349B6FBF17}" type="slidenum">
              <a:rPr lang="ar-SA">
                <a:solidFill>
                  <a:srgbClr val="90C226"/>
                </a:solidFill>
              </a:rPr>
              <a:pPr/>
              <a:t>71</a:t>
            </a:fld>
            <a:endParaRPr lang="en-US" dirty="0">
              <a:solidFill>
                <a:srgbClr val="90C226"/>
              </a:solidFill>
            </a:endParaRPr>
          </a:p>
        </p:txBody>
      </p:sp>
      <p:sp>
        <p:nvSpPr>
          <p:cNvPr id="192521" name="Rectangle 9"/>
          <p:cNvSpPr>
            <a:spLocks noChangeArrowheads="1"/>
          </p:cNvSpPr>
          <p:nvPr/>
        </p:nvSpPr>
        <p:spPr bwMode="auto">
          <a:xfrm>
            <a:off x="4067175" y="333375"/>
            <a:ext cx="4865688" cy="915988"/>
          </a:xfrm>
          <a:prstGeom prst="rect">
            <a:avLst/>
          </a:prstGeom>
          <a:noFill/>
          <a:ln w="9525">
            <a:noFill/>
            <a:miter lim="800000"/>
            <a:headEnd/>
            <a:tailEnd/>
          </a:ln>
          <a:effectLst/>
        </p:spPr>
        <p:txBody>
          <a:bodyPr>
            <a:spAutoFit/>
          </a:bodyPr>
          <a:lstStyle/>
          <a:p>
            <a:pPr fontAlgn="base">
              <a:spcBef>
                <a:spcPct val="0"/>
              </a:spcBef>
              <a:spcAft>
                <a:spcPct val="0"/>
              </a:spcAft>
            </a:pPr>
            <a:r>
              <a:rPr lang="fa-IR" b="1" dirty="0">
                <a:solidFill>
                  <a:srgbClr val="800000"/>
                </a:solidFill>
                <a:latin typeface="Arial" pitchFamily="34" charset="0"/>
                <a:cs typeface="B Homa" panose="00000400000000000000" pitchFamily="2" charset="-78"/>
              </a:rPr>
              <a:t>محراب: </a:t>
            </a:r>
            <a:r>
              <a:rPr lang="fa-IR" b="1" dirty="0">
                <a:solidFill>
                  <a:prstClr val="black"/>
                </a:solidFill>
                <a:latin typeface="Arial" pitchFamily="34" charset="0"/>
                <a:cs typeface="B Homa" panose="00000400000000000000" pitchFamily="2" charset="-78"/>
              </a:rPr>
              <a:t>مسجد جامع اصفهان از مساجدی است که محراب های متعددی دارد،بلند آوازه ترین محراب آن در ضلع شمالی ایوان غربی قرار دارد.</a:t>
            </a:r>
          </a:p>
        </p:txBody>
      </p:sp>
      <p:pic>
        <p:nvPicPr>
          <p:cNvPr id="192522" name="Picture 10" descr="mihrabesfehan"/>
          <p:cNvPicPr>
            <a:picLocks noChangeAspect="1" noChangeArrowheads="1"/>
          </p:cNvPicPr>
          <p:nvPr/>
        </p:nvPicPr>
        <p:blipFill>
          <a:blip r:embed="rId2"/>
          <a:srcRect/>
          <a:stretch>
            <a:fillRect/>
          </a:stretch>
        </p:blipFill>
        <p:spPr bwMode="auto">
          <a:xfrm>
            <a:off x="323850" y="1052513"/>
            <a:ext cx="3589338" cy="460851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2523" name="Text Box 11"/>
          <p:cNvSpPr txBox="1">
            <a:spLocks noChangeArrowheads="1"/>
          </p:cNvSpPr>
          <p:nvPr/>
        </p:nvSpPr>
        <p:spPr bwMode="auto">
          <a:xfrm>
            <a:off x="2197100" y="5227638"/>
            <a:ext cx="1584325" cy="366712"/>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محراب الجایتو</a:t>
            </a:r>
            <a:endParaRPr lang="en-US" b="1" dirty="0">
              <a:solidFill>
                <a:srgbClr val="800000"/>
              </a:solidFill>
              <a:latin typeface="Arial" pitchFamily="34" charset="0"/>
              <a:cs typeface="B Homa" panose="00000400000000000000" pitchFamily="2" charset="-78"/>
            </a:endParaRPr>
          </a:p>
        </p:txBody>
      </p:sp>
      <p:pic>
        <p:nvPicPr>
          <p:cNvPr id="192525" name="Picture 13" descr="15"/>
          <p:cNvPicPr>
            <a:picLocks noChangeAspect="1" noChangeArrowheads="1"/>
          </p:cNvPicPr>
          <p:nvPr/>
        </p:nvPicPr>
        <p:blipFill>
          <a:blip r:embed="rId3" cstate="screen">
            <a:lum contrast="54000"/>
            <a:extLst>
              <a:ext uri="{28A0092B-C50C-407E-A947-70E740481C1C}">
                <a14:useLocalDpi xmlns:a14="http://schemas.microsoft.com/office/drawing/2010/main"/>
              </a:ext>
            </a:extLst>
          </a:blip>
          <a:srcRect/>
          <a:stretch>
            <a:fillRect/>
          </a:stretch>
        </p:blipFill>
        <p:spPr bwMode="auto">
          <a:xfrm>
            <a:off x="4745038" y="1557338"/>
            <a:ext cx="3654425" cy="496728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2526" name="Rectangle 14"/>
          <p:cNvSpPr>
            <a:spLocks noChangeArrowheads="1"/>
          </p:cNvSpPr>
          <p:nvPr/>
        </p:nvSpPr>
        <p:spPr bwMode="auto">
          <a:xfrm>
            <a:off x="5859463" y="4508500"/>
            <a:ext cx="1368425" cy="1728788"/>
          </a:xfrm>
          <a:prstGeom prst="rect">
            <a:avLst/>
          </a:prstGeom>
          <a:solidFill>
            <a:srgbClr val="FFFF00">
              <a:alpha val="47000"/>
            </a:srgbClr>
          </a:solidFill>
          <a:ln w="9525">
            <a:solidFill>
              <a:schemeClr val="tx1"/>
            </a:solidFill>
            <a:miter lim="800000"/>
            <a:headEnd/>
            <a:tailEnd/>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192527" name="AutoShape 15">
            <a:hlinkClick r:id="rId4" action="ppaction://hlinksldjump" highlightClick="1"/>
          </p:cNvPr>
          <p:cNvSpPr>
            <a:spLocks noChangeArrowheads="1"/>
          </p:cNvSpPr>
          <p:nvPr/>
        </p:nvSpPr>
        <p:spPr bwMode="auto">
          <a:xfrm>
            <a:off x="250825" y="6237288"/>
            <a:ext cx="360363" cy="431800"/>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919437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192522"/>
                                        </p:tgtEl>
                                        <p:attrNameLst>
                                          <p:attrName>style.visibility</p:attrName>
                                        </p:attrNameLst>
                                      </p:cBhvr>
                                      <p:to>
                                        <p:strVal val="visible"/>
                                      </p:to>
                                    </p:set>
                                    <p:animEffect transition="in" filter="barn(inHorizontal)">
                                      <p:cBhvr>
                                        <p:cTn id="7" dur="1000"/>
                                        <p:tgtEl>
                                          <p:spTgt spid="192522"/>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192523"/>
                                        </p:tgtEl>
                                        <p:attrNameLst>
                                          <p:attrName>style.visibility</p:attrName>
                                        </p:attrNameLst>
                                      </p:cBhvr>
                                      <p:to>
                                        <p:strVal val="visible"/>
                                      </p:to>
                                    </p:set>
                                    <p:animEffect transition="in" filter="barn(inHorizontal)">
                                      <p:cBhvr>
                                        <p:cTn id="10" dur="1000"/>
                                        <p:tgtEl>
                                          <p:spTgt spid="192523"/>
                                        </p:tgtEl>
                                      </p:cBhvr>
                                    </p:animEffect>
                                  </p:childTnLst>
                                </p:cTn>
                              </p:par>
                            </p:childTnLst>
                          </p:cTn>
                        </p:par>
                        <p:par>
                          <p:cTn id="11" fill="hold">
                            <p:stCondLst>
                              <p:cond delay="1000"/>
                            </p:stCondLst>
                            <p:childTnLst>
                              <p:par>
                                <p:cTn id="12" presetID="53" presetClass="entr" presetSubtype="0" fill="hold" nodeType="afterEffect">
                                  <p:stCondLst>
                                    <p:cond delay="0"/>
                                  </p:stCondLst>
                                  <p:childTnLst>
                                    <p:set>
                                      <p:cBhvr>
                                        <p:cTn id="13" dur="1" fill="hold">
                                          <p:stCondLst>
                                            <p:cond delay="0"/>
                                          </p:stCondLst>
                                        </p:cTn>
                                        <p:tgtEl>
                                          <p:spTgt spid="192525"/>
                                        </p:tgtEl>
                                        <p:attrNameLst>
                                          <p:attrName>style.visibility</p:attrName>
                                        </p:attrNameLst>
                                      </p:cBhvr>
                                      <p:to>
                                        <p:strVal val="visible"/>
                                      </p:to>
                                    </p:set>
                                    <p:anim calcmode="lin" valueType="num">
                                      <p:cBhvr>
                                        <p:cTn id="14" dur="1000" fill="hold"/>
                                        <p:tgtEl>
                                          <p:spTgt spid="192525"/>
                                        </p:tgtEl>
                                        <p:attrNameLst>
                                          <p:attrName>ppt_w</p:attrName>
                                        </p:attrNameLst>
                                      </p:cBhvr>
                                      <p:tavLst>
                                        <p:tav tm="0">
                                          <p:val>
                                            <p:fltVal val="0"/>
                                          </p:val>
                                        </p:tav>
                                        <p:tav tm="100000">
                                          <p:val>
                                            <p:strVal val="#ppt_w"/>
                                          </p:val>
                                        </p:tav>
                                      </p:tavLst>
                                    </p:anim>
                                    <p:anim calcmode="lin" valueType="num">
                                      <p:cBhvr>
                                        <p:cTn id="15" dur="1000" fill="hold"/>
                                        <p:tgtEl>
                                          <p:spTgt spid="192525"/>
                                        </p:tgtEl>
                                        <p:attrNameLst>
                                          <p:attrName>ppt_h</p:attrName>
                                        </p:attrNameLst>
                                      </p:cBhvr>
                                      <p:tavLst>
                                        <p:tav tm="0">
                                          <p:val>
                                            <p:fltVal val="0"/>
                                          </p:val>
                                        </p:tav>
                                        <p:tav tm="100000">
                                          <p:val>
                                            <p:strVal val="#ppt_h"/>
                                          </p:val>
                                        </p:tav>
                                      </p:tavLst>
                                    </p:anim>
                                    <p:animEffect transition="in" filter="fade">
                                      <p:cBhvr>
                                        <p:cTn id="16" dur="1000"/>
                                        <p:tgtEl>
                                          <p:spTgt spid="192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a:spLocks noGrp="1"/>
          </p:cNvSpPr>
          <p:nvPr>
            <p:ph type="sldNum" sz="quarter" idx="12"/>
          </p:nvPr>
        </p:nvSpPr>
        <p:spPr/>
        <p:txBody>
          <a:bodyPr/>
          <a:lstStyle/>
          <a:p>
            <a:fld id="{1008EB5F-616D-4B1B-9E40-DB31A22657A0}" type="slidenum">
              <a:rPr lang="ar-SA">
                <a:solidFill>
                  <a:srgbClr val="90C226"/>
                </a:solidFill>
              </a:rPr>
              <a:pPr/>
              <a:t>72</a:t>
            </a:fld>
            <a:endParaRPr lang="en-US" dirty="0">
              <a:solidFill>
                <a:srgbClr val="90C226"/>
              </a:solidFill>
            </a:endParaRPr>
          </a:p>
        </p:txBody>
      </p:sp>
      <p:sp>
        <p:nvSpPr>
          <p:cNvPr id="198659" name="Text Box 3"/>
          <p:cNvSpPr txBox="1">
            <a:spLocks noChangeArrowheads="1"/>
          </p:cNvSpPr>
          <p:nvPr/>
        </p:nvSpPr>
        <p:spPr bwMode="auto">
          <a:xfrm>
            <a:off x="7308850" y="476250"/>
            <a:ext cx="1439863" cy="707886"/>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شاه عبدالعظیم</a:t>
            </a:r>
            <a:endParaRPr lang="en-US" sz="2000" b="1" dirty="0">
              <a:solidFill>
                <a:srgbClr val="800000"/>
              </a:solidFill>
              <a:latin typeface="Arial" pitchFamily="34" charset="0"/>
              <a:cs typeface="B Homa" panose="00000400000000000000" pitchFamily="2" charset="-78"/>
            </a:endParaRPr>
          </a:p>
        </p:txBody>
      </p:sp>
      <p:sp>
        <p:nvSpPr>
          <p:cNvPr id="198660" name="Text Box 4"/>
          <p:cNvSpPr txBox="1">
            <a:spLocks noChangeArrowheads="1"/>
          </p:cNvSpPr>
          <p:nvPr/>
        </p:nvSpPr>
        <p:spPr bwMode="auto">
          <a:xfrm>
            <a:off x="1692275" y="1989138"/>
            <a:ext cx="6624638" cy="366712"/>
          </a:xfrm>
          <a:prstGeom prst="rect">
            <a:avLst/>
          </a:prstGeom>
          <a:noFill/>
          <a:ln w="9525">
            <a:noFill/>
            <a:miter lim="800000"/>
            <a:headEnd/>
            <a:tailEnd/>
          </a:ln>
          <a:effectLst/>
        </p:spPr>
        <p:txBody>
          <a:bodyPr>
            <a:spAutoFit/>
          </a:bodyPr>
          <a:lstStyle/>
          <a:p>
            <a:pPr fontAlgn="base">
              <a:spcBef>
                <a:spcPct val="50000"/>
              </a:spcBef>
              <a:spcAft>
                <a:spcPct val="0"/>
              </a:spcAft>
            </a:pPr>
            <a:endParaRPr lang="en-US" dirty="0">
              <a:solidFill>
                <a:prstClr val="black"/>
              </a:solidFill>
              <a:latin typeface="Arial" pitchFamily="34" charset="0"/>
              <a:cs typeface="B Homa" panose="00000400000000000000" pitchFamily="2" charset="-78"/>
            </a:endParaRPr>
          </a:p>
        </p:txBody>
      </p:sp>
      <p:sp>
        <p:nvSpPr>
          <p:cNvPr id="198661" name="Text Box 5"/>
          <p:cNvSpPr txBox="1">
            <a:spLocks noChangeArrowheads="1"/>
          </p:cNvSpPr>
          <p:nvPr/>
        </p:nvSpPr>
        <p:spPr bwMode="auto">
          <a:xfrm>
            <a:off x="4500563" y="1268413"/>
            <a:ext cx="4321175" cy="1328737"/>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شاه عبدالعظیم تاریخ ساخت کهنی دارد.بقعه اصلی حرم، مانند بیشتر بقعه های سده چهارم و پنجم، چهار گوشه ای است که از چهار سو باز بوده است.</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درگاه اصلی دارای دو پنجره است.</a:t>
            </a:r>
          </a:p>
        </p:txBody>
      </p:sp>
      <p:pic>
        <p:nvPicPr>
          <p:cNvPr id="198662" name="Picture 6" descr="abdolazim"/>
          <p:cNvPicPr>
            <a:picLocks noChangeAspect="1" noChangeArrowheads="1"/>
          </p:cNvPicPr>
          <p:nvPr/>
        </p:nvPicPr>
        <p:blipFill>
          <a:blip r:embed="rId2"/>
          <a:srcRect/>
          <a:stretch>
            <a:fillRect/>
          </a:stretch>
        </p:blipFill>
        <p:spPr bwMode="auto">
          <a:xfrm>
            <a:off x="250825" y="260350"/>
            <a:ext cx="4257675" cy="35067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98663" name="Picture 7" descr="19"/>
          <p:cNvPicPr>
            <a:picLocks noChangeAspect="1" noChangeArrowheads="1"/>
          </p:cNvPicPr>
          <p:nvPr/>
        </p:nvPicPr>
        <p:blipFill>
          <a:blip r:embed="rId3">
            <a:lum contrast="18000"/>
          </a:blip>
          <a:srcRect/>
          <a:stretch>
            <a:fillRect/>
          </a:stretch>
        </p:blipFill>
        <p:spPr bwMode="auto">
          <a:xfrm>
            <a:off x="6011863" y="2781300"/>
            <a:ext cx="2738437" cy="35274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8664" name="Text Box 8"/>
          <p:cNvSpPr txBox="1">
            <a:spLocks noChangeArrowheads="1"/>
          </p:cNvSpPr>
          <p:nvPr/>
        </p:nvSpPr>
        <p:spPr bwMode="auto">
          <a:xfrm>
            <a:off x="5867400" y="5949950"/>
            <a:ext cx="2955925" cy="58102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نقشه ترکیب کلی اجزاء درگاه اصلی حرم مطهر حضرت عبدالعظیم (ع)</a:t>
            </a:r>
            <a:endParaRPr lang="en-US" sz="1600" b="1" dirty="0">
              <a:solidFill>
                <a:srgbClr val="800000"/>
              </a:solidFill>
              <a:latin typeface="Arial" pitchFamily="34" charset="0"/>
              <a:cs typeface="B Homa" panose="00000400000000000000" pitchFamily="2" charset="-78"/>
            </a:endParaRPr>
          </a:p>
        </p:txBody>
      </p:sp>
      <p:pic>
        <p:nvPicPr>
          <p:cNvPr id="198665" name="Picture 9" descr="19k"/>
          <p:cNvPicPr>
            <a:picLocks noChangeAspect="1" noChangeArrowheads="1"/>
          </p:cNvPicPr>
          <p:nvPr/>
        </p:nvPicPr>
        <p:blipFill>
          <a:blip r:embed="rId4">
            <a:lum contrast="18000"/>
          </a:blip>
          <a:srcRect/>
          <a:stretch>
            <a:fillRect/>
          </a:stretch>
        </p:blipFill>
        <p:spPr bwMode="auto">
          <a:xfrm>
            <a:off x="109538" y="4124325"/>
            <a:ext cx="5399087" cy="96043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198666" name="Picture 10" descr="20"/>
          <p:cNvPicPr>
            <a:picLocks noChangeAspect="1" noChangeArrowheads="1"/>
          </p:cNvPicPr>
          <p:nvPr/>
        </p:nvPicPr>
        <p:blipFill>
          <a:blip r:embed="rId5">
            <a:lum contrast="18000"/>
          </a:blip>
          <a:srcRect/>
          <a:stretch>
            <a:fillRect/>
          </a:stretch>
        </p:blipFill>
        <p:spPr bwMode="auto">
          <a:xfrm>
            <a:off x="684213" y="5240338"/>
            <a:ext cx="3924300" cy="114141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198667" name="Text Box 11"/>
          <p:cNvSpPr txBox="1">
            <a:spLocks noChangeArrowheads="1"/>
          </p:cNvSpPr>
          <p:nvPr/>
        </p:nvSpPr>
        <p:spPr bwMode="auto">
          <a:xfrm>
            <a:off x="684213" y="5949950"/>
            <a:ext cx="3867150" cy="703263"/>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ری، بارگاه حضرت عبدالعظیم (ع)، قاب آجری و کتیبه </a:t>
            </a:r>
          </a:p>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                   کوفی تزئینی از اواخر قرن پنجم</a:t>
            </a:r>
            <a:endParaRPr lang="en-US" sz="1600"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14797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98659"/>
                                        </p:tgtEl>
                                        <p:attrNameLst>
                                          <p:attrName>style.visibility</p:attrName>
                                        </p:attrNameLst>
                                      </p:cBhvr>
                                      <p:to>
                                        <p:strVal val="visible"/>
                                      </p:to>
                                    </p:set>
                                    <p:anim calcmode="lin" valueType="num">
                                      <p:cBhvr>
                                        <p:cTn id="7" dur="1000" fill="hold"/>
                                        <p:tgtEl>
                                          <p:spTgt spid="198659"/>
                                        </p:tgtEl>
                                        <p:attrNameLst>
                                          <p:attrName>ppt_x</p:attrName>
                                        </p:attrNameLst>
                                      </p:cBhvr>
                                      <p:tavLst>
                                        <p:tav tm="0">
                                          <p:val>
                                            <p:strVal val="#ppt_x-.2"/>
                                          </p:val>
                                        </p:tav>
                                        <p:tav tm="100000">
                                          <p:val>
                                            <p:strVal val="#ppt_x"/>
                                          </p:val>
                                        </p:tav>
                                      </p:tavLst>
                                    </p:anim>
                                    <p:anim calcmode="lin" valueType="num">
                                      <p:cBhvr>
                                        <p:cTn id="8" dur="1000" fill="hold"/>
                                        <p:tgtEl>
                                          <p:spTgt spid="1986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98659"/>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198661"/>
                                        </p:tgtEl>
                                        <p:attrNameLst>
                                          <p:attrName>style.visibility</p:attrName>
                                        </p:attrNameLst>
                                      </p:cBhvr>
                                      <p:to>
                                        <p:strVal val="visible"/>
                                      </p:to>
                                    </p:set>
                                    <p:animEffect transition="in" filter="diamond(in)">
                                      <p:cBhvr>
                                        <p:cTn id="13" dur="2000"/>
                                        <p:tgtEl>
                                          <p:spTgt spid="198661"/>
                                        </p:tgtEl>
                                      </p:cBhvr>
                                    </p:animEffect>
                                  </p:childTnLst>
                                </p:cTn>
                              </p:par>
                            </p:childTnLst>
                          </p:cTn>
                        </p:par>
                        <p:par>
                          <p:cTn id="14" fill="hold">
                            <p:stCondLst>
                              <p:cond delay="3000"/>
                            </p:stCondLst>
                            <p:childTnLst>
                              <p:par>
                                <p:cTn id="15" presetID="13" presetClass="entr" presetSubtype="16" fill="hold" nodeType="afterEffect">
                                  <p:stCondLst>
                                    <p:cond delay="0"/>
                                  </p:stCondLst>
                                  <p:childTnLst>
                                    <p:set>
                                      <p:cBhvr>
                                        <p:cTn id="16" dur="1" fill="hold">
                                          <p:stCondLst>
                                            <p:cond delay="0"/>
                                          </p:stCondLst>
                                        </p:cTn>
                                        <p:tgtEl>
                                          <p:spTgt spid="198663"/>
                                        </p:tgtEl>
                                        <p:attrNameLst>
                                          <p:attrName>style.visibility</p:attrName>
                                        </p:attrNameLst>
                                      </p:cBhvr>
                                      <p:to>
                                        <p:strVal val="visible"/>
                                      </p:to>
                                    </p:set>
                                    <p:animEffect transition="in" filter="plus(in)">
                                      <p:cBhvr>
                                        <p:cTn id="17" dur="2000"/>
                                        <p:tgtEl>
                                          <p:spTgt spid="198663"/>
                                        </p:tgtEl>
                                      </p:cBhvr>
                                    </p:animEffect>
                                  </p:childTnLst>
                                </p:cTn>
                              </p:par>
                              <p:par>
                                <p:cTn id="18" presetID="13" presetClass="entr" presetSubtype="16" fill="hold" nodeType="withEffect">
                                  <p:stCondLst>
                                    <p:cond delay="0"/>
                                  </p:stCondLst>
                                  <p:childTnLst>
                                    <p:set>
                                      <p:cBhvr>
                                        <p:cTn id="19" dur="1" fill="hold">
                                          <p:stCondLst>
                                            <p:cond delay="0"/>
                                          </p:stCondLst>
                                        </p:cTn>
                                        <p:tgtEl>
                                          <p:spTgt spid="198662"/>
                                        </p:tgtEl>
                                        <p:attrNameLst>
                                          <p:attrName>style.visibility</p:attrName>
                                        </p:attrNameLst>
                                      </p:cBhvr>
                                      <p:to>
                                        <p:strVal val="visible"/>
                                      </p:to>
                                    </p:set>
                                    <p:animEffect transition="in" filter="plus(in)">
                                      <p:cBhvr>
                                        <p:cTn id="20" dur="2000"/>
                                        <p:tgtEl>
                                          <p:spTgt spid="198662"/>
                                        </p:tgtEl>
                                      </p:cBhvr>
                                    </p:animEffect>
                                  </p:childTnLst>
                                </p:cTn>
                              </p:par>
                            </p:childTnLst>
                          </p:cTn>
                        </p:par>
                        <p:par>
                          <p:cTn id="21" fill="hold">
                            <p:stCondLst>
                              <p:cond delay="5000"/>
                            </p:stCondLst>
                            <p:childTnLst>
                              <p:par>
                                <p:cTn id="22" presetID="29" presetClass="entr" presetSubtype="0" fill="hold" grpId="0" nodeType="afterEffect">
                                  <p:stCondLst>
                                    <p:cond delay="0"/>
                                  </p:stCondLst>
                                  <p:childTnLst>
                                    <p:set>
                                      <p:cBhvr>
                                        <p:cTn id="23" dur="1" fill="hold">
                                          <p:stCondLst>
                                            <p:cond delay="0"/>
                                          </p:stCondLst>
                                        </p:cTn>
                                        <p:tgtEl>
                                          <p:spTgt spid="198664"/>
                                        </p:tgtEl>
                                        <p:attrNameLst>
                                          <p:attrName>style.visibility</p:attrName>
                                        </p:attrNameLst>
                                      </p:cBhvr>
                                      <p:to>
                                        <p:strVal val="visible"/>
                                      </p:to>
                                    </p:set>
                                    <p:anim calcmode="lin" valueType="num">
                                      <p:cBhvr>
                                        <p:cTn id="24" dur="2000" fill="hold"/>
                                        <p:tgtEl>
                                          <p:spTgt spid="198664"/>
                                        </p:tgtEl>
                                        <p:attrNameLst>
                                          <p:attrName>ppt_x</p:attrName>
                                        </p:attrNameLst>
                                      </p:cBhvr>
                                      <p:tavLst>
                                        <p:tav tm="0">
                                          <p:val>
                                            <p:strVal val="#ppt_x-.2"/>
                                          </p:val>
                                        </p:tav>
                                        <p:tav tm="100000">
                                          <p:val>
                                            <p:strVal val="#ppt_x"/>
                                          </p:val>
                                        </p:tav>
                                      </p:tavLst>
                                    </p:anim>
                                    <p:anim calcmode="lin" valueType="num">
                                      <p:cBhvr>
                                        <p:cTn id="25" dur="2000" fill="hold"/>
                                        <p:tgtEl>
                                          <p:spTgt spid="198664"/>
                                        </p:tgtEl>
                                        <p:attrNameLst>
                                          <p:attrName>ppt_y</p:attrName>
                                        </p:attrNameLst>
                                      </p:cBhvr>
                                      <p:tavLst>
                                        <p:tav tm="0">
                                          <p:val>
                                            <p:strVal val="#ppt_y"/>
                                          </p:val>
                                        </p:tav>
                                        <p:tav tm="100000">
                                          <p:val>
                                            <p:strVal val="#ppt_y"/>
                                          </p:val>
                                        </p:tav>
                                      </p:tavLst>
                                    </p:anim>
                                    <p:animEffect transition="in" filter="wipe(right)" prLst="gradientSize: 0.1">
                                      <p:cBhvr>
                                        <p:cTn id="26" dur="2000"/>
                                        <p:tgtEl>
                                          <p:spTgt spid="198664"/>
                                        </p:tgtEl>
                                      </p:cBhvr>
                                    </p:animEffect>
                                  </p:childTnLst>
                                </p:cTn>
                              </p:par>
                            </p:childTnLst>
                          </p:cTn>
                        </p:par>
                        <p:par>
                          <p:cTn id="27" fill="hold">
                            <p:stCondLst>
                              <p:cond delay="7000"/>
                            </p:stCondLst>
                            <p:childTnLst>
                              <p:par>
                                <p:cTn id="28" presetID="29" presetClass="entr" presetSubtype="0" fill="hold" grpId="0" nodeType="afterEffect">
                                  <p:stCondLst>
                                    <p:cond delay="0"/>
                                  </p:stCondLst>
                                  <p:childTnLst>
                                    <p:set>
                                      <p:cBhvr>
                                        <p:cTn id="29" dur="1" fill="hold">
                                          <p:stCondLst>
                                            <p:cond delay="0"/>
                                          </p:stCondLst>
                                        </p:cTn>
                                        <p:tgtEl>
                                          <p:spTgt spid="198667"/>
                                        </p:tgtEl>
                                        <p:attrNameLst>
                                          <p:attrName>style.visibility</p:attrName>
                                        </p:attrNameLst>
                                      </p:cBhvr>
                                      <p:to>
                                        <p:strVal val="visible"/>
                                      </p:to>
                                    </p:set>
                                    <p:anim calcmode="lin" valueType="num">
                                      <p:cBhvr>
                                        <p:cTn id="30" dur="1000" fill="hold"/>
                                        <p:tgtEl>
                                          <p:spTgt spid="198667"/>
                                        </p:tgtEl>
                                        <p:attrNameLst>
                                          <p:attrName>ppt_x</p:attrName>
                                        </p:attrNameLst>
                                      </p:cBhvr>
                                      <p:tavLst>
                                        <p:tav tm="0">
                                          <p:val>
                                            <p:strVal val="#ppt_x-.2"/>
                                          </p:val>
                                        </p:tav>
                                        <p:tav tm="100000">
                                          <p:val>
                                            <p:strVal val="#ppt_x"/>
                                          </p:val>
                                        </p:tav>
                                      </p:tavLst>
                                    </p:anim>
                                    <p:anim calcmode="lin" valueType="num">
                                      <p:cBhvr>
                                        <p:cTn id="31" dur="1000" fill="hold"/>
                                        <p:tgtEl>
                                          <p:spTgt spid="198667"/>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98667"/>
                                        </p:tgtEl>
                                      </p:cBhvr>
                                    </p:animEffect>
                                  </p:childTnLst>
                                </p:cTn>
                              </p:par>
                            </p:childTnLst>
                          </p:cTn>
                        </p:par>
                        <p:par>
                          <p:cTn id="33" fill="hold">
                            <p:stCondLst>
                              <p:cond delay="8000"/>
                            </p:stCondLst>
                            <p:childTnLst>
                              <p:par>
                                <p:cTn id="34" presetID="12" presetClass="entr" presetSubtype="1" fill="hold" nodeType="afterEffect">
                                  <p:stCondLst>
                                    <p:cond delay="0"/>
                                  </p:stCondLst>
                                  <p:childTnLst>
                                    <p:set>
                                      <p:cBhvr>
                                        <p:cTn id="35" dur="1" fill="hold">
                                          <p:stCondLst>
                                            <p:cond delay="0"/>
                                          </p:stCondLst>
                                        </p:cTn>
                                        <p:tgtEl>
                                          <p:spTgt spid="198665"/>
                                        </p:tgtEl>
                                        <p:attrNameLst>
                                          <p:attrName>style.visibility</p:attrName>
                                        </p:attrNameLst>
                                      </p:cBhvr>
                                      <p:to>
                                        <p:strVal val="visible"/>
                                      </p:to>
                                    </p:set>
                                    <p:animEffect transition="in" filter="slide(fromTop)">
                                      <p:cBhvr>
                                        <p:cTn id="36" dur="1000"/>
                                        <p:tgtEl>
                                          <p:spTgt spid="198665"/>
                                        </p:tgtEl>
                                      </p:cBhvr>
                                    </p:animEffect>
                                  </p:childTnLst>
                                </p:cTn>
                              </p:par>
                            </p:childTnLst>
                          </p:cTn>
                        </p:par>
                        <p:par>
                          <p:cTn id="37" fill="hold">
                            <p:stCondLst>
                              <p:cond delay="9000"/>
                            </p:stCondLst>
                            <p:childTnLst>
                              <p:par>
                                <p:cTn id="38" presetID="12" presetClass="entr" presetSubtype="1" fill="hold" nodeType="afterEffect">
                                  <p:stCondLst>
                                    <p:cond delay="0"/>
                                  </p:stCondLst>
                                  <p:childTnLst>
                                    <p:set>
                                      <p:cBhvr>
                                        <p:cTn id="39" dur="1" fill="hold">
                                          <p:stCondLst>
                                            <p:cond delay="0"/>
                                          </p:stCondLst>
                                        </p:cTn>
                                        <p:tgtEl>
                                          <p:spTgt spid="198666"/>
                                        </p:tgtEl>
                                        <p:attrNameLst>
                                          <p:attrName>style.visibility</p:attrName>
                                        </p:attrNameLst>
                                      </p:cBhvr>
                                      <p:to>
                                        <p:strVal val="visible"/>
                                      </p:to>
                                    </p:set>
                                    <p:animEffect transition="in" filter="slide(fromTop)">
                                      <p:cBhvr>
                                        <p:cTn id="40" dur="1000"/>
                                        <p:tgtEl>
                                          <p:spTgt spid="198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p:bldP spid="198661" grpId="0"/>
      <p:bldP spid="198664" grpId="0"/>
      <p:bldP spid="19866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438F0A4A-A0F7-4721-B320-DF1D66B04D31}" type="slidenum">
              <a:rPr lang="ar-SA">
                <a:solidFill>
                  <a:srgbClr val="90C226"/>
                </a:solidFill>
              </a:rPr>
              <a:pPr/>
              <a:t>73</a:t>
            </a:fld>
            <a:endParaRPr lang="en-US" dirty="0">
              <a:solidFill>
                <a:srgbClr val="90C226"/>
              </a:solidFill>
            </a:endParaRPr>
          </a:p>
        </p:txBody>
      </p:sp>
      <p:sp>
        <p:nvSpPr>
          <p:cNvPr id="200707" name="Rectangle 3"/>
          <p:cNvSpPr>
            <a:spLocks noChangeArrowheads="1"/>
          </p:cNvSpPr>
          <p:nvPr/>
        </p:nvSpPr>
        <p:spPr bwMode="auto">
          <a:xfrm>
            <a:off x="468313" y="1268413"/>
            <a:ext cx="3898900" cy="3139321"/>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بر دیوار جنوب غربی، در درون بقعه به احتمال قوی محرابی بوده که اکنون بوسیله دالانی به ایوان بقعه امامزاده حمزه (ع) مربوط شده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بر بالای در، پنجره و روزنی وجود داشته که هم اکنون نیز بر جای است و زمینه چهار گوش آن با ترنبه های فیلپوش، هشت گوشه شده و سپس با شکنج های رسمی، شانزده گوشه شده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بر روی گنبد درونی با فاصله ای، گنبد رویی با گریو بلند و به گمان فراوان به گونه رک ساخته شده بوده است.</a:t>
            </a:r>
            <a:endParaRPr lang="en-US" b="1" dirty="0">
              <a:solidFill>
                <a:prstClr val="black"/>
              </a:solidFill>
              <a:latin typeface="Arial" pitchFamily="34" charset="0"/>
              <a:cs typeface="B Homa" panose="00000400000000000000" pitchFamily="2" charset="-78"/>
            </a:endParaRPr>
          </a:p>
        </p:txBody>
      </p:sp>
      <p:pic>
        <p:nvPicPr>
          <p:cNvPr id="200708" name="Picture 4" descr="20k"/>
          <p:cNvPicPr>
            <a:picLocks noChangeAspect="1" noChangeArrowheads="1"/>
          </p:cNvPicPr>
          <p:nvPr/>
        </p:nvPicPr>
        <p:blipFill>
          <a:blip r:embed="rId2">
            <a:lum contrast="12000"/>
          </a:blip>
          <a:srcRect/>
          <a:stretch>
            <a:fillRect/>
          </a:stretch>
        </p:blipFill>
        <p:spPr bwMode="auto">
          <a:xfrm>
            <a:off x="4716463" y="1125538"/>
            <a:ext cx="4041775" cy="4679950"/>
          </a:xfrm>
          <a:prstGeom prst="rect">
            <a:avLst/>
          </a:prstGeom>
          <a:noFill/>
          <a:ln w="6350">
            <a:solidFill>
              <a:srgbClr val="000000"/>
            </a:solidFill>
            <a:miter lim="800000"/>
            <a:headEnd/>
            <a:tailEnd/>
          </a:ln>
          <a:effectLst>
            <a:outerShdw dist="107763" dir="2700000" algn="ctr" rotWithShape="0">
              <a:schemeClr val="tx1">
                <a:alpha val="50000"/>
              </a:schemeClr>
            </a:outerShdw>
          </a:effectLst>
        </p:spPr>
      </p:pic>
      <p:sp>
        <p:nvSpPr>
          <p:cNvPr id="200709" name="AutoShape 5">
            <a:hlinkClick r:id="rId3" action="ppaction://hlinksldjump" highlightClick="1"/>
          </p:cNvPr>
          <p:cNvSpPr>
            <a:spLocks noChangeArrowheads="1"/>
          </p:cNvSpPr>
          <p:nvPr/>
        </p:nvSpPr>
        <p:spPr bwMode="auto">
          <a:xfrm>
            <a:off x="250825" y="6165850"/>
            <a:ext cx="433388" cy="503238"/>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1182119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00708"/>
                                        </p:tgtEl>
                                        <p:attrNameLst>
                                          <p:attrName>style.visibility</p:attrName>
                                        </p:attrNameLst>
                                      </p:cBhvr>
                                      <p:to>
                                        <p:strVal val="visible"/>
                                      </p:to>
                                    </p:set>
                                    <p:animEffect transition="in" filter="circle(out)">
                                      <p:cBhvr>
                                        <p:cTn id="7" dur="2000"/>
                                        <p:tgtEl>
                                          <p:spTgt spid="20070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200707"/>
                                        </p:tgtEl>
                                        <p:attrNameLst>
                                          <p:attrName>style.visibility</p:attrName>
                                        </p:attrNameLst>
                                      </p:cBhvr>
                                      <p:to>
                                        <p:strVal val="visible"/>
                                      </p:to>
                                    </p:set>
                                    <p:animEffect transition="in" filter="diamond(in)">
                                      <p:cBhvr>
                                        <p:cTn id="11" dur="2000"/>
                                        <p:tgtEl>
                                          <p:spTgt spid="200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71F91F6D-68B4-4D2C-B5BA-A2A9E32B86CC}" type="slidenum">
              <a:rPr lang="ar-SA">
                <a:solidFill>
                  <a:srgbClr val="90C226"/>
                </a:solidFill>
              </a:rPr>
              <a:pPr/>
              <a:t>74</a:t>
            </a:fld>
            <a:endParaRPr lang="en-US" dirty="0">
              <a:solidFill>
                <a:srgbClr val="90C226"/>
              </a:solidFill>
            </a:endParaRPr>
          </a:p>
        </p:txBody>
      </p:sp>
      <p:sp>
        <p:nvSpPr>
          <p:cNvPr id="201731" name="Text Box 3"/>
          <p:cNvSpPr txBox="1">
            <a:spLocks noChangeArrowheads="1"/>
          </p:cNvSpPr>
          <p:nvPr/>
        </p:nvSpPr>
        <p:spPr bwMode="auto">
          <a:xfrm>
            <a:off x="6948488" y="260350"/>
            <a:ext cx="1944687" cy="707886"/>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مسجد جامع گلپایگان</a:t>
            </a:r>
            <a:endParaRPr lang="en-US" sz="2000" b="1" dirty="0">
              <a:solidFill>
                <a:srgbClr val="800000"/>
              </a:solidFill>
              <a:latin typeface="Arial" pitchFamily="34" charset="0"/>
              <a:cs typeface="B Homa" panose="00000400000000000000" pitchFamily="2" charset="-78"/>
            </a:endParaRPr>
          </a:p>
        </p:txBody>
      </p:sp>
      <p:sp>
        <p:nvSpPr>
          <p:cNvPr id="201732" name="Text Box 4"/>
          <p:cNvSpPr txBox="1">
            <a:spLocks noChangeArrowheads="1"/>
          </p:cNvSpPr>
          <p:nvPr/>
        </p:nvSpPr>
        <p:spPr bwMode="auto">
          <a:xfrm>
            <a:off x="4572000" y="692150"/>
            <a:ext cx="4321175" cy="1190625"/>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مسجد جامع گلپایگان (498-512 ق) از نخست همانند گنبد دوازده امام و مسجد جامع بروجرد تنها دارای یک گنبد خانه بوده و بخشهای دیگر بعد ها به آن افزوده شده است.</a:t>
            </a:r>
          </a:p>
        </p:txBody>
      </p:sp>
      <p:pic>
        <p:nvPicPr>
          <p:cNvPr id="201733" name="Picture 5" descr="gol2"/>
          <p:cNvPicPr>
            <a:picLocks noChangeAspect="1" noChangeArrowheads="1"/>
          </p:cNvPicPr>
          <p:nvPr/>
        </p:nvPicPr>
        <p:blipFill>
          <a:blip r:embed="rId2"/>
          <a:srcRect/>
          <a:stretch>
            <a:fillRect/>
          </a:stretch>
        </p:blipFill>
        <p:spPr bwMode="auto">
          <a:xfrm>
            <a:off x="323850" y="333375"/>
            <a:ext cx="4032250" cy="301783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01734" name="Picture 6" descr="21"/>
          <p:cNvPicPr>
            <a:picLocks noChangeAspect="1" noChangeArrowheads="1"/>
          </p:cNvPicPr>
          <p:nvPr/>
        </p:nvPicPr>
        <p:blipFill>
          <a:blip r:embed="rId3">
            <a:lum contrast="42000"/>
          </a:blip>
          <a:srcRect/>
          <a:stretch>
            <a:fillRect/>
          </a:stretch>
        </p:blipFill>
        <p:spPr bwMode="auto">
          <a:xfrm>
            <a:off x="4716463" y="1989138"/>
            <a:ext cx="4103687" cy="3114675"/>
          </a:xfrm>
          <a:prstGeom prst="rect">
            <a:avLst/>
          </a:prstGeom>
          <a:noFill/>
          <a:ln w="3175">
            <a:solidFill>
              <a:srgbClr val="000000"/>
            </a:solidFill>
            <a:miter lim="800000"/>
            <a:headEnd/>
            <a:tailEnd/>
          </a:ln>
          <a:effectLst>
            <a:outerShdw dist="107763" dir="2700000" algn="ctr" rotWithShape="0">
              <a:srgbClr val="808080">
                <a:alpha val="50000"/>
              </a:srgbClr>
            </a:outerShdw>
          </a:effectLst>
        </p:spPr>
      </p:pic>
      <p:sp>
        <p:nvSpPr>
          <p:cNvPr id="201735" name="Rectangle 7"/>
          <p:cNvSpPr>
            <a:spLocks noChangeArrowheads="1"/>
          </p:cNvSpPr>
          <p:nvPr/>
        </p:nvSpPr>
        <p:spPr bwMode="auto">
          <a:xfrm>
            <a:off x="1187450" y="5203825"/>
            <a:ext cx="7775575" cy="1465263"/>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گنبد تهرنگ آتشکده ای دارد.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گنبد به روش ترکین ساخته شده است.</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آجرکاری شیوه رازی در آن بسیار نغز کار شده.</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گرداگرد برخی ستون های این ساختمان همچون </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ستون آتشکده های کهن، دارای پیلک هایی است که برش ستون را همچون برگ شبدر در می آورد.</a:t>
            </a:r>
            <a:endParaRPr lang="en-US" b="1" dirty="0">
              <a:solidFill>
                <a:prstClr val="black"/>
              </a:solidFill>
              <a:latin typeface="Arial" pitchFamily="34" charset="0"/>
              <a:cs typeface="B Homa" panose="00000400000000000000" pitchFamily="2" charset="-78"/>
            </a:endParaRPr>
          </a:p>
        </p:txBody>
      </p:sp>
      <p:pic>
        <p:nvPicPr>
          <p:cNvPr id="201736" name="Picture 8" descr="gol1"/>
          <p:cNvPicPr>
            <a:picLocks noChangeAspect="1" noChangeArrowheads="1"/>
          </p:cNvPicPr>
          <p:nvPr/>
        </p:nvPicPr>
        <p:blipFill>
          <a:blip r:embed="rId4"/>
          <a:srcRect/>
          <a:stretch>
            <a:fillRect/>
          </a:stretch>
        </p:blipFill>
        <p:spPr bwMode="auto">
          <a:xfrm>
            <a:off x="1044575" y="3573463"/>
            <a:ext cx="2663825" cy="259238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01737" name="AutoShape 9">
            <a:hlinkClick r:id="rId5" action="ppaction://hlinksldjump" highlightClick="1"/>
          </p:cNvPr>
          <p:cNvSpPr>
            <a:spLocks noChangeArrowheads="1"/>
          </p:cNvSpPr>
          <p:nvPr/>
        </p:nvSpPr>
        <p:spPr bwMode="auto">
          <a:xfrm>
            <a:off x="250825" y="6308725"/>
            <a:ext cx="360363" cy="360363"/>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1425610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01731"/>
                                        </p:tgtEl>
                                        <p:attrNameLst>
                                          <p:attrName>style.visibility</p:attrName>
                                        </p:attrNameLst>
                                      </p:cBhvr>
                                      <p:to>
                                        <p:strVal val="visible"/>
                                      </p:to>
                                    </p:set>
                                    <p:anim calcmode="lin" valueType="num">
                                      <p:cBhvr>
                                        <p:cTn id="7" dur="1000" fill="hold"/>
                                        <p:tgtEl>
                                          <p:spTgt spid="201731"/>
                                        </p:tgtEl>
                                        <p:attrNameLst>
                                          <p:attrName>ppt_x</p:attrName>
                                        </p:attrNameLst>
                                      </p:cBhvr>
                                      <p:tavLst>
                                        <p:tav tm="0">
                                          <p:val>
                                            <p:strVal val="#ppt_x-.2"/>
                                          </p:val>
                                        </p:tav>
                                        <p:tav tm="100000">
                                          <p:val>
                                            <p:strVal val="#ppt_x"/>
                                          </p:val>
                                        </p:tav>
                                      </p:tavLst>
                                    </p:anim>
                                    <p:anim calcmode="lin" valueType="num">
                                      <p:cBhvr>
                                        <p:cTn id="8" dur="1000" fill="hold"/>
                                        <p:tgtEl>
                                          <p:spTgt spid="20173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1731"/>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201732"/>
                                        </p:tgtEl>
                                        <p:attrNameLst>
                                          <p:attrName>style.visibility</p:attrName>
                                        </p:attrNameLst>
                                      </p:cBhvr>
                                      <p:to>
                                        <p:strVal val="visible"/>
                                      </p:to>
                                    </p:set>
                                    <p:animEffect transition="in" filter="diamond(in)">
                                      <p:cBhvr>
                                        <p:cTn id="13" dur="2000"/>
                                        <p:tgtEl>
                                          <p:spTgt spid="201732"/>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201733"/>
                                        </p:tgtEl>
                                        <p:attrNameLst>
                                          <p:attrName>style.visibility</p:attrName>
                                        </p:attrNameLst>
                                      </p:cBhvr>
                                      <p:to>
                                        <p:strVal val="visible"/>
                                      </p:to>
                                    </p:set>
                                    <p:animEffect transition="in" filter="fade">
                                      <p:cBhvr>
                                        <p:cTn id="17" dur="2000"/>
                                        <p:tgtEl>
                                          <p:spTgt spid="201733"/>
                                        </p:tgtEl>
                                      </p:cBhvr>
                                    </p:animEffect>
                                  </p:childTnLst>
                                </p:cTn>
                              </p:par>
                            </p:childTnLst>
                          </p:cTn>
                        </p:par>
                        <p:par>
                          <p:cTn id="18" fill="hold">
                            <p:stCondLst>
                              <p:cond delay="5000"/>
                            </p:stCondLst>
                            <p:childTnLst>
                              <p:par>
                                <p:cTn id="19" presetID="10" presetClass="entr" presetSubtype="0" fill="hold" nodeType="afterEffect">
                                  <p:stCondLst>
                                    <p:cond delay="0"/>
                                  </p:stCondLst>
                                  <p:childTnLst>
                                    <p:set>
                                      <p:cBhvr>
                                        <p:cTn id="20" dur="1" fill="hold">
                                          <p:stCondLst>
                                            <p:cond delay="0"/>
                                          </p:stCondLst>
                                        </p:cTn>
                                        <p:tgtEl>
                                          <p:spTgt spid="201734"/>
                                        </p:tgtEl>
                                        <p:attrNameLst>
                                          <p:attrName>style.visibility</p:attrName>
                                        </p:attrNameLst>
                                      </p:cBhvr>
                                      <p:to>
                                        <p:strVal val="visible"/>
                                      </p:to>
                                    </p:set>
                                    <p:animEffect transition="in" filter="fade">
                                      <p:cBhvr>
                                        <p:cTn id="21" dur="2000"/>
                                        <p:tgtEl>
                                          <p:spTgt spid="201734"/>
                                        </p:tgtEl>
                                      </p:cBhvr>
                                    </p:animEffect>
                                  </p:childTnLst>
                                </p:cTn>
                              </p:par>
                            </p:childTnLst>
                          </p:cTn>
                        </p:par>
                        <p:par>
                          <p:cTn id="22" fill="hold">
                            <p:stCondLst>
                              <p:cond delay="7000"/>
                            </p:stCondLst>
                            <p:childTnLst>
                              <p:par>
                                <p:cTn id="23" presetID="8" presetClass="entr" presetSubtype="16" fill="hold" grpId="0" nodeType="afterEffect">
                                  <p:stCondLst>
                                    <p:cond delay="0"/>
                                  </p:stCondLst>
                                  <p:childTnLst>
                                    <p:set>
                                      <p:cBhvr>
                                        <p:cTn id="24" dur="1" fill="hold">
                                          <p:stCondLst>
                                            <p:cond delay="0"/>
                                          </p:stCondLst>
                                        </p:cTn>
                                        <p:tgtEl>
                                          <p:spTgt spid="201735"/>
                                        </p:tgtEl>
                                        <p:attrNameLst>
                                          <p:attrName>style.visibility</p:attrName>
                                        </p:attrNameLst>
                                      </p:cBhvr>
                                      <p:to>
                                        <p:strVal val="visible"/>
                                      </p:to>
                                    </p:set>
                                    <p:animEffect transition="in" filter="diamond(in)">
                                      <p:cBhvr>
                                        <p:cTn id="25" dur="2000"/>
                                        <p:tgtEl>
                                          <p:spTgt spid="201735"/>
                                        </p:tgtEl>
                                      </p:cBhvr>
                                    </p:animEffect>
                                  </p:childTnLst>
                                </p:cTn>
                              </p:par>
                            </p:childTnLst>
                          </p:cTn>
                        </p:par>
                        <p:par>
                          <p:cTn id="26" fill="hold">
                            <p:stCondLst>
                              <p:cond delay="9000"/>
                            </p:stCondLst>
                            <p:childTnLst>
                              <p:par>
                                <p:cTn id="27" presetID="5" presetClass="entr" presetSubtype="5" fill="hold" nodeType="afterEffect">
                                  <p:stCondLst>
                                    <p:cond delay="0"/>
                                  </p:stCondLst>
                                  <p:childTnLst>
                                    <p:set>
                                      <p:cBhvr>
                                        <p:cTn id="28" dur="1" fill="hold">
                                          <p:stCondLst>
                                            <p:cond delay="0"/>
                                          </p:stCondLst>
                                        </p:cTn>
                                        <p:tgtEl>
                                          <p:spTgt spid="201736"/>
                                        </p:tgtEl>
                                        <p:attrNameLst>
                                          <p:attrName>style.visibility</p:attrName>
                                        </p:attrNameLst>
                                      </p:cBhvr>
                                      <p:to>
                                        <p:strVal val="visible"/>
                                      </p:to>
                                    </p:set>
                                    <p:animEffect transition="in" filter="checkerboard(down)">
                                      <p:cBhvr>
                                        <p:cTn id="29" dur="1000"/>
                                        <p:tgtEl>
                                          <p:spTgt spid="201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p:bldP spid="201732" grpId="0"/>
      <p:bldP spid="20173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C05654F7-3359-4C57-B9F3-4C8A4E290952}" type="slidenum">
              <a:rPr lang="ar-SA">
                <a:solidFill>
                  <a:srgbClr val="90C226"/>
                </a:solidFill>
              </a:rPr>
              <a:pPr/>
              <a:t>75</a:t>
            </a:fld>
            <a:endParaRPr lang="en-US" dirty="0">
              <a:solidFill>
                <a:srgbClr val="90C226"/>
              </a:solidFill>
            </a:endParaRPr>
          </a:p>
        </p:txBody>
      </p:sp>
      <p:sp>
        <p:nvSpPr>
          <p:cNvPr id="204803" name="Text Box 3"/>
          <p:cNvSpPr txBox="1">
            <a:spLocks noChangeArrowheads="1"/>
          </p:cNvSpPr>
          <p:nvPr/>
        </p:nvSpPr>
        <p:spPr bwMode="auto">
          <a:xfrm>
            <a:off x="7596188" y="260350"/>
            <a:ext cx="1150937"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رباط شرف</a:t>
            </a:r>
            <a:endParaRPr lang="en-US" sz="2000" b="1" dirty="0">
              <a:solidFill>
                <a:srgbClr val="800000"/>
              </a:solidFill>
              <a:latin typeface="Arial" pitchFamily="34" charset="0"/>
              <a:cs typeface="B Homa" panose="00000400000000000000" pitchFamily="2" charset="-78"/>
            </a:endParaRPr>
          </a:p>
        </p:txBody>
      </p:sp>
      <p:sp>
        <p:nvSpPr>
          <p:cNvPr id="204804" name="Text Box 4"/>
          <p:cNvSpPr txBox="1">
            <a:spLocks noChangeArrowheads="1"/>
          </p:cNvSpPr>
          <p:nvPr/>
        </p:nvSpPr>
        <p:spPr bwMode="auto">
          <a:xfrm>
            <a:off x="4140200" y="692150"/>
            <a:ext cx="4679950" cy="2427288"/>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رباط شرف (508 ق) در شاهراه بغداد- مرو و پیش از آن مداین- مرو ساخته شد.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این رباط دارای دو میانسرای تو درتو است که در دو زمان ساخته شده اند. در دو سوی ایوان میانسرای پشتی در ته ساختمان، دو میانسرای کوچک ساخته شده که چهار ایوان یا گیری یا چفته (صفه) گرداگرد آن را فرا گرفته اند. شاید این ها خانه خصوصی بوده اند. این خانه کوچک چهار صفه از کهنترین نمونه ها به شمار می رود.</a:t>
            </a:r>
          </a:p>
        </p:txBody>
      </p:sp>
      <p:pic>
        <p:nvPicPr>
          <p:cNvPr id="204805" name="Picture 5" descr="robat sharaf5"/>
          <p:cNvPicPr>
            <a:picLocks noChangeAspect="1" noChangeArrowheads="1"/>
          </p:cNvPicPr>
          <p:nvPr/>
        </p:nvPicPr>
        <p:blipFill>
          <a:blip r:embed="rId2"/>
          <a:srcRect/>
          <a:stretch>
            <a:fillRect/>
          </a:stretch>
        </p:blipFill>
        <p:spPr bwMode="auto">
          <a:xfrm>
            <a:off x="323850" y="476250"/>
            <a:ext cx="3638550" cy="27209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04806" name="Picture 6" descr="119"/>
          <p:cNvPicPr>
            <a:picLocks noChangeAspect="1" noChangeArrowheads="1"/>
          </p:cNvPicPr>
          <p:nvPr/>
        </p:nvPicPr>
        <p:blipFill>
          <a:blip r:embed="rId3"/>
          <a:srcRect/>
          <a:stretch>
            <a:fillRect/>
          </a:stretch>
        </p:blipFill>
        <p:spPr bwMode="auto">
          <a:xfrm>
            <a:off x="4427538" y="3284538"/>
            <a:ext cx="4392612" cy="266541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04807" name="Picture 7" descr="robat sharaf3"/>
          <p:cNvPicPr>
            <a:picLocks noChangeAspect="1" noChangeArrowheads="1"/>
          </p:cNvPicPr>
          <p:nvPr/>
        </p:nvPicPr>
        <p:blipFill>
          <a:blip r:embed="rId4"/>
          <a:srcRect/>
          <a:stretch>
            <a:fillRect/>
          </a:stretch>
        </p:blipFill>
        <p:spPr bwMode="auto">
          <a:xfrm>
            <a:off x="539750" y="3429000"/>
            <a:ext cx="3351213" cy="13144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04808" name="Picture 8" descr="26t"/>
          <p:cNvPicPr>
            <a:picLocks noChangeAspect="1" noChangeArrowheads="1"/>
          </p:cNvPicPr>
          <p:nvPr/>
        </p:nvPicPr>
        <p:blipFill>
          <a:blip r:embed="rId5" cstate="screen">
            <a:lum contrast="36000"/>
            <a:extLst>
              <a:ext uri="{28A0092B-C50C-407E-A947-70E740481C1C}">
                <a14:useLocalDpi xmlns:a14="http://schemas.microsoft.com/office/drawing/2010/main"/>
              </a:ext>
            </a:extLst>
          </a:blip>
          <a:srcRect/>
          <a:stretch>
            <a:fillRect/>
          </a:stretch>
        </p:blipFill>
        <p:spPr bwMode="auto">
          <a:xfrm>
            <a:off x="323850" y="4941888"/>
            <a:ext cx="3816350" cy="108108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Tree>
    <p:extLst>
      <p:ext uri="{BB962C8B-B14F-4D97-AF65-F5344CB8AC3E}">
        <p14:creationId xmlns:p14="http://schemas.microsoft.com/office/powerpoint/2010/main" val="2282672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04803"/>
                                        </p:tgtEl>
                                        <p:attrNameLst>
                                          <p:attrName>style.visibility</p:attrName>
                                        </p:attrNameLst>
                                      </p:cBhvr>
                                      <p:to>
                                        <p:strVal val="visible"/>
                                      </p:to>
                                    </p:set>
                                    <p:anim calcmode="lin" valueType="num">
                                      <p:cBhvr>
                                        <p:cTn id="7" dur="1000" fill="hold"/>
                                        <p:tgtEl>
                                          <p:spTgt spid="204803"/>
                                        </p:tgtEl>
                                        <p:attrNameLst>
                                          <p:attrName>ppt_x</p:attrName>
                                        </p:attrNameLst>
                                      </p:cBhvr>
                                      <p:tavLst>
                                        <p:tav tm="0">
                                          <p:val>
                                            <p:strVal val="#ppt_x-.2"/>
                                          </p:val>
                                        </p:tav>
                                        <p:tav tm="100000">
                                          <p:val>
                                            <p:strVal val="#ppt_x"/>
                                          </p:val>
                                        </p:tav>
                                      </p:tavLst>
                                    </p:anim>
                                    <p:anim calcmode="lin" valueType="num">
                                      <p:cBhvr>
                                        <p:cTn id="8" dur="1000" fill="hold"/>
                                        <p:tgtEl>
                                          <p:spTgt spid="20480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480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204804"/>
                                        </p:tgtEl>
                                        <p:attrNameLst>
                                          <p:attrName>style.visibility</p:attrName>
                                        </p:attrNameLst>
                                      </p:cBhvr>
                                      <p:to>
                                        <p:strVal val="visible"/>
                                      </p:to>
                                    </p:set>
                                    <p:animEffect transition="in" filter="diamond(in)">
                                      <p:cBhvr>
                                        <p:cTn id="13" dur="2000"/>
                                        <p:tgtEl>
                                          <p:spTgt spid="204804"/>
                                        </p:tgtEl>
                                      </p:cBhvr>
                                    </p:animEffect>
                                  </p:childTnLst>
                                </p:cTn>
                              </p:par>
                            </p:childTnLst>
                          </p:cTn>
                        </p:par>
                        <p:par>
                          <p:cTn id="14" fill="hold">
                            <p:stCondLst>
                              <p:cond delay="3000"/>
                            </p:stCondLst>
                            <p:childTnLst>
                              <p:par>
                                <p:cTn id="15" presetID="21" presetClass="entr" presetSubtype="2" fill="hold" nodeType="afterEffect">
                                  <p:stCondLst>
                                    <p:cond delay="0"/>
                                  </p:stCondLst>
                                  <p:childTnLst>
                                    <p:set>
                                      <p:cBhvr>
                                        <p:cTn id="16" dur="1" fill="hold">
                                          <p:stCondLst>
                                            <p:cond delay="0"/>
                                          </p:stCondLst>
                                        </p:cTn>
                                        <p:tgtEl>
                                          <p:spTgt spid="204806"/>
                                        </p:tgtEl>
                                        <p:attrNameLst>
                                          <p:attrName>style.visibility</p:attrName>
                                        </p:attrNameLst>
                                      </p:cBhvr>
                                      <p:to>
                                        <p:strVal val="visible"/>
                                      </p:to>
                                    </p:set>
                                    <p:animEffect transition="in" filter="wheel(2)">
                                      <p:cBhvr>
                                        <p:cTn id="17" dur="2000"/>
                                        <p:tgtEl>
                                          <p:spTgt spid="204806"/>
                                        </p:tgtEl>
                                      </p:cBhvr>
                                    </p:animEffect>
                                  </p:childTnLst>
                                </p:cTn>
                              </p:par>
                              <p:par>
                                <p:cTn id="18" presetID="21" presetClass="entr" presetSubtype="2" fill="hold" nodeType="withEffect">
                                  <p:stCondLst>
                                    <p:cond delay="0"/>
                                  </p:stCondLst>
                                  <p:childTnLst>
                                    <p:set>
                                      <p:cBhvr>
                                        <p:cTn id="19" dur="1" fill="hold">
                                          <p:stCondLst>
                                            <p:cond delay="0"/>
                                          </p:stCondLst>
                                        </p:cTn>
                                        <p:tgtEl>
                                          <p:spTgt spid="204805"/>
                                        </p:tgtEl>
                                        <p:attrNameLst>
                                          <p:attrName>style.visibility</p:attrName>
                                        </p:attrNameLst>
                                      </p:cBhvr>
                                      <p:to>
                                        <p:strVal val="visible"/>
                                      </p:to>
                                    </p:set>
                                    <p:animEffect transition="in" filter="wheel(2)">
                                      <p:cBhvr>
                                        <p:cTn id="20" dur="2000"/>
                                        <p:tgtEl>
                                          <p:spTgt spid="204805"/>
                                        </p:tgtEl>
                                      </p:cBhvr>
                                    </p:animEffect>
                                  </p:childTnLst>
                                </p:cTn>
                              </p:par>
                            </p:childTnLst>
                          </p:cTn>
                        </p:par>
                        <p:par>
                          <p:cTn id="21" fill="hold">
                            <p:stCondLst>
                              <p:cond delay="5000"/>
                            </p:stCondLst>
                            <p:childTnLst>
                              <p:par>
                                <p:cTn id="22" presetID="12" presetClass="entr" presetSubtype="4" fill="hold" nodeType="afterEffect">
                                  <p:stCondLst>
                                    <p:cond delay="0"/>
                                  </p:stCondLst>
                                  <p:childTnLst>
                                    <p:set>
                                      <p:cBhvr>
                                        <p:cTn id="23" dur="1" fill="hold">
                                          <p:stCondLst>
                                            <p:cond delay="0"/>
                                          </p:stCondLst>
                                        </p:cTn>
                                        <p:tgtEl>
                                          <p:spTgt spid="204807"/>
                                        </p:tgtEl>
                                        <p:attrNameLst>
                                          <p:attrName>style.visibility</p:attrName>
                                        </p:attrNameLst>
                                      </p:cBhvr>
                                      <p:to>
                                        <p:strVal val="visible"/>
                                      </p:to>
                                    </p:set>
                                    <p:animEffect transition="in" filter="slide(fromBottom)">
                                      <p:cBhvr>
                                        <p:cTn id="24" dur="1000"/>
                                        <p:tgtEl>
                                          <p:spTgt spid="204807"/>
                                        </p:tgtEl>
                                      </p:cBhvr>
                                    </p:animEffect>
                                  </p:childTnLst>
                                </p:cTn>
                              </p:par>
                            </p:childTnLst>
                          </p:cTn>
                        </p:par>
                        <p:par>
                          <p:cTn id="25" fill="hold">
                            <p:stCondLst>
                              <p:cond delay="6000"/>
                            </p:stCondLst>
                            <p:childTnLst>
                              <p:par>
                                <p:cTn id="26" presetID="12" presetClass="entr" presetSubtype="4" fill="hold" nodeType="afterEffect">
                                  <p:stCondLst>
                                    <p:cond delay="0"/>
                                  </p:stCondLst>
                                  <p:childTnLst>
                                    <p:set>
                                      <p:cBhvr>
                                        <p:cTn id="27" dur="1" fill="hold">
                                          <p:stCondLst>
                                            <p:cond delay="0"/>
                                          </p:stCondLst>
                                        </p:cTn>
                                        <p:tgtEl>
                                          <p:spTgt spid="204808"/>
                                        </p:tgtEl>
                                        <p:attrNameLst>
                                          <p:attrName>style.visibility</p:attrName>
                                        </p:attrNameLst>
                                      </p:cBhvr>
                                      <p:to>
                                        <p:strVal val="visible"/>
                                      </p:to>
                                    </p:set>
                                    <p:animEffect transition="in" filter="slide(fromBottom)">
                                      <p:cBhvr>
                                        <p:cTn id="28" dur="1000"/>
                                        <p:tgtEl>
                                          <p:spTgt spid="204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3" grpId="0"/>
      <p:bldP spid="20480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5"/>
          <p:cNvSpPr>
            <a:spLocks noGrp="1"/>
          </p:cNvSpPr>
          <p:nvPr>
            <p:ph type="sldNum" sz="quarter" idx="12"/>
          </p:nvPr>
        </p:nvSpPr>
        <p:spPr/>
        <p:txBody>
          <a:bodyPr/>
          <a:lstStyle/>
          <a:p>
            <a:fld id="{C167C900-4DFB-49D0-ADE8-4981AF57863A}" type="slidenum">
              <a:rPr lang="ar-SA">
                <a:solidFill>
                  <a:srgbClr val="90C226"/>
                </a:solidFill>
              </a:rPr>
              <a:pPr/>
              <a:t>76</a:t>
            </a:fld>
            <a:endParaRPr lang="en-US" dirty="0">
              <a:solidFill>
                <a:srgbClr val="90C226"/>
              </a:solidFill>
            </a:endParaRPr>
          </a:p>
        </p:txBody>
      </p:sp>
      <p:pic>
        <p:nvPicPr>
          <p:cNvPr id="205827" name="Picture 3" descr="24"/>
          <p:cNvPicPr>
            <a:picLocks noChangeAspect="1" noChangeArrowheads="1"/>
          </p:cNvPicPr>
          <p:nvPr/>
        </p:nvPicPr>
        <p:blipFill>
          <a:blip r:embed="rId2">
            <a:lum contrast="18000"/>
          </a:blip>
          <a:srcRect/>
          <a:stretch>
            <a:fillRect/>
          </a:stretch>
        </p:blipFill>
        <p:spPr bwMode="auto">
          <a:xfrm>
            <a:off x="4859338" y="188913"/>
            <a:ext cx="4076700" cy="63817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05828" name="Text Box 4"/>
          <p:cNvSpPr txBox="1">
            <a:spLocks noChangeArrowheads="1"/>
          </p:cNvSpPr>
          <p:nvPr/>
        </p:nvSpPr>
        <p:spPr bwMode="auto">
          <a:xfrm>
            <a:off x="1908175" y="1196975"/>
            <a:ext cx="2740025" cy="22256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1- ورودی اصلی </a:t>
            </a:r>
          </a:p>
          <a:p>
            <a:pPr fontAlgn="base">
              <a:spcBef>
                <a:spcPct val="50000"/>
              </a:spcBef>
              <a:spcAft>
                <a:spcPct val="0"/>
              </a:spcAft>
            </a:pPr>
            <a:r>
              <a:rPr lang="fa-IR" sz="2000" dirty="0">
                <a:solidFill>
                  <a:srgbClr val="800000"/>
                </a:solidFill>
                <a:latin typeface="Arial" pitchFamily="34" charset="0"/>
                <a:cs typeface="B Farnaz" pitchFamily="2" charset="-78"/>
              </a:rPr>
              <a:t>3- اصطبل</a:t>
            </a:r>
          </a:p>
          <a:p>
            <a:pPr fontAlgn="base">
              <a:spcBef>
                <a:spcPct val="50000"/>
              </a:spcBef>
              <a:spcAft>
                <a:spcPct val="0"/>
              </a:spcAft>
            </a:pPr>
            <a:r>
              <a:rPr lang="fa-IR" sz="2000" dirty="0">
                <a:solidFill>
                  <a:srgbClr val="800000"/>
                </a:solidFill>
                <a:latin typeface="Arial" pitchFamily="34" charset="0"/>
                <a:cs typeface="B Farnaz" pitchFamily="2" charset="-78"/>
              </a:rPr>
              <a:t>5- حجره</a:t>
            </a:r>
          </a:p>
          <a:p>
            <a:pPr fontAlgn="base">
              <a:spcBef>
                <a:spcPct val="50000"/>
              </a:spcBef>
              <a:spcAft>
                <a:spcPct val="0"/>
              </a:spcAft>
            </a:pPr>
            <a:r>
              <a:rPr lang="fa-IR" sz="2000" dirty="0">
                <a:solidFill>
                  <a:srgbClr val="800000"/>
                </a:solidFill>
                <a:latin typeface="Arial" pitchFamily="34" charset="0"/>
                <a:cs typeface="B Farnaz" pitchFamily="2" charset="-78"/>
              </a:rPr>
              <a:t>7- رواق</a:t>
            </a:r>
          </a:p>
          <a:p>
            <a:pPr fontAlgn="base">
              <a:spcBef>
                <a:spcPct val="50000"/>
              </a:spcBef>
              <a:spcAft>
                <a:spcPct val="0"/>
              </a:spcAft>
            </a:pPr>
            <a:r>
              <a:rPr lang="fa-IR" sz="2000" dirty="0">
                <a:solidFill>
                  <a:srgbClr val="800000"/>
                </a:solidFill>
                <a:latin typeface="Arial" pitchFamily="34" charset="0"/>
                <a:cs typeface="B Farnaz" pitchFamily="2" charset="-78"/>
              </a:rPr>
              <a:t>9- محل اقامت خصوصی</a:t>
            </a:r>
            <a:endParaRPr lang="en-US" sz="2000" dirty="0">
              <a:solidFill>
                <a:srgbClr val="800000"/>
              </a:solidFill>
              <a:latin typeface="Arial" pitchFamily="34" charset="0"/>
              <a:cs typeface="B Farnaz" pitchFamily="2" charset="-78"/>
            </a:endParaRPr>
          </a:p>
        </p:txBody>
      </p:sp>
      <p:sp>
        <p:nvSpPr>
          <p:cNvPr id="205829" name="Text Box 5"/>
          <p:cNvSpPr txBox="1">
            <a:spLocks noChangeArrowheads="1"/>
          </p:cNvSpPr>
          <p:nvPr/>
        </p:nvSpPr>
        <p:spPr bwMode="auto">
          <a:xfrm>
            <a:off x="1908175" y="620713"/>
            <a:ext cx="1871663" cy="45720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400" dirty="0">
                <a:solidFill>
                  <a:srgbClr val="800000"/>
                </a:solidFill>
                <a:latin typeface="Arial" pitchFamily="34" charset="0"/>
                <a:cs typeface="B Farnaz" pitchFamily="2" charset="-78"/>
              </a:rPr>
              <a:t>پلان رباط شرف</a:t>
            </a:r>
            <a:endParaRPr lang="en-US" sz="2400" dirty="0">
              <a:solidFill>
                <a:srgbClr val="800000"/>
              </a:solidFill>
              <a:latin typeface="Arial" pitchFamily="34" charset="0"/>
              <a:cs typeface="B Farnaz" pitchFamily="2" charset="-78"/>
            </a:endParaRPr>
          </a:p>
        </p:txBody>
      </p:sp>
      <p:sp>
        <p:nvSpPr>
          <p:cNvPr id="205830" name="Text Box 6"/>
          <p:cNvSpPr txBox="1">
            <a:spLocks noChangeArrowheads="1"/>
          </p:cNvSpPr>
          <p:nvPr/>
        </p:nvSpPr>
        <p:spPr bwMode="auto">
          <a:xfrm>
            <a:off x="6588125" y="2133600"/>
            <a:ext cx="576263" cy="45720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400" dirty="0">
                <a:solidFill>
                  <a:srgbClr val="FF0000"/>
                </a:solidFill>
                <a:latin typeface="Arial" pitchFamily="34" charset="0"/>
                <a:cs typeface="B Farnaz" pitchFamily="2" charset="-78"/>
              </a:rPr>
              <a:t>10</a:t>
            </a:r>
            <a:endParaRPr lang="en-US" sz="2400" dirty="0">
              <a:solidFill>
                <a:srgbClr val="FF0000"/>
              </a:solidFill>
              <a:latin typeface="Arial" pitchFamily="34" charset="0"/>
              <a:cs typeface="B Farnaz" pitchFamily="2" charset="-78"/>
            </a:endParaRPr>
          </a:p>
        </p:txBody>
      </p:sp>
      <p:sp>
        <p:nvSpPr>
          <p:cNvPr id="205831" name="Rectangle 7"/>
          <p:cNvSpPr>
            <a:spLocks noChangeArrowheads="1"/>
          </p:cNvSpPr>
          <p:nvPr/>
        </p:nvSpPr>
        <p:spPr bwMode="auto">
          <a:xfrm>
            <a:off x="6732588" y="5876925"/>
            <a:ext cx="263525"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1</a:t>
            </a:r>
            <a:endParaRPr lang="en-US" sz="2400" dirty="0">
              <a:solidFill>
                <a:srgbClr val="FF0000"/>
              </a:solidFill>
              <a:latin typeface="Arial" pitchFamily="34" charset="0"/>
              <a:cs typeface="B Farnaz" pitchFamily="2" charset="-78"/>
            </a:endParaRPr>
          </a:p>
        </p:txBody>
      </p:sp>
      <p:sp>
        <p:nvSpPr>
          <p:cNvPr id="205832" name="Rectangle 8"/>
          <p:cNvSpPr>
            <a:spLocks noChangeArrowheads="1"/>
          </p:cNvSpPr>
          <p:nvPr/>
        </p:nvSpPr>
        <p:spPr bwMode="auto">
          <a:xfrm>
            <a:off x="6732588" y="4652963"/>
            <a:ext cx="322262"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2</a:t>
            </a:r>
            <a:endParaRPr lang="en-US" sz="2400" dirty="0">
              <a:solidFill>
                <a:srgbClr val="FF0000"/>
              </a:solidFill>
              <a:latin typeface="Arial" pitchFamily="34" charset="0"/>
              <a:cs typeface="B Farnaz" pitchFamily="2" charset="-78"/>
            </a:endParaRPr>
          </a:p>
        </p:txBody>
      </p:sp>
      <p:sp>
        <p:nvSpPr>
          <p:cNvPr id="205833" name="Rectangle 9"/>
          <p:cNvSpPr>
            <a:spLocks noChangeArrowheads="1"/>
          </p:cNvSpPr>
          <p:nvPr/>
        </p:nvSpPr>
        <p:spPr bwMode="auto">
          <a:xfrm>
            <a:off x="8172450" y="5300663"/>
            <a:ext cx="388938"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3</a:t>
            </a:r>
            <a:endParaRPr lang="en-US" sz="2400" dirty="0">
              <a:solidFill>
                <a:srgbClr val="FF0000"/>
              </a:solidFill>
              <a:latin typeface="Arial" pitchFamily="34" charset="0"/>
              <a:cs typeface="B Farnaz" pitchFamily="2" charset="-78"/>
            </a:endParaRPr>
          </a:p>
        </p:txBody>
      </p:sp>
      <p:sp>
        <p:nvSpPr>
          <p:cNvPr id="205834" name="Rectangle 10"/>
          <p:cNvSpPr>
            <a:spLocks noChangeArrowheads="1"/>
          </p:cNvSpPr>
          <p:nvPr/>
        </p:nvSpPr>
        <p:spPr bwMode="auto">
          <a:xfrm>
            <a:off x="7812088" y="4724400"/>
            <a:ext cx="401637"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4</a:t>
            </a:r>
            <a:endParaRPr lang="en-US" sz="2400" dirty="0">
              <a:solidFill>
                <a:srgbClr val="FF0000"/>
              </a:solidFill>
              <a:latin typeface="Arial" pitchFamily="34" charset="0"/>
              <a:cs typeface="B Farnaz" pitchFamily="2" charset="-78"/>
            </a:endParaRPr>
          </a:p>
        </p:txBody>
      </p:sp>
      <p:sp>
        <p:nvSpPr>
          <p:cNvPr id="205835" name="Rectangle 11"/>
          <p:cNvSpPr>
            <a:spLocks noChangeArrowheads="1"/>
          </p:cNvSpPr>
          <p:nvPr/>
        </p:nvSpPr>
        <p:spPr bwMode="auto">
          <a:xfrm>
            <a:off x="7883525" y="4437063"/>
            <a:ext cx="377825"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5</a:t>
            </a:r>
            <a:endParaRPr lang="en-US" sz="2400" dirty="0">
              <a:solidFill>
                <a:srgbClr val="FF0000"/>
              </a:solidFill>
              <a:latin typeface="Arial" pitchFamily="34" charset="0"/>
              <a:cs typeface="B Farnaz" pitchFamily="2" charset="-78"/>
            </a:endParaRPr>
          </a:p>
        </p:txBody>
      </p:sp>
      <p:sp>
        <p:nvSpPr>
          <p:cNvPr id="205836" name="Rectangle 12"/>
          <p:cNvSpPr>
            <a:spLocks noChangeArrowheads="1"/>
          </p:cNvSpPr>
          <p:nvPr/>
        </p:nvSpPr>
        <p:spPr bwMode="auto">
          <a:xfrm>
            <a:off x="6732588" y="3573463"/>
            <a:ext cx="341312"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6</a:t>
            </a:r>
            <a:endParaRPr lang="en-US" sz="2400" dirty="0">
              <a:solidFill>
                <a:srgbClr val="FF0000"/>
              </a:solidFill>
              <a:latin typeface="Arial" pitchFamily="34" charset="0"/>
              <a:cs typeface="B Farnaz" pitchFamily="2" charset="-78"/>
            </a:endParaRPr>
          </a:p>
        </p:txBody>
      </p:sp>
      <p:sp>
        <p:nvSpPr>
          <p:cNvPr id="205837" name="Rectangle 13"/>
          <p:cNvSpPr>
            <a:spLocks noChangeArrowheads="1"/>
          </p:cNvSpPr>
          <p:nvPr/>
        </p:nvSpPr>
        <p:spPr bwMode="auto">
          <a:xfrm>
            <a:off x="5651500" y="2997200"/>
            <a:ext cx="368300"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7</a:t>
            </a:r>
            <a:endParaRPr lang="en-US" sz="2400" dirty="0">
              <a:solidFill>
                <a:srgbClr val="FF0000"/>
              </a:solidFill>
              <a:latin typeface="Arial" pitchFamily="34" charset="0"/>
              <a:cs typeface="B Farnaz" pitchFamily="2" charset="-78"/>
            </a:endParaRPr>
          </a:p>
        </p:txBody>
      </p:sp>
      <p:sp>
        <p:nvSpPr>
          <p:cNvPr id="205838" name="Rectangle 14"/>
          <p:cNvSpPr>
            <a:spLocks noChangeArrowheads="1"/>
          </p:cNvSpPr>
          <p:nvPr/>
        </p:nvSpPr>
        <p:spPr bwMode="auto">
          <a:xfrm>
            <a:off x="6732588" y="1052513"/>
            <a:ext cx="366712"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8</a:t>
            </a:r>
            <a:endParaRPr lang="en-US" sz="2400" dirty="0">
              <a:solidFill>
                <a:srgbClr val="FF0000"/>
              </a:solidFill>
              <a:latin typeface="Arial" pitchFamily="34" charset="0"/>
              <a:cs typeface="B Farnaz" pitchFamily="2" charset="-78"/>
            </a:endParaRPr>
          </a:p>
        </p:txBody>
      </p:sp>
      <p:sp>
        <p:nvSpPr>
          <p:cNvPr id="205839" name="Rectangle 15"/>
          <p:cNvSpPr>
            <a:spLocks noChangeArrowheads="1"/>
          </p:cNvSpPr>
          <p:nvPr/>
        </p:nvSpPr>
        <p:spPr bwMode="auto">
          <a:xfrm>
            <a:off x="5940425" y="692150"/>
            <a:ext cx="311150"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9</a:t>
            </a:r>
            <a:endParaRPr lang="en-US" sz="2400" dirty="0">
              <a:solidFill>
                <a:srgbClr val="FF0000"/>
              </a:solidFill>
              <a:latin typeface="Arial" pitchFamily="34" charset="0"/>
              <a:cs typeface="B Farnaz" pitchFamily="2" charset="-78"/>
            </a:endParaRPr>
          </a:p>
        </p:txBody>
      </p:sp>
      <p:sp>
        <p:nvSpPr>
          <p:cNvPr id="205840" name="Rectangle 16"/>
          <p:cNvSpPr>
            <a:spLocks noChangeArrowheads="1"/>
          </p:cNvSpPr>
          <p:nvPr/>
        </p:nvSpPr>
        <p:spPr bwMode="auto">
          <a:xfrm>
            <a:off x="7596188" y="692150"/>
            <a:ext cx="311150"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9</a:t>
            </a:r>
            <a:endParaRPr lang="en-US" sz="2400" dirty="0">
              <a:solidFill>
                <a:srgbClr val="FF0000"/>
              </a:solidFill>
              <a:latin typeface="Arial" pitchFamily="34" charset="0"/>
              <a:cs typeface="B Farnaz" pitchFamily="2" charset="-78"/>
            </a:endParaRPr>
          </a:p>
        </p:txBody>
      </p:sp>
      <p:sp>
        <p:nvSpPr>
          <p:cNvPr id="205841" name="Rectangle 17"/>
          <p:cNvSpPr>
            <a:spLocks noChangeArrowheads="1"/>
          </p:cNvSpPr>
          <p:nvPr/>
        </p:nvSpPr>
        <p:spPr bwMode="auto">
          <a:xfrm>
            <a:off x="5580063" y="4724400"/>
            <a:ext cx="401637"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4</a:t>
            </a:r>
            <a:endParaRPr lang="en-US" sz="2400" dirty="0">
              <a:solidFill>
                <a:srgbClr val="FF0000"/>
              </a:solidFill>
              <a:latin typeface="Arial" pitchFamily="34" charset="0"/>
              <a:cs typeface="B Farnaz" pitchFamily="2" charset="-78"/>
            </a:endParaRPr>
          </a:p>
        </p:txBody>
      </p:sp>
      <p:sp>
        <p:nvSpPr>
          <p:cNvPr id="205842" name="Rectangle 18"/>
          <p:cNvSpPr>
            <a:spLocks noChangeArrowheads="1"/>
          </p:cNvSpPr>
          <p:nvPr/>
        </p:nvSpPr>
        <p:spPr bwMode="auto">
          <a:xfrm>
            <a:off x="5651500" y="2205038"/>
            <a:ext cx="366713" cy="457200"/>
          </a:xfrm>
          <a:prstGeom prst="rect">
            <a:avLst/>
          </a:prstGeom>
          <a:noFill/>
          <a:ln w="9525">
            <a:noFill/>
            <a:miter lim="800000"/>
            <a:headEnd type="none" w="sm" len="sm"/>
            <a:tailEnd type="none" w="sm" len="sm"/>
          </a:ln>
          <a:effectLst/>
        </p:spPr>
        <p:txBody>
          <a:bodyPr wrap="none">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8</a:t>
            </a:r>
            <a:endParaRPr lang="en-US" sz="2400" dirty="0">
              <a:solidFill>
                <a:srgbClr val="FF0000"/>
              </a:solidFill>
              <a:latin typeface="Arial" pitchFamily="34" charset="0"/>
              <a:cs typeface="B Farnaz" pitchFamily="2" charset="-78"/>
            </a:endParaRPr>
          </a:p>
        </p:txBody>
      </p:sp>
      <p:sp>
        <p:nvSpPr>
          <p:cNvPr id="205843" name="Rectangle 19"/>
          <p:cNvSpPr>
            <a:spLocks noChangeArrowheads="1"/>
          </p:cNvSpPr>
          <p:nvPr/>
        </p:nvSpPr>
        <p:spPr bwMode="auto">
          <a:xfrm>
            <a:off x="7812088" y="2205038"/>
            <a:ext cx="366712" cy="45720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400" dirty="0">
                <a:solidFill>
                  <a:srgbClr val="FF0000"/>
                </a:solidFill>
                <a:latin typeface="Arial" pitchFamily="34" charset="0"/>
                <a:cs typeface="B Farnaz" pitchFamily="2" charset="-78"/>
              </a:rPr>
              <a:t>8</a:t>
            </a:r>
            <a:endParaRPr lang="en-US" sz="2400" dirty="0">
              <a:solidFill>
                <a:srgbClr val="FF0000"/>
              </a:solidFill>
              <a:latin typeface="Arial" pitchFamily="34" charset="0"/>
              <a:cs typeface="B Farnaz" pitchFamily="2" charset="-78"/>
            </a:endParaRPr>
          </a:p>
        </p:txBody>
      </p:sp>
      <p:pic>
        <p:nvPicPr>
          <p:cNvPr id="205844" name="Picture 20" descr="ribat2"/>
          <p:cNvPicPr>
            <a:picLocks noChangeAspect="1" noChangeArrowheads="1"/>
          </p:cNvPicPr>
          <p:nvPr/>
        </p:nvPicPr>
        <p:blipFill>
          <a:blip r:embed="rId3"/>
          <a:srcRect/>
          <a:stretch>
            <a:fillRect/>
          </a:stretch>
        </p:blipFill>
        <p:spPr bwMode="auto">
          <a:xfrm>
            <a:off x="323850" y="3768725"/>
            <a:ext cx="4248150" cy="27940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05845" name="Text Box 21"/>
          <p:cNvSpPr txBox="1">
            <a:spLocks noChangeArrowheads="1"/>
          </p:cNvSpPr>
          <p:nvPr/>
        </p:nvSpPr>
        <p:spPr bwMode="auto">
          <a:xfrm>
            <a:off x="0" y="1196975"/>
            <a:ext cx="2160588" cy="22256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2- حیاط کوچک</a:t>
            </a:r>
          </a:p>
          <a:p>
            <a:pPr fontAlgn="base">
              <a:spcBef>
                <a:spcPct val="50000"/>
              </a:spcBef>
              <a:spcAft>
                <a:spcPct val="0"/>
              </a:spcAft>
            </a:pPr>
            <a:r>
              <a:rPr lang="fa-IR" sz="2000" dirty="0">
                <a:solidFill>
                  <a:srgbClr val="800000"/>
                </a:solidFill>
                <a:latin typeface="Arial" pitchFamily="34" charset="0"/>
                <a:cs typeface="B Farnaz" pitchFamily="2" charset="-78"/>
              </a:rPr>
              <a:t>4- ایوان</a:t>
            </a:r>
          </a:p>
          <a:p>
            <a:pPr fontAlgn="base">
              <a:spcBef>
                <a:spcPct val="50000"/>
              </a:spcBef>
              <a:spcAft>
                <a:spcPct val="0"/>
              </a:spcAft>
            </a:pPr>
            <a:r>
              <a:rPr lang="fa-IR" sz="2000" dirty="0">
                <a:solidFill>
                  <a:srgbClr val="800000"/>
                </a:solidFill>
                <a:latin typeface="Arial" pitchFamily="34" charset="0"/>
                <a:cs typeface="B Farnaz" pitchFamily="2" charset="-78"/>
              </a:rPr>
              <a:t>6- ورودی حیاط بزرگ</a:t>
            </a:r>
          </a:p>
          <a:p>
            <a:pPr fontAlgn="base">
              <a:spcBef>
                <a:spcPct val="50000"/>
              </a:spcBef>
              <a:spcAft>
                <a:spcPct val="0"/>
              </a:spcAft>
            </a:pPr>
            <a:r>
              <a:rPr lang="fa-IR" sz="2000" dirty="0">
                <a:solidFill>
                  <a:srgbClr val="800000"/>
                </a:solidFill>
                <a:latin typeface="Arial" pitchFamily="34" charset="0"/>
                <a:cs typeface="B Farnaz" pitchFamily="2" charset="-78"/>
              </a:rPr>
              <a:t>8- ایوان</a:t>
            </a:r>
          </a:p>
          <a:p>
            <a:pPr fontAlgn="base">
              <a:spcBef>
                <a:spcPct val="50000"/>
              </a:spcBef>
              <a:spcAft>
                <a:spcPct val="0"/>
              </a:spcAft>
            </a:pPr>
            <a:r>
              <a:rPr lang="fa-IR" sz="2000" dirty="0">
                <a:solidFill>
                  <a:srgbClr val="800000"/>
                </a:solidFill>
                <a:latin typeface="Arial" pitchFamily="34" charset="0"/>
                <a:cs typeface="B Farnaz" pitchFamily="2" charset="-78"/>
              </a:rPr>
              <a:t>10- حیاط بزرگ</a:t>
            </a:r>
            <a:endParaRPr lang="en-US" sz="2000" dirty="0">
              <a:solidFill>
                <a:srgbClr val="800000"/>
              </a:solidFill>
              <a:latin typeface="Arial" pitchFamily="34" charset="0"/>
              <a:cs typeface="B Farnaz" pitchFamily="2" charset="-78"/>
            </a:endParaRPr>
          </a:p>
        </p:txBody>
      </p:sp>
    </p:spTree>
    <p:extLst>
      <p:ext uri="{BB962C8B-B14F-4D97-AF65-F5344CB8AC3E}">
        <p14:creationId xmlns:p14="http://schemas.microsoft.com/office/powerpoint/2010/main" val="3212301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05829"/>
                                        </p:tgtEl>
                                        <p:attrNameLst>
                                          <p:attrName>style.visibility</p:attrName>
                                        </p:attrNameLst>
                                      </p:cBhvr>
                                      <p:to>
                                        <p:strVal val="visible"/>
                                      </p:to>
                                    </p:set>
                                    <p:anim calcmode="lin" valueType="num">
                                      <p:cBhvr>
                                        <p:cTn id="7" dur="1000" fill="hold"/>
                                        <p:tgtEl>
                                          <p:spTgt spid="205829"/>
                                        </p:tgtEl>
                                        <p:attrNameLst>
                                          <p:attrName>ppt_x</p:attrName>
                                        </p:attrNameLst>
                                      </p:cBhvr>
                                      <p:tavLst>
                                        <p:tav tm="0">
                                          <p:val>
                                            <p:strVal val="#ppt_x-.2"/>
                                          </p:val>
                                        </p:tav>
                                        <p:tav tm="100000">
                                          <p:val>
                                            <p:strVal val="#ppt_x"/>
                                          </p:val>
                                        </p:tav>
                                      </p:tavLst>
                                    </p:anim>
                                    <p:anim calcmode="lin" valueType="num">
                                      <p:cBhvr>
                                        <p:cTn id="8" dur="1000" fill="hold"/>
                                        <p:tgtEl>
                                          <p:spTgt spid="205829"/>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829"/>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205827"/>
                                        </p:tgtEl>
                                        <p:attrNameLst>
                                          <p:attrName>style.visibility</p:attrName>
                                        </p:attrNameLst>
                                      </p:cBhvr>
                                      <p:to>
                                        <p:strVal val="visible"/>
                                      </p:to>
                                    </p:set>
                                    <p:anim calcmode="lin" valueType="num">
                                      <p:cBhvr>
                                        <p:cTn id="13" dur="1000" fill="hold"/>
                                        <p:tgtEl>
                                          <p:spTgt spid="205827"/>
                                        </p:tgtEl>
                                        <p:attrNameLst>
                                          <p:attrName>ppt_w</p:attrName>
                                        </p:attrNameLst>
                                      </p:cBhvr>
                                      <p:tavLst>
                                        <p:tav tm="0">
                                          <p:val>
                                            <p:fltVal val="0"/>
                                          </p:val>
                                        </p:tav>
                                        <p:tav tm="100000">
                                          <p:val>
                                            <p:strVal val="#ppt_w"/>
                                          </p:val>
                                        </p:tav>
                                      </p:tavLst>
                                    </p:anim>
                                    <p:anim calcmode="lin" valueType="num">
                                      <p:cBhvr>
                                        <p:cTn id="14" dur="1000" fill="hold"/>
                                        <p:tgtEl>
                                          <p:spTgt spid="205827"/>
                                        </p:tgtEl>
                                        <p:attrNameLst>
                                          <p:attrName>ppt_h</p:attrName>
                                        </p:attrNameLst>
                                      </p:cBhvr>
                                      <p:tavLst>
                                        <p:tav tm="0">
                                          <p:val>
                                            <p:fltVal val="0"/>
                                          </p:val>
                                        </p:tav>
                                        <p:tav tm="100000">
                                          <p:val>
                                            <p:strVal val="#ppt_h"/>
                                          </p:val>
                                        </p:tav>
                                      </p:tavLst>
                                    </p:anim>
                                    <p:animEffect transition="in" filter="fade">
                                      <p:cBhvr>
                                        <p:cTn id="15" dur="1000"/>
                                        <p:tgtEl>
                                          <p:spTgt spid="205827"/>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205831"/>
                                        </p:tgtEl>
                                        <p:attrNameLst>
                                          <p:attrName>style.visibility</p:attrName>
                                        </p:attrNameLst>
                                      </p:cBhvr>
                                      <p:to>
                                        <p:strVal val="visible"/>
                                      </p:to>
                                    </p:set>
                                    <p:anim calcmode="lin" valueType="num">
                                      <p:cBhvr>
                                        <p:cTn id="19" dur="500" fill="hold"/>
                                        <p:tgtEl>
                                          <p:spTgt spid="205831"/>
                                        </p:tgtEl>
                                        <p:attrNameLst>
                                          <p:attrName>ppt_w</p:attrName>
                                        </p:attrNameLst>
                                      </p:cBhvr>
                                      <p:tavLst>
                                        <p:tav tm="0">
                                          <p:val>
                                            <p:fltVal val="0"/>
                                          </p:val>
                                        </p:tav>
                                        <p:tav tm="100000">
                                          <p:val>
                                            <p:strVal val="#ppt_w"/>
                                          </p:val>
                                        </p:tav>
                                      </p:tavLst>
                                    </p:anim>
                                    <p:anim calcmode="lin" valueType="num">
                                      <p:cBhvr>
                                        <p:cTn id="20" dur="500" fill="hold"/>
                                        <p:tgtEl>
                                          <p:spTgt spid="205831"/>
                                        </p:tgtEl>
                                        <p:attrNameLst>
                                          <p:attrName>ppt_h</p:attrName>
                                        </p:attrNameLst>
                                      </p:cBhvr>
                                      <p:tavLst>
                                        <p:tav tm="0">
                                          <p:val>
                                            <p:fltVal val="0"/>
                                          </p:val>
                                        </p:tav>
                                        <p:tav tm="100000">
                                          <p:val>
                                            <p:strVal val="#ppt_h"/>
                                          </p:val>
                                        </p:tav>
                                      </p:tavLst>
                                    </p:anim>
                                    <p:animEffect transition="in" filter="fade">
                                      <p:cBhvr>
                                        <p:cTn id="21" dur="500"/>
                                        <p:tgtEl>
                                          <p:spTgt spid="205831"/>
                                        </p:tgtEl>
                                      </p:cBhvr>
                                    </p:animEffect>
                                  </p:childTnLst>
                                </p:cTn>
                              </p:par>
                            </p:childTnLst>
                          </p:cTn>
                        </p:par>
                        <p:par>
                          <p:cTn id="22" fill="hold">
                            <p:stCondLst>
                              <p:cond delay="2500"/>
                            </p:stCondLst>
                            <p:childTnLst>
                              <p:par>
                                <p:cTn id="23" presetID="53" presetClass="entr" presetSubtype="0" fill="hold" nodeType="afterEffect">
                                  <p:stCondLst>
                                    <p:cond delay="0"/>
                                  </p:stCondLst>
                                  <p:childTnLst>
                                    <p:set>
                                      <p:cBhvr>
                                        <p:cTn id="24" dur="1" fill="hold">
                                          <p:stCondLst>
                                            <p:cond delay="0"/>
                                          </p:stCondLst>
                                        </p:cTn>
                                        <p:tgtEl>
                                          <p:spTgt spid="205828">
                                            <p:txEl>
                                              <p:pRg st="0" end="0"/>
                                            </p:txEl>
                                          </p:spTgt>
                                        </p:tgtEl>
                                        <p:attrNameLst>
                                          <p:attrName>style.visibility</p:attrName>
                                        </p:attrNameLst>
                                      </p:cBhvr>
                                      <p:to>
                                        <p:strVal val="visible"/>
                                      </p:to>
                                    </p:set>
                                    <p:anim calcmode="lin" valueType="num">
                                      <p:cBhvr>
                                        <p:cTn id="25" dur="500" fill="hold"/>
                                        <p:tgtEl>
                                          <p:spTgt spid="205828">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205828">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205828">
                                            <p:txEl>
                                              <p:pRg st="0" end="0"/>
                                            </p:txEl>
                                          </p:spTgt>
                                        </p:tgtEl>
                                      </p:cBhvr>
                                    </p:animEffect>
                                  </p:childTnLst>
                                </p:cTn>
                              </p:par>
                            </p:childTnLst>
                          </p:cTn>
                        </p:par>
                        <p:par>
                          <p:cTn id="28" fill="hold">
                            <p:stCondLst>
                              <p:cond delay="3000"/>
                            </p:stCondLst>
                            <p:childTnLst>
                              <p:par>
                                <p:cTn id="29" presetID="53" presetClass="entr" presetSubtype="0" fill="hold" grpId="0" nodeType="afterEffect">
                                  <p:stCondLst>
                                    <p:cond delay="0"/>
                                  </p:stCondLst>
                                  <p:childTnLst>
                                    <p:set>
                                      <p:cBhvr>
                                        <p:cTn id="30" dur="1" fill="hold">
                                          <p:stCondLst>
                                            <p:cond delay="0"/>
                                          </p:stCondLst>
                                        </p:cTn>
                                        <p:tgtEl>
                                          <p:spTgt spid="205832"/>
                                        </p:tgtEl>
                                        <p:attrNameLst>
                                          <p:attrName>style.visibility</p:attrName>
                                        </p:attrNameLst>
                                      </p:cBhvr>
                                      <p:to>
                                        <p:strVal val="visible"/>
                                      </p:to>
                                    </p:set>
                                    <p:anim calcmode="lin" valueType="num">
                                      <p:cBhvr>
                                        <p:cTn id="31" dur="500" fill="hold"/>
                                        <p:tgtEl>
                                          <p:spTgt spid="205832"/>
                                        </p:tgtEl>
                                        <p:attrNameLst>
                                          <p:attrName>ppt_w</p:attrName>
                                        </p:attrNameLst>
                                      </p:cBhvr>
                                      <p:tavLst>
                                        <p:tav tm="0">
                                          <p:val>
                                            <p:fltVal val="0"/>
                                          </p:val>
                                        </p:tav>
                                        <p:tav tm="100000">
                                          <p:val>
                                            <p:strVal val="#ppt_w"/>
                                          </p:val>
                                        </p:tav>
                                      </p:tavLst>
                                    </p:anim>
                                    <p:anim calcmode="lin" valueType="num">
                                      <p:cBhvr>
                                        <p:cTn id="32" dur="500" fill="hold"/>
                                        <p:tgtEl>
                                          <p:spTgt spid="205832"/>
                                        </p:tgtEl>
                                        <p:attrNameLst>
                                          <p:attrName>ppt_h</p:attrName>
                                        </p:attrNameLst>
                                      </p:cBhvr>
                                      <p:tavLst>
                                        <p:tav tm="0">
                                          <p:val>
                                            <p:fltVal val="0"/>
                                          </p:val>
                                        </p:tav>
                                        <p:tav tm="100000">
                                          <p:val>
                                            <p:strVal val="#ppt_h"/>
                                          </p:val>
                                        </p:tav>
                                      </p:tavLst>
                                    </p:anim>
                                    <p:animEffect transition="in" filter="fade">
                                      <p:cBhvr>
                                        <p:cTn id="33" dur="500"/>
                                        <p:tgtEl>
                                          <p:spTgt spid="205832"/>
                                        </p:tgtEl>
                                      </p:cBhvr>
                                    </p:animEffect>
                                  </p:childTnLst>
                                </p:cTn>
                              </p:par>
                            </p:childTnLst>
                          </p:cTn>
                        </p:par>
                        <p:par>
                          <p:cTn id="34" fill="hold">
                            <p:stCondLst>
                              <p:cond delay="3500"/>
                            </p:stCondLst>
                            <p:childTnLst>
                              <p:par>
                                <p:cTn id="35" presetID="53" presetClass="entr" presetSubtype="0" fill="hold" nodeType="afterEffect">
                                  <p:stCondLst>
                                    <p:cond delay="0"/>
                                  </p:stCondLst>
                                  <p:childTnLst>
                                    <p:set>
                                      <p:cBhvr>
                                        <p:cTn id="36" dur="1" fill="hold">
                                          <p:stCondLst>
                                            <p:cond delay="0"/>
                                          </p:stCondLst>
                                        </p:cTn>
                                        <p:tgtEl>
                                          <p:spTgt spid="205845">
                                            <p:txEl>
                                              <p:pRg st="0" end="0"/>
                                            </p:txEl>
                                          </p:spTgt>
                                        </p:tgtEl>
                                        <p:attrNameLst>
                                          <p:attrName>style.visibility</p:attrName>
                                        </p:attrNameLst>
                                      </p:cBhvr>
                                      <p:to>
                                        <p:strVal val="visible"/>
                                      </p:to>
                                    </p:set>
                                    <p:anim calcmode="lin" valueType="num">
                                      <p:cBhvr>
                                        <p:cTn id="37" dur="500" fill="hold"/>
                                        <p:tgtEl>
                                          <p:spTgt spid="205845">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205845">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205845">
                                            <p:txEl>
                                              <p:pRg st="0" end="0"/>
                                            </p:txEl>
                                          </p:spTgt>
                                        </p:tgtEl>
                                      </p:cBhvr>
                                    </p:animEffect>
                                  </p:childTnLst>
                                </p:cTn>
                              </p:par>
                            </p:childTnLst>
                          </p:cTn>
                        </p:par>
                        <p:par>
                          <p:cTn id="40" fill="hold">
                            <p:stCondLst>
                              <p:cond delay="4000"/>
                            </p:stCondLst>
                            <p:childTnLst>
                              <p:par>
                                <p:cTn id="41" presetID="53" presetClass="entr" presetSubtype="0" fill="hold" grpId="0" nodeType="afterEffect">
                                  <p:stCondLst>
                                    <p:cond delay="0"/>
                                  </p:stCondLst>
                                  <p:childTnLst>
                                    <p:set>
                                      <p:cBhvr>
                                        <p:cTn id="42" dur="1" fill="hold">
                                          <p:stCondLst>
                                            <p:cond delay="0"/>
                                          </p:stCondLst>
                                        </p:cTn>
                                        <p:tgtEl>
                                          <p:spTgt spid="205833"/>
                                        </p:tgtEl>
                                        <p:attrNameLst>
                                          <p:attrName>style.visibility</p:attrName>
                                        </p:attrNameLst>
                                      </p:cBhvr>
                                      <p:to>
                                        <p:strVal val="visible"/>
                                      </p:to>
                                    </p:set>
                                    <p:anim calcmode="lin" valueType="num">
                                      <p:cBhvr>
                                        <p:cTn id="43" dur="500" fill="hold"/>
                                        <p:tgtEl>
                                          <p:spTgt spid="205833"/>
                                        </p:tgtEl>
                                        <p:attrNameLst>
                                          <p:attrName>ppt_w</p:attrName>
                                        </p:attrNameLst>
                                      </p:cBhvr>
                                      <p:tavLst>
                                        <p:tav tm="0">
                                          <p:val>
                                            <p:fltVal val="0"/>
                                          </p:val>
                                        </p:tav>
                                        <p:tav tm="100000">
                                          <p:val>
                                            <p:strVal val="#ppt_w"/>
                                          </p:val>
                                        </p:tav>
                                      </p:tavLst>
                                    </p:anim>
                                    <p:anim calcmode="lin" valueType="num">
                                      <p:cBhvr>
                                        <p:cTn id="44" dur="500" fill="hold"/>
                                        <p:tgtEl>
                                          <p:spTgt spid="205833"/>
                                        </p:tgtEl>
                                        <p:attrNameLst>
                                          <p:attrName>ppt_h</p:attrName>
                                        </p:attrNameLst>
                                      </p:cBhvr>
                                      <p:tavLst>
                                        <p:tav tm="0">
                                          <p:val>
                                            <p:fltVal val="0"/>
                                          </p:val>
                                        </p:tav>
                                        <p:tav tm="100000">
                                          <p:val>
                                            <p:strVal val="#ppt_h"/>
                                          </p:val>
                                        </p:tav>
                                      </p:tavLst>
                                    </p:anim>
                                    <p:animEffect transition="in" filter="fade">
                                      <p:cBhvr>
                                        <p:cTn id="45" dur="500"/>
                                        <p:tgtEl>
                                          <p:spTgt spid="205833"/>
                                        </p:tgtEl>
                                      </p:cBhvr>
                                    </p:animEffect>
                                  </p:childTnLst>
                                </p:cTn>
                              </p:par>
                            </p:childTnLst>
                          </p:cTn>
                        </p:par>
                        <p:par>
                          <p:cTn id="46" fill="hold">
                            <p:stCondLst>
                              <p:cond delay="4500"/>
                            </p:stCondLst>
                            <p:childTnLst>
                              <p:par>
                                <p:cTn id="47" presetID="53" presetClass="entr" presetSubtype="0" fill="hold" nodeType="afterEffect">
                                  <p:stCondLst>
                                    <p:cond delay="0"/>
                                  </p:stCondLst>
                                  <p:childTnLst>
                                    <p:set>
                                      <p:cBhvr>
                                        <p:cTn id="48" dur="1" fill="hold">
                                          <p:stCondLst>
                                            <p:cond delay="0"/>
                                          </p:stCondLst>
                                        </p:cTn>
                                        <p:tgtEl>
                                          <p:spTgt spid="205828">
                                            <p:txEl>
                                              <p:pRg st="1" end="1"/>
                                            </p:txEl>
                                          </p:spTgt>
                                        </p:tgtEl>
                                        <p:attrNameLst>
                                          <p:attrName>style.visibility</p:attrName>
                                        </p:attrNameLst>
                                      </p:cBhvr>
                                      <p:to>
                                        <p:strVal val="visible"/>
                                      </p:to>
                                    </p:set>
                                    <p:anim calcmode="lin" valueType="num">
                                      <p:cBhvr>
                                        <p:cTn id="49" dur="500" fill="hold"/>
                                        <p:tgtEl>
                                          <p:spTgt spid="205828">
                                            <p:txEl>
                                              <p:pRg st="1" end="1"/>
                                            </p:txEl>
                                          </p:spTgt>
                                        </p:tgtEl>
                                        <p:attrNameLst>
                                          <p:attrName>ppt_w</p:attrName>
                                        </p:attrNameLst>
                                      </p:cBhvr>
                                      <p:tavLst>
                                        <p:tav tm="0">
                                          <p:val>
                                            <p:fltVal val="0"/>
                                          </p:val>
                                        </p:tav>
                                        <p:tav tm="100000">
                                          <p:val>
                                            <p:strVal val="#ppt_w"/>
                                          </p:val>
                                        </p:tav>
                                      </p:tavLst>
                                    </p:anim>
                                    <p:anim calcmode="lin" valueType="num">
                                      <p:cBhvr>
                                        <p:cTn id="50" dur="500" fill="hold"/>
                                        <p:tgtEl>
                                          <p:spTgt spid="205828">
                                            <p:txEl>
                                              <p:pRg st="1" end="1"/>
                                            </p:txEl>
                                          </p:spTgt>
                                        </p:tgtEl>
                                        <p:attrNameLst>
                                          <p:attrName>ppt_h</p:attrName>
                                        </p:attrNameLst>
                                      </p:cBhvr>
                                      <p:tavLst>
                                        <p:tav tm="0">
                                          <p:val>
                                            <p:fltVal val="0"/>
                                          </p:val>
                                        </p:tav>
                                        <p:tav tm="100000">
                                          <p:val>
                                            <p:strVal val="#ppt_h"/>
                                          </p:val>
                                        </p:tav>
                                      </p:tavLst>
                                    </p:anim>
                                    <p:animEffect transition="in" filter="fade">
                                      <p:cBhvr>
                                        <p:cTn id="51" dur="500"/>
                                        <p:tgtEl>
                                          <p:spTgt spid="205828">
                                            <p:txEl>
                                              <p:pRg st="1" end="1"/>
                                            </p:txEl>
                                          </p:spTgt>
                                        </p:tgtEl>
                                      </p:cBhvr>
                                    </p:animEffect>
                                  </p:childTnLst>
                                </p:cTn>
                              </p:par>
                            </p:childTnLst>
                          </p:cTn>
                        </p:par>
                        <p:par>
                          <p:cTn id="52" fill="hold">
                            <p:stCondLst>
                              <p:cond delay="5000"/>
                            </p:stCondLst>
                            <p:childTnLst>
                              <p:par>
                                <p:cTn id="53" presetID="53" presetClass="entr" presetSubtype="0" fill="hold" grpId="0" nodeType="afterEffect">
                                  <p:stCondLst>
                                    <p:cond delay="0"/>
                                  </p:stCondLst>
                                  <p:childTnLst>
                                    <p:set>
                                      <p:cBhvr>
                                        <p:cTn id="54" dur="1" fill="hold">
                                          <p:stCondLst>
                                            <p:cond delay="0"/>
                                          </p:stCondLst>
                                        </p:cTn>
                                        <p:tgtEl>
                                          <p:spTgt spid="205834"/>
                                        </p:tgtEl>
                                        <p:attrNameLst>
                                          <p:attrName>style.visibility</p:attrName>
                                        </p:attrNameLst>
                                      </p:cBhvr>
                                      <p:to>
                                        <p:strVal val="visible"/>
                                      </p:to>
                                    </p:set>
                                    <p:anim calcmode="lin" valueType="num">
                                      <p:cBhvr>
                                        <p:cTn id="55" dur="500" fill="hold"/>
                                        <p:tgtEl>
                                          <p:spTgt spid="205834"/>
                                        </p:tgtEl>
                                        <p:attrNameLst>
                                          <p:attrName>ppt_w</p:attrName>
                                        </p:attrNameLst>
                                      </p:cBhvr>
                                      <p:tavLst>
                                        <p:tav tm="0">
                                          <p:val>
                                            <p:fltVal val="0"/>
                                          </p:val>
                                        </p:tav>
                                        <p:tav tm="100000">
                                          <p:val>
                                            <p:strVal val="#ppt_w"/>
                                          </p:val>
                                        </p:tav>
                                      </p:tavLst>
                                    </p:anim>
                                    <p:anim calcmode="lin" valueType="num">
                                      <p:cBhvr>
                                        <p:cTn id="56" dur="500" fill="hold"/>
                                        <p:tgtEl>
                                          <p:spTgt spid="205834"/>
                                        </p:tgtEl>
                                        <p:attrNameLst>
                                          <p:attrName>ppt_h</p:attrName>
                                        </p:attrNameLst>
                                      </p:cBhvr>
                                      <p:tavLst>
                                        <p:tav tm="0">
                                          <p:val>
                                            <p:fltVal val="0"/>
                                          </p:val>
                                        </p:tav>
                                        <p:tav tm="100000">
                                          <p:val>
                                            <p:strVal val="#ppt_h"/>
                                          </p:val>
                                        </p:tav>
                                      </p:tavLst>
                                    </p:anim>
                                    <p:animEffect transition="in" filter="fade">
                                      <p:cBhvr>
                                        <p:cTn id="57" dur="500"/>
                                        <p:tgtEl>
                                          <p:spTgt spid="205834"/>
                                        </p:tgtEl>
                                      </p:cBhvr>
                                    </p:animEffect>
                                  </p:childTnLst>
                                </p:cTn>
                              </p:par>
                            </p:childTnLst>
                          </p:cTn>
                        </p:par>
                        <p:par>
                          <p:cTn id="58" fill="hold">
                            <p:stCondLst>
                              <p:cond delay="5500"/>
                            </p:stCondLst>
                            <p:childTnLst>
                              <p:par>
                                <p:cTn id="59" presetID="53" presetClass="entr" presetSubtype="0" fill="hold" nodeType="afterEffect">
                                  <p:stCondLst>
                                    <p:cond delay="0"/>
                                  </p:stCondLst>
                                  <p:childTnLst>
                                    <p:set>
                                      <p:cBhvr>
                                        <p:cTn id="60" dur="1" fill="hold">
                                          <p:stCondLst>
                                            <p:cond delay="0"/>
                                          </p:stCondLst>
                                        </p:cTn>
                                        <p:tgtEl>
                                          <p:spTgt spid="205841">
                                            <p:txEl>
                                              <p:pRg st="0" end="0"/>
                                            </p:txEl>
                                          </p:spTgt>
                                        </p:tgtEl>
                                        <p:attrNameLst>
                                          <p:attrName>style.visibility</p:attrName>
                                        </p:attrNameLst>
                                      </p:cBhvr>
                                      <p:to>
                                        <p:strVal val="visible"/>
                                      </p:to>
                                    </p:set>
                                    <p:anim calcmode="lin" valueType="num">
                                      <p:cBhvr>
                                        <p:cTn id="61" dur="500" fill="hold"/>
                                        <p:tgtEl>
                                          <p:spTgt spid="205841">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205841">
                                            <p:txEl>
                                              <p:pRg st="0" end="0"/>
                                            </p:txEl>
                                          </p:spTgt>
                                        </p:tgtEl>
                                        <p:attrNameLst>
                                          <p:attrName>ppt_h</p:attrName>
                                        </p:attrNameLst>
                                      </p:cBhvr>
                                      <p:tavLst>
                                        <p:tav tm="0">
                                          <p:val>
                                            <p:fltVal val="0"/>
                                          </p:val>
                                        </p:tav>
                                        <p:tav tm="100000">
                                          <p:val>
                                            <p:strVal val="#ppt_h"/>
                                          </p:val>
                                        </p:tav>
                                      </p:tavLst>
                                    </p:anim>
                                    <p:animEffect transition="in" filter="fade">
                                      <p:cBhvr>
                                        <p:cTn id="63" dur="500"/>
                                        <p:tgtEl>
                                          <p:spTgt spid="205841">
                                            <p:txEl>
                                              <p:pRg st="0" end="0"/>
                                            </p:txEl>
                                          </p:spTgt>
                                        </p:tgtEl>
                                      </p:cBhvr>
                                    </p:animEffect>
                                  </p:childTnLst>
                                </p:cTn>
                              </p:par>
                            </p:childTnLst>
                          </p:cTn>
                        </p:par>
                        <p:par>
                          <p:cTn id="64" fill="hold">
                            <p:stCondLst>
                              <p:cond delay="6000"/>
                            </p:stCondLst>
                            <p:childTnLst>
                              <p:par>
                                <p:cTn id="65" presetID="53" presetClass="entr" presetSubtype="0" fill="hold" nodeType="afterEffect">
                                  <p:stCondLst>
                                    <p:cond delay="0"/>
                                  </p:stCondLst>
                                  <p:childTnLst>
                                    <p:set>
                                      <p:cBhvr>
                                        <p:cTn id="66" dur="1" fill="hold">
                                          <p:stCondLst>
                                            <p:cond delay="0"/>
                                          </p:stCondLst>
                                        </p:cTn>
                                        <p:tgtEl>
                                          <p:spTgt spid="205845">
                                            <p:txEl>
                                              <p:pRg st="1" end="1"/>
                                            </p:txEl>
                                          </p:spTgt>
                                        </p:tgtEl>
                                        <p:attrNameLst>
                                          <p:attrName>style.visibility</p:attrName>
                                        </p:attrNameLst>
                                      </p:cBhvr>
                                      <p:to>
                                        <p:strVal val="visible"/>
                                      </p:to>
                                    </p:set>
                                    <p:anim calcmode="lin" valueType="num">
                                      <p:cBhvr>
                                        <p:cTn id="67" dur="500" fill="hold"/>
                                        <p:tgtEl>
                                          <p:spTgt spid="205845">
                                            <p:txEl>
                                              <p:pRg st="1" end="1"/>
                                            </p:txEl>
                                          </p:spTgt>
                                        </p:tgtEl>
                                        <p:attrNameLst>
                                          <p:attrName>ppt_w</p:attrName>
                                        </p:attrNameLst>
                                      </p:cBhvr>
                                      <p:tavLst>
                                        <p:tav tm="0">
                                          <p:val>
                                            <p:fltVal val="0"/>
                                          </p:val>
                                        </p:tav>
                                        <p:tav tm="100000">
                                          <p:val>
                                            <p:strVal val="#ppt_w"/>
                                          </p:val>
                                        </p:tav>
                                      </p:tavLst>
                                    </p:anim>
                                    <p:anim calcmode="lin" valueType="num">
                                      <p:cBhvr>
                                        <p:cTn id="68" dur="500" fill="hold"/>
                                        <p:tgtEl>
                                          <p:spTgt spid="205845">
                                            <p:txEl>
                                              <p:pRg st="1" end="1"/>
                                            </p:txEl>
                                          </p:spTgt>
                                        </p:tgtEl>
                                        <p:attrNameLst>
                                          <p:attrName>ppt_h</p:attrName>
                                        </p:attrNameLst>
                                      </p:cBhvr>
                                      <p:tavLst>
                                        <p:tav tm="0">
                                          <p:val>
                                            <p:fltVal val="0"/>
                                          </p:val>
                                        </p:tav>
                                        <p:tav tm="100000">
                                          <p:val>
                                            <p:strVal val="#ppt_h"/>
                                          </p:val>
                                        </p:tav>
                                      </p:tavLst>
                                    </p:anim>
                                    <p:animEffect transition="in" filter="fade">
                                      <p:cBhvr>
                                        <p:cTn id="69" dur="500"/>
                                        <p:tgtEl>
                                          <p:spTgt spid="205845">
                                            <p:txEl>
                                              <p:pRg st="1" end="1"/>
                                            </p:txEl>
                                          </p:spTgt>
                                        </p:tgtEl>
                                      </p:cBhvr>
                                    </p:animEffect>
                                  </p:childTnLst>
                                </p:cTn>
                              </p:par>
                            </p:childTnLst>
                          </p:cTn>
                        </p:par>
                        <p:par>
                          <p:cTn id="70" fill="hold">
                            <p:stCondLst>
                              <p:cond delay="6500"/>
                            </p:stCondLst>
                            <p:childTnLst>
                              <p:par>
                                <p:cTn id="71" presetID="53" presetClass="entr" presetSubtype="0" fill="hold" grpId="0" nodeType="afterEffect">
                                  <p:stCondLst>
                                    <p:cond delay="0"/>
                                  </p:stCondLst>
                                  <p:childTnLst>
                                    <p:set>
                                      <p:cBhvr>
                                        <p:cTn id="72" dur="1" fill="hold">
                                          <p:stCondLst>
                                            <p:cond delay="0"/>
                                          </p:stCondLst>
                                        </p:cTn>
                                        <p:tgtEl>
                                          <p:spTgt spid="205835"/>
                                        </p:tgtEl>
                                        <p:attrNameLst>
                                          <p:attrName>style.visibility</p:attrName>
                                        </p:attrNameLst>
                                      </p:cBhvr>
                                      <p:to>
                                        <p:strVal val="visible"/>
                                      </p:to>
                                    </p:set>
                                    <p:anim calcmode="lin" valueType="num">
                                      <p:cBhvr>
                                        <p:cTn id="73" dur="500" fill="hold"/>
                                        <p:tgtEl>
                                          <p:spTgt spid="205835"/>
                                        </p:tgtEl>
                                        <p:attrNameLst>
                                          <p:attrName>ppt_w</p:attrName>
                                        </p:attrNameLst>
                                      </p:cBhvr>
                                      <p:tavLst>
                                        <p:tav tm="0">
                                          <p:val>
                                            <p:fltVal val="0"/>
                                          </p:val>
                                        </p:tav>
                                        <p:tav tm="100000">
                                          <p:val>
                                            <p:strVal val="#ppt_w"/>
                                          </p:val>
                                        </p:tav>
                                      </p:tavLst>
                                    </p:anim>
                                    <p:anim calcmode="lin" valueType="num">
                                      <p:cBhvr>
                                        <p:cTn id="74" dur="500" fill="hold"/>
                                        <p:tgtEl>
                                          <p:spTgt spid="205835"/>
                                        </p:tgtEl>
                                        <p:attrNameLst>
                                          <p:attrName>ppt_h</p:attrName>
                                        </p:attrNameLst>
                                      </p:cBhvr>
                                      <p:tavLst>
                                        <p:tav tm="0">
                                          <p:val>
                                            <p:fltVal val="0"/>
                                          </p:val>
                                        </p:tav>
                                        <p:tav tm="100000">
                                          <p:val>
                                            <p:strVal val="#ppt_h"/>
                                          </p:val>
                                        </p:tav>
                                      </p:tavLst>
                                    </p:anim>
                                    <p:animEffect transition="in" filter="fade">
                                      <p:cBhvr>
                                        <p:cTn id="75" dur="500"/>
                                        <p:tgtEl>
                                          <p:spTgt spid="205835"/>
                                        </p:tgtEl>
                                      </p:cBhvr>
                                    </p:animEffect>
                                  </p:childTnLst>
                                </p:cTn>
                              </p:par>
                            </p:childTnLst>
                          </p:cTn>
                        </p:par>
                        <p:par>
                          <p:cTn id="76" fill="hold">
                            <p:stCondLst>
                              <p:cond delay="7000"/>
                            </p:stCondLst>
                            <p:childTnLst>
                              <p:par>
                                <p:cTn id="77" presetID="53" presetClass="entr" presetSubtype="0" fill="hold" nodeType="afterEffect">
                                  <p:stCondLst>
                                    <p:cond delay="0"/>
                                  </p:stCondLst>
                                  <p:childTnLst>
                                    <p:set>
                                      <p:cBhvr>
                                        <p:cTn id="78" dur="1" fill="hold">
                                          <p:stCondLst>
                                            <p:cond delay="0"/>
                                          </p:stCondLst>
                                        </p:cTn>
                                        <p:tgtEl>
                                          <p:spTgt spid="205828">
                                            <p:txEl>
                                              <p:pRg st="2" end="2"/>
                                            </p:txEl>
                                          </p:spTgt>
                                        </p:tgtEl>
                                        <p:attrNameLst>
                                          <p:attrName>style.visibility</p:attrName>
                                        </p:attrNameLst>
                                      </p:cBhvr>
                                      <p:to>
                                        <p:strVal val="visible"/>
                                      </p:to>
                                    </p:set>
                                    <p:anim calcmode="lin" valueType="num">
                                      <p:cBhvr>
                                        <p:cTn id="79" dur="500" fill="hold"/>
                                        <p:tgtEl>
                                          <p:spTgt spid="205828">
                                            <p:txEl>
                                              <p:pRg st="2" end="2"/>
                                            </p:txEl>
                                          </p:spTgt>
                                        </p:tgtEl>
                                        <p:attrNameLst>
                                          <p:attrName>ppt_w</p:attrName>
                                        </p:attrNameLst>
                                      </p:cBhvr>
                                      <p:tavLst>
                                        <p:tav tm="0">
                                          <p:val>
                                            <p:fltVal val="0"/>
                                          </p:val>
                                        </p:tav>
                                        <p:tav tm="100000">
                                          <p:val>
                                            <p:strVal val="#ppt_w"/>
                                          </p:val>
                                        </p:tav>
                                      </p:tavLst>
                                    </p:anim>
                                    <p:anim calcmode="lin" valueType="num">
                                      <p:cBhvr>
                                        <p:cTn id="80" dur="500" fill="hold"/>
                                        <p:tgtEl>
                                          <p:spTgt spid="205828">
                                            <p:txEl>
                                              <p:pRg st="2" end="2"/>
                                            </p:txEl>
                                          </p:spTgt>
                                        </p:tgtEl>
                                        <p:attrNameLst>
                                          <p:attrName>ppt_h</p:attrName>
                                        </p:attrNameLst>
                                      </p:cBhvr>
                                      <p:tavLst>
                                        <p:tav tm="0">
                                          <p:val>
                                            <p:fltVal val="0"/>
                                          </p:val>
                                        </p:tav>
                                        <p:tav tm="100000">
                                          <p:val>
                                            <p:strVal val="#ppt_h"/>
                                          </p:val>
                                        </p:tav>
                                      </p:tavLst>
                                    </p:anim>
                                    <p:animEffect transition="in" filter="fade">
                                      <p:cBhvr>
                                        <p:cTn id="81" dur="500"/>
                                        <p:tgtEl>
                                          <p:spTgt spid="205828">
                                            <p:txEl>
                                              <p:pRg st="2" end="2"/>
                                            </p:txEl>
                                          </p:spTgt>
                                        </p:tgtEl>
                                      </p:cBhvr>
                                    </p:animEffect>
                                  </p:childTnLst>
                                </p:cTn>
                              </p:par>
                            </p:childTnLst>
                          </p:cTn>
                        </p:par>
                        <p:par>
                          <p:cTn id="82" fill="hold">
                            <p:stCondLst>
                              <p:cond delay="7500"/>
                            </p:stCondLst>
                            <p:childTnLst>
                              <p:par>
                                <p:cTn id="83" presetID="53" presetClass="entr" presetSubtype="0" fill="hold" grpId="0" nodeType="afterEffect">
                                  <p:stCondLst>
                                    <p:cond delay="0"/>
                                  </p:stCondLst>
                                  <p:childTnLst>
                                    <p:set>
                                      <p:cBhvr>
                                        <p:cTn id="84" dur="1" fill="hold">
                                          <p:stCondLst>
                                            <p:cond delay="0"/>
                                          </p:stCondLst>
                                        </p:cTn>
                                        <p:tgtEl>
                                          <p:spTgt spid="205836"/>
                                        </p:tgtEl>
                                        <p:attrNameLst>
                                          <p:attrName>style.visibility</p:attrName>
                                        </p:attrNameLst>
                                      </p:cBhvr>
                                      <p:to>
                                        <p:strVal val="visible"/>
                                      </p:to>
                                    </p:set>
                                    <p:anim calcmode="lin" valueType="num">
                                      <p:cBhvr>
                                        <p:cTn id="85" dur="500" fill="hold"/>
                                        <p:tgtEl>
                                          <p:spTgt spid="205836"/>
                                        </p:tgtEl>
                                        <p:attrNameLst>
                                          <p:attrName>ppt_w</p:attrName>
                                        </p:attrNameLst>
                                      </p:cBhvr>
                                      <p:tavLst>
                                        <p:tav tm="0">
                                          <p:val>
                                            <p:fltVal val="0"/>
                                          </p:val>
                                        </p:tav>
                                        <p:tav tm="100000">
                                          <p:val>
                                            <p:strVal val="#ppt_w"/>
                                          </p:val>
                                        </p:tav>
                                      </p:tavLst>
                                    </p:anim>
                                    <p:anim calcmode="lin" valueType="num">
                                      <p:cBhvr>
                                        <p:cTn id="86" dur="500" fill="hold"/>
                                        <p:tgtEl>
                                          <p:spTgt spid="205836"/>
                                        </p:tgtEl>
                                        <p:attrNameLst>
                                          <p:attrName>ppt_h</p:attrName>
                                        </p:attrNameLst>
                                      </p:cBhvr>
                                      <p:tavLst>
                                        <p:tav tm="0">
                                          <p:val>
                                            <p:fltVal val="0"/>
                                          </p:val>
                                        </p:tav>
                                        <p:tav tm="100000">
                                          <p:val>
                                            <p:strVal val="#ppt_h"/>
                                          </p:val>
                                        </p:tav>
                                      </p:tavLst>
                                    </p:anim>
                                    <p:animEffect transition="in" filter="fade">
                                      <p:cBhvr>
                                        <p:cTn id="87" dur="500"/>
                                        <p:tgtEl>
                                          <p:spTgt spid="205836"/>
                                        </p:tgtEl>
                                      </p:cBhvr>
                                    </p:animEffect>
                                  </p:childTnLst>
                                </p:cTn>
                              </p:par>
                            </p:childTnLst>
                          </p:cTn>
                        </p:par>
                        <p:par>
                          <p:cTn id="88" fill="hold">
                            <p:stCondLst>
                              <p:cond delay="8000"/>
                            </p:stCondLst>
                            <p:childTnLst>
                              <p:par>
                                <p:cTn id="89" presetID="53" presetClass="entr" presetSubtype="0" fill="hold" nodeType="afterEffect">
                                  <p:stCondLst>
                                    <p:cond delay="0"/>
                                  </p:stCondLst>
                                  <p:childTnLst>
                                    <p:set>
                                      <p:cBhvr>
                                        <p:cTn id="90" dur="1" fill="hold">
                                          <p:stCondLst>
                                            <p:cond delay="0"/>
                                          </p:stCondLst>
                                        </p:cTn>
                                        <p:tgtEl>
                                          <p:spTgt spid="205845">
                                            <p:txEl>
                                              <p:pRg st="2" end="2"/>
                                            </p:txEl>
                                          </p:spTgt>
                                        </p:tgtEl>
                                        <p:attrNameLst>
                                          <p:attrName>style.visibility</p:attrName>
                                        </p:attrNameLst>
                                      </p:cBhvr>
                                      <p:to>
                                        <p:strVal val="visible"/>
                                      </p:to>
                                    </p:set>
                                    <p:anim calcmode="lin" valueType="num">
                                      <p:cBhvr>
                                        <p:cTn id="91" dur="500" fill="hold"/>
                                        <p:tgtEl>
                                          <p:spTgt spid="205845">
                                            <p:txEl>
                                              <p:pRg st="2" end="2"/>
                                            </p:txEl>
                                          </p:spTgt>
                                        </p:tgtEl>
                                        <p:attrNameLst>
                                          <p:attrName>ppt_w</p:attrName>
                                        </p:attrNameLst>
                                      </p:cBhvr>
                                      <p:tavLst>
                                        <p:tav tm="0">
                                          <p:val>
                                            <p:fltVal val="0"/>
                                          </p:val>
                                        </p:tav>
                                        <p:tav tm="100000">
                                          <p:val>
                                            <p:strVal val="#ppt_w"/>
                                          </p:val>
                                        </p:tav>
                                      </p:tavLst>
                                    </p:anim>
                                    <p:anim calcmode="lin" valueType="num">
                                      <p:cBhvr>
                                        <p:cTn id="92" dur="500" fill="hold"/>
                                        <p:tgtEl>
                                          <p:spTgt spid="205845">
                                            <p:txEl>
                                              <p:pRg st="2" end="2"/>
                                            </p:txEl>
                                          </p:spTgt>
                                        </p:tgtEl>
                                        <p:attrNameLst>
                                          <p:attrName>ppt_h</p:attrName>
                                        </p:attrNameLst>
                                      </p:cBhvr>
                                      <p:tavLst>
                                        <p:tav tm="0">
                                          <p:val>
                                            <p:fltVal val="0"/>
                                          </p:val>
                                        </p:tav>
                                        <p:tav tm="100000">
                                          <p:val>
                                            <p:strVal val="#ppt_h"/>
                                          </p:val>
                                        </p:tav>
                                      </p:tavLst>
                                    </p:anim>
                                    <p:animEffect transition="in" filter="fade">
                                      <p:cBhvr>
                                        <p:cTn id="93" dur="500"/>
                                        <p:tgtEl>
                                          <p:spTgt spid="205845">
                                            <p:txEl>
                                              <p:pRg st="2" end="2"/>
                                            </p:txEl>
                                          </p:spTgt>
                                        </p:tgtEl>
                                      </p:cBhvr>
                                    </p:animEffect>
                                  </p:childTnLst>
                                </p:cTn>
                              </p:par>
                            </p:childTnLst>
                          </p:cTn>
                        </p:par>
                        <p:par>
                          <p:cTn id="94" fill="hold">
                            <p:stCondLst>
                              <p:cond delay="8500"/>
                            </p:stCondLst>
                            <p:childTnLst>
                              <p:par>
                                <p:cTn id="95" presetID="53" presetClass="entr" presetSubtype="0" fill="hold" grpId="0" nodeType="afterEffect">
                                  <p:stCondLst>
                                    <p:cond delay="0"/>
                                  </p:stCondLst>
                                  <p:childTnLst>
                                    <p:set>
                                      <p:cBhvr>
                                        <p:cTn id="96" dur="1" fill="hold">
                                          <p:stCondLst>
                                            <p:cond delay="0"/>
                                          </p:stCondLst>
                                        </p:cTn>
                                        <p:tgtEl>
                                          <p:spTgt spid="205837"/>
                                        </p:tgtEl>
                                        <p:attrNameLst>
                                          <p:attrName>style.visibility</p:attrName>
                                        </p:attrNameLst>
                                      </p:cBhvr>
                                      <p:to>
                                        <p:strVal val="visible"/>
                                      </p:to>
                                    </p:set>
                                    <p:anim calcmode="lin" valueType="num">
                                      <p:cBhvr>
                                        <p:cTn id="97" dur="500" fill="hold"/>
                                        <p:tgtEl>
                                          <p:spTgt spid="205837"/>
                                        </p:tgtEl>
                                        <p:attrNameLst>
                                          <p:attrName>ppt_w</p:attrName>
                                        </p:attrNameLst>
                                      </p:cBhvr>
                                      <p:tavLst>
                                        <p:tav tm="0">
                                          <p:val>
                                            <p:fltVal val="0"/>
                                          </p:val>
                                        </p:tav>
                                        <p:tav tm="100000">
                                          <p:val>
                                            <p:strVal val="#ppt_w"/>
                                          </p:val>
                                        </p:tav>
                                      </p:tavLst>
                                    </p:anim>
                                    <p:anim calcmode="lin" valueType="num">
                                      <p:cBhvr>
                                        <p:cTn id="98" dur="500" fill="hold"/>
                                        <p:tgtEl>
                                          <p:spTgt spid="205837"/>
                                        </p:tgtEl>
                                        <p:attrNameLst>
                                          <p:attrName>ppt_h</p:attrName>
                                        </p:attrNameLst>
                                      </p:cBhvr>
                                      <p:tavLst>
                                        <p:tav tm="0">
                                          <p:val>
                                            <p:fltVal val="0"/>
                                          </p:val>
                                        </p:tav>
                                        <p:tav tm="100000">
                                          <p:val>
                                            <p:strVal val="#ppt_h"/>
                                          </p:val>
                                        </p:tav>
                                      </p:tavLst>
                                    </p:anim>
                                    <p:animEffect transition="in" filter="fade">
                                      <p:cBhvr>
                                        <p:cTn id="99" dur="500"/>
                                        <p:tgtEl>
                                          <p:spTgt spid="205837"/>
                                        </p:tgtEl>
                                      </p:cBhvr>
                                    </p:animEffect>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205828">
                                            <p:txEl>
                                              <p:pRg st="3" end="3"/>
                                            </p:txEl>
                                          </p:spTgt>
                                        </p:tgtEl>
                                        <p:attrNameLst>
                                          <p:attrName>style.visibility</p:attrName>
                                        </p:attrNameLst>
                                      </p:cBhvr>
                                      <p:to>
                                        <p:strVal val="visible"/>
                                      </p:to>
                                    </p:set>
                                    <p:anim calcmode="lin" valueType="num">
                                      <p:cBhvr>
                                        <p:cTn id="103" dur="500" fill="hold"/>
                                        <p:tgtEl>
                                          <p:spTgt spid="205828">
                                            <p:txEl>
                                              <p:pRg st="3" end="3"/>
                                            </p:txEl>
                                          </p:spTgt>
                                        </p:tgtEl>
                                        <p:attrNameLst>
                                          <p:attrName>ppt_w</p:attrName>
                                        </p:attrNameLst>
                                      </p:cBhvr>
                                      <p:tavLst>
                                        <p:tav tm="0">
                                          <p:val>
                                            <p:fltVal val="0"/>
                                          </p:val>
                                        </p:tav>
                                        <p:tav tm="100000">
                                          <p:val>
                                            <p:strVal val="#ppt_w"/>
                                          </p:val>
                                        </p:tav>
                                      </p:tavLst>
                                    </p:anim>
                                    <p:anim calcmode="lin" valueType="num">
                                      <p:cBhvr>
                                        <p:cTn id="104" dur="500" fill="hold"/>
                                        <p:tgtEl>
                                          <p:spTgt spid="205828">
                                            <p:txEl>
                                              <p:pRg st="3" end="3"/>
                                            </p:txEl>
                                          </p:spTgt>
                                        </p:tgtEl>
                                        <p:attrNameLst>
                                          <p:attrName>ppt_h</p:attrName>
                                        </p:attrNameLst>
                                      </p:cBhvr>
                                      <p:tavLst>
                                        <p:tav tm="0">
                                          <p:val>
                                            <p:fltVal val="0"/>
                                          </p:val>
                                        </p:tav>
                                        <p:tav tm="100000">
                                          <p:val>
                                            <p:strVal val="#ppt_h"/>
                                          </p:val>
                                        </p:tav>
                                      </p:tavLst>
                                    </p:anim>
                                    <p:animEffect transition="in" filter="fade">
                                      <p:cBhvr>
                                        <p:cTn id="105" dur="500"/>
                                        <p:tgtEl>
                                          <p:spTgt spid="205828">
                                            <p:txEl>
                                              <p:pRg st="3" end="3"/>
                                            </p:txEl>
                                          </p:spTgt>
                                        </p:tgtEl>
                                      </p:cBhvr>
                                    </p:animEffect>
                                  </p:childTnLst>
                                </p:cTn>
                              </p:par>
                            </p:childTnLst>
                          </p:cTn>
                        </p:par>
                        <p:par>
                          <p:cTn id="106" fill="hold">
                            <p:stCondLst>
                              <p:cond delay="9500"/>
                            </p:stCondLst>
                            <p:childTnLst>
                              <p:par>
                                <p:cTn id="107" presetID="53" presetClass="entr" presetSubtype="0" fill="hold" grpId="0" nodeType="afterEffect">
                                  <p:stCondLst>
                                    <p:cond delay="0"/>
                                  </p:stCondLst>
                                  <p:childTnLst>
                                    <p:set>
                                      <p:cBhvr>
                                        <p:cTn id="108" dur="1" fill="hold">
                                          <p:stCondLst>
                                            <p:cond delay="0"/>
                                          </p:stCondLst>
                                        </p:cTn>
                                        <p:tgtEl>
                                          <p:spTgt spid="205843"/>
                                        </p:tgtEl>
                                        <p:attrNameLst>
                                          <p:attrName>style.visibility</p:attrName>
                                        </p:attrNameLst>
                                      </p:cBhvr>
                                      <p:to>
                                        <p:strVal val="visible"/>
                                      </p:to>
                                    </p:set>
                                    <p:anim calcmode="lin" valueType="num">
                                      <p:cBhvr>
                                        <p:cTn id="109" dur="500" fill="hold"/>
                                        <p:tgtEl>
                                          <p:spTgt spid="205843"/>
                                        </p:tgtEl>
                                        <p:attrNameLst>
                                          <p:attrName>ppt_w</p:attrName>
                                        </p:attrNameLst>
                                      </p:cBhvr>
                                      <p:tavLst>
                                        <p:tav tm="0">
                                          <p:val>
                                            <p:fltVal val="0"/>
                                          </p:val>
                                        </p:tav>
                                        <p:tav tm="100000">
                                          <p:val>
                                            <p:strVal val="#ppt_w"/>
                                          </p:val>
                                        </p:tav>
                                      </p:tavLst>
                                    </p:anim>
                                    <p:anim calcmode="lin" valueType="num">
                                      <p:cBhvr>
                                        <p:cTn id="110" dur="500" fill="hold"/>
                                        <p:tgtEl>
                                          <p:spTgt spid="205843"/>
                                        </p:tgtEl>
                                        <p:attrNameLst>
                                          <p:attrName>ppt_h</p:attrName>
                                        </p:attrNameLst>
                                      </p:cBhvr>
                                      <p:tavLst>
                                        <p:tav tm="0">
                                          <p:val>
                                            <p:fltVal val="0"/>
                                          </p:val>
                                        </p:tav>
                                        <p:tav tm="100000">
                                          <p:val>
                                            <p:strVal val="#ppt_h"/>
                                          </p:val>
                                        </p:tav>
                                      </p:tavLst>
                                    </p:anim>
                                    <p:animEffect transition="in" filter="fade">
                                      <p:cBhvr>
                                        <p:cTn id="111" dur="500"/>
                                        <p:tgtEl>
                                          <p:spTgt spid="205843"/>
                                        </p:tgtEl>
                                      </p:cBhvr>
                                    </p:animEffect>
                                  </p:childTnLst>
                                </p:cTn>
                              </p:par>
                            </p:childTnLst>
                          </p:cTn>
                        </p:par>
                        <p:par>
                          <p:cTn id="112" fill="hold">
                            <p:stCondLst>
                              <p:cond delay="10000"/>
                            </p:stCondLst>
                            <p:childTnLst>
                              <p:par>
                                <p:cTn id="113" presetID="53" presetClass="entr" presetSubtype="0" fill="hold" grpId="0" nodeType="afterEffect">
                                  <p:stCondLst>
                                    <p:cond delay="0"/>
                                  </p:stCondLst>
                                  <p:childTnLst>
                                    <p:set>
                                      <p:cBhvr>
                                        <p:cTn id="114" dur="1" fill="hold">
                                          <p:stCondLst>
                                            <p:cond delay="0"/>
                                          </p:stCondLst>
                                        </p:cTn>
                                        <p:tgtEl>
                                          <p:spTgt spid="205838"/>
                                        </p:tgtEl>
                                        <p:attrNameLst>
                                          <p:attrName>style.visibility</p:attrName>
                                        </p:attrNameLst>
                                      </p:cBhvr>
                                      <p:to>
                                        <p:strVal val="visible"/>
                                      </p:to>
                                    </p:set>
                                    <p:anim calcmode="lin" valueType="num">
                                      <p:cBhvr>
                                        <p:cTn id="115" dur="500" fill="hold"/>
                                        <p:tgtEl>
                                          <p:spTgt spid="205838"/>
                                        </p:tgtEl>
                                        <p:attrNameLst>
                                          <p:attrName>ppt_w</p:attrName>
                                        </p:attrNameLst>
                                      </p:cBhvr>
                                      <p:tavLst>
                                        <p:tav tm="0">
                                          <p:val>
                                            <p:fltVal val="0"/>
                                          </p:val>
                                        </p:tav>
                                        <p:tav tm="100000">
                                          <p:val>
                                            <p:strVal val="#ppt_w"/>
                                          </p:val>
                                        </p:tav>
                                      </p:tavLst>
                                    </p:anim>
                                    <p:anim calcmode="lin" valueType="num">
                                      <p:cBhvr>
                                        <p:cTn id="116" dur="500" fill="hold"/>
                                        <p:tgtEl>
                                          <p:spTgt spid="205838"/>
                                        </p:tgtEl>
                                        <p:attrNameLst>
                                          <p:attrName>ppt_h</p:attrName>
                                        </p:attrNameLst>
                                      </p:cBhvr>
                                      <p:tavLst>
                                        <p:tav tm="0">
                                          <p:val>
                                            <p:fltVal val="0"/>
                                          </p:val>
                                        </p:tav>
                                        <p:tav tm="100000">
                                          <p:val>
                                            <p:strVal val="#ppt_h"/>
                                          </p:val>
                                        </p:tav>
                                      </p:tavLst>
                                    </p:anim>
                                    <p:animEffect transition="in" filter="fade">
                                      <p:cBhvr>
                                        <p:cTn id="117" dur="500"/>
                                        <p:tgtEl>
                                          <p:spTgt spid="205838"/>
                                        </p:tgtEl>
                                      </p:cBhvr>
                                    </p:animEffect>
                                  </p:childTnLst>
                                </p:cTn>
                              </p:par>
                            </p:childTnLst>
                          </p:cTn>
                        </p:par>
                        <p:par>
                          <p:cTn id="118" fill="hold">
                            <p:stCondLst>
                              <p:cond delay="10500"/>
                            </p:stCondLst>
                            <p:childTnLst>
                              <p:par>
                                <p:cTn id="119" presetID="53" presetClass="entr" presetSubtype="0" fill="hold" grpId="0" nodeType="afterEffect">
                                  <p:stCondLst>
                                    <p:cond delay="0"/>
                                  </p:stCondLst>
                                  <p:childTnLst>
                                    <p:set>
                                      <p:cBhvr>
                                        <p:cTn id="120" dur="1" fill="hold">
                                          <p:stCondLst>
                                            <p:cond delay="0"/>
                                          </p:stCondLst>
                                        </p:cTn>
                                        <p:tgtEl>
                                          <p:spTgt spid="205842"/>
                                        </p:tgtEl>
                                        <p:attrNameLst>
                                          <p:attrName>style.visibility</p:attrName>
                                        </p:attrNameLst>
                                      </p:cBhvr>
                                      <p:to>
                                        <p:strVal val="visible"/>
                                      </p:to>
                                    </p:set>
                                    <p:anim calcmode="lin" valueType="num">
                                      <p:cBhvr>
                                        <p:cTn id="121" dur="500" fill="hold"/>
                                        <p:tgtEl>
                                          <p:spTgt spid="205842"/>
                                        </p:tgtEl>
                                        <p:attrNameLst>
                                          <p:attrName>ppt_w</p:attrName>
                                        </p:attrNameLst>
                                      </p:cBhvr>
                                      <p:tavLst>
                                        <p:tav tm="0">
                                          <p:val>
                                            <p:fltVal val="0"/>
                                          </p:val>
                                        </p:tav>
                                        <p:tav tm="100000">
                                          <p:val>
                                            <p:strVal val="#ppt_w"/>
                                          </p:val>
                                        </p:tav>
                                      </p:tavLst>
                                    </p:anim>
                                    <p:anim calcmode="lin" valueType="num">
                                      <p:cBhvr>
                                        <p:cTn id="122" dur="500" fill="hold"/>
                                        <p:tgtEl>
                                          <p:spTgt spid="205842"/>
                                        </p:tgtEl>
                                        <p:attrNameLst>
                                          <p:attrName>ppt_h</p:attrName>
                                        </p:attrNameLst>
                                      </p:cBhvr>
                                      <p:tavLst>
                                        <p:tav tm="0">
                                          <p:val>
                                            <p:fltVal val="0"/>
                                          </p:val>
                                        </p:tav>
                                        <p:tav tm="100000">
                                          <p:val>
                                            <p:strVal val="#ppt_h"/>
                                          </p:val>
                                        </p:tav>
                                      </p:tavLst>
                                    </p:anim>
                                    <p:animEffect transition="in" filter="fade">
                                      <p:cBhvr>
                                        <p:cTn id="123" dur="500"/>
                                        <p:tgtEl>
                                          <p:spTgt spid="205842"/>
                                        </p:tgtEl>
                                      </p:cBhvr>
                                    </p:animEffect>
                                  </p:childTnLst>
                                </p:cTn>
                              </p:par>
                            </p:childTnLst>
                          </p:cTn>
                        </p:par>
                        <p:par>
                          <p:cTn id="124" fill="hold">
                            <p:stCondLst>
                              <p:cond delay="11000"/>
                            </p:stCondLst>
                            <p:childTnLst>
                              <p:par>
                                <p:cTn id="125" presetID="53" presetClass="entr" presetSubtype="0" fill="hold" nodeType="afterEffect">
                                  <p:stCondLst>
                                    <p:cond delay="0"/>
                                  </p:stCondLst>
                                  <p:childTnLst>
                                    <p:set>
                                      <p:cBhvr>
                                        <p:cTn id="126" dur="1" fill="hold">
                                          <p:stCondLst>
                                            <p:cond delay="0"/>
                                          </p:stCondLst>
                                        </p:cTn>
                                        <p:tgtEl>
                                          <p:spTgt spid="205845">
                                            <p:txEl>
                                              <p:pRg st="3" end="3"/>
                                            </p:txEl>
                                          </p:spTgt>
                                        </p:tgtEl>
                                        <p:attrNameLst>
                                          <p:attrName>style.visibility</p:attrName>
                                        </p:attrNameLst>
                                      </p:cBhvr>
                                      <p:to>
                                        <p:strVal val="visible"/>
                                      </p:to>
                                    </p:set>
                                    <p:anim calcmode="lin" valueType="num">
                                      <p:cBhvr>
                                        <p:cTn id="127" dur="500" fill="hold"/>
                                        <p:tgtEl>
                                          <p:spTgt spid="205845">
                                            <p:txEl>
                                              <p:pRg st="3" end="3"/>
                                            </p:txEl>
                                          </p:spTgt>
                                        </p:tgtEl>
                                        <p:attrNameLst>
                                          <p:attrName>ppt_w</p:attrName>
                                        </p:attrNameLst>
                                      </p:cBhvr>
                                      <p:tavLst>
                                        <p:tav tm="0">
                                          <p:val>
                                            <p:fltVal val="0"/>
                                          </p:val>
                                        </p:tav>
                                        <p:tav tm="100000">
                                          <p:val>
                                            <p:strVal val="#ppt_w"/>
                                          </p:val>
                                        </p:tav>
                                      </p:tavLst>
                                    </p:anim>
                                    <p:anim calcmode="lin" valueType="num">
                                      <p:cBhvr>
                                        <p:cTn id="128" dur="500" fill="hold"/>
                                        <p:tgtEl>
                                          <p:spTgt spid="205845">
                                            <p:txEl>
                                              <p:pRg st="3" end="3"/>
                                            </p:txEl>
                                          </p:spTgt>
                                        </p:tgtEl>
                                        <p:attrNameLst>
                                          <p:attrName>ppt_h</p:attrName>
                                        </p:attrNameLst>
                                      </p:cBhvr>
                                      <p:tavLst>
                                        <p:tav tm="0">
                                          <p:val>
                                            <p:fltVal val="0"/>
                                          </p:val>
                                        </p:tav>
                                        <p:tav tm="100000">
                                          <p:val>
                                            <p:strVal val="#ppt_h"/>
                                          </p:val>
                                        </p:tav>
                                      </p:tavLst>
                                    </p:anim>
                                    <p:animEffect transition="in" filter="fade">
                                      <p:cBhvr>
                                        <p:cTn id="129" dur="500"/>
                                        <p:tgtEl>
                                          <p:spTgt spid="205845">
                                            <p:txEl>
                                              <p:pRg st="3" end="3"/>
                                            </p:txEl>
                                          </p:spTgt>
                                        </p:tgtEl>
                                      </p:cBhvr>
                                    </p:animEffect>
                                  </p:childTnLst>
                                </p:cTn>
                              </p:par>
                            </p:childTnLst>
                          </p:cTn>
                        </p:par>
                        <p:par>
                          <p:cTn id="130" fill="hold">
                            <p:stCondLst>
                              <p:cond delay="11500"/>
                            </p:stCondLst>
                            <p:childTnLst>
                              <p:par>
                                <p:cTn id="131" presetID="53" presetClass="entr" presetSubtype="0" fill="hold" grpId="0" nodeType="afterEffect">
                                  <p:stCondLst>
                                    <p:cond delay="0"/>
                                  </p:stCondLst>
                                  <p:childTnLst>
                                    <p:set>
                                      <p:cBhvr>
                                        <p:cTn id="132" dur="1" fill="hold">
                                          <p:stCondLst>
                                            <p:cond delay="0"/>
                                          </p:stCondLst>
                                        </p:cTn>
                                        <p:tgtEl>
                                          <p:spTgt spid="205840"/>
                                        </p:tgtEl>
                                        <p:attrNameLst>
                                          <p:attrName>style.visibility</p:attrName>
                                        </p:attrNameLst>
                                      </p:cBhvr>
                                      <p:to>
                                        <p:strVal val="visible"/>
                                      </p:to>
                                    </p:set>
                                    <p:anim calcmode="lin" valueType="num">
                                      <p:cBhvr>
                                        <p:cTn id="133" dur="500" fill="hold"/>
                                        <p:tgtEl>
                                          <p:spTgt spid="205840"/>
                                        </p:tgtEl>
                                        <p:attrNameLst>
                                          <p:attrName>ppt_w</p:attrName>
                                        </p:attrNameLst>
                                      </p:cBhvr>
                                      <p:tavLst>
                                        <p:tav tm="0">
                                          <p:val>
                                            <p:fltVal val="0"/>
                                          </p:val>
                                        </p:tav>
                                        <p:tav tm="100000">
                                          <p:val>
                                            <p:strVal val="#ppt_w"/>
                                          </p:val>
                                        </p:tav>
                                      </p:tavLst>
                                    </p:anim>
                                    <p:anim calcmode="lin" valueType="num">
                                      <p:cBhvr>
                                        <p:cTn id="134" dur="500" fill="hold"/>
                                        <p:tgtEl>
                                          <p:spTgt spid="205840"/>
                                        </p:tgtEl>
                                        <p:attrNameLst>
                                          <p:attrName>ppt_h</p:attrName>
                                        </p:attrNameLst>
                                      </p:cBhvr>
                                      <p:tavLst>
                                        <p:tav tm="0">
                                          <p:val>
                                            <p:fltVal val="0"/>
                                          </p:val>
                                        </p:tav>
                                        <p:tav tm="100000">
                                          <p:val>
                                            <p:strVal val="#ppt_h"/>
                                          </p:val>
                                        </p:tav>
                                      </p:tavLst>
                                    </p:anim>
                                    <p:animEffect transition="in" filter="fade">
                                      <p:cBhvr>
                                        <p:cTn id="135" dur="500"/>
                                        <p:tgtEl>
                                          <p:spTgt spid="205840"/>
                                        </p:tgtEl>
                                      </p:cBhvr>
                                    </p:animEffect>
                                  </p:childTnLst>
                                </p:cTn>
                              </p:par>
                            </p:childTnLst>
                          </p:cTn>
                        </p:par>
                        <p:par>
                          <p:cTn id="136" fill="hold">
                            <p:stCondLst>
                              <p:cond delay="12000"/>
                            </p:stCondLst>
                            <p:childTnLst>
                              <p:par>
                                <p:cTn id="137" presetID="53" presetClass="entr" presetSubtype="0" fill="hold" grpId="0" nodeType="afterEffect">
                                  <p:stCondLst>
                                    <p:cond delay="0"/>
                                  </p:stCondLst>
                                  <p:childTnLst>
                                    <p:set>
                                      <p:cBhvr>
                                        <p:cTn id="138" dur="1" fill="hold">
                                          <p:stCondLst>
                                            <p:cond delay="0"/>
                                          </p:stCondLst>
                                        </p:cTn>
                                        <p:tgtEl>
                                          <p:spTgt spid="205839"/>
                                        </p:tgtEl>
                                        <p:attrNameLst>
                                          <p:attrName>style.visibility</p:attrName>
                                        </p:attrNameLst>
                                      </p:cBhvr>
                                      <p:to>
                                        <p:strVal val="visible"/>
                                      </p:to>
                                    </p:set>
                                    <p:anim calcmode="lin" valueType="num">
                                      <p:cBhvr>
                                        <p:cTn id="139" dur="500" fill="hold"/>
                                        <p:tgtEl>
                                          <p:spTgt spid="205839"/>
                                        </p:tgtEl>
                                        <p:attrNameLst>
                                          <p:attrName>ppt_w</p:attrName>
                                        </p:attrNameLst>
                                      </p:cBhvr>
                                      <p:tavLst>
                                        <p:tav tm="0">
                                          <p:val>
                                            <p:fltVal val="0"/>
                                          </p:val>
                                        </p:tav>
                                        <p:tav tm="100000">
                                          <p:val>
                                            <p:strVal val="#ppt_w"/>
                                          </p:val>
                                        </p:tav>
                                      </p:tavLst>
                                    </p:anim>
                                    <p:anim calcmode="lin" valueType="num">
                                      <p:cBhvr>
                                        <p:cTn id="140" dur="500" fill="hold"/>
                                        <p:tgtEl>
                                          <p:spTgt spid="205839"/>
                                        </p:tgtEl>
                                        <p:attrNameLst>
                                          <p:attrName>ppt_h</p:attrName>
                                        </p:attrNameLst>
                                      </p:cBhvr>
                                      <p:tavLst>
                                        <p:tav tm="0">
                                          <p:val>
                                            <p:fltVal val="0"/>
                                          </p:val>
                                        </p:tav>
                                        <p:tav tm="100000">
                                          <p:val>
                                            <p:strVal val="#ppt_h"/>
                                          </p:val>
                                        </p:tav>
                                      </p:tavLst>
                                    </p:anim>
                                    <p:animEffect transition="in" filter="fade">
                                      <p:cBhvr>
                                        <p:cTn id="141" dur="500"/>
                                        <p:tgtEl>
                                          <p:spTgt spid="205839"/>
                                        </p:tgtEl>
                                      </p:cBhvr>
                                    </p:animEffect>
                                  </p:childTnLst>
                                </p:cTn>
                              </p:par>
                            </p:childTnLst>
                          </p:cTn>
                        </p:par>
                        <p:par>
                          <p:cTn id="142" fill="hold">
                            <p:stCondLst>
                              <p:cond delay="12500"/>
                            </p:stCondLst>
                            <p:childTnLst>
                              <p:par>
                                <p:cTn id="143" presetID="53" presetClass="entr" presetSubtype="0" fill="hold" nodeType="afterEffect">
                                  <p:stCondLst>
                                    <p:cond delay="0"/>
                                  </p:stCondLst>
                                  <p:childTnLst>
                                    <p:set>
                                      <p:cBhvr>
                                        <p:cTn id="144" dur="1" fill="hold">
                                          <p:stCondLst>
                                            <p:cond delay="0"/>
                                          </p:stCondLst>
                                        </p:cTn>
                                        <p:tgtEl>
                                          <p:spTgt spid="205828">
                                            <p:txEl>
                                              <p:pRg st="4" end="4"/>
                                            </p:txEl>
                                          </p:spTgt>
                                        </p:tgtEl>
                                        <p:attrNameLst>
                                          <p:attrName>style.visibility</p:attrName>
                                        </p:attrNameLst>
                                      </p:cBhvr>
                                      <p:to>
                                        <p:strVal val="visible"/>
                                      </p:to>
                                    </p:set>
                                    <p:anim calcmode="lin" valueType="num">
                                      <p:cBhvr>
                                        <p:cTn id="145" dur="500" fill="hold"/>
                                        <p:tgtEl>
                                          <p:spTgt spid="205828">
                                            <p:txEl>
                                              <p:pRg st="4" end="4"/>
                                            </p:txEl>
                                          </p:spTgt>
                                        </p:tgtEl>
                                        <p:attrNameLst>
                                          <p:attrName>ppt_w</p:attrName>
                                        </p:attrNameLst>
                                      </p:cBhvr>
                                      <p:tavLst>
                                        <p:tav tm="0">
                                          <p:val>
                                            <p:fltVal val="0"/>
                                          </p:val>
                                        </p:tav>
                                        <p:tav tm="100000">
                                          <p:val>
                                            <p:strVal val="#ppt_w"/>
                                          </p:val>
                                        </p:tav>
                                      </p:tavLst>
                                    </p:anim>
                                    <p:anim calcmode="lin" valueType="num">
                                      <p:cBhvr>
                                        <p:cTn id="146" dur="500" fill="hold"/>
                                        <p:tgtEl>
                                          <p:spTgt spid="205828">
                                            <p:txEl>
                                              <p:pRg st="4" end="4"/>
                                            </p:txEl>
                                          </p:spTgt>
                                        </p:tgtEl>
                                        <p:attrNameLst>
                                          <p:attrName>ppt_h</p:attrName>
                                        </p:attrNameLst>
                                      </p:cBhvr>
                                      <p:tavLst>
                                        <p:tav tm="0">
                                          <p:val>
                                            <p:fltVal val="0"/>
                                          </p:val>
                                        </p:tav>
                                        <p:tav tm="100000">
                                          <p:val>
                                            <p:strVal val="#ppt_h"/>
                                          </p:val>
                                        </p:tav>
                                      </p:tavLst>
                                    </p:anim>
                                    <p:animEffect transition="in" filter="fade">
                                      <p:cBhvr>
                                        <p:cTn id="147" dur="500"/>
                                        <p:tgtEl>
                                          <p:spTgt spid="205828">
                                            <p:txEl>
                                              <p:pRg st="4" end="4"/>
                                            </p:txEl>
                                          </p:spTgt>
                                        </p:tgtEl>
                                      </p:cBhvr>
                                    </p:animEffect>
                                  </p:childTnLst>
                                </p:cTn>
                              </p:par>
                            </p:childTnLst>
                          </p:cTn>
                        </p:par>
                        <p:par>
                          <p:cTn id="148" fill="hold">
                            <p:stCondLst>
                              <p:cond delay="13000"/>
                            </p:stCondLst>
                            <p:childTnLst>
                              <p:par>
                                <p:cTn id="149" presetID="53" presetClass="entr" presetSubtype="0" fill="hold" nodeType="afterEffect">
                                  <p:stCondLst>
                                    <p:cond delay="0"/>
                                  </p:stCondLst>
                                  <p:childTnLst>
                                    <p:set>
                                      <p:cBhvr>
                                        <p:cTn id="150" dur="1" fill="hold">
                                          <p:stCondLst>
                                            <p:cond delay="0"/>
                                          </p:stCondLst>
                                        </p:cTn>
                                        <p:tgtEl>
                                          <p:spTgt spid="205830">
                                            <p:txEl>
                                              <p:pRg st="0" end="0"/>
                                            </p:txEl>
                                          </p:spTgt>
                                        </p:tgtEl>
                                        <p:attrNameLst>
                                          <p:attrName>style.visibility</p:attrName>
                                        </p:attrNameLst>
                                      </p:cBhvr>
                                      <p:to>
                                        <p:strVal val="visible"/>
                                      </p:to>
                                    </p:set>
                                    <p:anim calcmode="lin" valueType="num">
                                      <p:cBhvr>
                                        <p:cTn id="151" dur="500" fill="hold"/>
                                        <p:tgtEl>
                                          <p:spTgt spid="205830">
                                            <p:txEl>
                                              <p:pRg st="0" end="0"/>
                                            </p:txEl>
                                          </p:spTgt>
                                        </p:tgtEl>
                                        <p:attrNameLst>
                                          <p:attrName>ppt_w</p:attrName>
                                        </p:attrNameLst>
                                      </p:cBhvr>
                                      <p:tavLst>
                                        <p:tav tm="0">
                                          <p:val>
                                            <p:fltVal val="0"/>
                                          </p:val>
                                        </p:tav>
                                        <p:tav tm="100000">
                                          <p:val>
                                            <p:strVal val="#ppt_w"/>
                                          </p:val>
                                        </p:tav>
                                      </p:tavLst>
                                    </p:anim>
                                    <p:anim calcmode="lin" valueType="num">
                                      <p:cBhvr>
                                        <p:cTn id="152" dur="500" fill="hold"/>
                                        <p:tgtEl>
                                          <p:spTgt spid="205830">
                                            <p:txEl>
                                              <p:pRg st="0" end="0"/>
                                            </p:txEl>
                                          </p:spTgt>
                                        </p:tgtEl>
                                        <p:attrNameLst>
                                          <p:attrName>ppt_h</p:attrName>
                                        </p:attrNameLst>
                                      </p:cBhvr>
                                      <p:tavLst>
                                        <p:tav tm="0">
                                          <p:val>
                                            <p:fltVal val="0"/>
                                          </p:val>
                                        </p:tav>
                                        <p:tav tm="100000">
                                          <p:val>
                                            <p:strVal val="#ppt_h"/>
                                          </p:val>
                                        </p:tav>
                                      </p:tavLst>
                                    </p:anim>
                                    <p:animEffect transition="in" filter="fade">
                                      <p:cBhvr>
                                        <p:cTn id="153" dur="500"/>
                                        <p:tgtEl>
                                          <p:spTgt spid="205830">
                                            <p:txEl>
                                              <p:pRg st="0" end="0"/>
                                            </p:txEl>
                                          </p:spTgt>
                                        </p:tgtEl>
                                      </p:cBhvr>
                                    </p:animEffect>
                                  </p:childTnLst>
                                </p:cTn>
                              </p:par>
                            </p:childTnLst>
                          </p:cTn>
                        </p:par>
                        <p:par>
                          <p:cTn id="154" fill="hold">
                            <p:stCondLst>
                              <p:cond delay="13500"/>
                            </p:stCondLst>
                            <p:childTnLst>
                              <p:par>
                                <p:cTn id="155" presetID="53" presetClass="entr" presetSubtype="0" fill="hold" nodeType="afterEffect">
                                  <p:stCondLst>
                                    <p:cond delay="0"/>
                                  </p:stCondLst>
                                  <p:childTnLst>
                                    <p:set>
                                      <p:cBhvr>
                                        <p:cTn id="156" dur="1" fill="hold">
                                          <p:stCondLst>
                                            <p:cond delay="0"/>
                                          </p:stCondLst>
                                        </p:cTn>
                                        <p:tgtEl>
                                          <p:spTgt spid="205845">
                                            <p:txEl>
                                              <p:pRg st="4" end="4"/>
                                            </p:txEl>
                                          </p:spTgt>
                                        </p:tgtEl>
                                        <p:attrNameLst>
                                          <p:attrName>style.visibility</p:attrName>
                                        </p:attrNameLst>
                                      </p:cBhvr>
                                      <p:to>
                                        <p:strVal val="visible"/>
                                      </p:to>
                                    </p:set>
                                    <p:anim calcmode="lin" valueType="num">
                                      <p:cBhvr>
                                        <p:cTn id="157" dur="500" fill="hold"/>
                                        <p:tgtEl>
                                          <p:spTgt spid="205845">
                                            <p:txEl>
                                              <p:pRg st="4" end="4"/>
                                            </p:txEl>
                                          </p:spTgt>
                                        </p:tgtEl>
                                        <p:attrNameLst>
                                          <p:attrName>ppt_w</p:attrName>
                                        </p:attrNameLst>
                                      </p:cBhvr>
                                      <p:tavLst>
                                        <p:tav tm="0">
                                          <p:val>
                                            <p:fltVal val="0"/>
                                          </p:val>
                                        </p:tav>
                                        <p:tav tm="100000">
                                          <p:val>
                                            <p:strVal val="#ppt_w"/>
                                          </p:val>
                                        </p:tav>
                                      </p:tavLst>
                                    </p:anim>
                                    <p:anim calcmode="lin" valueType="num">
                                      <p:cBhvr>
                                        <p:cTn id="158" dur="500" fill="hold"/>
                                        <p:tgtEl>
                                          <p:spTgt spid="205845">
                                            <p:txEl>
                                              <p:pRg st="4" end="4"/>
                                            </p:txEl>
                                          </p:spTgt>
                                        </p:tgtEl>
                                        <p:attrNameLst>
                                          <p:attrName>ppt_h</p:attrName>
                                        </p:attrNameLst>
                                      </p:cBhvr>
                                      <p:tavLst>
                                        <p:tav tm="0">
                                          <p:val>
                                            <p:fltVal val="0"/>
                                          </p:val>
                                        </p:tav>
                                        <p:tav tm="100000">
                                          <p:val>
                                            <p:strVal val="#ppt_h"/>
                                          </p:val>
                                        </p:tav>
                                      </p:tavLst>
                                    </p:anim>
                                    <p:animEffect transition="in" filter="fade">
                                      <p:cBhvr>
                                        <p:cTn id="159" dur="500"/>
                                        <p:tgtEl>
                                          <p:spTgt spid="205845">
                                            <p:txEl>
                                              <p:pRg st="4" end="4"/>
                                            </p:txEl>
                                          </p:spTgt>
                                        </p:tgtEl>
                                      </p:cBhvr>
                                    </p:animEffect>
                                  </p:childTnLst>
                                </p:cTn>
                              </p:par>
                            </p:childTnLst>
                          </p:cTn>
                        </p:par>
                        <p:par>
                          <p:cTn id="160" fill="hold">
                            <p:stCondLst>
                              <p:cond delay="14000"/>
                            </p:stCondLst>
                            <p:childTnLst>
                              <p:par>
                                <p:cTn id="161" presetID="12" presetClass="entr" presetSubtype="4" fill="hold" nodeType="afterEffect">
                                  <p:stCondLst>
                                    <p:cond delay="0"/>
                                  </p:stCondLst>
                                  <p:childTnLst>
                                    <p:set>
                                      <p:cBhvr>
                                        <p:cTn id="162" dur="1" fill="hold">
                                          <p:stCondLst>
                                            <p:cond delay="0"/>
                                          </p:stCondLst>
                                        </p:cTn>
                                        <p:tgtEl>
                                          <p:spTgt spid="205844"/>
                                        </p:tgtEl>
                                        <p:attrNameLst>
                                          <p:attrName>style.visibility</p:attrName>
                                        </p:attrNameLst>
                                      </p:cBhvr>
                                      <p:to>
                                        <p:strVal val="visible"/>
                                      </p:to>
                                    </p:set>
                                    <p:animEffect transition="in" filter="slide(fromBottom)">
                                      <p:cBhvr>
                                        <p:cTn id="163" dur="1000"/>
                                        <p:tgtEl>
                                          <p:spTgt spid="20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9" grpId="0"/>
      <p:bldP spid="205831" grpId="0"/>
      <p:bldP spid="205832" grpId="0"/>
      <p:bldP spid="205833" grpId="0"/>
      <p:bldP spid="205834" grpId="0"/>
      <p:bldP spid="205835" grpId="0"/>
      <p:bldP spid="205836" grpId="0"/>
      <p:bldP spid="205837" grpId="0"/>
      <p:bldP spid="205838" grpId="0"/>
      <p:bldP spid="205839" grpId="0"/>
      <p:bldP spid="205840" grpId="0"/>
      <p:bldP spid="205842" grpId="0"/>
      <p:bldP spid="20584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8FB80CED-86A6-4A2F-8A1E-AAC28AC37423}" type="slidenum">
              <a:rPr lang="ar-SA">
                <a:solidFill>
                  <a:srgbClr val="90C226"/>
                </a:solidFill>
              </a:rPr>
              <a:pPr/>
              <a:t>77</a:t>
            </a:fld>
            <a:endParaRPr lang="en-US" dirty="0">
              <a:solidFill>
                <a:srgbClr val="90C226"/>
              </a:solidFill>
            </a:endParaRPr>
          </a:p>
        </p:txBody>
      </p:sp>
      <p:pic>
        <p:nvPicPr>
          <p:cNvPr id="207876" name="Picture 4" descr="robat3"/>
          <p:cNvPicPr>
            <a:picLocks noChangeAspect="1" noChangeArrowheads="1"/>
          </p:cNvPicPr>
          <p:nvPr/>
        </p:nvPicPr>
        <p:blipFill>
          <a:blip r:embed="rId2">
            <a:lum contrast="18000"/>
          </a:blip>
          <a:srcRect/>
          <a:stretch>
            <a:fillRect/>
          </a:stretch>
        </p:blipFill>
        <p:spPr bwMode="auto">
          <a:xfrm>
            <a:off x="5148263" y="765175"/>
            <a:ext cx="3763962" cy="291941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07877" name="Picture 5" descr="robat2"/>
          <p:cNvPicPr>
            <a:picLocks noChangeAspect="1" noChangeArrowheads="1"/>
          </p:cNvPicPr>
          <p:nvPr/>
        </p:nvPicPr>
        <p:blipFill>
          <a:blip r:embed="rId3">
            <a:lum contrast="18000"/>
          </a:blip>
          <a:srcRect/>
          <a:stretch>
            <a:fillRect/>
          </a:stretch>
        </p:blipFill>
        <p:spPr bwMode="auto">
          <a:xfrm>
            <a:off x="5867400" y="3860800"/>
            <a:ext cx="2808288" cy="2790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07878" name="Text Box 6"/>
          <p:cNvSpPr txBox="1">
            <a:spLocks noChangeArrowheads="1"/>
          </p:cNvSpPr>
          <p:nvPr/>
        </p:nvSpPr>
        <p:spPr bwMode="auto">
          <a:xfrm>
            <a:off x="6227763" y="260350"/>
            <a:ext cx="2522537"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آرایه های آجری رباط شرف</a:t>
            </a:r>
            <a:endParaRPr lang="en-US" sz="2000" b="1" dirty="0">
              <a:solidFill>
                <a:srgbClr val="800000"/>
              </a:solidFill>
              <a:latin typeface="Arial" pitchFamily="34" charset="0"/>
              <a:cs typeface="B Homa" panose="00000400000000000000" pitchFamily="2" charset="-78"/>
            </a:endParaRPr>
          </a:p>
        </p:txBody>
      </p:sp>
      <p:sp>
        <p:nvSpPr>
          <p:cNvPr id="207879" name="Rectangle 7"/>
          <p:cNvSpPr>
            <a:spLocks noChangeArrowheads="1"/>
          </p:cNvSpPr>
          <p:nvPr/>
        </p:nvSpPr>
        <p:spPr bwMode="auto">
          <a:xfrm>
            <a:off x="468313" y="765175"/>
            <a:ext cx="4248150" cy="2563813"/>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طاق ها در این ساختمان، آهنگ و گاه چهار بخش و کلنبو نیز می باشد.</a:t>
            </a:r>
          </a:p>
          <a:p>
            <a:pPr fontAlgn="base">
              <a:spcBef>
                <a:spcPct val="0"/>
              </a:spcBef>
              <a:spcAft>
                <a:spcPct val="0"/>
              </a:spcAft>
            </a:pPr>
            <a:endParaRPr lang="fa-IR" b="1" dirty="0">
              <a:solidFill>
                <a:prstClr val="black"/>
              </a:solidFill>
              <a:latin typeface="Arial" pitchFamily="34" charset="0"/>
              <a:cs typeface="B Homa" panose="00000400000000000000" pitchFamily="2" charset="-78"/>
            </a:endParaRPr>
          </a:p>
          <a:p>
            <a:pPr fontAlgn="base">
              <a:spcBef>
                <a:spcPct val="0"/>
              </a:spcBef>
              <a:spcAft>
                <a:spcPct val="0"/>
              </a:spcAft>
            </a:pPr>
            <a:r>
              <a:rPr lang="fa-IR" b="1" dirty="0">
                <a:solidFill>
                  <a:prstClr val="black"/>
                </a:solidFill>
                <a:latin typeface="Arial" pitchFamily="34" charset="0"/>
                <a:cs typeface="B Homa" panose="00000400000000000000" pitchFamily="2" charset="-78"/>
              </a:rPr>
              <a:t>آب مصرفی در این ساختمان از آب باران تامین می شده است. بدین گونه که بام ها به سوی ناودان های شره ای در میانسرا شیب دارند. زیر ناودان ها لگنچه های سنگی است که با جویی، آب را به آب انبار کاروانسرا میرساند. آب، انبار شده و به مصرف می رسیده است.</a:t>
            </a:r>
            <a:endParaRPr lang="en-US" b="1" dirty="0">
              <a:solidFill>
                <a:prstClr val="black"/>
              </a:solidFill>
              <a:latin typeface="Arial" pitchFamily="34" charset="0"/>
              <a:cs typeface="B Homa" panose="00000400000000000000" pitchFamily="2" charset="-78"/>
            </a:endParaRPr>
          </a:p>
        </p:txBody>
      </p:sp>
      <p:pic>
        <p:nvPicPr>
          <p:cNvPr id="207880" name="Picture 8" descr="robat5"/>
          <p:cNvPicPr>
            <a:picLocks noChangeAspect="1" noChangeArrowheads="1"/>
          </p:cNvPicPr>
          <p:nvPr/>
        </p:nvPicPr>
        <p:blipFill>
          <a:blip r:embed="rId4">
            <a:lum contrast="18000"/>
          </a:blip>
          <a:srcRect/>
          <a:stretch>
            <a:fillRect/>
          </a:stretch>
        </p:blipFill>
        <p:spPr bwMode="auto">
          <a:xfrm>
            <a:off x="2986088" y="3789363"/>
            <a:ext cx="2125662" cy="24479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07881" name="Picture 9" descr="robat4"/>
          <p:cNvPicPr>
            <a:picLocks noChangeAspect="1" noChangeArrowheads="1"/>
          </p:cNvPicPr>
          <p:nvPr/>
        </p:nvPicPr>
        <p:blipFill>
          <a:blip r:embed="rId5">
            <a:lum contrast="18000"/>
          </a:blip>
          <a:srcRect/>
          <a:stretch>
            <a:fillRect/>
          </a:stretch>
        </p:blipFill>
        <p:spPr bwMode="auto">
          <a:xfrm>
            <a:off x="250825" y="3789363"/>
            <a:ext cx="2149475" cy="243046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07882" name="AutoShape 10">
            <a:hlinkClick r:id="rId6" action="ppaction://hlinksldjump" highlightClick="1"/>
          </p:cNvPr>
          <p:cNvSpPr>
            <a:spLocks noChangeArrowheads="1"/>
          </p:cNvSpPr>
          <p:nvPr/>
        </p:nvSpPr>
        <p:spPr bwMode="auto">
          <a:xfrm>
            <a:off x="250825" y="6308725"/>
            <a:ext cx="288925" cy="360363"/>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203308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07878"/>
                                        </p:tgtEl>
                                        <p:attrNameLst>
                                          <p:attrName>style.visibility</p:attrName>
                                        </p:attrNameLst>
                                      </p:cBhvr>
                                      <p:to>
                                        <p:strVal val="visible"/>
                                      </p:to>
                                    </p:set>
                                    <p:anim calcmode="lin" valueType="num">
                                      <p:cBhvr>
                                        <p:cTn id="7" dur="1000" fill="hold"/>
                                        <p:tgtEl>
                                          <p:spTgt spid="207878"/>
                                        </p:tgtEl>
                                        <p:attrNameLst>
                                          <p:attrName>ppt_x</p:attrName>
                                        </p:attrNameLst>
                                      </p:cBhvr>
                                      <p:tavLst>
                                        <p:tav tm="0">
                                          <p:val>
                                            <p:strVal val="#ppt_x-.2"/>
                                          </p:val>
                                        </p:tav>
                                        <p:tav tm="100000">
                                          <p:val>
                                            <p:strVal val="#ppt_x"/>
                                          </p:val>
                                        </p:tav>
                                      </p:tavLst>
                                    </p:anim>
                                    <p:anim calcmode="lin" valueType="num">
                                      <p:cBhvr>
                                        <p:cTn id="8" dur="1000" fill="hold"/>
                                        <p:tgtEl>
                                          <p:spTgt spid="20787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7878"/>
                                        </p:tgtEl>
                                      </p:cBhvr>
                                    </p:animEffect>
                                  </p:childTnLst>
                                </p:cTn>
                              </p:par>
                              <p:par>
                                <p:cTn id="10" presetID="21" presetClass="entr" presetSubtype="1" fill="hold" nodeType="withEffect">
                                  <p:stCondLst>
                                    <p:cond delay="0"/>
                                  </p:stCondLst>
                                  <p:childTnLst>
                                    <p:set>
                                      <p:cBhvr>
                                        <p:cTn id="11" dur="1" fill="hold">
                                          <p:stCondLst>
                                            <p:cond delay="0"/>
                                          </p:stCondLst>
                                        </p:cTn>
                                        <p:tgtEl>
                                          <p:spTgt spid="207876"/>
                                        </p:tgtEl>
                                        <p:attrNameLst>
                                          <p:attrName>style.visibility</p:attrName>
                                        </p:attrNameLst>
                                      </p:cBhvr>
                                      <p:to>
                                        <p:strVal val="visible"/>
                                      </p:to>
                                    </p:set>
                                    <p:animEffect transition="in" filter="wheel(1)">
                                      <p:cBhvr>
                                        <p:cTn id="12" dur="2000"/>
                                        <p:tgtEl>
                                          <p:spTgt spid="207876"/>
                                        </p:tgtEl>
                                      </p:cBhvr>
                                    </p:animEffect>
                                  </p:childTnLst>
                                </p:cTn>
                              </p:par>
                              <p:par>
                                <p:cTn id="13" presetID="21" presetClass="entr" presetSubtype="1" fill="hold" nodeType="withEffect">
                                  <p:stCondLst>
                                    <p:cond delay="0"/>
                                  </p:stCondLst>
                                  <p:childTnLst>
                                    <p:set>
                                      <p:cBhvr>
                                        <p:cTn id="14" dur="1" fill="hold">
                                          <p:stCondLst>
                                            <p:cond delay="0"/>
                                          </p:stCondLst>
                                        </p:cTn>
                                        <p:tgtEl>
                                          <p:spTgt spid="207877"/>
                                        </p:tgtEl>
                                        <p:attrNameLst>
                                          <p:attrName>style.visibility</p:attrName>
                                        </p:attrNameLst>
                                      </p:cBhvr>
                                      <p:to>
                                        <p:strVal val="visible"/>
                                      </p:to>
                                    </p:set>
                                    <p:animEffect transition="in" filter="wheel(1)">
                                      <p:cBhvr>
                                        <p:cTn id="15" dur="2000"/>
                                        <p:tgtEl>
                                          <p:spTgt spid="207877"/>
                                        </p:tgtEl>
                                      </p:cBhvr>
                                    </p:animEffect>
                                  </p:childTnLst>
                                </p:cTn>
                              </p:par>
                            </p:childTnLst>
                          </p:cTn>
                        </p:par>
                        <p:par>
                          <p:cTn id="16" fill="hold">
                            <p:stCondLst>
                              <p:cond delay="2000"/>
                            </p:stCondLst>
                            <p:childTnLst>
                              <p:par>
                                <p:cTn id="17" presetID="8" presetClass="entr" presetSubtype="16" fill="hold" grpId="0" nodeType="afterEffect">
                                  <p:stCondLst>
                                    <p:cond delay="0"/>
                                  </p:stCondLst>
                                  <p:childTnLst>
                                    <p:set>
                                      <p:cBhvr>
                                        <p:cTn id="18" dur="1" fill="hold">
                                          <p:stCondLst>
                                            <p:cond delay="0"/>
                                          </p:stCondLst>
                                        </p:cTn>
                                        <p:tgtEl>
                                          <p:spTgt spid="207879"/>
                                        </p:tgtEl>
                                        <p:attrNameLst>
                                          <p:attrName>style.visibility</p:attrName>
                                        </p:attrNameLst>
                                      </p:cBhvr>
                                      <p:to>
                                        <p:strVal val="visible"/>
                                      </p:to>
                                    </p:set>
                                    <p:animEffect transition="in" filter="diamond(in)">
                                      <p:cBhvr>
                                        <p:cTn id="19" dur="2000"/>
                                        <p:tgtEl>
                                          <p:spTgt spid="207879"/>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207880"/>
                                        </p:tgtEl>
                                        <p:attrNameLst>
                                          <p:attrName>style.visibility</p:attrName>
                                        </p:attrNameLst>
                                      </p:cBhvr>
                                      <p:to>
                                        <p:strVal val="visible"/>
                                      </p:to>
                                    </p:set>
                                    <p:animEffect transition="in" filter="strips(downLeft)">
                                      <p:cBhvr>
                                        <p:cTn id="23" dur="1000"/>
                                        <p:tgtEl>
                                          <p:spTgt spid="207880"/>
                                        </p:tgtEl>
                                      </p:cBhvr>
                                    </p:animEffect>
                                  </p:childTnLst>
                                </p:cTn>
                              </p:par>
                              <p:par>
                                <p:cTn id="24" presetID="18" presetClass="entr" presetSubtype="6" fill="hold" nodeType="withEffect">
                                  <p:stCondLst>
                                    <p:cond delay="0"/>
                                  </p:stCondLst>
                                  <p:childTnLst>
                                    <p:set>
                                      <p:cBhvr>
                                        <p:cTn id="25" dur="1" fill="hold">
                                          <p:stCondLst>
                                            <p:cond delay="0"/>
                                          </p:stCondLst>
                                        </p:cTn>
                                        <p:tgtEl>
                                          <p:spTgt spid="207881"/>
                                        </p:tgtEl>
                                        <p:attrNameLst>
                                          <p:attrName>style.visibility</p:attrName>
                                        </p:attrNameLst>
                                      </p:cBhvr>
                                      <p:to>
                                        <p:strVal val="visible"/>
                                      </p:to>
                                    </p:set>
                                    <p:animEffect transition="in" filter="strips(downRight)">
                                      <p:cBhvr>
                                        <p:cTn id="26" dur="1000"/>
                                        <p:tgtEl>
                                          <p:spTgt spid="207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8" grpId="0"/>
      <p:bldP spid="20787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BFD1D181-35F9-4299-961F-38E236271DC6}" type="slidenum">
              <a:rPr lang="ar-SA">
                <a:solidFill>
                  <a:srgbClr val="90C226"/>
                </a:solidFill>
              </a:rPr>
              <a:pPr/>
              <a:t>78</a:t>
            </a:fld>
            <a:endParaRPr lang="en-US" dirty="0">
              <a:solidFill>
                <a:srgbClr val="90C226"/>
              </a:solidFill>
            </a:endParaRPr>
          </a:p>
        </p:txBody>
      </p:sp>
      <p:sp>
        <p:nvSpPr>
          <p:cNvPr id="209923" name="Text Box 3"/>
          <p:cNvSpPr txBox="1">
            <a:spLocks noChangeArrowheads="1"/>
          </p:cNvSpPr>
          <p:nvPr/>
        </p:nvSpPr>
        <p:spPr bwMode="auto">
          <a:xfrm>
            <a:off x="7235825" y="188913"/>
            <a:ext cx="1728788"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مسجد جامع زواره</a:t>
            </a:r>
            <a:endParaRPr lang="en-US" sz="2000" b="1" dirty="0">
              <a:solidFill>
                <a:srgbClr val="800000"/>
              </a:solidFill>
              <a:latin typeface="Arial" pitchFamily="34" charset="0"/>
              <a:cs typeface="B Homa" panose="00000400000000000000" pitchFamily="2" charset="-78"/>
            </a:endParaRPr>
          </a:p>
        </p:txBody>
      </p:sp>
      <p:pic>
        <p:nvPicPr>
          <p:cNvPr id="209924" name="Picture 4" descr="zavare4"/>
          <p:cNvPicPr>
            <a:picLocks noChangeAspect="1" noChangeArrowheads="1"/>
          </p:cNvPicPr>
          <p:nvPr/>
        </p:nvPicPr>
        <p:blipFill>
          <a:blip r:embed="rId2"/>
          <a:srcRect/>
          <a:stretch>
            <a:fillRect/>
          </a:stretch>
        </p:blipFill>
        <p:spPr bwMode="auto">
          <a:xfrm>
            <a:off x="5219700" y="1844675"/>
            <a:ext cx="3635375" cy="27305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09925" name="Rectangle 5"/>
          <p:cNvSpPr>
            <a:spLocks noChangeArrowheads="1"/>
          </p:cNvSpPr>
          <p:nvPr/>
        </p:nvSpPr>
        <p:spPr bwMode="auto">
          <a:xfrm>
            <a:off x="4356100" y="692150"/>
            <a:ext cx="4606925" cy="1323439"/>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000" dirty="0">
                <a:solidFill>
                  <a:prstClr val="black"/>
                </a:solidFill>
                <a:latin typeface="Arial" pitchFamily="34" charset="0"/>
                <a:cs typeface="B Farnaz" pitchFamily="2" charset="-78"/>
              </a:rPr>
              <a:t>مسجد زواره بر روی بنایی کهن تر ساخته شده است.</a:t>
            </a:r>
          </a:p>
          <a:p>
            <a:pPr fontAlgn="base">
              <a:spcBef>
                <a:spcPct val="0"/>
              </a:spcBef>
              <a:spcAft>
                <a:spcPct val="0"/>
              </a:spcAft>
            </a:pPr>
            <a:r>
              <a:rPr lang="fa-IR" sz="2000" dirty="0">
                <a:solidFill>
                  <a:prstClr val="black"/>
                </a:solidFill>
                <a:latin typeface="Arial" pitchFamily="34" charset="0"/>
                <a:cs typeface="B Farnaz" pitchFamily="2" charset="-78"/>
              </a:rPr>
              <a:t>مسجد کهن در زیر زمین و در بخش شمالی مسجد کنونی بوده است.</a:t>
            </a:r>
          </a:p>
        </p:txBody>
      </p:sp>
      <p:pic>
        <p:nvPicPr>
          <p:cNvPr id="209926" name="Picture 6" descr="25"/>
          <p:cNvPicPr>
            <a:picLocks noChangeAspect="1" noChangeArrowheads="1"/>
          </p:cNvPicPr>
          <p:nvPr/>
        </p:nvPicPr>
        <p:blipFill>
          <a:blip r:embed="rId3">
            <a:lum contrast="42000"/>
          </a:blip>
          <a:srcRect/>
          <a:stretch>
            <a:fillRect/>
          </a:stretch>
        </p:blipFill>
        <p:spPr bwMode="auto">
          <a:xfrm>
            <a:off x="395288" y="404813"/>
            <a:ext cx="4105275" cy="3679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09927" name="Rectangle 7"/>
          <p:cNvSpPr>
            <a:spLocks noChangeArrowheads="1"/>
          </p:cNvSpPr>
          <p:nvPr/>
        </p:nvSpPr>
        <p:spPr bwMode="auto">
          <a:xfrm>
            <a:off x="4356100" y="4797425"/>
            <a:ext cx="4513263" cy="915988"/>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گرچه بر این باورند که این کهن ترین مسجد چهار ایوانی است که از نخست چنین ساخته شده، اما این گفته نادرست می آید.</a:t>
            </a:r>
          </a:p>
        </p:txBody>
      </p:sp>
      <p:sp>
        <p:nvSpPr>
          <p:cNvPr id="209928" name="Text Box 8"/>
          <p:cNvSpPr txBox="1">
            <a:spLocks noChangeArrowheads="1"/>
          </p:cNvSpPr>
          <p:nvPr/>
        </p:nvSpPr>
        <p:spPr bwMode="auto">
          <a:xfrm>
            <a:off x="611188" y="3789363"/>
            <a:ext cx="3457575"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پلان مسجد جامع زواره، 530 هجری قمری</a:t>
            </a:r>
            <a:endParaRPr lang="en-US" sz="1600" b="1" dirty="0">
              <a:solidFill>
                <a:srgbClr val="800000"/>
              </a:solidFill>
              <a:latin typeface="Arial" pitchFamily="34" charset="0"/>
              <a:cs typeface="B Homa" panose="00000400000000000000" pitchFamily="2" charset="-78"/>
            </a:endParaRPr>
          </a:p>
        </p:txBody>
      </p:sp>
      <p:pic>
        <p:nvPicPr>
          <p:cNvPr id="209929" name="Picture 9" descr="zavare3"/>
          <p:cNvPicPr>
            <a:picLocks noChangeAspect="1" noChangeArrowheads="1"/>
          </p:cNvPicPr>
          <p:nvPr/>
        </p:nvPicPr>
        <p:blipFill>
          <a:blip r:embed="rId4">
            <a:lum contrast="6000"/>
          </a:blip>
          <a:srcRect/>
          <a:stretch>
            <a:fillRect/>
          </a:stretch>
        </p:blipFill>
        <p:spPr bwMode="auto">
          <a:xfrm>
            <a:off x="827088" y="4292600"/>
            <a:ext cx="3241675" cy="236696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Tree>
    <p:extLst>
      <p:ext uri="{BB962C8B-B14F-4D97-AF65-F5344CB8AC3E}">
        <p14:creationId xmlns:p14="http://schemas.microsoft.com/office/powerpoint/2010/main" val="74666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09923"/>
                                        </p:tgtEl>
                                        <p:attrNameLst>
                                          <p:attrName>style.visibility</p:attrName>
                                        </p:attrNameLst>
                                      </p:cBhvr>
                                      <p:to>
                                        <p:strVal val="visible"/>
                                      </p:to>
                                    </p:set>
                                    <p:anim calcmode="lin" valueType="num">
                                      <p:cBhvr>
                                        <p:cTn id="7" dur="1000" fill="hold"/>
                                        <p:tgtEl>
                                          <p:spTgt spid="209923"/>
                                        </p:tgtEl>
                                        <p:attrNameLst>
                                          <p:attrName>ppt_x</p:attrName>
                                        </p:attrNameLst>
                                      </p:cBhvr>
                                      <p:tavLst>
                                        <p:tav tm="0">
                                          <p:val>
                                            <p:strVal val="#ppt_x-.2"/>
                                          </p:val>
                                        </p:tav>
                                        <p:tav tm="100000">
                                          <p:val>
                                            <p:strVal val="#ppt_x"/>
                                          </p:val>
                                        </p:tav>
                                      </p:tavLst>
                                    </p:anim>
                                    <p:anim calcmode="lin" valueType="num">
                                      <p:cBhvr>
                                        <p:cTn id="8" dur="1000" fill="hold"/>
                                        <p:tgtEl>
                                          <p:spTgt spid="20992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9923"/>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209925"/>
                                        </p:tgtEl>
                                        <p:attrNameLst>
                                          <p:attrName>style.visibility</p:attrName>
                                        </p:attrNameLst>
                                      </p:cBhvr>
                                      <p:to>
                                        <p:strVal val="visible"/>
                                      </p:to>
                                    </p:set>
                                    <p:animEffect transition="in" filter="diamond(in)">
                                      <p:cBhvr>
                                        <p:cTn id="13" dur="2000"/>
                                        <p:tgtEl>
                                          <p:spTgt spid="209925"/>
                                        </p:tgtEl>
                                      </p:cBhvr>
                                    </p:animEffect>
                                  </p:childTnLst>
                                </p:cTn>
                              </p:par>
                            </p:childTnLst>
                          </p:cTn>
                        </p:par>
                        <p:par>
                          <p:cTn id="14" fill="hold">
                            <p:stCondLst>
                              <p:cond delay="3000"/>
                            </p:stCondLst>
                            <p:childTnLst>
                              <p:par>
                                <p:cTn id="15" presetID="15" presetClass="entr" presetSubtype="0" fill="hold" nodeType="afterEffect">
                                  <p:stCondLst>
                                    <p:cond delay="0"/>
                                  </p:stCondLst>
                                  <p:childTnLst>
                                    <p:set>
                                      <p:cBhvr>
                                        <p:cTn id="16" dur="1" fill="hold">
                                          <p:stCondLst>
                                            <p:cond delay="0"/>
                                          </p:stCondLst>
                                        </p:cTn>
                                        <p:tgtEl>
                                          <p:spTgt spid="209924"/>
                                        </p:tgtEl>
                                        <p:attrNameLst>
                                          <p:attrName>style.visibility</p:attrName>
                                        </p:attrNameLst>
                                      </p:cBhvr>
                                      <p:to>
                                        <p:strVal val="visible"/>
                                      </p:to>
                                    </p:set>
                                    <p:anim calcmode="lin" valueType="num">
                                      <p:cBhvr>
                                        <p:cTn id="17" dur="1000" fill="hold"/>
                                        <p:tgtEl>
                                          <p:spTgt spid="209924"/>
                                        </p:tgtEl>
                                        <p:attrNameLst>
                                          <p:attrName>ppt_w</p:attrName>
                                        </p:attrNameLst>
                                      </p:cBhvr>
                                      <p:tavLst>
                                        <p:tav tm="0">
                                          <p:val>
                                            <p:fltVal val="0"/>
                                          </p:val>
                                        </p:tav>
                                        <p:tav tm="100000">
                                          <p:val>
                                            <p:strVal val="#ppt_w"/>
                                          </p:val>
                                        </p:tav>
                                      </p:tavLst>
                                    </p:anim>
                                    <p:anim calcmode="lin" valueType="num">
                                      <p:cBhvr>
                                        <p:cTn id="18" dur="1000" fill="hold"/>
                                        <p:tgtEl>
                                          <p:spTgt spid="209924"/>
                                        </p:tgtEl>
                                        <p:attrNameLst>
                                          <p:attrName>ppt_h</p:attrName>
                                        </p:attrNameLst>
                                      </p:cBhvr>
                                      <p:tavLst>
                                        <p:tav tm="0">
                                          <p:val>
                                            <p:fltVal val="0"/>
                                          </p:val>
                                        </p:tav>
                                        <p:tav tm="100000">
                                          <p:val>
                                            <p:strVal val="#ppt_h"/>
                                          </p:val>
                                        </p:tav>
                                      </p:tavLst>
                                    </p:anim>
                                    <p:anim calcmode="lin" valueType="num">
                                      <p:cBhvr>
                                        <p:cTn id="19" dur="1000" fill="hold"/>
                                        <p:tgtEl>
                                          <p:spTgt spid="20992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09924"/>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4000"/>
                            </p:stCondLst>
                            <p:childTnLst>
                              <p:par>
                                <p:cTn id="22" presetID="39" presetClass="entr" presetSubtype="0" accel="100000" fill="hold" nodeType="afterEffect">
                                  <p:stCondLst>
                                    <p:cond delay="0"/>
                                  </p:stCondLst>
                                  <p:childTnLst>
                                    <p:set>
                                      <p:cBhvr>
                                        <p:cTn id="23" dur="1" fill="hold">
                                          <p:stCondLst>
                                            <p:cond delay="0"/>
                                          </p:stCondLst>
                                        </p:cTn>
                                        <p:tgtEl>
                                          <p:spTgt spid="209926"/>
                                        </p:tgtEl>
                                        <p:attrNameLst>
                                          <p:attrName>style.visibility</p:attrName>
                                        </p:attrNameLst>
                                      </p:cBhvr>
                                      <p:to>
                                        <p:strVal val="visible"/>
                                      </p:to>
                                    </p:set>
                                    <p:anim calcmode="lin" valueType="num">
                                      <p:cBhvr>
                                        <p:cTn id="24" dur="1000" fill="hold"/>
                                        <p:tgtEl>
                                          <p:spTgt spid="209926"/>
                                        </p:tgtEl>
                                        <p:attrNameLst>
                                          <p:attrName>ppt_h</p:attrName>
                                        </p:attrNameLst>
                                      </p:cBhvr>
                                      <p:tavLst>
                                        <p:tav tm="0">
                                          <p:val>
                                            <p:strVal val="#ppt_h/20"/>
                                          </p:val>
                                        </p:tav>
                                        <p:tav tm="50000">
                                          <p:val>
                                            <p:strVal val="#ppt_h/20"/>
                                          </p:val>
                                        </p:tav>
                                        <p:tav tm="100000">
                                          <p:val>
                                            <p:strVal val="#ppt_h"/>
                                          </p:val>
                                        </p:tav>
                                      </p:tavLst>
                                    </p:anim>
                                    <p:anim calcmode="lin" valueType="num">
                                      <p:cBhvr>
                                        <p:cTn id="25" dur="1000" fill="hold"/>
                                        <p:tgtEl>
                                          <p:spTgt spid="209926"/>
                                        </p:tgtEl>
                                        <p:attrNameLst>
                                          <p:attrName>ppt_w</p:attrName>
                                        </p:attrNameLst>
                                      </p:cBhvr>
                                      <p:tavLst>
                                        <p:tav tm="0">
                                          <p:val>
                                            <p:strVal val="#ppt_w+.3"/>
                                          </p:val>
                                        </p:tav>
                                        <p:tav tm="50000">
                                          <p:val>
                                            <p:strVal val="#ppt_w+.3"/>
                                          </p:val>
                                        </p:tav>
                                        <p:tav tm="100000">
                                          <p:val>
                                            <p:strVal val="#ppt_w"/>
                                          </p:val>
                                        </p:tav>
                                      </p:tavLst>
                                    </p:anim>
                                    <p:anim calcmode="lin" valueType="num">
                                      <p:cBhvr>
                                        <p:cTn id="26" dur="1000" fill="hold"/>
                                        <p:tgtEl>
                                          <p:spTgt spid="209926"/>
                                        </p:tgtEl>
                                        <p:attrNameLst>
                                          <p:attrName>ppt_x</p:attrName>
                                        </p:attrNameLst>
                                      </p:cBhvr>
                                      <p:tavLst>
                                        <p:tav tm="0">
                                          <p:val>
                                            <p:strVal val="#ppt_x-.3"/>
                                          </p:val>
                                        </p:tav>
                                        <p:tav tm="50000">
                                          <p:val>
                                            <p:strVal val="#ppt_x"/>
                                          </p:val>
                                        </p:tav>
                                        <p:tav tm="100000">
                                          <p:val>
                                            <p:strVal val="#ppt_x"/>
                                          </p:val>
                                        </p:tav>
                                      </p:tavLst>
                                    </p:anim>
                                    <p:anim calcmode="lin" valueType="num">
                                      <p:cBhvr>
                                        <p:cTn id="27" dur="1000" fill="hold"/>
                                        <p:tgtEl>
                                          <p:spTgt spid="209926"/>
                                        </p:tgtEl>
                                        <p:attrNameLst>
                                          <p:attrName>ppt_y</p:attrName>
                                        </p:attrNameLst>
                                      </p:cBhvr>
                                      <p:tavLst>
                                        <p:tav tm="0">
                                          <p:val>
                                            <p:strVal val="#ppt_y"/>
                                          </p:val>
                                        </p:tav>
                                        <p:tav tm="100000">
                                          <p:val>
                                            <p:strVal val="#ppt_y"/>
                                          </p:val>
                                        </p:tav>
                                      </p:tavLst>
                                    </p:anim>
                                  </p:childTnLst>
                                </p:cTn>
                              </p:par>
                            </p:childTnLst>
                          </p:cTn>
                        </p:par>
                        <p:par>
                          <p:cTn id="28" fill="hold">
                            <p:stCondLst>
                              <p:cond delay="5000"/>
                            </p:stCondLst>
                            <p:childTnLst>
                              <p:par>
                                <p:cTn id="29" presetID="8" presetClass="entr" presetSubtype="16" fill="hold" grpId="0" nodeType="afterEffect">
                                  <p:stCondLst>
                                    <p:cond delay="0"/>
                                  </p:stCondLst>
                                  <p:childTnLst>
                                    <p:set>
                                      <p:cBhvr>
                                        <p:cTn id="30" dur="1" fill="hold">
                                          <p:stCondLst>
                                            <p:cond delay="0"/>
                                          </p:stCondLst>
                                        </p:cTn>
                                        <p:tgtEl>
                                          <p:spTgt spid="209927"/>
                                        </p:tgtEl>
                                        <p:attrNameLst>
                                          <p:attrName>style.visibility</p:attrName>
                                        </p:attrNameLst>
                                      </p:cBhvr>
                                      <p:to>
                                        <p:strVal val="visible"/>
                                      </p:to>
                                    </p:set>
                                    <p:animEffect transition="in" filter="diamond(in)">
                                      <p:cBhvr>
                                        <p:cTn id="31" dur="2000"/>
                                        <p:tgtEl>
                                          <p:spTgt spid="209927"/>
                                        </p:tgtEl>
                                      </p:cBhvr>
                                    </p:animEffect>
                                  </p:childTnLst>
                                </p:cTn>
                              </p:par>
                            </p:childTnLst>
                          </p:cTn>
                        </p:par>
                        <p:par>
                          <p:cTn id="32" fill="hold">
                            <p:stCondLst>
                              <p:cond delay="7000"/>
                            </p:stCondLst>
                            <p:childTnLst>
                              <p:par>
                                <p:cTn id="33" presetID="39" presetClass="entr" presetSubtype="0" accel="100000" fill="hold" grpId="0" nodeType="afterEffect">
                                  <p:stCondLst>
                                    <p:cond delay="0"/>
                                  </p:stCondLst>
                                  <p:childTnLst>
                                    <p:set>
                                      <p:cBhvr>
                                        <p:cTn id="34" dur="1" fill="hold">
                                          <p:stCondLst>
                                            <p:cond delay="0"/>
                                          </p:stCondLst>
                                        </p:cTn>
                                        <p:tgtEl>
                                          <p:spTgt spid="209928"/>
                                        </p:tgtEl>
                                        <p:attrNameLst>
                                          <p:attrName>style.visibility</p:attrName>
                                        </p:attrNameLst>
                                      </p:cBhvr>
                                      <p:to>
                                        <p:strVal val="visible"/>
                                      </p:to>
                                    </p:set>
                                    <p:anim calcmode="lin" valueType="num">
                                      <p:cBhvr>
                                        <p:cTn id="35" dur="1000" fill="hold"/>
                                        <p:tgtEl>
                                          <p:spTgt spid="209928"/>
                                        </p:tgtEl>
                                        <p:attrNameLst>
                                          <p:attrName>ppt_h</p:attrName>
                                        </p:attrNameLst>
                                      </p:cBhvr>
                                      <p:tavLst>
                                        <p:tav tm="0">
                                          <p:val>
                                            <p:strVal val="#ppt_h/20"/>
                                          </p:val>
                                        </p:tav>
                                        <p:tav tm="50000">
                                          <p:val>
                                            <p:strVal val="#ppt_h/20"/>
                                          </p:val>
                                        </p:tav>
                                        <p:tav tm="100000">
                                          <p:val>
                                            <p:strVal val="#ppt_h"/>
                                          </p:val>
                                        </p:tav>
                                      </p:tavLst>
                                    </p:anim>
                                    <p:anim calcmode="lin" valueType="num">
                                      <p:cBhvr>
                                        <p:cTn id="36" dur="1000" fill="hold"/>
                                        <p:tgtEl>
                                          <p:spTgt spid="209928"/>
                                        </p:tgtEl>
                                        <p:attrNameLst>
                                          <p:attrName>ppt_w</p:attrName>
                                        </p:attrNameLst>
                                      </p:cBhvr>
                                      <p:tavLst>
                                        <p:tav tm="0">
                                          <p:val>
                                            <p:strVal val="#ppt_w+.3"/>
                                          </p:val>
                                        </p:tav>
                                        <p:tav tm="50000">
                                          <p:val>
                                            <p:strVal val="#ppt_w+.3"/>
                                          </p:val>
                                        </p:tav>
                                        <p:tav tm="100000">
                                          <p:val>
                                            <p:strVal val="#ppt_w"/>
                                          </p:val>
                                        </p:tav>
                                      </p:tavLst>
                                    </p:anim>
                                    <p:anim calcmode="lin" valueType="num">
                                      <p:cBhvr>
                                        <p:cTn id="37" dur="1000" fill="hold"/>
                                        <p:tgtEl>
                                          <p:spTgt spid="209928"/>
                                        </p:tgtEl>
                                        <p:attrNameLst>
                                          <p:attrName>ppt_x</p:attrName>
                                        </p:attrNameLst>
                                      </p:cBhvr>
                                      <p:tavLst>
                                        <p:tav tm="0">
                                          <p:val>
                                            <p:strVal val="#ppt_x-.3"/>
                                          </p:val>
                                        </p:tav>
                                        <p:tav tm="50000">
                                          <p:val>
                                            <p:strVal val="#ppt_x"/>
                                          </p:val>
                                        </p:tav>
                                        <p:tav tm="100000">
                                          <p:val>
                                            <p:strVal val="#ppt_x"/>
                                          </p:val>
                                        </p:tav>
                                      </p:tavLst>
                                    </p:anim>
                                    <p:anim calcmode="lin" valueType="num">
                                      <p:cBhvr>
                                        <p:cTn id="38" dur="1000" fill="hold"/>
                                        <p:tgtEl>
                                          <p:spTgt spid="209928"/>
                                        </p:tgtEl>
                                        <p:attrNameLst>
                                          <p:attrName>ppt_y</p:attrName>
                                        </p:attrNameLst>
                                      </p:cBhvr>
                                      <p:tavLst>
                                        <p:tav tm="0">
                                          <p:val>
                                            <p:strVal val="#ppt_y"/>
                                          </p:val>
                                        </p:tav>
                                        <p:tav tm="100000">
                                          <p:val>
                                            <p:strVal val="#ppt_y"/>
                                          </p:val>
                                        </p:tav>
                                      </p:tavLst>
                                    </p:anim>
                                  </p:childTnLst>
                                </p:cTn>
                              </p:par>
                            </p:childTnLst>
                          </p:cTn>
                        </p:par>
                        <p:par>
                          <p:cTn id="39" fill="hold">
                            <p:stCondLst>
                              <p:cond delay="8000"/>
                            </p:stCondLst>
                            <p:childTnLst>
                              <p:par>
                                <p:cTn id="40" presetID="12" presetClass="entr" presetSubtype="2" fill="hold" nodeType="afterEffect">
                                  <p:stCondLst>
                                    <p:cond delay="0"/>
                                  </p:stCondLst>
                                  <p:childTnLst>
                                    <p:set>
                                      <p:cBhvr>
                                        <p:cTn id="41" dur="1" fill="hold">
                                          <p:stCondLst>
                                            <p:cond delay="0"/>
                                          </p:stCondLst>
                                        </p:cTn>
                                        <p:tgtEl>
                                          <p:spTgt spid="209929"/>
                                        </p:tgtEl>
                                        <p:attrNameLst>
                                          <p:attrName>style.visibility</p:attrName>
                                        </p:attrNameLst>
                                      </p:cBhvr>
                                      <p:to>
                                        <p:strVal val="visible"/>
                                      </p:to>
                                    </p:set>
                                    <p:animEffect transition="in" filter="slide(fromRight)">
                                      <p:cBhvr>
                                        <p:cTn id="42" dur="500"/>
                                        <p:tgtEl>
                                          <p:spTgt spid="209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3" grpId="0"/>
      <p:bldP spid="209925" grpId="0"/>
      <p:bldP spid="209927" grpId="0"/>
      <p:bldP spid="20992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72F3C394-5990-459C-9189-4D648733C66C}" type="slidenum">
              <a:rPr lang="ar-SA">
                <a:solidFill>
                  <a:srgbClr val="90C226"/>
                </a:solidFill>
              </a:rPr>
              <a:pPr/>
              <a:t>79</a:t>
            </a:fld>
            <a:endParaRPr lang="en-US" dirty="0">
              <a:solidFill>
                <a:srgbClr val="90C226"/>
              </a:solidFill>
            </a:endParaRPr>
          </a:p>
        </p:txBody>
      </p:sp>
      <p:pic>
        <p:nvPicPr>
          <p:cNvPr id="211971" name="Picture 3" descr="27"/>
          <p:cNvPicPr>
            <a:picLocks noChangeAspect="1" noChangeArrowheads="1"/>
          </p:cNvPicPr>
          <p:nvPr/>
        </p:nvPicPr>
        <p:blipFill>
          <a:blip r:embed="rId2">
            <a:lum contrast="18000"/>
          </a:blip>
          <a:srcRect/>
          <a:stretch>
            <a:fillRect/>
          </a:stretch>
        </p:blipFill>
        <p:spPr bwMode="auto">
          <a:xfrm>
            <a:off x="5076825" y="2781300"/>
            <a:ext cx="3876675" cy="231933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11972" name="Picture 4" descr="27h"/>
          <p:cNvPicPr>
            <a:picLocks noChangeAspect="1" noChangeArrowheads="1"/>
          </p:cNvPicPr>
          <p:nvPr/>
        </p:nvPicPr>
        <p:blipFill>
          <a:blip r:embed="rId3">
            <a:lum contrast="18000"/>
          </a:blip>
          <a:srcRect/>
          <a:stretch>
            <a:fillRect/>
          </a:stretch>
        </p:blipFill>
        <p:spPr bwMode="auto">
          <a:xfrm>
            <a:off x="5076825" y="260350"/>
            <a:ext cx="3816350" cy="23431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1973" name="Text Box 5"/>
          <p:cNvSpPr txBox="1">
            <a:spLocks noChangeArrowheads="1"/>
          </p:cNvSpPr>
          <p:nvPr/>
        </p:nvSpPr>
        <p:spPr bwMode="auto">
          <a:xfrm>
            <a:off x="4787900" y="5229225"/>
            <a:ext cx="4175125" cy="366713"/>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مسجد جامع زواره، برش های طولی و عرضی</a:t>
            </a:r>
            <a:endParaRPr lang="en-US" b="1" dirty="0">
              <a:solidFill>
                <a:srgbClr val="800000"/>
              </a:solidFill>
              <a:latin typeface="Arial" pitchFamily="34" charset="0"/>
              <a:cs typeface="B Homa" panose="00000400000000000000" pitchFamily="2" charset="-78"/>
            </a:endParaRPr>
          </a:p>
        </p:txBody>
      </p:sp>
      <p:pic>
        <p:nvPicPr>
          <p:cNvPr id="211974" name="Picture 6" descr="28"/>
          <p:cNvPicPr>
            <a:picLocks noChangeAspect="1" noChangeArrowheads="1"/>
          </p:cNvPicPr>
          <p:nvPr/>
        </p:nvPicPr>
        <p:blipFill>
          <a:blip r:embed="rId4">
            <a:lum contrast="18000"/>
          </a:blip>
          <a:srcRect/>
          <a:stretch>
            <a:fillRect/>
          </a:stretch>
        </p:blipFill>
        <p:spPr bwMode="auto">
          <a:xfrm>
            <a:off x="539750" y="260350"/>
            <a:ext cx="4181475" cy="278606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1975" name="Text Box 7"/>
          <p:cNvSpPr txBox="1">
            <a:spLocks noChangeArrowheads="1"/>
          </p:cNvSpPr>
          <p:nvPr/>
        </p:nvSpPr>
        <p:spPr bwMode="auto">
          <a:xfrm>
            <a:off x="684213" y="2662238"/>
            <a:ext cx="3741737" cy="366712"/>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طرحی از ایوان اصلی مسجد جامع زواره</a:t>
            </a:r>
            <a:endParaRPr lang="en-US" b="1" dirty="0">
              <a:solidFill>
                <a:srgbClr val="800000"/>
              </a:solidFill>
              <a:latin typeface="Arial" pitchFamily="34" charset="0"/>
              <a:cs typeface="B Homa" panose="00000400000000000000" pitchFamily="2" charset="-78"/>
            </a:endParaRPr>
          </a:p>
        </p:txBody>
      </p:sp>
      <p:pic>
        <p:nvPicPr>
          <p:cNvPr id="211976" name="Picture 8" descr="DSC03400"/>
          <p:cNvPicPr>
            <a:picLocks noChangeAspect="1" noChangeArrowheads="1"/>
          </p:cNvPicPr>
          <p:nvPr/>
        </p:nvPicPr>
        <p:blipFill>
          <a:blip r:embed="rId5"/>
          <a:srcRect/>
          <a:stretch>
            <a:fillRect/>
          </a:stretch>
        </p:blipFill>
        <p:spPr bwMode="auto">
          <a:xfrm>
            <a:off x="1042988" y="3357563"/>
            <a:ext cx="3167062" cy="23749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1977" name="Rectangle 9"/>
          <p:cNvSpPr>
            <a:spLocks noChangeArrowheads="1"/>
          </p:cNvSpPr>
          <p:nvPr/>
        </p:nvSpPr>
        <p:spPr bwMode="auto">
          <a:xfrm>
            <a:off x="1187450" y="5876925"/>
            <a:ext cx="2808288" cy="64135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srgbClr val="800000"/>
                </a:solidFill>
                <a:latin typeface="Arial" pitchFamily="34" charset="0"/>
                <a:cs typeface="B Homa" panose="00000400000000000000" pitchFamily="2" charset="-78"/>
              </a:rPr>
              <a:t>پوشش درونی گنبد بیز و پوشش بیرونی، شبدری تند است.</a:t>
            </a:r>
          </a:p>
        </p:txBody>
      </p:sp>
    </p:spTree>
    <p:extLst>
      <p:ext uri="{BB962C8B-B14F-4D97-AF65-F5344CB8AC3E}">
        <p14:creationId xmlns:p14="http://schemas.microsoft.com/office/powerpoint/2010/main" val="1911396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1972"/>
                                        </p:tgtEl>
                                        <p:attrNameLst>
                                          <p:attrName>style.visibility</p:attrName>
                                        </p:attrNameLst>
                                      </p:cBhvr>
                                      <p:to>
                                        <p:strVal val="visible"/>
                                      </p:to>
                                    </p:set>
                                    <p:animEffect transition="in" filter="slide(fromTop)">
                                      <p:cBhvr>
                                        <p:cTn id="7" dur="1000"/>
                                        <p:tgtEl>
                                          <p:spTgt spid="211972"/>
                                        </p:tgtEl>
                                      </p:cBhvr>
                                    </p:animEffect>
                                  </p:childTnLst>
                                </p:cTn>
                              </p:par>
                            </p:childTnLst>
                          </p:cTn>
                        </p:par>
                        <p:par>
                          <p:cTn id="8" fill="hold">
                            <p:stCondLst>
                              <p:cond delay="1000"/>
                            </p:stCondLst>
                            <p:childTnLst>
                              <p:par>
                                <p:cTn id="9" presetID="12" presetClass="entr" presetSubtype="4" fill="hold" nodeType="afterEffect">
                                  <p:stCondLst>
                                    <p:cond delay="0"/>
                                  </p:stCondLst>
                                  <p:childTnLst>
                                    <p:set>
                                      <p:cBhvr>
                                        <p:cTn id="10" dur="1" fill="hold">
                                          <p:stCondLst>
                                            <p:cond delay="0"/>
                                          </p:stCondLst>
                                        </p:cTn>
                                        <p:tgtEl>
                                          <p:spTgt spid="211971"/>
                                        </p:tgtEl>
                                        <p:attrNameLst>
                                          <p:attrName>style.visibility</p:attrName>
                                        </p:attrNameLst>
                                      </p:cBhvr>
                                      <p:to>
                                        <p:strVal val="visible"/>
                                      </p:to>
                                    </p:set>
                                    <p:animEffect transition="in" filter="slide(fromBottom)">
                                      <p:cBhvr>
                                        <p:cTn id="11" dur="1000"/>
                                        <p:tgtEl>
                                          <p:spTgt spid="211971"/>
                                        </p:tgtEl>
                                      </p:cBhvr>
                                    </p:animEffect>
                                  </p:childTnLst>
                                </p:cTn>
                              </p:par>
                            </p:childTnLst>
                          </p:cTn>
                        </p:par>
                        <p:par>
                          <p:cTn id="12" fill="hold">
                            <p:stCondLst>
                              <p:cond delay="2000"/>
                            </p:stCondLst>
                            <p:childTnLst>
                              <p:par>
                                <p:cTn id="13" presetID="29" presetClass="entr" presetSubtype="0" fill="hold" grpId="0" nodeType="afterEffect">
                                  <p:stCondLst>
                                    <p:cond delay="0"/>
                                  </p:stCondLst>
                                  <p:childTnLst>
                                    <p:set>
                                      <p:cBhvr>
                                        <p:cTn id="14" dur="1" fill="hold">
                                          <p:stCondLst>
                                            <p:cond delay="0"/>
                                          </p:stCondLst>
                                        </p:cTn>
                                        <p:tgtEl>
                                          <p:spTgt spid="211973"/>
                                        </p:tgtEl>
                                        <p:attrNameLst>
                                          <p:attrName>style.visibility</p:attrName>
                                        </p:attrNameLst>
                                      </p:cBhvr>
                                      <p:to>
                                        <p:strVal val="visible"/>
                                      </p:to>
                                    </p:set>
                                    <p:anim calcmode="lin" valueType="num">
                                      <p:cBhvr>
                                        <p:cTn id="15" dur="1000" fill="hold"/>
                                        <p:tgtEl>
                                          <p:spTgt spid="211973"/>
                                        </p:tgtEl>
                                        <p:attrNameLst>
                                          <p:attrName>ppt_x</p:attrName>
                                        </p:attrNameLst>
                                      </p:cBhvr>
                                      <p:tavLst>
                                        <p:tav tm="0">
                                          <p:val>
                                            <p:strVal val="#ppt_x-.2"/>
                                          </p:val>
                                        </p:tav>
                                        <p:tav tm="100000">
                                          <p:val>
                                            <p:strVal val="#ppt_x"/>
                                          </p:val>
                                        </p:tav>
                                      </p:tavLst>
                                    </p:anim>
                                    <p:anim calcmode="lin" valueType="num">
                                      <p:cBhvr>
                                        <p:cTn id="16" dur="1000" fill="hold"/>
                                        <p:tgtEl>
                                          <p:spTgt spid="211973"/>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11973"/>
                                        </p:tgtEl>
                                      </p:cBhvr>
                                    </p:animEffect>
                                  </p:childTnLst>
                                </p:cTn>
                              </p:par>
                            </p:childTnLst>
                          </p:cTn>
                        </p:par>
                        <p:par>
                          <p:cTn id="18" fill="hold">
                            <p:stCondLst>
                              <p:cond delay="3000"/>
                            </p:stCondLst>
                            <p:childTnLst>
                              <p:par>
                                <p:cTn id="19" presetID="12" presetClass="entr" presetSubtype="1" fill="hold" nodeType="afterEffect">
                                  <p:stCondLst>
                                    <p:cond delay="0"/>
                                  </p:stCondLst>
                                  <p:childTnLst>
                                    <p:set>
                                      <p:cBhvr>
                                        <p:cTn id="20" dur="1" fill="hold">
                                          <p:stCondLst>
                                            <p:cond delay="0"/>
                                          </p:stCondLst>
                                        </p:cTn>
                                        <p:tgtEl>
                                          <p:spTgt spid="211974"/>
                                        </p:tgtEl>
                                        <p:attrNameLst>
                                          <p:attrName>style.visibility</p:attrName>
                                        </p:attrNameLst>
                                      </p:cBhvr>
                                      <p:to>
                                        <p:strVal val="visible"/>
                                      </p:to>
                                    </p:set>
                                    <p:animEffect transition="in" filter="slide(fromTop)">
                                      <p:cBhvr>
                                        <p:cTn id="21" dur="1000"/>
                                        <p:tgtEl>
                                          <p:spTgt spid="211974"/>
                                        </p:tgtEl>
                                      </p:cBhvr>
                                    </p:animEffect>
                                  </p:childTnLst>
                                </p:cTn>
                              </p:par>
                            </p:childTnLst>
                          </p:cTn>
                        </p:par>
                        <p:par>
                          <p:cTn id="22" fill="hold">
                            <p:stCondLst>
                              <p:cond delay="4000"/>
                            </p:stCondLst>
                            <p:childTnLst>
                              <p:par>
                                <p:cTn id="23" presetID="29" presetClass="entr" presetSubtype="0" fill="hold" grpId="0" nodeType="afterEffect">
                                  <p:stCondLst>
                                    <p:cond delay="0"/>
                                  </p:stCondLst>
                                  <p:childTnLst>
                                    <p:set>
                                      <p:cBhvr>
                                        <p:cTn id="24" dur="1" fill="hold">
                                          <p:stCondLst>
                                            <p:cond delay="0"/>
                                          </p:stCondLst>
                                        </p:cTn>
                                        <p:tgtEl>
                                          <p:spTgt spid="211975"/>
                                        </p:tgtEl>
                                        <p:attrNameLst>
                                          <p:attrName>style.visibility</p:attrName>
                                        </p:attrNameLst>
                                      </p:cBhvr>
                                      <p:to>
                                        <p:strVal val="visible"/>
                                      </p:to>
                                    </p:set>
                                    <p:anim calcmode="lin" valueType="num">
                                      <p:cBhvr>
                                        <p:cTn id="25" dur="1000" fill="hold"/>
                                        <p:tgtEl>
                                          <p:spTgt spid="211975"/>
                                        </p:tgtEl>
                                        <p:attrNameLst>
                                          <p:attrName>ppt_x</p:attrName>
                                        </p:attrNameLst>
                                      </p:cBhvr>
                                      <p:tavLst>
                                        <p:tav tm="0">
                                          <p:val>
                                            <p:strVal val="#ppt_x-.2"/>
                                          </p:val>
                                        </p:tav>
                                        <p:tav tm="100000">
                                          <p:val>
                                            <p:strVal val="#ppt_x"/>
                                          </p:val>
                                        </p:tav>
                                      </p:tavLst>
                                    </p:anim>
                                    <p:anim calcmode="lin" valueType="num">
                                      <p:cBhvr>
                                        <p:cTn id="26" dur="1000" fill="hold"/>
                                        <p:tgtEl>
                                          <p:spTgt spid="21197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11975"/>
                                        </p:tgtEl>
                                      </p:cBhvr>
                                    </p:animEffect>
                                  </p:childTnLst>
                                </p:cTn>
                              </p:par>
                            </p:childTnLst>
                          </p:cTn>
                        </p:par>
                        <p:par>
                          <p:cTn id="28" fill="hold">
                            <p:stCondLst>
                              <p:cond delay="5000"/>
                            </p:stCondLst>
                            <p:childTnLst>
                              <p:par>
                                <p:cTn id="29" presetID="3" presetClass="entr" presetSubtype="10" fill="hold" nodeType="afterEffect">
                                  <p:stCondLst>
                                    <p:cond delay="0"/>
                                  </p:stCondLst>
                                  <p:childTnLst>
                                    <p:set>
                                      <p:cBhvr>
                                        <p:cTn id="30" dur="1" fill="hold">
                                          <p:stCondLst>
                                            <p:cond delay="0"/>
                                          </p:stCondLst>
                                        </p:cTn>
                                        <p:tgtEl>
                                          <p:spTgt spid="211976"/>
                                        </p:tgtEl>
                                        <p:attrNameLst>
                                          <p:attrName>style.visibility</p:attrName>
                                        </p:attrNameLst>
                                      </p:cBhvr>
                                      <p:to>
                                        <p:strVal val="visible"/>
                                      </p:to>
                                    </p:set>
                                    <p:animEffect transition="in" filter="blinds(horizontal)">
                                      <p:cBhvr>
                                        <p:cTn id="31" dur="1000"/>
                                        <p:tgtEl>
                                          <p:spTgt spid="211976"/>
                                        </p:tgtEl>
                                      </p:cBhvr>
                                    </p:animEffect>
                                  </p:childTnLst>
                                </p:cTn>
                              </p:par>
                            </p:childTnLst>
                          </p:cTn>
                        </p:par>
                        <p:par>
                          <p:cTn id="32" fill="hold">
                            <p:stCondLst>
                              <p:cond delay="6000"/>
                            </p:stCondLst>
                            <p:childTnLst>
                              <p:par>
                                <p:cTn id="33" presetID="8" presetClass="entr" presetSubtype="16" fill="hold" grpId="0" nodeType="afterEffect">
                                  <p:stCondLst>
                                    <p:cond delay="0"/>
                                  </p:stCondLst>
                                  <p:childTnLst>
                                    <p:set>
                                      <p:cBhvr>
                                        <p:cTn id="34" dur="1" fill="hold">
                                          <p:stCondLst>
                                            <p:cond delay="0"/>
                                          </p:stCondLst>
                                        </p:cTn>
                                        <p:tgtEl>
                                          <p:spTgt spid="211977"/>
                                        </p:tgtEl>
                                        <p:attrNameLst>
                                          <p:attrName>style.visibility</p:attrName>
                                        </p:attrNameLst>
                                      </p:cBhvr>
                                      <p:to>
                                        <p:strVal val="visible"/>
                                      </p:to>
                                    </p:set>
                                    <p:animEffect transition="in" filter="diamond(in)">
                                      <p:cBhvr>
                                        <p:cTn id="35" dur="2000"/>
                                        <p:tgtEl>
                                          <p:spTgt spid="211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3" grpId="0"/>
      <p:bldP spid="211975" grpId="0"/>
      <p:bldP spid="2119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FC02F6DC-C565-4AB3-BF5A-0E8EF11C30E7}" type="slidenum">
              <a:rPr lang="ar-SA">
                <a:solidFill>
                  <a:srgbClr val="90C226"/>
                </a:solidFill>
              </a:rPr>
              <a:pPr/>
              <a:t>8</a:t>
            </a:fld>
            <a:endParaRPr lang="en-US" dirty="0">
              <a:solidFill>
                <a:srgbClr val="90C226"/>
              </a:solidFill>
            </a:endParaRPr>
          </a:p>
        </p:txBody>
      </p:sp>
      <p:sp>
        <p:nvSpPr>
          <p:cNvPr id="12290" name="WordArt 2"/>
          <p:cNvSpPr>
            <a:spLocks noChangeArrowheads="1" noChangeShapeType="1" noTextEdit="1"/>
          </p:cNvSpPr>
          <p:nvPr/>
        </p:nvSpPr>
        <p:spPr bwMode="auto">
          <a:xfrm>
            <a:off x="5795963" y="476250"/>
            <a:ext cx="2867025" cy="70485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4000" b="1" kern="10" dirty="0">
                <a:ln w="9525">
                  <a:solidFill>
                    <a:srgbClr val="000000"/>
                  </a:solidFill>
                  <a:round/>
                  <a:headEnd/>
                  <a:tailEnd/>
                </a:ln>
                <a:solidFill>
                  <a:srgbClr val="99CA3C"/>
                </a:solidFill>
                <a:latin typeface="Arial Black"/>
                <a:cs typeface="B Homa" panose="00000400000000000000" pitchFamily="2" charset="-78"/>
              </a:rPr>
              <a:t>نیایشگاه چغازنبیل</a:t>
            </a:r>
            <a:endParaRPr lang="en-US" sz="4000" b="1" kern="10" dirty="0">
              <a:ln w="9525">
                <a:solidFill>
                  <a:srgbClr val="000000"/>
                </a:solidFill>
                <a:round/>
                <a:headEnd/>
                <a:tailEnd/>
              </a:ln>
              <a:solidFill>
                <a:srgbClr val="99CA3C"/>
              </a:solidFill>
              <a:latin typeface="Arial Black"/>
              <a:cs typeface="B Homa" panose="00000400000000000000" pitchFamily="2" charset="-78"/>
            </a:endParaRPr>
          </a:p>
        </p:txBody>
      </p:sp>
      <p:sp>
        <p:nvSpPr>
          <p:cNvPr id="12291" name="Text Box 3"/>
          <p:cNvSpPr txBox="1">
            <a:spLocks noChangeArrowheads="1"/>
          </p:cNvSpPr>
          <p:nvPr/>
        </p:nvSpPr>
        <p:spPr bwMode="auto">
          <a:xfrm>
            <a:off x="1331913" y="1341438"/>
            <a:ext cx="7467600" cy="1846659"/>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dirty="0">
                <a:solidFill>
                  <a:prstClr val="black"/>
                </a:solidFill>
                <a:latin typeface="Arial" pitchFamily="34" charset="0"/>
                <a:cs typeface="B Homa" panose="00000400000000000000" pitchFamily="2" charset="-78"/>
              </a:rPr>
              <a:t>چغازنبیل یکی از بازمانده های ارزشمند معماری ایلامی است. این بنا از پنج طبقه تشکیل شده است که هر طبقه از زیری کوچکتر است  و بصورت پله پله دیده می شود. این بنا در ابتدا یک ساختمان یک طبقه بوده است گرداگرد یک میانسرا</a:t>
            </a:r>
            <a:r>
              <a:rPr lang="fa-IR" dirty="0">
                <a:solidFill>
                  <a:prstClr val="black"/>
                </a:solidFill>
                <a:latin typeface="Times New Roman" pitchFamily="18" charset="0"/>
                <a:cs typeface="B Homa" panose="00000400000000000000" pitchFamily="2" charset="-78"/>
              </a:rPr>
              <a:t> </a:t>
            </a:r>
            <a:r>
              <a:rPr lang="fa-IR" dirty="0">
                <a:solidFill>
                  <a:prstClr val="black"/>
                </a:solidFill>
                <a:latin typeface="Arial" pitchFamily="34" charset="0"/>
                <a:cs typeface="B Homa" panose="00000400000000000000" pitchFamily="2" charset="-78"/>
              </a:rPr>
              <a:t>سپس طبقات بعدی هر یک بطورمستقل از درون میانسرا ساخته شدند  در نمای بنا از اجرهای لعابدار ابی وسفید بهره گیری شده است ونوشته هایی   به خط میخی روی برخی اجرها کنده شده است که زمان ساخت و چگونگی انرا نشان می دهد .</a:t>
            </a:r>
            <a:r>
              <a:rPr lang="fa-IR" sz="2400" dirty="0">
                <a:solidFill>
                  <a:prstClr val="black"/>
                </a:solidFill>
                <a:latin typeface="Times New Roman" pitchFamily="18" charset="0"/>
                <a:cs typeface="Times New Roman" pitchFamily="18" charset="0"/>
              </a:rPr>
              <a:t> </a:t>
            </a:r>
            <a:endParaRPr lang="en-US" sz="2400" dirty="0">
              <a:solidFill>
                <a:prstClr val="black"/>
              </a:solidFill>
              <a:latin typeface="Times New Roman" pitchFamily="18" charset="0"/>
              <a:cs typeface="Times New Roman" pitchFamily="18" charset="0"/>
            </a:endParaRPr>
          </a:p>
        </p:txBody>
      </p:sp>
      <p:pic>
        <p:nvPicPr>
          <p:cNvPr id="12293" name="Picture 5" descr="choghazanbil2"/>
          <p:cNvPicPr>
            <a:picLocks noChangeAspect="1" noChangeArrowheads="1"/>
          </p:cNvPicPr>
          <p:nvPr/>
        </p:nvPicPr>
        <p:blipFill>
          <a:blip r:embed="rId2">
            <a:clrChange>
              <a:clrFrom>
                <a:srgbClr val="CFBF9D"/>
              </a:clrFrom>
              <a:clrTo>
                <a:srgbClr val="CFBF9D">
                  <a:alpha val="0"/>
                </a:srgbClr>
              </a:clrTo>
            </a:clrChange>
          </a:blip>
          <a:srcRect/>
          <a:stretch>
            <a:fillRect/>
          </a:stretch>
        </p:blipFill>
        <p:spPr bwMode="auto">
          <a:xfrm>
            <a:off x="4500563" y="5229225"/>
            <a:ext cx="4464050" cy="758825"/>
          </a:xfrm>
          <a:prstGeom prst="rect">
            <a:avLst/>
          </a:prstGeom>
          <a:noFill/>
        </p:spPr>
      </p:pic>
      <p:pic>
        <p:nvPicPr>
          <p:cNvPr id="12294" name="Picture 6" descr="Copy of 29"/>
          <p:cNvPicPr>
            <a:picLocks noChangeAspect="1" noChangeArrowheads="1"/>
          </p:cNvPicPr>
          <p:nvPr/>
        </p:nvPicPr>
        <p:blipFill>
          <a:blip r:embed="rId3" cstate="screen">
            <a:clrChange>
              <a:clrFrom>
                <a:srgbClr val="CCCEDD"/>
              </a:clrFrom>
              <a:clrTo>
                <a:srgbClr val="CCCEDD">
                  <a:alpha val="0"/>
                </a:srgbClr>
              </a:clrTo>
            </a:clrChange>
            <a:lum bright="-6000" contrast="60000"/>
            <a:extLst>
              <a:ext uri="{28A0092B-C50C-407E-A947-70E740481C1C}">
                <a14:useLocalDpi xmlns:a14="http://schemas.microsoft.com/office/drawing/2010/main"/>
              </a:ext>
            </a:extLst>
          </a:blip>
          <a:srcRect/>
          <a:stretch>
            <a:fillRect/>
          </a:stretch>
        </p:blipFill>
        <p:spPr bwMode="auto">
          <a:xfrm>
            <a:off x="684213" y="4356100"/>
            <a:ext cx="3168650" cy="2305050"/>
          </a:xfrm>
          <a:prstGeom prst="rect">
            <a:avLst/>
          </a:prstGeom>
          <a:noFill/>
        </p:spPr>
      </p:pic>
      <p:pic>
        <p:nvPicPr>
          <p:cNvPr id="12295" name="Picture 7" descr="Copy (2) of 29"/>
          <p:cNvPicPr>
            <a:picLocks noChangeAspect="1" noChangeArrowheads="1"/>
          </p:cNvPicPr>
          <p:nvPr/>
        </p:nvPicPr>
        <p:blipFill>
          <a:blip r:embed="rId4" cstate="screen">
            <a:clrChange>
              <a:clrFrom>
                <a:srgbClr val="D5D7E6"/>
              </a:clrFrom>
              <a:clrTo>
                <a:srgbClr val="D5D7E6">
                  <a:alpha val="0"/>
                </a:srgbClr>
              </a:clrTo>
            </a:clrChange>
            <a:lum contrast="54000"/>
            <a:extLst>
              <a:ext uri="{28A0092B-C50C-407E-A947-70E740481C1C}">
                <a14:useLocalDpi xmlns:a14="http://schemas.microsoft.com/office/drawing/2010/main"/>
              </a:ext>
            </a:extLst>
          </a:blip>
          <a:srcRect/>
          <a:stretch>
            <a:fillRect/>
          </a:stretch>
        </p:blipFill>
        <p:spPr bwMode="auto">
          <a:xfrm>
            <a:off x="1042988" y="2708275"/>
            <a:ext cx="2305050" cy="1727200"/>
          </a:xfrm>
          <a:prstGeom prst="rect">
            <a:avLst/>
          </a:prstGeom>
          <a:noFill/>
        </p:spPr>
      </p:pic>
      <p:pic>
        <p:nvPicPr>
          <p:cNvPr id="12297" name="Picture 9" descr="h3_r16_c5"/>
          <p:cNvPicPr>
            <a:picLocks noChangeAspect="1" noChangeArrowheads="1"/>
          </p:cNvPicPr>
          <p:nvPr/>
        </p:nvPicPr>
        <p:blipFill>
          <a:blip r:embed="rId5">
            <a:clrChange>
              <a:clrFrom>
                <a:srgbClr val="CEBF9B"/>
              </a:clrFrom>
              <a:clrTo>
                <a:srgbClr val="CEBF9B">
                  <a:alpha val="0"/>
                </a:srgbClr>
              </a:clrTo>
            </a:clrChange>
          </a:blip>
          <a:srcRect/>
          <a:stretch>
            <a:fillRect/>
          </a:stretch>
        </p:blipFill>
        <p:spPr bwMode="auto">
          <a:xfrm>
            <a:off x="5940425" y="3213100"/>
            <a:ext cx="1676400" cy="1447800"/>
          </a:xfrm>
          <a:prstGeom prst="rect">
            <a:avLst/>
          </a:prstGeom>
          <a:noFill/>
        </p:spPr>
      </p:pic>
    </p:spTree>
    <p:extLst>
      <p:ext uri="{BB962C8B-B14F-4D97-AF65-F5344CB8AC3E}">
        <p14:creationId xmlns:p14="http://schemas.microsoft.com/office/powerpoint/2010/main" val="248873623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a:spLocks noGrp="1"/>
          </p:cNvSpPr>
          <p:nvPr>
            <p:ph type="sldNum" sz="quarter" idx="12"/>
          </p:nvPr>
        </p:nvSpPr>
        <p:spPr/>
        <p:txBody>
          <a:bodyPr/>
          <a:lstStyle/>
          <a:p>
            <a:fld id="{247202E5-8C15-405B-A536-DF096DC9A51D}" type="slidenum">
              <a:rPr lang="ar-SA">
                <a:solidFill>
                  <a:srgbClr val="90C226"/>
                </a:solidFill>
              </a:rPr>
              <a:pPr/>
              <a:t>80</a:t>
            </a:fld>
            <a:endParaRPr lang="en-US" dirty="0">
              <a:solidFill>
                <a:srgbClr val="90C226"/>
              </a:solidFill>
            </a:endParaRPr>
          </a:p>
        </p:txBody>
      </p:sp>
      <p:pic>
        <p:nvPicPr>
          <p:cNvPr id="212995" name="Picture 3" descr="DSC03410"/>
          <p:cNvPicPr>
            <a:picLocks noChangeAspect="1" noChangeArrowheads="1"/>
          </p:cNvPicPr>
          <p:nvPr/>
        </p:nvPicPr>
        <p:blipFill>
          <a:blip r:embed="rId2"/>
          <a:srcRect/>
          <a:stretch>
            <a:fillRect/>
          </a:stretch>
        </p:blipFill>
        <p:spPr bwMode="auto">
          <a:xfrm>
            <a:off x="6227763" y="2636838"/>
            <a:ext cx="2663825" cy="19970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2996" name="Rectangle 4"/>
          <p:cNvSpPr>
            <a:spLocks noChangeArrowheads="1"/>
          </p:cNvSpPr>
          <p:nvPr/>
        </p:nvSpPr>
        <p:spPr bwMode="auto">
          <a:xfrm>
            <a:off x="3779838" y="836613"/>
            <a:ext cx="5049837" cy="1006475"/>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000" dirty="0">
                <a:solidFill>
                  <a:prstClr val="black"/>
                </a:solidFill>
                <a:latin typeface="Arial" pitchFamily="34" charset="0"/>
                <a:cs typeface="B Farnaz" pitchFamily="2" charset="-78"/>
              </a:rPr>
              <a:t>آسمانه شبستان جنوبی طاق آهنگ تیزه دار است.</a:t>
            </a:r>
          </a:p>
          <a:p>
            <a:pPr fontAlgn="base">
              <a:spcBef>
                <a:spcPct val="0"/>
              </a:spcBef>
              <a:spcAft>
                <a:spcPct val="0"/>
              </a:spcAft>
            </a:pPr>
            <a:r>
              <a:rPr lang="fa-IR" sz="2000" dirty="0">
                <a:solidFill>
                  <a:prstClr val="black"/>
                </a:solidFill>
                <a:latin typeface="Arial" pitchFamily="34" charset="0"/>
                <a:cs typeface="B Farnaz" pitchFamily="2" charset="-78"/>
              </a:rPr>
              <a:t>گوشه سازی گنبد ترمبه پتکانه با بلندای زیاد است.</a:t>
            </a:r>
          </a:p>
          <a:p>
            <a:pPr fontAlgn="base">
              <a:spcBef>
                <a:spcPct val="0"/>
              </a:spcBef>
              <a:spcAft>
                <a:spcPct val="0"/>
              </a:spcAft>
            </a:pPr>
            <a:r>
              <a:rPr lang="fa-IR" sz="2000" dirty="0">
                <a:solidFill>
                  <a:prstClr val="black"/>
                </a:solidFill>
                <a:latin typeface="Arial" pitchFamily="34" charset="0"/>
                <a:cs typeface="B Farnaz" pitchFamily="2" charset="-78"/>
              </a:rPr>
              <a:t>کهن ترین چفد های کلیل در این مسجد یافت می شود.</a:t>
            </a:r>
            <a:endParaRPr lang="en-US" sz="2000" dirty="0">
              <a:solidFill>
                <a:prstClr val="black"/>
              </a:solidFill>
              <a:latin typeface="Arial" pitchFamily="34" charset="0"/>
              <a:cs typeface="B Farnaz" pitchFamily="2" charset="-78"/>
            </a:endParaRPr>
          </a:p>
        </p:txBody>
      </p:sp>
      <p:pic>
        <p:nvPicPr>
          <p:cNvPr id="212998" name="Picture 6" descr="DSC03390"/>
          <p:cNvPicPr>
            <a:picLocks noChangeAspect="1" noChangeArrowheads="1"/>
          </p:cNvPicPr>
          <p:nvPr/>
        </p:nvPicPr>
        <p:blipFill>
          <a:blip r:embed="rId3"/>
          <a:srcRect/>
          <a:stretch>
            <a:fillRect/>
          </a:stretch>
        </p:blipFill>
        <p:spPr bwMode="auto">
          <a:xfrm>
            <a:off x="3563938" y="2133600"/>
            <a:ext cx="2430462" cy="32400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2999" name="Text Box 7"/>
          <p:cNvSpPr txBox="1">
            <a:spLocks noChangeArrowheads="1"/>
          </p:cNvSpPr>
          <p:nvPr/>
        </p:nvSpPr>
        <p:spPr bwMode="auto">
          <a:xfrm>
            <a:off x="6948488" y="4797425"/>
            <a:ext cx="1655762" cy="366713"/>
          </a:xfrm>
          <a:prstGeom prst="rect">
            <a:avLst/>
          </a:prstGeom>
          <a:noFill/>
          <a:ln w="9525">
            <a:noFill/>
            <a:miter lim="800000"/>
            <a:headEnd type="none" w="sm" len="sm"/>
            <a:tailEnd type="none" w="sm" len="sm"/>
          </a:ln>
          <a:effectLst/>
        </p:spPr>
        <p:txBody>
          <a:bodyPr>
            <a:spAutoFit/>
          </a:bodyPr>
          <a:lstStyle/>
          <a:p>
            <a:pPr algn="l" rtl="0" fontAlgn="base">
              <a:spcBef>
                <a:spcPct val="50000"/>
              </a:spcBef>
              <a:spcAft>
                <a:spcPct val="0"/>
              </a:spcAft>
            </a:pPr>
            <a:r>
              <a:rPr lang="fa-IR" b="1" dirty="0">
                <a:solidFill>
                  <a:srgbClr val="800000"/>
                </a:solidFill>
                <a:latin typeface="Arial" pitchFamily="34" charset="0"/>
                <a:cs typeface="B Homa" panose="00000400000000000000" pitchFamily="2" charset="-78"/>
              </a:rPr>
              <a:t>طاق آهنگ تیزه دار</a:t>
            </a:r>
            <a:endParaRPr lang="en-US" b="1" dirty="0">
              <a:solidFill>
                <a:srgbClr val="800000"/>
              </a:solidFill>
              <a:latin typeface="Arial" pitchFamily="34" charset="0"/>
              <a:cs typeface="B Homa" panose="00000400000000000000" pitchFamily="2" charset="-78"/>
            </a:endParaRPr>
          </a:p>
        </p:txBody>
      </p:sp>
      <p:pic>
        <p:nvPicPr>
          <p:cNvPr id="213000" name="Picture 8" descr="DSC03408"/>
          <p:cNvPicPr>
            <a:picLocks noChangeAspect="1" noChangeArrowheads="1"/>
          </p:cNvPicPr>
          <p:nvPr/>
        </p:nvPicPr>
        <p:blipFill>
          <a:blip r:embed="rId4"/>
          <a:srcRect/>
          <a:stretch>
            <a:fillRect/>
          </a:stretch>
        </p:blipFill>
        <p:spPr bwMode="auto">
          <a:xfrm>
            <a:off x="684213" y="188913"/>
            <a:ext cx="2379662" cy="31686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3001" name="Text Box 9"/>
          <p:cNvSpPr txBox="1">
            <a:spLocks noChangeArrowheads="1"/>
          </p:cNvSpPr>
          <p:nvPr/>
        </p:nvSpPr>
        <p:spPr bwMode="auto">
          <a:xfrm>
            <a:off x="323850" y="3062288"/>
            <a:ext cx="2787650" cy="366712"/>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از چفد های شبستان سمت قبله</a:t>
            </a:r>
            <a:endParaRPr lang="en-US" b="1" dirty="0">
              <a:solidFill>
                <a:srgbClr val="800000"/>
              </a:solidFill>
              <a:latin typeface="Arial" pitchFamily="34" charset="0"/>
              <a:cs typeface="B Homa" panose="00000400000000000000" pitchFamily="2" charset="-78"/>
            </a:endParaRPr>
          </a:p>
        </p:txBody>
      </p:sp>
      <p:pic>
        <p:nvPicPr>
          <p:cNvPr id="213002" name="Picture 10" descr="DSC03397"/>
          <p:cNvPicPr>
            <a:picLocks noChangeAspect="1" noChangeArrowheads="1"/>
          </p:cNvPicPr>
          <p:nvPr/>
        </p:nvPicPr>
        <p:blipFill>
          <a:blip r:embed="rId5"/>
          <a:srcRect/>
          <a:stretch>
            <a:fillRect/>
          </a:stretch>
        </p:blipFill>
        <p:spPr bwMode="auto">
          <a:xfrm>
            <a:off x="684213" y="3573463"/>
            <a:ext cx="2376487" cy="31686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3003" name="Text Box 11"/>
          <p:cNvSpPr txBox="1">
            <a:spLocks noChangeArrowheads="1"/>
          </p:cNvSpPr>
          <p:nvPr/>
        </p:nvSpPr>
        <p:spPr bwMode="auto">
          <a:xfrm>
            <a:off x="3203575" y="6308725"/>
            <a:ext cx="2160588" cy="366713"/>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srgbClr val="800000"/>
                </a:solidFill>
                <a:latin typeface="Arial" pitchFamily="34" charset="0"/>
                <a:cs typeface="B Homa" panose="00000400000000000000" pitchFamily="2" charset="-78"/>
              </a:rPr>
              <a:t>محراب با تزیینات گچبری</a:t>
            </a:r>
            <a:endParaRPr lang="en-US" b="1" dirty="0">
              <a:solidFill>
                <a:srgbClr val="800000"/>
              </a:solidFill>
              <a:latin typeface="Arial" pitchFamily="34" charset="0"/>
              <a:cs typeface="B Homa" panose="00000400000000000000" pitchFamily="2" charset="-78"/>
            </a:endParaRPr>
          </a:p>
        </p:txBody>
      </p:sp>
      <p:sp>
        <p:nvSpPr>
          <p:cNvPr id="213004" name="AutoShape 12">
            <a:hlinkClick r:id="rId6" action="ppaction://hlinksldjump" highlightClick="1"/>
          </p:cNvPr>
          <p:cNvSpPr>
            <a:spLocks noChangeArrowheads="1"/>
          </p:cNvSpPr>
          <p:nvPr/>
        </p:nvSpPr>
        <p:spPr bwMode="auto">
          <a:xfrm>
            <a:off x="250825" y="6308725"/>
            <a:ext cx="288925" cy="360363"/>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459147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2996"/>
                                        </p:tgtEl>
                                        <p:attrNameLst>
                                          <p:attrName>style.visibility</p:attrName>
                                        </p:attrNameLst>
                                      </p:cBhvr>
                                      <p:to>
                                        <p:strVal val="visible"/>
                                      </p:to>
                                    </p:set>
                                    <p:animEffect transition="in" filter="diamond(in)">
                                      <p:cBhvr>
                                        <p:cTn id="7" dur="2000"/>
                                        <p:tgtEl>
                                          <p:spTgt spid="212996"/>
                                        </p:tgtEl>
                                      </p:cBhvr>
                                    </p:animEffect>
                                  </p:childTnLst>
                                </p:cTn>
                              </p:par>
                            </p:childTnLst>
                          </p:cTn>
                        </p:par>
                        <p:par>
                          <p:cTn id="8" fill="hold">
                            <p:stCondLst>
                              <p:cond delay="2000"/>
                            </p:stCondLst>
                            <p:childTnLst>
                              <p:par>
                                <p:cTn id="9" presetID="12" presetClass="entr" presetSubtype="2" fill="hold" nodeType="afterEffect">
                                  <p:stCondLst>
                                    <p:cond delay="0"/>
                                  </p:stCondLst>
                                  <p:childTnLst>
                                    <p:set>
                                      <p:cBhvr>
                                        <p:cTn id="10" dur="1" fill="hold">
                                          <p:stCondLst>
                                            <p:cond delay="0"/>
                                          </p:stCondLst>
                                        </p:cTn>
                                        <p:tgtEl>
                                          <p:spTgt spid="212998"/>
                                        </p:tgtEl>
                                        <p:attrNameLst>
                                          <p:attrName>style.visibility</p:attrName>
                                        </p:attrNameLst>
                                      </p:cBhvr>
                                      <p:to>
                                        <p:strVal val="visible"/>
                                      </p:to>
                                    </p:set>
                                    <p:animEffect transition="in" filter="slide(fromRight)">
                                      <p:cBhvr>
                                        <p:cTn id="11" dur="500"/>
                                        <p:tgtEl>
                                          <p:spTgt spid="212998"/>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212999"/>
                                        </p:tgtEl>
                                        <p:attrNameLst>
                                          <p:attrName>style.visibility</p:attrName>
                                        </p:attrNameLst>
                                      </p:cBhvr>
                                      <p:to>
                                        <p:strVal val="visible"/>
                                      </p:to>
                                    </p:set>
                                    <p:animEffect transition="in" filter="slide(fromRight)">
                                      <p:cBhvr>
                                        <p:cTn id="14" dur="500"/>
                                        <p:tgtEl>
                                          <p:spTgt spid="212999"/>
                                        </p:tgtEl>
                                      </p:cBhvr>
                                    </p:animEffect>
                                  </p:childTnLst>
                                </p:cTn>
                              </p:par>
                              <p:par>
                                <p:cTn id="15" presetID="12" presetClass="entr" presetSubtype="2" fill="hold" nodeType="withEffect">
                                  <p:stCondLst>
                                    <p:cond delay="0"/>
                                  </p:stCondLst>
                                  <p:childTnLst>
                                    <p:set>
                                      <p:cBhvr>
                                        <p:cTn id="16" dur="1" fill="hold">
                                          <p:stCondLst>
                                            <p:cond delay="0"/>
                                          </p:stCondLst>
                                        </p:cTn>
                                        <p:tgtEl>
                                          <p:spTgt spid="212995"/>
                                        </p:tgtEl>
                                        <p:attrNameLst>
                                          <p:attrName>style.visibility</p:attrName>
                                        </p:attrNameLst>
                                      </p:cBhvr>
                                      <p:to>
                                        <p:strVal val="visible"/>
                                      </p:to>
                                    </p:set>
                                    <p:animEffect transition="in" filter="slide(fromRight)">
                                      <p:cBhvr>
                                        <p:cTn id="17" dur="500"/>
                                        <p:tgtEl>
                                          <p:spTgt spid="212995"/>
                                        </p:tgtEl>
                                      </p:cBhvr>
                                    </p:animEffect>
                                  </p:childTnLst>
                                </p:cTn>
                              </p:par>
                            </p:childTnLst>
                          </p:cTn>
                        </p:par>
                        <p:par>
                          <p:cTn id="18" fill="hold">
                            <p:stCondLst>
                              <p:cond delay="2500"/>
                            </p:stCondLst>
                            <p:childTnLst>
                              <p:par>
                                <p:cTn id="19" presetID="3" presetClass="entr" presetSubtype="10" fill="hold" nodeType="afterEffect">
                                  <p:stCondLst>
                                    <p:cond delay="0"/>
                                  </p:stCondLst>
                                  <p:childTnLst>
                                    <p:set>
                                      <p:cBhvr>
                                        <p:cTn id="20" dur="1" fill="hold">
                                          <p:stCondLst>
                                            <p:cond delay="0"/>
                                          </p:stCondLst>
                                        </p:cTn>
                                        <p:tgtEl>
                                          <p:spTgt spid="213000"/>
                                        </p:tgtEl>
                                        <p:attrNameLst>
                                          <p:attrName>style.visibility</p:attrName>
                                        </p:attrNameLst>
                                      </p:cBhvr>
                                      <p:to>
                                        <p:strVal val="visible"/>
                                      </p:to>
                                    </p:set>
                                    <p:animEffect transition="in" filter="blinds(horizontal)">
                                      <p:cBhvr>
                                        <p:cTn id="21" dur="1000"/>
                                        <p:tgtEl>
                                          <p:spTgt spid="213000"/>
                                        </p:tgtEl>
                                      </p:cBhvr>
                                    </p:animEffect>
                                  </p:childTnLst>
                                </p:cTn>
                              </p:par>
                            </p:childTnLst>
                          </p:cTn>
                        </p:par>
                        <p:par>
                          <p:cTn id="22" fill="hold">
                            <p:stCondLst>
                              <p:cond delay="3500"/>
                            </p:stCondLst>
                            <p:childTnLst>
                              <p:par>
                                <p:cTn id="23" presetID="8" presetClass="entr" presetSubtype="16" fill="hold" grpId="0" nodeType="afterEffect">
                                  <p:stCondLst>
                                    <p:cond delay="0"/>
                                  </p:stCondLst>
                                  <p:childTnLst>
                                    <p:set>
                                      <p:cBhvr>
                                        <p:cTn id="24" dur="1" fill="hold">
                                          <p:stCondLst>
                                            <p:cond delay="0"/>
                                          </p:stCondLst>
                                        </p:cTn>
                                        <p:tgtEl>
                                          <p:spTgt spid="213001"/>
                                        </p:tgtEl>
                                        <p:attrNameLst>
                                          <p:attrName>style.visibility</p:attrName>
                                        </p:attrNameLst>
                                      </p:cBhvr>
                                      <p:to>
                                        <p:strVal val="visible"/>
                                      </p:to>
                                    </p:set>
                                    <p:animEffect transition="in" filter="diamond(in)">
                                      <p:cBhvr>
                                        <p:cTn id="25" dur="2000"/>
                                        <p:tgtEl>
                                          <p:spTgt spid="213001"/>
                                        </p:tgtEl>
                                      </p:cBhvr>
                                    </p:animEffect>
                                  </p:childTnLst>
                                </p:cTn>
                              </p:par>
                              <p:par>
                                <p:cTn id="26" presetID="3" presetClass="entr" presetSubtype="10" fill="hold" nodeType="withEffect">
                                  <p:stCondLst>
                                    <p:cond delay="0"/>
                                  </p:stCondLst>
                                  <p:childTnLst>
                                    <p:set>
                                      <p:cBhvr>
                                        <p:cTn id="27" dur="1" fill="hold">
                                          <p:stCondLst>
                                            <p:cond delay="0"/>
                                          </p:stCondLst>
                                        </p:cTn>
                                        <p:tgtEl>
                                          <p:spTgt spid="213002"/>
                                        </p:tgtEl>
                                        <p:attrNameLst>
                                          <p:attrName>style.visibility</p:attrName>
                                        </p:attrNameLst>
                                      </p:cBhvr>
                                      <p:to>
                                        <p:strVal val="visible"/>
                                      </p:to>
                                    </p:set>
                                    <p:animEffect transition="in" filter="blinds(horizontal)">
                                      <p:cBhvr>
                                        <p:cTn id="28" dur="1000"/>
                                        <p:tgtEl>
                                          <p:spTgt spid="213002"/>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213003"/>
                                        </p:tgtEl>
                                        <p:attrNameLst>
                                          <p:attrName>style.visibility</p:attrName>
                                        </p:attrNameLst>
                                      </p:cBhvr>
                                      <p:to>
                                        <p:strVal val="visible"/>
                                      </p:to>
                                    </p:set>
                                    <p:animEffect transition="in" filter="diamond(in)">
                                      <p:cBhvr>
                                        <p:cTn id="31" dur="2000"/>
                                        <p:tgtEl>
                                          <p:spTgt spid="213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6" grpId="0"/>
      <p:bldP spid="212999" grpId="0"/>
      <p:bldP spid="213001" grpId="0"/>
      <p:bldP spid="21300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fld id="{7A1A1885-413B-4248-B541-C1DB0A957FE4}" type="slidenum">
              <a:rPr lang="ar-SA">
                <a:solidFill>
                  <a:srgbClr val="90C226"/>
                </a:solidFill>
              </a:rPr>
              <a:pPr/>
              <a:t>81</a:t>
            </a:fld>
            <a:endParaRPr lang="en-US" dirty="0">
              <a:solidFill>
                <a:srgbClr val="90C226"/>
              </a:solidFill>
            </a:endParaRPr>
          </a:p>
        </p:txBody>
      </p:sp>
      <p:pic>
        <p:nvPicPr>
          <p:cNvPr id="216067" name="Picture 3" descr="29"/>
          <p:cNvPicPr>
            <a:picLocks noChangeAspect="1" noChangeArrowheads="1"/>
          </p:cNvPicPr>
          <p:nvPr/>
        </p:nvPicPr>
        <p:blipFill>
          <a:blip r:embed="rId2" cstate="screen">
            <a:lum contrast="18000"/>
            <a:extLst>
              <a:ext uri="{28A0092B-C50C-407E-A947-70E740481C1C}">
                <a14:useLocalDpi xmlns:a14="http://schemas.microsoft.com/office/drawing/2010/main"/>
              </a:ext>
            </a:extLst>
          </a:blip>
          <a:srcRect/>
          <a:stretch>
            <a:fillRect/>
          </a:stretch>
        </p:blipFill>
        <p:spPr bwMode="auto">
          <a:xfrm>
            <a:off x="5580063" y="2708275"/>
            <a:ext cx="2908300" cy="360045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6068" name="Text Box 4"/>
          <p:cNvSpPr txBox="1">
            <a:spLocks noChangeArrowheads="1"/>
          </p:cNvSpPr>
          <p:nvPr/>
        </p:nvSpPr>
        <p:spPr bwMode="auto">
          <a:xfrm>
            <a:off x="5940425" y="6308725"/>
            <a:ext cx="2451100" cy="5847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مسجد جامع اردستان  نقشه کنونی</a:t>
            </a:r>
            <a:endParaRPr lang="en-US" sz="1600" b="1" dirty="0">
              <a:solidFill>
                <a:srgbClr val="800000"/>
              </a:solidFill>
              <a:latin typeface="Arial" pitchFamily="34" charset="0"/>
              <a:cs typeface="B Homa" panose="00000400000000000000" pitchFamily="2" charset="-78"/>
            </a:endParaRPr>
          </a:p>
        </p:txBody>
      </p:sp>
      <p:pic>
        <p:nvPicPr>
          <p:cNvPr id="216069" name="Picture 5" descr="30"/>
          <p:cNvPicPr>
            <a:picLocks noChangeAspect="1" noChangeArrowheads="1"/>
          </p:cNvPicPr>
          <p:nvPr/>
        </p:nvPicPr>
        <p:blipFill>
          <a:blip r:embed="rId3">
            <a:lum contrast="12000"/>
          </a:blip>
          <a:srcRect/>
          <a:stretch>
            <a:fillRect/>
          </a:stretch>
        </p:blipFill>
        <p:spPr bwMode="auto">
          <a:xfrm>
            <a:off x="250825" y="4775200"/>
            <a:ext cx="3241675" cy="196691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16070" name="Picture 6" descr="30m"/>
          <p:cNvPicPr>
            <a:picLocks noChangeAspect="1" noChangeArrowheads="1"/>
          </p:cNvPicPr>
          <p:nvPr/>
        </p:nvPicPr>
        <p:blipFill>
          <a:blip r:embed="rId4">
            <a:lum contrast="18000"/>
          </a:blip>
          <a:srcRect/>
          <a:stretch>
            <a:fillRect/>
          </a:stretch>
        </p:blipFill>
        <p:spPr bwMode="auto">
          <a:xfrm>
            <a:off x="468313" y="2722563"/>
            <a:ext cx="4464050" cy="185896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6071" name="Text Box 7"/>
          <p:cNvSpPr txBox="1">
            <a:spLocks noChangeArrowheads="1"/>
          </p:cNvSpPr>
          <p:nvPr/>
        </p:nvSpPr>
        <p:spPr bwMode="auto">
          <a:xfrm>
            <a:off x="3059113" y="5949950"/>
            <a:ext cx="2646362" cy="703263"/>
          </a:xfrm>
          <a:prstGeom prst="rect">
            <a:avLst/>
          </a:prstGeom>
          <a:noFill/>
          <a:ln w="9525">
            <a:noFill/>
            <a:miter lim="800000"/>
            <a:headEnd type="none" w="sm" len="sm"/>
            <a:tailEnd type="none" w="sm" len="sm"/>
          </a:ln>
          <a:effectLst/>
        </p:spPr>
        <p:txBody>
          <a:bodyPr>
            <a:spAutoFit/>
          </a:bodyPr>
          <a:lstStyle/>
          <a:p>
            <a:pPr algn="ctr" fontAlgn="base">
              <a:spcBef>
                <a:spcPct val="50000"/>
              </a:spcBef>
              <a:spcAft>
                <a:spcPct val="0"/>
              </a:spcAft>
            </a:pPr>
            <a:r>
              <a:rPr lang="fa-IR" sz="1600" b="1" dirty="0">
                <a:solidFill>
                  <a:srgbClr val="800000"/>
                </a:solidFill>
                <a:latin typeface="Arial" pitchFamily="34" charset="0"/>
                <a:cs typeface="B Homa" panose="00000400000000000000" pitchFamily="2" charset="-78"/>
              </a:rPr>
              <a:t>   مسجد جامع اردستان</a:t>
            </a:r>
          </a:p>
          <a:p>
            <a:pPr algn="ctr" fontAlgn="base">
              <a:spcBef>
                <a:spcPct val="50000"/>
              </a:spcBef>
              <a:spcAft>
                <a:spcPct val="0"/>
              </a:spcAft>
            </a:pPr>
            <a:r>
              <a:rPr lang="fa-IR" sz="1600" b="1" dirty="0">
                <a:solidFill>
                  <a:srgbClr val="800000"/>
                </a:solidFill>
                <a:latin typeface="Arial" pitchFamily="34" charset="0"/>
                <a:cs typeface="B Homa" panose="00000400000000000000" pitchFamily="2" charset="-78"/>
              </a:rPr>
              <a:t> برش های طولی و عرضی</a:t>
            </a:r>
            <a:endParaRPr lang="en-US" sz="1600" b="1" dirty="0">
              <a:solidFill>
                <a:srgbClr val="800000"/>
              </a:solidFill>
              <a:latin typeface="Arial" pitchFamily="34" charset="0"/>
              <a:cs typeface="B Homa" panose="00000400000000000000" pitchFamily="2" charset="-78"/>
            </a:endParaRPr>
          </a:p>
        </p:txBody>
      </p:sp>
      <p:pic>
        <p:nvPicPr>
          <p:cNvPr id="216072" name="Picture 8" descr="lbldg-870-2"/>
          <p:cNvPicPr>
            <a:picLocks noChangeAspect="1" noChangeArrowheads="1"/>
          </p:cNvPicPr>
          <p:nvPr/>
        </p:nvPicPr>
        <p:blipFill>
          <a:blip r:embed="rId5"/>
          <a:srcRect/>
          <a:stretch>
            <a:fillRect/>
          </a:stretch>
        </p:blipFill>
        <p:spPr bwMode="auto">
          <a:xfrm>
            <a:off x="684213" y="80963"/>
            <a:ext cx="3311525" cy="248443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6073" name="Text Box 9"/>
          <p:cNvSpPr txBox="1">
            <a:spLocks noChangeArrowheads="1"/>
          </p:cNvSpPr>
          <p:nvPr/>
        </p:nvSpPr>
        <p:spPr bwMode="auto">
          <a:xfrm>
            <a:off x="4211638" y="1341438"/>
            <a:ext cx="4464050" cy="915987"/>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بخش هایی از مسجد جامع اردستان در شیوه خراسانی ساخته شده است و در شیوه رازی به یک ایوانه تبدیل شد.</a:t>
            </a:r>
          </a:p>
        </p:txBody>
      </p:sp>
      <p:sp>
        <p:nvSpPr>
          <p:cNvPr id="216074" name="Text Box 10"/>
          <p:cNvSpPr txBox="1">
            <a:spLocks noChangeArrowheads="1"/>
          </p:cNvSpPr>
          <p:nvPr/>
        </p:nvSpPr>
        <p:spPr bwMode="auto">
          <a:xfrm>
            <a:off x="6875463" y="223838"/>
            <a:ext cx="1944687" cy="707886"/>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Homa" panose="00000400000000000000" pitchFamily="2" charset="-78"/>
              </a:rPr>
              <a:t>مسجد جامع اردستان</a:t>
            </a:r>
            <a:endParaRPr lang="en-US" sz="2000"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7076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16067"/>
                                        </p:tgtEl>
                                        <p:attrNameLst>
                                          <p:attrName>style.visibility</p:attrName>
                                        </p:attrNameLst>
                                      </p:cBhvr>
                                      <p:to>
                                        <p:strVal val="visible"/>
                                      </p:to>
                                    </p:set>
                                    <p:animEffect transition="in" filter="fade">
                                      <p:cBhvr>
                                        <p:cTn id="7" dur="1000"/>
                                        <p:tgtEl>
                                          <p:spTgt spid="216067"/>
                                        </p:tgtEl>
                                      </p:cBhvr>
                                    </p:animEffect>
                                    <p:anim calcmode="lin" valueType="num">
                                      <p:cBhvr>
                                        <p:cTn id="8" dur="1000" fill="hold"/>
                                        <p:tgtEl>
                                          <p:spTgt spid="216067"/>
                                        </p:tgtEl>
                                        <p:attrNameLst>
                                          <p:attrName>ppt_x</p:attrName>
                                        </p:attrNameLst>
                                      </p:cBhvr>
                                      <p:tavLst>
                                        <p:tav tm="0">
                                          <p:val>
                                            <p:strVal val="#ppt_x"/>
                                          </p:val>
                                        </p:tav>
                                        <p:tav tm="100000">
                                          <p:val>
                                            <p:strVal val="#ppt_x"/>
                                          </p:val>
                                        </p:tav>
                                      </p:tavLst>
                                    </p:anim>
                                    <p:anim calcmode="lin" valueType="num">
                                      <p:cBhvr>
                                        <p:cTn id="9" dur="1000" fill="hold"/>
                                        <p:tgtEl>
                                          <p:spTgt spid="21606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216068"/>
                                        </p:tgtEl>
                                        <p:attrNameLst>
                                          <p:attrName>style.visibility</p:attrName>
                                        </p:attrNameLst>
                                      </p:cBhvr>
                                      <p:to>
                                        <p:strVal val="visible"/>
                                      </p:to>
                                    </p:set>
                                    <p:animEffect transition="in" filter="diamond(in)">
                                      <p:cBhvr>
                                        <p:cTn id="13" dur="2000"/>
                                        <p:tgtEl>
                                          <p:spTgt spid="216068"/>
                                        </p:tgtEl>
                                      </p:cBhvr>
                                    </p:animEffect>
                                  </p:childTnLst>
                                </p:cTn>
                              </p:par>
                            </p:childTnLst>
                          </p:cTn>
                        </p:par>
                        <p:par>
                          <p:cTn id="14" fill="hold">
                            <p:stCondLst>
                              <p:cond delay="3000"/>
                            </p:stCondLst>
                            <p:childTnLst>
                              <p:par>
                                <p:cTn id="15" presetID="47" presetClass="entr" presetSubtype="0" fill="hold" nodeType="afterEffect">
                                  <p:stCondLst>
                                    <p:cond delay="0"/>
                                  </p:stCondLst>
                                  <p:childTnLst>
                                    <p:set>
                                      <p:cBhvr>
                                        <p:cTn id="16" dur="1" fill="hold">
                                          <p:stCondLst>
                                            <p:cond delay="0"/>
                                          </p:stCondLst>
                                        </p:cTn>
                                        <p:tgtEl>
                                          <p:spTgt spid="216070"/>
                                        </p:tgtEl>
                                        <p:attrNameLst>
                                          <p:attrName>style.visibility</p:attrName>
                                        </p:attrNameLst>
                                      </p:cBhvr>
                                      <p:to>
                                        <p:strVal val="visible"/>
                                      </p:to>
                                    </p:set>
                                    <p:animEffect transition="in" filter="fade">
                                      <p:cBhvr>
                                        <p:cTn id="17" dur="1000"/>
                                        <p:tgtEl>
                                          <p:spTgt spid="216070"/>
                                        </p:tgtEl>
                                      </p:cBhvr>
                                    </p:animEffect>
                                    <p:anim calcmode="lin" valueType="num">
                                      <p:cBhvr>
                                        <p:cTn id="18" dur="1000" fill="hold"/>
                                        <p:tgtEl>
                                          <p:spTgt spid="216070"/>
                                        </p:tgtEl>
                                        <p:attrNameLst>
                                          <p:attrName>ppt_x</p:attrName>
                                        </p:attrNameLst>
                                      </p:cBhvr>
                                      <p:tavLst>
                                        <p:tav tm="0">
                                          <p:val>
                                            <p:strVal val="#ppt_x"/>
                                          </p:val>
                                        </p:tav>
                                        <p:tav tm="100000">
                                          <p:val>
                                            <p:strVal val="#ppt_x"/>
                                          </p:val>
                                        </p:tav>
                                      </p:tavLst>
                                    </p:anim>
                                    <p:anim calcmode="lin" valueType="num">
                                      <p:cBhvr>
                                        <p:cTn id="19" dur="1000" fill="hold"/>
                                        <p:tgtEl>
                                          <p:spTgt spid="216070"/>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7" presetClass="entr" presetSubtype="0" fill="hold" nodeType="afterEffect">
                                  <p:stCondLst>
                                    <p:cond delay="0"/>
                                  </p:stCondLst>
                                  <p:childTnLst>
                                    <p:set>
                                      <p:cBhvr>
                                        <p:cTn id="22" dur="1" fill="hold">
                                          <p:stCondLst>
                                            <p:cond delay="0"/>
                                          </p:stCondLst>
                                        </p:cTn>
                                        <p:tgtEl>
                                          <p:spTgt spid="216069"/>
                                        </p:tgtEl>
                                        <p:attrNameLst>
                                          <p:attrName>style.visibility</p:attrName>
                                        </p:attrNameLst>
                                      </p:cBhvr>
                                      <p:to>
                                        <p:strVal val="visible"/>
                                      </p:to>
                                    </p:set>
                                    <p:animEffect transition="in" filter="fade">
                                      <p:cBhvr>
                                        <p:cTn id="23" dur="1000"/>
                                        <p:tgtEl>
                                          <p:spTgt spid="216069"/>
                                        </p:tgtEl>
                                      </p:cBhvr>
                                    </p:animEffect>
                                    <p:anim calcmode="lin" valueType="num">
                                      <p:cBhvr>
                                        <p:cTn id="24" dur="1000" fill="hold"/>
                                        <p:tgtEl>
                                          <p:spTgt spid="216069"/>
                                        </p:tgtEl>
                                        <p:attrNameLst>
                                          <p:attrName>ppt_x</p:attrName>
                                        </p:attrNameLst>
                                      </p:cBhvr>
                                      <p:tavLst>
                                        <p:tav tm="0">
                                          <p:val>
                                            <p:strVal val="#ppt_x"/>
                                          </p:val>
                                        </p:tav>
                                        <p:tav tm="100000">
                                          <p:val>
                                            <p:strVal val="#ppt_x"/>
                                          </p:val>
                                        </p:tav>
                                      </p:tavLst>
                                    </p:anim>
                                    <p:anim calcmode="lin" valueType="num">
                                      <p:cBhvr>
                                        <p:cTn id="25" dur="1000" fill="hold"/>
                                        <p:tgtEl>
                                          <p:spTgt spid="216069"/>
                                        </p:tgtEl>
                                        <p:attrNameLst>
                                          <p:attrName>ppt_y</p:attrName>
                                        </p:attrNameLst>
                                      </p:cBhvr>
                                      <p:tavLst>
                                        <p:tav tm="0">
                                          <p:val>
                                            <p:strVal val="#ppt_y-.1"/>
                                          </p:val>
                                        </p:tav>
                                        <p:tav tm="100000">
                                          <p:val>
                                            <p:strVal val="#ppt_y"/>
                                          </p:val>
                                        </p:tav>
                                      </p:tavLst>
                                    </p:anim>
                                  </p:childTnLst>
                                </p:cTn>
                              </p:par>
                            </p:childTnLst>
                          </p:cTn>
                        </p:par>
                        <p:par>
                          <p:cTn id="26" fill="hold">
                            <p:stCondLst>
                              <p:cond delay="5000"/>
                            </p:stCondLst>
                            <p:childTnLst>
                              <p:par>
                                <p:cTn id="27" presetID="8" presetClass="entr" presetSubtype="16" fill="hold" grpId="0" nodeType="afterEffect">
                                  <p:stCondLst>
                                    <p:cond delay="0"/>
                                  </p:stCondLst>
                                  <p:childTnLst>
                                    <p:set>
                                      <p:cBhvr>
                                        <p:cTn id="28" dur="1" fill="hold">
                                          <p:stCondLst>
                                            <p:cond delay="0"/>
                                          </p:stCondLst>
                                        </p:cTn>
                                        <p:tgtEl>
                                          <p:spTgt spid="216071"/>
                                        </p:tgtEl>
                                        <p:attrNameLst>
                                          <p:attrName>style.visibility</p:attrName>
                                        </p:attrNameLst>
                                      </p:cBhvr>
                                      <p:to>
                                        <p:strVal val="visible"/>
                                      </p:to>
                                    </p:set>
                                    <p:animEffect transition="in" filter="diamond(in)">
                                      <p:cBhvr>
                                        <p:cTn id="29" dur="2000"/>
                                        <p:tgtEl>
                                          <p:spTgt spid="216071"/>
                                        </p:tgtEl>
                                      </p:cBhvr>
                                    </p:animEffect>
                                  </p:childTnLst>
                                </p:cTn>
                              </p:par>
                            </p:childTnLst>
                          </p:cTn>
                        </p:par>
                        <p:par>
                          <p:cTn id="30" fill="hold">
                            <p:stCondLst>
                              <p:cond delay="7000"/>
                            </p:stCondLst>
                            <p:childTnLst>
                              <p:par>
                                <p:cTn id="31" presetID="52" presetClass="entr" presetSubtype="0" fill="hold" nodeType="afterEffect">
                                  <p:stCondLst>
                                    <p:cond delay="0"/>
                                  </p:stCondLst>
                                  <p:childTnLst>
                                    <p:set>
                                      <p:cBhvr>
                                        <p:cTn id="32" dur="1" fill="hold">
                                          <p:stCondLst>
                                            <p:cond delay="0"/>
                                          </p:stCondLst>
                                        </p:cTn>
                                        <p:tgtEl>
                                          <p:spTgt spid="216072"/>
                                        </p:tgtEl>
                                        <p:attrNameLst>
                                          <p:attrName>style.visibility</p:attrName>
                                        </p:attrNameLst>
                                      </p:cBhvr>
                                      <p:to>
                                        <p:strVal val="visible"/>
                                      </p:to>
                                    </p:set>
                                    <p:animScale>
                                      <p:cBhvr>
                                        <p:cTn id="33" dur="1000" decel="50000" fill="hold">
                                          <p:stCondLst>
                                            <p:cond delay="0"/>
                                          </p:stCondLst>
                                        </p:cTn>
                                        <p:tgtEl>
                                          <p:spTgt spid="2160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16072"/>
                                        </p:tgtEl>
                                        <p:attrNameLst>
                                          <p:attrName>ppt_x</p:attrName>
                                          <p:attrName>ppt_y</p:attrName>
                                        </p:attrNameLst>
                                      </p:cBhvr>
                                    </p:animMotion>
                                    <p:animEffect transition="in" filter="fade">
                                      <p:cBhvr>
                                        <p:cTn id="35" dur="1000"/>
                                        <p:tgtEl>
                                          <p:spTgt spid="216072"/>
                                        </p:tgtEl>
                                      </p:cBhvr>
                                    </p:animEffect>
                                  </p:childTnLst>
                                </p:cTn>
                              </p:par>
                            </p:childTnLst>
                          </p:cTn>
                        </p:par>
                        <p:par>
                          <p:cTn id="36" fill="hold">
                            <p:stCondLst>
                              <p:cond delay="8000"/>
                            </p:stCondLst>
                            <p:childTnLst>
                              <p:par>
                                <p:cTn id="37" presetID="8" presetClass="entr" presetSubtype="16" fill="hold" grpId="0" nodeType="afterEffect">
                                  <p:stCondLst>
                                    <p:cond delay="0"/>
                                  </p:stCondLst>
                                  <p:childTnLst>
                                    <p:set>
                                      <p:cBhvr>
                                        <p:cTn id="38" dur="1" fill="hold">
                                          <p:stCondLst>
                                            <p:cond delay="0"/>
                                          </p:stCondLst>
                                        </p:cTn>
                                        <p:tgtEl>
                                          <p:spTgt spid="216073"/>
                                        </p:tgtEl>
                                        <p:attrNameLst>
                                          <p:attrName>style.visibility</p:attrName>
                                        </p:attrNameLst>
                                      </p:cBhvr>
                                      <p:to>
                                        <p:strVal val="visible"/>
                                      </p:to>
                                    </p:set>
                                    <p:animEffect transition="in" filter="diamond(in)">
                                      <p:cBhvr>
                                        <p:cTn id="39" dur="2000"/>
                                        <p:tgtEl>
                                          <p:spTgt spid="216073"/>
                                        </p:tgtEl>
                                      </p:cBhvr>
                                    </p:animEffect>
                                  </p:childTnLst>
                                </p:cTn>
                              </p:par>
                            </p:childTnLst>
                          </p:cTn>
                        </p:par>
                        <p:par>
                          <p:cTn id="40" fill="hold">
                            <p:stCondLst>
                              <p:cond delay="10000"/>
                            </p:stCondLst>
                            <p:childTnLst>
                              <p:par>
                                <p:cTn id="41" presetID="29" presetClass="entr" presetSubtype="0" fill="hold" grpId="0" nodeType="afterEffect">
                                  <p:stCondLst>
                                    <p:cond delay="0"/>
                                  </p:stCondLst>
                                  <p:childTnLst>
                                    <p:set>
                                      <p:cBhvr>
                                        <p:cTn id="42" dur="1" fill="hold">
                                          <p:stCondLst>
                                            <p:cond delay="0"/>
                                          </p:stCondLst>
                                        </p:cTn>
                                        <p:tgtEl>
                                          <p:spTgt spid="216074"/>
                                        </p:tgtEl>
                                        <p:attrNameLst>
                                          <p:attrName>style.visibility</p:attrName>
                                        </p:attrNameLst>
                                      </p:cBhvr>
                                      <p:to>
                                        <p:strVal val="visible"/>
                                      </p:to>
                                    </p:set>
                                    <p:anim calcmode="lin" valueType="num">
                                      <p:cBhvr>
                                        <p:cTn id="43" dur="1000" fill="hold"/>
                                        <p:tgtEl>
                                          <p:spTgt spid="216074"/>
                                        </p:tgtEl>
                                        <p:attrNameLst>
                                          <p:attrName>ppt_x</p:attrName>
                                        </p:attrNameLst>
                                      </p:cBhvr>
                                      <p:tavLst>
                                        <p:tav tm="0">
                                          <p:val>
                                            <p:strVal val="#ppt_x-.2"/>
                                          </p:val>
                                        </p:tav>
                                        <p:tav tm="100000">
                                          <p:val>
                                            <p:strVal val="#ppt_x"/>
                                          </p:val>
                                        </p:tav>
                                      </p:tavLst>
                                    </p:anim>
                                    <p:anim calcmode="lin" valueType="num">
                                      <p:cBhvr>
                                        <p:cTn id="44" dur="1000" fill="hold"/>
                                        <p:tgtEl>
                                          <p:spTgt spid="216074"/>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16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8" grpId="0"/>
      <p:bldP spid="216071" grpId="0"/>
      <p:bldP spid="216073" grpId="0"/>
      <p:bldP spid="21607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7" name="Picture 9" descr="IMG_3397"/>
          <p:cNvPicPr>
            <a:picLocks noGrp="1" noChangeAspect="1" noChangeArrowheads="1"/>
          </p:cNvPicPr>
          <p:nvPr>
            <p:ph idx="1"/>
          </p:nvPr>
        </p:nvPicPr>
        <p:blipFill>
          <a:blip r:embed="rId2"/>
          <a:srcRect/>
          <a:stretch>
            <a:fillRect/>
          </a:stretch>
        </p:blipFill>
        <p:spPr>
          <a:xfrm>
            <a:off x="3763963" y="2060575"/>
            <a:ext cx="2536825" cy="3382963"/>
          </a:xfrm>
          <a:noFill/>
          <a:ln w="3175">
            <a:solidFill>
              <a:srgbClr val="000000"/>
            </a:solidFill>
          </a:ln>
          <a:effectLst>
            <a:outerShdw dist="107763" dir="2700000" algn="ctr" rotWithShape="0">
              <a:schemeClr val="tx1">
                <a:alpha val="50000"/>
              </a:schemeClr>
            </a:outerShdw>
          </a:effectLst>
        </p:spPr>
      </p:pic>
      <p:sp>
        <p:nvSpPr>
          <p:cNvPr id="10" name="Slide Number Placeholder 5"/>
          <p:cNvSpPr>
            <a:spLocks noGrp="1"/>
          </p:cNvSpPr>
          <p:nvPr>
            <p:ph type="sldNum" sz="quarter" idx="12"/>
          </p:nvPr>
        </p:nvSpPr>
        <p:spPr/>
        <p:txBody>
          <a:bodyPr/>
          <a:lstStyle/>
          <a:p>
            <a:fld id="{BFF04368-B100-447A-871D-BFA5E5C278A6}" type="slidenum">
              <a:rPr lang="ar-SA">
                <a:solidFill>
                  <a:srgbClr val="90C226"/>
                </a:solidFill>
              </a:rPr>
              <a:pPr/>
              <a:t>82</a:t>
            </a:fld>
            <a:endParaRPr lang="en-US" dirty="0">
              <a:solidFill>
                <a:srgbClr val="90C226"/>
              </a:solidFill>
            </a:endParaRPr>
          </a:p>
        </p:txBody>
      </p:sp>
      <p:sp>
        <p:nvSpPr>
          <p:cNvPr id="217091" name="Rectangle 3"/>
          <p:cNvSpPr>
            <a:spLocks noChangeArrowheads="1"/>
          </p:cNvSpPr>
          <p:nvPr/>
        </p:nvSpPr>
        <p:spPr bwMode="auto">
          <a:xfrm>
            <a:off x="3203575" y="260350"/>
            <a:ext cx="5702300" cy="2062103"/>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sz="2000" dirty="0">
                <a:solidFill>
                  <a:srgbClr val="800000"/>
                </a:solidFill>
                <a:latin typeface="Arial" pitchFamily="34" charset="0"/>
                <a:cs typeface="B Farnaz" pitchFamily="2" charset="-78"/>
              </a:rPr>
              <a:t>ویژگیهای این بنا:</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آجرکاری دقیقی دارد.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ستون های شبستان از نخست چهار گوشه بوده، سپس هشت گوشه شده و پاکار طاق ها، روی پیش آمدگی (بالشتک) ستون کار گذارده شده اند.</a:t>
            </a:r>
          </a:p>
          <a:p>
            <a:pPr fontAlgn="base">
              <a:spcBef>
                <a:spcPct val="0"/>
              </a:spcBef>
              <a:spcAft>
                <a:spcPct val="0"/>
              </a:spcAft>
            </a:pPr>
            <a:r>
              <a:rPr lang="fa-IR" b="1" dirty="0">
                <a:solidFill>
                  <a:prstClr val="black"/>
                </a:solidFill>
                <a:latin typeface="Arial" pitchFamily="34" charset="0"/>
                <a:cs typeface="B Homa" panose="00000400000000000000" pitchFamily="2" charset="-78"/>
              </a:rPr>
              <a:t>بعد ها کمر پوش هایی به شبستان آن افزوده اند.</a:t>
            </a:r>
          </a:p>
          <a:p>
            <a:pPr fontAlgn="base">
              <a:spcBef>
                <a:spcPct val="0"/>
              </a:spcBef>
              <a:spcAft>
                <a:spcPct val="0"/>
              </a:spcAft>
            </a:pPr>
            <a:endParaRPr lang="fa-IR" b="1" dirty="0">
              <a:solidFill>
                <a:prstClr val="black"/>
              </a:solidFill>
              <a:latin typeface="Arial" pitchFamily="34" charset="0"/>
              <a:cs typeface="B Homa" panose="00000400000000000000" pitchFamily="2" charset="-78"/>
            </a:endParaRPr>
          </a:p>
        </p:txBody>
      </p:sp>
      <p:pic>
        <p:nvPicPr>
          <p:cNvPr id="217094" name="Picture 6" descr="lbldg-870-11"/>
          <p:cNvPicPr>
            <a:picLocks noChangeAspect="1" noChangeArrowheads="1"/>
          </p:cNvPicPr>
          <p:nvPr/>
        </p:nvPicPr>
        <p:blipFill>
          <a:blip r:embed="rId3"/>
          <a:srcRect/>
          <a:stretch>
            <a:fillRect/>
          </a:stretch>
        </p:blipFill>
        <p:spPr bwMode="auto">
          <a:xfrm>
            <a:off x="466725" y="285750"/>
            <a:ext cx="2305050" cy="307181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17095" name="Picture 7" descr="yazd (80)"/>
          <p:cNvPicPr>
            <a:picLocks noChangeAspect="1" noChangeArrowheads="1"/>
          </p:cNvPicPr>
          <p:nvPr/>
        </p:nvPicPr>
        <p:blipFill>
          <a:blip r:embed="rId4"/>
          <a:srcRect/>
          <a:stretch>
            <a:fillRect/>
          </a:stretch>
        </p:blipFill>
        <p:spPr bwMode="auto">
          <a:xfrm>
            <a:off x="6427788" y="2060575"/>
            <a:ext cx="2536825" cy="3382963"/>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17096" name="Picture 8" descr="lbldg-870-16"/>
          <p:cNvPicPr>
            <a:picLocks noChangeAspect="1" noChangeArrowheads="1"/>
          </p:cNvPicPr>
          <p:nvPr/>
        </p:nvPicPr>
        <p:blipFill>
          <a:blip r:embed="rId5"/>
          <a:srcRect/>
          <a:stretch>
            <a:fillRect/>
          </a:stretch>
        </p:blipFill>
        <p:spPr bwMode="auto">
          <a:xfrm>
            <a:off x="179388" y="3716338"/>
            <a:ext cx="3455987" cy="2592387"/>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7098" name="Text Box 10"/>
          <p:cNvSpPr txBox="1">
            <a:spLocks noChangeArrowheads="1"/>
          </p:cNvSpPr>
          <p:nvPr/>
        </p:nvSpPr>
        <p:spPr bwMode="auto">
          <a:xfrm>
            <a:off x="3924300" y="5084763"/>
            <a:ext cx="2232025" cy="336550"/>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1600" b="1" dirty="0">
                <a:solidFill>
                  <a:srgbClr val="800000"/>
                </a:solidFill>
                <a:latin typeface="Arial" pitchFamily="34" charset="0"/>
                <a:cs typeface="B Homa" panose="00000400000000000000" pitchFamily="2" charset="-78"/>
              </a:rPr>
              <a:t>رواق مسجد جامع اردستان</a:t>
            </a:r>
            <a:endParaRPr lang="en-US" sz="1600" b="1" dirty="0">
              <a:solidFill>
                <a:srgbClr val="800000"/>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96542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7091"/>
                                        </p:tgtEl>
                                        <p:attrNameLst>
                                          <p:attrName>style.visibility</p:attrName>
                                        </p:attrNameLst>
                                      </p:cBhvr>
                                      <p:to>
                                        <p:strVal val="visible"/>
                                      </p:to>
                                    </p:set>
                                    <p:animEffect transition="in" filter="diamond(in)">
                                      <p:cBhvr>
                                        <p:cTn id="7" dur="2000"/>
                                        <p:tgtEl>
                                          <p:spTgt spid="217091"/>
                                        </p:tgtEl>
                                      </p:cBhvr>
                                    </p:animEffect>
                                  </p:childTnLst>
                                </p:cTn>
                              </p:par>
                              <p:par>
                                <p:cTn id="8" presetID="16" presetClass="entr" presetSubtype="21" fill="hold" nodeType="withEffect">
                                  <p:stCondLst>
                                    <p:cond delay="0"/>
                                  </p:stCondLst>
                                  <p:childTnLst>
                                    <p:set>
                                      <p:cBhvr>
                                        <p:cTn id="9" dur="1" fill="hold">
                                          <p:stCondLst>
                                            <p:cond delay="0"/>
                                          </p:stCondLst>
                                        </p:cTn>
                                        <p:tgtEl>
                                          <p:spTgt spid="217094"/>
                                        </p:tgtEl>
                                        <p:attrNameLst>
                                          <p:attrName>style.visibility</p:attrName>
                                        </p:attrNameLst>
                                      </p:cBhvr>
                                      <p:to>
                                        <p:strVal val="visible"/>
                                      </p:to>
                                    </p:set>
                                    <p:animEffect transition="in" filter="barn(inVertical)">
                                      <p:cBhvr>
                                        <p:cTn id="10" dur="1000"/>
                                        <p:tgtEl>
                                          <p:spTgt spid="217094"/>
                                        </p:tgtEl>
                                      </p:cBhvr>
                                    </p:animEffect>
                                  </p:childTnLst>
                                </p:cTn>
                              </p:par>
                            </p:childTnLst>
                          </p:cTn>
                        </p:par>
                        <p:par>
                          <p:cTn id="11" fill="hold">
                            <p:stCondLst>
                              <p:cond delay="2000"/>
                            </p:stCondLst>
                            <p:childTnLst>
                              <p:par>
                                <p:cTn id="12" presetID="17" presetClass="entr" presetSubtype="8" fill="hold" nodeType="afterEffect">
                                  <p:stCondLst>
                                    <p:cond delay="0"/>
                                  </p:stCondLst>
                                  <p:childTnLst>
                                    <p:set>
                                      <p:cBhvr>
                                        <p:cTn id="13" dur="1" fill="hold">
                                          <p:stCondLst>
                                            <p:cond delay="0"/>
                                          </p:stCondLst>
                                        </p:cTn>
                                        <p:tgtEl>
                                          <p:spTgt spid="217095"/>
                                        </p:tgtEl>
                                        <p:attrNameLst>
                                          <p:attrName>style.visibility</p:attrName>
                                        </p:attrNameLst>
                                      </p:cBhvr>
                                      <p:to>
                                        <p:strVal val="visible"/>
                                      </p:to>
                                    </p:set>
                                    <p:anim calcmode="lin" valueType="num">
                                      <p:cBhvr>
                                        <p:cTn id="14" dur="1000" fill="hold"/>
                                        <p:tgtEl>
                                          <p:spTgt spid="217095"/>
                                        </p:tgtEl>
                                        <p:attrNameLst>
                                          <p:attrName>ppt_x</p:attrName>
                                        </p:attrNameLst>
                                      </p:cBhvr>
                                      <p:tavLst>
                                        <p:tav tm="0">
                                          <p:val>
                                            <p:strVal val="#ppt_x-#ppt_w/2"/>
                                          </p:val>
                                        </p:tav>
                                        <p:tav tm="100000">
                                          <p:val>
                                            <p:strVal val="#ppt_x"/>
                                          </p:val>
                                        </p:tav>
                                      </p:tavLst>
                                    </p:anim>
                                    <p:anim calcmode="lin" valueType="num">
                                      <p:cBhvr>
                                        <p:cTn id="15" dur="1000" fill="hold"/>
                                        <p:tgtEl>
                                          <p:spTgt spid="217095"/>
                                        </p:tgtEl>
                                        <p:attrNameLst>
                                          <p:attrName>ppt_y</p:attrName>
                                        </p:attrNameLst>
                                      </p:cBhvr>
                                      <p:tavLst>
                                        <p:tav tm="0">
                                          <p:val>
                                            <p:strVal val="#ppt_y"/>
                                          </p:val>
                                        </p:tav>
                                        <p:tav tm="100000">
                                          <p:val>
                                            <p:strVal val="#ppt_y"/>
                                          </p:val>
                                        </p:tav>
                                      </p:tavLst>
                                    </p:anim>
                                    <p:anim calcmode="lin" valueType="num">
                                      <p:cBhvr>
                                        <p:cTn id="16" dur="1000" fill="hold"/>
                                        <p:tgtEl>
                                          <p:spTgt spid="217095"/>
                                        </p:tgtEl>
                                        <p:attrNameLst>
                                          <p:attrName>ppt_w</p:attrName>
                                        </p:attrNameLst>
                                      </p:cBhvr>
                                      <p:tavLst>
                                        <p:tav tm="0">
                                          <p:val>
                                            <p:fltVal val="0"/>
                                          </p:val>
                                        </p:tav>
                                        <p:tav tm="100000">
                                          <p:val>
                                            <p:strVal val="#ppt_w"/>
                                          </p:val>
                                        </p:tav>
                                      </p:tavLst>
                                    </p:anim>
                                    <p:anim calcmode="lin" valueType="num">
                                      <p:cBhvr>
                                        <p:cTn id="17" dur="1000" fill="hold"/>
                                        <p:tgtEl>
                                          <p:spTgt spid="217095"/>
                                        </p:tgtEl>
                                        <p:attrNameLst>
                                          <p:attrName>ppt_h</p:attrName>
                                        </p:attrNameLst>
                                      </p:cBhvr>
                                      <p:tavLst>
                                        <p:tav tm="0">
                                          <p:val>
                                            <p:strVal val="#ppt_h"/>
                                          </p:val>
                                        </p:tav>
                                        <p:tav tm="100000">
                                          <p:val>
                                            <p:strVal val="#ppt_h"/>
                                          </p:val>
                                        </p:tav>
                                      </p:tavLst>
                                    </p:anim>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217096"/>
                                        </p:tgtEl>
                                        <p:attrNameLst>
                                          <p:attrName>style.visibility</p:attrName>
                                        </p:attrNameLst>
                                      </p:cBhvr>
                                      <p:to>
                                        <p:strVal val="visible"/>
                                      </p:to>
                                    </p:set>
                                    <p:animEffect transition="in" filter="wipe(down)">
                                      <p:cBhvr>
                                        <p:cTn id="21" dur="1000"/>
                                        <p:tgtEl>
                                          <p:spTgt spid="217096"/>
                                        </p:tgtEl>
                                      </p:cBhvr>
                                    </p:animEffect>
                                  </p:childTnLst>
                                </p:cTn>
                              </p:par>
                            </p:childTnLst>
                          </p:cTn>
                        </p:par>
                        <p:par>
                          <p:cTn id="22" fill="hold">
                            <p:stCondLst>
                              <p:cond delay="4000"/>
                            </p:stCondLst>
                            <p:childTnLst>
                              <p:par>
                                <p:cTn id="23" presetID="29" presetClass="entr" presetSubtype="0" fill="hold" grpId="0" nodeType="afterEffect">
                                  <p:stCondLst>
                                    <p:cond delay="0"/>
                                  </p:stCondLst>
                                  <p:childTnLst>
                                    <p:set>
                                      <p:cBhvr>
                                        <p:cTn id="24" dur="1" fill="hold">
                                          <p:stCondLst>
                                            <p:cond delay="0"/>
                                          </p:stCondLst>
                                        </p:cTn>
                                        <p:tgtEl>
                                          <p:spTgt spid="217098"/>
                                        </p:tgtEl>
                                        <p:attrNameLst>
                                          <p:attrName>style.visibility</p:attrName>
                                        </p:attrNameLst>
                                      </p:cBhvr>
                                      <p:to>
                                        <p:strVal val="visible"/>
                                      </p:to>
                                    </p:set>
                                    <p:anim calcmode="lin" valueType="num">
                                      <p:cBhvr>
                                        <p:cTn id="25" dur="1000" fill="hold"/>
                                        <p:tgtEl>
                                          <p:spTgt spid="217098"/>
                                        </p:tgtEl>
                                        <p:attrNameLst>
                                          <p:attrName>ppt_x</p:attrName>
                                        </p:attrNameLst>
                                      </p:cBhvr>
                                      <p:tavLst>
                                        <p:tav tm="0">
                                          <p:val>
                                            <p:strVal val="#ppt_x-.2"/>
                                          </p:val>
                                        </p:tav>
                                        <p:tav tm="100000">
                                          <p:val>
                                            <p:strVal val="#ppt_x"/>
                                          </p:val>
                                        </p:tav>
                                      </p:tavLst>
                                    </p:anim>
                                    <p:anim calcmode="lin" valueType="num">
                                      <p:cBhvr>
                                        <p:cTn id="26" dur="1000" fill="hold"/>
                                        <p:tgtEl>
                                          <p:spTgt spid="217098"/>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17098"/>
                                        </p:tgtEl>
                                      </p:cBhvr>
                                    </p:animEffect>
                                  </p:childTnLst>
                                </p:cTn>
                              </p:par>
                              <p:par>
                                <p:cTn id="28" presetID="31" presetClass="entr" presetSubtype="0" fill="hold" nodeType="withEffect">
                                  <p:stCondLst>
                                    <p:cond delay="0"/>
                                  </p:stCondLst>
                                  <p:iterate type="lt">
                                    <p:tmPct val="5000"/>
                                  </p:iterate>
                                  <p:childTnLst>
                                    <p:set>
                                      <p:cBhvr>
                                        <p:cTn id="29" dur="1" fill="hold">
                                          <p:stCondLst>
                                            <p:cond delay="0"/>
                                          </p:stCondLst>
                                        </p:cTn>
                                        <p:tgtEl>
                                          <p:spTgt spid="217097"/>
                                        </p:tgtEl>
                                        <p:attrNameLst>
                                          <p:attrName>style.visibility</p:attrName>
                                        </p:attrNameLst>
                                      </p:cBhvr>
                                      <p:to>
                                        <p:strVal val="visible"/>
                                      </p:to>
                                    </p:set>
                                    <p:anim calcmode="lin" valueType="num">
                                      <p:cBhvr>
                                        <p:cTn id="30" dur="1000" fill="hold"/>
                                        <p:tgtEl>
                                          <p:spTgt spid="217097"/>
                                        </p:tgtEl>
                                        <p:attrNameLst>
                                          <p:attrName>ppt_w</p:attrName>
                                        </p:attrNameLst>
                                      </p:cBhvr>
                                      <p:tavLst>
                                        <p:tav tm="0">
                                          <p:val>
                                            <p:fltVal val="0"/>
                                          </p:val>
                                        </p:tav>
                                        <p:tav tm="100000">
                                          <p:val>
                                            <p:strVal val="#ppt_w"/>
                                          </p:val>
                                        </p:tav>
                                      </p:tavLst>
                                    </p:anim>
                                    <p:anim calcmode="lin" valueType="num">
                                      <p:cBhvr>
                                        <p:cTn id="31" dur="1000" fill="hold"/>
                                        <p:tgtEl>
                                          <p:spTgt spid="217097"/>
                                        </p:tgtEl>
                                        <p:attrNameLst>
                                          <p:attrName>ppt_h</p:attrName>
                                        </p:attrNameLst>
                                      </p:cBhvr>
                                      <p:tavLst>
                                        <p:tav tm="0">
                                          <p:val>
                                            <p:fltVal val="0"/>
                                          </p:val>
                                        </p:tav>
                                        <p:tav tm="100000">
                                          <p:val>
                                            <p:strVal val="#ppt_h"/>
                                          </p:val>
                                        </p:tav>
                                      </p:tavLst>
                                    </p:anim>
                                    <p:anim calcmode="lin" valueType="num">
                                      <p:cBhvr>
                                        <p:cTn id="32" dur="1000" fill="hold"/>
                                        <p:tgtEl>
                                          <p:spTgt spid="217097"/>
                                        </p:tgtEl>
                                        <p:attrNameLst>
                                          <p:attrName>style.rotation</p:attrName>
                                        </p:attrNameLst>
                                      </p:cBhvr>
                                      <p:tavLst>
                                        <p:tav tm="0">
                                          <p:val>
                                            <p:fltVal val="90"/>
                                          </p:val>
                                        </p:tav>
                                        <p:tav tm="100000">
                                          <p:val>
                                            <p:fltVal val="0"/>
                                          </p:val>
                                        </p:tav>
                                      </p:tavLst>
                                    </p:anim>
                                    <p:animEffect transition="in" filter="fade">
                                      <p:cBhvr>
                                        <p:cTn id="33" dur="1000"/>
                                        <p:tgtEl>
                                          <p:spTgt spid="217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p:bldP spid="21709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2B380C34-ECB6-4DFC-A057-6D300ABEDE1A}" type="slidenum">
              <a:rPr lang="ar-SA">
                <a:solidFill>
                  <a:srgbClr val="90C226"/>
                </a:solidFill>
              </a:rPr>
              <a:pPr/>
              <a:t>83</a:t>
            </a:fld>
            <a:endParaRPr lang="en-US" dirty="0">
              <a:solidFill>
                <a:srgbClr val="90C226"/>
              </a:solidFill>
            </a:endParaRPr>
          </a:p>
        </p:txBody>
      </p:sp>
      <p:pic>
        <p:nvPicPr>
          <p:cNvPr id="219139" name="Picture 3" descr="lbldg-870-15"/>
          <p:cNvPicPr>
            <a:picLocks noChangeAspect="1" noChangeArrowheads="1"/>
          </p:cNvPicPr>
          <p:nvPr/>
        </p:nvPicPr>
        <p:blipFill>
          <a:blip r:embed="rId2"/>
          <a:srcRect/>
          <a:stretch>
            <a:fillRect/>
          </a:stretch>
        </p:blipFill>
        <p:spPr bwMode="auto">
          <a:xfrm>
            <a:off x="323850" y="260350"/>
            <a:ext cx="4032250" cy="30241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9141" name="Rectangle 5"/>
          <p:cNvSpPr>
            <a:spLocks noChangeArrowheads="1"/>
          </p:cNvSpPr>
          <p:nvPr/>
        </p:nvSpPr>
        <p:spPr bwMode="auto">
          <a:xfrm>
            <a:off x="3924300" y="5876925"/>
            <a:ext cx="4551363" cy="64135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بلندای شبستان آن بسیار زیاد است و با طاق های آهنگ، ترکین و کلنبو آن را پوشانده اند.</a:t>
            </a:r>
          </a:p>
        </p:txBody>
      </p:sp>
      <p:sp>
        <p:nvSpPr>
          <p:cNvPr id="219142" name="Rectangle 6"/>
          <p:cNvSpPr>
            <a:spLocks noChangeArrowheads="1"/>
          </p:cNvSpPr>
          <p:nvPr/>
        </p:nvSpPr>
        <p:spPr bwMode="auto">
          <a:xfrm>
            <a:off x="250825" y="3429000"/>
            <a:ext cx="4156075" cy="64135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گوشه سازی زیر گنبد، پتکانه است و با سکنج به دایره تبدیل شده است.</a:t>
            </a:r>
            <a:endParaRPr lang="en-US" b="1" dirty="0">
              <a:solidFill>
                <a:prstClr val="black"/>
              </a:solidFill>
              <a:latin typeface="Arial" pitchFamily="34" charset="0"/>
              <a:cs typeface="B Homa" panose="00000400000000000000" pitchFamily="2" charset="-78"/>
            </a:endParaRPr>
          </a:p>
        </p:txBody>
      </p:sp>
      <p:pic>
        <p:nvPicPr>
          <p:cNvPr id="219143" name="Picture 7" descr="lbldg-870-16"/>
          <p:cNvPicPr>
            <a:picLocks noChangeAspect="1" noChangeArrowheads="1"/>
          </p:cNvPicPr>
          <p:nvPr/>
        </p:nvPicPr>
        <p:blipFill>
          <a:blip r:embed="rId3"/>
          <a:srcRect/>
          <a:stretch>
            <a:fillRect/>
          </a:stretch>
        </p:blipFill>
        <p:spPr bwMode="auto">
          <a:xfrm>
            <a:off x="468313" y="4076700"/>
            <a:ext cx="3455987" cy="25923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19145" name="Picture 9" descr="lbldg-870-19"/>
          <p:cNvPicPr>
            <a:picLocks noChangeAspect="1" noChangeArrowheads="1"/>
          </p:cNvPicPr>
          <p:nvPr/>
        </p:nvPicPr>
        <p:blipFill>
          <a:blip r:embed="rId4"/>
          <a:srcRect/>
          <a:stretch>
            <a:fillRect/>
          </a:stretch>
        </p:blipFill>
        <p:spPr bwMode="auto">
          <a:xfrm>
            <a:off x="5165725" y="188913"/>
            <a:ext cx="3438525" cy="4584700"/>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9146" name="Rectangle 10"/>
          <p:cNvSpPr>
            <a:spLocks noChangeArrowheads="1"/>
          </p:cNvSpPr>
          <p:nvPr/>
        </p:nvSpPr>
        <p:spPr bwMode="auto">
          <a:xfrm>
            <a:off x="4932363" y="4868863"/>
            <a:ext cx="3738562" cy="641350"/>
          </a:xfrm>
          <a:prstGeom prst="rect">
            <a:avLst/>
          </a:prstGeom>
          <a:noFill/>
          <a:ln w="9525">
            <a:noFill/>
            <a:miter lim="800000"/>
            <a:headEnd type="none" w="sm" len="sm"/>
            <a:tailEnd type="none" w="sm" len="sm"/>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گچ بری کتیبه ها برجسته و زیر ایوان در مسجد جامع اردستان زبره است.</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7115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9141"/>
                                        </p:tgtEl>
                                        <p:attrNameLst>
                                          <p:attrName>style.visibility</p:attrName>
                                        </p:attrNameLst>
                                      </p:cBhvr>
                                      <p:to>
                                        <p:strVal val="visible"/>
                                      </p:to>
                                    </p:set>
                                    <p:animEffect transition="in" filter="diamond(in)">
                                      <p:cBhvr>
                                        <p:cTn id="7" dur="2000"/>
                                        <p:tgtEl>
                                          <p:spTgt spid="219141"/>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219139"/>
                                        </p:tgtEl>
                                        <p:attrNameLst>
                                          <p:attrName>style.visibility</p:attrName>
                                        </p:attrNameLst>
                                      </p:cBhvr>
                                      <p:to>
                                        <p:strVal val="visible"/>
                                      </p:to>
                                    </p:set>
                                    <p:animEffect transition="in" filter="wipe(up)">
                                      <p:cBhvr>
                                        <p:cTn id="11" dur="1000"/>
                                        <p:tgtEl>
                                          <p:spTgt spid="219139"/>
                                        </p:tgtEl>
                                      </p:cBhvr>
                                    </p:animEffect>
                                  </p:childTnLst>
                                </p:cTn>
                              </p:par>
                            </p:childTnLst>
                          </p:cTn>
                        </p:par>
                        <p:par>
                          <p:cTn id="12" fill="hold">
                            <p:stCondLst>
                              <p:cond delay="3000"/>
                            </p:stCondLst>
                            <p:childTnLst>
                              <p:par>
                                <p:cTn id="13" presetID="8" presetClass="entr" presetSubtype="16" fill="hold" grpId="0" nodeType="afterEffect">
                                  <p:stCondLst>
                                    <p:cond delay="0"/>
                                  </p:stCondLst>
                                  <p:childTnLst>
                                    <p:set>
                                      <p:cBhvr>
                                        <p:cTn id="14" dur="1" fill="hold">
                                          <p:stCondLst>
                                            <p:cond delay="0"/>
                                          </p:stCondLst>
                                        </p:cTn>
                                        <p:tgtEl>
                                          <p:spTgt spid="219142"/>
                                        </p:tgtEl>
                                        <p:attrNameLst>
                                          <p:attrName>style.visibility</p:attrName>
                                        </p:attrNameLst>
                                      </p:cBhvr>
                                      <p:to>
                                        <p:strVal val="visible"/>
                                      </p:to>
                                    </p:set>
                                    <p:animEffect transition="in" filter="diamond(in)">
                                      <p:cBhvr>
                                        <p:cTn id="15" dur="2000"/>
                                        <p:tgtEl>
                                          <p:spTgt spid="219142"/>
                                        </p:tgtEl>
                                      </p:cBhvr>
                                    </p:animEffect>
                                  </p:childTnLst>
                                </p:cTn>
                              </p:par>
                            </p:childTnLst>
                          </p:cTn>
                        </p:par>
                        <p:par>
                          <p:cTn id="16" fill="hold">
                            <p:stCondLst>
                              <p:cond delay="5000"/>
                            </p:stCondLst>
                            <p:childTnLst>
                              <p:par>
                                <p:cTn id="17" presetID="22" presetClass="entr" presetSubtype="4" fill="hold" nodeType="afterEffect">
                                  <p:stCondLst>
                                    <p:cond delay="0"/>
                                  </p:stCondLst>
                                  <p:childTnLst>
                                    <p:set>
                                      <p:cBhvr>
                                        <p:cTn id="18" dur="1" fill="hold">
                                          <p:stCondLst>
                                            <p:cond delay="0"/>
                                          </p:stCondLst>
                                        </p:cTn>
                                        <p:tgtEl>
                                          <p:spTgt spid="219143"/>
                                        </p:tgtEl>
                                        <p:attrNameLst>
                                          <p:attrName>style.visibility</p:attrName>
                                        </p:attrNameLst>
                                      </p:cBhvr>
                                      <p:to>
                                        <p:strVal val="visible"/>
                                      </p:to>
                                    </p:set>
                                    <p:animEffect transition="in" filter="wipe(down)">
                                      <p:cBhvr>
                                        <p:cTn id="19" dur="1000"/>
                                        <p:tgtEl>
                                          <p:spTgt spid="219143"/>
                                        </p:tgtEl>
                                      </p:cBhvr>
                                    </p:animEffect>
                                  </p:childTnLst>
                                </p:cTn>
                              </p:par>
                            </p:childTnLst>
                          </p:cTn>
                        </p:par>
                        <p:par>
                          <p:cTn id="20" fill="hold">
                            <p:stCondLst>
                              <p:cond delay="6000"/>
                            </p:stCondLst>
                            <p:childTnLst>
                              <p:par>
                                <p:cTn id="21" presetID="8" presetClass="entr" presetSubtype="16" fill="hold" grpId="0" nodeType="afterEffect">
                                  <p:stCondLst>
                                    <p:cond delay="0"/>
                                  </p:stCondLst>
                                  <p:childTnLst>
                                    <p:set>
                                      <p:cBhvr>
                                        <p:cTn id="22" dur="1" fill="hold">
                                          <p:stCondLst>
                                            <p:cond delay="0"/>
                                          </p:stCondLst>
                                        </p:cTn>
                                        <p:tgtEl>
                                          <p:spTgt spid="219146"/>
                                        </p:tgtEl>
                                        <p:attrNameLst>
                                          <p:attrName>style.visibility</p:attrName>
                                        </p:attrNameLst>
                                      </p:cBhvr>
                                      <p:to>
                                        <p:strVal val="visible"/>
                                      </p:to>
                                    </p:set>
                                    <p:animEffect transition="in" filter="diamond(in)">
                                      <p:cBhvr>
                                        <p:cTn id="23" dur="2000"/>
                                        <p:tgtEl>
                                          <p:spTgt spid="219146"/>
                                        </p:tgtEl>
                                      </p:cBhvr>
                                    </p:animEffect>
                                  </p:childTnLst>
                                </p:cTn>
                              </p:par>
                            </p:childTnLst>
                          </p:cTn>
                        </p:par>
                        <p:par>
                          <p:cTn id="24" fill="hold">
                            <p:stCondLst>
                              <p:cond delay="8000"/>
                            </p:stCondLst>
                            <p:childTnLst>
                              <p:par>
                                <p:cTn id="25" presetID="3" presetClass="entr" presetSubtype="10" fill="hold" nodeType="afterEffect">
                                  <p:stCondLst>
                                    <p:cond delay="0"/>
                                  </p:stCondLst>
                                  <p:childTnLst>
                                    <p:set>
                                      <p:cBhvr>
                                        <p:cTn id="26" dur="1" fill="hold">
                                          <p:stCondLst>
                                            <p:cond delay="0"/>
                                          </p:stCondLst>
                                        </p:cTn>
                                        <p:tgtEl>
                                          <p:spTgt spid="219145"/>
                                        </p:tgtEl>
                                        <p:attrNameLst>
                                          <p:attrName>style.visibility</p:attrName>
                                        </p:attrNameLst>
                                      </p:cBhvr>
                                      <p:to>
                                        <p:strVal val="visible"/>
                                      </p:to>
                                    </p:set>
                                    <p:animEffect transition="in" filter="blinds(horizontal)">
                                      <p:cBhvr>
                                        <p:cTn id="27" dur="1000"/>
                                        <p:tgtEl>
                                          <p:spTgt spid="219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1" grpId="0"/>
      <p:bldP spid="219142" grpId="0"/>
      <p:bldP spid="21914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B5929C3C-A516-46F2-8519-3DE805007FDB}" type="slidenum">
              <a:rPr lang="ar-SA">
                <a:solidFill>
                  <a:srgbClr val="90C226"/>
                </a:solidFill>
              </a:rPr>
              <a:pPr/>
              <a:t>84</a:t>
            </a:fld>
            <a:endParaRPr lang="en-US" dirty="0">
              <a:solidFill>
                <a:srgbClr val="90C226"/>
              </a:solidFill>
            </a:endParaRPr>
          </a:p>
        </p:txBody>
      </p:sp>
      <p:pic>
        <p:nvPicPr>
          <p:cNvPr id="218117" name="Picture 5" descr="DSC03447"/>
          <p:cNvPicPr>
            <a:picLocks noChangeAspect="1" noChangeArrowheads="1"/>
          </p:cNvPicPr>
          <p:nvPr/>
        </p:nvPicPr>
        <p:blipFill>
          <a:blip r:embed="rId2"/>
          <a:srcRect/>
          <a:stretch>
            <a:fillRect/>
          </a:stretch>
        </p:blipFill>
        <p:spPr bwMode="auto">
          <a:xfrm>
            <a:off x="5364163" y="981075"/>
            <a:ext cx="3579812" cy="47720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8118" name="Text Box 6"/>
          <p:cNvSpPr txBox="1">
            <a:spLocks noChangeArrowheads="1"/>
          </p:cNvSpPr>
          <p:nvPr/>
        </p:nvSpPr>
        <p:spPr bwMode="auto">
          <a:xfrm>
            <a:off x="4932363" y="333375"/>
            <a:ext cx="3943350" cy="366713"/>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محراب دارای گچبری های برجسته است.</a:t>
            </a:r>
            <a:endParaRPr lang="en-US" b="1" dirty="0">
              <a:solidFill>
                <a:prstClr val="black"/>
              </a:solidFill>
              <a:latin typeface="Arial" pitchFamily="34" charset="0"/>
              <a:cs typeface="B Homa" panose="00000400000000000000" pitchFamily="2" charset="-78"/>
            </a:endParaRPr>
          </a:p>
        </p:txBody>
      </p:sp>
      <p:pic>
        <p:nvPicPr>
          <p:cNvPr id="218122" name="Picture 10" descr="DSC01540"/>
          <p:cNvPicPr>
            <a:picLocks noChangeAspect="1" noChangeArrowheads="1"/>
          </p:cNvPicPr>
          <p:nvPr/>
        </p:nvPicPr>
        <p:blipFill>
          <a:blip r:embed="rId3"/>
          <a:srcRect/>
          <a:stretch>
            <a:fillRect/>
          </a:stretch>
        </p:blipFill>
        <p:spPr bwMode="auto">
          <a:xfrm>
            <a:off x="539750" y="368300"/>
            <a:ext cx="4176713" cy="313213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8123" name="Rectangle 11"/>
          <p:cNvSpPr>
            <a:spLocks noChangeArrowheads="1"/>
          </p:cNvSpPr>
          <p:nvPr/>
        </p:nvSpPr>
        <p:spPr bwMode="auto">
          <a:xfrm>
            <a:off x="250825" y="3573463"/>
            <a:ext cx="4659313" cy="641350"/>
          </a:xfrm>
          <a:prstGeom prst="rect">
            <a:avLst/>
          </a:prstGeom>
          <a:noFill/>
          <a:ln w="9525">
            <a:noFill/>
            <a:miter lim="800000"/>
            <a:headEnd/>
            <a:tailEnd/>
          </a:ln>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گنبد آن دو پوسته پیوسته است. پوسته درونی به روش ترکین ساخته شده و پوسته بیرونی شبدری تند است.</a:t>
            </a:r>
          </a:p>
        </p:txBody>
      </p:sp>
      <p:pic>
        <p:nvPicPr>
          <p:cNvPr id="218124" name="Picture 12" descr="lbldg-870-14"/>
          <p:cNvPicPr>
            <a:picLocks noChangeAspect="1" noChangeArrowheads="1"/>
          </p:cNvPicPr>
          <p:nvPr/>
        </p:nvPicPr>
        <p:blipFill>
          <a:blip r:embed="rId4"/>
          <a:srcRect/>
          <a:stretch>
            <a:fillRect/>
          </a:stretch>
        </p:blipFill>
        <p:spPr bwMode="auto">
          <a:xfrm>
            <a:off x="323850" y="4365625"/>
            <a:ext cx="3024188" cy="226853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18125" name="Text Box 13"/>
          <p:cNvSpPr txBox="1">
            <a:spLocks noChangeArrowheads="1"/>
          </p:cNvSpPr>
          <p:nvPr/>
        </p:nvSpPr>
        <p:spPr bwMode="auto">
          <a:xfrm>
            <a:off x="3635375" y="6165850"/>
            <a:ext cx="2663825" cy="336550"/>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تزئینات خارجی  بنا آجری است</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389161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18118"/>
                                        </p:tgtEl>
                                        <p:attrNameLst>
                                          <p:attrName>style.visibility</p:attrName>
                                        </p:attrNameLst>
                                      </p:cBhvr>
                                      <p:to>
                                        <p:strVal val="visible"/>
                                      </p:to>
                                    </p:set>
                                    <p:animEffect transition="in" filter="diamond(in)">
                                      <p:cBhvr>
                                        <p:cTn id="7" dur="2000"/>
                                        <p:tgtEl>
                                          <p:spTgt spid="218118"/>
                                        </p:tgtEl>
                                      </p:cBhvr>
                                    </p:animEffect>
                                  </p:childTnLst>
                                </p:cTn>
                              </p:par>
                            </p:childTnLst>
                          </p:cTn>
                        </p:par>
                        <p:par>
                          <p:cTn id="8" fill="hold">
                            <p:stCondLst>
                              <p:cond delay="2000"/>
                            </p:stCondLst>
                            <p:childTnLst>
                              <p:par>
                                <p:cTn id="9" presetID="17" presetClass="entr" presetSubtype="2" fill="hold" nodeType="afterEffect">
                                  <p:stCondLst>
                                    <p:cond delay="0"/>
                                  </p:stCondLst>
                                  <p:childTnLst>
                                    <p:set>
                                      <p:cBhvr>
                                        <p:cTn id="10" dur="1" fill="hold">
                                          <p:stCondLst>
                                            <p:cond delay="0"/>
                                          </p:stCondLst>
                                        </p:cTn>
                                        <p:tgtEl>
                                          <p:spTgt spid="218117"/>
                                        </p:tgtEl>
                                        <p:attrNameLst>
                                          <p:attrName>style.visibility</p:attrName>
                                        </p:attrNameLst>
                                      </p:cBhvr>
                                      <p:to>
                                        <p:strVal val="visible"/>
                                      </p:to>
                                    </p:set>
                                    <p:anim calcmode="lin" valueType="num">
                                      <p:cBhvr>
                                        <p:cTn id="11" dur="1000" fill="hold"/>
                                        <p:tgtEl>
                                          <p:spTgt spid="218117"/>
                                        </p:tgtEl>
                                        <p:attrNameLst>
                                          <p:attrName>ppt_x</p:attrName>
                                        </p:attrNameLst>
                                      </p:cBhvr>
                                      <p:tavLst>
                                        <p:tav tm="0">
                                          <p:val>
                                            <p:strVal val="#ppt_x+#ppt_w/2"/>
                                          </p:val>
                                        </p:tav>
                                        <p:tav tm="100000">
                                          <p:val>
                                            <p:strVal val="#ppt_x"/>
                                          </p:val>
                                        </p:tav>
                                      </p:tavLst>
                                    </p:anim>
                                    <p:anim calcmode="lin" valueType="num">
                                      <p:cBhvr>
                                        <p:cTn id="12" dur="1000" fill="hold"/>
                                        <p:tgtEl>
                                          <p:spTgt spid="218117"/>
                                        </p:tgtEl>
                                        <p:attrNameLst>
                                          <p:attrName>ppt_y</p:attrName>
                                        </p:attrNameLst>
                                      </p:cBhvr>
                                      <p:tavLst>
                                        <p:tav tm="0">
                                          <p:val>
                                            <p:strVal val="#ppt_y"/>
                                          </p:val>
                                        </p:tav>
                                        <p:tav tm="100000">
                                          <p:val>
                                            <p:strVal val="#ppt_y"/>
                                          </p:val>
                                        </p:tav>
                                      </p:tavLst>
                                    </p:anim>
                                    <p:anim calcmode="lin" valueType="num">
                                      <p:cBhvr>
                                        <p:cTn id="13" dur="1000" fill="hold"/>
                                        <p:tgtEl>
                                          <p:spTgt spid="218117"/>
                                        </p:tgtEl>
                                        <p:attrNameLst>
                                          <p:attrName>ppt_w</p:attrName>
                                        </p:attrNameLst>
                                      </p:cBhvr>
                                      <p:tavLst>
                                        <p:tav tm="0">
                                          <p:val>
                                            <p:fltVal val="0"/>
                                          </p:val>
                                        </p:tav>
                                        <p:tav tm="100000">
                                          <p:val>
                                            <p:strVal val="#ppt_w"/>
                                          </p:val>
                                        </p:tav>
                                      </p:tavLst>
                                    </p:anim>
                                    <p:anim calcmode="lin" valueType="num">
                                      <p:cBhvr>
                                        <p:cTn id="14" dur="1000" fill="hold"/>
                                        <p:tgtEl>
                                          <p:spTgt spid="218117"/>
                                        </p:tgtEl>
                                        <p:attrNameLst>
                                          <p:attrName>ppt_h</p:attrName>
                                        </p:attrNameLst>
                                      </p:cBhvr>
                                      <p:tavLst>
                                        <p:tav tm="0">
                                          <p:val>
                                            <p:strVal val="#ppt_h"/>
                                          </p:val>
                                        </p:tav>
                                        <p:tav tm="100000">
                                          <p:val>
                                            <p:strVal val="#ppt_h"/>
                                          </p:val>
                                        </p:tav>
                                      </p:tavLst>
                                    </p:anim>
                                  </p:childTnLst>
                                </p:cTn>
                              </p:par>
                            </p:childTnLst>
                          </p:cTn>
                        </p:par>
                        <p:par>
                          <p:cTn id="15" fill="hold">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18122"/>
                                        </p:tgtEl>
                                        <p:attrNameLst>
                                          <p:attrName>style.visibility</p:attrName>
                                        </p:attrNameLst>
                                      </p:cBhvr>
                                      <p:to>
                                        <p:strVal val="visible"/>
                                      </p:to>
                                    </p:set>
                                    <p:anim calcmode="lin" valueType="num">
                                      <p:cBhvr>
                                        <p:cTn id="18" dur="1000" fill="hold"/>
                                        <p:tgtEl>
                                          <p:spTgt spid="218122"/>
                                        </p:tgtEl>
                                        <p:attrNameLst>
                                          <p:attrName>ppt_w</p:attrName>
                                        </p:attrNameLst>
                                      </p:cBhvr>
                                      <p:tavLst>
                                        <p:tav tm="0">
                                          <p:val>
                                            <p:fltVal val="0"/>
                                          </p:val>
                                        </p:tav>
                                        <p:tav tm="100000">
                                          <p:val>
                                            <p:strVal val="#ppt_w"/>
                                          </p:val>
                                        </p:tav>
                                      </p:tavLst>
                                    </p:anim>
                                    <p:anim calcmode="lin" valueType="num">
                                      <p:cBhvr>
                                        <p:cTn id="19" dur="1000" fill="hold"/>
                                        <p:tgtEl>
                                          <p:spTgt spid="218122"/>
                                        </p:tgtEl>
                                        <p:attrNameLst>
                                          <p:attrName>ppt_h</p:attrName>
                                        </p:attrNameLst>
                                      </p:cBhvr>
                                      <p:tavLst>
                                        <p:tav tm="0">
                                          <p:val>
                                            <p:fltVal val="0"/>
                                          </p:val>
                                        </p:tav>
                                        <p:tav tm="100000">
                                          <p:val>
                                            <p:strVal val="#ppt_h"/>
                                          </p:val>
                                        </p:tav>
                                      </p:tavLst>
                                    </p:anim>
                                    <p:anim calcmode="lin" valueType="num">
                                      <p:cBhvr>
                                        <p:cTn id="20" dur="1000" fill="hold"/>
                                        <p:tgtEl>
                                          <p:spTgt spid="218122"/>
                                        </p:tgtEl>
                                        <p:attrNameLst>
                                          <p:attrName>style.rotation</p:attrName>
                                        </p:attrNameLst>
                                      </p:cBhvr>
                                      <p:tavLst>
                                        <p:tav tm="0">
                                          <p:val>
                                            <p:fltVal val="90"/>
                                          </p:val>
                                        </p:tav>
                                        <p:tav tm="100000">
                                          <p:val>
                                            <p:fltVal val="0"/>
                                          </p:val>
                                        </p:tav>
                                      </p:tavLst>
                                    </p:anim>
                                    <p:animEffect transition="in" filter="fade">
                                      <p:cBhvr>
                                        <p:cTn id="21" dur="1000"/>
                                        <p:tgtEl>
                                          <p:spTgt spid="218122"/>
                                        </p:tgtEl>
                                      </p:cBhvr>
                                    </p:animEffect>
                                  </p:childTnLst>
                                </p:cTn>
                              </p:par>
                            </p:childTnLst>
                          </p:cTn>
                        </p:par>
                        <p:par>
                          <p:cTn id="22" fill="hold">
                            <p:stCondLst>
                              <p:cond delay="4000"/>
                            </p:stCondLst>
                            <p:childTnLst>
                              <p:par>
                                <p:cTn id="23" presetID="16" presetClass="entr" presetSubtype="26" fill="hold" nodeType="afterEffect">
                                  <p:stCondLst>
                                    <p:cond delay="0"/>
                                  </p:stCondLst>
                                  <p:childTnLst>
                                    <p:set>
                                      <p:cBhvr>
                                        <p:cTn id="24" dur="1" fill="hold">
                                          <p:stCondLst>
                                            <p:cond delay="0"/>
                                          </p:stCondLst>
                                        </p:cTn>
                                        <p:tgtEl>
                                          <p:spTgt spid="218124"/>
                                        </p:tgtEl>
                                        <p:attrNameLst>
                                          <p:attrName>style.visibility</p:attrName>
                                        </p:attrNameLst>
                                      </p:cBhvr>
                                      <p:to>
                                        <p:strVal val="visible"/>
                                      </p:to>
                                    </p:set>
                                    <p:animEffect transition="in" filter="barn(inHorizontal)">
                                      <p:cBhvr>
                                        <p:cTn id="25" dur="1000"/>
                                        <p:tgtEl>
                                          <p:spTgt spid="218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2214" name="Group 6"/>
          <p:cNvGraphicFramePr>
            <a:graphicFrameLocks noGrp="1"/>
          </p:cNvGraphicFramePr>
          <p:nvPr>
            <p:ph/>
          </p:nvPr>
        </p:nvGraphicFramePr>
        <p:xfrm>
          <a:off x="457200" y="4332288"/>
          <a:ext cx="4691063" cy="2182179"/>
        </p:xfrm>
        <a:graphic>
          <a:graphicData uri="http://schemas.openxmlformats.org/drawingml/2006/table">
            <a:tbl>
              <a:tblPr rtl="1"/>
              <a:tblGrid>
                <a:gridCol w="258763"/>
                <a:gridCol w="1273175"/>
                <a:gridCol w="3159125"/>
              </a:tblGrid>
              <a:tr h="49371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1</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ایوان جنوبی</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cs typeface="B Farnaz" pitchFamily="2" charset="-78"/>
                        </a:rPr>
                        <a:t>555 هجری قمری</a:t>
                      </a:r>
                      <a:endParaRPr kumimoji="0" lang="en-US" sz="2000" b="0" i="0" u="none" strike="noStrike" cap="none" normalizeH="0" baseline="0" dirty="0" smtClean="0">
                        <a:ln>
                          <a:noFill/>
                        </a:ln>
                        <a:solidFill>
                          <a:schemeClr val="tx1"/>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53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2</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ایوان شمالی</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cs typeface="B Farnaz" pitchFamily="2" charset="-78"/>
                        </a:rPr>
                        <a:t>946 هجری قمری</a:t>
                      </a:r>
                      <a:endParaRPr kumimoji="0" lang="en-US" sz="2000" b="0" i="0" u="none" strike="noStrike" cap="none" normalizeH="0" baseline="0" dirty="0" smtClean="0">
                        <a:ln>
                          <a:noFill/>
                        </a:ln>
                        <a:solidFill>
                          <a:schemeClr val="tx1"/>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371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3</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ایوان شرقی</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cs typeface="B Farnaz" pitchFamily="2" charset="-78"/>
                        </a:rPr>
                        <a:t>پایان قرن یازدهم هجری قمری</a:t>
                      </a:r>
                      <a:endParaRPr kumimoji="0" lang="en-US" sz="2000" b="0" i="0" u="none" strike="noStrike" cap="none" normalizeH="0" baseline="0" dirty="0" smtClean="0">
                        <a:ln>
                          <a:noFill/>
                        </a:ln>
                        <a:solidFill>
                          <a:schemeClr val="tx1"/>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371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4</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rgbClr val="800000"/>
                          </a:solidFill>
                          <a:effectLst/>
                          <a:latin typeface="Arial" pitchFamily="34" charset="0"/>
                          <a:cs typeface="B Farnaz" pitchFamily="2" charset="-78"/>
                        </a:rPr>
                        <a:t>ایوان غربی</a:t>
                      </a:r>
                      <a:endParaRPr kumimoji="0" lang="en-US" sz="2000" b="0" i="0" u="none" strike="noStrike" cap="none" normalizeH="0" baseline="0" dirty="0" smtClean="0">
                        <a:ln>
                          <a:noFill/>
                        </a:ln>
                        <a:solidFill>
                          <a:srgbClr val="800000"/>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cs typeface="B Farnaz" pitchFamily="2" charset="-78"/>
                        </a:rPr>
                        <a:t>اوایل قرن دوازدهم هجری قمری</a:t>
                      </a:r>
                      <a:endParaRPr kumimoji="0" lang="en-US" sz="2000" b="0" i="0" u="none" strike="noStrike" cap="none" normalizeH="0" baseline="0" dirty="0" smtClean="0">
                        <a:ln>
                          <a:noFill/>
                        </a:ln>
                        <a:solidFill>
                          <a:schemeClr val="tx1"/>
                        </a:solidFill>
                        <a:effectLst/>
                        <a:latin typeface="Arial" pitchFamily="34" charset="0"/>
                        <a:cs typeface="B Farnaz"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 name="Slide Number Placeholder 4"/>
          <p:cNvSpPr>
            <a:spLocks noGrp="1"/>
          </p:cNvSpPr>
          <p:nvPr>
            <p:ph type="sldNum" sz="quarter" idx="12"/>
          </p:nvPr>
        </p:nvSpPr>
        <p:spPr/>
        <p:txBody>
          <a:bodyPr/>
          <a:lstStyle/>
          <a:p>
            <a:fld id="{3A4E028C-E4C4-4DC8-AC2E-7FC26AB9B22D}" type="slidenum">
              <a:rPr lang="ar-SA">
                <a:solidFill>
                  <a:srgbClr val="90C226"/>
                </a:solidFill>
              </a:rPr>
              <a:pPr/>
              <a:t>85</a:t>
            </a:fld>
            <a:endParaRPr lang="en-US" dirty="0">
              <a:solidFill>
                <a:srgbClr val="90C226"/>
              </a:solidFill>
            </a:endParaRPr>
          </a:p>
        </p:txBody>
      </p:sp>
      <p:sp>
        <p:nvSpPr>
          <p:cNvPr id="222211" name="Text Box 3"/>
          <p:cNvSpPr txBox="1">
            <a:spLocks noChangeArrowheads="1"/>
          </p:cNvSpPr>
          <p:nvPr/>
        </p:nvSpPr>
        <p:spPr bwMode="auto">
          <a:xfrm>
            <a:off x="4572000" y="188913"/>
            <a:ext cx="4392613" cy="707886"/>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دوره های مختلف ساختمانی مسجد جامع اردستان</a:t>
            </a:r>
            <a:endParaRPr lang="en-US" sz="2000" b="1" dirty="0">
              <a:solidFill>
                <a:srgbClr val="800000"/>
              </a:solidFill>
              <a:latin typeface="Arial" pitchFamily="34" charset="0"/>
              <a:cs typeface="B Homa" panose="00000400000000000000" pitchFamily="2" charset="-78"/>
            </a:endParaRPr>
          </a:p>
        </p:txBody>
      </p:sp>
      <p:sp>
        <p:nvSpPr>
          <p:cNvPr id="222212" name="Text Box 4"/>
          <p:cNvSpPr txBox="1">
            <a:spLocks noChangeArrowheads="1"/>
          </p:cNvSpPr>
          <p:nvPr/>
        </p:nvSpPr>
        <p:spPr bwMode="auto">
          <a:xfrm>
            <a:off x="179388" y="620713"/>
            <a:ext cx="8713787" cy="1604962"/>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1- تخریب مقصوره کوچک مسجد و اضافه نمودن زمینی در جنوب، که ساختمان گنبد در آن بنیان گذارده شد.</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2- احداث ایوان جنوبی بر روی شبستان جنوبی و نیز احداث رواق های غربی و شرقی گنبد و ایوان.</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3- محو نقشه شبستان های ستوندار در جبهه شرقی و غربی.</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4- احداث ایوان های شمالی، شرقی و غربی</a:t>
            </a:r>
            <a:r>
              <a:rPr lang="fa-IR" b="1" dirty="0">
                <a:solidFill>
                  <a:srgbClr val="800000"/>
                </a:solidFill>
                <a:latin typeface="Arial" pitchFamily="34" charset="0"/>
                <a:cs typeface="B Homa" panose="00000400000000000000" pitchFamily="2" charset="-78"/>
              </a:rPr>
              <a:t>.</a:t>
            </a:r>
            <a:endParaRPr lang="en-US" b="1" dirty="0">
              <a:solidFill>
                <a:srgbClr val="800000"/>
              </a:solidFill>
              <a:latin typeface="Arial" pitchFamily="34" charset="0"/>
              <a:cs typeface="B Homa" panose="00000400000000000000" pitchFamily="2" charset="-78"/>
            </a:endParaRPr>
          </a:p>
        </p:txBody>
      </p:sp>
      <p:pic>
        <p:nvPicPr>
          <p:cNvPr id="222213" name="Picture 5" descr="lbldg-870-4"/>
          <p:cNvPicPr>
            <a:picLocks noChangeAspect="1" noChangeArrowheads="1"/>
          </p:cNvPicPr>
          <p:nvPr/>
        </p:nvPicPr>
        <p:blipFill>
          <a:blip r:embed="rId2"/>
          <a:srcRect/>
          <a:stretch>
            <a:fillRect/>
          </a:stretch>
        </p:blipFill>
        <p:spPr bwMode="auto">
          <a:xfrm>
            <a:off x="288925" y="1885950"/>
            <a:ext cx="5003800" cy="204787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22237" name="Text Box 29"/>
          <p:cNvSpPr txBox="1">
            <a:spLocks noChangeArrowheads="1"/>
          </p:cNvSpPr>
          <p:nvPr/>
        </p:nvSpPr>
        <p:spPr bwMode="auto">
          <a:xfrm>
            <a:off x="5508625" y="2924175"/>
            <a:ext cx="3455988" cy="7016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سیر تحول بنای مسجد جامع اردستان از طرح شبستانی به چهار ایوانی:</a:t>
            </a:r>
            <a:endParaRPr lang="en-US" sz="2000" b="1" dirty="0">
              <a:solidFill>
                <a:srgbClr val="800000"/>
              </a:solidFill>
              <a:latin typeface="Arial" pitchFamily="34" charset="0"/>
              <a:cs typeface="B Homa" panose="00000400000000000000" pitchFamily="2" charset="-78"/>
            </a:endParaRPr>
          </a:p>
        </p:txBody>
      </p:sp>
      <p:sp>
        <p:nvSpPr>
          <p:cNvPr id="222238" name="Text Box 30"/>
          <p:cNvSpPr txBox="1">
            <a:spLocks noChangeArrowheads="1"/>
          </p:cNvSpPr>
          <p:nvPr/>
        </p:nvSpPr>
        <p:spPr bwMode="auto">
          <a:xfrm>
            <a:off x="5795963" y="4149725"/>
            <a:ext cx="2736850" cy="701675"/>
          </a:xfrm>
          <a:prstGeom prst="rect">
            <a:avLst/>
          </a:prstGeom>
          <a:noFill/>
          <a:ln w="9525">
            <a:noFill/>
            <a:miter lim="800000"/>
            <a:headEnd type="none" w="sm" len="sm"/>
            <a:tailEnd type="none" w="sm" len="sm"/>
          </a:ln>
          <a:effectLst/>
        </p:spPr>
        <p:txBody>
          <a:bodyPr>
            <a:spAutoFit/>
          </a:bodyPr>
          <a:lstStyle/>
          <a:p>
            <a:pPr algn="ctr" fontAlgn="base">
              <a:spcBef>
                <a:spcPct val="50000"/>
              </a:spcBef>
              <a:spcAft>
                <a:spcPct val="0"/>
              </a:spcAft>
            </a:pPr>
            <a:r>
              <a:rPr lang="fa-IR" sz="2000" b="1" dirty="0">
                <a:solidFill>
                  <a:prstClr val="black"/>
                </a:solidFill>
                <a:latin typeface="Arial" pitchFamily="34" charset="0"/>
                <a:cs typeface="B Homa" panose="00000400000000000000" pitchFamily="2" charset="-78"/>
              </a:rPr>
              <a:t>تاریخ چهار ایوان را به ترتیب می توان برشمرد</a:t>
            </a:r>
            <a:endParaRPr lang="en-US" sz="20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6697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22211"/>
                                        </p:tgtEl>
                                        <p:attrNameLst>
                                          <p:attrName>style.visibility</p:attrName>
                                        </p:attrNameLst>
                                      </p:cBhvr>
                                      <p:to>
                                        <p:strVal val="visible"/>
                                      </p:to>
                                    </p:set>
                                    <p:anim calcmode="lin" valueType="num">
                                      <p:cBhvr>
                                        <p:cTn id="7" dur="1000" fill="hold"/>
                                        <p:tgtEl>
                                          <p:spTgt spid="222211"/>
                                        </p:tgtEl>
                                        <p:attrNameLst>
                                          <p:attrName>ppt_x</p:attrName>
                                        </p:attrNameLst>
                                      </p:cBhvr>
                                      <p:tavLst>
                                        <p:tav tm="0">
                                          <p:val>
                                            <p:strVal val="#ppt_x-.2"/>
                                          </p:val>
                                        </p:tav>
                                        <p:tav tm="100000">
                                          <p:val>
                                            <p:strVal val="#ppt_x"/>
                                          </p:val>
                                        </p:tav>
                                      </p:tavLst>
                                    </p:anim>
                                    <p:anim calcmode="lin" valueType="num">
                                      <p:cBhvr>
                                        <p:cTn id="8" dur="1000" fill="hold"/>
                                        <p:tgtEl>
                                          <p:spTgt spid="2222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2211"/>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222212">
                                            <p:txEl>
                                              <p:pRg st="0" end="0"/>
                                            </p:txEl>
                                          </p:spTgt>
                                        </p:tgtEl>
                                        <p:attrNameLst>
                                          <p:attrName>style.visibility</p:attrName>
                                        </p:attrNameLst>
                                      </p:cBhvr>
                                      <p:to>
                                        <p:strVal val="visible"/>
                                      </p:to>
                                    </p:set>
                                    <p:anim calcmode="lin" valueType="num">
                                      <p:cBhvr>
                                        <p:cTn id="13" dur="1000" fill="hold"/>
                                        <p:tgtEl>
                                          <p:spTgt spid="222212">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22221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22212">
                                            <p:txEl>
                                              <p:pRg st="0" end="0"/>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222212">
                                            <p:txEl>
                                              <p:pRg st="1" end="1"/>
                                            </p:txEl>
                                          </p:spTgt>
                                        </p:tgtEl>
                                        <p:attrNameLst>
                                          <p:attrName>style.visibility</p:attrName>
                                        </p:attrNameLst>
                                      </p:cBhvr>
                                      <p:to>
                                        <p:strVal val="visible"/>
                                      </p:to>
                                    </p:set>
                                    <p:anim calcmode="lin" valueType="num">
                                      <p:cBhvr>
                                        <p:cTn id="19" dur="1000" fill="hold"/>
                                        <p:tgtEl>
                                          <p:spTgt spid="222212">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22221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22212">
                                            <p:txEl>
                                              <p:pRg st="1" end="1"/>
                                            </p:txEl>
                                          </p:spTgt>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22212">
                                            <p:txEl>
                                              <p:pRg st="2" end="2"/>
                                            </p:txEl>
                                          </p:spTgt>
                                        </p:tgtEl>
                                        <p:attrNameLst>
                                          <p:attrName>style.visibility</p:attrName>
                                        </p:attrNameLst>
                                      </p:cBhvr>
                                      <p:to>
                                        <p:strVal val="visible"/>
                                      </p:to>
                                    </p:set>
                                    <p:anim calcmode="lin" valueType="num">
                                      <p:cBhvr>
                                        <p:cTn id="25" dur="1000" fill="hold"/>
                                        <p:tgtEl>
                                          <p:spTgt spid="222212">
                                            <p:txEl>
                                              <p:pRg st="2" end="2"/>
                                            </p:txEl>
                                          </p:spTgt>
                                        </p:tgtEl>
                                        <p:attrNameLst>
                                          <p:attrName>ppt_x</p:attrName>
                                        </p:attrNameLst>
                                      </p:cBhvr>
                                      <p:tavLst>
                                        <p:tav tm="0">
                                          <p:val>
                                            <p:strVal val="#ppt_x-.2"/>
                                          </p:val>
                                        </p:tav>
                                        <p:tav tm="100000">
                                          <p:val>
                                            <p:strVal val="#ppt_x"/>
                                          </p:val>
                                        </p:tav>
                                      </p:tavLst>
                                    </p:anim>
                                    <p:anim calcmode="lin" valueType="num">
                                      <p:cBhvr>
                                        <p:cTn id="26" dur="1000" fill="hold"/>
                                        <p:tgtEl>
                                          <p:spTgt spid="22221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22212">
                                            <p:txEl>
                                              <p:pRg st="2" end="2"/>
                                            </p:txEl>
                                          </p:spTgt>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222212">
                                            <p:txEl>
                                              <p:pRg st="3" end="3"/>
                                            </p:txEl>
                                          </p:spTgt>
                                        </p:tgtEl>
                                        <p:attrNameLst>
                                          <p:attrName>style.visibility</p:attrName>
                                        </p:attrNameLst>
                                      </p:cBhvr>
                                      <p:to>
                                        <p:strVal val="visible"/>
                                      </p:to>
                                    </p:set>
                                    <p:anim calcmode="lin" valueType="num">
                                      <p:cBhvr>
                                        <p:cTn id="31" dur="1000" fill="hold"/>
                                        <p:tgtEl>
                                          <p:spTgt spid="222212">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222212">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22212">
                                            <p:txEl>
                                              <p:pRg st="3" end="3"/>
                                            </p:txEl>
                                          </p:spTgt>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222213"/>
                                        </p:tgtEl>
                                        <p:attrNameLst>
                                          <p:attrName>style.visibility</p:attrName>
                                        </p:attrNameLst>
                                      </p:cBhvr>
                                      <p:to>
                                        <p:strVal val="visible"/>
                                      </p:to>
                                    </p:set>
                                    <p:anim calcmode="lin" valueType="num">
                                      <p:cBhvr>
                                        <p:cTn id="37" dur="1000" fill="hold"/>
                                        <p:tgtEl>
                                          <p:spTgt spid="222213"/>
                                        </p:tgtEl>
                                        <p:attrNameLst>
                                          <p:attrName>ppt_x</p:attrName>
                                        </p:attrNameLst>
                                      </p:cBhvr>
                                      <p:tavLst>
                                        <p:tav tm="0">
                                          <p:val>
                                            <p:strVal val="#ppt_x-.2"/>
                                          </p:val>
                                        </p:tav>
                                        <p:tav tm="100000">
                                          <p:val>
                                            <p:strVal val="#ppt_x"/>
                                          </p:val>
                                        </p:tav>
                                      </p:tavLst>
                                    </p:anim>
                                    <p:anim calcmode="lin" valueType="num">
                                      <p:cBhvr>
                                        <p:cTn id="38" dur="1000" fill="hold"/>
                                        <p:tgtEl>
                                          <p:spTgt spid="22221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22213"/>
                                        </p:tgtEl>
                                      </p:cBhvr>
                                    </p:animEffect>
                                  </p:childTnLst>
                                </p:cTn>
                              </p:par>
                            </p:childTnLst>
                          </p:cTn>
                        </p:par>
                        <p:par>
                          <p:cTn id="40" fill="hold">
                            <p:stCondLst>
                              <p:cond delay="6000"/>
                            </p:stCondLst>
                            <p:childTnLst>
                              <p:par>
                                <p:cTn id="41" presetID="20" presetClass="entr" presetSubtype="0" fill="hold" nodeType="afterEffect">
                                  <p:stCondLst>
                                    <p:cond delay="0"/>
                                  </p:stCondLst>
                                  <p:childTnLst>
                                    <p:set>
                                      <p:cBhvr>
                                        <p:cTn id="42" dur="1" fill="hold">
                                          <p:stCondLst>
                                            <p:cond delay="0"/>
                                          </p:stCondLst>
                                        </p:cTn>
                                        <p:tgtEl>
                                          <p:spTgt spid="222214"/>
                                        </p:tgtEl>
                                        <p:attrNameLst>
                                          <p:attrName>style.visibility</p:attrName>
                                        </p:attrNameLst>
                                      </p:cBhvr>
                                      <p:to>
                                        <p:strVal val="visible"/>
                                      </p:to>
                                    </p:set>
                                    <p:animEffect transition="in" filter="wedge">
                                      <p:cBhvr>
                                        <p:cTn id="43" dur="2000"/>
                                        <p:tgtEl>
                                          <p:spTgt spid="222214"/>
                                        </p:tgtEl>
                                      </p:cBhvr>
                                    </p:animEffect>
                                  </p:childTnLst>
                                </p:cTn>
                              </p:par>
                            </p:childTnLst>
                          </p:cTn>
                        </p:par>
                        <p:par>
                          <p:cTn id="44" fill="hold">
                            <p:stCondLst>
                              <p:cond delay="8000"/>
                            </p:stCondLst>
                            <p:childTnLst>
                              <p:par>
                                <p:cTn id="45" presetID="29" presetClass="entr" presetSubtype="0" fill="hold" grpId="0" nodeType="afterEffect">
                                  <p:stCondLst>
                                    <p:cond delay="0"/>
                                  </p:stCondLst>
                                  <p:childTnLst>
                                    <p:set>
                                      <p:cBhvr>
                                        <p:cTn id="46" dur="1" fill="hold">
                                          <p:stCondLst>
                                            <p:cond delay="0"/>
                                          </p:stCondLst>
                                        </p:cTn>
                                        <p:tgtEl>
                                          <p:spTgt spid="222237"/>
                                        </p:tgtEl>
                                        <p:attrNameLst>
                                          <p:attrName>style.visibility</p:attrName>
                                        </p:attrNameLst>
                                      </p:cBhvr>
                                      <p:to>
                                        <p:strVal val="visible"/>
                                      </p:to>
                                    </p:set>
                                    <p:anim calcmode="lin" valueType="num">
                                      <p:cBhvr>
                                        <p:cTn id="47" dur="1000" fill="hold"/>
                                        <p:tgtEl>
                                          <p:spTgt spid="222237"/>
                                        </p:tgtEl>
                                        <p:attrNameLst>
                                          <p:attrName>ppt_x</p:attrName>
                                        </p:attrNameLst>
                                      </p:cBhvr>
                                      <p:tavLst>
                                        <p:tav tm="0">
                                          <p:val>
                                            <p:strVal val="#ppt_x-.2"/>
                                          </p:val>
                                        </p:tav>
                                        <p:tav tm="100000">
                                          <p:val>
                                            <p:strVal val="#ppt_x"/>
                                          </p:val>
                                        </p:tav>
                                      </p:tavLst>
                                    </p:anim>
                                    <p:anim calcmode="lin" valueType="num">
                                      <p:cBhvr>
                                        <p:cTn id="48" dur="1000" fill="hold"/>
                                        <p:tgtEl>
                                          <p:spTgt spid="222237"/>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22237"/>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222238"/>
                                        </p:tgtEl>
                                        <p:attrNameLst>
                                          <p:attrName>style.visibility</p:attrName>
                                        </p:attrNameLst>
                                      </p:cBhvr>
                                      <p:to>
                                        <p:strVal val="visible"/>
                                      </p:to>
                                    </p:set>
                                    <p:anim calcmode="lin" valueType="num">
                                      <p:cBhvr>
                                        <p:cTn id="52" dur="1000" fill="hold"/>
                                        <p:tgtEl>
                                          <p:spTgt spid="222238"/>
                                        </p:tgtEl>
                                        <p:attrNameLst>
                                          <p:attrName>ppt_x</p:attrName>
                                        </p:attrNameLst>
                                      </p:cBhvr>
                                      <p:tavLst>
                                        <p:tav tm="0">
                                          <p:val>
                                            <p:strVal val="#ppt_x-.2"/>
                                          </p:val>
                                        </p:tav>
                                        <p:tav tm="100000">
                                          <p:val>
                                            <p:strVal val="#ppt_x"/>
                                          </p:val>
                                        </p:tav>
                                      </p:tavLst>
                                    </p:anim>
                                    <p:anim calcmode="lin" valueType="num">
                                      <p:cBhvr>
                                        <p:cTn id="53" dur="1000" fill="hold"/>
                                        <p:tgtEl>
                                          <p:spTgt spid="222238"/>
                                        </p:tgtEl>
                                        <p:attrNameLst>
                                          <p:attrName>ppt_y</p:attrName>
                                        </p:attrNameLst>
                                      </p:cBhvr>
                                      <p:tavLst>
                                        <p:tav tm="0">
                                          <p:val>
                                            <p:strVal val="#ppt_y"/>
                                          </p:val>
                                        </p:tav>
                                        <p:tav tm="100000">
                                          <p:val>
                                            <p:strVal val="#ppt_y"/>
                                          </p:val>
                                        </p:tav>
                                      </p:tavLst>
                                    </p:anim>
                                    <p:animEffect transition="in" filter="wipe(right)" prLst="gradientSize: 0.1">
                                      <p:cBhvr>
                                        <p:cTn id="54" dur="1000"/>
                                        <p:tgtEl>
                                          <p:spTgt spid="222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1" grpId="0"/>
      <p:bldP spid="222237" grpId="0"/>
      <p:bldP spid="22223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fld id="{8AF3497D-4D3A-4CC5-9B61-73471A49145F}" type="slidenum">
              <a:rPr lang="ar-SA">
                <a:solidFill>
                  <a:srgbClr val="90C226"/>
                </a:solidFill>
              </a:rPr>
              <a:pPr/>
              <a:t>86</a:t>
            </a:fld>
            <a:endParaRPr lang="en-US" dirty="0">
              <a:solidFill>
                <a:srgbClr val="90C226"/>
              </a:solidFill>
            </a:endParaRPr>
          </a:p>
        </p:txBody>
      </p:sp>
      <p:pic>
        <p:nvPicPr>
          <p:cNvPr id="224259" name="Picture 3" descr="31w"/>
          <p:cNvPicPr>
            <a:picLocks noChangeAspect="1" noChangeArrowheads="1"/>
          </p:cNvPicPr>
          <p:nvPr/>
        </p:nvPicPr>
        <p:blipFill>
          <a:blip r:embed="rId2">
            <a:lum contrast="18000"/>
          </a:blip>
          <a:srcRect/>
          <a:stretch>
            <a:fillRect/>
          </a:stretch>
        </p:blipFill>
        <p:spPr bwMode="auto">
          <a:xfrm>
            <a:off x="6084888" y="188913"/>
            <a:ext cx="2808287" cy="2481262"/>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24260" name="Text Box 4"/>
          <p:cNvSpPr txBox="1">
            <a:spLocks noChangeArrowheads="1"/>
          </p:cNvSpPr>
          <p:nvPr/>
        </p:nvSpPr>
        <p:spPr bwMode="auto">
          <a:xfrm>
            <a:off x="6011863" y="2781300"/>
            <a:ext cx="2916237" cy="641350"/>
          </a:xfrm>
          <a:prstGeom prst="rect">
            <a:avLst/>
          </a:prstGeom>
          <a:noFill/>
          <a:ln w="9525">
            <a:noFill/>
            <a:miter lim="800000"/>
            <a:headEnd type="none" w="sm" len="sm"/>
            <a:tailEnd type="none" w="sm" len="sm"/>
          </a:ln>
          <a:effectLst/>
        </p:spPr>
        <p:txBody>
          <a:bodyPr>
            <a:spAutoFit/>
          </a:bodyPr>
          <a:lstStyle/>
          <a:p>
            <a:pPr algn="ctr" fontAlgn="base">
              <a:spcBef>
                <a:spcPct val="50000"/>
              </a:spcBef>
              <a:spcAft>
                <a:spcPct val="0"/>
              </a:spcAft>
            </a:pPr>
            <a:r>
              <a:rPr lang="fa-IR" b="1" dirty="0">
                <a:solidFill>
                  <a:prstClr val="black"/>
                </a:solidFill>
                <a:latin typeface="Arial" pitchFamily="34" charset="0"/>
                <a:cs typeface="B Homa" panose="00000400000000000000" pitchFamily="2" charset="-78"/>
              </a:rPr>
              <a:t>1-گسترش بر روی بنای شبستانی  قرن ششم ه.ق</a:t>
            </a:r>
            <a:endParaRPr lang="en-US" b="1" dirty="0">
              <a:solidFill>
                <a:prstClr val="black"/>
              </a:solidFill>
              <a:latin typeface="Arial" pitchFamily="34" charset="0"/>
              <a:cs typeface="B Homa" panose="00000400000000000000" pitchFamily="2" charset="-78"/>
            </a:endParaRPr>
          </a:p>
        </p:txBody>
      </p:sp>
      <p:pic>
        <p:nvPicPr>
          <p:cNvPr id="224261" name="Picture 5" descr="31"/>
          <p:cNvPicPr>
            <a:picLocks noChangeAspect="1" noChangeArrowheads="1"/>
          </p:cNvPicPr>
          <p:nvPr/>
        </p:nvPicPr>
        <p:blipFill>
          <a:blip r:embed="rId3">
            <a:lum contrast="18000"/>
          </a:blip>
          <a:srcRect/>
          <a:stretch>
            <a:fillRect/>
          </a:stretch>
        </p:blipFill>
        <p:spPr bwMode="auto">
          <a:xfrm>
            <a:off x="3132138" y="981075"/>
            <a:ext cx="2806700" cy="25288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24262" name="Text Box 6"/>
          <p:cNvSpPr txBox="1">
            <a:spLocks noChangeArrowheads="1"/>
          </p:cNvSpPr>
          <p:nvPr/>
        </p:nvSpPr>
        <p:spPr bwMode="auto">
          <a:xfrm>
            <a:off x="3203575" y="3644900"/>
            <a:ext cx="2559050" cy="641350"/>
          </a:xfrm>
          <a:prstGeom prst="rect">
            <a:avLst/>
          </a:prstGeom>
          <a:noFill/>
          <a:ln w="9525">
            <a:noFill/>
            <a:miter lim="800000"/>
            <a:headEnd type="none" w="sm" len="sm"/>
            <a:tailEnd type="none" w="sm" len="sm"/>
          </a:ln>
          <a:effectLst/>
        </p:spPr>
        <p:txBody>
          <a:bodyPr>
            <a:spAutoFit/>
          </a:bodyPr>
          <a:lstStyle/>
          <a:p>
            <a:pPr algn="ctr" fontAlgn="base">
              <a:spcBef>
                <a:spcPct val="50000"/>
              </a:spcBef>
              <a:spcAft>
                <a:spcPct val="0"/>
              </a:spcAft>
            </a:pPr>
            <a:r>
              <a:rPr lang="fa-IR" b="1" dirty="0">
                <a:solidFill>
                  <a:prstClr val="black"/>
                </a:solidFill>
                <a:latin typeface="Arial" pitchFamily="34" charset="0"/>
                <a:cs typeface="B Homa" panose="00000400000000000000" pitchFamily="2" charset="-78"/>
              </a:rPr>
              <a:t>2-گسترش بر روی بنای شبستانی  قرن دهم ه.ق</a:t>
            </a:r>
            <a:endParaRPr lang="en-US" b="1" dirty="0">
              <a:solidFill>
                <a:prstClr val="black"/>
              </a:solidFill>
              <a:latin typeface="Arial" pitchFamily="34" charset="0"/>
              <a:cs typeface="B Homa" panose="00000400000000000000" pitchFamily="2" charset="-78"/>
            </a:endParaRPr>
          </a:p>
        </p:txBody>
      </p:sp>
      <p:pic>
        <p:nvPicPr>
          <p:cNvPr id="224263" name="Picture 7" descr="oo"/>
          <p:cNvPicPr>
            <a:picLocks noChangeAspect="1" noChangeArrowheads="1"/>
          </p:cNvPicPr>
          <p:nvPr/>
        </p:nvPicPr>
        <p:blipFill>
          <a:blip r:embed="rId4">
            <a:lum contrast="18000"/>
          </a:blip>
          <a:srcRect/>
          <a:stretch>
            <a:fillRect/>
          </a:stretch>
        </p:blipFill>
        <p:spPr bwMode="auto">
          <a:xfrm>
            <a:off x="179388" y="2276475"/>
            <a:ext cx="2806700" cy="24780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24264" name="Text Box 8"/>
          <p:cNvSpPr txBox="1">
            <a:spLocks noChangeArrowheads="1"/>
          </p:cNvSpPr>
          <p:nvPr/>
        </p:nvSpPr>
        <p:spPr bwMode="auto">
          <a:xfrm>
            <a:off x="250825" y="4868863"/>
            <a:ext cx="2560638" cy="915987"/>
          </a:xfrm>
          <a:prstGeom prst="rect">
            <a:avLst/>
          </a:prstGeom>
          <a:noFill/>
          <a:ln w="9525">
            <a:noFill/>
            <a:miter lim="800000"/>
            <a:headEnd type="none" w="sm" len="sm"/>
            <a:tailEnd type="none" w="sm" len="sm"/>
          </a:ln>
          <a:effectLst/>
        </p:spPr>
        <p:txBody>
          <a:bodyPr>
            <a:spAutoFit/>
          </a:bodyPr>
          <a:lstStyle/>
          <a:p>
            <a:pPr algn="ctr" fontAlgn="base">
              <a:spcBef>
                <a:spcPct val="50000"/>
              </a:spcBef>
              <a:spcAft>
                <a:spcPct val="0"/>
              </a:spcAft>
            </a:pPr>
            <a:r>
              <a:rPr lang="fa-IR" b="1" dirty="0">
                <a:solidFill>
                  <a:prstClr val="black"/>
                </a:solidFill>
                <a:latin typeface="Arial" pitchFamily="34" charset="0"/>
                <a:cs typeface="B Homa" panose="00000400000000000000" pitchFamily="2" charset="-78"/>
              </a:rPr>
              <a:t>3-گسترش کامل، و تبدیل شدن به یک مسجد چهار ایوانی پس از قرن دهم</a:t>
            </a:r>
            <a:endParaRPr lang="en-US" b="1" dirty="0">
              <a:solidFill>
                <a:prstClr val="black"/>
              </a:solidFill>
              <a:latin typeface="Arial" pitchFamily="34" charset="0"/>
              <a:cs typeface="B Homa" panose="00000400000000000000" pitchFamily="2" charset="-78"/>
            </a:endParaRPr>
          </a:p>
        </p:txBody>
      </p:sp>
      <p:sp>
        <p:nvSpPr>
          <p:cNvPr id="224265" name="Text Box 9"/>
          <p:cNvSpPr txBox="1">
            <a:spLocks noChangeArrowheads="1"/>
          </p:cNvSpPr>
          <p:nvPr/>
        </p:nvSpPr>
        <p:spPr bwMode="auto">
          <a:xfrm>
            <a:off x="3563938" y="692150"/>
            <a:ext cx="1295400" cy="7016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endParaRPr lang="en-US" sz="4000" dirty="0">
              <a:solidFill>
                <a:prstClr val="black"/>
              </a:solidFill>
              <a:latin typeface="Arial" pitchFamily="34" charset="0"/>
              <a:cs typeface="B Titr" pitchFamily="2" charset="-78"/>
            </a:endParaRPr>
          </a:p>
        </p:txBody>
      </p:sp>
      <p:sp>
        <p:nvSpPr>
          <p:cNvPr id="224266" name="AutoShape 10">
            <a:hlinkClick r:id="rId5" action="ppaction://hlinksldjump" highlightClick="1"/>
          </p:cNvPr>
          <p:cNvSpPr>
            <a:spLocks noChangeArrowheads="1"/>
          </p:cNvSpPr>
          <p:nvPr/>
        </p:nvSpPr>
        <p:spPr bwMode="auto">
          <a:xfrm>
            <a:off x="250825" y="5876925"/>
            <a:ext cx="863600" cy="792163"/>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spTree>
    <p:extLst>
      <p:ext uri="{BB962C8B-B14F-4D97-AF65-F5344CB8AC3E}">
        <p14:creationId xmlns:p14="http://schemas.microsoft.com/office/powerpoint/2010/main" val="208550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24259"/>
                                        </p:tgtEl>
                                        <p:attrNameLst>
                                          <p:attrName>style.visibility</p:attrName>
                                        </p:attrNameLst>
                                      </p:cBhvr>
                                      <p:to>
                                        <p:strVal val="visible"/>
                                      </p:to>
                                    </p:set>
                                    <p:animEffect transition="in" filter="wipe(up)">
                                      <p:cBhvr>
                                        <p:cTn id="7" dur="1000"/>
                                        <p:tgtEl>
                                          <p:spTgt spid="224259"/>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224260"/>
                                        </p:tgtEl>
                                        <p:attrNameLst>
                                          <p:attrName>style.visibility</p:attrName>
                                        </p:attrNameLst>
                                      </p:cBhvr>
                                      <p:to>
                                        <p:strVal val="visible"/>
                                      </p:to>
                                    </p:set>
                                    <p:animEffect transition="in" filter="wipe(up)">
                                      <p:cBhvr>
                                        <p:cTn id="11" dur="1000"/>
                                        <p:tgtEl>
                                          <p:spTgt spid="224260"/>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224261"/>
                                        </p:tgtEl>
                                        <p:attrNameLst>
                                          <p:attrName>style.visibility</p:attrName>
                                        </p:attrNameLst>
                                      </p:cBhvr>
                                      <p:to>
                                        <p:strVal val="visible"/>
                                      </p:to>
                                    </p:set>
                                    <p:animEffect transition="in" filter="wipe(up)">
                                      <p:cBhvr>
                                        <p:cTn id="15" dur="500"/>
                                        <p:tgtEl>
                                          <p:spTgt spid="224261"/>
                                        </p:tgtEl>
                                      </p:cBhvr>
                                    </p:animEffect>
                                  </p:childTnLst>
                                </p:cTn>
                              </p:par>
                            </p:childTnLst>
                          </p:cTn>
                        </p:par>
                        <p:par>
                          <p:cTn id="16" fill="hold">
                            <p:stCondLst>
                              <p:cond delay="2500"/>
                            </p:stCondLst>
                            <p:childTnLst>
                              <p:par>
                                <p:cTn id="17" presetID="22" presetClass="entr" presetSubtype="1" fill="hold" grpId="0" nodeType="afterEffect">
                                  <p:stCondLst>
                                    <p:cond delay="0"/>
                                  </p:stCondLst>
                                  <p:childTnLst>
                                    <p:set>
                                      <p:cBhvr>
                                        <p:cTn id="18" dur="1" fill="hold">
                                          <p:stCondLst>
                                            <p:cond delay="0"/>
                                          </p:stCondLst>
                                        </p:cTn>
                                        <p:tgtEl>
                                          <p:spTgt spid="224262"/>
                                        </p:tgtEl>
                                        <p:attrNameLst>
                                          <p:attrName>style.visibility</p:attrName>
                                        </p:attrNameLst>
                                      </p:cBhvr>
                                      <p:to>
                                        <p:strVal val="visible"/>
                                      </p:to>
                                    </p:set>
                                    <p:animEffect transition="in" filter="wipe(up)">
                                      <p:cBhvr>
                                        <p:cTn id="19" dur="1000"/>
                                        <p:tgtEl>
                                          <p:spTgt spid="224262"/>
                                        </p:tgtEl>
                                      </p:cBhvr>
                                    </p:animEffect>
                                  </p:childTnLst>
                                </p:cTn>
                              </p:par>
                            </p:childTnLst>
                          </p:cTn>
                        </p:par>
                        <p:par>
                          <p:cTn id="20" fill="hold">
                            <p:stCondLst>
                              <p:cond delay="3500"/>
                            </p:stCondLst>
                            <p:childTnLst>
                              <p:par>
                                <p:cTn id="21" presetID="22" presetClass="entr" presetSubtype="1" fill="hold" nodeType="afterEffect">
                                  <p:stCondLst>
                                    <p:cond delay="0"/>
                                  </p:stCondLst>
                                  <p:childTnLst>
                                    <p:set>
                                      <p:cBhvr>
                                        <p:cTn id="22" dur="1" fill="hold">
                                          <p:stCondLst>
                                            <p:cond delay="0"/>
                                          </p:stCondLst>
                                        </p:cTn>
                                        <p:tgtEl>
                                          <p:spTgt spid="224263"/>
                                        </p:tgtEl>
                                        <p:attrNameLst>
                                          <p:attrName>style.visibility</p:attrName>
                                        </p:attrNameLst>
                                      </p:cBhvr>
                                      <p:to>
                                        <p:strVal val="visible"/>
                                      </p:to>
                                    </p:set>
                                    <p:animEffect transition="in" filter="wipe(up)">
                                      <p:cBhvr>
                                        <p:cTn id="23" dur="1000"/>
                                        <p:tgtEl>
                                          <p:spTgt spid="224263"/>
                                        </p:tgtEl>
                                      </p:cBhvr>
                                    </p:animEffect>
                                  </p:childTnLst>
                                </p:cTn>
                              </p:par>
                            </p:childTnLst>
                          </p:cTn>
                        </p:par>
                        <p:par>
                          <p:cTn id="24" fill="hold">
                            <p:stCondLst>
                              <p:cond delay="4500"/>
                            </p:stCondLst>
                            <p:childTnLst>
                              <p:par>
                                <p:cTn id="25" presetID="22" presetClass="entr" presetSubtype="1" fill="hold" grpId="0" nodeType="afterEffect">
                                  <p:stCondLst>
                                    <p:cond delay="0"/>
                                  </p:stCondLst>
                                  <p:childTnLst>
                                    <p:set>
                                      <p:cBhvr>
                                        <p:cTn id="26" dur="1" fill="hold">
                                          <p:stCondLst>
                                            <p:cond delay="0"/>
                                          </p:stCondLst>
                                        </p:cTn>
                                        <p:tgtEl>
                                          <p:spTgt spid="224264"/>
                                        </p:tgtEl>
                                        <p:attrNameLst>
                                          <p:attrName>style.visibility</p:attrName>
                                        </p:attrNameLst>
                                      </p:cBhvr>
                                      <p:to>
                                        <p:strVal val="visible"/>
                                      </p:to>
                                    </p:set>
                                    <p:animEffect transition="in" filter="wipe(up)">
                                      <p:cBhvr>
                                        <p:cTn id="27" dur="1000"/>
                                        <p:tgtEl>
                                          <p:spTgt spid="224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60" grpId="0"/>
      <p:bldP spid="224262" grpId="0"/>
      <p:bldP spid="22426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5"/>
          <p:cNvSpPr>
            <a:spLocks noGrp="1"/>
          </p:cNvSpPr>
          <p:nvPr>
            <p:ph type="sldNum" sz="quarter" idx="12"/>
          </p:nvPr>
        </p:nvSpPr>
        <p:spPr/>
        <p:txBody>
          <a:bodyPr/>
          <a:lstStyle/>
          <a:p>
            <a:fld id="{03C1E193-CC31-4266-8F0D-256C71B8662A}" type="slidenum">
              <a:rPr lang="ar-SA">
                <a:solidFill>
                  <a:srgbClr val="90C226"/>
                </a:solidFill>
              </a:rPr>
              <a:pPr/>
              <a:t>87</a:t>
            </a:fld>
            <a:endParaRPr lang="en-US" dirty="0">
              <a:solidFill>
                <a:srgbClr val="90C226"/>
              </a:solidFill>
            </a:endParaRPr>
          </a:p>
        </p:txBody>
      </p:sp>
      <p:sp>
        <p:nvSpPr>
          <p:cNvPr id="225283" name="Text Box 3"/>
          <p:cNvSpPr txBox="1">
            <a:spLocks noChangeArrowheads="1"/>
          </p:cNvSpPr>
          <p:nvPr/>
        </p:nvSpPr>
        <p:spPr bwMode="auto">
          <a:xfrm>
            <a:off x="5364163" y="981075"/>
            <a:ext cx="3457575" cy="2152650"/>
          </a:xfrm>
          <a:prstGeom prst="rect">
            <a:avLst/>
          </a:prstGeom>
          <a:noFill/>
          <a:ln w="9525">
            <a:noFill/>
            <a:miter lim="800000"/>
            <a:headEnd/>
            <a:tailEnd/>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گنبد سرخ مراغه: 527 تا 564 ق در معماری ایران جایگاه والایی دارد (بگونه چهار پهلوست و آسمانه آن ریخته است).</a:t>
            </a:r>
          </a:p>
          <a:p>
            <a:pPr fontAlgn="base">
              <a:spcBef>
                <a:spcPct val="50000"/>
              </a:spcBef>
              <a:spcAft>
                <a:spcPct val="0"/>
              </a:spcAft>
            </a:pPr>
            <a:r>
              <a:rPr lang="fa-IR" b="1" dirty="0">
                <a:solidFill>
                  <a:prstClr val="black"/>
                </a:solidFill>
                <a:latin typeface="Arial" pitchFamily="34" charset="0"/>
                <a:cs typeface="B Homa" panose="00000400000000000000" pitchFamily="2" charset="-78"/>
              </a:rPr>
              <a:t>برج استوانه ای در مراغه: (563 ق) استوانه ای از آجر ساده است و در کنار آرامگاه برجی ده پهلو جا دارد ودارای تناسبات زیبایی است.</a:t>
            </a:r>
            <a:endParaRPr lang="en-US" b="1" dirty="0">
              <a:solidFill>
                <a:prstClr val="black"/>
              </a:solidFill>
              <a:latin typeface="Arial" pitchFamily="34" charset="0"/>
              <a:cs typeface="B Homa" panose="00000400000000000000" pitchFamily="2" charset="-78"/>
            </a:endParaRPr>
          </a:p>
        </p:txBody>
      </p:sp>
      <p:sp>
        <p:nvSpPr>
          <p:cNvPr id="225284" name="Text Box 4"/>
          <p:cNvSpPr txBox="1">
            <a:spLocks noChangeArrowheads="1"/>
          </p:cNvSpPr>
          <p:nvPr/>
        </p:nvSpPr>
        <p:spPr bwMode="auto">
          <a:xfrm>
            <a:off x="4283075" y="188913"/>
            <a:ext cx="4610100" cy="396875"/>
          </a:xfrm>
          <a:prstGeom prst="rect">
            <a:avLst/>
          </a:prstGeom>
          <a:noFill/>
          <a:ln w="9525">
            <a:noFill/>
            <a:miter lim="800000"/>
            <a:headEnd/>
            <a:tailEnd/>
          </a:ln>
          <a:effectLst/>
        </p:spPr>
        <p:txBody>
          <a:bodyPr>
            <a:spAutoFit/>
          </a:bodyPr>
          <a:lstStyle/>
          <a:p>
            <a:pPr fontAlgn="base">
              <a:spcBef>
                <a:spcPct val="50000"/>
              </a:spcBef>
              <a:spcAft>
                <a:spcPct val="0"/>
              </a:spcAft>
            </a:pPr>
            <a:r>
              <a:rPr lang="fa-IR" sz="2000" b="1" dirty="0">
                <a:solidFill>
                  <a:srgbClr val="800000"/>
                </a:solidFill>
                <a:latin typeface="Arial" pitchFamily="34" charset="0"/>
                <a:cs typeface="B Homa" panose="00000400000000000000" pitchFamily="2" charset="-78"/>
              </a:rPr>
              <a:t>چند بنای مهم شیوه رازی در مراغه ساخته شده اند:</a:t>
            </a:r>
            <a:endParaRPr lang="en-US" sz="2000" b="1" dirty="0">
              <a:solidFill>
                <a:srgbClr val="800000"/>
              </a:solidFill>
              <a:latin typeface="Arial" pitchFamily="34" charset="0"/>
              <a:cs typeface="B Homa" panose="00000400000000000000" pitchFamily="2" charset="-78"/>
            </a:endParaRPr>
          </a:p>
        </p:txBody>
      </p:sp>
      <p:pic>
        <p:nvPicPr>
          <p:cNvPr id="225285" name="Picture 5" descr="GONBAD SORKH"/>
          <p:cNvPicPr>
            <a:picLocks noChangeAspect="1" noChangeArrowheads="1"/>
          </p:cNvPicPr>
          <p:nvPr/>
        </p:nvPicPr>
        <p:blipFill>
          <a:blip r:embed="rId2">
            <a:lum contrast="24000"/>
          </a:blip>
          <a:srcRect/>
          <a:stretch>
            <a:fillRect/>
          </a:stretch>
        </p:blipFill>
        <p:spPr bwMode="auto">
          <a:xfrm>
            <a:off x="7019925" y="3213100"/>
            <a:ext cx="1941513" cy="3417888"/>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pic>
        <p:nvPicPr>
          <p:cNvPr id="225286" name="Picture 6" descr="maraghe3"/>
          <p:cNvPicPr>
            <a:picLocks noChangeAspect="1" noChangeArrowheads="1"/>
          </p:cNvPicPr>
          <p:nvPr/>
        </p:nvPicPr>
        <p:blipFill>
          <a:blip r:embed="rId3"/>
          <a:srcRect/>
          <a:stretch>
            <a:fillRect/>
          </a:stretch>
        </p:blipFill>
        <p:spPr bwMode="auto">
          <a:xfrm>
            <a:off x="4340225" y="3357563"/>
            <a:ext cx="2501900" cy="30956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25287" name="Text Box 7"/>
          <p:cNvSpPr txBox="1">
            <a:spLocks noChangeArrowheads="1"/>
          </p:cNvSpPr>
          <p:nvPr/>
        </p:nvSpPr>
        <p:spPr bwMode="auto">
          <a:xfrm>
            <a:off x="5940425" y="6237288"/>
            <a:ext cx="1584325" cy="39687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000" dirty="0">
                <a:solidFill>
                  <a:srgbClr val="800000"/>
                </a:solidFill>
                <a:latin typeface="Arial" pitchFamily="34" charset="0"/>
                <a:cs typeface="B Farnaz" pitchFamily="2" charset="-78"/>
              </a:rPr>
              <a:t>گنبد سرخ مراغه</a:t>
            </a:r>
            <a:endParaRPr lang="en-US" sz="2000" dirty="0">
              <a:solidFill>
                <a:srgbClr val="800000"/>
              </a:solidFill>
              <a:latin typeface="Arial" pitchFamily="34" charset="0"/>
              <a:cs typeface="B Farnaz" pitchFamily="2" charset="-78"/>
            </a:endParaRPr>
          </a:p>
        </p:txBody>
      </p:sp>
      <p:sp>
        <p:nvSpPr>
          <p:cNvPr id="225288" name="AutoShape 8">
            <a:hlinkClick r:id="rId4" action="ppaction://hlinksldjump" highlightClick="1"/>
          </p:cNvPr>
          <p:cNvSpPr>
            <a:spLocks noChangeArrowheads="1"/>
          </p:cNvSpPr>
          <p:nvPr/>
        </p:nvSpPr>
        <p:spPr bwMode="auto">
          <a:xfrm>
            <a:off x="250825" y="6308725"/>
            <a:ext cx="360363" cy="360363"/>
          </a:xfrm>
          <a:prstGeom prst="actionButtonHome">
            <a:avLst/>
          </a:prstGeom>
          <a:solidFill>
            <a:srgbClr val="800000"/>
          </a:solidFill>
          <a:ln w="9525">
            <a:solidFill>
              <a:schemeClr val="bg1"/>
            </a:solidFill>
            <a:miter lim="800000"/>
            <a:headEnd type="none" w="sm" len="sm"/>
            <a:tailEnd type="none" w="sm" len="sm"/>
          </a:ln>
          <a:effectLst/>
        </p:spPr>
        <p:txBody>
          <a:bodyPr wrap="none" anchor="ctr"/>
          <a:lstStyle/>
          <a:p>
            <a:pPr algn="ctr" fontAlgn="base">
              <a:spcBef>
                <a:spcPct val="0"/>
              </a:spcBef>
              <a:spcAft>
                <a:spcPct val="0"/>
              </a:spcAft>
            </a:pPr>
            <a:endParaRPr lang="en-US" sz="4000" dirty="0">
              <a:solidFill>
                <a:srgbClr val="800000"/>
              </a:solidFill>
              <a:latin typeface="Arial" pitchFamily="34" charset="0"/>
              <a:cs typeface="B Titr" pitchFamily="2" charset="-78"/>
            </a:endParaRPr>
          </a:p>
        </p:txBody>
      </p:sp>
      <p:pic>
        <p:nvPicPr>
          <p:cNvPr id="225289" name="Picture 9" descr="maraghe1"/>
          <p:cNvPicPr>
            <a:picLocks noChangeAspect="1" noChangeArrowheads="1"/>
          </p:cNvPicPr>
          <p:nvPr/>
        </p:nvPicPr>
        <p:blipFill>
          <a:blip r:embed="rId5"/>
          <a:srcRect/>
          <a:stretch>
            <a:fillRect/>
          </a:stretch>
        </p:blipFill>
        <p:spPr bwMode="auto">
          <a:xfrm>
            <a:off x="809625" y="2227263"/>
            <a:ext cx="2970213" cy="4441825"/>
          </a:xfrm>
          <a:prstGeom prst="rect">
            <a:avLst/>
          </a:prstGeom>
          <a:noFill/>
          <a:ln w="3175">
            <a:solidFill>
              <a:srgbClr val="000000"/>
            </a:solidFill>
            <a:miter lim="800000"/>
            <a:headEnd/>
            <a:tailEnd/>
          </a:ln>
          <a:effectLst>
            <a:outerShdw dist="107763" dir="2700000" algn="ctr" rotWithShape="0">
              <a:schemeClr val="tx1">
                <a:alpha val="50000"/>
              </a:schemeClr>
            </a:outerShdw>
          </a:effectLst>
        </p:spPr>
      </p:pic>
      <p:sp>
        <p:nvSpPr>
          <p:cNvPr id="225290" name="Rectangle 10"/>
          <p:cNvSpPr>
            <a:spLocks noChangeArrowheads="1"/>
          </p:cNvSpPr>
          <p:nvPr/>
        </p:nvSpPr>
        <p:spPr bwMode="auto">
          <a:xfrm>
            <a:off x="107950" y="511175"/>
            <a:ext cx="4105275" cy="2701925"/>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b="1" dirty="0">
                <a:solidFill>
                  <a:prstClr val="black"/>
                </a:solidFill>
                <a:latin typeface="Arial" pitchFamily="34" charset="0"/>
                <a:cs typeface="B Homa" panose="00000400000000000000" pitchFamily="2" charset="-78"/>
              </a:rPr>
              <a:t>گنبد کبود مراغه: (593 ق) کهن ترین آرامگاه برجی در مراغه، که به نادرست آن را گور مادر هولاکو می دانند و شاید سال ها پیش از یورش مغولان ساخته شده باشد. این برج، ده پهلوست و با مهارت ویژه ترک بندی شده است. در نمای آن تکه های کاشی بسیار نفیسی همانند نگین در میان رده های آجرچینی نشانده شده است. چون نسبت کاشی به آجر کم است، بسیار زیبا در آمده است.</a:t>
            </a:r>
          </a:p>
          <a:p>
            <a:pPr fontAlgn="base">
              <a:spcBef>
                <a:spcPct val="50000"/>
              </a:spcBef>
              <a:spcAft>
                <a:spcPct val="0"/>
              </a:spcAft>
            </a:pPr>
            <a:endParaRPr lang="fa-IR"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165280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25284"/>
                                        </p:tgtEl>
                                        <p:attrNameLst>
                                          <p:attrName>style.visibility</p:attrName>
                                        </p:attrNameLst>
                                      </p:cBhvr>
                                      <p:to>
                                        <p:strVal val="visible"/>
                                      </p:to>
                                    </p:set>
                                    <p:anim calcmode="lin" valueType="num">
                                      <p:cBhvr>
                                        <p:cTn id="7" dur="1000" fill="hold"/>
                                        <p:tgtEl>
                                          <p:spTgt spid="225284"/>
                                        </p:tgtEl>
                                        <p:attrNameLst>
                                          <p:attrName>ppt_x</p:attrName>
                                        </p:attrNameLst>
                                      </p:cBhvr>
                                      <p:tavLst>
                                        <p:tav tm="0">
                                          <p:val>
                                            <p:strVal val="#ppt_x-.2"/>
                                          </p:val>
                                        </p:tav>
                                        <p:tav tm="100000">
                                          <p:val>
                                            <p:strVal val="#ppt_x"/>
                                          </p:val>
                                        </p:tav>
                                      </p:tavLst>
                                    </p:anim>
                                    <p:anim calcmode="lin" valueType="num">
                                      <p:cBhvr>
                                        <p:cTn id="8" dur="1000" fill="hold"/>
                                        <p:tgtEl>
                                          <p:spTgt spid="22528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5284"/>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225283"/>
                                        </p:tgtEl>
                                        <p:attrNameLst>
                                          <p:attrName>style.visibility</p:attrName>
                                        </p:attrNameLst>
                                      </p:cBhvr>
                                      <p:to>
                                        <p:strVal val="visible"/>
                                      </p:to>
                                    </p:set>
                                    <p:animEffect transition="in" filter="diamond(in)">
                                      <p:cBhvr>
                                        <p:cTn id="13" dur="2000"/>
                                        <p:tgtEl>
                                          <p:spTgt spid="225283"/>
                                        </p:tgtEl>
                                      </p:cBhvr>
                                    </p:animEffect>
                                  </p:childTnLst>
                                </p:cTn>
                              </p:par>
                            </p:childTnLst>
                          </p:cTn>
                        </p:par>
                        <p:par>
                          <p:cTn id="14" fill="hold">
                            <p:stCondLst>
                              <p:cond delay="3000"/>
                            </p:stCondLst>
                            <p:childTnLst>
                              <p:par>
                                <p:cTn id="15" presetID="16" presetClass="entr" presetSubtype="26" fill="hold" nodeType="afterEffect">
                                  <p:stCondLst>
                                    <p:cond delay="0"/>
                                  </p:stCondLst>
                                  <p:childTnLst>
                                    <p:set>
                                      <p:cBhvr>
                                        <p:cTn id="16" dur="1" fill="hold">
                                          <p:stCondLst>
                                            <p:cond delay="0"/>
                                          </p:stCondLst>
                                        </p:cTn>
                                        <p:tgtEl>
                                          <p:spTgt spid="225285"/>
                                        </p:tgtEl>
                                        <p:attrNameLst>
                                          <p:attrName>style.visibility</p:attrName>
                                        </p:attrNameLst>
                                      </p:cBhvr>
                                      <p:to>
                                        <p:strVal val="visible"/>
                                      </p:to>
                                    </p:set>
                                    <p:animEffect transition="in" filter="barn(inHorizontal)">
                                      <p:cBhvr>
                                        <p:cTn id="17" dur="1000"/>
                                        <p:tgtEl>
                                          <p:spTgt spid="225285"/>
                                        </p:tgtEl>
                                      </p:cBhvr>
                                    </p:animEffect>
                                  </p:childTnLst>
                                </p:cTn>
                              </p:par>
                              <p:par>
                                <p:cTn id="18" presetID="16" presetClass="entr" presetSubtype="26" fill="hold" nodeType="withEffect">
                                  <p:stCondLst>
                                    <p:cond delay="0"/>
                                  </p:stCondLst>
                                  <p:childTnLst>
                                    <p:set>
                                      <p:cBhvr>
                                        <p:cTn id="19" dur="1" fill="hold">
                                          <p:stCondLst>
                                            <p:cond delay="0"/>
                                          </p:stCondLst>
                                        </p:cTn>
                                        <p:tgtEl>
                                          <p:spTgt spid="225286"/>
                                        </p:tgtEl>
                                        <p:attrNameLst>
                                          <p:attrName>style.visibility</p:attrName>
                                        </p:attrNameLst>
                                      </p:cBhvr>
                                      <p:to>
                                        <p:strVal val="visible"/>
                                      </p:to>
                                    </p:set>
                                    <p:animEffect transition="in" filter="barn(inHorizontal)">
                                      <p:cBhvr>
                                        <p:cTn id="20" dur="1000"/>
                                        <p:tgtEl>
                                          <p:spTgt spid="225286"/>
                                        </p:tgtEl>
                                      </p:cBhvr>
                                    </p:animEffect>
                                  </p:childTnLst>
                                </p:cTn>
                              </p:par>
                            </p:childTnLst>
                          </p:cTn>
                        </p:par>
                        <p:par>
                          <p:cTn id="21" fill="hold">
                            <p:stCondLst>
                              <p:cond delay="4000"/>
                            </p:stCondLst>
                            <p:childTnLst>
                              <p:par>
                                <p:cTn id="22" presetID="12" presetClass="entr" presetSubtype="4" fill="hold" grpId="0" nodeType="afterEffect">
                                  <p:stCondLst>
                                    <p:cond delay="0"/>
                                  </p:stCondLst>
                                  <p:childTnLst>
                                    <p:set>
                                      <p:cBhvr>
                                        <p:cTn id="23" dur="1" fill="hold">
                                          <p:stCondLst>
                                            <p:cond delay="0"/>
                                          </p:stCondLst>
                                        </p:cTn>
                                        <p:tgtEl>
                                          <p:spTgt spid="225287"/>
                                        </p:tgtEl>
                                        <p:attrNameLst>
                                          <p:attrName>style.visibility</p:attrName>
                                        </p:attrNameLst>
                                      </p:cBhvr>
                                      <p:to>
                                        <p:strVal val="visible"/>
                                      </p:to>
                                    </p:set>
                                    <p:animEffect transition="in" filter="slide(fromBottom)">
                                      <p:cBhvr>
                                        <p:cTn id="24" dur="1000"/>
                                        <p:tgtEl>
                                          <p:spTgt spid="225287"/>
                                        </p:tgtEl>
                                      </p:cBhvr>
                                    </p:animEffect>
                                  </p:childTnLst>
                                </p:cTn>
                              </p:par>
                            </p:childTnLst>
                          </p:cTn>
                        </p:par>
                        <p:par>
                          <p:cTn id="25" fill="hold">
                            <p:stCondLst>
                              <p:cond delay="5000"/>
                            </p:stCondLst>
                            <p:childTnLst>
                              <p:par>
                                <p:cTn id="26" presetID="13" presetClass="entr" presetSubtype="16" fill="hold" nodeType="afterEffect">
                                  <p:stCondLst>
                                    <p:cond delay="0"/>
                                  </p:stCondLst>
                                  <p:childTnLst>
                                    <p:set>
                                      <p:cBhvr>
                                        <p:cTn id="27" dur="1" fill="hold">
                                          <p:stCondLst>
                                            <p:cond delay="0"/>
                                          </p:stCondLst>
                                        </p:cTn>
                                        <p:tgtEl>
                                          <p:spTgt spid="225289"/>
                                        </p:tgtEl>
                                        <p:attrNameLst>
                                          <p:attrName>style.visibility</p:attrName>
                                        </p:attrNameLst>
                                      </p:cBhvr>
                                      <p:to>
                                        <p:strVal val="visible"/>
                                      </p:to>
                                    </p:set>
                                    <p:animEffect transition="in" filter="plus(in)">
                                      <p:cBhvr>
                                        <p:cTn id="28" dur="2000"/>
                                        <p:tgtEl>
                                          <p:spTgt spid="225289"/>
                                        </p:tgtEl>
                                      </p:cBhvr>
                                    </p:animEffect>
                                  </p:childTnLst>
                                </p:cTn>
                              </p:par>
                            </p:childTnLst>
                          </p:cTn>
                        </p:par>
                        <p:par>
                          <p:cTn id="29" fill="hold">
                            <p:stCondLst>
                              <p:cond delay="7000"/>
                            </p:stCondLst>
                            <p:childTnLst>
                              <p:par>
                                <p:cTn id="30" presetID="8" presetClass="entr" presetSubtype="16" fill="hold" grpId="0" nodeType="afterEffect">
                                  <p:stCondLst>
                                    <p:cond delay="0"/>
                                  </p:stCondLst>
                                  <p:childTnLst>
                                    <p:set>
                                      <p:cBhvr>
                                        <p:cTn id="31" dur="1" fill="hold">
                                          <p:stCondLst>
                                            <p:cond delay="0"/>
                                          </p:stCondLst>
                                        </p:cTn>
                                        <p:tgtEl>
                                          <p:spTgt spid="225290"/>
                                        </p:tgtEl>
                                        <p:attrNameLst>
                                          <p:attrName>style.visibility</p:attrName>
                                        </p:attrNameLst>
                                      </p:cBhvr>
                                      <p:to>
                                        <p:strVal val="visible"/>
                                      </p:to>
                                    </p:set>
                                    <p:animEffect transition="in" filter="diamond(in)">
                                      <p:cBhvr>
                                        <p:cTn id="32" dur="2000"/>
                                        <p:tgtEl>
                                          <p:spTgt spid="225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3" grpId="0"/>
      <p:bldP spid="225284" grpId="0"/>
      <p:bldP spid="225287" grpId="0"/>
      <p:bldP spid="22529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502CC2AB-87FC-4453-BEF0-57EC6C62EFBB}" type="slidenum">
              <a:rPr lang="ar-SA">
                <a:solidFill>
                  <a:srgbClr val="90C226"/>
                </a:solidFill>
              </a:rPr>
              <a:pPr/>
              <a:t>88</a:t>
            </a:fld>
            <a:endParaRPr lang="en-US" dirty="0">
              <a:solidFill>
                <a:srgbClr val="90C226"/>
              </a:solidFill>
            </a:endParaRPr>
          </a:p>
        </p:txBody>
      </p:sp>
      <p:sp>
        <p:nvSpPr>
          <p:cNvPr id="733188" name="Text Box 4"/>
          <p:cNvSpPr txBox="1">
            <a:spLocks noChangeArrowheads="1"/>
          </p:cNvSpPr>
          <p:nvPr/>
        </p:nvSpPr>
        <p:spPr bwMode="auto">
          <a:xfrm>
            <a:off x="6372225" y="404813"/>
            <a:ext cx="2373313" cy="427037"/>
          </a:xfrm>
          <a:prstGeom prst="rect">
            <a:avLst/>
          </a:prstGeom>
          <a:noFill/>
          <a:ln w="9525">
            <a:noFill/>
            <a:miter lim="800000"/>
            <a:headEnd type="none" w="sm" len="sm"/>
            <a:tailEnd type="none" w="sm" len="sm"/>
          </a:ln>
          <a:effectLst/>
        </p:spPr>
        <p:txBody>
          <a:bodyPr>
            <a:spAutoFit/>
          </a:bodyPr>
          <a:lstStyle/>
          <a:p>
            <a:pPr fontAlgn="base">
              <a:spcBef>
                <a:spcPct val="50000"/>
              </a:spcBef>
              <a:spcAft>
                <a:spcPct val="0"/>
              </a:spcAft>
            </a:pPr>
            <a:r>
              <a:rPr lang="fa-IR" sz="2200" b="1" dirty="0">
                <a:solidFill>
                  <a:srgbClr val="800000"/>
                </a:solidFill>
                <a:latin typeface="Arial" pitchFamily="34" charset="0"/>
                <a:cs typeface="B Homa" panose="00000400000000000000" pitchFamily="2" charset="-78"/>
              </a:rPr>
              <a:t>معماری شیوه آذری</a:t>
            </a:r>
            <a:endParaRPr lang="en-US" sz="2200" b="1" dirty="0">
              <a:solidFill>
                <a:srgbClr val="800000"/>
              </a:solidFill>
              <a:latin typeface="Arial" pitchFamily="34" charset="0"/>
              <a:cs typeface="B Homa" panose="00000400000000000000" pitchFamily="2" charset="-78"/>
            </a:endParaRPr>
          </a:p>
        </p:txBody>
      </p:sp>
      <p:sp>
        <p:nvSpPr>
          <p:cNvPr id="733189" name="Rectangle 5"/>
          <p:cNvSpPr>
            <a:spLocks noChangeArrowheads="1"/>
          </p:cNvSpPr>
          <p:nvPr/>
        </p:nvSpPr>
        <p:spPr bwMode="auto">
          <a:xfrm>
            <a:off x="2195513" y="1484313"/>
            <a:ext cx="6515100" cy="2047875"/>
          </a:xfrm>
          <a:prstGeom prst="rect">
            <a:avLst/>
          </a:prstGeom>
          <a:noFill/>
          <a:ln w="9525">
            <a:noFill/>
            <a:miter lim="800000"/>
            <a:headEnd/>
            <a:tailEnd/>
          </a:ln>
          <a:effectLst/>
        </p:spPr>
        <p:txBody>
          <a:bodyPr>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یورش خونین مغولان،سراسر ایران بویژه خراسان را از هنرمندان و معماران تهی ساخت</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این هنرمندان از چنگال درندگان بدر رفته و در سرزمینهای جنوبی ایران به پناه فرمانروایان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بومی رفتند.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در دوره بعد هنگامی که ایلخانان (جانشینان چنگیز در ایران)نیاز پیدا کردند ویرانی های</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نیاکانشان را بازسازی کنند یا دست کم به خاطر نیازی که به کاخ و خانه و گرمابه و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 در پایتخت خود داشتند معماران را از سرزمین های جنوبی به دربار خود فرا خواندند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این بار از آمیزش ویژگی های معماری مرکز ایران و جنوب با سنت ها و روش هایی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که از روزگاران کهن ، بومی آذربایجان شده بود، شیوه آذری پدید آمد.</a:t>
            </a:r>
            <a:endParaRPr lang="en-US" sz="1600" b="1" dirty="0">
              <a:solidFill>
                <a:prstClr val="black"/>
              </a:solidFill>
              <a:latin typeface="Arial" pitchFamily="34" charset="0"/>
              <a:cs typeface="B Homa" panose="00000400000000000000" pitchFamily="2" charset="-78"/>
            </a:endParaRPr>
          </a:p>
        </p:txBody>
      </p:sp>
      <p:sp>
        <p:nvSpPr>
          <p:cNvPr id="733190" name="Rectangle 6"/>
          <p:cNvSpPr>
            <a:spLocks noChangeArrowheads="1"/>
          </p:cNvSpPr>
          <p:nvPr/>
        </p:nvSpPr>
        <p:spPr bwMode="auto">
          <a:xfrm>
            <a:off x="5651500" y="908050"/>
            <a:ext cx="3059113" cy="854075"/>
          </a:xfrm>
          <a:prstGeom prst="rect">
            <a:avLst/>
          </a:prstGeom>
          <a:noFill/>
          <a:ln w="9525">
            <a:noFill/>
            <a:miter lim="800000"/>
            <a:headEnd/>
            <a:tailEnd/>
          </a:ln>
          <a:effectLst>
            <a:outerShdw dist="28398" dir="1593903" algn="ctr" rotWithShape="0">
              <a:schemeClr val="bg2"/>
            </a:outerShdw>
          </a:effectLst>
        </p:spPr>
        <p:txBody>
          <a:bodyPr>
            <a:spAutoFit/>
          </a:bodyPr>
          <a:lstStyle/>
          <a:p>
            <a:pPr fontAlgn="base">
              <a:spcBef>
                <a:spcPct val="50000"/>
              </a:spcBef>
              <a:spcAft>
                <a:spcPct val="0"/>
              </a:spcAft>
            </a:pPr>
            <a:r>
              <a:rPr lang="fa-IR" sz="2000" b="1" dirty="0">
                <a:solidFill>
                  <a:prstClr val="black"/>
                </a:solidFill>
                <a:latin typeface="Arial" pitchFamily="34" charset="0"/>
                <a:cs typeface="B Homa" panose="00000400000000000000" pitchFamily="2" charset="-78"/>
              </a:rPr>
              <a:t>چگونگی شکل گیری شیوه آذری:</a:t>
            </a:r>
          </a:p>
          <a:p>
            <a:pPr fontAlgn="base">
              <a:spcBef>
                <a:spcPct val="50000"/>
              </a:spcBef>
              <a:spcAft>
                <a:spcPct val="0"/>
              </a:spcAft>
            </a:pPr>
            <a:endParaRPr lang="en-US" sz="2000" b="1" dirty="0">
              <a:solidFill>
                <a:prstClr val="black"/>
              </a:solidFill>
              <a:latin typeface="Arial" pitchFamily="34" charset="0"/>
              <a:cs typeface="B Homa" panose="00000400000000000000" pitchFamily="2" charset="-78"/>
            </a:endParaRPr>
          </a:p>
        </p:txBody>
      </p:sp>
      <p:pic>
        <p:nvPicPr>
          <p:cNvPr id="733191" name="Picture 7" descr="DSCN2466"/>
          <p:cNvPicPr>
            <a:picLocks noChangeAspect="1" noChangeArrowheads="1"/>
          </p:cNvPicPr>
          <p:nvPr/>
        </p:nvPicPr>
        <p:blipFill>
          <a:blip r:embed="rId2" cstate="screen">
            <a:lum contrast="36000"/>
            <a:extLst>
              <a:ext uri="{28A0092B-C50C-407E-A947-70E740481C1C}">
                <a14:useLocalDpi xmlns:a14="http://schemas.microsoft.com/office/drawing/2010/main"/>
              </a:ext>
            </a:extLst>
          </a:blip>
          <a:srcRect/>
          <a:stretch>
            <a:fillRect/>
          </a:stretch>
        </p:blipFill>
        <p:spPr bwMode="auto">
          <a:xfrm>
            <a:off x="1258888" y="188913"/>
            <a:ext cx="966787" cy="1584325"/>
          </a:xfrm>
          <a:prstGeom prst="rect">
            <a:avLst/>
          </a:prstGeom>
          <a:noFill/>
          <a:ln w="19050">
            <a:solidFill>
              <a:srgbClr val="000000"/>
            </a:solidFill>
            <a:miter lim="800000"/>
            <a:headEnd/>
            <a:tailEnd/>
          </a:ln>
          <a:effectLst>
            <a:outerShdw dist="107763" dir="8100000" algn="ctr" rotWithShape="0">
              <a:schemeClr val="bg2">
                <a:alpha val="50000"/>
              </a:schemeClr>
            </a:outerShdw>
          </a:effectLst>
        </p:spPr>
      </p:pic>
      <p:pic>
        <p:nvPicPr>
          <p:cNvPr id="733192" name="Picture 8" descr="DSCN2460"/>
          <p:cNvPicPr>
            <a:picLocks noChangeAspect="1" noChangeArrowheads="1"/>
          </p:cNvPicPr>
          <p:nvPr/>
        </p:nvPicPr>
        <p:blipFill>
          <a:blip r:embed="rId3" cstate="screen">
            <a:lum contrast="36000"/>
            <a:extLst>
              <a:ext uri="{28A0092B-C50C-407E-A947-70E740481C1C}">
                <a14:useLocalDpi xmlns:a14="http://schemas.microsoft.com/office/drawing/2010/main"/>
              </a:ext>
            </a:extLst>
          </a:blip>
          <a:srcRect/>
          <a:stretch>
            <a:fillRect/>
          </a:stretch>
        </p:blipFill>
        <p:spPr bwMode="auto">
          <a:xfrm>
            <a:off x="611188" y="1844675"/>
            <a:ext cx="1439862" cy="879475"/>
          </a:xfrm>
          <a:prstGeom prst="rect">
            <a:avLst/>
          </a:prstGeom>
          <a:noFill/>
          <a:ln w="19050">
            <a:solidFill>
              <a:srgbClr val="000000"/>
            </a:solidFill>
            <a:miter lim="800000"/>
            <a:headEnd/>
            <a:tailEnd/>
          </a:ln>
          <a:effectLst>
            <a:outerShdw dist="107763" dir="8100000" algn="ctr" rotWithShape="0">
              <a:schemeClr val="bg2">
                <a:alpha val="50000"/>
              </a:schemeClr>
            </a:outerShdw>
          </a:effectLst>
        </p:spPr>
      </p:pic>
      <p:pic>
        <p:nvPicPr>
          <p:cNvPr id="733193" name="Picture 9" descr="e8"/>
          <p:cNvPicPr>
            <a:picLocks noChangeAspect="1" noChangeArrowheads="1"/>
          </p:cNvPicPr>
          <p:nvPr/>
        </p:nvPicPr>
        <p:blipFill>
          <a:blip r:embed="rId4" cstate="screen">
            <a:lum contrast="30000"/>
            <a:extLst>
              <a:ext uri="{28A0092B-C50C-407E-A947-70E740481C1C}">
                <a14:useLocalDpi xmlns:a14="http://schemas.microsoft.com/office/drawing/2010/main"/>
              </a:ext>
            </a:extLst>
          </a:blip>
          <a:srcRect/>
          <a:stretch>
            <a:fillRect/>
          </a:stretch>
        </p:blipFill>
        <p:spPr bwMode="auto">
          <a:xfrm>
            <a:off x="1187450" y="2781300"/>
            <a:ext cx="1511300" cy="893763"/>
          </a:xfrm>
          <a:prstGeom prst="rect">
            <a:avLst/>
          </a:prstGeom>
          <a:noFill/>
          <a:ln w="19050">
            <a:solidFill>
              <a:srgbClr val="000000"/>
            </a:solidFill>
            <a:miter lim="800000"/>
            <a:headEnd/>
            <a:tailEnd/>
          </a:ln>
          <a:effectLst>
            <a:outerShdw dist="107763" dir="8100000" algn="ctr" rotWithShape="0">
              <a:schemeClr val="bg2">
                <a:alpha val="50000"/>
              </a:schemeClr>
            </a:outerShdw>
          </a:effectLst>
        </p:spPr>
      </p:pic>
      <p:pic>
        <p:nvPicPr>
          <p:cNvPr id="733194" name="Picture 10" descr="DSCN2475"/>
          <p:cNvPicPr>
            <a:picLocks noChangeAspect="1" noChangeArrowheads="1"/>
          </p:cNvPicPr>
          <p:nvPr/>
        </p:nvPicPr>
        <p:blipFill>
          <a:blip r:embed="rId5" cstate="screen">
            <a:lum contrast="36000"/>
            <a:extLst>
              <a:ext uri="{28A0092B-C50C-407E-A947-70E740481C1C}">
                <a14:useLocalDpi xmlns:a14="http://schemas.microsoft.com/office/drawing/2010/main"/>
              </a:ext>
            </a:extLst>
          </a:blip>
          <a:srcRect/>
          <a:stretch>
            <a:fillRect/>
          </a:stretch>
        </p:blipFill>
        <p:spPr bwMode="auto">
          <a:xfrm>
            <a:off x="539750" y="3716338"/>
            <a:ext cx="1081088" cy="998537"/>
          </a:xfrm>
          <a:prstGeom prst="rect">
            <a:avLst/>
          </a:prstGeom>
          <a:noFill/>
          <a:ln w="19050">
            <a:solidFill>
              <a:srgbClr val="000000"/>
            </a:solidFill>
            <a:miter lim="800000"/>
            <a:headEnd/>
            <a:tailEnd/>
          </a:ln>
          <a:effectLst>
            <a:outerShdw dist="107763" dir="8100000" algn="ctr" rotWithShape="0">
              <a:schemeClr val="bg2">
                <a:alpha val="50000"/>
              </a:schemeClr>
            </a:outerShdw>
          </a:effectLst>
        </p:spPr>
      </p:pic>
      <p:pic>
        <p:nvPicPr>
          <p:cNvPr id="733195" name="Picture 11" descr="safi5"/>
          <p:cNvPicPr>
            <a:picLocks noChangeAspect="1" noChangeArrowheads="1"/>
          </p:cNvPicPr>
          <p:nvPr/>
        </p:nvPicPr>
        <p:blipFill>
          <a:blip r:embed="rId6">
            <a:lum contrast="36000"/>
          </a:blip>
          <a:srcRect/>
          <a:stretch>
            <a:fillRect/>
          </a:stretch>
        </p:blipFill>
        <p:spPr bwMode="auto">
          <a:xfrm>
            <a:off x="611188" y="5157788"/>
            <a:ext cx="1108075" cy="1511300"/>
          </a:xfrm>
          <a:prstGeom prst="rect">
            <a:avLst/>
          </a:prstGeom>
          <a:noFill/>
          <a:ln w="19050">
            <a:solidFill>
              <a:srgbClr val="000000"/>
            </a:solidFill>
            <a:miter lim="800000"/>
            <a:headEnd/>
            <a:tailEnd/>
          </a:ln>
          <a:effectLst>
            <a:outerShdw dist="107763" dir="8100000" algn="ctr" rotWithShape="0">
              <a:schemeClr val="bg2">
                <a:alpha val="50000"/>
              </a:schemeClr>
            </a:outerShdw>
          </a:effectLst>
        </p:spPr>
      </p:pic>
    </p:spTree>
    <p:extLst>
      <p:ext uri="{BB962C8B-B14F-4D97-AF65-F5344CB8AC3E}">
        <p14:creationId xmlns:p14="http://schemas.microsoft.com/office/powerpoint/2010/main" val="398877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33188">
                                            <p:txEl>
                                              <p:pRg st="0" end="0"/>
                                            </p:txEl>
                                          </p:spTgt>
                                        </p:tgtEl>
                                        <p:attrNameLst>
                                          <p:attrName>style.visibility</p:attrName>
                                        </p:attrNameLst>
                                      </p:cBhvr>
                                      <p:to>
                                        <p:strVal val="visible"/>
                                      </p:to>
                                    </p:set>
                                    <p:anim calcmode="lin" valueType="num">
                                      <p:cBhvr>
                                        <p:cTn id="7" dur="1000" fill="hold"/>
                                        <p:tgtEl>
                                          <p:spTgt spid="73318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73318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33188">
                                            <p:txEl>
                                              <p:pRg st="0" end="0"/>
                                            </p:txEl>
                                          </p:spTgt>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733190"/>
                                        </p:tgtEl>
                                        <p:attrNameLst>
                                          <p:attrName>style.visibility</p:attrName>
                                        </p:attrNameLst>
                                      </p:cBhvr>
                                      <p:to>
                                        <p:strVal val="visible"/>
                                      </p:to>
                                    </p:set>
                                    <p:anim calcmode="lin" valueType="num">
                                      <p:cBhvr>
                                        <p:cTn id="12" dur="1000" fill="hold"/>
                                        <p:tgtEl>
                                          <p:spTgt spid="733190"/>
                                        </p:tgtEl>
                                        <p:attrNameLst>
                                          <p:attrName>ppt_x</p:attrName>
                                        </p:attrNameLst>
                                      </p:cBhvr>
                                      <p:tavLst>
                                        <p:tav tm="0">
                                          <p:val>
                                            <p:strVal val="#ppt_x-.2"/>
                                          </p:val>
                                        </p:tav>
                                        <p:tav tm="100000">
                                          <p:val>
                                            <p:strVal val="#ppt_x"/>
                                          </p:val>
                                        </p:tav>
                                      </p:tavLst>
                                    </p:anim>
                                    <p:anim calcmode="lin" valueType="num">
                                      <p:cBhvr>
                                        <p:cTn id="13" dur="1000" fill="hold"/>
                                        <p:tgtEl>
                                          <p:spTgt spid="73319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33190"/>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733191"/>
                                        </p:tgtEl>
                                        <p:attrNameLst>
                                          <p:attrName>style.visibility</p:attrName>
                                        </p:attrNameLst>
                                      </p:cBhvr>
                                      <p:to>
                                        <p:strVal val="visible"/>
                                      </p:to>
                                    </p:set>
                                    <p:animEffect transition="in" filter="fade">
                                      <p:cBhvr>
                                        <p:cTn id="18" dur="1000"/>
                                        <p:tgtEl>
                                          <p:spTgt spid="733191"/>
                                        </p:tgtEl>
                                      </p:cBhvr>
                                    </p:animEffect>
                                    <p:anim calcmode="lin" valueType="num">
                                      <p:cBhvr>
                                        <p:cTn id="19" dur="1000" fill="hold"/>
                                        <p:tgtEl>
                                          <p:spTgt spid="733191"/>
                                        </p:tgtEl>
                                        <p:attrNameLst>
                                          <p:attrName>ppt_x</p:attrName>
                                        </p:attrNameLst>
                                      </p:cBhvr>
                                      <p:tavLst>
                                        <p:tav tm="0">
                                          <p:val>
                                            <p:strVal val="#ppt_x"/>
                                          </p:val>
                                        </p:tav>
                                        <p:tav tm="100000">
                                          <p:val>
                                            <p:strVal val="#ppt_x"/>
                                          </p:val>
                                        </p:tav>
                                      </p:tavLst>
                                    </p:anim>
                                    <p:anim calcmode="lin" valueType="num">
                                      <p:cBhvr>
                                        <p:cTn id="20" dur="1000" fill="hold"/>
                                        <p:tgtEl>
                                          <p:spTgt spid="73319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733192"/>
                                        </p:tgtEl>
                                        <p:attrNameLst>
                                          <p:attrName>style.visibility</p:attrName>
                                        </p:attrNameLst>
                                      </p:cBhvr>
                                      <p:to>
                                        <p:strVal val="visible"/>
                                      </p:to>
                                    </p:set>
                                    <p:anim calcmode="lin" valueType="num">
                                      <p:cBhvr>
                                        <p:cTn id="24" dur="1000" fill="hold"/>
                                        <p:tgtEl>
                                          <p:spTgt spid="733192"/>
                                        </p:tgtEl>
                                        <p:attrNameLst>
                                          <p:attrName>ppt_x</p:attrName>
                                        </p:attrNameLst>
                                      </p:cBhvr>
                                      <p:tavLst>
                                        <p:tav tm="0">
                                          <p:val>
                                            <p:strVal val="#ppt_x-.2"/>
                                          </p:val>
                                        </p:tav>
                                        <p:tav tm="100000">
                                          <p:val>
                                            <p:strVal val="#ppt_x"/>
                                          </p:val>
                                        </p:tav>
                                      </p:tavLst>
                                    </p:anim>
                                    <p:anim calcmode="lin" valueType="num">
                                      <p:cBhvr>
                                        <p:cTn id="25" dur="1000" fill="hold"/>
                                        <p:tgtEl>
                                          <p:spTgt spid="733192"/>
                                        </p:tgtEl>
                                        <p:attrNameLst>
                                          <p:attrName>ppt_y</p:attrName>
                                        </p:attrNameLst>
                                      </p:cBhvr>
                                      <p:tavLst>
                                        <p:tav tm="0">
                                          <p:val>
                                            <p:strVal val="#ppt_y"/>
                                          </p:val>
                                        </p:tav>
                                        <p:tav tm="100000">
                                          <p:val>
                                            <p:strVal val="#ppt_y"/>
                                          </p:val>
                                        </p:tav>
                                      </p:tavLst>
                                    </p:anim>
                                    <p:animEffect transition="in" filter="wipe(right)" prLst="gradientSize: 0.1">
                                      <p:cBhvr>
                                        <p:cTn id="26" dur="1000"/>
                                        <p:tgtEl>
                                          <p:spTgt spid="733192"/>
                                        </p:tgtEl>
                                      </p:cBhvr>
                                    </p:animEffect>
                                  </p:childTnLst>
                                </p:cTn>
                              </p:par>
                            </p:childTnLst>
                          </p:cTn>
                        </p:par>
                        <p:par>
                          <p:cTn id="27" fill="hold">
                            <p:stCondLst>
                              <p:cond delay="3000"/>
                            </p:stCondLst>
                            <p:childTnLst>
                              <p:par>
                                <p:cTn id="28" presetID="29" presetClass="entr" presetSubtype="0" fill="hold" nodeType="afterEffect">
                                  <p:stCondLst>
                                    <p:cond delay="0"/>
                                  </p:stCondLst>
                                  <p:childTnLst>
                                    <p:set>
                                      <p:cBhvr>
                                        <p:cTn id="29" dur="1" fill="hold">
                                          <p:stCondLst>
                                            <p:cond delay="0"/>
                                          </p:stCondLst>
                                        </p:cTn>
                                        <p:tgtEl>
                                          <p:spTgt spid="733193"/>
                                        </p:tgtEl>
                                        <p:attrNameLst>
                                          <p:attrName>style.visibility</p:attrName>
                                        </p:attrNameLst>
                                      </p:cBhvr>
                                      <p:to>
                                        <p:strVal val="visible"/>
                                      </p:to>
                                    </p:set>
                                    <p:anim calcmode="lin" valueType="num">
                                      <p:cBhvr>
                                        <p:cTn id="30" dur="1000" fill="hold"/>
                                        <p:tgtEl>
                                          <p:spTgt spid="733193"/>
                                        </p:tgtEl>
                                        <p:attrNameLst>
                                          <p:attrName>ppt_x</p:attrName>
                                        </p:attrNameLst>
                                      </p:cBhvr>
                                      <p:tavLst>
                                        <p:tav tm="0">
                                          <p:val>
                                            <p:strVal val="#ppt_x-.2"/>
                                          </p:val>
                                        </p:tav>
                                        <p:tav tm="100000">
                                          <p:val>
                                            <p:strVal val="#ppt_x"/>
                                          </p:val>
                                        </p:tav>
                                      </p:tavLst>
                                    </p:anim>
                                    <p:anim calcmode="lin" valueType="num">
                                      <p:cBhvr>
                                        <p:cTn id="31" dur="1000" fill="hold"/>
                                        <p:tgtEl>
                                          <p:spTgt spid="733193"/>
                                        </p:tgtEl>
                                        <p:attrNameLst>
                                          <p:attrName>ppt_y</p:attrName>
                                        </p:attrNameLst>
                                      </p:cBhvr>
                                      <p:tavLst>
                                        <p:tav tm="0">
                                          <p:val>
                                            <p:strVal val="#ppt_y"/>
                                          </p:val>
                                        </p:tav>
                                        <p:tav tm="100000">
                                          <p:val>
                                            <p:strVal val="#ppt_y"/>
                                          </p:val>
                                        </p:tav>
                                      </p:tavLst>
                                    </p:anim>
                                    <p:animEffect transition="in" filter="wipe(right)" prLst="gradientSize: 0.1">
                                      <p:cBhvr>
                                        <p:cTn id="32" dur="1000"/>
                                        <p:tgtEl>
                                          <p:spTgt spid="733193"/>
                                        </p:tgtEl>
                                      </p:cBhvr>
                                    </p:animEffect>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33194"/>
                                        </p:tgtEl>
                                        <p:attrNameLst>
                                          <p:attrName>style.visibility</p:attrName>
                                        </p:attrNameLst>
                                      </p:cBhvr>
                                      <p:to>
                                        <p:strVal val="visible"/>
                                      </p:to>
                                    </p:set>
                                    <p:animEffect transition="in" filter="fade">
                                      <p:cBhvr>
                                        <p:cTn id="36" dur="1000"/>
                                        <p:tgtEl>
                                          <p:spTgt spid="733194"/>
                                        </p:tgtEl>
                                      </p:cBhvr>
                                    </p:animEffect>
                                    <p:anim calcmode="lin" valueType="num">
                                      <p:cBhvr>
                                        <p:cTn id="37" dur="1000" fill="hold"/>
                                        <p:tgtEl>
                                          <p:spTgt spid="733194"/>
                                        </p:tgtEl>
                                        <p:attrNameLst>
                                          <p:attrName>ppt_x</p:attrName>
                                        </p:attrNameLst>
                                      </p:cBhvr>
                                      <p:tavLst>
                                        <p:tav tm="0">
                                          <p:val>
                                            <p:strVal val="#ppt_x"/>
                                          </p:val>
                                        </p:tav>
                                        <p:tav tm="100000">
                                          <p:val>
                                            <p:strVal val="#ppt_x"/>
                                          </p:val>
                                        </p:tav>
                                      </p:tavLst>
                                    </p:anim>
                                    <p:anim calcmode="lin" valueType="num">
                                      <p:cBhvr>
                                        <p:cTn id="38" dur="1000" fill="hold"/>
                                        <p:tgtEl>
                                          <p:spTgt spid="733194"/>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33195"/>
                                        </p:tgtEl>
                                        <p:attrNameLst>
                                          <p:attrName>style.visibility</p:attrName>
                                        </p:attrNameLst>
                                      </p:cBhvr>
                                      <p:to>
                                        <p:strVal val="visible"/>
                                      </p:to>
                                    </p:set>
                                    <p:animEffect transition="in" filter="fade">
                                      <p:cBhvr>
                                        <p:cTn id="42" dur="1000"/>
                                        <p:tgtEl>
                                          <p:spTgt spid="733195"/>
                                        </p:tgtEl>
                                      </p:cBhvr>
                                    </p:animEffect>
                                    <p:anim calcmode="lin" valueType="num">
                                      <p:cBhvr>
                                        <p:cTn id="43" dur="1000" fill="hold"/>
                                        <p:tgtEl>
                                          <p:spTgt spid="733195"/>
                                        </p:tgtEl>
                                        <p:attrNameLst>
                                          <p:attrName>ppt_x</p:attrName>
                                        </p:attrNameLst>
                                      </p:cBhvr>
                                      <p:tavLst>
                                        <p:tav tm="0">
                                          <p:val>
                                            <p:strVal val="#ppt_x"/>
                                          </p:val>
                                        </p:tav>
                                        <p:tav tm="100000">
                                          <p:val>
                                            <p:strVal val="#ppt_x"/>
                                          </p:val>
                                        </p:tav>
                                      </p:tavLst>
                                    </p:anim>
                                    <p:anim calcmode="lin" valueType="num">
                                      <p:cBhvr>
                                        <p:cTn id="44" dur="1000" fill="hold"/>
                                        <p:tgtEl>
                                          <p:spTgt spid="733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319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3"/>
          <p:cNvSpPr>
            <a:spLocks noGrp="1"/>
          </p:cNvSpPr>
          <p:nvPr>
            <p:ph type="sldNum" sz="quarter" idx="12"/>
          </p:nvPr>
        </p:nvSpPr>
        <p:spPr/>
        <p:txBody>
          <a:bodyPr/>
          <a:lstStyle/>
          <a:p>
            <a:fld id="{3FBF108E-4D3A-41BD-8843-B50AED8B8496}" type="slidenum">
              <a:rPr lang="ar-SA">
                <a:solidFill>
                  <a:srgbClr val="90C226"/>
                </a:solidFill>
              </a:rPr>
              <a:pPr/>
              <a:t>89</a:t>
            </a:fld>
            <a:endParaRPr lang="en-US" dirty="0">
              <a:solidFill>
                <a:srgbClr val="90C226"/>
              </a:solidFill>
            </a:endParaRPr>
          </a:p>
        </p:txBody>
      </p:sp>
      <p:pic>
        <p:nvPicPr>
          <p:cNvPr id="232466" name="Picture 18" descr="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308850" y="3716338"/>
            <a:ext cx="1620838" cy="20161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32471" name="Picture 23" descr="ghiyasiye"/>
          <p:cNvPicPr>
            <a:picLocks noChangeAspect="1" noChangeArrowheads="1"/>
          </p:cNvPicPr>
          <p:nvPr/>
        </p:nvPicPr>
        <p:blipFill>
          <a:blip r:embed="rId3" cstate="screen">
            <a:lum contrast="30000"/>
            <a:extLst>
              <a:ext uri="{28A0092B-C50C-407E-A947-70E740481C1C}">
                <a14:useLocalDpi xmlns:a14="http://schemas.microsoft.com/office/drawing/2010/main"/>
              </a:ext>
            </a:extLst>
          </a:blip>
          <a:srcRect/>
          <a:stretch>
            <a:fillRect/>
          </a:stretch>
        </p:blipFill>
        <p:spPr bwMode="auto">
          <a:xfrm>
            <a:off x="179388" y="3895725"/>
            <a:ext cx="2305050" cy="1765300"/>
          </a:xfrm>
          <a:prstGeom prst="rect">
            <a:avLst/>
          </a:prstGeom>
          <a:noFill/>
          <a:ln w="38100">
            <a:solidFill>
              <a:srgbClr val="000000"/>
            </a:solidFill>
            <a:miter lim="800000"/>
            <a:headEnd/>
            <a:tailEnd/>
          </a:ln>
          <a:effectLst>
            <a:outerShdw dist="107763" dir="8100000" algn="ctr" rotWithShape="0">
              <a:schemeClr val="bg1">
                <a:alpha val="50000"/>
              </a:schemeClr>
            </a:outerShdw>
          </a:effectLst>
        </p:spPr>
      </p:pic>
      <p:pic>
        <p:nvPicPr>
          <p:cNvPr id="232470" name="Picture 22" descr="110"/>
          <p:cNvPicPr>
            <a:picLocks noChangeAspect="1" noChangeArrowheads="1"/>
          </p:cNvPicPr>
          <p:nvPr/>
        </p:nvPicPr>
        <p:blipFill>
          <a:blip r:embed="rId4" cstate="screen">
            <a:lum contrast="30000"/>
            <a:extLst>
              <a:ext uri="{28A0092B-C50C-407E-A947-70E740481C1C}">
                <a14:useLocalDpi xmlns:a14="http://schemas.microsoft.com/office/drawing/2010/main"/>
              </a:ext>
            </a:extLst>
          </a:blip>
          <a:srcRect/>
          <a:stretch>
            <a:fillRect/>
          </a:stretch>
        </p:blipFill>
        <p:spPr bwMode="auto">
          <a:xfrm>
            <a:off x="5795963" y="3933825"/>
            <a:ext cx="1227137" cy="1727200"/>
          </a:xfrm>
          <a:prstGeom prst="rect">
            <a:avLst/>
          </a:prstGeom>
          <a:noFill/>
          <a:ln w="38100">
            <a:solidFill>
              <a:srgbClr val="000000"/>
            </a:solidFill>
            <a:miter lim="800000"/>
            <a:headEnd/>
            <a:tailEnd/>
          </a:ln>
          <a:effectLst>
            <a:outerShdw dist="107763" dir="8100000" algn="ctr" rotWithShape="0">
              <a:schemeClr val="bg1">
                <a:alpha val="50000"/>
              </a:schemeClr>
            </a:outerShdw>
          </a:effectLst>
        </p:spPr>
      </p:pic>
      <p:sp>
        <p:nvSpPr>
          <p:cNvPr id="232452" name="Text Box 4"/>
          <p:cNvSpPr txBox="1">
            <a:spLocks noChangeArrowheads="1"/>
          </p:cNvSpPr>
          <p:nvPr/>
        </p:nvSpPr>
        <p:spPr bwMode="auto">
          <a:xfrm>
            <a:off x="6372225" y="260350"/>
            <a:ext cx="2497138" cy="854075"/>
          </a:xfrm>
          <a:prstGeom prst="rect">
            <a:avLst/>
          </a:prstGeom>
          <a:noFill/>
          <a:ln w="57150" cmpd="thinThick">
            <a:noFill/>
            <a:miter lim="800000"/>
            <a:headEnd/>
            <a:tailEnd/>
          </a:ln>
          <a:effectLst>
            <a:outerShdw dist="28398" dir="1593903" algn="ctr" rotWithShape="0">
              <a:schemeClr val="bg2"/>
            </a:outerShdw>
          </a:effectLst>
        </p:spPr>
        <p:txBody>
          <a:bodyPr>
            <a:spAutoFit/>
          </a:bodyPr>
          <a:lstStyle/>
          <a:p>
            <a:pPr fontAlgn="base">
              <a:spcBef>
                <a:spcPct val="0"/>
              </a:spcBef>
              <a:spcAft>
                <a:spcPct val="0"/>
              </a:spcAft>
            </a:pPr>
            <a:r>
              <a:rPr lang="fa-IR" sz="2200" b="1" dirty="0">
                <a:solidFill>
                  <a:prstClr val="black"/>
                </a:solidFill>
                <a:latin typeface="Arial" pitchFamily="34" charset="0"/>
                <a:cs typeface="B Homa" panose="00000400000000000000" pitchFamily="2" charset="-78"/>
              </a:rPr>
              <a:t>ویژگی های شیوه آذری:</a:t>
            </a:r>
          </a:p>
          <a:p>
            <a:pPr fontAlgn="base">
              <a:spcBef>
                <a:spcPct val="0"/>
              </a:spcBef>
              <a:spcAft>
                <a:spcPct val="0"/>
              </a:spcAft>
            </a:pPr>
            <a:endParaRPr lang="en-US" sz="2800" b="1" dirty="0">
              <a:solidFill>
                <a:prstClr val="black"/>
              </a:solidFill>
              <a:latin typeface="Arial" pitchFamily="34" charset="0"/>
              <a:cs typeface="B Homa" panose="00000400000000000000" pitchFamily="2" charset="-78"/>
            </a:endParaRPr>
          </a:p>
        </p:txBody>
      </p:sp>
      <p:sp>
        <p:nvSpPr>
          <p:cNvPr id="232455" name="Text Box 7"/>
          <p:cNvSpPr txBox="1">
            <a:spLocks noChangeArrowheads="1"/>
          </p:cNvSpPr>
          <p:nvPr/>
        </p:nvSpPr>
        <p:spPr bwMode="auto">
          <a:xfrm>
            <a:off x="4907721" y="836613"/>
            <a:ext cx="3828292" cy="156966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ویژگی های زمانی در این شیوه بسیار کار ساز بود.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بدلیل نیاز به ساخت ساختمان های گوناگونٍ،در روند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ساختمان سازی شتاب می شد.پس به پیمون بندی و</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بهره گیری از عناصر یکسان(مانند کاربندی در سازه</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و آرایه)روی آوردند تا دستاوردشان باندام و سازوار</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باشد.</a:t>
            </a:r>
            <a:endParaRPr lang="en-US" sz="1600" b="1" dirty="0">
              <a:solidFill>
                <a:prstClr val="black"/>
              </a:solidFill>
              <a:latin typeface="Arial" pitchFamily="34" charset="0"/>
              <a:cs typeface="B Homa" panose="00000400000000000000" pitchFamily="2" charset="-78"/>
            </a:endParaRPr>
          </a:p>
        </p:txBody>
      </p:sp>
      <p:sp>
        <p:nvSpPr>
          <p:cNvPr id="232456" name="Rectangle 8"/>
          <p:cNvSpPr>
            <a:spLocks noChangeArrowheads="1"/>
          </p:cNvSpPr>
          <p:nvPr/>
        </p:nvSpPr>
        <p:spPr bwMode="auto">
          <a:xfrm>
            <a:off x="8372475" y="4587875"/>
            <a:ext cx="184150" cy="731838"/>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sz="2400" b="1" dirty="0">
              <a:solidFill>
                <a:srgbClr val="EBEBEB"/>
              </a:solidFill>
              <a:latin typeface="Arial" pitchFamily="34" charset="0"/>
              <a:cs typeface="B Homa" panose="00000400000000000000" pitchFamily="2" charset="-78"/>
            </a:endParaRPr>
          </a:p>
          <a:p>
            <a:pPr fontAlgn="base">
              <a:spcBef>
                <a:spcPct val="0"/>
              </a:spcBef>
              <a:spcAft>
                <a:spcPct val="0"/>
              </a:spcAft>
            </a:pPr>
            <a:endParaRPr lang="en-US" b="1" dirty="0">
              <a:solidFill>
                <a:srgbClr val="EBEBEB"/>
              </a:solidFill>
              <a:latin typeface="Arial" pitchFamily="34" charset="0"/>
              <a:cs typeface="B Homa" panose="00000400000000000000" pitchFamily="2" charset="-78"/>
            </a:endParaRPr>
          </a:p>
        </p:txBody>
      </p:sp>
      <p:sp>
        <p:nvSpPr>
          <p:cNvPr id="232457" name="Text Box 9"/>
          <p:cNvSpPr txBox="1">
            <a:spLocks noChangeArrowheads="1"/>
          </p:cNvSpPr>
          <p:nvPr/>
        </p:nvSpPr>
        <p:spPr bwMode="auto">
          <a:xfrm>
            <a:off x="6956425" y="4967288"/>
            <a:ext cx="184150" cy="366712"/>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dirty="0">
              <a:solidFill>
                <a:srgbClr val="EBEBEB"/>
              </a:solidFill>
              <a:latin typeface="Arial" pitchFamily="34" charset="0"/>
              <a:cs typeface="B Homa" panose="00000400000000000000" pitchFamily="2" charset="-78"/>
            </a:endParaRPr>
          </a:p>
        </p:txBody>
      </p:sp>
      <p:pic>
        <p:nvPicPr>
          <p:cNvPr id="232459" name="Picture 11" descr="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700338" y="3860800"/>
            <a:ext cx="2881312" cy="1804988"/>
          </a:xfrm>
          <a:prstGeom prst="rect">
            <a:avLst/>
          </a:prstGeom>
          <a:noFill/>
          <a:ln w="38100">
            <a:solidFill>
              <a:srgbClr val="000000"/>
            </a:solidFill>
            <a:miter lim="800000"/>
            <a:headEnd/>
            <a:tailEnd/>
          </a:ln>
          <a:effectLst>
            <a:outerShdw dist="107763" dir="8100000" algn="ctr" rotWithShape="0">
              <a:srgbClr val="0033CC">
                <a:alpha val="50000"/>
              </a:srgbClr>
            </a:outerShdw>
          </a:effectLst>
        </p:spPr>
      </p:pic>
      <p:pic>
        <p:nvPicPr>
          <p:cNvPr id="232460" name="Picture 12" descr="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700338" y="333375"/>
            <a:ext cx="1943100" cy="1943100"/>
          </a:xfrm>
          <a:prstGeom prst="rect">
            <a:avLst/>
          </a:prstGeom>
          <a:noFill/>
          <a:ln w="38100">
            <a:solidFill>
              <a:srgbClr val="000000"/>
            </a:solidFill>
            <a:miter lim="800000"/>
            <a:headEnd/>
            <a:tailEnd/>
          </a:ln>
          <a:effectLst>
            <a:outerShdw dist="107763" dir="8100000" algn="ctr" rotWithShape="0">
              <a:srgbClr val="0033CC">
                <a:alpha val="50000"/>
              </a:srgbClr>
            </a:outerShdw>
          </a:effectLst>
        </p:spPr>
      </p:pic>
      <p:sp>
        <p:nvSpPr>
          <p:cNvPr id="232461" name="Text Box 13"/>
          <p:cNvSpPr txBox="1">
            <a:spLocks noChangeArrowheads="1"/>
          </p:cNvSpPr>
          <p:nvPr/>
        </p:nvSpPr>
        <p:spPr bwMode="auto">
          <a:xfrm>
            <a:off x="2771775" y="5876925"/>
            <a:ext cx="2717800" cy="33655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آرایه های هندسی رایج در شیوه آذری</a:t>
            </a:r>
            <a:endParaRPr lang="en-US" sz="1600" b="1" dirty="0">
              <a:solidFill>
                <a:prstClr val="black"/>
              </a:solidFill>
              <a:latin typeface="Arial" pitchFamily="34" charset="0"/>
              <a:cs typeface="B Homa" panose="00000400000000000000" pitchFamily="2" charset="-78"/>
            </a:endParaRPr>
          </a:p>
        </p:txBody>
      </p:sp>
      <p:pic>
        <p:nvPicPr>
          <p:cNvPr id="232462" name="Picture 14" descr="ghiyasiye1"/>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23850" y="549275"/>
            <a:ext cx="2028825" cy="2879725"/>
          </a:xfrm>
          <a:prstGeom prst="rect">
            <a:avLst/>
          </a:prstGeom>
          <a:noFill/>
          <a:ln w="38100">
            <a:solidFill>
              <a:srgbClr val="000000"/>
            </a:solidFill>
            <a:miter lim="800000"/>
            <a:headEnd/>
            <a:tailEnd/>
          </a:ln>
          <a:effectLst>
            <a:outerShdw dist="107763" dir="8100000" algn="ctr" rotWithShape="0">
              <a:srgbClr val="0033CC">
                <a:alpha val="50000"/>
              </a:srgbClr>
            </a:outerShdw>
          </a:effectLst>
        </p:spPr>
      </p:pic>
      <p:sp>
        <p:nvSpPr>
          <p:cNvPr id="232465" name="Text Box 17"/>
          <p:cNvSpPr txBox="1">
            <a:spLocks noChangeArrowheads="1"/>
          </p:cNvSpPr>
          <p:nvPr/>
        </p:nvSpPr>
        <p:spPr bwMode="auto">
          <a:xfrm>
            <a:off x="2987675" y="2392363"/>
            <a:ext cx="5759450" cy="336550"/>
          </a:xfrm>
          <a:prstGeom prst="rect">
            <a:avLst/>
          </a:prstGeom>
          <a:noFill/>
          <a:ln w="9525">
            <a:noFill/>
            <a:miter lim="800000"/>
            <a:headEnd/>
            <a:tailEnd/>
          </a:ln>
          <a:effectLst/>
        </p:spPr>
        <p:txBody>
          <a:bodyPr>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ساخت بناها با خشت خام و پخته و سنگ لاشه و کلنگی با شتاب و زبره(بدون نما)</a:t>
            </a:r>
            <a:endParaRPr lang="en-US" sz="1600" b="1" dirty="0">
              <a:solidFill>
                <a:prstClr val="black"/>
              </a:solidFill>
              <a:latin typeface="Arial" pitchFamily="34" charset="0"/>
              <a:cs typeface="B Homa" panose="00000400000000000000" pitchFamily="2" charset="-78"/>
            </a:endParaRPr>
          </a:p>
        </p:txBody>
      </p:sp>
      <p:sp>
        <p:nvSpPr>
          <p:cNvPr id="232467" name="Text Box 19"/>
          <p:cNvSpPr txBox="1">
            <a:spLocks noChangeArrowheads="1"/>
          </p:cNvSpPr>
          <p:nvPr/>
        </p:nvSpPr>
        <p:spPr bwMode="auto">
          <a:xfrm>
            <a:off x="6659563" y="2636838"/>
            <a:ext cx="2073275" cy="33655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نماسازی الحاقی و روسازی.</a:t>
            </a:r>
            <a:endParaRPr lang="en-US" sz="1600" b="1" dirty="0">
              <a:solidFill>
                <a:prstClr val="black"/>
              </a:solidFill>
              <a:latin typeface="Arial" pitchFamily="34" charset="0"/>
              <a:cs typeface="B Homa" panose="00000400000000000000" pitchFamily="2" charset="-78"/>
            </a:endParaRPr>
          </a:p>
        </p:txBody>
      </p:sp>
      <p:sp>
        <p:nvSpPr>
          <p:cNvPr id="232468" name="Text Box 20"/>
          <p:cNvSpPr txBox="1">
            <a:spLocks noChangeArrowheads="1"/>
          </p:cNvSpPr>
          <p:nvPr/>
        </p:nvSpPr>
        <p:spPr bwMode="auto">
          <a:xfrm>
            <a:off x="3889815" y="2874963"/>
            <a:ext cx="4846198" cy="40011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کم شدن کاربرد آجروجانشین شدن سفال نقشین وکاشی لعاب دار.</a:t>
            </a:r>
            <a:r>
              <a:rPr lang="fa-IR" sz="2000" b="1" dirty="0">
                <a:solidFill>
                  <a:srgbClr val="EBEBEB"/>
                </a:solidFill>
                <a:latin typeface="Arial" pitchFamily="34" charset="0"/>
                <a:cs typeface="B Homa" panose="00000400000000000000" pitchFamily="2" charset="-78"/>
              </a:rPr>
              <a:t> </a:t>
            </a:r>
            <a:endParaRPr lang="en-US" sz="2000" b="1" dirty="0">
              <a:solidFill>
                <a:srgbClr val="EBEBEB"/>
              </a:solidFill>
              <a:latin typeface="Arial" pitchFamily="34" charset="0"/>
              <a:cs typeface="B Homa" panose="00000400000000000000" pitchFamily="2" charset="-78"/>
            </a:endParaRPr>
          </a:p>
        </p:txBody>
      </p:sp>
      <p:sp>
        <p:nvSpPr>
          <p:cNvPr id="232469" name="Rectangle 21"/>
          <p:cNvSpPr>
            <a:spLocks noChangeArrowheads="1"/>
          </p:cNvSpPr>
          <p:nvPr/>
        </p:nvSpPr>
        <p:spPr bwMode="auto">
          <a:xfrm>
            <a:off x="4140200" y="3271838"/>
            <a:ext cx="4752975" cy="703262"/>
          </a:xfrm>
          <a:prstGeom prst="rect">
            <a:avLst/>
          </a:prstGeom>
          <a:noFill/>
          <a:ln w="9525">
            <a:noFill/>
            <a:miter lim="800000"/>
            <a:headEnd/>
            <a:tailEnd/>
          </a:ln>
          <a:effectLst/>
        </p:spPr>
        <p:txBody>
          <a:bodyPr>
            <a:spAutoFit/>
          </a:bodyPr>
          <a:lstStyle/>
          <a:p>
            <a:pPr fontAlgn="base">
              <a:spcBef>
                <a:spcPct val="50000"/>
              </a:spcBef>
              <a:spcAft>
                <a:spcPct val="0"/>
              </a:spcAft>
            </a:pPr>
            <a:r>
              <a:rPr lang="fa-IR" sz="1600" b="1" dirty="0">
                <a:solidFill>
                  <a:prstClr val="black"/>
                </a:solidFill>
                <a:latin typeface="Arial" pitchFamily="34" charset="0"/>
                <a:cs typeface="B Homa" panose="00000400000000000000" pitchFamily="2" charset="-78"/>
              </a:rPr>
              <a:t>   استفاده از کاشی هفت رنگ و خشتی در بعضی ازبناها .</a:t>
            </a:r>
          </a:p>
          <a:p>
            <a:pPr fontAlgn="base">
              <a:spcBef>
                <a:spcPct val="50000"/>
              </a:spcBef>
              <a:spcAft>
                <a:spcPct val="0"/>
              </a:spcAft>
            </a:pP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0578244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32452"/>
                                        </p:tgtEl>
                                        <p:attrNameLst>
                                          <p:attrName>style.visibility</p:attrName>
                                        </p:attrNameLst>
                                      </p:cBhvr>
                                      <p:to>
                                        <p:strVal val="visible"/>
                                      </p:to>
                                    </p:set>
                                    <p:anim calcmode="lin" valueType="num">
                                      <p:cBhvr>
                                        <p:cTn id="7" dur="1000" fill="hold"/>
                                        <p:tgtEl>
                                          <p:spTgt spid="232452"/>
                                        </p:tgtEl>
                                        <p:attrNameLst>
                                          <p:attrName>ppt_x</p:attrName>
                                        </p:attrNameLst>
                                      </p:cBhvr>
                                      <p:tavLst>
                                        <p:tav tm="0">
                                          <p:val>
                                            <p:strVal val="#ppt_x-.2"/>
                                          </p:val>
                                        </p:tav>
                                        <p:tav tm="100000">
                                          <p:val>
                                            <p:strVal val="#ppt_x"/>
                                          </p:val>
                                        </p:tav>
                                      </p:tavLst>
                                    </p:anim>
                                    <p:anim calcmode="lin" valueType="num">
                                      <p:cBhvr>
                                        <p:cTn id="8" dur="1000" fill="hold"/>
                                        <p:tgtEl>
                                          <p:spTgt spid="23245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245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32455"/>
                                        </p:tgtEl>
                                        <p:attrNameLst>
                                          <p:attrName>style.visibility</p:attrName>
                                        </p:attrNameLst>
                                      </p:cBhvr>
                                      <p:to>
                                        <p:strVal val="visible"/>
                                      </p:to>
                                    </p:set>
                                    <p:anim calcmode="lin" valueType="num">
                                      <p:cBhvr>
                                        <p:cTn id="12" dur="1000" fill="hold"/>
                                        <p:tgtEl>
                                          <p:spTgt spid="232455"/>
                                        </p:tgtEl>
                                        <p:attrNameLst>
                                          <p:attrName>ppt_x</p:attrName>
                                        </p:attrNameLst>
                                      </p:cBhvr>
                                      <p:tavLst>
                                        <p:tav tm="0">
                                          <p:val>
                                            <p:strVal val="#ppt_x-.2"/>
                                          </p:val>
                                        </p:tav>
                                        <p:tav tm="100000">
                                          <p:val>
                                            <p:strVal val="#ppt_x"/>
                                          </p:val>
                                        </p:tav>
                                      </p:tavLst>
                                    </p:anim>
                                    <p:anim calcmode="lin" valueType="num">
                                      <p:cBhvr>
                                        <p:cTn id="13" dur="1000" fill="hold"/>
                                        <p:tgtEl>
                                          <p:spTgt spid="23245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32455"/>
                                        </p:tgtEl>
                                      </p:cBhvr>
                                    </p:animEffect>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32460"/>
                                        </p:tgtEl>
                                        <p:attrNameLst>
                                          <p:attrName>style.visibility</p:attrName>
                                        </p:attrNameLst>
                                      </p:cBhvr>
                                      <p:to>
                                        <p:strVal val="visible"/>
                                      </p:to>
                                    </p:set>
                                    <p:anim calcmode="lin" valueType="num">
                                      <p:cBhvr>
                                        <p:cTn id="18" dur="1000" fill="hold"/>
                                        <p:tgtEl>
                                          <p:spTgt spid="232460"/>
                                        </p:tgtEl>
                                        <p:attrNameLst>
                                          <p:attrName>ppt_x</p:attrName>
                                        </p:attrNameLst>
                                      </p:cBhvr>
                                      <p:tavLst>
                                        <p:tav tm="0">
                                          <p:val>
                                            <p:strVal val="#ppt_x-.2"/>
                                          </p:val>
                                        </p:tav>
                                        <p:tav tm="100000">
                                          <p:val>
                                            <p:strVal val="#ppt_x"/>
                                          </p:val>
                                        </p:tav>
                                      </p:tavLst>
                                    </p:anim>
                                    <p:anim calcmode="lin" valueType="num">
                                      <p:cBhvr>
                                        <p:cTn id="19" dur="1000" fill="hold"/>
                                        <p:tgtEl>
                                          <p:spTgt spid="232460"/>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32460"/>
                                        </p:tgtEl>
                                      </p:cBhvr>
                                    </p:animEffect>
                                  </p:childTnLst>
                                </p:cTn>
                              </p:par>
                            </p:childTnLst>
                          </p:cTn>
                        </p:par>
                        <p:par>
                          <p:cTn id="21" fill="hold">
                            <p:stCondLst>
                              <p:cond delay="2000"/>
                            </p:stCondLst>
                            <p:childTnLst>
                              <p:par>
                                <p:cTn id="22" presetID="37" presetClass="entr" presetSubtype="0" fill="hold" nodeType="afterEffect">
                                  <p:stCondLst>
                                    <p:cond delay="0"/>
                                  </p:stCondLst>
                                  <p:childTnLst>
                                    <p:set>
                                      <p:cBhvr>
                                        <p:cTn id="23" dur="1" fill="hold">
                                          <p:stCondLst>
                                            <p:cond delay="0"/>
                                          </p:stCondLst>
                                        </p:cTn>
                                        <p:tgtEl>
                                          <p:spTgt spid="232459"/>
                                        </p:tgtEl>
                                        <p:attrNameLst>
                                          <p:attrName>style.visibility</p:attrName>
                                        </p:attrNameLst>
                                      </p:cBhvr>
                                      <p:to>
                                        <p:strVal val="visible"/>
                                      </p:to>
                                    </p:set>
                                    <p:animEffect transition="in" filter="fade">
                                      <p:cBhvr>
                                        <p:cTn id="24" dur="2000"/>
                                        <p:tgtEl>
                                          <p:spTgt spid="232459"/>
                                        </p:tgtEl>
                                      </p:cBhvr>
                                    </p:animEffect>
                                    <p:anim calcmode="lin" valueType="num">
                                      <p:cBhvr>
                                        <p:cTn id="25" dur="2000" fill="hold"/>
                                        <p:tgtEl>
                                          <p:spTgt spid="232459"/>
                                        </p:tgtEl>
                                        <p:attrNameLst>
                                          <p:attrName>ppt_x</p:attrName>
                                        </p:attrNameLst>
                                      </p:cBhvr>
                                      <p:tavLst>
                                        <p:tav tm="0">
                                          <p:val>
                                            <p:strVal val="#ppt_x"/>
                                          </p:val>
                                        </p:tav>
                                        <p:tav tm="100000">
                                          <p:val>
                                            <p:strVal val="#ppt_x"/>
                                          </p:val>
                                        </p:tav>
                                      </p:tavLst>
                                    </p:anim>
                                    <p:anim calcmode="lin" valueType="num">
                                      <p:cBhvr>
                                        <p:cTn id="26" dur="1800" decel="100000" fill="hold"/>
                                        <p:tgtEl>
                                          <p:spTgt spid="232459"/>
                                        </p:tgtEl>
                                        <p:attrNameLst>
                                          <p:attrName>ppt_y</p:attrName>
                                        </p:attrNameLst>
                                      </p:cBhvr>
                                      <p:tavLst>
                                        <p:tav tm="0">
                                          <p:val>
                                            <p:strVal val="#ppt_y+1"/>
                                          </p:val>
                                        </p:tav>
                                        <p:tav tm="100000">
                                          <p:val>
                                            <p:strVal val="#ppt_y-.03"/>
                                          </p:val>
                                        </p:tav>
                                      </p:tavLst>
                                    </p:anim>
                                    <p:anim calcmode="lin" valueType="num">
                                      <p:cBhvr>
                                        <p:cTn id="27" dur="200" accel="100000" fill="hold">
                                          <p:stCondLst>
                                            <p:cond delay="1800"/>
                                          </p:stCondLst>
                                        </p:cTn>
                                        <p:tgtEl>
                                          <p:spTgt spid="232459"/>
                                        </p:tgtEl>
                                        <p:attrNameLst>
                                          <p:attrName>ppt_y</p:attrName>
                                        </p:attrNameLst>
                                      </p:cBhvr>
                                      <p:tavLst>
                                        <p:tav tm="0">
                                          <p:val>
                                            <p:strVal val="#ppt_y-.03"/>
                                          </p:val>
                                        </p:tav>
                                        <p:tav tm="100000">
                                          <p:val>
                                            <p:strVal val="#ppt_y"/>
                                          </p:val>
                                        </p:tav>
                                      </p:tavLst>
                                    </p:anim>
                                  </p:childTnLst>
                                </p:cTn>
                              </p:par>
                              <p:par>
                                <p:cTn id="28" presetID="12" presetClass="entr" presetSubtype="4" fill="hold" grpId="0" nodeType="withEffect">
                                  <p:stCondLst>
                                    <p:cond delay="0"/>
                                  </p:stCondLst>
                                  <p:childTnLst>
                                    <p:set>
                                      <p:cBhvr>
                                        <p:cTn id="29" dur="1" fill="hold">
                                          <p:stCondLst>
                                            <p:cond delay="0"/>
                                          </p:stCondLst>
                                        </p:cTn>
                                        <p:tgtEl>
                                          <p:spTgt spid="232461"/>
                                        </p:tgtEl>
                                        <p:attrNameLst>
                                          <p:attrName>style.visibility</p:attrName>
                                        </p:attrNameLst>
                                      </p:cBhvr>
                                      <p:to>
                                        <p:strVal val="visible"/>
                                      </p:to>
                                    </p:set>
                                    <p:animEffect transition="in" filter="slide(fromBottom)">
                                      <p:cBhvr>
                                        <p:cTn id="30" dur="500"/>
                                        <p:tgtEl>
                                          <p:spTgt spid="232461"/>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232465"/>
                                        </p:tgtEl>
                                        <p:attrNameLst>
                                          <p:attrName>style.visibility</p:attrName>
                                        </p:attrNameLst>
                                      </p:cBhvr>
                                      <p:to>
                                        <p:strVal val="visible"/>
                                      </p:to>
                                    </p:set>
                                    <p:anim calcmode="lin" valueType="num">
                                      <p:cBhvr>
                                        <p:cTn id="33" dur="1000" fill="hold"/>
                                        <p:tgtEl>
                                          <p:spTgt spid="232465"/>
                                        </p:tgtEl>
                                        <p:attrNameLst>
                                          <p:attrName>ppt_x</p:attrName>
                                        </p:attrNameLst>
                                      </p:cBhvr>
                                      <p:tavLst>
                                        <p:tav tm="0">
                                          <p:val>
                                            <p:strVal val="#ppt_x-.2"/>
                                          </p:val>
                                        </p:tav>
                                        <p:tav tm="100000">
                                          <p:val>
                                            <p:strVal val="#ppt_x"/>
                                          </p:val>
                                        </p:tav>
                                      </p:tavLst>
                                    </p:anim>
                                    <p:anim calcmode="lin" valueType="num">
                                      <p:cBhvr>
                                        <p:cTn id="34" dur="1000" fill="hold"/>
                                        <p:tgtEl>
                                          <p:spTgt spid="232465"/>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32465"/>
                                        </p:tgtEl>
                                      </p:cBhvr>
                                    </p:animEffect>
                                  </p:childTnLst>
                                </p:cTn>
                              </p:par>
                              <p:par>
                                <p:cTn id="36" presetID="42" presetClass="entr" presetSubtype="0" fill="hold" nodeType="withEffect">
                                  <p:stCondLst>
                                    <p:cond delay="0"/>
                                  </p:stCondLst>
                                  <p:childTnLst>
                                    <p:set>
                                      <p:cBhvr>
                                        <p:cTn id="37" dur="1" fill="hold">
                                          <p:stCondLst>
                                            <p:cond delay="0"/>
                                          </p:stCondLst>
                                        </p:cTn>
                                        <p:tgtEl>
                                          <p:spTgt spid="232466"/>
                                        </p:tgtEl>
                                        <p:attrNameLst>
                                          <p:attrName>style.visibility</p:attrName>
                                        </p:attrNameLst>
                                      </p:cBhvr>
                                      <p:to>
                                        <p:strVal val="visible"/>
                                      </p:to>
                                    </p:set>
                                    <p:animEffect transition="in" filter="fade">
                                      <p:cBhvr>
                                        <p:cTn id="38" dur="1000"/>
                                        <p:tgtEl>
                                          <p:spTgt spid="232466"/>
                                        </p:tgtEl>
                                      </p:cBhvr>
                                    </p:animEffect>
                                    <p:anim calcmode="lin" valueType="num">
                                      <p:cBhvr>
                                        <p:cTn id="39" dur="1000" fill="hold"/>
                                        <p:tgtEl>
                                          <p:spTgt spid="232466"/>
                                        </p:tgtEl>
                                        <p:attrNameLst>
                                          <p:attrName>ppt_x</p:attrName>
                                        </p:attrNameLst>
                                      </p:cBhvr>
                                      <p:tavLst>
                                        <p:tav tm="0">
                                          <p:val>
                                            <p:strVal val="#ppt_x"/>
                                          </p:val>
                                        </p:tav>
                                        <p:tav tm="100000">
                                          <p:val>
                                            <p:strVal val="#ppt_x"/>
                                          </p:val>
                                        </p:tav>
                                      </p:tavLst>
                                    </p:anim>
                                    <p:anim calcmode="lin" valueType="num">
                                      <p:cBhvr>
                                        <p:cTn id="40" dur="1000" fill="hold"/>
                                        <p:tgtEl>
                                          <p:spTgt spid="232466"/>
                                        </p:tgtEl>
                                        <p:attrNameLst>
                                          <p:attrName>ppt_y</p:attrName>
                                        </p:attrNameLst>
                                      </p:cBhvr>
                                      <p:tavLst>
                                        <p:tav tm="0">
                                          <p:val>
                                            <p:strVal val="#ppt_y+.1"/>
                                          </p:val>
                                        </p:tav>
                                        <p:tav tm="100000">
                                          <p:val>
                                            <p:strVal val="#ppt_y"/>
                                          </p:val>
                                        </p:tav>
                                      </p:tavLst>
                                    </p:anim>
                                  </p:childTnLst>
                                </p:cTn>
                              </p:par>
                              <p:par>
                                <p:cTn id="41" presetID="29" presetClass="entr" presetSubtype="0" fill="hold" grpId="0" nodeType="withEffect">
                                  <p:stCondLst>
                                    <p:cond delay="0"/>
                                  </p:stCondLst>
                                  <p:childTnLst>
                                    <p:set>
                                      <p:cBhvr>
                                        <p:cTn id="42" dur="1" fill="hold">
                                          <p:stCondLst>
                                            <p:cond delay="0"/>
                                          </p:stCondLst>
                                        </p:cTn>
                                        <p:tgtEl>
                                          <p:spTgt spid="232467"/>
                                        </p:tgtEl>
                                        <p:attrNameLst>
                                          <p:attrName>style.visibility</p:attrName>
                                        </p:attrNameLst>
                                      </p:cBhvr>
                                      <p:to>
                                        <p:strVal val="visible"/>
                                      </p:to>
                                    </p:set>
                                    <p:anim calcmode="lin" valueType="num">
                                      <p:cBhvr>
                                        <p:cTn id="43" dur="1000" fill="hold"/>
                                        <p:tgtEl>
                                          <p:spTgt spid="232467"/>
                                        </p:tgtEl>
                                        <p:attrNameLst>
                                          <p:attrName>ppt_x</p:attrName>
                                        </p:attrNameLst>
                                      </p:cBhvr>
                                      <p:tavLst>
                                        <p:tav tm="0">
                                          <p:val>
                                            <p:strVal val="#ppt_x-.2"/>
                                          </p:val>
                                        </p:tav>
                                        <p:tav tm="100000">
                                          <p:val>
                                            <p:strVal val="#ppt_x"/>
                                          </p:val>
                                        </p:tav>
                                      </p:tavLst>
                                    </p:anim>
                                    <p:anim calcmode="lin" valueType="num">
                                      <p:cBhvr>
                                        <p:cTn id="44" dur="1000" fill="hold"/>
                                        <p:tgtEl>
                                          <p:spTgt spid="232467"/>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32467"/>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232468"/>
                                        </p:tgtEl>
                                        <p:attrNameLst>
                                          <p:attrName>style.visibility</p:attrName>
                                        </p:attrNameLst>
                                      </p:cBhvr>
                                      <p:to>
                                        <p:strVal val="visible"/>
                                      </p:to>
                                    </p:set>
                                    <p:anim calcmode="lin" valueType="num">
                                      <p:cBhvr>
                                        <p:cTn id="48" dur="1000" fill="hold"/>
                                        <p:tgtEl>
                                          <p:spTgt spid="232468"/>
                                        </p:tgtEl>
                                        <p:attrNameLst>
                                          <p:attrName>ppt_x</p:attrName>
                                        </p:attrNameLst>
                                      </p:cBhvr>
                                      <p:tavLst>
                                        <p:tav tm="0">
                                          <p:val>
                                            <p:strVal val="#ppt_x-.2"/>
                                          </p:val>
                                        </p:tav>
                                        <p:tav tm="100000">
                                          <p:val>
                                            <p:strVal val="#ppt_x"/>
                                          </p:val>
                                        </p:tav>
                                      </p:tavLst>
                                    </p:anim>
                                    <p:anim calcmode="lin" valueType="num">
                                      <p:cBhvr>
                                        <p:cTn id="49" dur="1000" fill="hold"/>
                                        <p:tgtEl>
                                          <p:spTgt spid="232468"/>
                                        </p:tgtEl>
                                        <p:attrNameLst>
                                          <p:attrName>ppt_y</p:attrName>
                                        </p:attrNameLst>
                                      </p:cBhvr>
                                      <p:tavLst>
                                        <p:tav tm="0">
                                          <p:val>
                                            <p:strVal val="#ppt_y"/>
                                          </p:val>
                                        </p:tav>
                                        <p:tav tm="100000">
                                          <p:val>
                                            <p:strVal val="#ppt_y"/>
                                          </p:val>
                                        </p:tav>
                                      </p:tavLst>
                                    </p:anim>
                                    <p:animEffect transition="in" filter="wipe(right)" prLst="gradientSize: 0.1">
                                      <p:cBhvr>
                                        <p:cTn id="50" dur="1000"/>
                                        <p:tgtEl>
                                          <p:spTgt spid="232468"/>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232469"/>
                                        </p:tgtEl>
                                        <p:attrNameLst>
                                          <p:attrName>style.visibility</p:attrName>
                                        </p:attrNameLst>
                                      </p:cBhvr>
                                      <p:to>
                                        <p:strVal val="visible"/>
                                      </p:to>
                                    </p:set>
                                    <p:anim calcmode="lin" valueType="num">
                                      <p:cBhvr>
                                        <p:cTn id="53" dur="1000" fill="hold"/>
                                        <p:tgtEl>
                                          <p:spTgt spid="232469"/>
                                        </p:tgtEl>
                                        <p:attrNameLst>
                                          <p:attrName>ppt_x</p:attrName>
                                        </p:attrNameLst>
                                      </p:cBhvr>
                                      <p:tavLst>
                                        <p:tav tm="0">
                                          <p:val>
                                            <p:strVal val="#ppt_x-.2"/>
                                          </p:val>
                                        </p:tav>
                                        <p:tav tm="100000">
                                          <p:val>
                                            <p:strVal val="#ppt_x"/>
                                          </p:val>
                                        </p:tav>
                                      </p:tavLst>
                                    </p:anim>
                                    <p:anim calcmode="lin" valueType="num">
                                      <p:cBhvr>
                                        <p:cTn id="54" dur="1000" fill="hold"/>
                                        <p:tgtEl>
                                          <p:spTgt spid="232469"/>
                                        </p:tgtEl>
                                        <p:attrNameLst>
                                          <p:attrName>ppt_y</p:attrName>
                                        </p:attrNameLst>
                                      </p:cBhvr>
                                      <p:tavLst>
                                        <p:tav tm="0">
                                          <p:val>
                                            <p:strVal val="#ppt_y"/>
                                          </p:val>
                                        </p:tav>
                                        <p:tav tm="100000">
                                          <p:val>
                                            <p:strVal val="#ppt_y"/>
                                          </p:val>
                                        </p:tav>
                                      </p:tavLst>
                                    </p:anim>
                                    <p:animEffect transition="in" filter="wipe(right)" prLst="gradientSize: 0.1">
                                      <p:cBhvr>
                                        <p:cTn id="55" dur="1000"/>
                                        <p:tgtEl>
                                          <p:spTgt spid="232469"/>
                                        </p:tgtEl>
                                      </p:cBhvr>
                                    </p:animEffect>
                                  </p:childTnLst>
                                </p:cTn>
                              </p:par>
                            </p:childTnLst>
                          </p:cTn>
                        </p:par>
                        <p:par>
                          <p:cTn id="56" fill="hold">
                            <p:stCondLst>
                              <p:cond delay="4000"/>
                            </p:stCondLst>
                            <p:childTnLst>
                              <p:par>
                                <p:cTn id="57" presetID="29" presetClass="entr" presetSubtype="0" fill="hold" nodeType="afterEffect">
                                  <p:stCondLst>
                                    <p:cond delay="0"/>
                                  </p:stCondLst>
                                  <p:childTnLst>
                                    <p:set>
                                      <p:cBhvr>
                                        <p:cTn id="58" dur="1" fill="hold">
                                          <p:stCondLst>
                                            <p:cond delay="0"/>
                                          </p:stCondLst>
                                        </p:cTn>
                                        <p:tgtEl>
                                          <p:spTgt spid="232470"/>
                                        </p:tgtEl>
                                        <p:attrNameLst>
                                          <p:attrName>style.visibility</p:attrName>
                                        </p:attrNameLst>
                                      </p:cBhvr>
                                      <p:to>
                                        <p:strVal val="visible"/>
                                      </p:to>
                                    </p:set>
                                    <p:anim calcmode="lin" valueType="num">
                                      <p:cBhvr>
                                        <p:cTn id="59" dur="1000" fill="hold"/>
                                        <p:tgtEl>
                                          <p:spTgt spid="232470"/>
                                        </p:tgtEl>
                                        <p:attrNameLst>
                                          <p:attrName>ppt_x</p:attrName>
                                        </p:attrNameLst>
                                      </p:cBhvr>
                                      <p:tavLst>
                                        <p:tav tm="0">
                                          <p:val>
                                            <p:strVal val="#ppt_x-.2"/>
                                          </p:val>
                                        </p:tav>
                                        <p:tav tm="100000">
                                          <p:val>
                                            <p:strVal val="#ppt_x"/>
                                          </p:val>
                                        </p:tav>
                                      </p:tavLst>
                                    </p:anim>
                                    <p:anim calcmode="lin" valueType="num">
                                      <p:cBhvr>
                                        <p:cTn id="60" dur="1000" fill="hold"/>
                                        <p:tgtEl>
                                          <p:spTgt spid="232470"/>
                                        </p:tgtEl>
                                        <p:attrNameLst>
                                          <p:attrName>ppt_y</p:attrName>
                                        </p:attrNameLst>
                                      </p:cBhvr>
                                      <p:tavLst>
                                        <p:tav tm="0">
                                          <p:val>
                                            <p:strVal val="#ppt_y"/>
                                          </p:val>
                                        </p:tav>
                                        <p:tav tm="100000">
                                          <p:val>
                                            <p:strVal val="#ppt_y"/>
                                          </p:val>
                                        </p:tav>
                                      </p:tavLst>
                                    </p:anim>
                                    <p:animEffect transition="in" filter="wipe(right)" prLst="gradientSize: 0.1">
                                      <p:cBhvr>
                                        <p:cTn id="61" dur="1000"/>
                                        <p:tgtEl>
                                          <p:spTgt spid="232470"/>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232471"/>
                                        </p:tgtEl>
                                        <p:attrNameLst>
                                          <p:attrName>style.visibility</p:attrName>
                                        </p:attrNameLst>
                                      </p:cBhvr>
                                      <p:to>
                                        <p:strVal val="visible"/>
                                      </p:to>
                                    </p:set>
                                    <p:animEffect transition="in" filter="fade">
                                      <p:cBhvr>
                                        <p:cTn id="65" dur="1000"/>
                                        <p:tgtEl>
                                          <p:spTgt spid="232471"/>
                                        </p:tgtEl>
                                      </p:cBhvr>
                                    </p:animEffect>
                                    <p:anim calcmode="lin" valueType="num">
                                      <p:cBhvr>
                                        <p:cTn id="66" dur="1000" fill="hold"/>
                                        <p:tgtEl>
                                          <p:spTgt spid="232471"/>
                                        </p:tgtEl>
                                        <p:attrNameLst>
                                          <p:attrName>ppt_x</p:attrName>
                                        </p:attrNameLst>
                                      </p:cBhvr>
                                      <p:tavLst>
                                        <p:tav tm="0">
                                          <p:val>
                                            <p:strVal val="#ppt_x"/>
                                          </p:val>
                                        </p:tav>
                                        <p:tav tm="100000">
                                          <p:val>
                                            <p:strVal val="#ppt_x"/>
                                          </p:val>
                                        </p:tav>
                                      </p:tavLst>
                                    </p:anim>
                                    <p:anim calcmode="lin" valueType="num">
                                      <p:cBhvr>
                                        <p:cTn id="67" dur="1000" fill="hold"/>
                                        <p:tgtEl>
                                          <p:spTgt spid="2324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2" grpId="0"/>
      <p:bldP spid="232455" grpId="0"/>
      <p:bldP spid="232461" grpId="0"/>
      <p:bldP spid="232465" grpId="0"/>
      <p:bldP spid="232467" grpId="0"/>
      <p:bldP spid="232468" grpId="0"/>
      <p:bldP spid="2324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2"/>
          </p:nvPr>
        </p:nvSpPr>
        <p:spPr/>
        <p:txBody>
          <a:bodyPr/>
          <a:lstStyle/>
          <a:p>
            <a:fld id="{B6DA05B5-262F-4D5E-BF15-FD3B977D033B}" type="slidenum">
              <a:rPr lang="ar-SA">
                <a:solidFill>
                  <a:srgbClr val="90C226"/>
                </a:solidFill>
              </a:rPr>
              <a:pPr/>
              <a:t>9</a:t>
            </a:fld>
            <a:endParaRPr lang="en-US" dirty="0">
              <a:solidFill>
                <a:srgbClr val="90C226"/>
              </a:solidFill>
            </a:endParaRPr>
          </a:p>
        </p:txBody>
      </p:sp>
      <p:sp>
        <p:nvSpPr>
          <p:cNvPr id="15363" name="Text Box 3"/>
          <p:cNvSpPr txBox="1">
            <a:spLocks noChangeArrowheads="1"/>
          </p:cNvSpPr>
          <p:nvPr/>
        </p:nvSpPr>
        <p:spPr bwMode="auto">
          <a:xfrm>
            <a:off x="468313" y="2852738"/>
            <a:ext cx="29718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800000"/>
                </a:solidFill>
                <a:latin typeface="Times New Roman" pitchFamily="18" charset="0"/>
                <a:cs typeface="Times New Roman" pitchFamily="18" charset="0"/>
              </a:rPr>
              <a:t>زیگورات چغازنبیل</a:t>
            </a:r>
            <a:endParaRPr lang="en-US" sz="2400">
              <a:solidFill>
                <a:srgbClr val="800000"/>
              </a:solidFill>
              <a:latin typeface="Times New Roman" pitchFamily="18" charset="0"/>
              <a:cs typeface="Times New Roman" pitchFamily="18" charset="0"/>
            </a:endParaRPr>
          </a:p>
        </p:txBody>
      </p:sp>
      <p:pic>
        <p:nvPicPr>
          <p:cNvPr id="15366" name="Picture 6" descr="Copy of 29"/>
          <p:cNvPicPr>
            <a:picLocks noChangeAspect="1" noChangeArrowheads="1"/>
          </p:cNvPicPr>
          <p:nvPr/>
        </p:nvPicPr>
        <p:blipFill>
          <a:blip r:embed="rId2" cstate="screen">
            <a:clrChange>
              <a:clrFrom>
                <a:srgbClr val="CCCEDD"/>
              </a:clrFrom>
              <a:clrTo>
                <a:srgbClr val="CCCEDD">
                  <a:alpha val="0"/>
                </a:srgbClr>
              </a:clrTo>
            </a:clrChange>
            <a:lum bright="-6000" contrast="60000"/>
            <a:extLst>
              <a:ext uri="{28A0092B-C50C-407E-A947-70E740481C1C}">
                <a14:useLocalDpi xmlns:a14="http://schemas.microsoft.com/office/drawing/2010/main"/>
              </a:ext>
            </a:extLst>
          </a:blip>
          <a:srcRect/>
          <a:stretch>
            <a:fillRect/>
          </a:stretch>
        </p:blipFill>
        <p:spPr bwMode="auto">
          <a:xfrm>
            <a:off x="468313" y="333375"/>
            <a:ext cx="3816350" cy="2776538"/>
          </a:xfrm>
          <a:prstGeom prst="rect">
            <a:avLst/>
          </a:prstGeom>
          <a:noFill/>
        </p:spPr>
      </p:pic>
      <p:pic>
        <p:nvPicPr>
          <p:cNvPr id="15367" name="Picture 7" descr="29"/>
          <p:cNvPicPr>
            <a:picLocks noChangeAspect="1" noChangeArrowheads="1"/>
          </p:cNvPicPr>
          <p:nvPr/>
        </p:nvPicPr>
        <p:blipFill>
          <a:blip r:embed="rId3" cstate="screen">
            <a:clrChange>
              <a:clrFrom>
                <a:srgbClr val="878A8F"/>
              </a:clrFrom>
              <a:clrTo>
                <a:srgbClr val="878A8F">
                  <a:alpha val="0"/>
                </a:srgbClr>
              </a:clrTo>
            </a:clrChange>
            <a:lum bright="30000" contrast="42000"/>
            <a:extLst>
              <a:ext uri="{28A0092B-C50C-407E-A947-70E740481C1C}">
                <a14:useLocalDpi xmlns:a14="http://schemas.microsoft.com/office/drawing/2010/main"/>
              </a:ext>
            </a:extLst>
          </a:blip>
          <a:srcRect/>
          <a:stretch>
            <a:fillRect/>
          </a:stretch>
        </p:blipFill>
        <p:spPr bwMode="auto">
          <a:xfrm>
            <a:off x="539750" y="3284538"/>
            <a:ext cx="4464050" cy="2879725"/>
          </a:xfrm>
          <a:prstGeom prst="rect">
            <a:avLst/>
          </a:prstGeom>
          <a:noFill/>
        </p:spPr>
      </p:pic>
      <p:sp>
        <p:nvSpPr>
          <p:cNvPr id="15365" name="Text Box 5"/>
          <p:cNvSpPr txBox="1">
            <a:spLocks noChangeArrowheads="1"/>
          </p:cNvSpPr>
          <p:nvPr/>
        </p:nvSpPr>
        <p:spPr bwMode="auto">
          <a:xfrm>
            <a:off x="762000" y="5949950"/>
            <a:ext cx="2514600" cy="45720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2400">
                <a:solidFill>
                  <a:srgbClr val="800000"/>
                </a:solidFill>
                <a:latin typeface="Times New Roman" pitchFamily="18" charset="0"/>
                <a:cs typeface="Times New Roman" pitchFamily="18" charset="0"/>
              </a:rPr>
              <a:t>زیگورات بین النهرین</a:t>
            </a:r>
            <a:endParaRPr lang="en-US" sz="2400">
              <a:solidFill>
                <a:srgbClr val="800000"/>
              </a:solidFill>
              <a:latin typeface="Times New Roman" pitchFamily="18" charset="0"/>
              <a:cs typeface="Times New Roman" pitchFamily="18" charset="0"/>
            </a:endParaRPr>
          </a:p>
        </p:txBody>
      </p:sp>
      <p:sp>
        <p:nvSpPr>
          <p:cNvPr id="15368" name="Text Box 8"/>
          <p:cNvSpPr txBox="1">
            <a:spLocks noChangeArrowheads="1"/>
          </p:cNvSpPr>
          <p:nvPr/>
        </p:nvSpPr>
        <p:spPr bwMode="auto">
          <a:xfrm>
            <a:off x="4932363" y="836613"/>
            <a:ext cx="3727450" cy="5355312"/>
          </a:xfrm>
          <a:prstGeom prst="rect">
            <a:avLst/>
          </a:prstGeom>
          <a:noFill/>
          <a:ln w="9525">
            <a:noFill/>
            <a:miter lim="800000"/>
            <a:headEnd/>
            <a:tailEnd/>
          </a:ln>
          <a:effectLst/>
        </p:spPr>
        <p:txBody>
          <a:bodyPr>
            <a:spAutoFit/>
          </a:bodyPr>
          <a:lstStyle/>
          <a:p>
            <a:pPr rtl="0" fontAlgn="base">
              <a:spcBef>
                <a:spcPct val="50000"/>
              </a:spcBef>
              <a:spcAft>
                <a:spcPct val="0"/>
              </a:spcAft>
            </a:pPr>
            <a:r>
              <a:rPr lang="fa-IR" dirty="0">
                <a:solidFill>
                  <a:prstClr val="black"/>
                </a:solidFill>
                <a:latin typeface="Arial" pitchFamily="34" charset="0"/>
                <a:cs typeface="B Homa" panose="00000400000000000000" pitchFamily="2" charset="-78"/>
              </a:rPr>
              <a:t>1- در چغازنبیل طبقات بر خلاف زیگورات های بین النهرین بر روی هم نیستند  بلکه  بصورت مستقل روی زمین قرار دارند. </a:t>
            </a:r>
          </a:p>
          <a:p>
            <a:pPr rtl="0" fontAlgn="base">
              <a:spcBef>
                <a:spcPct val="50000"/>
              </a:spcBef>
              <a:spcAft>
                <a:spcPct val="0"/>
              </a:spcAft>
            </a:pPr>
            <a:r>
              <a:rPr lang="fa-IR" dirty="0">
                <a:solidFill>
                  <a:prstClr val="black"/>
                </a:solidFill>
                <a:latin typeface="Arial" pitchFamily="34" charset="0"/>
                <a:cs typeface="B Homa" panose="00000400000000000000" pitchFamily="2" charset="-78"/>
              </a:rPr>
              <a:t>2- در چغازنبیل زوایای زیگورات در جهات جغرافیایی قرار دارد ولی در بین النهرین اضلاع زیگورات در جهات جغرافیایی می باشد.</a:t>
            </a:r>
            <a:r>
              <a:rPr lang="fa-IR" dirty="0">
                <a:solidFill>
                  <a:prstClr val="black"/>
                </a:solidFill>
                <a:latin typeface="Times New Roman" pitchFamily="18" charset="0"/>
                <a:cs typeface="B Homa" panose="00000400000000000000" pitchFamily="2" charset="-78"/>
              </a:rPr>
              <a:t> </a:t>
            </a:r>
            <a:r>
              <a:rPr lang="fa-IR" dirty="0">
                <a:solidFill>
                  <a:prstClr val="black"/>
                </a:solidFill>
                <a:latin typeface="Arial" pitchFamily="34" charset="0"/>
                <a:cs typeface="B Homa" panose="00000400000000000000" pitchFamily="2" charset="-78"/>
              </a:rPr>
              <a:t>در اطراف معبد چغازنبیل سه حصار قراردارد که داخلترین ان هفت دروازه دارد که همه انها اجر فرش شده اند ودر کنار دروازه ها معابدی برای خدایان قرار دارد به عنوان نمونه در کنار دروازه هفتم معبد خدای هومبان قرار دارد .                                                         ایلامیان معتقد بودند که باید بطور مورب وارد معابد شد ورود مستقیم را توهین به معابد می شمردند به همین دلیل هیچیک از ورودی های معابد چغازنبیل مستقیما به سمت معبدنمی رود .</a:t>
            </a:r>
            <a:r>
              <a:rPr lang="fa-IR" dirty="0">
                <a:solidFill>
                  <a:prstClr val="black"/>
                </a:solidFill>
                <a:latin typeface="Times New Roman" pitchFamily="18" charset="0"/>
                <a:cs typeface="B Homa" panose="00000400000000000000" pitchFamily="2" charset="-78"/>
              </a:rPr>
              <a:t> </a:t>
            </a:r>
          </a:p>
          <a:p>
            <a:pPr rtl="0" fontAlgn="base">
              <a:spcBef>
                <a:spcPct val="50000"/>
              </a:spcBef>
              <a:spcAft>
                <a:spcPct val="0"/>
              </a:spcAft>
            </a:pPr>
            <a:r>
              <a:rPr lang="fa-IR" dirty="0">
                <a:solidFill>
                  <a:prstClr val="black"/>
                </a:solidFill>
                <a:latin typeface="Arial" pitchFamily="34" charset="0"/>
                <a:cs typeface="B Homa" panose="00000400000000000000" pitchFamily="2" charset="-78"/>
              </a:rPr>
              <a:t>در نزدیکی نیایشگاه ساختمان پالایش اب شهر قراردارد.</a:t>
            </a:r>
            <a:endParaRPr lang="en-US" dirty="0">
              <a:solidFill>
                <a:prstClr val="black"/>
              </a:solidFill>
              <a:latin typeface="Arial" pitchFamily="34" charset="0"/>
              <a:cs typeface="B Homa" panose="00000400000000000000" pitchFamily="2" charset="-78"/>
            </a:endParaRPr>
          </a:p>
        </p:txBody>
      </p:sp>
      <p:sp>
        <p:nvSpPr>
          <p:cNvPr id="15369" name="Text Box 9"/>
          <p:cNvSpPr txBox="1">
            <a:spLocks noChangeArrowheads="1"/>
          </p:cNvSpPr>
          <p:nvPr/>
        </p:nvSpPr>
        <p:spPr bwMode="auto">
          <a:xfrm>
            <a:off x="4500563" y="476250"/>
            <a:ext cx="4464050" cy="366713"/>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dirty="0">
                <a:solidFill>
                  <a:srgbClr val="800000"/>
                </a:solidFill>
                <a:latin typeface="Arial" pitchFamily="34" charset="0"/>
                <a:cs typeface="B Homa" panose="00000400000000000000" pitchFamily="2" charset="-78"/>
              </a:rPr>
              <a:t>تفاوت زیگورات چغازنبیل با زیگورات های بین النهرین</a:t>
            </a:r>
            <a:endParaRPr lang="en-US" dirty="0">
              <a:solidFill>
                <a:srgbClr val="800000"/>
              </a:solidFill>
              <a:latin typeface="Arial" pitchFamily="34" charset="0"/>
              <a:cs typeface="B Homa" panose="00000400000000000000" pitchFamily="2" charset="-78"/>
            </a:endParaRPr>
          </a:p>
        </p:txBody>
      </p:sp>
      <p:pic>
        <p:nvPicPr>
          <p:cNvPr id="15371" name="Picture 11" descr="Choghazanbil%20(47)"/>
          <p:cNvPicPr>
            <a:picLocks noChangeAspect="1" noChangeArrowheads="1"/>
          </p:cNvPicPr>
          <p:nvPr/>
        </p:nvPicPr>
        <p:blipFill>
          <a:blip r:embed="rId4"/>
          <a:srcRect/>
          <a:stretch>
            <a:fillRect/>
          </a:stretch>
        </p:blipFill>
        <p:spPr bwMode="auto">
          <a:xfrm>
            <a:off x="3851275" y="2492375"/>
            <a:ext cx="865188" cy="1223963"/>
          </a:xfrm>
          <a:prstGeom prst="rect">
            <a:avLst/>
          </a:prstGeom>
          <a:noFill/>
        </p:spPr>
      </p:pic>
      <p:sp>
        <p:nvSpPr>
          <p:cNvPr id="15370" name="Text Box 10"/>
          <p:cNvSpPr txBox="1">
            <a:spLocks noChangeArrowheads="1"/>
          </p:cNvSpPr>
          <p:nvPr/>
        </p:nvSpPr>
        <p:spPr bwMode="auto">
          <a:xfrm>
            <a:off x="250825" y="3357563"/>
            <a:ext cx="4391025" cy="336550"/>
          </a:xfrm>
          <a:prstGeom prst="rect">
            <a:avLst/>
          </a:prstGeom>
          <a:noFill/>
          <a:ln w="9525">
            <a:noFill/>
            <a:miter lim="800000"/>
            <a:headEnd/>
            <a:tailEnd/>
          </a:ln>
          <a:effectLst/>
        </p:spPr>
        <p:txBody>
          <a:bodyPr>
            <a:spAutoFit/>
          </a:bodyPr>
          <a:lstStyle/>
          <a:p>
            <a:pPr algn="ctr" rtl="0" fontAlgn="base">
              <a:spcBef>
                <a:spcPct val="50000"/>
              </a:spcBef>
              <a:spcAft>
                <a:spcPct val="0"/>
              </a:spcAft>
            </a:pPr>
            <a:r>
              <a:rPr lang="fa-IR" sz="1600" b="1" dirty="0">
                <a:solidFill>
                  <a:prstClr val="black"/>
                </a:solidFill>
                <a:latin typeface="Arial" pitchFamily="34" charset="0"/>
                <a:cs typeface="B Homa" panose="00000400000000000000" pitchFamily="2" charset="-78"/>
              </a:rPr>
              <a:t>کهن ترین تاق تیزه دار در چغازنبیل وجود دارد</a:t>
            </a:r>
            <a:endParaRPr lang="en-US" sz="16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405534827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52A60292-C5F4-42EB-A0ED-97FD50950EAA}" type="slidenum">
              <a:rPr lang="ar-SA">
                <a:solidFill>
                  <a:srgbClr val="90C226"/>
                </a:solidFill>
              </a:rPr>
              <a:pPr/>
              <a:t>90</a:t>
            </a:fld>
            <a:endParaRPr lang="en-US" dirty="0">
              <a:solidFill>
                <a:srgbClr val="90C226"/>
              </a:solidFill>
            </a:endParaRPr>
          </a:p>
        </p:txBody>
      </p:sp>
      <p:sp>
        <p:nvSpPr>
          <p:cNvPr id="234501" name="Rectangle 5"/>
          <p:cNvSpPr>
            <a:spLocks noChangeArrowheads="1"/>
          </p:cNvSpPr>
          <p:nvPr/>
        </p:nvSpPr>
        <p:spPr bwMode="auto">
          <a:xfrm>
            <a:off x="4171950" y="404813"/>
            <a:ext cx="4414838" cy="39687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گچ بری و اندود گچ و نقاشی روی گچ بر روی نمای ساختمان.</a:t>
            </a:r>
            <a:r>
              <a:rPr lang="fa-IR" sz="2000" b="1" dirty="0">
                <a:solidFill>
                  <a:srgbClr val="EBEBEB"/>
                </a:solidFill>
                <a:latin typeface="Arial" pitchFamily="34" charset="0"/>
                <a:cs typeface="B Homa" panose="00000400000000000000" pitchFamily="2" charset="-78"/>
              </a:rPr>
              <a:t> </a:t>
            </a:r>
            <a:endParaRPr lang="en-US" sz="2000" b="1" dirty="0">
              <a:solidFill>
                <a:srgbClr val="EBEBEB"/>
              </a:solidFill>
              <a:latin typeface="Arial" pitchFamily="34" charset="0"/>
              <a:cs typeface="B Homa" panose="00000400000000000000" pitchFamily="2" charset="-78"/>
            </a:endParaRPr>
          </a:p>
        </p:txBody>
      </p:sp>
      <p:sp>
        <p:nvSpPr>
          <p:cNvPr id="234504" name="Rectangle 8"/>
          <p:cNvSpPr>
            <a:spLocks noChangeArrowheads="1"/>
          </p:cNvSpPr>
          <p:nvPr/>
        </p:nvSpPr>
        <p:spPr bwMode="auto">
          <a:xfrm>
            <a:off x="6392863" y="765175"/>
            <a:ext cx="2182812" cy="33655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تنوع زیاد در پلانها و نقشه ها</a:t>
            </a:r>
            <a:endParaRPr lang="en-US" sz="1600" b="1" dirty="0">
              <a:solidFill>
                <a:prstClr val="black"/>
              </a:solidFill>
              <a:latin typeface="Arial" pitchFamily="34" charset="0"/>
              <a:cs typeface="B Homa" panose="00000400000000000000" pitchFamily="2" charset="-78"/>
            </a:endParaRPr>
          </a:p>
        </p:txBody>
      </p:sp>
      <p:sp>
        <p:nvSpPr>
          <p:cNvPr id="234505" name="Rectangle 9"/>
          <p:cNvSpPr>
            <a:spLocks noChangeArrowheads="1"/>
          </p:cNvSpPr>
          <p:nvPr/>
        </p:nvSpPr>
        <p:spPr bwMode="auto">
          <a:xfrm>
            <a:off x="5795963" y="1066800"/>
            <a:ext cx="2811462" cy="581025"/>
          </a:xfrm>
          <a:prstGeom prst="rect">
            <a:avLst/>
          </a:prstGeom>
          <a:noFill/>
          <a:ln w="9525">
            <a:noFill/>
            <a:miter lim="800000"/>
            <a:headEnd/>
            <a:tailEnd/>
          </a:ln>
          <a:effectLst/>
        </p:spPr>
        <p:txBody>
          <a:bodyPr>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انواع نقشه با میانسرای چهار ایوانــی</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 برای مسجدها و مدرسه ها بکار رفت.</a:t>
            </a:r>
            <a:endParaRPr lang="en-US" sz="1600" b="1" dirty="0">
              <a:solidFill>
                <a:prstClr val="black"/>
              </a:solidFill>
              <a:latin typeface="Arial" pitchFamily="34" charset="0"/>
              <a:cs typeface="B Homa" panose="00000400000000000000" pitchFamily="2" charset="-78"/>
            </a:endParaRPr>
          </a:p>
        </p:txBody>
      </p:sp>
      <p:pic>
        <p:nvPicPr>
          <p:cNvPr id="234507" name="Picture 11" descr="27"/>
          <p:cNvPicPr>
            <a:picLocks noChangeAspect="1" noChangeArrowheads="1"/>
          </p:cNvPicPr>
          <p:nvPr/>
        </p:nvPicPr>
        <p:blipFill>
          <a:blip r:embed="rId2" cstate="screen">
            <a:lum contrast="24000"/>
            <a:extLst>
              <a:ext uri="{28A0092B-C50C-407E-A947-70E740481C1C}">
                <a14:useLocalDpi xmlns:a14="http://schemas.microsoft.com/office/drawing/2010/main"/>
              </a:ext>
            </a:extLst>
          </a:blip>
          <a:srcRect/>
          <a:stretch>
            <a:fillRect/>
          </a:stretch>
        </p:blipFill>
        <p:spPr bwMode="auto">
          <a:xfrm>
            <a:off x="3348038" y="836613"/>
            <a:ext cx="2117725" cy="29527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34510" name="Picture 14" descr="1"/>
          <p:cNvPicPr>
            <a:picLocks noChangeAspect="1" noChangeArrowheads="1"/>
          </p:cNvPicPr>
          <p:nvPr/>
        </p:nvPicPr>
        <p:blipFill>
          <a:blip r:embed="rId3" cstate="screen">
            <a:lum contrast="24000"/>
            <a:extLst>
              <a:ext uri="{28A0092B-C50C-407E-A947-70E740481C1C}">
                <a14:useLocalDpi xmlns:a14="http://schemas.microsoft.com/office/drawing/2010/main"/>
              </a:ext>
            </a:extLst>
          </a:blip>
          <a:srcRect/>
          <a:stretch>
            <a:fillRect/>
          </a:stretch>
        </p:blipFill>
        <p:spPr bwMode="auto">
          <a:xfrm>
            <a:off x="684213" y="333375"/>
            <a:ext cx="2247900" cy="29511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34511" name="Rectangle 15"/>
          <p:cNvSpPr>
            <a:spLocks noChangeArrowheads="1"/>
          </p:cNvSpPr>
          <p:nvPr/>
        </p:nvSpPr>
        <p:spPr bwMode="auto">
          <a:xfrm>
            <a:off x="5219700" y="1571625"/>
            <a:ext cx="3346450" cy="1069975"/>
          </a:xfrm>
          <a:prstGeom prst="rect">
            <a:avLst/>
          </a:prstGeom>
          <a:noFill/>
          <a:ln w="12700" cap="sq">
            <a:noFill/>
            <a:miter lim="800000"/>
            <a:headEnd type="none" w="sm" len="sm"/>
            <a:tailEnd type="none" w="sm" len="sm"/>
          </a:ln>
          <a:effectLst/>
        </p:spPr>
        <p:txBody>
          <a:bodyPr>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در این شیوه ساختمانهایی با اندازه های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بسیار بزرگ ساخته شد که در شیوه های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پیشین مانند نداشت،همچون گنبد سلطانیه</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 ومسجد علیشاه در تبریز. </a:t>
            </a:r>
            <a:endParaRPr lang="en-US" sz="1600" b="1" dirty="0">
              <a:solidFill>
                <a:prstClr val="black"/>
              </a:solidFill>
              <a:latin typeface="Arial" pitchFamily="34" charset="0"/>
              <a:cs typeface="B Homa" panose="00000400000000000000" pitchFamily="2" charset="-78"/>
            </a:endParaRPr>
          </a:p>
        </p:txBody>
      </p:sp>
      <p:pic>
        <p:nvPicPr>
          <p:cNvPr id="234512" name="Picture 16" descr="soltan"/>
          <p:cNvPicPr>
            <a:picLocks noChangeAspect="1" noChangeArrowheads="1"/>
          </p:cNvPicPr>
          <p:nvPr/>
        </p:nvPicPr>
        <p:blipFill>
          <a:blip r:embed="rId4" cstate="screen">
            <a:lum contrast="30000"/>
            <a:extLst>
              <a:ext uri="{28A0092B-C50C-407E-A947-70E740481C1C}">
                <a14:useLocalDpi xmlns:a14="http://schemas.microsoft.com/office/drawing/2010/main"/>
              </a:ext>
            </a:extLst>
          </a:blip>
          <a:srcRect/>
          <a:stretch>
            <a:fillRect/>
          </a:stretch>
        </p:blipFill>
        <p:spPr bwMode="auto">
          <a:xfrm>
            <a:off x="6372225" y="2781300"/>
            <a:ext cx="1987550" cy="2232025"/>
          </a:xfrm>
          <a:prstGeom prst="rect">
            <a:avLst/>
          </a:prstGeom>
          <a:noFill/>
          <a:ln w="28575">
            <a:solidFill>
              <a:schemeClr val="bg2"/>
            </a:solidFill>
            <a:miter lim="800000"/>
            <a:headEnd/>
            <a:tailEnd/>
          </a:ln>
          <a:effectLst>
            <a:outerShdw dist="107763" dir="8100000" algn="ctr" rotWithShape="0">
              <a:srgbClr val="0066CC">
                <a:alpha val="50000"/>
              </a:srgbClr>
            </a:outerShdw>
          </a:effectLst>
        </p:spPr>
      </p:pic>
      <p:sp>
        <p:nvSpPr>
          <p:cNvPr id="234513" name="Text Box 17"/>
          <p:cNvSpPr txBox="1">
            <a:spLocks noChangeArrowheads="1"/>
          </p:cNvSpPr>
          <p:nvPr/>
        </p:nvSpPr>
        <p:spPr bwMode="auto">
          <a:xfrm>
            <a:off x="4500563" y="5373688"/>
            <a:ext cx="3959225" cy="1130300"/>
          </a:xfrm>
          <a:prstGeom prst="rect">
            <a:avLst/>
          </a:prstGeom>
          <a:noFill/>
          <a:ln w="9525">
            <a:noFill/>
            <a:miter lim="800000"/>
            <a:headEnd/>
            <a:tailEnd/>
          </a:ln>
          <a:effectLst/>
        </p:spPr>
        <p:txBody>
          <a:bodyPr>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بهره گیری بیشتر از هندسه در طراحی معماری.</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بهره گیری از هندسه و تنوع در طراحی در ”نهاز“یعنی بیرون زدگی در کالبد و ”نخیـــــر“ یعنی تورفتگی در آن نمودار می شود.</a:t>
            </a:r>
            <a:r>
              <a:rPr lang="fa-IR" sz="2000" b="1" dirty="0">
                <a:solidFill>
                  <a:srgbClr val="EBEBEB"/>
                </a:solidFill>
                <a:latin typeface="Arial" pitchFamily="34" charset="0"/>
                <a:cs typeface="B Homa" panose="00000400000000000000" pitchFamily="2" charset="-78"/>
              </a:rPr>
              <a:t> </a:t>
            </a:r>
            <a:endParaRPr lang="en-US" sz="2000" b="1" dirty="0">
              <a:solidFill>
                <a:srgbClr val="EBEBEB"/>
              </a:solidFill>
              <a:latin typeface="Arial" pitchFamily="34" charset="0"/>
              <a:cs typeface="B Homa" panose="00000400000000000000" pitchFamily="2" charset="-78"/>
            </a:endParaRPr>
          </a:p>
        </p:txBody>
      </p:sp>
      <p:pic>
        <p:nvPicPr>
          <p:cNvPr id="234514" name="Picture 18" descr="afoshteh m"/>
          <p:cNvPicPr>
            <a:picLocks noChangeAspect="1" noChangeArrowheads="1"/>
          </p:cNvPicPr>
          <p:nvPr/>
        </p:nvPicPr>
        <p:blipFill>
          <a:blip r:embed="rId5">
            <a:lum bright="-12000" contrast="-12000"/>
          </a:blip>
          <a:srcRect/>
          <a:stretch>
            <a:fillRect/>
          </a:stretch>
        </p:blipFill>
        <p:spPr bwMode="auto">
          <a:xfrm>
            <a:off x="1042988" y="4149725"/>
            <a:ext cx="2951162" cy="2222500"/>
          </a:xfrm>
          <a:prstGeom prst="rect">
            <a:avLst/>
          </a:prstGeom>
          <a:noFill/>
          <a:ln w="3175">
            <a:solidFill>
              <a:srgbClr val="000000"/>
            </a:solidFill>
            <a:miter lim="800000"/>
            <a:headEnd/>
            <a:tailEnd/>
          </a:ln>
          <a:effectLst>
            <a:outerShdw dist="107763" dir="8100000" algn="ctr" rotWithShape="0">
              <a:srgbClr val="0066CC">
                <a:alpha val="50000"/>
              </a:srgbClr>
            </a:outerShdw>
          </a:effectLst>
        </p:spPr>
      </p:pic>
    </p:spTree>
    <p:extLst>
      <p:ext uri="{BB962C8B-B14F-4D97-AF65-F5344CB8AC3E}">
        <p14:creationId xmlns:p14="http://schemas.microsoft.com/office/powerpoint/2010/main" val="16860218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34501"/>
                                        </p:tgtEl>
                                        <p:attrNameLst>
                                          <p:attrName>style.visibility</p:attrName>
                                        </p:attrNameLst>
                                      </p:cBhvr>
                                      <p:to>
                                        <p:strVal val="visible"/>
                                      </p:to>
                                    </p:set>
                                    <p:anim calcmode="lin" valueType="num">
                                      <p:cBhvr>
                                        <p:cTn id="7" dur="1000" fill="hold"/>
                                        <p:tgtEl>
                                          <p:spTgt spid="234501"/>
                                        </p:tgtEl>
                                        <p:attrNameLst>
                                          <p:attrName>ppt_x</p:attrName>
                                        </p:attrNameLst>
                                      </p:cBhvr>
                                      <p:tavLst>
                                        <p:tav tm="0">
                                          <p:val>
                                            <p:strVal val="#ppt_x-.2"/>
                                          </p:val>
                                        </p:tav>
                                        <p:tav tm="100000">
                                          <p:val>
                                            <p:strVal val="#ppt_x"/>
                                          </p:val>
                                        </p:tav>
                                      </p:tavLst>
                                    </p:anim>
                                    <p:anim calcmode="lin" valueType="num">
                                      <p:cBhvr>
                                        <p:cTn id="8" dur="1000" fill="hold"/>
                                        <p:tgtEl>
                                          <p:spTgt spid="23450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4501"/>
                                        </p:tgtEl>
                                      </p:cBhvr>
                                    </p:animEffect>
                                  </p:childTnLst>
                                </p:cTn>
                              </p:par>
                              <p:par>
                                <p:cTn id="10" presetID="47" presetClass="entr" presetSubtype="0" fill="hold" nodeType="withEffect">
                                  <p:stCondLst>
                                    <p:cond delay="0"/>
                                  </p:stCondLst>
                                  <p:childTnLst>
                                    <p:set>
                                      <p:cBhvr>
                                        <p:cTn id="11" dur="1" fill="hold">
                                          <p:stCondLst>
                                            <p:cond delay="0"/>
                                          </p:stCondLst>
                                        </p:cTn>
                                        <p:tgtEl>
                                          <p:spTgt spid="234510"/>
                                        </p:tgtEl>
                                        <p:attrNameLst>
                                          <p:attrName>style.visibility</p:attrName>
                                        </p:attrNameLst>
                                      </p:cBhvr>
                                      <p:to>
                                        <p:strVal val="visible"/>
                                      </p:to>
                                    </p:set>
                                    <p:animEffect transition="in" filter="fade">
                                      <p:cBhvr>
                                        <p:cTn id="12" dur="1000"/>
                                        <p:tgtEl>
                                          <p:spTgt spid="234510"/>
                                        </p:tgtEl>
                                      </p:cBhvr>
                                    </p:animEffect>
                                    <p:anim calcmode="lin" valueType="num">
                                      <p:cBhvr>
                                        <p:cTn id="13" dur="1000" fill="hold"/>
                                        <p:tgtEl>
                                          <p:spTgt spid="234510"/>
                                        </p:tgtEl>
                                        <p:attrNameLst>
                                          <p:attrName>ppt_x</p:attrName>
                                        </p:attrNameLst>
                                      </p:cBhvr>
                                      <p:tavLst>
                                        <p:tav tm="0">
                                          <p:val>
                                            <p:strVal val="#ppt_x"/>
                                          </p:val>
                                        </p:tav>
                                        <p:tav tm="100000">
                                          <p:val>
                                            <p:strVal val="#ppt_x"/>
                                          </p:val>
                                        </p:tav>
                                      </p:tavLst>
                                    </p:anim>
                                    <p:anim calcmode="lin" valueType="num">
                                      <p:cBhvr>
                                        <p:cTn id="14" dur="1000" fill="hold"/>
                                        <p:tgtEl>
                                          <p:spTgt spid="234510"/>
                                        </p:tgtEl>
                                        <p:attrNameLst>
                                          <p:attrName>ppt_y</p:attrName>
                                        </p:attrNameLst>
                                      </p:cBhvr>
                                      <p:tavLst>
                                        <p:tav tm="0">
                                          <p:val>
                                            <p:strVal val="#ppt_y-.1"/>
                                          </p:val>
                                        </p:tav>
                                        <p:tav tm="100000">
                                          <p:val>
                                            <p:strVal val="#ppt_y"/>
                                          </p:val>
                                        </p:tav>
                                      </p:tavLst>
                                    </p:anim>
                                  </p:childTnLst>
                                </p:cTn>
                              </p:par>
                              <p:par>
                                <p:cTn id="15" presetID="29" presetClass="entr" presetSubtype="0" fill="hold" grpId="0" nodeType="withEffect">
                                  <p:stCondLst>
                                    <p:cond delay="0"/>
                                  </p:stCondLst>
                                  <p:childTnLst>
                                    <p:set>
                                      <p:cBhvr>
                                        <p:cTn id="16" dur="1" fill="hold">
                                          <p:stCondLst>
                                            <p:cond delay="0"/>
                                          </p:stCondLst>
                                        </p:cTn>
                                        <p:tgtEl>
                                          <p:spTgt spid="234504"/>
                                        </p:tgtEl>
                                        <p:attrNameLst>
                                          <p:attrName>style.visibility</p:attrName>
                                        </p:attrNameLst>
                                      </p:cBhvr>
                                      <p:to>
                                        <p:strVal val="visible"/>
                                      </p:to>
                                    </p:set>
                                    <p:anim calcmode="lin" valueType="num">
                                      <p:cBhvr>
                                        <p:cTn id="17" dur="1000" fill="hold"/>
                                        <p:tgtEl>
                                          <p:spTgt spid="234504"/>
                                        </p:tgtEl>
                                        <p:attrNameLst>
                                          <p:attrName>ppt_x</p:attrName>
                                        </p:attrNameLst>
                                      </p:cBhvr>
                                      <p:tavLst>
                                        <p:tav tm="0">
                                          <p:val>
                                            <p:strVal val="#ppt_x-.2"/>
                                          </p:val>
                                        </p:tav>
                                        <p:tav tm="100000">
                                          <p:val>
                                            <p:strVal val="#ppt_x"/>
                                          </p:val>
                                        </p:tav>
                                      </p:tavLst>
                                    </p:anim>
                                    <p:anim calcmode="lin" valueType="num">
                                      <p:cBhvr>
                                        <p:cTn id="18" dur="1000" fill="hold"/>
                                        <p:tgtEl>
                                          <p:spTgt spid="234504"/>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34504"/>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234505"/>
                                        </p:tgtEl>
                                        <p:attrNameLst>
                                          <p:attrName>style.visibility</p:attrName>
                                        </p:attrNameLst>
                                      </p:cBhvr>
                                      <p:to>
                                        <p:strVal val="visible"/>
                                      </p:to>
                                    </p:set>
                                    <p:anim calcmode="lin" valueType="num">
                                      <p:cBhvr>
                                        <p:cTn id="22" dur="1000" fill="hold"/>
                                        <p:tgtEl>
                                          <p:spTgt spid="234505"/>
                                        </p:tgtEl>
                                        <p:attrNameLst>
                                          <p:attrName>ppt_x</p:attrName>
                                        </p:attrNameLst>
                                      </p:cBhvr>
                                      <p:tavLst>
                                        <p:tav tm="0">
                                          <p:val>
                                            <p:strVal val="#ppt_x-.2"/>
                                          </p:val>
                                        </p:tav>
                                        <p:tav tm="100000">
                                          <p:val>
                                            <p:strVal val="#ppt_x"/>
                                          </p:val>
                                        </p:tav>
                                      </p:tavLst>
                                    </p:anim>
                                    <p:anim calcmode="lin" valueType="num">
                                      <p:cBhvr>
                                        <p:cTn id="23" dur="1000" fill="hold"/>
                                        <p:tgtEl>
                                          <p:spTgt spid="23450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34505"/>
                                        </p:tgtEl>
                                      </p:cBhvr>
                                    </p:animEffect>
                                  </p:childTnLst>
                                </p:cTn>
                              </p:par>
                              <p:par>
                                <p:cTn id="25" presetID="42" presetClass="entr" presetSubtype="0" fill="hold" nodeType="withEffect">
                                  <p:stCondLst>
                                    <p:cond delay="0"/>
                                  </p:stCondLst>
                                  <p:childTnLst>
                                    <p:set>
                                      <p:cBhvr>
                                        <p:cTn id="26" dur="1" fill="hold">
                                          <p:stCondLst>
                                            <p:cond delay="0"/>
                                          </p:stCondLst>
                                        </p:cTn>
                                        <p:tgtEl>
                                          <p:spTgt spid="234507"/>
                                        </p:tgtEl>
                                        <p:attrNameLst>
                                          <p:attrName>style.visibility</p:attrName>
                                        </p:attrNameLst>
                                      </p:cBhvr>
                                      <p:to>
                                        <p:strVal val="visible"/>
                                      </p:to>
                                    </p:set>
                                    <p:animEffect transition="in" filter="fade">
                                      <p:cBhvr>
                                        <p:cTn id="27" dur="1000"/>
                                        <p:tgtEl>
                                          <p:spTgt spid="234507"/>
                                        </p:tgtEl>
                                      </p:cBhvr>
                                    </p:animEffect>
                                    <p:anim calcmode="lin" valueType="num">
                                      <p:cBhvr>
                                        <p:cTn id="28" dur="1000" fill="hold"/>
                                        <p:tgtEl>
                                          <p:spTgt spid="234507"/>
                                        </p:tgtEl>
                                        <p:attrNameLst>
                                          <p:attrName>ppt_x</p:attrName>
                                        </p:attrNameLst>
                                      </p:cBhvr>
                                      <p:tavLst>
                                        <p:tav tm="0">
                                          <p:val>
                                            <p:strVal val="#ppt_x"/>
                                          </p:val>
                                        </p:tav>
                                        <p:tav tm="100000">
                                          <p:val>
                                            <p:strVal val="#ppt_x"/>
                                          </p:val>
                                        </p:tav>
                                      </p:tavLst>
                                    </p:anim>
                                    <p:anim calcmode="lin" valueType="num">
                                      <p:cBhvr>
                                        <p:cTn id="29" dur="1000" fill="hold"/>
                                        <p:tgtEl>
                                          <p:spTgt spid="234507"/>
                                        </p:tgtEl>
                                        <p:attrNameLst>
                                          <p:attrName>ppt_y</p:attrName>
                                        </p:attrNameLst>
                                      </p:cBhvr>
                                      <p:tavLst>
                                        <p:tav tm="0">
                                          <p:val>
                                            <p:strVal val="#ppt_y+.1"/>
                                          </p:val>
                                        </p:tav>
                                        <p:tav tm="100000">
                                          <p:val>
                                            <p:strVal val="#ppt_y"/>
                                          </p:val>
                                        </p:tav>
                                      </p:tavLst>
                                    </p:anim>
                                  </p:childTnLst>
                                </p:cTn>
                              </p:par>
                              <p:par>
                                <p:cTn id="30" presetID="29" presetClass="entr" presetSubtype="0" fill="hold" grpId="0" nodeType="withEffect">
                                  <p:stCondLst>
                                    <p:cond delay="0"/>
                                  </p:stCondLst>
                                  <p:childTnLst>
                                    <p:set>
                                      <p:cBhvr>
                                        <p:cTn id="31" dur="1" fill="hold">
                                          <p:stCondLst>
                                            <p:cond delay="0"/>
                                          </p:stCondLst>
                                        </p:cTn>
                                        <p:tgtEl>
                                          <p:spTgt spid="234511"/>
                                        </p:tgtEl>
                                        <p:attrNameLst>
                                          <p:attrName>style.visibility</p:attrName>
                                        </p:attrNameLst>
                                      </p:cBhvr>
                                      <p:to>
                                        <p:strVal val="visible"/>
                                      </p:to>
                                    </p:set>
                                    <p:anim calcmode="lin" valueType="num">
                                      <p:cBhvr>
                                        <p:cTn id="32" dur="1000" fill="hold"/>
                                        <p:tgtEl>
                                          <p:spTgt spid="234511"/>
                                        </p:tgtEl>
                                        <p:attrNameLst>
                                          <p:attrName>ppt_x</p:attrName>
                                        </p:attrNameLst>
                                      </p:cBhvr>
                                      <p:tavLst>
                                        <p:tav tm="0">
                                          <p:val>
                                            <p:strVal val="#ppt_x-.2"/>
                                          </p:val>
                                        </p:tav>
                                        <p:tav tm="100000">
                                          <p:val>
                                            <p:strVal val="#ppt_x"/>
                                          </p:val>
                                        </p:tav>
                                      </p:tavLst>
                                    </p:anim>
                                    <p:anim calcmode="lin" valueType="num">
                                      <p:cBhvr>
                                        <p:cTn id="33" dur="1000" fill="hold"/>
                                        <p:tgtEl>
                                          <p:spTgt spid="234511"/>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34511"/>
                                        </p:tgtEl>
                                      </p:cBhvr>
                                    </p:animEffect>
                                  </p:childTnLst>
                                </p:cTn>
                              </p:par>
                              <p:par>
                                <p:cTn id="35" presetID="47" presetClass="entr" presetSubtype="0" fill="hold" nodeType="withEffect">
                                  <p:stCondLst>
                                    <p:cond delay="0"/>
                                  </p:stCondLst>
                                  <p:childTnLst>
                                    <p:set>
                                      <p:cBhvr>
                                        <p:cTn id="36" dur="1" fill="hold">
                                          <p:stCondLst>
                                            <p:cond delay="0"/>
                                          </p:stCondLst>
                                        </p:cTn>
                                        <p:tgtEl>
                                          <p:spTgt spid="234512"/>
                                        </p:tgtEl>
                                        <p:attrNameLst>
                                          <p:attrName>style.visibility</p:attrName>
                                        </p:attrNameLst>
                                      </p:cBhvr>
                                      <p:to>
                                        <p:strVal val="visible"/>
                                      </p:to>
                                    </p:set>
                                    <p:animEffect transition="in" filter="fade">
                                      <p:cBhvr>
                                        <p:cTn id="37" dur="1000"/>
                                        <p:tgtEl>
                                          <p:spTgt spid="234512"/>
                                        </p:tgtEl>
                                      </p:cBhvr>
                                    </p:animEffect>
                                    <p:anim calcmode="lin" valueType="num">
                                      <p:cBhvr>
                                        <p:cTn id="38" dur="1000" fill="hold"/>
                                        <p:tgtEl>
                                          <p:spTgt spid="234512"/>
                                        </p:tgtEl>
                                        <p:attrNameLst>
                                          <p:attrName>ppt_x</p:attrName>
                                        </p:attrNameLst>
                                      </p:cBhvr>
                                      <p:tavLst>
                                        <p:tav tm="0">
                                          <p:val>
                                            <p:strVal val="#ppt_x"/>
                                          </p:val>
                                        </p:tav>
                                        <p:tav tm="100000">
                                          <p:val>
                                            <p:strVal val="#ppt_x"/>
                                          </p:val>
                                        </p:tav>
                                      </p:tavLst>
                                    </p:anim>
                                    <p:anim calcmode="lin" valueType="num">
                                      <p:cBhvr>
                                        <p:cTn id="39" dur="1000" fill="hold"/>
                                        <p:tgtEl>
                                          <p:spTgt spid="2345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34513"/>
                                        </p:tgtEl>
                                        <p:attrNameLst>
                                          <p:attrName>style.visibility</p:attrName>
                                        </p:attrNameLst>
                                      </p:cBhvr>
                                      <p:to>
                                        <p:strVal val="visible"/>
                                      </p:to>
                                    </p:set>
                                    <p:animEffect transition="in" filter="fade">
                                      <p:cBhvr>
                                        <p:cTn id="42" dur="1000"/>
                                        <p:tgtEl>
                                          <p:spTgt spid="234513"/>
                                        </p:tgtEl>
                                      </p:cBhvr>
                                    </p:animEffect>
                                    <p:anim calcmode="lin" valueType="num">
                                      <p:cBhvr>
                                        <p:cTn id="43" dur="1000" fill="hold"/>
                                        <p:tgtEl>
                                          <p:spTgt spid="234513"/>
                                        </p:tgtEl>
                                        <p:attrNameLst>
                                          <p:attrName>ppt_x</p:attrName>
                                        </p:attrNameLst>
                                      </p:cBhvr>
                                      <p:tavLst>
                                        <p:tav tm="0">
                                          <p:val>
                                            <p:strVal val="#ppt_x"/>
                                          </p:val>
                                        </p:tav>
                                        <p:tav tm="100000">
                                          <p:val>
                                            <p:strVal val="#ppt_x"/>
                                          </p:val>
                                        </p:tav>
                                      </p:tavLst>
                                    </p:anim>
                                    <p:anim calcmode="lin" valueType="num">
                                      <p:cBhvr>
                                        <p:cTn id="44" dur="1000" fill="hold"/>
                                        <p:tgtEl>
                                          <p:spTgt spid="23451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34514"/>
                                        </p:tgtEl>
                                        <p:attrNameLst>
                                          <p:attrName>style.visibility</p:attrName>
                                        </p:attrNameLst>
                                      </p:cBhvr>
                                      <p:to>
                                        <p:strVal val="visible"/>
                                      </p:to>
                                    </p:set>
                                    <p:animEffect transition="in" filter="fade">
                                      <p:cBhvr>
                                        <p:cTn id="47" dur="1000"/>
                                        <p:tgtEl>
                                          <p:spTgt spid="234514"/>
                                        </p:tgtEl>
                                      </p:cBhvr>
                                    </p:animEffect>
                                    <p:anim calcmode="lin" valueType="num">
                                      <p:cBhvr>
                                        <p:cTn id="48" dur="1000" fill="hold"/>
                                        <p:tgtEl>
                                          <p:spTgt spid="234514"/>
                                        </p:tgtEl>
                                        <p:attrNameLst>
                                          <p:attrName>ppt_x</p:attrName>
                                        </p:attrNameLst>
                                      </p:cBhvr>
                                      <p:tavLst>
                                        <p:tav tm="0">
                                          <p:val>
                                            <p:strVal val="#ppt_x"/>
                                          </p:val>
                                        </p:tav>
                                        <p:tav tm="100000">
                                          <p:val>
                                            <p:strVal val="#ppt_x"/>
                                          </p:val>
                                        </p:tav>
                                      </p:tavLst>
                                    </p:anim>
                                    <p:anim calcmode="lin" valueType="num">
                                      <p:cBhvr>
                                        <p:cTn id="49" dur="1000" fill="hold"/>
                                        <p:tgtEl>
                                          <p:spTgt spid="2345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1" grpId="0"/>
      <p:bldP spid="234504" grpId="0"/>
      <p:bldP spid="234505" grpId="0"/>
      <p:bldP spid="234511" grpId="0"/>
      <p:bldP spid="23451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3"/>
          <p:cNvSpPr>
            <a:spLocks noGrp="1"/>
          </p:cNvSpPr>
          <p:nvPr>
            <p:ph type="sldNum" sz="quarter" idx="12"/>
          </p:nvPr>
        </p:nvSpPr>
        <p:spPr/>
        <p:txBody>
          <a:bodyPr/>
          <a:lstStyle/>
          <a:p>
            <a:fld id="{EF31A8F9-E5CC-4AD9-A2FD-4318BC9BCD1B}" type="slidenum">
              <a:rPr lang="ar-SA">
                <a:solidFill>
                  <a:srgbClr val="90C226"/>
                </a:solidFill>
              </a:rPr>
              <a:pPr/>
              <a:t>91</a:t>
            </a:fld>
            <a:endParaRPr lang="en-US" dirty="0">
              <a:solidFill>
                <a:srgbClr val="90C226"/>
              </a:solidFill>
            </a:endParaRPr>
          </a:p>
        </p:txBody>
      </p:sp>
      <p:sp>
        <p:nvSpPr>
          <p:cNvPr id="235526" name="Text Box 6"/>
          <p:cNvSpPr txBox="1">
            <a:spLocks noChangeArrowheads="1"/>
          </p:cNvSpPr>
          <p:nvPr/>
        </p:nvSpPr>
        <p:spPr bwMode="auto">
          <a:xfrm>
            <a:off x="3981536" y="404813"/>
            <a:ext cx="4554452" cy="400110"/>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000" b="1" dirty="0">
                <a:solidFill>
                  <a:prstClr val="black"/>
                </a:solidFill>
                <a:latin typeface="Arial" pitchFamily="34" charset="0"/>
                <a:cs typeface="B Homa" panose="00000400000000000000" pitchFamily="2" charset="-78"/>
              </a:rPr>
              <a:t>استفاده از انواع و اقسام پوششهای گنبدی وطاقی </a:t>
            </a:r>
            <a:endParaRPr lang="en-US" sz="2000" b="1" dirty="0">
              <a:solidFill>
                <a:prstClr val="black"/>
              </a:solidFill>
              <a:latin typeface="Arial" pitchFamily="34" charset="0"/>
              <a:cs typeface="B Homa" panose="00000400000000000000" pitchFamily="2" charset="-78"/>
            </a:endParaRPr>
          </a:p>
        </p:txBody>
      </p:sp>
      <p:sp>
        <p:nvSpPr>
          <p:cNvPr id="235527" name="Text Box 7"/>
          <p:cNvSpPr txBox="1">
            <a:spLocks noChangeArrowheads="1"/>
          </p:cNvSpPr>
          <p:nvPr/>
        </p:nvSpPr>
        <p:spPr bwMode="auto">
          <a:xfrm>
            <a:off x="3858513" y="836613"/>
            <a:ext cx="4799712" cy="58477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متداولترین نوع گنبد،دو پوسته گسسته با پوشش بیرونی نار</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می باشد.برای ساخت از عناصری به نام خشخاشی استفاده می شود.</a:t>
            </a:r>
            <a:endParaRPr lang="en-US" sz="1600" b="1" dirty="0">
              <a:solidFill>
                <a:prstClr val="black"/>
              </a:solidFill>
              <a:latin typeface="Arial" pitchFamily="34" charset="0"/>
              <a:cs typeface="B Homa" panose="00000400000000000000" pitchFamily="2" charset="-78"/>
            </a:endParaRPr>
          </a:p>
        </p:txBody>
      </p:sp>
      <p:sp>
        <p:nvSpPr>
          <p:cNvPr id="235528" name="Text Box 8"/>
          <p:cNvSpPr txBox="1">
            <a:spLocks noChangeArrowheads="1"/>
          </p:cNvSpPr>
          <p:nvPr/>
        </p:nvSpPr>
        <p:spPr bwMode="auto">
          <a:xfrm>
            <a:off x="8164513" y="4149725"/>
            <a:ext cx="184150" cy="396875"/>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sz="2000" b="1" dirty="0">
              <a:solidFill>
                <a:srgbClr val="EBEBEB"/>
              </a:solidFill>
              <a:latin typeface="Arial" pitchFamily="34" charset="0"/>
              <a:cs typeface="B Homa" panose="00000400000000000000" pitchFamily="2" charset="-78"/>
            </a:endParaRPr>
          </a:p>
        </p:txBody>
      </p:sp>
      <p:sp>
        <p:nvSpPr>
          <p:cNvPr id="235529" name="Text Box 9"/>
          <p:cNvSpPr txBox="1">
            <a:spLocks noChangeArrowheads="1"/>
          </p:cNvSpPr>
          <p:nvPr/>
        </p:nvSpPr>
        <p:spPr bwMode="auto">
          <a:xfrm>
            <a:off x="7913688" y="3525838"/>
            <a:ext cx="184150" cy="396875"/>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sz="2000" b="1" dirty="0">
              <a:solidFill>
                <a:srgbClr val="EBEBEB"/>
              </a:solidFill>
              <a:latin typeface="Arial" pitchFamily="34" charset="0"/>
              <a:cs typeface="B Homa" panose="00000400000000000000" pitchFamily="2" charset="-78"/>
            </a:endParaRPr>
          </a:p>
        </p:txBody>
      </p:sp>
      <p:sp>
        <p:nvSpPr>
          <p:cNvPr id="235530" name="Text Box 10"/>
          <p:cNvSpPr txBox="1">
            <a:spLocks noChangeArrowheads="1"/>
          </p:cNvSpPr>
          <p:nvPr/>
        </p:nvSpPr>
        <p:spPr bwMode="auto">
          <a:xfrm>
            <a:off x="3762860" y="2300288"/>
            <a:ext cx="4841390" cy="830997"/>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آرامگاه ها همچون گذشته،برونگرا و بیشتر با تهرنگ چهارگوشه،</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بویژه در دوره دوم ساخته شدند.نمونه آن در ارسن شاه زنده سمرقند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بود که آرامگاه بسیاری از فرمانروایان تیموری است.</a:t>
            </a:r>
            <a:endParaRPr lang="en-US" sz="1600" b="1" dirty="0">
              <a:solidFill>
                <a:prstClr val="black"/>
              </a:solidFill>
              <a:latin typeface="Arial" pitchFamily="34" charset="0"/>
              <a:cs typeface="B Homa" panose="00000400000000000000" pitchFamily="2" charset="-78"/>
            </a:endParaRPr>
          </a:p>
        </p:txBody>
      </p:sp>
      <p:sp>
        <p:nvSpPr>
          <p:cNvPr id="235531" name="Line 11"/>
          <p:cNvSpPr>
            <a:spLocks noChangeShapeType="1"/>
          </p:cNvSpPr>
          <p:nvPr/>
        </p:nvSpPr>
        <p:spPr bwMode="auto">
          <a:xfrm>
            <a:off x="250825" y="6308725"/>
            <a:ext cx="8353425" cy="0"/>
          </a:xfrm>
          <a:prstGeom prst="line">
            <a:avLst/>
          </a:prstGeom>
          <a:noFill/>
          <a:ln w="57150" cmpd="thinThick">
            <a:no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35532" name="Line 12"/>
          <p:cNvSpPr>
            <a:spLocks noChangeShapeType="1"/>
          </p:cNvSpPr>
          <p:nvPr/>
        </p:nvSpPr>
        <p:spPr bwMode="auto">
          <a:xfrm>
            <a:off x="395288" y="1052513"/>
            <a:ext cx="0" cy="5400675"/>
          </a:xfrm>
          <a:prstGeom prst="line">
            <a:avLst/>
          </a:prstGeom>
          <a:noFill/>
          <a:ln w="57150" cmpd="thinThick">
            <a:noFill/>
            <a:round/>
            <a:headEnd/>
            <a:tailEnd/>
          </a:ln>
          <a:effectLst/>
        </p:spPr>
        <p:txBody>
          <a:bodyP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35533" name="Picture 13" descr="15"/>
          <p:cNvPicPr>
            <a:picLocks noChangeAspect="1" noChangeArrowheads="1"/>
          </p:cNvPicPr>
          <p:nvPr/>
        </p:nvPicPr>
        <p:blipFill>
          <a:blip r:embed="rId2" cstate="screen">
            <a:lum contrast="30000"/>
            <a:extLst>
              <a:ext uri="{28A0092B-C50C-407E-A947-70E740481C1C}">
                <a14:useLocalDpi xmlns:a14="http://schemas.microsoft.com/office/drawing/2010/main"/>
              </a:ext>
            </a:extLst>
          </a:blip>
          <a:srcRect r="-96"/>
          <a:stretch>
            <a:fillRect/>
          </a:stretch>
        </p:blipFill>
        <p:spPr bwMode="auto">
          <a:xfrm>
            <a:off x="900113" y="333375"/>
            <a:ext cx="1657350" cy="3213100"/>
          </a:xfrm>
          <a:prstGeom prst="rect">
            <a:avLst/>
          </a:prstGeom>
          <a:noFill/>
          <a:ln w="28575">
            <a:solidFill>
              <a:schemeClr val="bg2"/>
            </a:solidFill>
            <a:miter lim="800000"/>
            <a:headEnd/>
            <a:tailEnd/>
          </a:ln>
          <a:effectLst>
            <a:outerShdw dist="107763" dir="8100000" algn="ctr" rotWithShape="0">
              <a:srgbClr val="0066CC">
                <a:alpha val="50000"/>
              </a:srgbClr>
            </a:outerShdw>
          </a:effectLst>
        </p:spPr>
      </p:pic>
      <p:sp>
        <p:nvSpPr>
          <p:cNvPr id="235536" name="Text Box 16"/>
          <p:cNvSpPr txBox="1">
            <a:spLocks noChangeArrowheads="1"/>
          </p:cNvSpPr>
          <p:nvPr/>
        </p:nvSpPr>
        <p:spPr bwMode="auto">
          <a:xfrm>
            <a:off x="4111625" y="1436688"/>
            <a:ext cx="4549775" cy="8255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kumimoji="1" lang="fa-IR" sz="1600" b="1" dirty="0">
                <a:solidFill>
                  <a:prstClr val="black"/>
                </a:solidFill>
                <a:latin typeface="Arial" pitchFamily="34" charset="0"/>
                <a:cs typeface="B Homa" panose="00000400000000000000" pitchFamily="2" charset="-78"/>
              </a:rPr>
              <a:t>از عنصری بنام گریو برای بلند تر جلوه دادن گنبد استفاده کردند.</a:t>
            </a:r>
          </a:p>
          <a:p>
            <a:pPr fontAlgn="base">
              <a:spcBef>
                <a:spcPct val="0"/>
              </a:spcBef>
              <a:spcAft>
                <a:spcPct val="0"/>
              </a:spcAft>
            </a:pPr>
            <a:r>
              <a:rPr kumimoji="1" lang="fa-IR" sz="1600" b="1" dirty="0">
                <a:solidFill>
                  <a:prstClr val="black"/>
                </a:solidFill>
                <a:latin typeface="Arial" pitchFamily="34" charset="0"/>
                <a:cs typeface="B Homa" panose="00000400000000000000" pitchFamily="2" charset="-78"/>
              </a:rPr>
              <a:t>ساقه گنبد بلند تر می شود و از اطراف گنبد نور وارد می شود که </a:t>
            </a:r>
          </a:p>
          <a:p>
            <a:pPr fontAlgn="base">
              <a:spcBef>
                <a:spcPct val="0"/>
              </a:spcBef>
              <a:spcAft>
                <a:spcPct val="0"/>
              </a:spcAft>
            </a:pPr>
            <a:r>
              <a:rPr kumimoji="1" lang="fa-IR" sz="1600" b="1" dirty="0">
                <a:solidFill>
                  <a:prstClr val="black"/>
                </a:solidFill>
                <a:latin typeface="Arial" pitchFamily="34" charset="0"/>
                <a:cs typeface="B Homa" panose="00000400000000000000" pitchFamily="2" charset="-78"/>
              </a:rPr>
              <a:t> شباک نام داشت.عموم گنبد ها خیاره میشوند.</a:t>
            </a:r>
            <a:endParaRPr kumimoji="1" lang="en-US" sz="1600" b="1" dirty="0">
              <a:solidFill>
                <a:prstClr val="black"/>
              </a:solidFill>
              <a:latin typeface="Arial" pitchFamily="34" charset="0"/>
              <a:cs typeface="B Homa" panose="00000400000000000000" pitchFamily="2" charset="-78"/>
            </a:endParaRPr>
          </a:p>
        </p:txBody>
      </p:sp>
      <p:pic>
        <p:nvPicPr>
          <p:cNvPr id="235539" name="Picture 19" descr="Drawing10"/>
          <p:cNvPicPr>
            <a:picLocks noChangeAspect="1" noChangeArrowheads="1"/>
          </p:cNvPicPr>
          <p:nvPr/>
        </p:nvPicPr>
        <p:blipFill>
          <a:blip r:embed="rId3">
            <a:clrChange>
              <a:clrFrom>
                <a:srgbClr val="010101"/>
              </a:clrFrom>
              <a:clrTo>
                <a:srgbClr val="010101">
                  <a:alpha val="0"/>
                </a:srgbClr>
              </a:clrTo>
            </a:clrChange>
          </a:blip>
          <a:srcRect/>
          <a:stretch>
            <a:fillRect/>
          </a:stretch>
        </p:blipFill>
        <p:spPr bwMode="auto">
          <a:xfrm>
            <a:off x="5292725" y="3213100"/>
            <a:ext cx="3384550" cy="2032000"/>
          </a:xfrm>
          <a:prstGeom prst="rect">
            <a:avLst/>
          </a:prstGeom>
          <a:noFill/>
          <a:ln w="9525">
            <a:solidFill>
              <a:schemeClr val="tx1"/>
            </a:solidFill>
            <a:miter lim="800000"/>
            <a:headEnd/>
            <a:tailEnd/>
          </a:ln>
          <a:effectLst>
            <a:outerShdw dist="107763" dir="8100000" algn="ctr" rotWithShape="0">
              <a:srgbClr val="0066CC">
                <a:alpha val="50000"/>
              </a:srgbClr>
            </a:outerShdw>
          </a:effectLst>
        </p:spPr>
      </p:pic>
      <p:sp>
        <p:nvSpPr>
          <p:cNvPr id="235540" name="Text Box 20"/>
          <p:cNvSpPr txBox="1">
            <a:spLocks noChangeArrowheads="1"/>
          </p:cNvSpPr>
          <p:nvPr/>
        </p:nvSpPr>
        <p:spPr bwMode="auto">
          <a:xfrm>
            <a:off x="34925" y="3789363"/>
            <a:ext cx="5062538" cy="2308324"/>
          </a:xfrm>
          <a:prstGeom prst="rect">
            <a:avLst/>
          </a:prstGeom>
          <a:noFill/>
          <a:ln w="9525">
            <a:noFill/>
            <a:miter lim="800000"/>
            <a:headEnd/>
            <a:tailEnd/>
          </a:ln>
          <a:effectLst/>
        </p:spPr>
        <p:txBody>
          <a:bodyPr>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از ویژگی های شیوه آذری قوس و پوشش معروف به ”کلیل آذری“است.</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در مجموعه و خانقاه شیخ صفی الدین اردبیلی و همچنین در گنبد خدابنده</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بیش از هر جای دیگر به چشم می خورد.هر جا چنین قوسی باشد باید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رد پای معماری آذربایجان را جستجو کرد.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قوس کلیل نیم دایره ای است که اگر به سه قسمت مساوی تقسیم شود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قسمت وسط جهشی به اندازه یک کلوک آجر(8/1آجر)به بالا خواهد داشت.</a:t>
            </a:r>
            <a:endParaRPr lang="en-US" sz="1600" b="1" dirty="0">
              <a:solidFill>
                <a:prstClr val="black"/>
              </a:solidFill>
              <a:latin typeface="Arial" pitchFamily="34" charset="0"/>
              <a:cs typeface="B Homa" panose="00000400000000000000" pitchFamily="2" charset="-78"/>
            </a:endParaRPr>
          </a:p>
        </p:txBody>
      </p:sp>
      <p:sp>
        <p:nvSpPr>
          <p:cNvPr id="235541" name="Text Box 21"/>
          <p:cNvSpPr txBox="1">
            <a:spLocks noChangeArrowheads="1"/>
          </p:cNvSpPr>
          <p:nvPr/>
        </p:nvSpPr>
        <p:spPr bwMode="auto">
          <a:xfrm>
            <a:off x="5166958" y="5373688"/>
            <a:ext cx="3615092" cy="1323439"/>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این قوس غیر باربر است و به همین دلیل </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شاهد اجرای آن در دهانه های باربر نمی باشیم.</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از آن به عنوان یک عامل تزئین استفاده می شود.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و در درگاه ها و پنجره ها که چفد تنها وزن خود</a:t>
            </a:r>
          </a:p>
          <a:p>
            <a:pPr fontAlgn="base">
              <a:spcBef>
                <a:spcPct val="0"/>
              </a:spcBef>
              <a:spcAft>
                <a:spcPct val="0"/>
              </a:spcAft>
            </a:pPr>
            <a:r>
              <a:rPr lang="fa-IR" sz="1600" b="1" dirty="0">
                <a:solidFill>
                  <a:prstClr val="black"/>
                </a:solidFill>
                <a:latin typeface="Arial" pitchFamily="34" charset="0"/>
                <a:cs typeface="B Homa" panose="00000400000000000000" pitchFamily="2" charset="-78"/>
              </a:rPr>
              <a:t>را تحمل می کند آنرا می یابیم.</a:t>
            </a:r>
            <a:endParaRPr lang="en-US" sz="1600" b="1" dirty="0">
              <a:solidFill>
                <a:prstClr val="black"/>
              </a:solidFill>
              <a:latin typeface="Arial" pitchFamily="34" charset="0"/>
              <a:cs typeface="B Homa" panose="00000400000000000000" pitchFamily="2" charset="-78"/>
            </a:endParaRPr>
          </a:p>
        </p:txBody>
      </p:sp>
      <p:sp>
        <p:nvSpPr>
          <p:cNvPr id="235542" name="Text Box 22"/>
          <p:cNvSpPr txBox="1">
            <a:spLocks noChangeArrowheads="1"/>
          </p:cNvSpPr>
          <p:nvPr/>
        </p:nvSpPr>
        <p:spPr bwMode="auto">
          <a:xfrm>
            <a:off x="3419475" y="3284538"/>
            <a:ext cx="1531938" cy="366712"/>
          </a:xfrm>
          <a:prstGeom prst="rect">
            <a:avLst/>
          </a:prstGeom>
          <a:noFill/>
          <a:ln w="9525">
            <a:noFill/>
            <a:miter lim="800000"/>
            <a:headEnd/>
            <a:tailEnd/>
          </a:ln>
          <a:effectLst>
            <a:outerShdw dist="28398" dir="3806097" algn="ctr" rotWithShape="0">
              <a:schemeClr val="bg2"/>
            </a:outerShdw>
          </a:effectLst>
        </p:spPr>
        <p:txBody>
          <a:bodyPr>
            <a:spAutoFit/>
          </a:bodyPr>
          <a:lstStyle/>
          <a:p>
            <a:pPr fontAlgn="base">
              <a:spcBef>
                <a:spcPct val="0"/>
              </a:spcBef>
              <a:spcAft>
                <a:spcPct val="0"/>
              </a:spcAft>
            </a:pPr>
            <a:r>
              <a:rPr lang="fa-IR" b="1" dirty="0">
                <a:solidFill>
                  <a:prstClr val="black"/>
                </a:solidFill>
                <a:latin typeface="Arial" pitchFamily="34" charset="0"/>
                <a:cs typeface="B Homa" panose="00000400000000000000" pitchFamily="2" charset="-78"/>
              </a:rPr>
              <a:t>چفد کلیل آذری:</a:t>
            </a:r>
            <a:endParaRPr lang="en-US"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72546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35526"/>
                                        </p:tgtEl>
                                        <p:attrNameLst>
                                          <p:attrName>style.visibility</p:attrName>
                                        </p:attrNameLst>
                                      </p:cBhvr>
                                      <p:to>
                                        <p:strVal val="visible"/>
                                      </p:to>
                                    </p:set>
                                    <p:anim calcmode="lin" valueType="num">
                                      <p:cBhvr>
                                        <p:cTn id="7" dur="1000" fill="hold"/>
                                        <p:tgtEl>
                                          <p:spTgt spid="235526"/>
                                        </p:tgtEl>
                                        <p:attrNameLst>
                                          <p:attrName>ppt_x</p:attrName>
                                        </p:attrNameLst>
                                      </p:cBhvr>
                                      <p:tavLst>
                                        <p:tav tm="0">
                                          <p:val>
                                            <p:strVal val="#ppt_x-.2"/>
                                          </p:val>
                                        </p:tav>
                                        <p:tav tm="100000">
                                          <p:val>
                                            <p:strVal val="#ppt_x"/>
                                          </p:val>
                                        </p:tav>
                                      </p:tavLst>
                                    </p:anim>
                                    <p:anim calcmode="lin" valueType="num">
                                      <p:cBhvr>
                                        <p:cTn id="8" dur="1000" fill="hold"/>
                                        <p:tgtEl>
                                          <p:spTgt spid="2355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26"/>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235527"/>
                                        </p:tgtEl>
                                        <p:attrNameLst>
                                          <p:attrName>style.visibility</p:attrName>
                                        </p:attrNameLst>
                                      </p:cBhvr>
                                      <p:to>
                                        <p:strVal val="visible"/>
                                      </p:to>
                                    </p:set>
                                    <p:anim calcmode="lin" valueType="num">
                                      <p:cBhvr>
                                        <p:cTn id="13" dur="1000" fill="hold"/>
                                        <p:tgtEl>
                                          <p:spTgt spid="235527"/>
                                        </p:tgtEl>
                                        <p:attrNameLst>
                                          <p:attrName>ppt_x</p:attrName>
                                        </p:attrNameLst>
                                      </p:cBhvr>
                                      <p:tavLst>
                                        <p:tav tm="0">
                                          <p:val>
                                            <p:strVal val="#ppt_x-.2"/>
                                          </p:val>
                                        </p:tav>
                                        <p:tav tm="100000">
                                          <p:val>
                                            <p:strVal val="#ppt_x"/>
                                          </p:val>
                                        </p:tav>
                                      </p:tavLst>
                                    </p:anim>
                                    <p:anim calcmode="lin" valueType="num">
                                      <p:cBhvr>
                                        <p:cTn id="14" dur="1000" fill="hold"/>
                                        <p:tgtEl>
                                          <p:spTgt spid="235527"/>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35527"/>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235536"/>
                                        </p:tgtEl>
                                        <p:attrNameLst>
                                          <p:attrName>style.visibility</p:attrName>
                                        </p:attrNameLst>
                                      </p:cBhvr>
                                      <p:to>
                                        <p:strVal val="visible"/>
                                      </p:to>
                                    </p:set>
                                    <p:anim calcmode="lin" valueType="num">
                                      <p:cBhvr>
                                        <p:cTn id="19" dur="1000" fill="hold"/>
                                        <p:tgtEl>
                                          <p:spTgt spid="235536"/>
                                        </p:tgtEl>
                                        <p:attrNameLst>
                                          <p:attrName>ppt_x</p:attrName>
                                        </p:attrNameLst>
                                      </p:cBhvr>
                                      <p:tavLst>
                                        <p:tav tm="0">
                                          <p:val>
                                            <p:strVal val="#ppt_x-.2"/>
                                          </p:val>
                                        </p:tav>
                                        <p:tav tm="100000">
                                          <p:val>
                                            <p:strVal val="#ppt_x"/>
                                          </p:val>
                                        </p:tav>
                                      </p:tavLst>
                                    </p:anim>
                                    <p:anim calcmode="lin" valueType="num">
                                      <p:cBhvr>
                                        <p:cTn id="20" dur="1000" fill="hold"/>
                                        <p:tgtEl>
                                          <p:spTgt spid="23553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35536"/>
                                        </p:tgtEl>
                                      </p:cBhvr>
                                    </p:animEffect>
                                  </p:childTnLst>
                                </p:cTn>
                              </p:par>
                              <p:par>
                                <p:cTn id="22" presetID="47" presetClass="entr" presetSubtype="0" fill="hold" nodeType="withEffect">
                                  <p:stCondLst>
                                    <p:cond delay="0"/>
                                  </p:stCondLst>
                                  <p:childTnLst>
                                    <p:set>
                                      <p:cBhvr>
                                        <p:cTn id="23" dur="1" fill="hold">
                                          <p:stCondLst>
                                            <p:cond delay="0"/>
                                          </p:stCondLst>
                                        </p:cTn>
                                        <p:tgtEl>
                                          <p:spTgt spid="235533"/>
                                        </p:tgtEl>
                                        <p:attrNameLst>
                                          <p:attrName>style.visibility</p:attrName>
                                        </p:attrNameLst>
                                      </p:cBhvr>
                                      <p:to>
                                        <p:strVal val="visible"/>
                                      </p:to>
                                    </p:set>
                                    <p:animEffect transition="in" filter="fade">
                                      <p:cBhvr>
                                        <p:cTn id="24" dur="1000"/>
                                        <p:tgtEl>
                                          <p:spTgt spid="235533"/>
                                        </p:tgtEl>
                                      </p:cBhvr>
                                    </p:animEffect>
                                    <p:anim calcmode="lin" valueType="num">
                                      <p:cBhvr>
                                        <p:cTn id="25" dur="1000" fill="hold"/>
                                        <p:tgtEl>
                                          <p:spTgt spid="235533"/>
                                        </p:tgtEl>
                                        <p:attrNameLst>
                                          <p:attrName>ppt_x</p:attrName>
                                        </p:attrNameLst>
                                      </p:cBhvr>
                                      <p:tavLst>
                                        <p:tav tm="0">
                                          <p:val>
                                            <p:strVal val="#ppt_x"/>
                                          </p:val>
                                        </p:tav>
                                        <p:tav tm="100000">
                                          <p:val>
                                            <p:strVal val="#ppt_x"/>
                                          </p:val>
                                        </p:tav>
                                      </p:tavLst>
                                    </p:anim>
                                    <p:anim calcmode="lin" valueType="num">
                                      <p:cBhvr>
                                        <p:cTn id="26" dur="1000" fill="hold"/>
                                        <p:tgtEl>
                                          <p:spTgt spid="235533"/>
                                        </p:tgtEl>
                                        <p:attrNameLst>
                                          <p:attrName>ppt_y</p:attrName>
                                        </p:attrNameLst>
                                      </p:cBhvr>
                                      <p:tavLst>
                                        <p:tav tm="0">
                                          <p:val>
                                            <p:strVal val="#ppt_y-.1"/>
                                          </p:val>
                                        </p:tav>
                                        <p:tav tm="100000">
                                          <p:val>
                                            <p:strVal val="#ppt_y"/>
                                          </p:val>
                                        </p:tav>
                                      </p:tavLst>
                                    </p:anim>
                                  </p:childTnLst>
                                </p:cTn>
                              </p:par>
                              <p:par>
                                <p:cTn id="27" presetID="29" presetClass="entr" presetSubtype="0" fill="hold" grpId="0" nodeType="withEffect">
                                  <p:stCondLst>
                                    <p:cond delay="0"/>
                                  </p:stCondLst>
                                  <p:childTnLst>
                                    <p:set>
                                      <p:cBhvr>
                                        <p:cTn id="28" dur="1" fill="hold">
                                          <p:stCondLst>
                                            <p:cond delay="0"/>
                                          </p:stCondLst>
                                        </p:cTn>
                                        <p:tgtEl>
                                          <p:spTgt spid="235530"/>
                                        </p:tgtEl>
                                        <p:attrNameLst>
                                          <p:attrName>style.visibility</p:attrName>
                                        </p:attrNameLst>
                                      </p:cBhvr>
                                      <p:to>
                                        <p:strVal val="visible"/>
                                      </p:to>
                                    </p:set>
                                    <p:anim calcmode="lin" valueType="num">
                                      <p:cBhvr>
                                        <p:cTn id="29" dur="1000" fill="hold"/>
                                        <p:tgtEl>
                                          <p:spTgt spid="235530"/>
                                        </p:tgtEl>
                                        <p:attrNameLst>
                                          <p:attrName>ppt_x</p:attrName>
                                        </p:attrNameLst>
                                      </p:cBhvr>
                                      <p:tavLst>
                                        <p:tav tm="0">
                                          <p:val>
                                            <p:strVal val="#ppt_x-.2"/>
                                          </p:val>
                                        </p:tav>
                                        <p:tav tm="100000">
                                          <p:val>
                                            <p:strVal val="#ppt_x"/>
                                          </p:val>
                                        </p:tav>
                                      </p:tavLst>
                                    </p:anim>
                                    <p:anim calcmode="lin" valueType="num">
                                      <p:cBhvr>
                                        <p:cTn id="30" dur="1000" fill="hold"/>
                                        <p:tgtEl>
                                          <p:spTgt spid="235530"/>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35530"/>
                                        </p:tgtEl>
                                      </p:cBhvr>
                                    </p:animEffect>
                                  </p:childTnLst>
                                </p:cTn>
                              </p:par>
                              <p:par>
                                <p:cTn id="32" presetID="17" presetClass="entr" presetSubtype="10" fill="hold" nodeType="withEffect">
                                  <p:stCondLst>
                                    <p:cond delay="0"/>
                                  </p:stCondLst>
                                  <p:childTnLst>
                                    <p:set>
                                      <p:cBhvr>
                                        <p:cTn id="33" dur="1" fill="hold">
                                          <p:stCondLst>
                                            <p:cond delay="0"/>
                                          </p:stCondLst>
                                        </p:cTn>
                                        <p:tgtEl>
                                          <p:spTgt spid="235539"/>
                                        </p:tgtEl>
                                        <p:attrNameLst>
                                          <p:attrName>style.visibility</p:attrName>
                                        </p:attrNameLst>
                                      </p:cBhvr>
                                      <p:to>
                                        <p:strVal val="visible"/>
                                      </p:to>
                                    </p:set>
                                    <p:anim calcmode="lin" valueType="num">
                                      <p:cBhvr>
                                        <p:cTn id="34" dur="2000" fill="hold"/>
                                        <p:tgtEl>
                                          <p:spTgt spid="235539"/>
                                        </p:tgtEl>
                                        <p:attrNameLst>
                                          <p:attrName>ppt_w</p:attrName>
                                        </p:attrNameLst>
                                      </p:cBhvr>
                                      <p:tavLst>
                                        <p:tav tm="0">
                                          <p:val>
                                            <p:fltVal val="0"/>
                                          </p:val>
                                        </p:tav>
                                        <p:tav tm="100000">
                                          <p:val>
                                            <p:strVal val="#ppt_w"/>
                                          </p:val>
                                        </p:tav>
                                      </p:tavLst>
                                    </p:anim>
                                    <p:anim calcmode="lin" valueType="num">
                                      <p:cBhvr>
                                        <p:cTn id="35" dur="2000" fill="hold"/>
                                        <p:tgtEl>
                                          <p:spTgt spid="235539"/>
                                        </p:tgtEl>
                                        <p:attrNameLst>
                                          <p:attrName>ppt_h</p:attrName>
                                        </p:attrNameLst>
                                      </p:cBhvr>
                                      <p:tavLst>
                                        <p:tav tm="0">
                                          <p:val>
                                            <p:strVal val="#ppt_h"/>
                                          </p:val>
                                        </p:tav>
                                        <p:tav tm="100000">
                                          <p:val>
                                            <p:strVal val="#ppt_h"/>
                                          </p:val>
                                        </p:tav>
                                      </p:tavLst>
                                    </p:anim>
                                  </p:childTnLst>
                                </p:cTn>
                              </p:par>
                            </p:childTnLst>
                          </p:cTn>
                        </p:par>
                        <p:par>
                          <p:cTn id="36" fill="hold">
                            <p:stCondLst>
                              <p:cond delay="4000"/>
                            </p:stCondLst>
                            <p:childTnLst>
                              <p:par>
                                <p:cTn id="37" presetID="29" presetClass="entr" presetSubtype="0" fill="hold" grpId="0" nodeType="afterEffect">
                                  <p:stCondLst>
                                    <p:cond delay="0"/>
                                  </p:stCondLst>
                                  <p:childTnLst>
                                    <p:set>
                                      <p:cBhvr>
                                        <p:cTn id="38" dur="1" fill="hold">
                                          <p:stCondLst>
                                            <p:cond delay="0"/>
                                          </p:stCondLst>
                                        </p:cTn>
                                        <p:tgtEl>
                                          <p:spTgt spid="235540"/>
                                        </p:tgtEl>
                                        <p:attrNameLst>
                                          <p:attrName>style.visibility</p:attrName>
                                        </p:attrNameLst>
                                      </p:cBhvr>
                                      <p:to>
                                        <p:strVal val="visible"/>
                                      </p:to>
                                    </p:set>
                                    <p:anim calcmode="lin" valueType="num">
                                      <p:cBhvr>
                                        <p:cTn id="39" dur="1000" fill="hold"/>
                                        <p:tgtEl>
                                          <p:spTgt spid="235540"/>
                                        </p:tgtEl>
                                        <p:attrNameLst>
                                          <p:attrName>ppt_x</p:attrName>
                                        </p:attrNameLst>
                                      </p:cBhvr>
                                      <p:tavLst>
                                        <p:tav tm="0">
                                          <p:val>
                                            <p:strVal val="#ppt_x-.2"/>
                                          </p:val>
                                        </p:tav>
                                        <p:tav tm="100000">
                                          <p:val>
                                            <p:strVal val="#ppt_x"/>
                                          </p:val>
                                        </p:tav>
                                      </p:tavLst>
                                    </p:anim>
                                    <p:anim calcmode="lin" valueType="num">
                                      <p:cBhvr>
                                        <p:cTn id="40" dur="1000" fill="hold"/>
                                        <p:tgtEl>
                                          <p:spTgt spid="235540"/>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35540"/>
                                        </p:tgtEl>
                                      </p:cBhvr>
                                    </p:animEffect>
                                  </p:childTnLst>
                                </p:cTn>
                              </p:par>
                            </p:childTnLst>
                          </p:cTn>
                        </p:par>
                        <p:par>
                          <p:cTn id="42" fill="hold">
                            <p:stCondLst>
                              <p:cond delay="5000"/>
                            </p:stCondLst>
                            <p:childTnLst>
                              <p:par>
                                <p:cTn id="43" presetID="29" presetClass="entr" presetSubtype="0" fill="hold" grpId="0" nodeType="afterEffect">
                                  <p:stCondLst>
                                    <p:cond delay="0"/>
                                  </p:stCondLst>
                                  <p:childTnLst>
                                    <p:set>
                                      <p:cBhvr>
                                        <p:cTn id="44" dur="1" fill="hold">
                                          <p:stCondLst>
                                            <p:cond delay="0"/>
                                          </p:stCondLst>
                                        </p:cTn>
                                        <p:tgtEl>
                                          <p:spTgt spid="235541"/>
                                        </p:tgtEl>
                                        <p:attrNameLst>
                                          <p:attrName>style.visibility</p:attrName>
                                        </p:attrNameLst>
                                      </p:cBhvr>
                                      <p:to>
                                        <p:strVal val="visible"/>
                                      </p:to>
                                    </p:set>
                                    <p:anim calcmode="lin" valueType="num">
                                      <p:cBhvr>
                                        <p:cTn id="45" dur="1000" fill="hold"/>
                                        <p:tgtEl>
                                          <p:spTgt spid="235541"/>
                                        </p:tgtEl>
                                        <p:attrNameLst>
                                          <p:attrName>ppt_x</p:attrName>
                                        </p:attrNameLst>
                                      </p:cBhvr>
                                      <p:tavLst>
                                        <p:tav tm="0">
                                          <p:val>
                                            <p:strVal val="#ppt_x-.2"/>
                                          </p:val>
                                        </p:tav>
                                        <p:tav tm="100000">
                                          <p:val>
                                            <p:strVal val="#ppt_x"/>
                                          </p:val>
                                        </p:tav>
                                      </p:tavLst>
                                    </p:anim>
                                    <p:anim calcmode="lin" valueType="num">
                                      <p:cBhvr>
                                        <p:cTn id="46" dur="1000" fill="hold"/>
                                        <p:tgtEl>
                                          <p:spTgt spid="235541"/>
                                        </p:tgtEl>
                                        <p:attrNameLst>
                                          <p:attrName>ppt_y</p:attrName>
                                        </p:attrNameLst>
                                      </p:cBhvr>
                                      <p:tavLst>
                                        <p:tav tm="0">
                                          <p:val>
                                            <p:strVal val="#ppt_y"/>
                                          </p:val>
                                        </p:tav>
                                        <p:tav tm="100000">
                                          <p:val>
                                            <p:strVal val="#ppt_y"/>
                                          </p:val>
                                        </p:tav>
                                      </p:tavLst>
                                    </p:anim>
                                    <p:animEffect transition="in" filter="wipe(right)" prLst="gradientSize: 0.1">
                                      <p:cBhvr>
                                        <p:cTn id="47" dur="1000"/>
                                        <p:tgtEl>
                                          <p:spTgt spid="235541"/>
                                        </p:tgtEl>
                                      </p:cBhvr>
                                    </p:animEffect>
                                  </p:childTnLst>
                                </p:cTn>
                              </p:par>
                              <p:par>
                                <p:cTn id="48" presetID="29" presetClass="entr" presetSubtype="0" fill="hold" grpId="0" nodeType="withEffect">
                                  <p:stCondLst>
                                    <p:cond delay="0"/>
                                  </p:stCondLst>
                                  <p:childTnLst>
                                    <p:set>
                                      <p:cBhvr>
                                        <p:cTn id="49" dur="1" fill="hold">
                                          <p:stCondLst>
                                            <p:cond delay="0"/>
                                          </p:stCondLst>
                                        </p:cTn>
                                        <p:tgtEl>
                                          <p:spTgt spid="235542"/>
                                        </p:tgtEl>
                                        <p:attrNameLst>
                                          <p:attrName>style.visibility</p:attrName>
                                        </p:attrNameLst>
                                      </p:cBhvr>
                                      <p:to>
                                        <p:strVal val="visible"/>
                                      </p:to>
                                    </p:set>
                                    <p:anim calcmode="lin" valueType="num">
                                      <p:cBhvr>
                                        <p:cTn id="50" dur="1000" fill="hold"/>
                                        <p:tgtEl>
                                          <p:spTgt spid="235542"/>
                                        </p:tgtEl>
                                        <p:attrNameLst>
                                          <p:attrName>ppt_x</p:attrName>
                                        </p:attrNameLst>
                                      </p:cBhvr>
                                      <p:tavLst>
                                        <p:tav tm="0">
                                          <p:val>
                                            <p:strVal val="#ppt_x-.2"/>
                                          </p:val>
                                        </p:tav>
                                        <p:tav tm="100000">
                                          <p:val>
                                            <p:strVal val="#ppt_x"/>
                                          </p:val>
                                        </p:tav>
                                      </p:tavLst>
                                    </p:anim>
                                    <p:anim calcmode="lin" valueType="num">
                                      <p:cBhvr>
                                        <p:cTn id="51" dur="1000" fill="hold"/>
                                        <p:tgtEl>
                                          <p:spTgt spid="235542"/>
                                        </p:tgtEl>
                                        <p:attrNameLst>
                                          <p:attrName>ppt_y</p:attrName>
                                        </p:attrNameLst>
                                      </p:cBhvr>
                                      <p:tavLst>
                                        <p:tav tm="0">
                                          <p:val>
                                            <p:strVal val="#ppt_y"/>
                                          </p:val>
                                        </p:tav>
                                        <p:tav tm="100000">
                                          <p:val>
                                            <p:strVal val="#ppt_y"/>
                                          </p:val>
                                        </p:tav>
                                      </p:tavLst>
                                    </p:anim>
                                    <p:animEffect transition="in" filter="wipe(right)" prLst="gradientSize: 0.1">
                                      <p:cBhvr>
                                        <p:cTn id="52" dur="1000"/>
                                        <p:tgtEl>
                                          <p:spTgt spid="23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6" grpId="0"/>
      <p:bldP spid="235527" grpId="0"/>
      <p:bldP spid="235530" grpId="0"/>
      <p:bldP spid="235536" grpId="0"/>
      <p:bldP spid="235540" grpId="0"/>
      <p:bldP spid="235541" grpId="0"/>
      <p:bldP spid="23554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A47DF705-3382-46C4-B6F1-AFB11E856A06}" type="slidenum">
              <a:rPr lang="ar-SA">
                <a:solidFill>
                  <a:srgbClr val="90C226"/>
                </a:solidFill>
              </a:rPr>
              <a:pPr/>
              <a:t>92</a:t>
            </a:fld>
            <a:endParaRPr lang="en-US" dirty="0">
              <a:solidFill>
                <a:srgbClr val="90C226"/>
              </a:solidFill>
            </a:endParaRPr>
          </a:p>
        </p:txBody>
      </p:sp>
      <p:sp>
        <p:nvSpPr>
          <p:cNvPr id="238595" name="Rectangle 3"/>
          <p:cNvSpPr>
            <a:spLocks noChangeArrowheads="1"/>
          </p:cNvSpPr>
          <p:nvPr/>
        </p:nvSpPr>
        <p:spPr bwMode="auto">
          <a:xfrm>
            <a:off x="5448110" y="1341438"/>
            <a:ext cx="3433953" cy="461665"/>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prstClr val="black"/>
                </a:solidFill>
                <a:latin typeface="Arial" pitchFamily="34" charset="0"/>
                <a:cs typeface="B Homa" panose="00000400000000000000" pitchFamily="2" charset="-78"/>
              </a:rPr>
              <a:t>سبک آذری شامل 2 دوره است:</a:t>
            </a:r>
            <a:endParaRPr lang="en-US" sz="2400" b="1" dirty="0">
              <a:solidFill>
                <a:prstClr val="black"/>
              </a:solidFill>
              <a:latin typeface="Arial" pitchFamily="34" charset="0"/>
              <a:cs typeface="B Homa" panose="00000400000000000000" pitchFamily="2" charset="-78"/>
            </a:endParaRPr>
          </a:p>
        </p:txBody>
      </p:sp>
      <p:sp>
        <p:nvSpPr>
          <p:cNvPr id="238596" name="Rectangle 4"/>
          <p:cNvSpPr>
            <a:spLocks noChangeArrowheads="1"/>
          </p:cNvSpPr>
          <p:nvPr/>
        </p:nvSpPr>
        <p:spPr bwMode="auto">
          <a:xfrm>
            <a:off x="611188" y="4572000"/>
            <a:ext cx="8123237" cy="457200"/>
          </a:xfrm>
          <a:prstGeom prst="rect">
            <a:avLst/>
          </a:prstGeom>
          <a:noFill/>
          <a:ln w="9525">
            <a:noFill/>
            <a:miter lim="800000"/>
            <a:headEnd/>
            <a:tailEnd/>
          </a:ln>
          <a:effectLst/>
        </p:spPr>
        <p:txBody>
          <a:bodyPr>
            <a:spAutoFit/>
          </a:bodyPr>
          <a:lstStyle/>
          <a:p>
            <a:pPr fontAlgn="base">
              <a:spcBef>
                <a:spcPct val="30000"/>
              </a:spcBef>
              <a:spcAft>
                <a:spcPct val="0"/>
              </a:spcAft>
            </a:pPr>
            <a:r>
              <a:rPr lang="fa-IR" sz="2400" dirty="0">
                <a:solidFill>
                  <a:prstClr val="black"/>
                </a:solidFill>
                <a:latin typeface="Arial" pitchFamily="34" charset="0"/>
                <a:cs typeface="B Zar" pitchFamily="2" charset="-78"/>
              </a:rPr>
              <a:t>       </a:t>
            </a:r>
          </a:p>
        </p:txBody>
      </p:sp>
      <p:sp>
        <p:nvSpPr>
          <p:cNvPr id="238597" name="WordArt 5"/>
          <p:cNvSpPr>
            <a:spLocks noChangeArrowheads="1" noChangeShapeType="1" noTextEdit="1"/>
          </p:cNvSpPr>
          <p:nvPr/>
        </p:nvSpPr>
        <p:spPr bwMode="auto">
          <a:xfrm>
            <a:off x="7524750" y="333375"/>
            <a:ext cx="1133475" cy="352425"/>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fa-IR" sz="2400" b="1" kern="10" dirty="0">
                <a:ln w="12700">
                  <a:solidFill>
                    <a:srgbClr val="FF3300"/>
                  </a:solidFill>
                  <a:round/>
                  <a:headEnd/>
                  <a:tailEnd/>
                </a:ln>
                <a:solidFill>
                  <a:srgbClr val="CC0000"/>
                </a:solidFill>
                <a:effectLst>
                  <a:outerShdw dist="35921" dir="2700000" sy="50000" rotWithShape="0">
                    <a:srgbClr val="875B0D">
                      <a:alpha val="70000"/>
                    </a:srgbClr>
                  </a:outerShdw>
                </a:effectLst>
                <a:latin typeface="Arial"/>
                <a:cs typeface="B Homa" panose="00000400000000000000" pitchFamily="2" charset="-78"/>
              </a:rPr>
              <a:t>سبک آذری</a:t>
            </a:r>
            <a:endParaRPr lang="en-US" sz="2400" b="1" kern="10" dirty="0">
              <a:ln w="12700">
                <a:solidFill>
                  <a:srgbClr val="FF3300"/>
                </a:solidFill>
                <a:round/>
                <a:headEnd/>
                <a:tailEnd/>
              </a:ln>
              <a:solidFill>
                <a:srgbClr val="CC0000"/>
              </a:solidFill>
              <a:effectLst>
                <a:outerShdw dist="35921" dir="2700000" sy="50000" rotWithShape="0">
                  <a:srgbClr val="875B0D">
                    <a:alpha val="70000"/>
                  </a:srgbClr>
                </a:outerShdw>
              </a:effectLst>
              <a:latin typeface="Arial"/>
              <a:cs typeface="B Homa" panose="00000400000000000000" pitchFamily="2" charset="-78"/>
            </a:endParaRPr>
          </a:p>
        </p:txBody>
      </p:sp>
      <p:sp>
        <p:nvSpPr>
          <p:cNvPr id="238598" name="Text Box 6"/>
          <p:cNvSpPr txBox="1">
            <a:spLocks noChangeArrowheads="1"/>
          </p:cNvSpPr>
          <p:nvPr/>
        </p:nvSpPr>
        <p:spPr bwMode="auto">
          <a:xfrm>
            <a:off x="315996" y="2852738"/>
            <a:ext cx="7010317" cy="2308324"/>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prstClr val="black"/>
                </a:solidFill>
                <a:latin typeface="Arial" pitchFamily="34" charset="0"/>
                <a:cs typeface="B Homa" panose="00000400000000000000" pitchFamily="2" charset="-78"/>
              </a:rPr>
              <a:t>دوره حکومت ایلخانان،از زمان پایتخت شدن مراغه در زمان هولاکو</a:t>
            </a:r>
          </a:p>
          <a:p>
            <a:pPr fontAlgn="base">
              <a:spcBef>
                <a:spcPct val="0"/>
              </a:spcBef>
              <a:spcAft>
                <a:spcPct val="0"/>
              </a:spcAft>
            </a:pPr>
            <a:r>
              <a:rPr lang="fa-IR" sz="2400" b="1" dirty="0">
                <a:solidFill>
                  <a:prstClr val="black"/>
                </a:solidFill>
                <a:latin typeface="Arial" pitchFamily="34" charset="0"/>
                <a:cs typeface="B Homa" panose="00000400000000000000" pitchFamily="2" charset="-78"/>
              </a:rPr>
              <a:t>و جانشینان او که کمابیش در آذربایجان بودند.</a:t>
            </a:r>
          </a:p>
          <a:p>
            <a:pPr fontAlgn="base">
              <a:spcBef>
                <a:spcPct val="0"/>
              </a:spcBef>
              <a:spcAft>
                <a:spcPct val="0"/>
              </a:spcAft>
            </a:pPr>
            <a:endParaRPr lang="fa-IR" sz="2400" b="1" dirty="0">
              <a:solidFill>
                <a:prstClr val="black"/>
              </a:solidFill>
              <a:latin typeface="Arial" pitchFamily="34" charset="0"/>
              <a:cs typeface="B Homa" panose="00000400000000000000" pitchFamily="2" charset="-78"/>
            </a:endParaRPr>
          </a:p>
          <a:p>
            <a:pPr fontAlgn="base">
              <a:spcBef>
                <a:spcPct val="0"/>
              </a:spcBef>
              <a:spcAft>
                <a:spcPct val="0"/>
              </a:spcAft>
            </a:pPr>
            <a:endParaRPr lang="fa-IR" sz="2400" b="1" dirty="0">
              <a:solidFill>
                <a:prstClr val="black"/>
              </a:solidFill>
              <a:latin typeface="Arial" pitchFamily="34" charset="0"/>
              <a:cs typeface="B Homa" panose="00000400000000000000" pitchFamily="2" charset="-78"/>
            </a:endParaRPr>
          </a:p>
          <a:p>
            <a:pPr fontAlgn="base">
              <a:spcBef>
                <a:spcPct val="0"/>
              </a:spcBef>
              <a:spcAft>
                <a:spcPct val="0"/>
              </a:spcAft>
            </a:pPr>
            <a:r>
              <a:rPr lang="fa-IR" sz="2400" b="1" dirty="0">
                <a:solidFill>
                  <a:prstClr val="black"/>
                </a:solidFill>
                <a:latin typeface="Arial" pitchFamily="34" charset="0"/>
                <a:cs typeface="B Homa" panose="00000400000000000000" pitchFamily="2" charset="-78"/>
              </a:rPr>
              <a:t>دوره تیموریان،وربوط به دوره تیمور و انتخاب سمرقند به</a:t>
            </a:r>
          </a:p>
          <a:p>
            <a:pPr fontAlgn="base">
              <a:spcBef>
                <a:spcPct val="0"/>
              </a:spcBef>
              <a:spcAft>
                <a:spcPct val="0"/>
              </a:spcAft>
            </a:pPr>
            <a:r>
              <a:rPr lang="fa-IR" sz="2400" b="1" dirty="0">
                <a:solidFill>
                  <a:prstClr val="black"/>
                </a:solidFill>
                <a:latin typeface="Arial" pitchFamily="34" charset="0"/>
                <a:cs typeface="B Homa" panose="00000400000000000000" pitchFamily="2" charset="-78"/>
              </a:rPr>
              <a:t>عنوان پایتخت می باشد. </a:t>
            </a:r>
            <a:endParaRPr lang="en-US" sz="2400" b="1" dirty="0">
              <a:solidFill>
                <a:prstClr val="black"/>
              </a:solidFill>
              <a:latin typeface="Arial" pitchFamily="34" charset="0"/>
              <a:cs typeface="B Homa" panose="00000400000000000000" pitchFamily="2" charset="-78"/>
            </a:endParaRPr>
          </a:p>
        </p:txBody>
      </p:sp>
      <p:sp>
        <p:nvSpPr>
          <p:cNvPr id="238599" name="Text Box 7"/>
          <p:cNvSpPr txBox="1">
            <a:spLocks noChangeArrowheads="1"/>
          </p:cNvSpPr>
          <p:nvPr/>
        </p:nvSpPr>
        <p:spPr bwMode="auto">
          <a:xfrm>
            <a:off x="7300913" y="3036888"/>
            <a:ext cx="1323975" cy="519112"/>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srgbClr val="99CA3C"/>
                </a:solidFill>
                <a:latin typeface="Arial" pitchFamily="34" charset="0"/>
                <a:cs typeface="B Homa" panose="00000400000000000000" pitchFamily="2" charset="-78"/>
              </a:rPr>
              <a:t>دوره اول</a:t>
            </a:r>
            <a:r>
              <a:rPr lang="fa-IR" sz="2400" dirty="0">
                <a:solidFill>
                  <a:srgbClr val="99CA3C"/>
                </a:solidFill>
                <a:latin typeface="Arial" pitchFamily="34" charset="0"/>
                <a:cs typeface="B Homa" panose="00000400000000000000" pitchFamily="2" charset="-78"/>
              </a:rPr>
              <a:t>:</a:t>
            </a:r>
            <a:endParaRPr lang="en-US" sz="2400" dirty="0">
              <a:solidFill>
                <a:srgbClr val="99CA3C"/>
              </a:solidFill>
              <a:latin typeface="Arial" pitchFamily="34" charset="0"/>
              <a:cs typeface="B Homa" panose="00000400000000000000" pitchFamily="2" charset="-78"/>
            </a:endParaRPr>
          </a:p>
        </p:txBody>
      </p:sp>
      <p:sp>
        <p:nvSpPr>
          <p:cNvPr id="238600" name="Text Box 8"/>
          <p:cNvSpPr txBox="1">
            <a:spLocks noChangeArrowheads="1"/>
          </p:cNvSpPr>
          <p:nvPr/>
        </p:nvSpPr>
        <p:spPr bwMode="auto">
          <a:xfrm>
            <a:off x="7332663" y="4292600"/>
            <a:ext cx="1371600" cy="519113"/>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800" b="1" dirty="0">
                <a:solidFill>
                  <a:srgbClr val="99CA3C"/>
                </a:solidFill>
                <a:latin typeface="Arial" pitchFamily="34" charset="0"/>
                <a:cs typeface="B Homa" panose="00000400000000000000" pitchFamily="2" charset="-78"/>
              </a:rPr>
              <a:t>دوره دوم:</a:t>
            </a:r>
            <a:endParaRPr lang="en-US" sz="2800" b="1" dirty="0">
              <a:solidFill>
                <a:srgbClr val="99CA3C"/>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23396753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38597"/>
                                        </p:tgtEl>
                                        <p:attrNameLst>
                                          <p:attrName>style.visibility</p:attrName>
                                        </p:attrNameLst>
                                      </p:cBhvr>
                                      <p:to>
                                        <p:strVal val="visible"/>
                                      </p:to>
                                    </p:set>
                                    <p:animEffect transition="in" filter="blinds(horizontal)">
                                      <p:cBhvr>
                                        <p:cTn id="7" dur="500"/>
                                        <p:tgtEl>
                                          <p:spTgt spid="238597"/>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238599">
                                            <p:txEl>
                                              <p:pRg st="0" end="0"/>
                                            </p:txEl>
                                          </p:spTgt>
                                        </p:tgtEl>
                                        <p:attrNameLst>
                                          <p:attrName>style.visibility</p:attrName>
                                        </p:attrNameLst>
                                      </p:cBhvr>
                                      <p:to>
                                        <p:strVal val="visible"/>
                                      </p:to>
                                    </p:set>
                                    <p:anim calcmode="lin" valueType="num">
                                      <p:cBhvr>
                                        <p:cTn id="11" dur="1000" fill="hold"/>
                                        <p:tgtEl>
                                          <p:spTgt spid="238599">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23859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38599">
                                            <p:txEl>
                                              <p:pRg st="0" end="0"/>
                                            </p:txEl>
                                          </p:spTgt>
                                        </p:tgtEl>
                                      </p:cBhvr>
                                    </p:animEffect>
                                  </p:childTnLst>
                                </p:cTn>
                              </p:par>
                              <p:par>
                                <p:cTn id="14" presetID="29" presetClass="entr" presetSubtype="0" fill="hold" nodeType="withEffect">
                                  <p:stCondLst>
                                    <p:cond delay="0"/>
                                  </p:stCondLst>
                                  <p:childTnLst>
                                    <p:set>
                                      <p:cBhvr>
                                        <p:cTn id="15" dur="1" fill="hold">
                                          <p:stCondLst>
                                            <p:cond delay="0"/>
                                          </p:stCondLst>
                                        </p:cTn>
                                        <p:tgtEl>
                                          <p:spTgt spid="238598">
                                            <p:txEl>
                                              <p:pRg st="0" end="0"/>
                                            </p:txEl>
                                          </p:spTgt>
                                        </p:tgtEl>
                                        <p:attrNameLst>
                                          <p:attrName>style.visibility</p:attrName>
                                        </p:attrNameLst>
                                      </p:cBhvr>
                                      <p:to>
                                        <p:strVal val="visible"/>
                                      </p:to>
                                    </p:set>
                                    <p:anim calcmode="lin" valueType="num">
                                      <p:cBhvr>
                                        <p:cTn id="16" dur="1000" fill="hold"/>
                                        <p:tgtEl>
                                          <p:spTgt spid="238598">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23859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38598">
                                            <p:txEl>
                                              <p:pRg st="0" end="0"/>
                                            </p:txEl>
                                          </p:spTgt>
                                        </p:tgtEl>
                                      </p:cBhvr>
                                    </p:animEffect>
                                  </p:childTnLst>
                                </p:cTn>
                              </p:par>
                              <p:par>
                                <p:cTn id="19" presetID="29" presetClass="entr" presetSubtype="0" fill="hold" nodeType="withEffect">
                                  <p:stCondLst>
                                    <p:cond delay="0"/>
                                  </p:stCondLst>
                                  <p:childTnLst>
                                    <p:set>
                                      <p:cBhvr>
                                        <p:cTn id="20" dur="1" fill="hold">
                                          <p:stCondLst>
                                            <p:cond delay="0"/>
                                          </p:stCondLst>
                                        </p:cTn>
                                        <p:tgtEl>
                                          <p:spTgt spid="238598">
                                            <p:txEl>
                                              <p:pRg st="1" end="1"/>
                                            </p:txEl>
                                          </p:spTgt>
                                        </p:tgtEl>
                                        <p:attrNameLst>
                                          <p:attrName>style.visibility</p:attrName>
                                        </p:attrNameLst>
                                      </p:cBhvr>
                                      <p:to>
                                        <p:strVal val="visible"/>
                                      </p:to>
                                    </p:set>
                                    <p:anim calcmode="lin" valueType="num">
                                      <p:cBhvr>
                                        <p:cTn id="21" dur="1000" fill="hold"/>
                                        <p:tgtEl>
                                          <p:spTgt spid="238598">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23859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38598">
                                            <p:txEl>
                                              <p:pRg st="1" end="1"/>
                                            </p:txEl>
                                          </p:spTgt>
                                        </p:tgtEl>
                                      </p:cBhvr>
                                    </p:animEffect>
                                  </p:childTnLst>
                                </p:cTn>
                              </p:par>
                            </p:childTnLst>
                          </p:cTn>
                        </p:par>
                        <p:par>
                          <p:cTn id="24" fill="hold">
                            <p:stCondLst>
                              <p:cond delay="1500"/>
                            </p:stCondLst>
                            <p:childTnLst>
                              <p:par>
                                <p:cTn id="25" presetID="29" presetClass="entr" presetSubtype="0" fill="hold" nodeType="afterEffect">
                                  <p:stCondLst>
                                    <p:cond delay="0"/>
                                  </p:stCondLst>
                                  <p:childTnLst>
                                    <p:set>
                                      <p:cBhvr>
                                        <p:cTn id="26" dur="1" fill="hold">
                                          <p:stCondLst>
                                            <p:cond delay="0"/>
                                          </p:stCondLst>
                                        </p:cTn>
                                        <p:tgtEl>
                                          <p:spTgt spid="238600">
                                            <p:txEl>
                                              <p:pRg st="0" end="0"/>
                                            </p:txEl>
                                          </p:spTgt>
                                        </p:tgtEl>
                                        <p:attrNameLst>
                                          <p:attrName>style.visibility</p:attrName>
                                        </p:attrNameLst>
                                      </p:cBhvr>
                                      <p:to>
                                        <p:strVal val="visible"/>
                                      </p:to>
                                    </p:set>
                                    <p:anim calcmode="lin" valueType="num">
                                      <p:cBhvr>
                                        <p:cTn id="27" dur="1000" fill="hold"/>
                                        <p:tgtEl>
                                          <p:spTgt spid="238600">
                                            <p:txEl>
                                              <p:pRg st="0" end="0"/>
                                            </p:txEl>
                                          </p:spTgt>
                                        </p:tgtEl>
                                        <p:attrNameLst>
                                          <p:attrName>ppt_x</p:attrName>
                                        </p:attrNameLst>
                                      </p:cBhvr>
                                      <p:tavLst>
                                        <p:tav tm="0">
                                          <p:val>
                                            <p:strVal val="#ppt_x-.2"/>
                                          </p:val>
                                        </p:tav>
                                        <p:tav tm="100000">
                                          <p:val>
                                            <p:strVal val="#ppt_x"/>
                                          </p:val>
                                        </p:tav>
                                      </p:tavLst>
                                    </p:anim>
                                    <p:anim calcmode="lin" valueType="num">
                                      <p:cBhvr>
                                        <p:cTn id="28" dur="1000" fill="hold"/>
                                        <p:tgtEl>
                                          <p:spTgt spid="23860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38600">
                                            <p:txEl>
                                              <p:pRg st="0" end="0"/>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238598">
                                            <p:txEl>
                                              <p:pRg st="4" end="4"/>
                                            </p:txEl>
                                          </p:spTgt>
                                        </p:tgtEl>
                                        <p:attrNameLst>
                                          <p:attrName>style.visibility</p:attrName>
                                        </p:attrNameLst>
                                      </p:cBhvr>
                                      <p:to>
                                        <p:strVal val="visible"/>
                                      </p:to>
                                    </p:set>
                                    <p:anim calcmode="lin" valueType="num">
                                      <p:cBhvr>
                                        <p:cTn id="32" dur="1000" fill="hold"/>
                                        <p:tgtEl>
                                          <p:spTgt spid="238598">
                                            <p:txEl>
                                              <p:pRg st="4" end="4"/>
                                            </p:txEl>
                                          </p:spTgt>
                                        </p:tgtEl>
                                        <p:attrNameLst>
                                          <p:attrName>ppt_x</p:attrName>
                                        </p:attrNameLst>
                                      </p:cBhvr>
                                      <p:tavLst>
                                        <p:tav tm="0">
                                          <p:val>
                                            <p:strVal val="#ppt_x-.2"/>
                                          </p:val>
                                        </p:tav>
                                        <p:tav tm="100000">
                                          <p:val>
                                            <p:strVal val="#ppt_x"/>
                                          </p:val>
                                        </p:tav>
                                      </p:tavLst>
                                    </p:anim>
                                    <p:anim calcmode="lin" valueType="num">
                                      <p:cBhvr>
                                        <p:cTn id="33" dur="1000" fill="hold"/>
                                        <p:tgtEl>
                                          <p:spTgt spid="238598">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38598">
                                            <p:txEl>
                                              <p:pRg st="4" end="4"/>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238598">
                                            <p:txEl>
                                              <p:pRg st="5" end="5"/>
                                            </p:txEl>
                                          </p:spTgt>
                                        </p:tgtEl>
                                        <p:attrNameLst>
                                          <p:attrName>style.visibility</p:attrName>
                                        </p:attrNameLst>
                                      </p:cBhvr>
                                      <p:to>
                                        <p:strVal val="visible"/>
                                      </p:to>
                                    </p:set>
                                    <p:anim calcmode="lin" valueType="num">
                                      <p:cBhvr>
                                        <p:cTn id="37" dur="1000" fill="hold"/>
                                        <p:tgtEl>
                                          <p:spTgt spid="238598">
                                            <p:txEl>
                                              <p:pRg st="5" end="5"/>
                                            </p:txEl>
                                          </p:spTgt>
                                        </p:tgtEl>
                                        <p:attrNameLst>
                                          <p:attrName>ppt_x</p:attrName>
                                        </p:attrNameLst>
                                      </p:cBhvr>
                                      <p:tavLst>
                                        <p:tav tm="0">
                                          <p:val>
                                            <p:strVal val="#ppt_x-.2"/>
                                          </p:val>
                                        </p:tav>
                                        <p:tav tm="100000">
                                          <p:val>
                                            <p:strVal val="#ppt_x"/>
                                          </p:val>
                                        </p:tav>
                                      </p:tavLst>
                                    </p:anim>
                                    <p:anim calcmode="lin" valueType="num">
                                      <p:cBhvr>
                                        <p:cTn id="38" dur="1000" fill="hold"/>
                                        <p:tgtEl>
                                          <p:spTgt spid="238598">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3859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7"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lide Number Placeholder 3"/>
          <p:cNvSpPr>
            <a:spLocks noGrp="1"/>
          </p:cNvSpPr>
          <p:nvPr>
            <p:ph type="sldNum" sz="quarter" idx="12"/>
          </p:nvPr>
        </p:nvSpPr>
        <p:spPr/>
        <p:txBody>
          <a:bodyPr/>
          <a:lstStyle/>
          <a:p>
            <a:fld id="{660BE191-359A-4AAF-B4D7-61FCB7CC98A3}" type="slidenum">
              <a:rPr lang="ar-SA">
                <a:solidFill>
                  <a:srgbClr val="90C226"/>
                </a:solidFill>
              </a:rPr>
              <a:pPr/>
              <a:t>93</a:t>
            </a:fld>
            <a:endParaRPr lang="en-US" dirty="0">
              <a:solidFill>
                <a:srgbClr val="90C226"/>
              </a:solidFill>
            </a:endParaRPr>
          </a:p>
        </p:txBody>
      </p:sp>
      <p:sp>
        <p:nvSpPr>
          <p:cNvPr id="240644" name="Text Box 4"/>
          <p:cNvSpPr txBox="1">
            <a:spLocks noChangeArrowheads="1"/>
          </p:cNvSpPr>
          <p:nvPr/>
        </p:nvSpPr>
        <p:spPr bwMode="auto">
          <a:xfrm>
            <a:off x="6027064" y="836613"/>
            <a:ext cx="2170786" cy="523220"/>
          </a:xfrm>
          <a:prstGeom prst="rect">
            <a:avLst/>
          </a:prstGeom>
          <a:noFill/>
          <a:ln w="9525">
            <a:noFill/>
            <a:miter lim="800000"/>
            <a:headEnd/>
            <a:tailEnd/>
          </a:ln>
          <a:effectLst>
            <a:outerShdw dist="25400" dir="5400000" algn="ctr" rotWithShape="0">
              <a:schemeClr val="bg2"/>
            </a:outerShdw>
          </a:effectLst>
        </p:spPr>
        <p:txBody>
          <a:bodyPr wrap="none">
            <a:spAutoFit/>
          </a:bodyPr>
          <a:lstStyle/>
          <a:p>
            <a:pPr fontAlgn="base">
              <a:spcBef>
                <a:spcPct val="0"/>
              </a:spcBef>
              <a:spcAft>
                <a:spcPct val="0"/>
              </a:spcAft>
            </a:pPr>
            <a:r>
              <a:rPr lang="fa-IR" sz="2800" b="1" dirty="0">
                <a:solidFill>
                  <a:prstClr val="black"/>
                </a:solidFill>
                <a:latin typeface="Arial" pitchFamily="34" charset="0"/>
                <a:cs typeface="B Homa" panose="00000400000000000000" pitchFamily="2" charset="-78"/>
              </a:rPr>
              <a:t>1) دوره ایلخانیان</a:t>
            </a:r>
            <a:endParaRPr lang="en-US" sz="2800" b="1" dirty="0">
              <a:solidFill>
                <a:prstClr val="black"/>
              </a:solidFill>
              <a:latin typeface="Arial" pitchFamily="34" charset="0"/>
              <a:cs typeface="B Homa" panose="00000400000000000000" pitchFamily="2" charset="-78"/>
            </a:endParaRPr>
          </a:p>
        </p:txBody>
      </p:sp>
      <p:sp>
        <p:nvSpPr>
          <p:cNvPr id="240645" name="Text Box 5"/>
          <p:cNvSpPr txBox="1">
            <a:spLocks noChangeArrowheads="1"/>
          </p:cNvSpPr>
          <p:nvPr/>
        </p:nvSpPr>
        <p:spPr bwMode="auto">
          <a:xfrm>
            <a:off x="6363937" y="1484313"/>
            <a:ext cx="2130776" cy="1200329"/>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2" action="ppaction://hlinksldjump"/>
              </a:rPr>
              <a:t>مسجد جامع نطنز</a:t>
            </a:r>
            <a:endParaRPr lang="fa-IR" sz="2400" b="1" dirty="0">
              <a:solidFill>
                <a:prstClr val="black"/>
              </a:solidFill>
              <a:latin typeface="Arial" pitchFamily="34" charset="0"/>
              <a:cs typeface="B Homa" panose="00000400000000000000" pitchFamily="2" charset="-78"/>
            </a:endParaRPr>
          </a:p>
          <a:p>
            <a:pPr fontAlgn="base">
              <a:spcBef>
                <a:spcPct val="0"/>
              </a:spcBef>
              <a:spcAft>
                <a:spcPct val="0"/>
              </a:spcAft>
              <a:buFontTx/>
              <a:buChar char="•"/>
            </a:pPr>
            <a:endParaRPr lang="fa-IR" sz="2400" b="1" dirty="0">
              <a:solidFill>
                <a:prstClr val="black"/>
              </a:solidFill>
              <a:latin typeface="Arial" pitchFamily="34" charset="0"/>
              <a:cs typeface="B Homa" panose="00000400000000000000" pitchFamily="2" charset="-78"/>
            </a:endParaRPr>
          </a:p>
          <a:p>
            <a:pPr fontAlgn="base">
              <a:spcBef>
                <a:spcPct val="0"/>
              </a:spcBef>
              <a:spcAft>
                <a:spcPct val="0"/>
              </a:spcAft>
            </a:pPr>
            <a:endParaRPr lang="en-US" sz="2400" b="1" dirty="0">
              <a:solidFill>
                <a:prstClr val="black"/>
              </a:solidFill>
              <a:latin typeface="Arial" pitchFamily="34" charset="0"/>
              <a:cs typeface="B Homa" panose="00000400000000000000" pitchFamily="2" charset="-78"/>
            </a:endParaRPr>
          </a:p>
        </p:txBody>
      </p:sp>
      <p:sp>
        <p:nvSpPr>
          <p:cNvPr id="240646" name="Text Box 6"/>
          <p:cNvSpPr txBox="1">
            <a:spLocks noChangeArrowheads="1"/>
          </p:cNvSpPr>
          <p:nvPr/>
        </p:nvSpPr>
        <p:spPr bwMode="auto">
          <a:xfrm>
            <a:off x="6080191" y="1844675"/>
            <a:ext cx="2422459"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3" action="ppaction://hlinksldjump"/>
              </a:rPr>
              <a:t>مسجد جامع ورامین</a:t>
            </a:r>
            <a:endParaRPr lang="en-US" sz="2400" b="1" dirty="0">
              <a:solidFill>
                <a:prstClr val="black"/>
              </a:solidFill>
              <a:latin typeface="Arial" pitchFamily="34" charset="0"/>
              <a:cs typeface="B Homa" panose="00000400000000000000" pitchFamily="2" charset="-78"/>
            </a:endParaRPr>
          </a:p>
        </p:txBody>
      </p:sp>
      <p:sp>
        <p:nvSpPr>
          <p:cNvPr id="240647" name="Text Box 7"/>
          <p:cNvSpPr txBox="1">
            <a:spLocks noChangeArrowheads="1"/>
          </p:cNvSpPr>
          <p:nvPr/>
        </p:nvSpPr>
        <p:spPr bwMode="auto">
          <a:xfrm>
            <a:off x="8172450" y="2130425"/>
            <a:ext cx="184150" cy="457200"/>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sz="2400" dirty="0">
              <a:solidFill>
                <a:srgbClr val="EBEBEB"/>
              </a:solidFill>
              <a:latin typeface="Arial" pitchFamily="34" charset="0"/>
              <a:cs typeface="B Homa" panose="00000400000000000000" pitchFamily="2" charset="-78"/>
            </a:endParaRPr>
          </a:p>
        </p:txBody>
      </p:sp>
      <p:sp>
        <p:nvSpPr>
          <p:cNvPr id="240648" name="Text Box 8"/>
          <p:cNvSpPr txBox="1">
            <a:spLocks noChangeArrowheads="1"/>
          </p:cNvSpPr>
          <p:nvPr/>
        </p:nvSpPr>
        <p:spPr bwMode="auto">
          <a:xfrm>
            <a:off x="4213940" y="2276475"/>
            <a:ext cx="4325223"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4" action="ppaction://hlinksldjump"/>
              </a:rPr>
              <a:t>محراب الجایتو در مسجد جامع اصفهان</a:t>
            </a:r>
            <a:endParaRPr lang="en-US" sz="2400" b="1" dirty="0">
              <a:solidFill>
                <a:prstClr val="black"/>
              </a:solidFill>
              <a:latin typeface="Arial" pitchFamily="34" charset="0"/>
              <a:cs typeface="B Homa" panose="00000400000000000000" pitchFamily="2" charset="-78"/>
            </a:endParaRPr>
          </a:p>
        </p:txBody>
      </p:sp>
      <p:sp>
        <p:nvSpPr>
          <p:cNvPr id="240649" name="Text Box 9"/>
          <p:cNvSpPr txBox="1">
            <a:spLocks noChangeArrowheads="1"/>
          </p:cNvSpPr>
          <p:nvPr/>
        </p:nvSpPr>
        <p:spPr bwMode="auto">
          <a:xfrm>
            <a:off x="6574947" y="2708275"/>
            <a:ext cx="1986441"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5" action="ppaction://hlinksldjump"/>
              </a:rPr>
              <a:t>مسجد جامع یزد</a:t>
            </a:r>
            <a:endParaRPr lang="en-US" sz="2400" b="1" dirty="0">
              <a:solidFill>
                <a:prstClr val="black"/>
              </a:solidFill>
              <a:latin typeface="Arial" pitchFamily="34" charset="0"/>
              <a:cs typeface="B Homa" panose="00000400000000000000" pitchFamily="2" charset="-78"/>
            </a:endParaRPr>
          </a:p>
        </p:txBody>
      </p:sp>
      <p:sp>
        <p:nvSpPr>
          <p:cNvPr id="240650" name="Text Box 10"/>
          <p:cNvSpPr txBox="1">
            <a:spLocks noChangeArrowheads="1"/>
          </p:cNvSpPr>
          <p:nvPr/>
        </p:nvSpPr>
        <p:spPr bwMode="auto">
          <a:xfrm>
            <a:off x="5276095" y="3163888"/>
            <a:ext cx="3328155"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6" action="ppaction://hlinksldjump"/>
              </a:rPr>
              <a:t>مقبره محمد خدابنده(الجایتو)</a:t>
            </a:r>
            <a:endParaRPr lang="en-US" sz="2400" b="1" dirty="0">
              <a:solidFill>
                <a:prstClr val="black"/>
              </a:solidFill>
              <a:latin typeface="Arial" pitchFamily="34" charset="0"/>
              <a:cs typeface="B Homa" panose="00000400000000000000" pitchFamily="2" charset="-78"/>
            </a:endParaRPr>
          </a:p>
        </p:txBody>
      </p:sp>
      <p:sp>
        <p:nvSpPr>
          <p:cNvPr id="240651" name="Text Box 11"/>
          <p:cNvSpPr txBox="1">
            <a:spLocks noChangeArrowheads="1"/>
          </p:cNvSpPr>
          <p:nvPr/>
        </p:nvSpPr>
        <p:spPr bwMode="auto">
          <a:xfrm>
            <a:off x="6722407" y="3573463"/>
            <a:ext cx="1840568"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7" action="ppaction://hlinksldjump"/>
              </a:rPr>
              <a:t>بقعه پیر بکران</a:t>
            </a:r>
            <a:endParaRPr lang="en-US" sz="2400" b="1" dirty="0">
              <a:solidFill>
                <a:prstClr val="black"/>
              </a:solidFill>
              <a:latin typeface="Arial" pitchFamily="34" charset="0"/>
              <a:cs typeface="B Homa" panose="00000400000000000000" pitchFamily="2" charset="-78"/>
            </a:endParaRPr>
          </a:p>
        </p:txBody>
      </p:sp>
      <p:sp>
        <p:nvSpPr>
          <p:cNvPr id="240652" name="Text Box 12"/>
          <p:cNvSpPr txBox="1">
            <a:spLocks noChangeArrowheads="1"/>
          </p:cNvSpPr>
          <p:nvPr/>
        </p:nvSpPr>
        <p:spPr bwMode="auto">
          <a:xfrm>
            <a:off x="6675780" y="4100513"/>
            <a:ext cx="1901483"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8" action="ppaction://hlinksldjump"/>
              </a:rPr>
              <a:t>رصد خانه مراغه</a:t>
            </a:r>
            <a:endParaRPr lang="en-US" sz="2400" b="1" dirty="0">
              <a:solidFill>
                <a:prstClr val="black"/>
              </a:solidFill>
              <a:latin typeface="Arial" pitchFamily="34" charset="0"/>
              <a:cs typeface="B Homa" panose="00000400000000000000" pitchFamily="2" charset="-78"/>
            </a:endParaRPr>
          </a:p>
        </p:txBody>
      </p:sp>
      <p:sp>
        <p:nvSpPr>
          <p:cNvPr id="240653" name="Text Box 13"/>
          <p:cNvSpPr txBox="1">
            <a:spLocks noChangeArrowheads="1"/>
          </p:cNvSpPr>
          <p:nvPr/>
        </p:nvSpPr>
        <p:spPr bwMode="auto">
          <a:xfrm>
            <a:off x="6061064" y="4581525"/>
            <a:ext cx="2430474"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9" action="ppaction://hlinksldjump"/>
              </a:rPr>
              <a:t>مسجد جامع علیشاه</a:t>
            </a:r>
            <a:endParaRPr lang="en-US" sz="2400" b="1" dirty="0">
              <a:solidFill>
                <a:prstClr val="black"/>
              </a:solidFill>
              <a:latin typeface="Arial" pitchFamily="34" charset="0"/>
              <a:cs typeface="B Homa" panose="00000400000000000000" pitchFamily="2" charset="-78"/>
            </a:endParaRPr>
          </a:p>
        </p:txBody>
      </p:sp>
      <p:sp>
        <p:nvSpPr>
          <p:cNvPr id="240654" name="Text Box 14"/>
          <p:cNvSpPr txBox="1">
            <a:spLocks noChangeArrowheads="1"/>
          </p:cNvSpPr>
          <p:nvPr/>
        </p:nvSpPr>
        <p:spPr bwMode="auto">
          <a:xfrm>
            <a:off x="5813644" y="5108575"/>
            <a:ext cx="2735044"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0" action="ppaction://hlinksldjump"/>
              </a:rPr>
              <a:t>آرامگاه سید رکن الدین</a:t>
            </a:r>
            <a:endParaRPr lang="en-US" sz="2400" b="1" dirty="0">
              <a:solidFill>
                <a:prstClr val="black"/>
              </a:solidFill>
              <a:latin typeface="Arial" pitchFamily="34" charset="0"/>
              <a:cs typeface="B Homa" panose="00000400000000000000" pitchFamily="2" charset="-78"/>
            </a:endParaRPr>
          </a:p>
        </p:txBody>
      </p:sp>
      <p:sp>
        <p:nvSpPr>
          <p:cNvPr id="240655" name="Text Box 15"/>
          <p:cNvSpPr txBox="1">
            <a:spLocks noChangeArrowheads="1"/>
          </p:cNvSpPr>
          <p:nvPr/>
        </p:nvSpPr>
        <p:spPr bwMode="auto">
          <a:xfrm>
            <a:off x="1476375" y="765175"/>
            <a:ext cx="2189163" cy="519113"/>
          </a:xfrm>
          <a:prstGeom prst="rect">
            <a:avLst/>
          </a:prstGeom>
          <a:noFill/>
          <a:ln w="9525">
            <a:noFill/>
            <a:miter lim="800000"/>
            <a:headEnd/>
            <a:tailEnd/>
          </a:ln>
          <a:effectLst>
            <a:outerShdw dist="25400" dir="5400000" algn="ctr" rotWithShape="0">
              <a:schemeClr val="bg2"/>
            </a:outerShdw>
          </a:effectLst>
        </p:spPr>
        <p:txBody>
          <a:bodyPr wrap="none">
            <a:spAutoFit/>
          </a:bodyPr>
          <a:lstStyle/>
          <a:p>
            <a:pPr fontAlgn="base">
              <a:spcBef>
                <a:spcPct val="0"/>
              </a:spcBef>
              <a:spcAft>
                <a:spcPct val="0"/>
              </a:spcAft>
            </a:pPr>
            <a:r>
              <a:rPr lang="fa-IR" sz="2800" b="1" dirty="0">
                <a:solidFill>
                  <a:prstClr val="black"/>
                </a:solidFill>
                <a:latin typeface="Arial" pitchFamily="34" charset="0"/>
                <a:cs typeface="B Homa" panose="00000400000000000000" pitchFamily="2" charset="-78"/>
              </a:rPr>
              <a:t>2)دوره تیموریان</a:t>
            </a:r>
            <a:endParaRPr lang="en-US" sz="2800" b="1" dirty="0">
              <a:solidFill>
                <a:prstClr val="black"/>
              </a:solidFill>
              <a:latin typeface="Arial" pitchFamily="34" charset="0"/>
              <a:cs typeface="B Homa" panose="00000400000000000000" pitchFamily="2" charset="-78"/>
            </a:endParaRPr>
          </a:p>
        </p:txBody>
      </p:sp>
      <p:sp>
        <p:nvSpPr>
          <p:cNvPr id="240656" name="Text Box 16"/>
          <p:cNvSpPr txBox="1">
            <a:spLocks noChangeArrowheads="1"/>
          </p:cNvSpPr>
          <p:nvPr/>
        </p:nvSpPr>
        <p:spPr bwMode="auto">
          <a:xfrm>
            <a:off x="1908787" y="1484313"/>
            <a:ext cx="2037738"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1" action="ppaction://hlinksldjump"/>
              </a:rPr>
              <a:t>مسجد کبود تبریز</a:t>
            </a:r>
            <a:endParaRPr lang="en-US" sz="2400" b="1" dirty="0">
              <a:solidFill>
                <a:prstClr val="black"/>
              </a:solidFill>
              <a:latin typeface="Arial" pitchFamily="34" charset="0"/>
              <a:cs typeface="B Homa" panose="00000400000000000000" pitchFamily="2" charset="-78"/>
            </a:endParaRPr>
          </a:p>
        </p:txBody>
      </p:sp>
      <p:sp>
        <p:nvSpPr>
          <p:cNvPr id="240657" name="Text Box 17"/>
          <p:cNvSpPr txBox="1">
            <a:spLocks noChangeArrowheads="1"/>
          </p:cNvSpPr>
          <p:nvPr/>
        </p:nvSpPr>
        <p:spPr bwMode="auto">
          <a:xfrm>
            <a:off x="1195388" y="1844675"/>
            <a:ext cx="2736850" cy="457200"/>
          </a:xfrm>
          <a:prstGeom prst="rect">
            <a:avLst/>
          </a:prstGeom>
          <a:noFill/>
          <a:ln w="9525">
            <a:noFill/>
            <a:miter lim="800000"/>
            <a:headEnd/>
            <a:tailEnd/>
          </a:ln>
          <a:effectLst/>
        </p:spPr>
        <p:txBody>
          <a:bodyPr>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2" action="ppaction://hlinksldjump"/>
              </a:rPr>
              <a:t>مدرسه غیاثیه خرگرد</a:t>
            </a:r>
            <a:endParaRPr lang="en-US" sz="2400" b="1" dirty="0">
              <a:solidFill>
                <a:prstClr val="black"/>
              </a:solidFill>
              <a:latin typeface="Arial" pitchFamily="34" charset="0"/>
              <a:cs typeface="B Homa" panose="00000400000000000000" pitchFamily="2" charset="-78"/>
            </a:endParaRPr>
          </a:p>
        </p:txBody>
      </p:sp>
      <p:sp>
        <p:nvSpPr>
          <p:cNvPr id="240658" name="Text Box 18"/>
          <p:cNvSpPr txBox="1">
            <a:spLocks noChangeArrowheads="1"/>
          </p:cNvSpPr>
          <p:nvPr/>
        </p:nvSpPr>
        <p:spPr bwMode="auto">
          <a:xfrm>
            <a:off x="1708629" y="2349500"/>
            <a:ext cx="2215671"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3" action="ppaction://hlinksldjump"/>
              </a:rPr>
              <a:t>مسجد بی بی خانم</a:t>
            </a:r>
            <a:endParaRPr lang="en-US" sz="2400" b="1" dirty="0">
              <a:solidFill>
                <a:prstClr val="black"/>
              </a:solidFill>
              <a:latin typeface="Arial" pitchFamily="34" charset="0"/>
              <a:cs typeface="B Homa" panose="00000400000000000000" pitchFamily="2" charset="-78"/>
            </a:endParaRPr>
          </a:p>
        </p:txBody>
      </p:sp>
      <p:sp>
        <p:nvSpPr>
          <p:cNvPr id="240659" name="Text Box 19"/>
          <p:cNvSpPr txBox="1">
            <a:spLocks noChangeArrowheads="1"/>
          </p:cNvSpPr>
          <p:nvPr/>
        </p:nvSpPr>
        <p:spPr bwMode="auto">
          <a:xfrm>
            <a:off x="1923307" y="2786063"/>
            <a:ext cx="2013693"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4" action="ppaction://hlinksldjump"/>
              </a:rPr>
              <a:t>مسجد گوهر شاد</a:t>
            </a:r>
            <a:endParaRPr lang="en-US" sz="2400" b="1" dirty="0">
              <a:solidFill>
                <a:prstClr val="black"/>
              </a:solidFill>
              <a:latin typeface="Arial" pitchFamily="34" charset="0"/>
              <a:cs typeface="B Homa" panose="00000400000000000000" pitchFamily="2" charset="-78"/>
            </a:endParaRPr>
          </a:p>
        </p:txBody>
      </p:sp>
      <p:sp>
        <p:nvSpPr>
          <p:cNvPr id="240660" name="Text Box 20"/>
          <p:cNvSpPr txBox="1">
            <a:spLocks noChangeArrowheads="1"/>
          </p:cNvSpPr>
          <p:nvPr/>
        </p:nvSpPr>
        <p:spPr bwMode="auto">
          <a:xfrm>
            <a:off x="2093226" y="3290888"/>
            <a:ext cx="1843774"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5" action="ppaction://hlinksldjump"/>
              </a:rPr>
              <a:t>تربت شیخ جام</a:t>
            </a:r>
            <a:endParaRPr lang="en-US" sz="2400" b="1" dirty="0">
              <a:solidFill>
                <a:prstClr val="black"/>
              </a:solidFill>
              <a:latin typeface="Arial" pitchFamily="34" charset="0"/>
              <a:cs typeface="B Homa" panose="00000400000000000000" pitchFamily="2" charset="-78"/>
            </a:endParaRPr>
          </a:p>
        </p:txBody>
      </p:sp>
      <p:sp>
        <p:nvSpPr>
          <p:cNvPr id="240661" name="Text Box 21"/>
          <p:cNvSpPr txBox="1">
            <a:spLocks noChangeArrowheads="1"/>
          </p:cNvSpPr>
          <p:nvPr/>
        </p:nvSpPr>
        <p:spPr bwMode="auto">
          <a:xfrm>
            <a:off x="1627188" y="3722688"/>
            <a:ext cx="2292350" cy="457200"/>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6" action="ppaction://hlinksldjump"/>
              </a:rPr>
              <a:t>گور امیر در سمرقند</a:t>
            </a:r>
            <a:endParaRPr lang="en-US" sz="2400" b="1" dirty="0">
              <a:solidFill>
                <a:prstClr val="black"/>
              </a:solidFill>
              <a:latin typeface="Arial" pitchFamily="34" charset="0"/>
              <a:cs typeface="B Homa" panose="00000400000000000000" pitchFamily="2" charset="-78"/>
            </a:endParaRPr>
          </a:p>
        </p:txBody>
      </p:sp>
      <p:sp>
        <p:nvSpPr>
          <p:cNvPr id="240662" name="Text Box 22"/>
          <p:cNvSpPr txBox="1">
            <a:spLocks noChangeArrowheads="1"/>
          </p:cNvSpPr>
          <p:nvPr/>
        </p:nvSpPr>
        <p:spPr bwMode="auto">
          <a:xfrm>
            <a:off x="1174750" y="4100513"/>
            <a:ext cx="2767013" cy="457200"/>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7" action="ppaction://hlinksldjump"/>
              </a:rPr>
              <a:t>مدرسه الغ بیک در بخارا</a:t>
            </a:r>
            <a:endParaRPr lang="en-US" sz="2400" b="1" dirty="0">
              <a:solidFill>
                <a:prstClr val="black"/>
              </a:solidFill>
              <a:latin typeface="Arial" pitchFamily="34" charset="0"/>
              <a:cs typeface="B Homa" panose="00000400000000000000" pitchFamily="2" charset="-78"/>
            </a:endParaRPr>
          </a:p>
        </p:txBody>
      </p:sp>
      <p:sp>
        <p:nvSpPr>
          <p:cNvPr id="240663" name="Text Box 23"/>
          <p:cNvSpPr txBox="1">
            <a:spLocks noChangeArrowheads="1"/>
          </p:cNvSpPr>
          <p:nvPr/>
        </p:nvSpPr>
        <p:spPr bwMode="auto">
          <a:xfrm>
            <a:off x="1062680" y="4605338"/>
            <a:ext cx="2855270"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prstClr val="black"/>
                </a:solidFill>
                <a:latin typeface="Arial" pitchFamily="34" charset="0"/>
                <a:cs typeface="B Homa" panose="00000400000000000000" pitchFamily="2" charset="-78"/>
                <a:hlinkClick r:id="rId18" action="ppaction://hlinksldjump"/>
              </a:rPr>
              <a:t>آرامگاه شیخ صفی الدین</a:t>
            </a:r>
            <a:endParaRPr lang="en-US" sz="2400" b="1" dirty="0">
              <a:solidFill>
                <a:prstClr val="black"/>
              </a:solidFill>
              <a:latin typeface="Arial" pitchFamily="34" charset="0"/>
              <a:cs typeface="B Homa" panose="00000400000000000000" pitchFamily="2" charset="-78"/>
            </a:endParaRPr>
          </a:p>
        </p:txBody>
      </p:sp>
      <p:pic>
        <p:nvPicPr>
          <p:cNvPr id="240666" name="Picture 26" descr="DSCN2466"/>
          <p:cNvPicPr>
            <a:picLocks noChangeAspect="1" noChangeArrowheads="1"/>
          </p:cNvPicPr>
          <p:nvPr/>
        </p:nvPicPr>
        <p:blipFill>
          <a:blip r:embed="rId19" cstate="screen">
            <a:lum contrast="12000"/>
            <a:extLst>
              <a:ext uri="{28A0092B-C50C-407E-A947-70E740481C1C}">
                <a14:useLocalDpi xmlns:a14="http://schemas.microsoft.com/office/drawing/2010/main"/>
              </a:ext>
            </a:extLst>
          </a:blip>
          <a:srcRect/>
          <a:stretch>
            <a:fillRect/>
          </a:stretch>
        </p:blipFill>
        <p:spPr bwMode="auto">
          <a:xfrm>
            <a:off x="8572500" y="260350"/>
            <a:ext cx="571500" cy="936625"/>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67" name="Picture 27" descr="6"/>
          <p:cNvPicPr>
            <a:picLocks noChangeAspect="1" noChangeArrowheads="1"/>
          </p:cNvPicPr>
          <p:nvPr/>
        </p:nvPicPr>
        <p:blipFill>
          <a:blip r:embed="rId20" cstate="screen">
            <a:lum bright="-12000" contrast="48000"/>
            <a:extLst>
              <a:ext uri="{28A0092B-C50C-407E-A947-70E740481C1C}">
                <a14:useLocalDpi xmlns:a14="http://schemas.microsoft.com/office/drawing/2010/main"/>
              </a:ext>
            </a:extLst>
          </a:blip>
          <a:srcRect/>
          <a:stretch>
            <a:fillRect/>
          </a:stretch>
        </p:blipFill>
        <p:spPr bwMode="auto">
          <a:xfrm>
            <a:off x="7092950" y="188913"/>
            <a:ext cx="1439863" cy="769937"/>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68" name="Picture 28" descr="DSCN2484"/>
          <p:cNvPicPr>
            <a:picLocks noChangeAspect="1" noChangeArrowheads="1"/>
          </p:cNvPicPr>
          <p:nvPr/>
        </p:nvPicPr>
        <p:blipFill>
          <a:blip r:embed="rId21" cstate="screen">
            <a:lum contrast="12000"/>
            <a:extLst>
              <a:ext uri="{28A0092B-C50C-407E-A947-70E740481C1C}">
                <a14:useLocalDpi xmlns:a14="http://schemas.microsoft.com/office/drawing/2010/main"/>
              </a:ext>
            </a:extLst>
          </a:blip>
          <a:srcRect/>
          <a:stretch>
            <a:fillRect/>
          </a:stretch>
        </p:blipFill>
        <p:spPr bwMode="auto">
          <a:xfrm>
            <a:off x="6084888" y="0"/>
            <a:ext cx="1079500" cy="887413"/>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69" name="Picture 29" descr="DSCN2460"/>
          <p:cNvPicPr>
            <a:picLocks noChangeAspect="1" noChangeArrowheads="1"/>
          </p:cNvPicPr>
          <p:nvPr/>
        </p:nvPicPr>
        <p:blipFill>
          <a:blip r:embed="rId22" cstate="screen">
            <a:lum contrast="12000"/>
            <a:extLst>
              <a:ext uri="{28A0092B-C50C-407E-A947-70E740481C1C}">
                <a14:useLocalDpi xmlns:a14="http://schemas.microsoft.com/office/drawing/2010/main"/>
              </a:ext>
            </a:extLst>
          </a:blip>
          <a:srcRect/>
          <a:stretch>
            <a:fillRect/>
          </a:stretch>
        </p:blipFill>
        <p:spPr bwMode="auto">
          <a:xfrm>
            <a:off x="4932363" y="188913"/>
            <a:ext cx="1152525" cy="836612"/>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0" name="Picture 30" descr="soltan"/>
          <p:cNvPicPr>
            <a:picLocks noChangeAspect="1" noChangeArrowheads="1"/>
          </p:cNvPicPr>
          <p:nvPr/>
        </p:nvPicPr>
        <p:blipFill>
          <a:blip r:embed="rId23" cstate="screen">
            <a:lum contrast="12000"/>
            <a:extLst>
              <a:ext uri="{28A0092B-C50C-407E-A947-70E740481C1C}">
                <a14:useLocalDpi xmlns:a14="http://schemas.microsoft.com/office/drawing/2010/main"/>
              </a:ext>
            </a:extLst>
          </a:blip>
          <a:srcRect/>
          <a:stretch>
            <a:fillRect/>
          </a:stretch>
        </p:blipFill>
        <p:spPr bwMode="auto">
          <a:xfrm>
            <a:off x="4211638" y="0"/>
            <a:ext cx="768350" cy="863600"/>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1" name="Picture 31" descr="03"/>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3203575" y="188913"/>
            <a:ext cx="1008063" cy="741362"/>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2" name="Picture 32" descr="rasad0"/>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2339975" y="0"/>
            <a:ext cx="935038" cy="660400"/>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3" name="Picture 33" descr="lbldg-236-1"/>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1476375" y="260350"/>
            <a:ext cx="863600" cy="588963"/>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4" name="Picture 34" descr="rokno"/>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665163" y="0"/>
            <a:ext cx="762000" cy="765175"/>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5" name="Picture 35" descr="pattern"/>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179388" y="836613"/>
            <a:ext cx="863600" cy="725487"/>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6" name="Picture 36" descr="12"/>
          <p:cNvPicPr>
            <a:picLocks noChangeAspect="1" noChangeArrowheads="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250825" y="1557338"/>
            <a:ext cx="971550" cy="638175"/>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7" name="Picture 37" descr="bibi1"/>
          <p:cNvPicPr>
            <a:picLocks noChangeAspect="1" noChangeArrowheads="1"/>
          </p:cNvPicPr>
          <p:nvPr/>
        </p:nvPicPr>
        <p:blipFill>
          <a:blip r:embed="rId30" cstate="screen">
            <a:extLst>
              <a:ext uri="{28A0092B-C50C-407E-A947-70E740481C1C}">
                <a14:useLocalDpi xmlns:a14="http://schemas.microsoft.com/office/drawing/2010/main"/>
              </a:ext>
            </a:extLst>
          </a:blip>
          <a:srcRect/>
          <a:stretch>
            <a:fillRect/>
          </a:stretch>
        </p:blipFill>
        <p:spPr bwMode="auto">
          <a:xfrm>
            <a:off x="179388" y="2060575"/>
            <a:ext cx="852487" cy="1295400"/>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8" name="Picture 38" descr="DSCN2468"/>
          <p:cNvPicPr>
            <a:picLocks noChangeAspect="1" noChangeArrowheads="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395288" y="3357563"/>
            <a:ext cx="766762" cy="792162"/>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79" name="Picture 39" descr="2"/>
          <p:cNvPicPr>
            <a:picLocks noChangeAspect="1" noChangeArrowheads="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0" y="4005263"/>
            <a:ext cx="900113" cy="595312"/>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80" name="Picture 40" descr="06"/>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179388" y="4508500"/>
            <a:ext cx="898525" cy="1009650"/>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81" name="Picture 41" descr="ologh3"/>
          <p:cNvPicPr>
            <a:picLocks noChangeAspect="1" noChangeArrowheads="1"/>
          </p:cNvPicPr>
          <p:nvPr/>
        </p:nvPicPr>
        <p:blipFill>
          <a:blip r:embed="rId34" cstate="screen">
            <a:extLst>
              <a:ext uri="{28A0092B-C50C-407E-A947-70E740481C1C}">
                <a14:useLocalDpi xmlns:a14="http://schemas.microsoft.com/office/drawing/2010/main"/>
              </a:ext>
            </a:extLst>
          </a:blip>
          <a:srcRect/>
          <a:stretch>
            <a:fillRect/>
          </a:stretch>
        </p:blipFill>
        <p:spPr bwMode="auto">
          <a:xfrm>
            <a:off x="0" y="5516563"/>
            <a:ext cx="935038" cy="608012"/>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pic>
        <p:nvPicPr>
          <p:cNvPr id="240682" name="Picture 42" descr="safi5"/>
          <p:cNvPicPr>
            <a:picLocks noChangeAspect="1" noChangeArrowheads="1"/>
          </p:cNvPicPr>
          <p:nvPr/>
        </p:nvPicPr>
        <p:blipFill>
          <a:blip r:embed="rId35" cstate="screen">
            <a:extLst>
              <a:ext uri="{28A0092B-C50C-407E-A947-70E740481C1C}">
                <a14:useLocalDpi xmlns:a14="http://schemas.microsoft.com/office/drawing/2010/main"/>
              </a:ext>
            </a:extLst>
          </a:blip>
          <a:srcRect/>
          <a:stretch>
            <a:fillRect/>
          </a:stretch>
        </p:blipFill>
        <p:spPr bwMode="auto">
          <a:xfrm>
            <a:off x="1042988" y="5778500"/>
            <a:ext cx="790575" cy="1079500"/>
          </a:xfrm>
          <a:prstGeom prst="rect">
            <a:avLst/>
          </a:prstGeom>
          <a:noFill/>
          <a:ln w="12700">
            <a:solidFill>
              <a:srgbClr val="000000"/>
            </a:solidFill>
            <a:miter lim="800000"/>
            <a:headEnd/>
            <a:tailEnd/>
          </a:ln>
          <a:effectLst>
            <a:outerShdw dist="107763" dir="8100000" algn="ctr" rotWithShape="0">
              <a:schemeClr val="bg2">
                <a:alpha val="50000"/>
              </a:schemeClr>
            </a:outerShdw>
          </a:effectLst>
        </p:spPr>
      </p:pic>
    </p:spTree>
    <p:extLst>
      <p:ext uri="{BB962C8B-B14F-4D97-AF65-F5344CB8AC3E}">
        <p14:creationId xmlns:p14="http://schemas.microsoft.com/office/powerpoint/2010/main" val="2344798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40644">
                                            <p:txEl>
                                              <p:pRg st="0" end="0"/>
                                            </p:txEl>
                                          </p:spTgt>
                                        </p:tgtEl>
                                        <p:attrNameLst>
                                          <p:attrName>style.visibility</p:attrName>
                                        </p:attrNameLst>
                                      </p:cBhvr>
                                      <p:to>
                                        <p:strVal val="visible"/>
                                      </p:to>
                                    </p:set>
                                    <p:anim calcmode="lin" valueType="num">
                                      <p:cBhvr>
                                        <p:cTn id="7" dur="500" fill="hold"/>
                                        <p:tgtEl>
                                          <p:spTgt spid="24064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40644">
                                            <p:txEl>
                                              <p:pRg st="0" end="0"/>
                                            </p:txEl>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9" presetClass="entr" presetSubtype="0" fill="hold" nodeType="afterEffect">
                                  <p:stCondLst>
                                    <p:cond delay="0"/>
                                  </p:stCondLst>
                                  <p:childTnLst>
                                    <p:set>
                                      <p:cBhvr>
                                        <p:cTn id="11" dur="1" fill="hold">
                                          <p:stCondLst>
                                            <p:cond delay="0"/>
                                          </p:stCondLst>
                                        </p:cTn>
                                        <p:tgtEl>
                                          <p:spTgt spid="240645">
                                            <p:txEl>
                                              <p:pRg st="0" end="0"/>
                                            </p:txEl>
                                          </p:spTgt>
                                        </p:tgtEl>
                                        <p:attrNameLst>
                                          <p:attrName>style.visibility</p:attrName>
                                        </p:attrNameLst>
                                      </p:cBhvr>
                                      <p:to>
                                        <p:strVal val="visible"/>
                                      </p:to>
                                    </p:set>
                                    <p:anim calcmode="lin" valueType="num">
                                      <p:cBhvr>
                                        <p:cTn id="12" dur="1000" fill="hold"/>
                                        <p:tgtEl>
                                          <p:spTgt spid="240645">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24064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0645">
                                            <p:txEl>
                                              <p:pRg st="0" end="0"/>
                                            </p:txEl>
                                          </p:spTgt>
                                        </p:tgtEl>
                                      </p:cBhvr>
                                    </p:animEffect>
                                  </p:childTnLst>
                                </p:cTn>
                              </p:par>
                              <p:par>
                                <p:cTn id="15" presetID="47" presetClass="entr" presetSubtype="0" fill="hold" nodeType="withEffect">
                                  <p:stCondLst>
                                    <p:cond delay="0"/>
                                  </p:stCondLst>
                                  <p:childTnLst>
                                    <p:set>
                                      <p:cBhvr>
                                        <p:cTn id="16" dur="1" fill="hold">
                                          <p:stCondLst>
                                            <p:cond delay="0"/>
                                          </p:stCondLst>
                                        </p:cTn>
                                        <p:tgtEl>
                                          <p:spTgt spid="240666"/>
                                        </p:tgtEl>
                                        <p:attrNameLst>
                                          <p:attrName>style.visibility</p:attrName>
                                        </p:attrNameLst>
                                      </p:cBhvr>
                                      <p:to>
                                        <p:strVal val="visible"/>
                                      </p:to>
                                    </p:set>
                                    <p:animEffect transition="in" filter="fade">
                                      <p:cBhvr>
                                        <p:cTn id="17" dur="1000"/>
                                        <p:tgtEl>
                                          <p:spTgt spid="240666"/>
                                        </p:tgtEl>
                                      </p:cBhvr>
                                    </p:animEffect>
                                    <p:anim calcmode="lin" valueType="num">
                                      <p:cBhvr>
                                        <p:cTn id="18" dur="1000" fill="hold"/>
                                        <p:tgtEl>
                                          <p:spTgt spid="240666"/>
                                        </p:tgtEl>
                                        <p:attrNameLst>
                                          <p:attrName>ppt_x</p:attrName>
                                        </p:attrNameLst>
                                      </p:cBhvr>
                                      <p:tavLst>
                                        <p:tav tm="0">
                                          <p:val>
                                            <p:strVal val="#ppt_x"/>
                                          </p:val>
                                        </p:tav>
                                        <p:tav tm="100000">
                                          <p:val>
                                            <p:strVal val="#ppt_x"/>
                                          </p:val>
                                        </p:tav>
                                      </p:tavLst>
                                    </p:anim>
                                    <p:anim calcmode="lin" valueType="num">
                                      <p:cBhvr>
                                        <p:cTn id="19" dur="1000" fill="hold"/>
                                        <p:tgtEl>
                                          <p:spTgt spid="24066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9" presetClass="entr" presetSubtype="0" fill="hold" nodeType="afterEffect">
                                  <p:stCondLst>
                                    <p:cond delay="0"/>
                                  </p:stCondLst>
                                  <p:childTnLst>
                                    <p:set>
                                      <p:cBhvr>
                                        <p:cTn id="22" dur="1" fill="hold">
                                          <p:stCondLst>
                                            <p:cond delay="0"/>
                                          </p:stCondLst>
                                        </p:cTn>
                                        <p:tgtEl>
                                          <p:spTgt spid="240646">
                                            <p:txEl>
                                              <p:pRg st="0" end="0"/>
                                            </p:txEl>
                                          </p:spTgt>
                                        </p:tgtEl>
                                        <p:attrNameLst>
                                          <p:attrName>style.visibility</p:attrName>
                                        </p:attrNameLst>
                                      </p:cBhvr>
                                      <p:to>
                                        <p:strVal val="visible"/>
                                      </p:to>
                                    </p:set>
                                    <p:anim calcmode="lin" valueType="num">
                                      <p:cBhvr>
                                        <p:cTn id="23" dur="1000" fill="hold"/>
                                        <p:tgtEl>
                                          <p:spTgt spid="240646">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24064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0646">
                                            <p:txEl>
                                              <p:pRg st="0" end="0"/>
                                            </p:txEl>
                                          </p:spTgt>
                                        </p:tgtEl>
                                      </p:cBhvr>
                                    </p:animEffect>
                                  </p:childTnLst>
                                </p:cTn>
                              </p:par>
                              <p:par>
                                <p:cTn id="26" presetID="42" presetClass="entr" presetSubtype="0" fill="hold" nodeType="withEffect">
                                  <p:stCondLst>
                                    <p:cond delay="0"/>
                                  </p:stCondLst>
                                  <p:childTnLst>
                                    <p:set>
                                      <p:cBhvr>
                                        <p:cTn id="27" dur="1" fill="hold">
                                          <p:stCondLst>
                                            <p:cond delay="0"/>
                                          </p:stCondLst>
                                        </p:cTn>
                                        <p:tgtEl>
                                          <p:spTgt spid="240667"/>
                                        </p:tgtEl>
                                        <p:attrNameLst>
                                          <p:attrName>style.visibility</p:attrName>
                                        </p:attrNameLst>
                                      </p:cBhvr>
                                      <p:to>
                                        <p:strVal val="visible"/>
                                      </p:to>
                                    </p:set>
                                    <p:animEffect transition="in" filter="fade">
                                      <p:cBhvr>
                                        <p:cTn id="28" dur="1000"/>
                                        <p:tgtEl>
                                          <p:spTgt spid="240667"/>
                                        </p:tgtEl>
                                      </p:cBhvr>
                                    </p:animEffect>
                                    <p:anim calcmode="lin" valueType="num">
                                      <p:cBhvr>
                                        <p:cTn id="29" dur="1000" fill="hold"/>
                                        <p:tgtEl>
                                          <p:spTgt spid="240667"/>
                                        </p:tgtEl>
                                        <p:attrNameLst>
                                          <p:attrName>ppt_x</p:attrName>
                                        </p:attrNameLst>
                                      </p:cBhvr>
                                      <p:tavLst>
                                        <p:tav tm="0">
                                          <p:val>
                                            <p:strVal val="#ppt_x"/>
                                          </p:val>
                                        </p:tav>
                                        <p:tav tm="100000">
                                          <p:val>
                                            <p:strVal val="#ppt_x"/>
                                          </p:val>
                                        </p:tav>
                                      </p:tavLst>
                                    </p:anim>
                                    <p:anim calcmode="lin" valueType="num">
                                      <p:cBhvr>
                                        <p:cTn id="30" dur="1000" fill="hold"/>
                                        <p:tgtEl>
                                          <p:spTgt spid="24066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9" presetClass="entr" presetSubtype="0" fill="hold" nodeType="afterEffect">
                                  <p:stCondLst>
                                    <p:cond delay="0"/>
                                  </p:stCondLst>
                                  <p:childTnLst>
                                    <p:set>
                                      <p:cBhvr>
                                        <p:cTn id="33" dur="1" fill="hold">
                                          <p:stCondLst>
                                            <p:cond delay="0"/>
                                          </p:stCondLst>
                                        </p:cTn>
                                        <p:tgtEl>
                                          <p:spTgt spid="240648">
                                            <p:txEl>
                                              <p:pRg st="0" end="0"/>
                                            </p:txEl>
                                          </p:spTgt>
                                        </p:tgtEl>
                                        <p:attrNameLst>
                                          <p:attrName>style.visibility</p:attrName>
                                        </p:attrNameLst>
                                      </p:cBhvr>
                                      <p:to>
                                        <p:strVal val="visible"/>
                                      </p:to>
                                    </p:set>
                                    <p:anim calcmode="lin" valueType="num">
                                      <p:cBhvr>
                                        <p:cTn id="34" dur="1000" fill="hold"/>
                                        <p:tgtEl>
                                          <p:spTgt spid="240648">
                                            <p:txEl>
                                              <p:pRg st="0" end="0"/>
                                            </p:txEl>
                                          </p:spTgt>
                                        </p:tgtEl>
                                        <p:attrNameLst>
                                          <p:attrName>ppt_x</p:attrName>
                                        </p:attrNameLst>
                                      </p:cBhvr>
                                      <p:tavLst>
                                        <p:tav tm="0">
                                          <p:val>
                                            <p:strVal val="#ppt_x-.2"/>
                                          </p:val>
                                        </p:tav>
                                        <p:tav tm="100000">
                                          <p:val>
                                            <p:strVal val="#ppt_x"/>
                                          </p:val>
                                        </p:tav>
                                      </p:tavLst>
                                    </p:anim>
                                    <p:anim calcmode="lin" valueType="num">
                                      <p:cBhvr>
                                        <p:cTn id="35" dur="1000" fill="hold"/>
                                        <p:tgtEl>
                                          <p:spTgt spid="24064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40648">
                                            <p:txEl>
                                              <p:pRg st="0" end="0"/>
                                            </p:txEl>
                                          </p:spTgt>
                                        </p:tgtEl>
                                      </p:cBhvr>
                                    </p:animEffect>
                                  </p:childTnLst>
                                </p:cTn>
                              </p:par>
                              <p:par>
                                <p:cTn id="37" presetID="55" presetClass="entr" presetSubtype="0" fill="hold" nodeType="withEffect">
                                  <p:stCondLst>
                                    <p:cond delay="0"/>
                                  </p:stCondLst>
                                  <p:childTnLst>
                                    <p:set>
                                      <p:cBhvr>
                                        <p:cTn id="38" dur="1" fill="hold">
                                          <p:stCondLst>
                                            <p:cond delay="0"/>
                                          </p:stCondLst>
                                        </p:cTn>
                                        <p:tgtEl>
                                          <p:spTgt spid="240668"/>
                                        </p:tgtEl>
                                        <p:attrNameLst>
                                          <p:attrName>style.visibility</p:attrName>
                                        </p:attrNameLst>
                                      </p:cBhvr>
                                      <p:to>
                                        <p:strVal val="visible"/>
                                      </p:to>
                                    </p:set>
                                    <p:anim calcmode="lin" valueType="num">
                                      <p:cBhvr>
                                        <p:cTn id="39" dur="1000" fill="hold"/>
                                        <p:tgtEl>
                                          <p:spTgt spid="240668"/>
                                        </p:tgtEl>
                                        <p:attrNameLst>
                                          <p:attrName>ppt_w</p:attrName>
                                        </p:attrNameLst>
                                      </p:cBhvr>
                                      <p:tavLst>
                                        <p:tav tm="0">
                                          <p:val>
                                            <p:strVal val="#ppt_w*0.70"/>
                                          </p:val>
                                        </p:tav>
                                        <p:tav tm="100000">
                                          <p:val>
                                            <p:strVal val="#ppt_w"/>
                                          </p:val>
                                        </p:tav>
                                      </p:tavLst>
                                    </p:anim>
                                    <p:anim calcmode="lin" valueType="num">
                                      <p:cBhvr>
                                        <p:cTn id="40" dur="1000" fill="hold"/>
                                        <p:tgtEl>
                                          <p:spTgt spid="240668"/>
                                        </p:tgtEl>
                                        <p:attrNameLst>
                                          <p:attrName>ppt_h</p:attrName>
                                        </p:attrNameLst>
                                      </p:cBhvr>
                                      <p:tavLst>
                                        <p:tav tm="0">
                                          <p:val>
                                            <p:strVal val="#ppt_h"/>
                                          </p:val>
                                        </p:tav>
                                        <p:tav tm="100000">
                                          <p:val>
                                            <p:strVal val="#ppt_h"/>
                                          </p:val>
                                        </p:tav>
                                      </p:tavLst>
                                    </p:anim>
                                    <p:animEffect transition="in" filter="fade">
                                      <p:cBhvr>
                                        <p:cTn id="41" dur="1000"/>
                                        <p:tgtEl>
                                          <p:spTgt spid="240668"/>
                                        </p:tgtEl>
                                      </p:cBhvr>
                                    </p:animEffect>
                                  </p:childTnLst>
                                </p:cTn>
                              </p:par>
                            </p:childTnLst>
                          </p:cTn>
                        </p:par>
                        <p:par>
                          <p:cTn id="42" fill="hold">
                            <p:stCondLst>
                              <p:cond delay="3500"/>
                            </p:stCondLst>
                            <p:childTnLst>
                              <p:par>
                                <p:cTn id="43" presetID="29" presetClass="entr" presetSubtype="0" fill="hold" nodeType="afterEffect">
                                  <p:stCondLst>
                                    <p:cond delay="0"/>
                                  </p:stCondLst>
                                  <p:childTnLst>
                                    <p:set>
                                      <p:cBhvr>
                                        <p:cTn id="44" dur="1" fill="hold">
                                          <p:stCondLst>
                                            <p:cond delay="0"/>
                                          </p:stCondLst>
                                        </p:cTn>
                                        <p:tgtEl>
                                          <p:spTgt spid="240649">
                                            <p:txEl>
                                              <p:pRg st="0" end="0"/>
                                            </p:txEl>
                                          </p:spTgt>
                                        </p:tgtEl>
                                        <p:attrNameLst>
                                          <p:attrName>style.visibility</p:attrName>
                                        </p:attrNameLst>
                                      </p:cBhvr>
                                      <p:to>
                                        <p:strVal val="visible"/>
                                      </p:to>
                                    </p:set>
                                    <p:anim calcmode="lin" valueType="num">
                                      <p:cBhvr>
                                        <p:cTn id="45" dur="1000" fill="hold"/>
                                        <p:tgtEl>
                                          <p:spTgt spid="240649">
                                            <p:txEl>
                                              <p:pRg st="0" end="0"/>
                                            </p:txEl>
                                          </p:spTgt>
                                        </p:tgtEl>
                                        <p:attrNameLst>
                                          <p:attrName>ppt_x</p:attrName>
                                        </p:attrNameLst>
                                      </p:cBhvr>
                                      <p:tavLst>
                                        <p:tav tm="0">
                                          <p:val>
                                            <p:strVal val="#ppt_x-.2"/>
                                          </p:val>
                                        </p:tav>
                                        <p:tav tm="100000">
                                          <p:val>
                                            <p:strVal val="#ppt_x"/>
                                          </p:val>
                                        </p:tav>
                                      </p:tavLst>
                                    </p:anim>
                                    <p:anim calcmode="lin" valueType="num">
                                      <p:cBhvr>
                                        <p:cTn id="46" dur="1000" fill="hold"/>
                                        <p:tgtEl>
                                          <p:spTgt spid="24064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240649">
                                            <p:txEl>
                                              <p:pRg st="0" end="0"/>
                                            </p:txEl>
                                          </p:spTgt>
                                        </p:tgtEl>
                                      </p:cBhvr>
                                    </p:animEffect>
                                  </p:childTnLst>
                                </p:cTn>
                              </p:par>
                              <p:par>
                                <p:cTn id="48" presetID="47" presetClass="entr" presetSubtype="0" fill="hold" nodeType="withEffect">
                                  <p:stCondLst>
                                    <p:cond delay="0"/>
                                  </p:stCondLst>
                                  <p:childTnLst>
                                    <p:set>
                                      <p:cBhvr>
                                        <p:cTn id="49" dur="1" fill="hold">
                                          <p:stCondLst>
                                            <p:cond delay="0"/>
                                          </p:stCondLst>
                                        </p:cTn>
                                        <p:tgtEl>
                                          <p:spTgt spid="240669"/>
                                        </p:tgtEl>
                                        <p:attrNameLst>
                                          <p:attrName>style.visibility</p:attrName>
                                        </p:attrNameLst>
                                      </p:cBhvr>
                                      <p:to>
                                        <p:strVal val="visible"/>
                                      </p:to>
                                    </p:set>
                                    <p:animEffect transition="in" filter="fade">
                                      <p:cBhvr>
                                        <p:cTn id="50" dur="1000"/>
                                        <p:tgtEl>
                                          <p:spTgt spid="240669"/>
                                        </p:tgtEl>
                                      </p:cBhvr>
                                    </p:animEffect>
                                    <p:anim calcmode="lin" valueType="num">
                                      <p:cBhvr>
                                        <p:cTn id="51" dur="1000" fill="hold"/>
                                        <p:tgtEl>
                                          <p:spTgt spid="240669"/>
                                        </p:tgtEl>
                                        <p:attrNameLst>
                                          <p:attrName>ppt_x</p:attrName>
                                        </p:attrNameLst>
                                      </p:cBhvr>
                                      <p:tavLst>
                                        <p:tav tm="0">
                                          <p:val>
                                            <p:strVal val="#ppt_x"/>
                                          </p:val>
                                        </p:tav>
                                        <p:tav tm="100000">
                                          <p:val>
                                            <p:strVal val="#ppt_x"/>
                                          </p:val>
                                        </p:tav>
                                      </p:tavLst>
                                    </p:anim>
                                    <p:anim calcmode="lin" valueType="num">
                                      <p:cBhvr>
                                        <p:cTn id="52" dur="1000" fill="hold"/>
                                        <p:tgtEl>
                                          <p:spTgt spid="240669"/>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29" presetClass="entr" presetSubtype="0" fill="hold" nodeType="afterEffect">
                                  <p:stCondLst>
                                    <p:cond delay="0"/>
                                  </p:stCondLst>
                                  <p:childTnLst>
                                    <p:set>
                                      <p:cBhvr>
                                        <p:cTn id="55" dur="1" fill="hold">
                                          <p:stCondLst>
                                            <p:cond delay="0"/>
                                          </p:stCondLst>
                                        </p:cTn>
                                        <p:tgtEl>
                                          <p:spTgt spid="240650">
                                            <p:txEl>
                                              <p:pRg st="0" end="0"/>
                                            </p:txEl>
                                          </p:spTgt>
                                        </p:tgtEl>
                                        <p:attrNameLst>
                                          <p:attrName>style.visibility</p:attrName>
                                        </p:attrNameLst>
                                      </p:cBhvr>
                                      <p:to>
                                        <p:strVal val="visible"/>
                                      </p:to>
                                    </p:set>
                                    <p:anim calcmode="lin" valueType="num">
                                      <p:cBhvr>
                                        <p:cTn id="56" dur="1000" fill="hold"/>
                                        <p:tgtEl>
                                          <p:spTgt spid="240650">
                                            <p:txEl>
                                              <p:pRg st="0" end="0"/>
                                            </p:txEl>
                                          </p:spTgt>
                                        </p:tgtEl>
                                        <p:attrNameLst>
                                          <p:attrName>ppt_x</p:attrName>
                                        </p:attrNameLst>
                                      </p:cBhvr>
                                      <p:tavLst>
                                        <p:tav tm="0">
                                          <p:val>
                                            <p:strVal val="#ppt_x-.2"/>
                                          </p:val>
                                        </p:tav>
                                        <p:tav tm="100000">
                                          <p:val>
                                            <p:strVal val="#ppt_x"/>
                                          </p:val>
                                        </p:tav>
                                      </p:tavLst>
                                    </p:anim>
                                    <p:anim calcmode="lin" valueType="num">
                                      <p:cBhvr>
                                        <p:cTn id="57" dur="1000" fill="hold"/>
                                        <p:tgtEl>
                                          <p:spTgt spid="24065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40650">
                                            <p:txEl>
                                              <p:pRg st="0" end="0"/>
                                            </p:txEl>
                                          </p:spTgt>
                                        </p:tgtEl>
                                      </p:cBhvr>
                                    </p:animEffect>
                                  </p:childTnLst>
                                </p:cTn>
                              </p:par>
                              <p:par>
                                <p:cTn id="59" presetID="17" presetClass="entr" presetSubtype="10" fill="hold" nodeType="withEffect">
                                  <p:stCondLst>
                                    <p:cond delay="0"/>
                                  </p:stCondLst>
                                  <p:childTnLst>
                                    <p:set>
                                      <p:cBhvr>
                                        <p:cTn id="60" dur="1" fill="hold">
                                          <p:stCondLst>
                                            <p:cond delay="0"/>
                                          </p:stCondLst>
                                        </p:cTn>
                                        <p:tgtEl>
                                          <p:spTgt spid="240670"/>
                                        </p:tgtEl>
                                        <p:attrNameLst>
                                          <p:attrName>style.visibility</p:attrName>
                                        </p:attrNameLst>
                                      </p:cBhvr>
                                      <p:to>
                                        <p:strVal val="visible"/>
                                      </p:to>
                                    </p:set>
                                    <p:anim calcmode="lin" valueType="num">
                                      <p:cBhvr>
                                        <p:cTn id="61" dur="500" fill="hold"/>
                                        <p:tgtEl>
                                          <p:spTgt spid="240670"/>
                                        </p:tgtEl>
                                        <p:attrNameLst>
                                          <p:attrName>ppt_w</p:attrName>
                                        </p:attrNameLst>
                                      </p:cBhvr>
                                      <p:tavLst>
                                        <p:tav tm="0">
                                          <p:val>
                                            <p:fltVal val="0"/>
                                          </p:val>
                                        </p:tav>
                                        <p:tav tm="100000">
                                          <p:val>
                                            <p:strVal val="#ppt_w"/>
                                          </p:val>
                                        </p:tav>
                                      </p:tavLst>
                                    </p:anim>
                                    <p:anim calcmode="lin" valueType="num">
                                      <p:cBhvr>
                                        <p:cTn id="62" dur="500" fill="hold"/>
                                        <p:tgtEl>
                                          <p:spTgt spid="240670"/>
                                        </p:tgtEl>
                                        <p:attrNameLst>
                                          <p:attrName>ppt_h</p:attrName>
                                        </p:attrNameLst>
                                      </p:cBhvr>
                                      <p:tavLst>
                                        <p:tav tm="0">
                                          <p:val>
                                            <p:strVal val="#ppt_h"/>
                                          </p:val>
                                        </p:tav>
                                        <p:tav tm="100000">
                                          <p:val>
                                            <p:strVal val="#ppt_h"/>
                                          </p:val>
                                        </p:tav>
                                      </p:tavLst>
                                    </p:anim>
                                  </p:childTnLst>
                                </p:cTn>
                              </p:par>
                            </p:childTnLst>
                          </p:cTn>
                        </p:par>
                        <p:par>
                          <p:cTn id="63" fill="hold">
                            <p:stCondLst>
                              <p:cond delay="5500"/>
                            </p:stCondLst>
                            <p:childTnLst>
                              <p:par>
                                <p:cTn id="64" presetID="29" presetClass="entr" presetSubtype="0" fill="hold" nodeType="afterEffect">
                                  <p:stCondLst>
                                    <p:cond delay="0"/>
                                  </p:stCondLst>
                                  <p:childTnLst>
                                    <p:set>
                                      <p:cBhvr>
                                        <p:cTn id="65" dur="1" fill="hold">
                                          <p:stCondLst>
                                            <p:cond delay="0"/>
                                          </p:stCondLst>
                                        </p:cTn>
                                        <p:tgtEl>
                                          <p:spTgt spid="240651">
                                            <p:txEl>
                                              <p:pRg st="0" end="0"/>
                                            </p:txEl>
                                          </p:spTgt>
                                        </p:tgtEl>
                                        <p:attrNameLst>
                                          <p:attrName>style.visibility</p:attrName>
                                        </p:attrNameLst>
                                      </p:cBhvr>
                                      <p:to>
                                        <p:strVal val="visible"/>
                                      </p:to>
                                    </p:set>
                                    <p:anim calcmode="lin" valueType="num">
                                      <p:cBhvr>
                                        <p:cTn id="66" dur="1000" fill="hold"/>
                                        <p:tgtEl>
                                          <p:spTgt spid="240651">
                                            <p:txEl>
                                              <p:pRg st="0" end="0"/>
                                            </p:txEl>
                                          </p:spTgt>
                                        </p:tgtEl>
                                        <p:attrNameLst>
                                          <p:attrName>ppt_x</p:attrName>
                                        </p:attrNameLst>
                                      </p:cBhvr>
                                      <p:tavLst>
                                        <p:tav tm="0">
                                          <p:val>
                                            <p:strVal val="#ppt_x-.2"/>
                                          </p:val>
                                        </p:tav>
                                        <p:tav tm="100000">
                                          <p:val>
                                            <p:strVal val="#ppt_x"/>
                                          </p:val>
                                        </p:tav>
                                      </p:tavLst>
                                    </p:anim>
                                    <p:anim calcmode="lin" valueType="num">
                                      <p:cBhvr>
                                        <p:cTn id="67" dur="1000" fill="hold"/>
                                        <p:tgtEl>
                                          <p:spTgt spid="24065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68" dur="1000"/>
                                        <p:tgtEl>
                                          <p:spTgt spid="240651">
                                            <p:txEl>
                                              <p:pRg st="0" end="0"/>
                                            </p:txEl>
                                          </p:spTgt>
                                        </p:tgtEl>
                                      </p:cBhvr>
                                    </p:animEffect>
                                  </p:childTnLst>
                                </p:cTn>
                              </p:par>
                              <p:par>
                                <p:cTn id="69" presetID="23" presetClass="entr" presetSubtype="16" fill="hold" nodeType="withEffect">
                                  <p:stCondLst>
                                    <p:cond delay="0"/>
                                  </p:stCondLst>
                                  <p:childTnLst>
                                    <p:set>
                                      <p:cBhvr>
                                        <p:cTn id="70" dur="1" fill="hold">
                                          <p:stCondLst>
                                            <p:cond delay="0"/>
                                          </p:stCondLst>
                                        </p:cTn>
                                        <p:tgtEl>
                                          <p:spTgt spid="240671"/>
                                        </p:tgtEl>
                                        <p:attrNameLst>
                                          <p:attrName>style.visibility</p:attrName>
                                        </p:attrNameLst>
                                      </p:cBhvr>
                                      <p:to>
                                        <p:strVal val="visible"/>
                                      </p:to>
                                    </p:set>
                                    <p:anim calcmode="lin" valueType="num">
                                      <p:cBhvr>
                                        <p:cTn id="71" dur="500" fill="hold"/>
                                        <p:tgtEl>
                                          <p:spTgt spid="240671"/>
                                        </p:tgtEl>
                                        <p:attrNameLst>
                                          <p:attrName>ppt_w</p:attrName>
                                        </p:attrNameLst>
                                      </p:cBhvr>
                                      <p:tavLst>
                                        <p:tav tm="0">
                                          <p:val>
                                            <p:fltVal val="0"/>
                                          </p:val>
                                        </p:tav>
                                        <p:tav tm="100000">
                                          <p:val>
                                            <p:strVal val="#ppt_w"/>
                                          </p:val>
                                        </p:tav>
                                      </p:tavLst>
                                    </p:anim>
                                    <p:anim calcmode="lin" valueType="num">
                                      <p:cBhvr>
                                        <p:cTn id="72" dur="500" fill="hold"/>
                                        <p:tgtEl>
                                          <p:spTgt spid="240671"/>
                                        </p:tgtEl>
                                        <p:attrNameLst>
                                          <p:attrName>ppt_h</p:attrName>
                                        </p:attrNameLst>
                                      </p:cBhvr>
                                      <p:tavLst>
                                        <p:tav tm="0">
                                          <p:val>
                                            <p:fltVal val="0"/>
                                          </p:val>
                                        </p:tav>
                                        <p:tav tm="100000">
                                          <p:val>
                                            <p:strVal val="#ppt_h"/>
                                          </p:val>
                                        </p:tav>
                                      </p:tavLst>
                                    </p:anim>
                                  </p:childTnLst>
                                </p:cTn>
                              </p:par>
                            </p:childTnLst>
                          </p:cTn>
                        </p:par>
                        <p:par>
                          <p:cTn id="73" fill="hold">
                            <p:stCondLst>
                              <p:cond delay="6500"/>
                            </p:stCondLst>
                            <p:childTnLst>
                              <p:par>
                                <p:cTn id="74" presetID="29" presetClass="entr" presetSubtype="0" fill="hold" nodeType="afterEffect">
                                  <p:stCondLst>
                                    <p:cond delay="0"/>
                                  </p:stCondLst>
                                  <p:childTnLst>
                                    <p:set>
                                      <p:cBhvr>
                                        <p:cTn id="75" dur="1" fill="hold">
                                          <p:stCondLst>
                                            <p:cond delay="0"/>
                                          </p:stCondLst>
                                        </p:cTn>
                                        <p:tgtEl>
                                          <p:spTgt spid="240652">
                                            <p:txEl>
                                              <p:pRg st="0" end="0"/>
                                            </p:txEl>
                                          </p:spTgt>
                                        </p:tgtEl>
                                        <p:attrNameLst>
                                          <p:attrName>style.visibility</p:attrName>
                                        </p:attrNameLst>
                                      </p:cBhvr>
                                      <p:to>
                                        <p:strVal val="visible"/>
                                      </p:to>
                                    </p:set>
                                    <p:anim calcmode="lin" valueType="num">
                                      <p:cBhvr>
                                        <p:cTn id="76" dur="1000" fill="hold"/>
                                        <p:tgtEl>
                                          <p:spTgt spid="240652">
                                            <p:txEl>
                                              <p:pRg st="0" end="0"/>
                                            </p:txEl>
                                          </p:spTgt>
                                        </p:tgtEl>
                                        <p:attrNameLst>
                                          <p:attrName>ppt_x</p:attrName>
                                        </p:attrNameLst>
                                      </p:cBhvr>
                                      <p:tavLst>
                                        <p:tav tm="0">
                                          <p:val>
                                            <p:strVal val="#ppt_x-.2"/>
                                          </p:val>
                                        </p:tav>
                                        <p:tav tm="100000">
                                          <p:val>
                                            <p:strVal val="#ppt_x"/>
                                          </p:val>
                                        </p:tav>
                                      </p:tavLst>
                                    </p:anim>
                                    <p:anim calcmode="lin" valueType="num">
                                      <p:cBhvr>
                                        <p:cTn id="77" dur="1000" fill="hold"/>
                                        <p:tgtEl>
                                          <p:spTgt spid="24065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78" dur="1000"/>
                                        <p:tgtEl>
                                          <p:spTgt spid="240652">
                                            <p:txEl>
                                              <p:pRg st="0" end="0"/>
                                            </p:txEl>
                                          </p:spTgt>
                                        </p:tgtEl>
                                      </p:cBhvr>
                                    </p:animEffect>
                                  </p:childTnLst>
                                </p:cTn>
                              </p:par>
                              <p:par>
                                <p:cTn id="79" presetID="31" presetClass="entr" presetSubtype="0" fill="hold" nodeType="withEffect">
                                  <p:stCondLst>
                                    <p:cond delay="0"/>
                                  </p:stCondLst>
                                  <p:iterate type="lt">
                                    <p:tmPct val="5000"/>
                                  </p:iterate>
                                  <p:childTnLst>
                                    <p:set>
                                      <p:cBhvr>
                                        <p:cTn id="80" dur="1" fill="hold">
                                          <p:stCondLst>
                                            <p:cond delay="0"/>
                                          </p:stCondLst>
                                        </p:cTn>
                                        <p:tgtEl>
                                          <p:spTgt spid="240672"/>
                                        </p:tgtEl>
                                        <p:attrNameLst>
                                          <p:attrName>style.visibility</p:attrName>
                                        </p:attrNameLst>
                                      </p:cBhvr>
                                      <p:to>
                                        <p:strVal val="visible"/>
                                      </p:to>
                                    </p:set>
                                    <p:anim calcmode="lin" valueType="num">
                                      <p:cBhvr>
                                        <p:cTn id="81" dur="1000" fill="hold"/>
                                        <p:tgtEl>
                                          <p:spTgt spid="240672"/>
                                        </p:tgtEl>
                                        <p:attrNameLst>
                                          <p:attrName>ppt_w</p:attrName>
                                        </p:attrNameLst>
                                      </p:cBhvr>
                                      <p:tavLst>
                                        <p:tav tm="0">
                                          <p:val>
                                            <p:fltVal val="0"/>
                                          </p:val>
                                        </p:tav>
                                        <p:tav tm="100000">
                                          <p:val>
                                            <p:strVal val="#ppt_w"/>
                                          </p:val>
                                        </p:tav>
                                      </p:tavLst>
                                    </p:anim>
                                    <p:anim calcmode="lin" valueType="num">
                                      <p:cBhvr>
                                        <p:cTn id="82" dur="1000" fill="hold"/>
                                        <p:tgtEl>
                                          <p:spTgt spid="240672"/>
                                        </p:tgtEl>
                                        <p:attrNameLst>
                                          <p:attrName>ppt_h</p:attrName>
                                        </p:attrNameLst>
                                      </p:cBhvr>
                                      <p:tavLst>
                                        <p:tav tm="0">
                                          <p:val>
                                            <p:fltVal val="0"/>
                                          </p:val>
                                        </p:tav>
                                        <p:tav tm="100000">
                                          <p:val>
                                            <p:strVal val="#ppt_h"/>
                                          </p:val>
                                        </p:tav>
                                      </p:tavLst>
                                    </p:anim>
                                    <p:anim calcmode="lin" valueType="num">
                                      <p:cBhvr>
                                        <p:cTn id="83" dur="1000" fill="hold"/>
                                        <p:tgtEl>
                                          <p:spTgt spid="240672"/>
                                        </p:tgtEl>
                                        <p:attrNameLst>
                                          <p:attrName>style.rotation</p:attrName>
                                        </p:attrNameLst>
                                      </p:cBhvr>
                                      <p:tavLst>
                                        <p:tav tm="0">
                                          <p:val>
                                            <p:fltVal val="90"/>
                                          </p:val>
                                        </p:tav>
                                        <p:tav tm="100000">
                                          <p:val>
                                            <p:fltVal val="0"/>
                                          </p:val>
                                        </p:tav>
                                      </p:tavLst>
                                    </p:anim>
                                    <p:animEffect transition="in" filter="fade">
                                      <p:cBhvr>
                                        <p:cTn id="84" dur="1000"/>
                                        <p:tgtEl>
                                          <p:spTgt spid="240672"/>
                                        </p:tgtEl>
                                      </p:cBhvr>
                                    </p:animEffect>
                                  </p:childTnLst>
                                </p:cTn>
                              </p:par>
                            </p:childTnLst>
                          </p:cTn>
                        </p:par>
                        <p:par>
                          <p:cTn id="85" fill="hold">
                            <p:stCondLst>
                              <p:cond delay="7500"/>
                            </p:stCondLst>
                            <p:childTnLst>
                              <p:par>
                                <p:cTn id="86" presetID="29" presetClass="entr" presetSubtype="0" fill="hold" nodeType="afterEffect">
                                  <p:stCondLst>
                                    <p:cond delay="0"/>
                                  </p:stCondLst>
                                  <p:childTnLst>
                                    <p:set>
                                      <p:cBhvr>
                                        <p:cTn id="87" dur="1" fill="hold">
                                          <p:stCondLst>
                                            <p:cond delay="0"/>
                                          </p:stCondLst>
                                        </p:cTn>
                                        <p:tgtEl>
                                          <p:spTgt spid="240653">
                                            <p:txEl>
                                              <p:pRg st="0" end="0"/>
                                            </p:txEl>
                                          </p:spTgt>
                                        </p:tgtEl>
                                        <p:attrNameLst>
                                          <p:attrName>style.visibility</p:attrName>
                                        </p:attrNameLst>
                                      </p:cBhvr>
                                      <p:to>
                                        <p:strVal val="visible"/>
                                      </p:to>
                                    </p:set>
                                    <p:anim calcmode="lin" valueType="num">
                                      <p:cBhvr>
                                        <p:cTn id="88" dur="1000" fill="hold"/>
                                        <p:tgtEl>
                                          <p:spTgt spid="240653">
                                            <p:txEl>
                                              <p:pRg st="0" end="0"/>
                                            </p:txEl>
                                          </p:spTgt>
                                        </p:tgtEl>
                                        <p:attrNameLst>
                                          <p:attrName>ppt_x</p:attrName>
                                        </p:attrNameLst>
                                      </p:cBhvr>
                                      <p:tavLst>
                                        <p:tav tm="0">
                                          <p:val>
                                            <p:strVal val="#ppt_x-.2"/>
                                          </p:val>
                                        </p:tav>
                                        <p:tav tm="100000">
                                          <p:val>
                                            <p:strVal val="#ppt_x"/>
                                          </p:val>
                                        </p:tav>
                                      </p:tavLst>
                                    </p:anim>
                                    <p:anim calcmode="lin" valueType="num">
                                      <p:cBhvr>
                                        <p:cTn id="89" dur="1000" fill="hold"/>
                                        <p:tgtEl>
                                          <p:spTgt spid="24065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0" dur="1000"/>
                                        <p:tgtEl>
                                          <p:spTgt spid="240653">
                                            <p:txEl>
                                              <p:pRg st="0" end="0"/>
                                            </p:txEl>
                                          </p:spTgt>
                                        </p:tgtEl>
                                      </p:cBhvr>
                                    </p:animEffect>
                                  </p:childTnLst>
                                </p:cTn>
                              </p:par>
                              <p:par>
                                <p:cTn id="91" presetID="17" presetClass="entr" presetSubtype="10" fill="hold" nodeType="withEffect">
                                  <p:stCondLst>
                                    <p:cond delay="0"/>
                                  </p:stCondLst>
                                  <p:childTnLst>
                                    <p:set>
                                      <p:cBhvr>
                                        <p:cTn id="92" dur="1" fill="hold">
                                          <p:stCondLst>
                                            <p:cond delay="0"/>
                                          </p:stCondLst>
                                        </p:cTn>
                                        <p:tgtEl>
                                          <p:spTgt spid="240673"/>
                                        </p:tgtEl>
                                        <p:attrNameLst>
                                          <p:attrName>style.visibility</p:attrName>
                                        </p:attrNameLst>
                                      </p:cBhvr>
                                      <p:to>
                                        <p:strVal val="visible"/>
                                      </p:to>
                                    </p:set>
                                    <p:anim calcmode="lin" valueType="num">
                                      <p:cBhvr>
                                        <p:cTn id="93" dur="500" fill="hold"/>
                                        <p:tgtEl>
                                          <p:spTgt spid="240673"/>
                                        </p:tgtEl>
                                        <p:attrNameLst>
                                          <p:attrName>ppt_w</p:attrName>
                                        </p:attrNameLst>
                                      </p:cBhvr>
                                      <p:tavLst>
                                        <p:tav tm="0">
                                          <p:val>
                                            <p:fltVal val="0"/>
                                          </p:val>
                                        </p:tav>
                                        <p:tav tm="100000">
                                          <p:val>
                                            <p:strVal val="#ppt_w"/>
                                          </p:val>
                                        </p:tav>
                                      </p:tavLst>
                                    </p:anim>
                                    <p:anim calcmode="lin" valueType="num">
                                      <p:cBhvr>
                                        <p:cTn id="94" dur="500" fill="hold"/>
                                        <p:tgtEl>
                                          <p:spTgt spid="240673"/>
                                        </p:tgtEl>
                                        <p:attrNameLst>
                                          <p:attrName>ppt_h</p:attrName>
                                        </p:attrNameLst>
                                      </p:cBhvr>
                                      <p:tavLst>
                                        <p:tav tm="0">
                                          <p:val>
                                            <p:strVal val="#ppt_h"/>
                                          </p:val>
                                        </p:tav>
                                        <p:tav tm="100000">
                                          <p:val>
                                            <p:strVal val="#ppt_h"/>
                                          </p:val>
                                        </p:tav>
                                      </p:tavLst>
                                    </p:anim>
                                  </p:childTnLst>
                                </p:cTn>
                              </p:par>
                            </p:childTnLst>
                          </p:cTn>
                        </p:par>
                        <p:par>
                          <p:cTn id="95" fill="hold">
                            <p:stCondLst>
                              <p:cond delay="8500"/>
                            </p:stCondLst>
                            <p:childTnLst>
                              <p:par>
                                <p:cTn id="96" presetID="29" presetClass="entr" presetSubtype="0" fill="hold" nodeType="afterEffect">
                                  <p:stCondLst>
                                    <p:cond delay="0"/>
                                  </p:stCondLst>
                                  <p:childTnLst>
                                    <p:set>
                                      <p:cBhvr>
                                        <p:cTn id="97" dur="1" fill="hold">
                                          <p:stCondLst>
                                            <p:cond delay="0"/>
                                          </p:stCondLst>
                                        </p:cTn>
                                        <p:tgtEl>
                                          <p:spTgt spid="240654">
                                            <p:txEl>
                                              <p:pRg st="0" end="0"/>
                                            </p:txEl>
                                          </p:spTgt>
                                        </p:tgtEl>
                                        <p:attrNameLst>
                                          <p:attrName>style.visibility</p:attrName>
                                        </p:attrNameLst>
                                      </p:cBhvr>
                                      <p:to>
                                        <p:strVal val="visible"/>
                                      </p:to>
                                    </p:set>
                                    <p:anim calcmode="lin" valueType="num">
                                      <p:cBhvr>
                                        <p:cTn id="98" dur="1000" fill="hold"/>
                                        <p:tgtEl>
                                          <p:spTgt spid="240654">
                                            <p:txEl>
                                              <p:pRg st="0" end="0"/>
                                            </p:txEl>
                                          </p:spTgt>
                                        </p:tgtEl>
                                        <p:attrNameLst>
                                          <p:attrName>ppt_x</p:attrName>
                                        </p:attrNameLst>
                                      </p:cBhvr>
                                      <p:tavLst>
                                        <p:tav tm="0">
                                          <p:val>
                                            <p:strVal val="#ppt_x-.2"/>
                                          </p:val>
                                        </p:tav>
                                        <p:tav tm="100000">
                                          <p:val>
                                            <p:strVal val="#ppt_x"/>
                                          </p:val>
                                        </p:tav>
                                      </p:tavLst>
                                    </p:anim>
                                    <p:anim calcmode="lin" valueType="num">
                                      <p:cBhvr>
                                        <p:cTn id="99" dur="1000" fill="hold"/>
                                        <p:tgtEl>
                                          <p:spTgt spid="24065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240654">
                                            <p:txEl>
                                              <p:pRg st="0" end="0"/>
                                            </p:txEl>
                                          </p:spTgt>
                                        </p:tgtEl>
                                      </p:cBhvr>
                                    </p:animEffect>
                                  </p:childTnLst>
                                </p:cTn>
                              </p:par>
                              <p:par>
                                <p:cTn id="101" presetID="31" presetClass="entr" presetSubtype="0" fill="hold" nodeType="withEffect">
                                  <p:stCondLst>
                                    <p:cond delay="0"/>
                                  </p:stCondLst>
                                  <p:iterate type="lt">
                                    <p:tmPct val="5000"/>
                                  </p:iterate>
                                  <p:childTnLst>
                                    <p:set>
                                      <p:cBhvr>
                                        <p:cTn id="102" dur="1" fill="hold">
                                          <p:stCondLst>
                                            <p:cond delay="0"/>
                                          </p:stCondLst>
                                        </p:cTn>
                                        <p:tgtEl>
                                          <p:spTgt spid="240674"/>
                                        </p:tgtEl>
                                        <p:attrNameLst>
                                          <p:attrName>style.visibility</p:attrName>
                                        </p:attrNameLst>
                                      </p:cBhvr>
                                      <p:to>
                                        <p:strVal val="visible"/>
                                      </p:to>
                                    </p:set>
                                    <p:anim calcmode="lin" valueType="num">
                                      <p:cBhvr>
                                        <p:cTn id="103" dur="1000" fill="hold"/>
                                        <p:tgtEl>
                                          <p:spTgt spid="240674"/>
                                        </p:tgtEl>
                                        <p:attrNameLst>
                                          <p:attrName>ppt_w</p:attrName>
                                        </p:attrNameLst>
                                      </p:cBhvr>
                                      <p:tavLst>
                                        <p:tav tm="0">
                                          <p:val>
                                            <p:fltVal val="0"/>
                                          </p:val>
                                        </p:tav>
                                        <p:tav tm="100000">
                                          <p:val>
                                            <p:strVal val="#ppt_w"/>
                                          </p:val>
                                        </p:tav>
                                      </p:tavLst>
                                    </p:anim>
                                    <p:anim calcmode="lin" valueType="num">
                                      <p:cBhvr>
                                        <p:cTn id="104" dur="1000" fill="hold"/>
                                        <p:tgtEl>
                                          <p:spTgt spid="240674"/>
                                        </p:tgtEl>
                                        <p:attrNameLst>
                                          <p:attrName>ppt_h</p:attrName>
                                        </p:attrNameLst>
                                      </p:cBhvr>
                                      <p:tavLst>
                                        <p:tav tm="0">
                                          <p:val>
                                            <p:fltVal val="0"/>
                                          </p:val>
                                        </p:tav>
                                        <p:tav tm="100000">
                                          <p:val>
                                            <p:strVal val="#ppt_h"/>
                                          </p:val>
                                        </p:tav>
                                      </p:tavLst>
                                    </p:anim>
                                    <p:anim calcmode="lin" valueType="num">
                                      <p:cBhvr>
                                        <p:cTn id="105" dur="1000" fill="hold"/>
                                        <p:tgtEl>
                                          <p:spTgt spid="240674"/>
                                        </p:tgtEl>
                                        <p:attrNameLst>
                                          <p:attrName>style.rotation</p:attrName>
                                        </p:attrNameLst>
                                      </p:cBhvr>
                                      <p:tavLst>
                                        <p:tav tm="0">
                                          <p:val>
                                            <p:fltVal val="90"/>
                                          </p:val>
                                        </p:tav>
                                        <p:tav tm="100000">
                                          <p:val>
                                            <p:fltVal val="0"/>
                                          </p:val>
                                        </p:tav>
                                      </p:tavLst>
                                    </p:anim>
                                    <p:animEffect transition="in" filter="fade">
                                      <p:cBhvr>
                                        <p:cTn id="106" dur="1000"/>
                                        <p:tgtEl>
                                          <p:spTgt spid="240674"/>
                                        </p:tgtEl>
                                      </p:cBhvr>
                                    </p:animEffect>
                                  </p:childTnLst>
                                </p:cTn>
                              </p:par>
                            </p:childTnLst>
                          </p:cTn>
                        </p:par>
                        <p:par>
                          <p:cTn id="107" fill="hold">
                            <p:stCondLst>
                              <p:cond delay="9500"/>
                            </p:stCondLst>
                            <p:childTnLst>
                              <p:par>
                                <p:cTn id="108" presetID="23" presetClass="entr" presetSubtype="16" fill="hold" nodeType="afterEffect">
                                  <p:stCondLst>
                                    <p:cond delay="0"/>
                                  </p:stCondLst>
                                  <p:childTnLst>
                                    <p:set>
                                      <p:cBhvr>
                                        <p:cTn id="109" dur="1" fill="hold">
                                          <p:stCondLst>
                                            <p:cond delay="0"/>
                                          </p:stCondLst>
                                        </p:cTn>
                                        <p:tgtEl>
                                          <p:spTgt spid="240655">
                                            <p:txEl>
                                              <p:pRg st="0" end="0"/>
                                            </p:txEl>
                                          </p:spTgt>
                                        </p:tgtEl>
                                        <p:attrNameLst>
                                          <p:attrName>style.visibility</p:attrName>
                                        </p:attrNameLst>
                                      </p:cBhvr>
                                      <p:to>
                                        <p:strVal val="visible"/>
                                      </p:to>
                                    </p:set>
                                    <p:anim calcmode="lin" valueType="num">
                                      <p:cBhvr>
                                        <p:cTn id="110" dur="500" fill="hold"/>
                                        <p:tgtEl>
                                          <p:spTgt spid="240655">
                                            <p:txEl>
                                              <p:pRg st="0" end="0"/>
                                            </p:txEl>
                                          </p:spTgt>
                                        </p:tgtEl>
                                        <p:attrNameLst>
                                          <p:attrName>ppt_w</p:attrName>
                                        </p:attrNameLst>
                                      </p:cBhvr>
                                      <p:tavLst>
                                        <p:tav tm="0">
                                          <p:val>
                                            <p:fltVal val="0"/>
                                          </p:val>
                                        </p:tav>
                                        <p:tav tm="100000">
                                          <p:val>
                                            <p:strVal val="#ppt_w"/>
                                          </p:val>
                                        </p:tav>
                                      </p:tavLst>
                                    </p:anim>
                                    <p:anim calcmode="lin" valueType="num">
                                      <p:cBhvr>
                                        <p:cTn id="111" dur="500" fill="hold"/>
                                        <p:tgtEl>
                                          <p:spTgt spid="240655">
                                            <p:txEl>
                                              <p:pRg st="0" end="0"/>
                                            </p:txEl>
                                          </p:spTgt>
                                        </p:tgtEl>
                                        <p:attrNameLst>
                                          <p:attrName>ppt_h</p:attrName>
                                        </p:attrNameLst>
                                      </p:cBhvr>
                                      <p:tavLst>
                                        <p:tav tm="0">
                                          <p:val>
                                            <p:fltVal val="0"/>
                                          </p:val>
                                        </p:tav>
                                        <p:tav tm="100000">
                                          <p:val>
                                            <p:strVal val="#ppt_h"/>
                                          </p:val>
                                        </p:tav>
                                      </p:tavLst>
                                    </p:anim>
                                  </p:childTnLst>
                                </p:cTn>
                              </p:par>
                            </p:childTnLst>
                          </p:cTn>
                        </p:par>
                        <p:par>
                          <p:cTn id="112" fill="hold">
                            <p:stCondLst>
                              <p:cond delay="10000"/>
                            </p:stCondLst>
                            <p:childTnLst>
                              <p:par>
                                <p:cTn id="113" presetID="29" presetClass="entr" presetSubtype="0" fill="hold" nodeType="afterEffect">
                                  <p:stCondLst>
                                    <p:cond delay="0"/>
                                  </p:stCondLst>
                                  <p:childTnLst>
                                    <p:set>
                                      <p:cBhvr>
                                        <p:cTn id="114" dur="1" fill="hold">
                                          <p:stCondLst>
                                            <p:cond delay="0"/>
                                          </p:stCondLst>
                                        </p:cTn>
                                        <p:tgtEl>
                                          <p:spTgt spid="240656">
                                            <p:txEl>
                                              <p:pRg st="0" end="0"/>
                                            </p:txEl>
                                          </p:spTgt>
                                        </p:tgtEl>
                                        <p:attrNameLst>
                                          <p:attrName>style.visibility</p:attrName>
                                        </p:attrNameLst>
                                      </p:cBhvr>
                                      <p:to>
                                        <p:strVal val="visible"/>
                                      </p:to>
                                    </p:set>
                                    <p:anim calcmode="lin" valueType="num">
                                      <p:cBhvr>
                                        <p:cTn id="115" dur="1000" fill="hold"/>
                                        <p:tgtEl>
                                          <p:spTgt spid="240656">
                                            <p:txEl>
                                              <p:pRg st="0" end="0"/>
                                            </p:txEl>
                                          </p:spTgt>
                                        </p:tgtEl>
                                        <p:attrNameLst>
                                          <p:attrName>ppt_x</p:attrName>
                                        </p:attrNameLst>
                                      </p:cBhvr>
                                      <p:tavLst>
                                        <p:tav tm="0">
                                          <p:val>
                                            <p:strVal val="#ppt_x-.2"/>
                                          </p:val>
                                        </p:tav>
                                        <p:tav tm="100000">
                                          <p:val>
                                            <p:strVal val="#ppt_x"/>
                                          </p:val>
                                        </p:tav>
                                      </p:tavLst>
                                    </p:anim>
                                    <p:anim calcmode="lin" valueType="num">
                                      <p:cBhvr>
                                        <p:cTn id="116" dur="1000" fill="hold"/>
                                        <p:tgtEl>
                                          <p:spTgt spid="24065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17" dur="1000"/>
                                        <p:tgtEl>
                                          <p:spTgt spid="240656">
                                            <p:txEl>
                                              <p:pRg st="0" end="0"/>
                                            </p:txEl>
                                          </p:spTgt>
                                        </p:tgtEl>
                                      </p:cBhvr>
                                    </p:animEffect>
                                  </p:childTnLst>
                                </p:cTn>
                              </p:par>
                              <p:par>
                                <p:cTn id="118" presetID="12" presetClass="entr" presetSubtype="4" fill="hold" nodeType="withEffect">
                                  <p:stCondLst>
                                    <p:cond delay="0"/>
                                  </p:stCondLst>
                                  <p:childTnLst>
                                    <p:set>
                                      <p:cBhvr>
                                        <p:cTn id="119" dur="1" fill="hold">
                                          <p:stCondLst>
                                            <p:cond delay="0"/>
                                          </p:stCondLst>
                                        </p:cTn>
                                        <p:tgtEl>
                                          <p:spTgt spid="240675"/>
                                        </p:tgtEl>
                                        <p:attrNameLst>
                                          <p:attrName>style.visibility</p:attrName>
                                        </p:attrNameLst>
                                      </p:cBhvr>
                                      <p:to>
                                        <p:strVal val="visible"/>
                                      </p:to>
                                    </p:set>
                                    <p:animEffect transition="in" filter="slide(fromBottom)">
                                      <p:cBhvr>
                                        <p:cTn id="120" dur="500"/>
                                        <p:tgtEl>
                                          <p:spTgt spid="240675"/>
                                        </p:tgtEl>
                                      </p:cBhvr>
                                    </p:animEffect>
                                  </p:childTnLst>
                                </p:cTn>
                              </p:par>
                            </p:childTnLst>
                          </p:cTn>
                        </p:par>
                        <p:par>
                          <p:cTn id="121" fill="hold">
                            <p:stCondLst>
                              <p:cond delay="11000"/>
                            </p:stCondLst>
                            <p:childTnLst>
                              <p:par>
                                <p:cTn id="122" presetID="29" presetClass="entr" presetSubtype="0" fill="hold" nodeType="afterEffect">
                                  <p:stCondLst>
                                    <p:cond delay="0"/>
                                  </p:stCondLst>
                                  <p:childTnLst>
                                    <p:set>
                                      <p:cBhvr>
                                        <p:cTn id="123" dur="1" fill="hold">
                                          <p:stCondLst>
                                            <p:cond delay="0"/>
                                          </p:stCondLst>
                                        </p:cTn>
                                        <p:tgtEl>
                                          <p:spTgt spid="240657">
                                            <p:txEl>
                                              <p:pRg st="0" end="0"/>
                                            </p:txEl>
                                          </p:spTgt>
                                        </p:tgtEl>
                                        <p:attrNameLst>
                                          <p:attrName>style.visibility</p:attrName>
                                        </p:attrNameLst>
                                      </p:cBhvr>
                                      <p:to>
                                        <p:strVal val="visible"/>
                                      </p:to>
                                    </p:set>
                                    <p:anim calcmode="lin" valueType="num">
                                      <p:cBhvr>
                                        <p:cTn id="124" dur="1000" fill="hold"/>
                                        <p:tgtEl>
                                          <p:spTgt spid="240657">
                                            <p:txEl>
                                              <p:pRg st="0" end="0"/>
                                            </p:txEl>
                                          </p:spTgt>
                                        </p:tgtEl>
                                        <p:attrNameLst>
                                          <p:attrName>ppt_x</p:attrName>
                                        </p:attrNameLst>
                                      </p:cBhvr>
                                      <p:tavLst>
                                        <p:tav tm="0">
                                          <p:val>
                                            <p:strVal val="#ppt_x-.2"/>
                                          </p:val>
                                        </p:tav>
                                        <p:tav tm="100000">
                                          <p:val>
                                            <p:strVal val="#ppt_x"/>
                                          </p:val>
                                        </p:tav>
                                      </p:tavLst>
                                    </p:anim>
                                    <p:anim calcmode="lin" valueType="num">
                                      <p:cBhvr>
                                        <p:cTn id="125" dur="1000" fill="hold"/>
                                        <p:tgtEl>
                                          <p:spTgt spid="24065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240657">
                                            <p:txEl>
                                              <p:pRg st="0" end="0"/>
                                            </p:txEl>
                                          </p:spTgt>
                                        </p:tgtEl>
                                      </p:cBhvr>
                                    </p:animEffect>
                                  </p:childTnLst>
                                </p:cTn>
                              </p:par>
                              <p:par>
                                <p:cTn id="127" presetID="31" presetClass="entr" presetSubtype="0" fill="hold" nodeType="withEffect">
                                  <p:stCondLst>
                                    <p:cond delay="0"/>
                                  </p:stCondLst>
                                  <p:iterate type="lt">
                                    <p:tmPct val="5000"/>
                                  </p:iterate>
                                  <p:childTnLst>
                                    <p:set>
                                      <p:cBhvr>
                                        <p:cTn id="128" dur="1" fill="hold">
                                          <p:stCondLst>
                                            <p:cond delay="0"/>
                                          </p:stCondLst>
                                        </p:cTn>
                                        <p:tgtEl>
                                          <p:spTgt spid="240676"/>
                                        </p:tgtEl>
                                        <p:attrNameLst>
                                          <p:attrName>style.visibility</p:attrName>
                                        </p:attrNameLst>
                                      </p:cBhvr>
                                      <p:to>
                                        <p:strVal val="visible"/>
                                      </p:to>
                                    </p:set>
                                    <p:anim calcmode="lin" valueType="num">
                                      <p:cBhvr>
                                        <p:cTn id="129" dur="1000" fill="hold"/>
                                        <p:tgtEl>
                                          <p:spTgt spid="240676"/>
                                        </p:tgtEl>
                                        <p:attrNameLst>
                                          <p:attrName>ppt_w</p:attrName>
                                        </p:attrNameLst>
                                      </p:cBhvr>
                                      <p:tavLst>
                                        <p:tav tm="0">
                                          <p:val>
                                            <p:fltVal val="0"/>
                                          </p:val>
                                        </p:tav>
                                        <p:tav tm="100000">
                                          <p:val>
                                            <p:strVal val="#ppt_w"/>
                                          </p:val>
                                        </p:tav>
                                      </p:tavLst>
                                    </p:anim>
                                    <p:anim calcmode="lin" valueType="num">
                                      <p:cBhvr>
                                        <p:cTn id="130" dur="1000" fill="hold"/>
                                        <p:tgtEl>
                                          <p:spTgt spid="240676"/>
                                        </p:tgtEl>
                                        <p:attrNameLst>
                                          <p:attrName>ppt_h</p:attrName>
                                        </p:attrNameLst>
                                      </p:cBhvr>
                                      <p:tavLst>
                                        <p:tav tm="0">
                                          <p:val>
                                            <p:fltVal val="0"/>
                                          </p:val>
                                        </p:tav>
                                        <p:tav tm="100000">
                                          <p:val>
                                            <p:strVal val="#ppt_h"/>
                                          </p:val>
                                        </p:tav>
                                      </p:tavLst>
                                    </p:anim>
                                    <p:anim calcmode="lin" valueType="num">
                                      <p:cBhvr>
                                        <p:cTn id="131" dur="1000" fill="hold"/>
                                        <p:tgtEl>
                                          <p:spTgt spid="240676"/>
                                        </p:tgtEl>
                                        <p:attrNameLst>
                                          <p:attrName>style.rotation</p:attrName>
                                        </p:attrNameLst>
                                      </p:cBhvr>
                                      <p:tavLst>
                                        <p:tav tm="0">
                                          <p:val>
                                            <p:fltVal val="90"/>
                                          </p:val>
                                        </p:tav>
                                        <p:tav tm="100000">
                                          <p:val>
                                            <p:fltVal val="0"/>
                                          </p:val>
                                        </p:tav>
                                      </p:tavLst>
                                    </p:anim>
                                    <p:animEffect transition="in" filter="fade">
                                      <p:cBhvr>
                                        <p:cTn id="132" dur="1000"/>
                                        <p:tgtEl>
                                          <p:spTgt spid="240676"/>
                                        </p:tgtEl>
                                      </p:cBhvr>
                                    </p:animEffect>
                                  </p:childTnLst>
                                </p:cTn>
                              </p:par>
                            </p:childTnLst>
                          </p:cTn>
                        </p:par>
                        <p:par>
                          <p:cTn id="133" fill="hold">
                            <p:stCondLst>
                              <p:cond delay="12000"/>
                            </p:stCondLst>
                            <p:childTnLst>
                              <p:par>
                                <p:cTn id="134" presetID="29" presetClass="entr" presetSubtype="0" fill="hold" nodeType="afterEffect">
                                  <p:stCondLst>
                                    <p:cond delay="0"/>
                                  </p:stCondLst>
                                  <p:childTnLst>
                                    <p:set>
                                      <p:cBhvr>
                                        <p:cTn id="135" dur="1" fill="hold">
                                          <p:stCondLst>
                                            <p:cond delay="0"/>
                                          </p:stCondLst>
                                        </p:cTn>
                                        <p:tgtEl>
                                          <p:spTgt spid="240658">
                                            <p:txEl>
                                              <p:pRg st="0" end="0"/>
                                            </p:txEl>
                                          </p:spTgt>
                                        </p:tgtEl>
                                        <p:attrNameLst>
                                          <p:attrName>style.visibility</p:attrName>
                                        </p:attrNameLst>
                                      </p:cBhvr>
                                      <p:to>
                                        <p:strVal val="visible"/>
                                      </p:to>
                                    </p:set>
                                    <p:anim calcmode="lin" valueType="num">
                                      <p:cBhvr>
                                        <p:cTn id="136" dur="1000" fill="hold"/>
                                        <p:tgtEl>
                                          <p:spTgt spid="240658">
                                            <p:txEl>
                                              <p:pRg st="0" end="0"/>
                                            </p:txEl>
                                          </p:spTgt>
                                        </p:tgtEl>
                                        <p:attrNameLst>
                                          <p:attrName>ppt_x</p:attrName>
                                        </p:attrNameLst>
                                      </p:cBhvr>
                                      <p:tavLst>
                                        <p:tav tm="0">
                                          <p:val>
                                            <p:strVal val="#ppt_x-.2"/>
                                          </p:val>
                                        </p:tav>
                                        <p:tav tm="100000">
                                          <p:val>
                                            <p:strVal val="#ppt_x"/>
                                          </p:val>
                                        </p:tav>
                                      </p:tavLst>
                                    </p:anim>
                                    <p:anim calcmode="lin" valueType="num">
                                      <p:cBhvr>
                                        <p:cTn id="137" dur="1000" fill="hold"/>
                                        <p:tgtEl>
                                          <p:spTgt spid="24065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8" dur="1000"/>
                                        <p:tgtEl>
                                          <p:spTgt spid="240658">
                                            <p:txEl>
                                              <p:pRg st="0" end="0"/>
                                            </p:txEl>
                                          </p:spTgt>
                                        </p:tgtEl>
                                      </p:cBhvr>
                                    </p:animEffect>
                                  </p:childTnLst>
                                </p:cTn>
                              </p:par>
                              <p:par>
                                <p:cTn id="139" presetID="12" presetClass="entr" presetSubtype="1" fill="hold" nodeType="withEffect">
                                  <p:stCondLst>
                                    <p:cond delay="0"/>
                                  </p:stCondLst>
                                  <p:childTnLst>
                                    <p:set>
                                      <p:cBhvr>
                                        <p:cTn id="140" dur="1" fill="hold">
                                          <p:stCondLst>
                                            <p:cond delay="0"/>
                                          </p:stCondLst>
                                        </p:cTn>
                                        <p:tgtEl>
                                          <p:spTgt spid="240677"/>
                                        </p:tgtEl>
                                        <p:attrNameLst>
                                          <p:attrName>style.visibility</p:attrName>
                                        </p:attrNameLst>
                                      </p:cBhvr>
                                      <p:to>
                                        <p:strVal val="visible"/>
                                      </p:to>
                                    </p:set>
                                    <p:animEffect transition="in" filter="slide(fromTop)">
                                      <p:cBhvr>
                                        <p:cTn id="141" dur="500"/>
                                        <p:tgtEl>
                                          <p:spTgt spid="240677"/>
                                        </p:tgtEl>
                                      </p:cBhvr>
                                    </p:animEffect>
                                  </p:childTnLst>
                                </p:cTn>
                              </p:par>
                            </p:childTnLst>
                          </p:cTn>
                        </p:par>
                        <p:par>
                          <p:cTn id="142" fill="hold">
                            <p:stCondLst>
                              <p:cond delay="13000"/>
                            </p:stCondLst>
                            <p:childTnLst>
                              <p:par>
                                <p:cTn id="143" presetID="29" presetClass="entr" presetSubtype="0" fill="hold" nodeType="afterEffect">
                                  <p:stCondLst>
                                    <p:cond delay="0"/>
                                  </p:stCondLst>
                                  <p:childTnLst>
                                    <p:set>
                                      <p:cBhvr>
                                        <p:cTn id="144" dur="1" fill="hold">
                                          <p:stCondLst>
                                            <p:cond delay="0"/>
                                          </p:stCondLst>
                                        </p:cTn>
                                        <p:tgtEl>
                                          <p:spTgt spid="240659">
                                            <p:txEl>
                                              <p:pRg st="0" end="0"/>
                                            </p:txEl>
                                          </p:spTgt>
                                        </p:tgtEl>
                                        <p:attrNameLst>
                                          <p:attrName>style.visibility</p:attrName>
                                        </p:attrNameLst>
                                      </p:cBhvr>
                                      <p:to>
                                        <p:strVal val="visible"/>
                                      </p:to>
                                    </p:set>
                                    <p:anim calcmode="lin" valueType="num">
                                      <p:cBhvr>
                                        <p:cTn id="145" dur="1000" fill="hold"/>
                                        <p:tgtEl>
                                          <p:spTgt spid="240659">
                                            <p:txEl>
                                              <p:pRg st="0" end="0"/>
                                            </p:txEl>
                                          </p:spTgt>
                                        </p:tgtEl>
                                        <p:attrNameLst>
                                          <p:attrName>ppt_x</p:attrName>
                                        </p:attrNameLst>
                                      </p:cBhvr>
                                      <p:tavLst>
                                        <p:tav tm="0">
                                          <p:val>
                                            <p:strVal val="#ppt_x-.2"/>
                                          </p:val>
                                        </p:tav>
                                        <p:tav tm="100000">
                                          <p:val>
                                            <p:strVal val="#ppt_x"/>
                                          </p:val>
                                        </p:tav>
                                      </p:tavLst>
                                    </p:anim>
                                    <p:anim calcmode="lin" valueType="num">
                                      <p:cBhvr>
                                        <p:cTn id="146" dur="1000" fill="hold"/>
                                        <p:tgtEl>
                                          <p:spTgt spid="2406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7" dur="1000"/>
                                        <p:tgtEl>
                                          <p:spTgt spid="240659">
                                            <p:txEl>
                                              <p:pRg st="0" end="0"/>
                                            </p:txEl>
                                          </p:spTgt>
                                        </p:tgtEl>
                                      </p:cBhvr>
                                    </p:animEffect>
                                  </p:childTnLst>
                                </p:cTn>
                              </p:par>
                              <p:par>
                                <p:cTn id="148" presetID="29" presetClass="entr" presetSubtype="0" fill="hold" nodeType="withEffect">
                                  <p:stCondLst>
                                    <p:cond delay="0"/>
                                  </p:stCondLst>
                                  <p:childTnLst>
                                    <p:set>
                                      <p:cBhvr>
                                        <p:cTn id="149" dur="1" fill="hold">
                                          <p:stCondLst>
                                            <p:cond delay="0"/>
                                          </p:stCondLst>
                                        </p:cTn>
                                        <p:tgtEl>
                                          <p:spTgt spid="240678"/>
                                        </p:tgtEl>
                                        <p:attrNameLst>
                                          <p:attrName>style.visibility</p:attrName>
                                        </p:attrNameLst>
                                      </p:cBhvr>
                                      <p:to>
                                        <p:strVal val="visible"/>
                                      </p:to>
                                    </p:set>
                                    <p:anim calcmode="lin" valueType="num">
                                      <p:cBhvr>
                                        <p:cTn id="150" dur="1000" fill="hold"/>
                                        <p:tgtEl>
                                          <p:spTgt spid="240678"/>
                                        </p:tgtEl>
                                        <p:attrNameLst>
                                          <p:attrName>ppt_x</p:attrName>
                                        </p:attrNameLst>
                                      </p:cBhvr>
                                      <p:tavLst>
                                        <p:tav tm="0">
                                          <p:val>
                                            <p:strVal val="#ppt_x-.2"/>
                                          </p:val>
                                        </p:tav>
                                        <p:tav tm="100000">
                                          <p:val>
                                            <p:strVal val="#ppt_x"/>
                                          </p:val>
                                        </p:tav>
                                      </p:tavLst>
                                    </p:anim>
                                    <p:anim calcmode="lin" valueType="num">
                                      <p:cBhvr>
                                        <p:cTn id="151" dur="1000" fill="hold"/>
                                        <p:tgtEl>
                                          <p:spTgt spid="240678"/>
                                        </p:tgtEl>
                                        <p:attrNameLst>
                                          <p:attrName>ppt_y</p:attrName>
                                        </p:attrNameLst>
                                      </p:cBhvr>
                                      <p:tavLst>
                                        <p:tav tm="0">
                                          <p:val>
                                            <p:strVal val="#ppt_y"/>
                                          </p:val>
                                        </p:tav>
                                        <p:tav tm="100000">
                                          <p:val>
                                            <p:strVal val="#ppt_y"/>
                                          </p:val>
                                        </p:tav>
                                      </p:tavLst>
                                    </p:anim>
                                    <p:animEffect transition="in" filter="wipe(right)" prLst="gradientSize: 0.1">
                                      <p:cBhvr>
                                        <p:cTn id="152" dur="1000"/>
                                        <p:tgtEl>
                                          <p:spTgt spid="240678"/>
                                        </p:tgtEl>
                                      </p:cBhvr>
                                    </p:animEffect>
                                  </p:childTnLst>
                                </p:cTn>
                              </p:par>
                            </p:childTnLst>
                          </p:cTn>
                        </p:par>
                        <p:par>
                          <p:cTn id="153" fill="hold">
                            <p:stCondLst>
                              <p:cond delay="14000"/>
                            </p:stCondLst>
                            <p:childTnLst>
                              <p:par>
                                <p:cTn id="154" presetID="29" presetClass="entr" presetSubtype="0" fill="hold" nodeType="afterEffect">
                                  <p:stCondLst>
                                    <p:cond delay="0"/>
                                  </p:stCondLst>
                                  <p:childTnLst>
                                    <p:set>
                                      <p:cBhvr>
                                        <p:cTn id="155" dur="1" fill="hold">
                                          <p:stCondLst>
                                            <p:cond delay="0"/>
                                          </p:stCondLst>
                                        </p:cTn>
                                        <p:tgtEl>
                                          <p:spTgt spid="240660">
                                            <p:txEl>
                                              <p:pRg st="0" end="0"/>
                                            </p:txEl>
                                          </p:spTgt>
                                        </p:tgtEl>
                                        <p:attrNameLst>
                                          <p:attrName>style.visibility</p:attrName>
                                        </p:attrNameLst>
                                      </p:cBhvr>
                                      <p:to>
                                        <p:strVal val="visible"/>
                                      </p:to>
                                    </p:set>
                                    <p:anim calcmode="lin" valueType="num">
                                      <p:cBhvr>
                                        <p:cTn id="156" dur="1000" fill="hold"/>
                                        <p:tgtEl>
                                          <p:spTgt spid="240660">
                                            <p:txEl>
                                              <p:pRg st="0" end="0"/>
                                            </p:txEl>
                                          </p:spTgt>
                                        </p:tgtEl>
                                        <p:attrNameLst>
                                          <p:attrName>ppt_x</p:attrName>
                                        </p:attrNameLst>
                                      </p:cBhvr>
                                      <p:tavLst>
                                        <p:tav tm="0">
                                          <p:val>
                                            <p:strVal val="#ppt_x-.2"/>
                                          </p:val>
                                        </p:tav>
                                        <p:tav tm="100000">
                                          <p:val>
                                            <p:strVal val="#ppt_x"/>
                                          </p:val>
                                        </p:tav>
                                      </p:tavLst>
                                    </p:anim>
                                    <p:anim calcmode="lin" valueType="num">
                                      <p:cBhvr>
                                        <p:cTn id="157" dur="1000" fill="hold"/>
                                        <p:tgtEl>
                                          <p:spTgt spid="24066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8" dur="1000"/>
                                        <p:tgtEl>
                                          <p:spTgt spid="240660">
                                            <p:txEl>
                                              <p:pRg st="0" end="0"/>
                                            </p:txEl>
                                          </p:spTgt>
                                        </p:tgtEl>
                                      </p:cBhvr>
                                    </p:animEffect>
                                  </p:childTnLst>
                                </p:cTn>
                              </p:par>
                              <p:par>
                                <p:cTn id="159" presetID="12" presetClass="entr" presetSubtype="8" fill="hold" nodeType="withEffect">
                                  <p:stCondLst>
                                    <p:cond delay="0"/>
                                  </p:stCondLst>
                                  <p:childTnLst>
                                    <p:set>
                                      <p:cBhvr>
                                        <p:cTn id="160" dur="1" fill="hold">
                                          <p:stCondLst>
                                            <p:cond delay="0"/>
                                          </p:stCondLst>
                                        </p:cTn>
                                        <p:tgtEl>
                                          <p:spTgt spid="240679"/>
                                        </p:tgtEl>
                                        <p:attrNameLst>
                                          <p:attrName>style.visibility</p:attrName>
                                        </p:attrNameLst>
                                      </p:cBhvr>
                                      <p:to>
                                        <p:strVal val="visible"/>
                                      </p:to>
                                    </p:set>
                                    <p:animEffect transition="in" filter="slide(fromLeft)">
                                      <p:cBhvr>
                                        <p:cTn id="161" dur="500"/>
                                        <p:tgtEl>
                                          <p:spTgt spid="240679"/>
                                        </p:tgtEl>
                                      </p:cBhvr>
                                    </p:animEffect>
                                  </p:childTnLst>
                                </p:cTn>
                              </p:par>
                            </p:childTnLst>
                          </p:cTn>
                        </p:par>
                        <p:par>
                          <p:cTn id="162" fill="hold">
                            <p:stCondLst>
                              <p:cond delay="15000"/>
                            </p:stCondLst>
                            <p:childTnLst>
                              <p:par>
                                <p:cTn id="163" presetID="29" presetClass="entr" presetSubtype="0" fill="hold" nodeType="afterEffect">
                                  <p:stCondLst>
                                    <p:cond delay="0"/>
                                  </p:stCondLst>
                                  <p:childTnLst>
                                    <p:set>
                                      <p:cBhvr>
                                        <p:cTn id="164" dur="1" fill="hold">
                                          <p:stCondLst>
                                            <p:cond delay="0"/>
                                          </p:stCondLst>
                                        </p:cTn>
                                        <p:tgtEl>
                                          <p:spTgt spid="240661">
                                            <p:txEl>
                                              <p:pRg st="0" end="0"/>
                                            </p:txEl>
                                          </p:spTgt>
                                        </p:tgtEl>
                                        <p:attrNameLst>
                                          <p:attrName>style.visibility</p:attrName>
                                        </p:attrNameLst>
                                      </p:cBhvr>
                                      <p:to>
                                        <p:strVal val="visible"/>
                                      </p:to>
                                    </p:set>
                                    <p:anim calcmode="lin" valueType="num">
                                      <p:cBhvr>
                                        <p:cTn id="165" dur="1000" fill="hold"/>
                                        <p:tgtEl>
                                          <p:spTgt spid="240661">
                                            <p:txEl>
                                              <p:pRg st="0" end="0"/>
                                            </p:txEl>
                                          </p:spTgt>
                                        </p:tgtEl>
                                        <p:attrNameLst>
                                          <p:attrName>ppt_x</p:attrName>
                                        </p:attrNameLst>
                                      </p:cBhvr>
                                      <p:tavLst>
                                        <p:tav tm="0">
                                          <p:val>
                                            <p:strVal val="#ppt_x-.2"/>
                                          </p:val>
                                        </p:tav>
                                        <p:tav tm="100000">
                                          <p:val>
                                            <p:strVal val="#ppt_x"/>
                                          </p:val>
                                        </p:tav>
                                      </p:tavLst>
                                    </p:anim>
                                    <p:anim calcmode="lin" valueType="num">
                                      <p:cBhvr>
                                        <p:cTn id="166" dur="1000" fill="hold"/>
                                        <p:tgtEl>
                                          <p:spTgt spid="24066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7" dur="1000"/>
                                        <p:tgtEl>
                                          <p:spTgt spid="240661">
                                            <p:txEl>
                                              <p:pRg st="0" end="0"/>
                                            </p:txEl>
                                          </p:spTgt>
                                        </p:tgtEl>
                                      </p:cBhvr>
                                    </p:animEffect>
                                  </p:childTnLst>
                                </p:cTn>
                              </p:par>
                              <p:par>
                                <p:cTn id="168" presetID="12" presetClass="entr" presetSubtype="4" fill="hold" nodeType="withEffect">
                                  <p:stCondLst>
                                    <p:cond delay="0"/>
                                  </p:stCondLst>
                                  <p:childTnLst>
                                    <p:set>
                                      <p:cBhvr>
                                        <p:cTn id="169" dur="1" fill="hold">
                                          <p:stCondLst>
                                            <p:cond delay="0"/>
                                          </p:stCondLst>
                                        </p:cTn>
                                        <p:tgtEl>
                                          <p:spTgt spid="240680"/>
                                        </p:tgtEl>
                                        <p:attrNameLst>
                                          <p:attrName>style.visibility</p:attrName>
                                        </p:attrNameLst>
                                      </p:cBhvr>
                                      <p:to>
                                        <p:strVal val="visible"/>
                                      </p:to>
                                    </p:set>
                                    <p:animEffect transition="in" filter="slide(fromBottom)">
                                      <p:cBhvr>
                                        <p:cTn id="170" dur="500"/>
                                        <p:tgtEl>
                                          <p:spTgt spid="240680"/>
                                        </p:tgtEl>
                                      </p:cBhvr>
                                    </p:animEffect>
                                  </p:childTnLst>
                                </p:cTn>
                              </p:par>
                            </p:childTnLst>
                          </p:cTn>
                        </p:par>
                        <p:par>
                          <p:cTn id="171" fill="hold">
                            <p:stCondLst>
                              <p:cond delay="16000"/>
                            </p:stCondLst>
                            <p:childTnLst>
                              <p:par>
                                <p:cTn id="172" presetID="29" presetClass="entr" presetSubtype="0" fill="hold" nodeType="afterEffect">
                                  <p:stCondLst>
                                    <p:cond delay="0"/>
                                  </p:stCondLst>
                                  <p:childTnLst>
                                    <p:set>
                                      <p:cBhvr>
                                        <p:cTn id="173" dur="1" fill="hold">
                                          <p:stCondLst>
                                            <p:cond delay="0"/>
                                          </p:stCondLst>
                                        </p:cTn>
                                        <p:tgtEl>
                                          <p:spTgt spid="240662">
                                            <p:txEl>
                                              <p:pRg st="0" end="0"/>
                                            </p:txEl>
                                          </p:spTgt>
                                        </p:tgtEl>
                                        <p:attrNameLst>
                                          <p:attrName>style.visibility</p:attrName>
                                        </p:attrNameLst>
                                      </p:cBhvr>
                                      <p:to>
                                        <p:strVal val="visible"/>
                                      </p:to>
                                    </p:set>
                                    <p:anim calcmode="lin" valueType="num">
                                      <p:cBhvr>
                                        <p:cTn id="174" dur="1000" fill="hold"/>
                                        <p:tgtEl>
                                          <p:spTgt spid="240662">
                                            <p:txEl>
                                              <p:pRg st="0" end="0"/>
                                            </p:txEl>
                                          </p:spTgt>
                                        </p:tgtEl>
                                        <p:attrNameLst>
                                          <p:attrName>ppt_x</p:attrName>
                                        </p:attrNameLst>
                                      </p:cBhvr>
                                      <p:tavLst>
                                        <p:tav tm="0">
                                          <p:val>
                                            <p:strVal val="#ppt_x-.2"/>
                                          </p:val>
                                        </p:tav>
                                        <p:tav tm="100000">
                                          <p:val>
                                            <p:strVal val="#ppt_x"/>
                                          </p:val>
                                        </p:tav>
                                      </p:tavLst>
                                    </p:anim>
                                    <p:anim calcmode="lin" valueType="num">
                                      <p:cBhvr>
                                        <p:cTn id="175" dur="1000" fill="hold"/>
                                        <p:tgtEl>
                                          <p:spTgt spid="24066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6" dur="1000"/>
                                        <p:tgtEl>
                                          <p:spTgt spid="240662">
                                            <p:txEl>
                                              <p:pRg st="0" end="0"/>
                                            </p:txEl>
                                          </p:spTgt>
                                        </p:tgtEl>
                                      </p:cBhvr>
                                    </p:animEffect>
                                  </p:childTnLst>
                                </p:cTn>
                              </p:par>
                              <p:par>
                                <p:cTn id="177" presetID="12" presetClass="entr" presetSubtype="8" fill="hold" nodeType="withEffect">
                                  <p:stCondLst>
                                    <p:cond delay="0"/>
                                  </p:stCondLst>
                                  <p:childTnLst>
                                    <p:set>
                                      <p:cBhvr>
                                        <p:cTn id="178" dur="1" fill="hold">
                                          <p:stCondLst>
                                            <p:cond delay="0"/>
                                          </p:stCondLst>
                                        </p:cTn>
                                        <p:tgtEl>
                                          <p:spTgt spid="240681"/>
                                        </p:tgtEl>
                                        <p:attrNameLst>
                                          <p:attrName>style.visibility</p:attrName>
                                        </p:attrNameLst>
                                      </p:cBhvr>
                                      <p:to>
                                        <p:strVal val="visible"/>
                                      </p:to>
                                    </p:set>
                                    <p:animEffect transition="in" filter="slide(fromLeft)">
                                      <p:cBhvr>
                                        <p:cTn id="179" dur="500"/>
                                        <p:tgtEl>
                                          <p:spTgt spid="240681"/>
                                        </p:tgtEl>
                                      </p:cBhvr>
                                    </p:animEffect>
                                  </p:childTnLst>
                                </p:cTn>
                              </p:par>
                            </p:childTnLst>
                          </p:cTn>
                        </p:par>
                        <p:par>
                          <p:cTn id="180" fill="hold">
                            <p:stCondLst>
                              <p:cond delay="17000"/>
                            </p:stCondLst>
                            <p:childTnLst>
                              <p:par>
                                <p:cTn id="181" presetID="29" presetClass="entr" presetSubtype="0" fill="hold" nodeType="afterEffect">
                                  <p:stCondLst>
                                    <p:cond delay="0"/>
                                  </p:stCondLst>
                                  <p:childTnLst>
                                    <p:set>
                                      <p:cBhvr>
                                        <p:cTn id="182" dur="1" fill="hold">
                                          <p:stCondLst>
                                            <p:cond delay="0"/>
                                          </p:stCondLst>
                                        </p:cTn>
                                        <p:tgtEl>
                                          <p:spTgt spid="240663">
                                            <p:txEl>
                                              <p:pRg st="0" end="0"/>
                                            </p:txEl>
                                          </p:spTgt>
                                        </p:tgtEl>
                                        <p:attrNameLst>
                                          <p:attrName>style.visibility</p:attrName>
                                        </p:attrNameLst>
                                      </p:cBhvr>
                                      <p:to>
                                        <p:strVal val="visible"/>
                                      </p:to>
                                    </p:set>
                                    <p:anim calcmode="lin" valueType="num">
                                      <p:cBhvr>
                                        <p:cTn id="183" dur="1000" fill="hold"/>
                                        <p:tgtEl>
                                          <p:spTgt spid="240663">
                                            <p:txEl>
                                              <p:pRg st="0" end="0"/>
                                            </p:txEl>
                                          </p:spTgt>
                                        </p:tgtEl>
                                        <p:attrNameLst>
                                          <p:attrName>ppt_x</p:attrName>
                                        </p:attrNameLst>
                                      </p:cBhvr>
                                      <p:tavLst>
                                        <p:tav tm="0">
                                          <p:val>
                                            <p:strVal val="#ppt_x-.2"/>
                                          </p:val>
                                        </p:tav>
                                        <p:tav tm="100000">
                                          <p:val>
                                            <p:strVal val="#ppt_x"/>
                                          </p:val>
                                        </p:tav>
                                      </p:tavLst>
                                    </p:anim>
                                    <p:anim calcmode="lin" valueType="num">
                                      <p:cBhvr>
                                        <p:cTn id="184" dur="1000" fill="hold"/>
                                        <p:tgtEl>
                                          <p:spTgt spid="24066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5" dur="1000"/>
                                        <p:tgtEl>
                                          <p:spTgt spid="240663">
                                            <p:txEl>
                                              <p:pRg st="0" end="0"/>
                                            </p:txEl>
                                          </p:spTgt>
                                        </p:tgtEl>
                                      </p:cBhvr>
                                    </p:animEffect>
                                  </p:childTnLst>
                                </p:cTn>
                              </p:par>
                              <p:par>
                                <p:cTn id="186" presetID="42" presetClass="entr" presetSubtype="0" fill="hold" nodeType="withEffect">
                                  <p:stCondLst>
                                    <p:cond delay="0"/>
                                  </p:stCondLst>
                                  <p:childTnLst>
                                    <p:set>
                                      <p:cBhvr>
                                        <p:cTn id="187" dur="1" fill="hold">
                                          <p:stCondLst>
                                            <p:cond delay="0"/>
                                          </p:stCondLst>
                                        </p:cTn>
                                        <p:tgtEl>
                                          <p:spTgt spid="240682"/>
                                        </p:tgtEl>
                                        <p:attrNameLst>
                                          <p:attrName>style.visibility</p:attrName>
                                        </p:attrNameLst>
                                      </p:cBhvr>
                                      <p:to>
                                        <p:strVal val="visible"/>
                                      </p:to>
                                    </p:set>
                                    <p:animEffect transition="in" filter="fade">
                                      <p:cBhvr>
                                        <p:cTn id="188" dur="1000"/>
                                        <p:tgtEl>
                                          <p:spTgt spid="240682"/>
                                        </p:tgtEl>
                                      </p:cBhvr>
                                    </p:animEffect>
                                    <p:anim calcmode="lin" valueType="num">
                                      <p:cBhvr>
                                        <p:cTn id="189" dur="1000" fill="hold"/>
                                        <p:tgtEl>
                                          <p:spTgt spid="240682"/>
                                        </p:tgtEl>
                                        <p:attrNameLst>
                                          <p:attrName>ppt_x</p:attrName>
                                        </p:attrNameLst>
                                      </p:cBhvr>
                                      <p:tavLst>
                                        <p:tav tm="0">
                                          <p:val>
                                            <p:strVal val="#ppt_x"/>
                                          </p:val>
                                        </p:tav>
                                        <p:tav tm="100000">
                                          <p:val>
                                            <p:strVal val="#ppt_x"/>
                                          </p:val>
                                        </p:tav>
                                      </p:tavLst>
                                    </p:anim>
                                    <p:anim calcmode="lin" valueType="num">
                                      <p:cBhvr>
                                        <p:cTn id="190" dur="1000" fill="hold"/>
                                        <p:tgtEl>
                                          <p:spTgt spid="240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fld id="{2C4954E3-A9E5-455E-920C-C3DA0FB966A1}" type="slidenum">
              <a:rPr lang="ar-SA">
                <a:solidFill>
                  <a:srgbClr val="90C226"/>
                </a:solidFill>
              </a:rPr>
              <a:pPr/>
              <a:t>94</a:t>
            </a:fld>
            <a:endParaRPr lang="en-US" dirty="0">
              <a:solidFill>
                <a:srgbClr val="90C226"/>
              </a:solidFill>
            </a:endParaRPr>
          </a:p>
        </p:txBody>
      </p:sp>
      <p:pic>
        <p:nvPicPr>
          <p:cNvPr id="241675" name="Picture 11" descr="33"/>
          <p:cNvPicPr>
            <a:picLocks noChangeAspect="1" noChangeArrowheads="1"/>
          </p:cNvPicPr>
          <p:nvPr/>
        </p:nvPicPr>
        <p:blipFill>
          <a:blip r:embed="rId3">
            <a:lum contrast="12000"/>
            <a:grayscl/>
          </a:blip>
          <a:srcRect/>
          <a:stretch>
            <a:fillRect/>
          </a:stretch>
        </p:blipFill>
        <p:spPr bwMode="auto">
          <a:xfrm>
            <a:off x="179388" y="1900238"/>
            <a:ext cx="3168650" cy="304165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41666" name="Rectangle 2"/>
          <p:cNvSpPr>
            <a:spLocks noChangeArrowheads="1"/>
          </p:cNvSpPr>
          <p:nvPr/>
        </p:nvSpPr>
        <p:spPr bwMode="auto">
          <a:xfrm>
            <a:off x="539750" y="5805488"/>
            <a:ext cx="2879725" cy="503237"/>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41668" name="Rectangle 4"/>
          <p:cNvSpPr>
            <a:spLocks noChangeArrowheads="1"/>
          </p:cNvSpPr>
          <p:nvPr/>
        </p:nvSpPr>
        <p:spPr bwMode="auto">
          <a:xfrm>
            <a:off x="1042988" y="692150"/>
            <a:ext cx="7772400" cy="1806575"/>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endParaRPr lang="fa-IR" sz="1600" b="1" dirty="0">
              <a:solidFill>
                <a:prstClr val="black"/>
              </a:solidFill>
              <a:latin typeface="Arial" pitchFamily="34" charset="0"/>
              <a:cs typeface="B Homa" panose="00000400000000000000" pitchFamily="2" charset="-78"/>
            </a:endParaRPr>
          </a:p>
          <a:p>
            <a:pPr algn="just" fontAlgn="base">
              <a:lnSpc>
                <a:spcPct val="140000"/>
              </a:lnSpc>
              <a:spcBef>
                <a:spcPct val="0"/>
              </a:spcBef>
              <a:spcAft>
                <a:spcPct val="0"/>
              </a:spcAft>
            </a:pPr>
            <a:r>
              <a:rPr lang="fa-IR" sz="1600" b="1" dirty="0">
                <a:solidFill>
                  <a:prstClr val="black"/>
                </a:solidFill>
                <a:latin typeface="Arial" pitchFamily="34" charset="0"/>
                <a:cs typeface="B Homa" panose="00000400000000000000" pitchFamily="2" charset="-78"/>
              </a:rPr>
              <a:t>بنای اصلی مسجد مربوط به سال 362 هجری (دوره سلجوقی) است.و 315 سال بعد مسجد فعلی به مسجد قبلی اضافه شد.مسجد اولیه روی خرابه های آتشکده ساسانی ساخته شده بود.مسجد جامع نطنز سه تکه است: مسجد،خانقاه وبقعه شیخ عبدالصمد.</a:t>
            </a:r>
          </a:p>
          <a:p>
            <a:pPr algn="just" fontAlgn="base">
              <a:lnSpc>
                <a:spcPct val="140000"/>
              </a:lnSpc>
              <a:spcBef>
                <a:spcPct val="0"/>
              </a:spcBef>
              <a:spcAft>
                <a:spcPct val="0"/>
              </a:spcAft>
            </a:pPr>
            <a:r>
              <a:rPr lang="fa-IR" sz="1600" b="1" dirty="0">
                <a:solidFill>
                  <a:prstClr val="black"/>
                </a:solidFill>
                <a:latin typeface="Arial" pitchFamily="34" charset="0"/>
                <a:cs typeface="B Homa" panose="00000400000000000000" pitchFamily="2" charset="-78"/>
              </a:rPr>
              <a:t>این مسجد دارای شبستان بزرگی است که با قطعات چوب رنده شده چنار کف پوش شده است.</a:t>
            </a:r>
            <a:endParaRPr lang="en-US" sz="1600" b="1" dirty="0">
              <a:solidFill>
                <a:prstClr val="black"/>
              </a:solidFill>
              <a:latin typeface="Arial" pitchFamily="34" charset="0"/>
              <a:cs typeface="B Homa" panose="00000400000000000000" pitchFamily="2" charset="-78"/>
            </a:endParaRPr>
          </a:p>
        </p:txBody>
      </p:sp>
      <p:sp>
        <p:nvSpPr>
          <p:cNvPr id="241669" name="Rectangle 5"/>
          <p:cNvSpPr>
            <a:spLocks noChangeArrowheads="1"/>
          </p:cNvSpPr>
          <p:nvPr/>
        </p:nvSpPr>
        <p:spPr bwMode="auto">
          <a:xfrm>
            <a:off x="6379414" y="288925"/>
            <a:ext cx="2255747" cy="461665"/>
          </a:xfrm>
          <a:prstGeom prst="rect">
            <a:avLst/>
          </a:prstGeom>
          <a:noFill/>
          <a:ln w="9525" algn="ctr">
            <a:noFill/>
            <a:miter lim="800000"/>
            <a:headEnd/>
            <a:tailEnd/>
          </a:ln>
          <a:effectLst>
            <a:outerShdw dist="28398" dir="3806097" algn="ctr" rotWithShape="0">
              <a:schemeClr val="bg2"/>
            </a:outerShdw>
          </a:effectLst>
        </p:spPr>
        <p:txBody>
          <a:bodyPr wrap="none">
            <a:spAutoFit/>
          </a:bodyPr>
          <a:lstStyle/>
          <a:p>
            <a:pPr algn="ctr" fontAlgn="base">
              <a:spcBef>
                <a:spcPct val="0"/>
              </a:spcBef>
              <a:spcAft>
                <a:spcPct val="0"/>
              </a:spcAft>
              <a:buFontTx/>
              <a:buChar char="•"/>
            </a:pPr>
            <a:r>
              <a:rPr lang="fa-IR" sz="2400" b="1" dirty="0">
                <a:solidFill>
                  <a:prstClr val="black"/>
                </a:solidFill>
                <a:latin typeface="Arial" pitchFamily="34" charset="0"/>
                <a:cs typeface="B Zar" pitchFamily="2" charset="-78"/>
              </a:rPr>
              <a:t> مسجد جامع نطنز:</a:t>
            </a:r>
            <a:endParaRPr lang="en-US" sz="2400" b="1" dirty="0">
              <a:solidFill>
                <a:prstClr val="black"/>
              </a:solidFill>
              <a:latin typeface="Arial" pitchFamily="34" charset="0"/>
              <a:cs typeface="B Zar" pitchFamily="2" charset="-78"/>
            </a:endParaRPr>
          </a:p>
        </p:txBody>
      </p:sp>
      <p:sp>
        <p:nvSpPr>
          <p:cNvPr id="241672" name="Rectangle 8"/>
          <p:cNvSpPr>
            <a:spLocks noChangeArrowheads="1"/>
          </p:cNvSpPr>
          <p:nvPr/>
        </p:nvSpPr>
        <p:spPr bwMode="auto">
          <a:xfrm>
            <a:off x="539750" y="58054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pic>
        <p:nvPicPr>
          <p:cNvPr id="241673" name="Picture 9" descr="DSCN2466"/>
          <p:cNvPicPr>
            <a:picLocks noChangeAspect="1" noChangeArrowheads="1"/>
          </p:cNvPicPr>
          <p:nvPr/>
        </p:nvPicPr>
        <p:blipFill>
          <a:blip r:embed="rId5" cstate="screen">
            <a:lum contrast="18000"/>
            <a:extLst>
              <a:ext uri="{28A0092B-C50C-407E-A947-70E740481C1C}">
                <a14:useLocalDpi xmlns:a14="http://schemas.microsoft.com/office/drawing/2010/main"/>
              </a:ext>
            </a:extLst>
          </a:blip>
          <a:srcRect/>
          <a:stretch>
            <a:fillRect/>
          </a:stretch>
        </p:blipFill>
        <p:spPr bwMode="auto">
          <a:xfrm>
            <a:off x="6300788" y="2565400"/>
            <a:ext cx="2371725" cy="38877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41674" name="Rectangle 10"/>
          <p:cNvSpPr>
            <a:spLocks noChangeArrowheads="1"/>
          </p:cNvSpPr>
          <p:nvPr/>
        </p:nvSpPr>
        <p:spPr bwMode="auto">
          <a:xfrm>
            <a:off x="6227763" y="6092825"/>
            <a:ext cx="2344737" cy="523220"/>
          </a:xfrm>
          <a:prstGeom prst="rect">
            <a:avLst/>
          </a:prstGeom>
          <a:noFill/>
          <a:ln w="9525">
            <a:noFill/>
            <a:miter lim="800000"/>
            <a:headEnd/>
            <a:tailEnd/>
          </a:ln>
          <a:effectLst/>
        </p:spPr>
        <p:txBody>
          <a:bodyPr>
            <a:spAutoFit/>
          </a:bodyPr>
          <a:lstStyle/>
          <a:p>
            <a:pPr algn="ctr" fontAlgn="base">
              <a:spcBef>
                <a:spcPct val="30000"/>
              </a:spcBef>
              <a:spcAft>
                <a:spcPct val="0"/>
              </a:spcAft>
            </a:pPr>
            <a:r>
              <a:rPr lang="fa-IR" sz="1400" b="1" dirty="0">
                <a:solidFill>
                  <a:srgbClr val="FF3300"/>
                </a:solidFill>
                <a:latin typeface="Arial" pitchFamily="34" charset="0"/>
                <a:cs typeface="B Homa" panose="00000400000000000000" pitchFamily="2" charset="-78"/>
              </a:rPr>
              <a:t>گنبد هشت ضلعی مسجد جامع نطنز</a:t>
            </a:r>
            <a:endParaRPr lang="en-US" sz="1400" b="1" dirty="0">
              <a:solidFill>
                <a:srgbClr val="FF3300"/>
              </a:solidFill>
              <a:latin typeface="Arial" pitchFamily="34" charset="0"/>
              <a:cs typeface="B Homa" panose="00000400000000000000" pitchFamily="2" charset="-78"/>
            </a:endParaRPr>
          </a:p>
        </p:txBody>
      </p:sp>
      <p:pic>
        <p:nvPicPr>
          <p:cNvPr id="241676" name="Picture 12" descr="DSCN2448"/>
          <p:cNvPicPr>
            <a:picLocks noChangeAspect="1" noChangeArrowheads="1"/>
          </p:cNvPicPr>
          <p:nvPr/>
        </p:nvPicPr>
        <p:blipFill>
          <a:blip r:embed="rId6">
            <a:lum bright="-12000" contrast="78000"/>
            <a:grayscl/>
          </a:blip>
          <a:srcRect/>
          <a:stretch>
            <a:fillRect/>
          </a:stretch>
        </p:blipFill>
        <p:spPr bwMode="auto">
          <a:xfrm>
            <a:off x="3635375" y="2781300"/>
            <a:ext cx="2382838" cy="27987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41677" name="Rectangle 13"/>
          <p:cNvSpPr>
            <a:spLocks noChangeArrowheads="1"/>
          </p:cNvSpPr>
          <p:nvPr/>
        </p:nvSpPr>
        <p:spPr bwMode="auto">
          <a:xfrm>
            <a:off x="3946995" y="5734050"/>
            <a:ext cx="1560043" cy="307777"/>
          </a:xfrm>
          <a:prstGeom prst="rect">
            <a:avLst/>
          </a:prstGeom>
          <a:noFill/>
          <a:ln w="9525">
            <a:noFill/>
            <a:miter lim="800000"/>
            <a:headEnd/>
            <a:tailEnd/>
          </a:ln>
          <a:effectLst/>
        </p:spPr>
        <p:txBody>
          <a:bodyPr wrap="none">
            <a:spAutoFit/>
          </a:bodyPr>
          <a:lstStyle/>
          <a:p>
            <a:pPr fontAlgn="base">
              <a:spcBef>
                <a:spcPct val="30000"/>
              </a:spcBef>
              <a:spcAft>
                <a:spcPct val="0"/>
              </a:spcAft>
            </a:pPr>
            <a:r>
              <a:rPr lang="fa-IR" sz="1400" b="1" dirty="0">
                <a:solidFill>
                  <a:prstClr val="black"/>
                </a:solidFill>
                <a:latin typeface="Arial" pitchFamily="34" charset="0"/>
                <a:cs typeface="B Homa" panose="00000400000000000000" pitchFamily="2" charset="-78"/>
              </a:rPr>
              <a:t>پلان هشت ضلعی گنبد</a:t>
            </a:r>
            <a:endParaRPr lang="en-US" sz="1400" b="1" dirty="0">
              <a:solidFill>
                <a:prstClr val="black"/>
              </a:solidFill>
              <a:latin typeface="Arial" pitchFamily="34" charset="0"/>
              <a:cs typeface="B Homa" panose="00000400000000000000" pitchFamily="2" charset="-78"/>
            </a:endParaRPr>
          </a:p>
        </p:txBody>
      </p:sp>
      <p:sp>
        <p:nvSpPr>
          <p:cNvPr id="241678" name="Rectangle 14"/>
          <p:cNvSpPr>
            <a:spLocks noChangeArrowheads="1"/>
          </p:cNvSpPr>
          <p:nvPr/>
        </p:nvSpPr>
        <p:spPr bwMode="auto">
          <a:xfrm>
            <a:off x="755650" y="5084763"/>
            <a:ext cx="2017713" cy="738664"/>
          </a:xfrm>
          <a:prstGeom prst="rect">
            <a:avLst/>
          </a:prstGeom>
          <a:noFill/>
          <a:ln w="9525">
            <a:noFill/>
            <a:miter lim="800000"/>
            <a:headEnd/>
            <a:tailEnd/>
          </a:ln>
          <a:effectLst/>
        </p:spPr>
        <p:txBody>
          <a:bodyPr>
            <a:spAutoFit/>
          </a:bodyPr>
          <a:lstStyle/>
          <a:p>
            <a:pPr algn="ctr" fontAlgn="base">
              <a:spcBef>
                <a:spcPct val="30000"/>
              </a:spcBef>
              <a:spcAft>
                <a:spcPct val="0"/>
              </a:spcAft>
            </a:pPr>
            <a:r>
              <a:rPr lang="fa-IR" sz="1400" b="1" dirty="0">
                <a:solidFill>
                  <a:prstClr val="black"/>
                </a:solidFill>
                <a:latin typeface="Arial" pitchFamily="34" charset="0"/>
                <a:cs typeface="B Homa" panose="00000400000000000000" pitchFamily="2" charset="-78"/>
              </a:rPr>
              <a:t>مقطع مسجد جامع و خانقاه شیخ عبدالصمد الصمد اصفهانی </a:t>
            </a:r>
            <a:endParaRPr lang="en-US" sz="14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9277442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41669"/>
                                        </p:tgtEl>
                                        <p:attrNameLst>
                                          <p:attrName>style.visibility</p:attrName>
                                        </p:attrNameLst>
                                      </p:cBhvr>
                                      <p:to>
                                        <p:strVal val="visible"/>
                                      </p:to>
                                    </p:set>
                                    <p:animEffect transition="in" filter="fade">
                                      <p:cBhvr>
                                        <p:cTn id="7" dur="1000"/>
                                        <p:tgtEl>
                                          <p:spTgt spid="241669"/>
                                        </p:tgtEl>
                                      </p:cBhvr>
                                    </p:animEffect>
                                    <p:anim calcmode="lin" valueType="num">
                                      <p:cBhvr>
                                        <p:cTn id="8" dur="1000" fill="hold"/>
                                        <p:tgtEl>
                                          <p:spTgt spid="241669"/>
                                        </p:tgtEl>
                                        <p:attrNameLst>
                                          <p:attrName>ppt_x</p:attrName>
                                        </p:attrNameLst>
                                      </p:cBhvr>
                                      <p:tavLst>
                                        <p:tav tm="0">
                                          <p:val>
                                            <p:strVal val="#ppt_x-.1"/>
                                          </p:val>
                                        </p:tav>
                                        <p:tav tm="100000">
                                          <p:val>
                                            <p:strVal val="#ppt_x"/>
                                          </p:val>
                                        </p:tav>
                                      </p:tavLst>
                                    </p:anim>
                                    <p:anim calcmode="lin" valueType="num">
                                      <p:cBhvr>
                                        <p:cTn id="9" dur="1000" fill="hold"/>
                                        <p:tgtEl>
                                          <p:spTgt spid="241669"/>
                                        </p:tgtEl>
                                        <p:attrNameLst>
                                          <p:attrName>ppt_y</p:attrName>
                                        </p:attrNameLst>
                                      </p:cBhvr>
                                      <p:tavLst>
                                        <p:tav tm="0">
                                          <p:val>
                                            <p:strVal val="#ppt_y"/>
                                          </p:val>
                                        </p:tav>
                                        <p:tav tm="100000">
                                          <p:val>
                                            <p:strVal val="#ppt_y"/>
                                          </p:val>
                                        </p:tav>
                                      </p:tavLst>
                                    </p:anim>
                                  </p:childTnLst>
                                </p:cTn>
                              </p:par>
                            </p:childTnLst>
                          </p:cTn>
                        </p:par>
                        <p:par>
                          <p:cTn id="10" fill="hold">
                            <p:stCondLst>
                              <p:cond delay="2200"/>
                            </p:stCondLst>
                            <p:childTnLst>
                              <p:par>
                                <p:cTn id="11" presetID="29" presetClass="entr" presetSubtype="0" fill="hold" grpId="0" nodeType="afterEffect">
                                  <p:stCondLst>
                                    <p:cond delay="0"/>
                                  </p:stCondLst>
                                  <p:childTnLst>
                                    <p:set>
                                      <p:cBhvr>
                                        <p:cTn id="12" dur="1" fill="hold">
                                          <p:stCondLst>
                                            <p:cond delay="0"/>
                                          </p:stCondLst>
                                        </p:cTn>
                                        <p:tgtEl>
                                          <p:spTgt spid="241668"/>
                                        </p:tgtEl>
                                        <p:attrNameLst>
                                          <p:attrName>style.visibility</p:attrName>
                                        </p:attrNameLst>
                                      </p:cBhvr>
                                      <p:to>
                                        <p:strVal val="visible"/>
                                      </p:to>
                                    </p:set>
                                    <p:anim calcmode="lin" valueType="num">
                                      <p:cBhvr>
                                        <p:cTn id="13" dur="2000" fill="hold"/>
                                        <p:tgtEl>
                                          <p:spTgt spid="241668"/>
                                        </p:tgtEl>
                                        <p:attrNameLst>
                                          <p:attrName>ppt_x</p:attrName>
                                        </p:attrNameLst>
                                      </p:cBhvr>
                                      <p:tavLst>
                                        <p:tav tm="0">
                                          <p:val>
                                            <p:strVal val="#ppt_x-.2"/>
                                          </p:val>
                                        </p:tav>
                                        <p:tav tm="100000">
                                          <p:val>
                                            <p:strVal val="#ppt_x"/>
                                          </p:val>
                                        </p:tav>
                                      </p:tavLst>
                                    </p:anim>
                                    <p:anim calcmode="lin" valueType="num">
                                      <p:cBhvr>
                                        <p:cTn id="14" dur="2000" fill="hold"/>
                                        <p:tgtEl>
                                          <p:spTgt spid="241668"/>
                                        </p:tgtEl>
                                        <p:attrNameLst>
                                          <p:attrName>ppt_y</p:attrName>
                                        </p:attrNameLst>
                                      </p:cBhvr>
                                      <p:tavLst>
                                        <p:tav tm="0">
                                          <p:val>
                                            <p:strVal val="#ppt_y"/>
                                          </p:val>
                                        </p:tav>
                                        <p:tav tm="100000">
                                          <p:val>
                                            <p:strVal val="#ppt_y"/>
                                          </p:val>
                                        </p:tav>
                                      </p:tavLst>
                                    </p:anim>
                                    <p:animEffect transition="in" filter="wipe(right)" prLst="gradientSize: 0.1">
                                      <p:cBhvr>
                                        <p:cTn id="15" dur="2000"/>
                                        <p:tgtEl>
                                          <p:spTgt spid="241668"/>
                                        </p:tgtEl>
                                      </p:cBhvr>
                                    </p:animEffect>
                                  </p:childTnLst>
                                </p:cTn>
                              </p:par>
                              <p:par>
                                <p:cTn id="16" presetID="47" presetClass="entr" presetSubtype="0" fill="hold" nodeType="withEffect">
                                  <p:stCondLst>
                                    <p:cond delay="0"/>
                                  </p:stCondLst>
                                  <p:childTnLst>
                                    <p:set>
                                      <p:cBhvr>
                                        <p:cTn id="17" dur="1" fill="hold">
                                          <p:stCondLst>
                                            <p:cond delay="0"/>
                                          </p:stCondLst>
                                        </p:cTn>
                                        <p:tgtEl>
                                          <p:spTgt spid="241673"/>
                                        </p:tgtEl>
                                        <p:attrNameLst>
                                          <p:attrName>style.visibility</p:attrName>
                                        </p:attrNameLst>
                                      </p:cBhvr>
                                      <p:to>
                                        <p:strVal val="visible"/>
                                      </p:to>
                                    </p:set>
                                    <p:animEffect transition="in" filter="fade">
                                      <p:cBhvr>
                                        <p:cTn id="18" dur="2000"/>
                                        <p:tgtEl>
                                          <p:spTgt spid="241673"/>
                                        </p:tgtEl>
                                      </p:cBhvr>
                                    </p:animEffect>
                                    <p:anim calcmode="lin" valueType="num">
                                      <p:cBhvr>
                                        <p:cTn id="19" dur="2000" fill="hold"/>
                                        <p:tgtEl>
                                          <p:spTgt spid="241673"/>
                                        </p:tgtEl>
                                        <p:attrNameLst>
                                          <p:attrName>ppt_x</p:attrName>
                                        </p:attrNameLst>
                                      </p:cBhvr>
                                      <p:tavLst>
                                        <p:tav tm="0">
                                          <p:val>
                                            <p:strVal val="#ppt_x"/>
                                          </p:val>
                                        </p:tav>
                                        <p:tav tm="100000">
                                          <p:val>
                                            <p:strVal val="#ppt_x"/>
                                          </p:val>
                                        </p:tav>
                                      </p:tavLst>
                                    </p:anim>
                                    <p:anim calcmode="lin" valueType="num">
                                      <p:cBhvr>
                                        <p:cTn id="20" dur="2000" fill="hold"/>
                                        <p:tgtEl>
                                          <p:spTgt spid="241673"/>
                                        </p:tgtEl>
                                        <p:attrNameLst>
                                          <p:attrName>ppt_y</p:attrName>
                                        </p:attrNameLst>
                                      </p:cBhvr>
                                      <p:tavLst>
                                        <p:tav tm="0">
                                          <p:val>
                                            <p:strVal val="#ppt_y-.1"/>
                                          </p:val>
                                        </p:tav>
                                        <p:tav tm="100000">
                                          <p:val>
                                            <p:strVal val="#ppt_y"/>
                                          </p:val>
                                        </p:tav>
                                      </p:tavLst>
                                    </p:anim>
                                  </p:childTnLst>
                                </p:cTn>
                              </p:par>
                            </p:childTnLst>
                          </p:cTn>
                        </p:par>
                        <p:par>
                          <p:cTn id="21" fill="hold">
                            <p:stCondLst>
                              <p:cond delay="4200"/>
                            </p:stCondLst>
                            <p:childTnLst>
                              <p:par>
                                <p:cTn id="22" presetID="40" presetClass="entr" presetSubtype="0" fill="hold" grpId="0" nodeType="afterEffect">
                                  <p:stCondLst>
                                    <p:cond delay="0"/>
                                  </p:stCondLst>
                                  <p:iterate type="lt">
                                    <p:tmPct val="10000"/>
                                  </p:iterate>
                                  <p:childTnLst>
                                    <p:set>
                                      <p:cBhvr>
                                        <p:cTn id="23" dur="1" fill="hold">
                                          <p:stCondLst>
                                            <p:cond delay="0"/>
                                          </p:stCondLst>
                                        </p:cTn>
                                        <p:tgtEl>
                                          <p:spTgt spid="241674"/>
                                        </p:tgtEl>
                                        <p:attrNameLst>
                                          <p:attrName>style.visibility</p:attrName>
                                        </p:attrNameLst>
                                      </p:cBhvr>
                                      <p:to>
                                        <p:strVal val="visible"/>
                                      </p:to>
                                    </p:set>
                                    <p:animEffect transition="in" filter="fade">
                                      <p:cBhvr>
                                        <p:cTn id="24" dur="1000"/>
                                        <p:tgtEl>
                                          <p:spTgt spid="241674"/>
                                        </p:tgtEl>
                                      </p:cBhvr>
                                    </p:animEffect>
                                    <p:anim calcmode="lin" valueType="num">
                                      <p:cBhvr>
                                        <p:cTn id="25" dur="1000" fill="hold"/>
                                        <p:tgtEl>
                                          <p:spTgt spid="241674"/>
                                        </p:tgtEl>
                                        <p:attrNameLst>
                                          <p:attrName>ppt_x</p:attrName>
                                        </p:attrNameLst>
                                      </p:cBhvr>
                                      <p:tavLst>
                                        <p:tav tm="0">
                                          <p:val>
                                            <p:strVal val="#ppt_x-.1"/>
                                          </p:val>
                                        </p:tav>
                                        <p:tav tm="100000">
                                          <p:val>
                                            <p:strVal val="#ppt_x"/>
                                          </p:val>
                                        </p:tav>
                                      </p:tavLst>
                                    </p:anim>
                                    <p:anim calcmode="lin" valueType="num">
                                      <p:cBhvr>
                                        <p:cTn id="26" dur="1000" fill="hold"/>
                                        <p:tgtEl>
                                          <p:spTgt spid="241674"/>
                                        </p:tgtEl>
                                        <p:attrNameLst>
                                          <p:attrName>ppt_y</p:attrName>
                                        </p:attrNameLst>
                                      </p:cBhvr>
                                      <p:tavLst>
                                        <p:tav tm="0">
                                          <p:val>
                                            <p:strVal val="#ppt_y"/>
                                          </p:val>
                                        </p:tav>
                                        <p:tav tm="100000">
                                          <p:val>
                                            <p:strVal val="#ppt_y"/>
                                          </p:val>
                                        </p:tav>
                                      </p:tavLst>
                                    </p:anim>
                                  </p:childTnLst>
                                </p:cTn>
                              </p:par>
                            </p:childTnLst>
                          </p:cTn>
                        </p:par>
                        <p:par>
                          <p:cTn id="27" fill="hold">
                            <p:stCondLst>
                              <p:cond delay="7400"/>
                            </p:stCondLst>
                            <p:childTnLst>
                              <p:par>
                                <p:cTn id="28" presetID="47" presetClass="entr" presetSubtype="0" fill="hold" nodeType="afterEffect">
                                  <p:stCondLst>
                                    <p:cond delay="0"/>
                                  </p:stCondLst>
                                  <p:childTnLst>
                                    <p:set>
                                      <p:cBhvr>
                                        <p:cTn id="29" dur="1" fill="hold">
                                          <p:stCondLst>
                                            <p:cond delay="0"/>
                                          </p:stCondLst>
                                        </p:cTn>
                                        <p:tgtEl>
                                          <p:spTgt spid="241675"/>
                                        </p:tgtEl>
                                        <p:attrNameLst>
                                          <p:attrName>style.visibility</p:attrName>
                                        </p:attrNameLst>
                                      </p:cBhvr>
                                      <p:to>
                                        <p:strVal val="visible"/>
                                      </p:to>
                                    </p:set>
                                    <p:animEffect transition="in" filter="fade">
                                      <p:cBhvr>
                                        <p:cTn id="30" dur="1000"/>
                                        <p:tgtEl>
                                          <p:spTgt spid="241675"/>
                                        </p:tgtEl>
                                      </p:cBhvr>
                                    </p:animEffect>
                                    <p:anim calcmode="lin" valueType="num">
                                      <p:cBhvr>
                                        <p:cTn id="31" dur="1000" fill="hold"/>
                                        <p:tgtEl>
                                          <p:spTgt spid="241675"/>
                                        </p:tgtEl>
                                        <p:attrNameLst>
                                          <p:attrName>ppt_x</p:attrName>
                                        </p:attrNameLst>
                                      </p:cBhvr>
                                      <p:tavLst>
                                        <p:tav tm="0">
                                          <p:val>
                                            <p:strVal val="#ppt_x"/>
                                          </p:val>
                                        </p:tav>
                                        <p:tav tm="100000">
                                          <p:val>
                                            <p:strVal val="#ppt_x"/>
                                          </p:val>
                                        </p:tav>
                                      </p:tavLst>
                                    </p:anim>
                                    <p:anim calcmode="lin" valueType="num">
                                      <p:cBhvr>
                                        <p:cTn id="32" dur="1000" fill="hold"/>
                                        <p:tgtEl>
                                          <p:spTgt spid="241675"/>
                                        </p:tgtEl>
                                        <p:attrNameLst>
                                          <p:attrName>ppt_y</p:attrName>
                                        </p:attrNameLst>
                                      </p:cBhvr>
                                      <p:tavLst>
                                        <p:tav tm="0">
                                          <p:val>
                                            <p:strVal val="#ppt_y-.1"/>
                                          </p:val>
                                        </p:tav>
                                        <p:tav tm="100000">
                                          <p:val>
                                            <p:strVal val="#ppt_y"/>
                                          </p:val>
                                        </p:tav>
                                      </p:tavLst>
                                    </p:anim>
                                  </p:childTnLst>
                                </p:cTn>
                              </p:par>
                            </p:childTnLst>
                          </p:cTn>
                        </p:par>
                        <p:par>
                          <p:cTn id="33" fill="hold">
                            <p:stCondLst>
                              <p:cond delay="8400"/>
                            </p:stCondLst>
                            <p:childTnLst>
                              <p:par>
                                <p:cTn id="34" presetID="42" presetClass="entr" presetSubtype="0" fill="hold" nodeType="afterEffect">
                                  <p:stCondLst>
                                    <p:cond delay="0"/>
                                  </p:stCondLst>
                                  <p:childTnLst>
                                    <p:set>
                                      <p:cBhvr>
                                        <p:cTn id="35" dur="1" fill="hold">
                                          <p:stCondLst>
                                            <p:cond delay="0"/>
                                          </p:stCondLst>
                                        </p:cTn>
                                        <p:tgtEl>
                                          <p:spTgt spid="241676"/>
                                        </p:tgtEl>
                                        <p:attrNameLst>
                                          <p:attrName>style.visibility</p:attrName>
                                        </p:attrNameLst>
                                      </p:cBhvr>
                                      <p:to>
                                        <p:strVal val="visible"/>
                                      </p:to>
                                    </p:set>
                                    <p:animEffect transition="in" filter="fade">
                                      <p:cBhvr>
                                        <p:cTn id="36" dur="1000"/>
                                        <p:tgtEl>
                                          <p:spTgt spid="241676"/>
                                        </p:tgtEl>
                                      </p:cBhvr>
                                    </p:animEffect>
                                    <p:anim calcmode="lin" valueType="num">
                                      <p:cBhvr>
                                        <p:cTn id="37" dur="1000" fill="hold"/>
                                        <p:tgtEl>
                                          <p:spTgt spid="241676"/>
                                        </p:tgtEl>
                                        <p:attrNameLst>
                                          <p:attrName>ppt_x</p:attrName>
                                        </p:attrNameLst>
                                      </p:cBhvr>
                                      <p:tavLst>
                                        <p:tav tm="0">
                                          <p:val>
                                            <p:strVal val="#ppt_x"/>
                                          </p:val>
                                        </p:tav>
                                        <p:tav tm="100000">
                                          <p:val>
                                            <p:strVal val="#ppt_x"/>
                                          </p:val>
                                        </p:tav>
                                      </p:tavLst>
                                    </p:anim>
                                    <p:anim calcmode="lin" valueType="num">
                                      <p:cBhvr>
                                        <p:cTn id="38" dur="1000" fill="hold"/>
                                        <p:tgtEl>
                                          <p:spTgt spid="241676"/>
                                        </p:tgtEl>
                                        <p:attrNameLst>
                                          <p:attrName>ppt_y</p:attrName>
                                        </p:attrNameLst>
                                      </p:cBhvr>
                                      <p:tavLst>
                                        <p:tav tm="0">
                                          <p:val>
                                            <p:strVal val="#ppt_y+.1"/>
                                          </p:val>
                                        </p:tav>
                                        <p:tav tm="100000">
                                          <p:val>
                                            <p:strVal val="#ppt_y"/>
                                          </p:val>
                                        </p:tav>
                                      </p:tavLst>
                                    </p:anim>
                                  </p:childTnLst>
                                </p:cTn>
                              </p:par>
                              <p:par>
                                <p:cTn id="39" presetID="29" presetClass="entr" presetSubtype="0" fill="hold" grpId="0" nodeType="withEffect">
                                  <p:stCondLst>
                                    <p:cond delay="0"/>
                                  </p:stCondLst>
                                  <p:childTnLst>
                                    <p:set>
                                      <p:cBhvr>
                                        <p:cTn id="40" dur="1" fill="hold">
                                          <p:stCondLst>
                                            <p:cond delay="0"/>
                                          </p:stCondLst>
                                        </p:cTn>
                                        <p:tgtEl>
                                          <p:spTgt spid="241677"/>
                                        </p:tgtEl>
                                        <p:attrNameLst>
                                          <p:attrName>style.visibility</p:attrName>
                                        </p:attrNameLst>
                                      </p:cBhvr>
                                      <p:to>
                                        <p:strVal val="visible"/>
                                      </p:to>
                                    </p:set>
                                    <p:anim calcmode="lin" valueType="num">
                                      <p:cBhvr>
                                        <p:cTn id="41" dur="1000" fill="hold"/>
                                        <p:tgtEl>
                                          <p:spTgt spid="241677"/>
                                        </p:tgtEl>
                                        <p:attrNameLst>
                                          <p:attrName>ppt_x</p:attrName>
                                        </p:attrNameLst>
                                      </p:cBhvr>
                                      <p:tavLst>
                                        <p:tav tm="0">
                                          <p:val>
                                            <p:strVal val="#ppt_x-.2"/>
                                          </p:val>
                                        </p:tav>
                                        <p:tav tm="100000">
                                          <p:val>
                                            <p:strVal val="#ppt_x"/>
                                          </p:val>
                                        </p:tav>
                                      </p:tavLst>
                                    </p:anim>
                                    <p:anim calcmode="lin" valueType="num">
                                      <p:cBhvr>
                                        <p:cTn id="42" dur="1000" fill="hold"/>
                                        <p:tgtEl>
                                          <p:spTgt spid="241677"/>
                                        </p:tgtEl>
                                        <p:attrNameLst>
                                          <p:attrName>ppt_y</p:attrName>
                                        </p:attrNameLst>
                                      </p:cBhvr>
                                      <p:tavLst>
                                        <p:tav tm="0">
                                          <p:val>
                                            <p:strVal val="#ppt_y"/>
                                          </p:val>
                                        </p:tav>
                                        <p:tav tm="100000">
                                          <p:val>
                                            <p:strVal val="#ppt_y"/>
                                          </p:val>
                                        </p:tav>
                                      </p:tavLst>
                                    </p:anim>
                                    <p:animEffect transition="in" filter="wipe(right)" prLst="gradientSize: 0.1">
                                      <p:cBhvr>
                                        <p:cTn id="43" dur="1000"/>
                                        <p:tgtEl>
                                          <p:spTgt spid="241677"/>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241678"/>
                                        </p:tgtEl>
                                        <p:attrNameLst>
                                          <p:attrName>style.visibility</p:attrName>
                                        </p:attrNameLst>
                                      </p:cBhvr>
                                      <p:to>
                                        <p:strVal val="visible"/>
                                      </p:to>
                                    </p:set>
                                    <p:anim calcmode="lin" valueType="num">
                                      <p:cBhvr>
                                        <p:cTn id="46" dur="1000" fill="hold"/>
                                        <p:tgtEl>
                                          <p:spTgt spid="241678"/>
                                        </p:tgtEl>
                                        <p:attrNameLst>
                                          <p:attrName>ppt_x</p:attrName>
                                        </p:attrNameLst>
                                      </p:cBhvr>
                                      <p:tavLst>
                                        <p:tav tm="0">
                                          <p:val>
                                            <p:strVal val="#ppt_x-.2"/>
                                          </p:val>
                                        </p:tav>
                                        <p:tav tm="100000">
                                          <p:val>
                                            <p:strVal val="#ppt_x"/>
                                          </p:val>
                                        </p:tav>
                                      </p:tavLst>
                                    </p:anim>
                                    <p:anim calcmode="lin" valueType="num">
                                      <p:cBhvr>
                                        <p:cTn id="47" dur="1000" fill="hold"/>
                                        <p:tgtEl>
                                          <p:spTgt spid="241678"/>
                                        </p:tgtEl>
                                        <p:attrNameLst>
                                          <p:attrName>ppt_y</p:attrName>
                                        </p:attrNameLst>
                                      </p:cBhvr>
                                      <p:tavLst>
                                        <p:tav tm="0">
                                          <p:val>
                                            <p:strVal val="#ppt_y"/>
                                          </p:val>
                                        </p:tav>
                                        <p:tav tm="100000">
                                          <p:val>
                                            <p:strVal val="#ppt_y"/>
                                          </p:val>
                                        </p:tav>
                                      </p:tavLst>
                                    </p:anim>
                                    <p:animEffect transition="in" filter="wipe(right)" prLst="gradientSize: 0.1">
                                      <p:cBhvr>
                                        <p:cTn id="48" dur="1000"/>
                                        <p:tgtEl>
                                          <p:spTgt spid="241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8" grpId="0"/>
      <p:bldP spid="241669" grpId="0"/>
      <p:bldP spid="241674" grpId="0"/>
      <p:bldP spid="241677" grpId="0"/>
      <p:bldP spid="241678" grpId="0"/>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E4EE8012-E837-4613-B7C9-440FA0CB6AFB}" type="slidenum">
              <a:rPr lang="ar-SA">
                <a:solidFill>
                  <a:srgbClr val="90C226"/>
                </a:solidFill>
              </a:rPr>
              <a:pPr/>
              <a:t>95</a:t>
            </a:fld>
            <a:endParaRPr lang="en-US" dirty="0">
              <a:solidFill>
                <a:srgbClr val="90C226"/>
              </a:solidFill>
            </a:endParaRPr>
          </a:p>
        </p:txBody>
      </p:sp>
      <p:sp>
        <p:nvSpPr>
          <p:cNvPr id="249858" name="Rectangle 2"/>
          <p:cNvSpPr>
            <a:spLocks noChangeArrowheads="1"/>
          </p:cNvSpPr>
          <p:nvPr/>
        </p:nvSpPr>
        <p:spPr bwMode="auto">
          <a:xfrm>
            <a:off x="539750" y="6021388"/>
            <a:ext cx="3024188" cy="503237"/>
          </a:xfrm>
          <a:prstGeom prst="rect">
            <a:avLst/>
          </a:prstGeom>
          <a:solidFill>
            <a:srgbClr val="FF3300">
              <a:alpha val="14999"/>
            </a:srgbClr>
          </a:solidFill>
          <a:ln w="12700" cap="sq">
            <a:solidFill>
              <a:schemeClr val="hlink"/>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49860" name="Picture 4" descr="1"/>
          <p:cNvPicPr>
            <a:picLocks noChangeAspect="1" noChangeArrowheads="1"/>
          </p:cNvPicPr>
          <p:nvPr/>
        </p:nvPicPr>
        <p:blipFill>
          <a:blip r:embed="rId3">
            <a:lum contrast="24000"/>
          </a:blip>
          <a:srcRect/>
          <a:stretch>
            <a:fillRect/>
          </a:stretch>
        </p:blipFill>
        <p:spPr bwMode="auto">
          <a:xfrm>
            <a:off x="2916238" y="333375"/>
            <a:ext cx="2808287" cy="21066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49861" name="Picture 5" descr="2"/>
          <p:cNvPicPr>
            <a:picLocks noChangeAspect="1" noChangeArrowheads="1"/>
          </p:cNvPicPr>
          <p:nvPr/>
        </p:nvPicPr>
        <p:blipFill>
          <a:blip r:embed="rId4">
            <a:lum contrast="24000"/>
          </a:blip>
          <a:srcRect/>
          <a:stretch>
            <a:fillRect/>
          </a:stretch>
        </p:blipFill>
        <p:spPr bwMode="auto">
          <a:xfrm>
            <a:off x="5940425" y="333375"/>
            <a:ext cx="2808288" cy="21066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49862" name="Picture 6" descr="tttt1"/>
          <p:cNvPicPr>
            <a:picLocks noChangeAspect="1" noChangeArrowheads="1"/>
          </p:cNvPicPr>
          <p:nvPr/>
        </p:nvPicPr>
        <p:blipFill>
          <a:blip r:embed="rId5">
            <a:lum contrast="18000"/>
          </a:blip>
          <a:srcRect/>
          <a:stretch>
            <a:fillRect/>
          </a:stretch>
        </p:blipFill>
        <p:spPr bwMode="auto">
          <a:xfrm>
            <a:off x="7092950" y="3284538"/>
            <a:ext cx="1524000" cy="2468562"/>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49863" name="Picture 7" descr="ttttt2"/>
          <p:cNvPicPr>
            <a:picLocks noChangeAspect="1" noChangeArrowheads="1"/>
          </p:cNvPicPr>
          <p:nvPr/>
        </p:nvPicPr>
        <p:blipFill>
          <a:blip r:embed="rId6">
            <a:lum contrast="42000"/>
          </a:blip>
          <a:srcRect/>
          <a:stretch>
            <a:fillRect/>
          </a:stretch>
        </p:blipFill>
        <p:spPr bwMode="auto">
          <a:xfrm>
            <a:off x="755650" y="260350"/>
            <a:ext cx="1752600" cy="2438400"/>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49864" name="Rectangle 8"/>
          <p:cNvSpPr>
            <a:spLocks noChangeArrowheads="1"/>
          </p:cNvSpPr>
          <p:nvPr/>
        </p:nvSpPr>
        <p:spPr bwMode="auto">
          <a:xfrm>
            <a:off x="900113" y="2781300"/>
            <a:ext cx="3106737" cy="825500"/>
          </a:xfrm>
          <a:prstGeom prst="rect">
            <a:avLst/>
          </a:prstGeom>
          <a:noFill/>
          <a:ln w="9525">
            <a:noFill/>
            <a:miter lim="800000"/>
            <a:headEnd/>
            <a:tailEnd/>
          </a:ln>
          <a:effectLst/>
        </p:spPr>
        <p:txBody>
          <a:bodyPr>
            <a:spAutoFit/>
          </a:bodyPr>
          <a:lstStyle/>
          <a:p>
            <a:pPr algn="ctr" fontAlgn="base">
              <a:lnSpc>
                <a:spcPct val="150000"/>
              </a:lnSpc>
              <a:spcBef>
                <a:spcPct val="30000"/>
              </a:spcBef>
              <a:spcAft>
                <a:spcPct val="0"/>
              </a:spcAft>
            </a:pPr>
            <a:r>
              <a:rPr lang="fa-IR" sz="1600" b="1" dirty="0">
                <a:solidFill>
                  <a:prstClr val="black"/>
                </a:solidFill>
                <a:latin typeface="Arial" pitchFamily="34" charset="0"/>
                <a:cs typeface="B Homa" panose="00000400000000000000" pitchFamily="2" charset="-78"/>
              </a:rPr>
              <a:t>کاشی کاری مسجد جامع نطنز کاشی های فیروزه ای و آجرهای منقش</a:t>
            </a:r>
            <a:endParaRPr lang="en-US" sz="1600" b="1" dirty="0">
              <a:solidFill>
                <a:prstClr val="black"/>
              </a:solidFill>
              <a:latin typeface="Arial" pitchFamily="34" charset="0"/>
              <a:cs typeface="B Homa" panose="00000400000000000000" pitchFamily="2" charset="-78"/>
            </a:endParaRPr>
          </a:p>
        </p:txBody>
      </p:sp>
      <p:sp>
        <p:nvSpPr>
          <p:cNvPr id="249867" name="Rectangle 11"/>
          <p:cNvSpPr>
            <a:spLocks noChangeArrowheads="1"/>
          </p:cNvSpPr>
          <p:nvPr/>
        </p:nvSpPr>
        <p:spPr bwMode="auto">
          <a:xfrm>
            <a:off x="539750" y="6021388"/>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7"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pic>
        <p:nvPicPr>
          <p:cNvPr id="249868" name="Picture 12" descr="DSCN2471"/>
          <p:cNvPicPr>
            <a:picLocks noChangeAspect="1" noChangeArrowheads="1"/>
          </p:cNvPicPr>
          <p:nvPr/>
        </p:nvPicPr>
        <p:blipFill>
          <a:blip r:embed="rId8">
            <a:lum contrast="18000"/>
          </a:blip>
          <a:srcRect/>
          <a:stretch>
            <a:fillRect/>
          </a:stretch>
        </p:blipFill>
        <p:spPr bwMode="auto">
          <a:xfrm>
            <a:off x="4284663" y="2708275"/>
            <a:ext cx="2411412" cy="396081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49869" name="Rectangle 13"/>
          <p:cNvSpPr>
            <a:spLocks noChangeArrowheads="1"/>
          </p:cNvSpPr>
          <p:nvPr/>
        </p:nvSpPr>
        <p:spPr bwMode="auto">
          <a:xfrm>
            <a:off x="4284663" y="6308725"/>
            <a:ext cx="2387600" cy="304800"/>
          </a:xfrm>
          <a:prstGeom prst="rect">
            <a:avLst/>
          </a:prstGeom>
          <a:noFill/>
          <a:ln w="9525">
            <a:noFill/>
            <a:miter lim="800000"/>
            <a:headEnd/>
            <a:tailEnd/>
          </a:ln>
          <a:effectLst/>
        </p:spPr>
        <p:txBody>
          <a:bodyPr>
            <a:spAutoFit/>
          </a:bodyPr>
          <a:lstStyle/>
          <a:p>
            <a:pPr fontAlgn="base">
              <a:spcBef>
                <a:spcPct val="30000"/>
              </a:spcBef>
              <a:spcAft>
                <a:spcPct val="0"/>
              </a:spcAft>
            </a:pPr>
            <a:r>
              <a:rPr lang="fa-IR" sz="1400" b="1" dirty="0">
                <a:solidFill>
                  <a:prstClr val="black"/>
                </a:solidFill>
                <a:latin typeface="Arial" pitchFamily="34" charset="0"/>
                <a:cs typeface="B Homa" panose="00000400000000000000" pitchFamily="2" charset="-78"/>
              </a:rPr>
              <a:t> نمای ایوان رفیع مسجد جامع نطنز </a:t>
            </a:r>
            <a:endParaRPr lang="en-US" sz="1400" b="1" dirty="0">
              <a:solidFill>
                <a:prstClr val="black"/>
              </a:solidFill>
              <a:latin typeface="Arial" pitchFamily="34" charset="0"/>
              <a:cs typeface="B Homa" panose="00000400000000000000" pitchFamily="2" charset="-78"/>
            </a:endParaRPr>
          </a:p>
        </p:txBody>
      </p:sp>
      <p:pic>
        <p:nvPicPr>
          <p:cNvPr id="249870" name="Picture 14" descr="afoshteh m"/>
          <p:cNvPicPr>
            <a:picLocks noChangeAspect="1" noChangeArrowheads="1"/>
          </p:cNvPicPr>
          <p:nvPr/>
        </p:nvPicPr>
        <p:blipFill>
          <a:blip r:embed="rId9"/>
          <a:srcRect/>
          <a:stretch>
            <a:fillRect/>
          </a:stretch>
        </p:blipFill>
        <p:spPr bwMode="auto">
          <a:xfrm>
            <a:off x="827088" y="3644900"/>
            <a:ext cx="2855912" cy="2151063"/>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49871" name="Rectangle 15"/>
          <p:cNvSpPr>
            <a:spLocks noChangeArrowheads="1"/>
          </p:cNvSpPr>
          <p:nvPr/>
        </p:nvSpPr>
        <p:spPr bwMode="auto">
          <a:xfrm>
            <a:off x="793497" y="5516563"/>
            <a:ext cx="978153" cy="307777"/>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1400" b="1" dirty="0">
                <a:solidFill>
                  <a:prstClr val="black"/>
                </a:solidFill>
                <a:latin typeface="Arial" pitchFamily="34" charset="0"/>
                <a:cs typeface="B Homa" panose="00000400000000000000" pitchFamily="2" charset="-78"/>
              </a:rPr>
              <a:t> صحن مسجد</a:t>
            </a:r>
            <a:endParaRPr lang="en-US" sz="1400" b="1" dirty="0">
              <a:solidFill>
                <a:prstClr val="black"/>
              </a:solidFill>
              <a:latin typeface="Arial" pitchFamily="34" charset="0"/>
              <a:cs typeface="B Homa" panose="00000400000000000000" pitchFamily="2" charset="-78"/>
            </a:endParaRPr>
          </a:p>
        </p:txBody>
      </p:sp>
    </p:spTree>
    <p:extLst>
      <p:ext uri="{BB962C8B-B14F-4D97-AF65-F5344CB8AC3E}">
        <p14:creationId xmlns:p14="http://schemas.microsoft.com/office/powerpoint/2010/main" val="10511540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49860"/>
                                        </p:tgtEl>
                                        <p:attrNameLst>
                                          <p:attrName>style.visibility</p:attrName>
                                        </p:attrNameLst>
                                      </p:cBhvr>
                                      <p:to>
                                        <p:strVal val="visible"/>
                                      </p:to>
                                    </p:set>
                                    <p:animEffect transition="in" filter="slide(fromBottom)">
                                      <p:cBhvr>
                                        <p:cTn id="7" dur="500"/>
                                        <p:tgtEl>
                                          <p:spTgt spid="24986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49861"/>
                                        </p:tgtEl>
                                        <p:attrNameLst>
                                          <p:attrName>style.visibility</p:attrName>
                                        </p:attrNameLst>
                                      </p:cBhvr>
                                      <p:to>
                                        <p:strVal val="visible"/>
                                      </p:to>
                                    </p:set>
                                    <p:animEffect transition="in" filter="slide(fromTop)">
                                      <p:cBhvr>
                                        <p:cTn id="11" dur="500"/>
                                        <p:tgtEl>
                                          <p:spTgt spid="249861"/>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249862"/>
                                        </p:tgtEl>
                                        <p:attrNameLst>
                                          <p:attrName>style.visibility</p:attrName>
                                        </p:attrNameLst>
                                      </p:cBhvr>
                                      <p:to>
                                        <p:strVal val="visible"/>
                                      </p:to>
                                    </p:set>
                                    <p:animEffect transition="in" filter="slide(fromLeft)">
                                      <p:cBhvr>
                                        <p:cTn id="15" dur="500"/>
                                        <p:tgtEl>
                                          <p:spTgt spid="249862"/>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49863"/>
                                        </p:tgtEl>
                                        <p:attrNameLst>
                                          <p:attrName>style.visibility</p:attrName>
                                        </p:attrNameLst>
                                      </p:cBhvr>
                                      <p:to>
                                        <p:strVal val="visible"/>
                                      </p:to>
                                    </p:set>
                                    <p:animEffect transition="in" filter="slide(fromRight)">
                                      <p:cBhvr>
                                        <p:cTn id="19" dur="500"/>
                                        <p:tgtEl>
                                          <p:spTgt spid="249863"/>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249864">
                                            <p:txEl>
                                              <p:pRg st="0" end="0"/>
                                            </p:txEl>
                                          </p:spTgt>
                                        </p:tgtEl>
                                        <p:attrNameLst>
                                          <p:attrName>style.visibility</p:attrName>
                                        </p:attrNameLst>
                                      </p:cBhvr>
                                      <p:to>
                                        <p:strVal val="visible"/>
                                      </p:to>
                                    </p:set>
                                    <p:anim calcmode="lin" valueType="num">
                                      <p:cBhvr>
                                        <p:cTn id="23" dur="1000" fill="hold"/>
                                        <p:tgtEl>
                                          <p:spTgt spid="249864">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24986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9864">
                                            <p:txEl>
                                              <p:pRg st="0" end="0"/>
                                            </p:txEl>
                                          </p:spTgt>
                                        </p:tgtEl>
                                      </p:cBhvr>
                                    </p:animEffect>
                                  </p:childTnLst>
                                </p:cTn>
                              </p:par>
                              <p:par>
                                <p:cTn id="26" presetID="18" presetClass="entr" presetSubtype="12" fill="hold" nodeType="withEffect">
                                  <p:stCondLst>
                                    <p:cond delay="0"/>
                                  </p:stCondLst>
                                  <p:childTnLst>
                                    <p:set>
                                      <p:cBhvr>
                                        <p:cTn id="27" dur="1" fill="hold">
                                          <p:stCondLst>
                                            <p:cond delay="0"/>
                                          </p:stCondLst>
                                        </p:cTn>
                                        <p:tgtEl>
                                          <p:spTgt spid="249868"/>
                                        </p:tgtEl>
                                        <p:attrNameLst>
                                          <p:attrName>style.visibility</p:attrName>
                                        </p:attrNameLst>
                                      </p:cBhvr>
                                      <p:to>
                                        <p:strVal val="visible"/>
                                      </p:to>
                                    </p:set>
                                    <p:animEffect transition="in" filter="strips(downLeft)">
                                      <p:cBhvr>
                                        <p:cTn id="28" dur="500"/>
                                        <p:tgtEl>
                                          <p:spTgt spid="249868"/>
                                        </p:tgtEl>
                                      </p:cBhvr>
                                    </p:animEffect>
                                  </p:childTnLst>
                                </p:cTn>
                              </p:par>
                            </p:childTnLst>
                          </p:cTn>
                        </p:par>
                        <p:par>
                          <p:cTn id="29" fill="hold">
                            <p:stCondLst>
                              <p:cond delay="3000"/>
                            </p:stCondLst>
                            <p:childTnLst>
                              <p:par>
                                <p:cTn id="30" presetID="27" presetClass="entr" presetSubtype="0" fill="hold" grpId="0" nodeType="afterEffect">
                                  <p:stCondLst>
                                    <p:cond delay="0"/>
                                  </p:stCondLst>
                                  <p:iterate type="lt">
                                    <p:tmPct val="50000"/>
                                  </p:iterate>
                                  <p:childTnLst>
                                    <p:set>
                                      <p:cBhvr>
                                        <p:cTn id="31" dur="1" fill="hold">
                                          <p:stCondLst>
                                            <p:cond delay="0"/>
                                          </p:stCondLst>
                                        </p:cTn>
                                        <p:tgtEl>
                                          <p:spTgt spid="249869"/>
                                        </p:tgtEl>
                                        <p:attrNameLst>
                                          <p:attrName>style.visibility</p:attrName>
                                        </p:attrNameLst>
                                      </p:cBhvr>
                                      <p:to>
                                        <p:strVal val="visible"/>
                                      </p:to>
                                    </p:set>
                                    <p:anim calcmode="discrete" valueType="clr">
                                      <p:cBhvr override="childStyle">
                                        <p:cTn id="32" dur="80"/>
                                        <p:tgtEl>
                                          <p:spTgt spid="249869"/>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249869"/>
                                        </p:tgtEl>
                                        <p:attrNameLst>
                                          <p:attrName>fillcolor</p:attrName>
                                        </p:attrNameLst>
                                      </p:cBhvr>
                                      <p:tavLst>
                                        <p:tav tm="0">
                                          <p:val>
                                            <p:clrVal>
                                              <a:schemeClr val="accent2"/>
                                            </p:clrVal>
                                          </p:val>
                                        </p:tav>
                                        <p:tav tm="50000">
                                          <p:val>
                                            <p:clrVal>
                                              <a:schemeClr val="hlink"/>
                                            </p:clrVal>
                                          </p:val>
                                        </p:tav>
                                      </p:tavLst>
                                    </p:anim>
                                    <p:set>
                                      <p:cBhvr>
                                        <p:cTn id="34" dur="80"/>
                                        <p:tgtEl>
                                          <p:spTgt spid="249869"/>
                                        </p:tgtEl>
                                        <p:attrNameLst>
                                          <p:attrName>fill.type</p:attrName>
                                        </p:attrNameLst>
                                      </p:cBhvr>
                                      <p:to>
                                        <p:strVal val="solid"/>
                                      </p:to>
                                    </p:set>
                                  </p:childTnLst>
                                </p:cTn>
                              </p:par>
                            </p:childTnLst>
                          </p:cTn>
                        </p:par>
                        <p:par>
                          <p:cTn id="35" fill="hold">
                            <p:stCondLst>
                              <p:cond delay="4040"/>
                            </p:stCondLst>
                            <p:childTnLst>
                              <p:par>
                                <p:cTn id="36" presetID="18" presetClass="entr" presetSubtype="6" fill="hold" nodeType="afterEffect">
                                  <p:stCondLst>
                                    <p:cond delay="0"/>
                                  </p:stCondLst>
                                  <p:childTnLst>
                                    <p:set>
                                      <p:cBhvr>
                                        <p:cTn id="37" dur="1" fill="hold">
                                          <p:stCondLst>
                                            <p:cond delay="0"/>
                                          </p:stCondLst>
                                        </p:cTn>
                                        <p:tgtEl>
                                          <p:spTgt spid="249870"/>
                                        </p:tgtEl>
                                        <p:attrNameLst>
                                          <p:attrName>style.visibility</p:attrName>
                                        </p:attrNameLst>
                                      </p:cBhvr>
                                      <p:to>
                                        <p:strVal val="visible"/>
                                      </p:to>
                                    </p:set>
                                    <p:animEffect transition="in" filter="strips(downRight)">
                                      <p:cBhvr>
                                        <p:cTn id="38" dur="500"/>
                                        <p:tgtEl>
                                          <p:spTgt spid="249870"/>
                                        </p:tgtEl>
                                      </p:cBhvr>
                                    </p:animEffect>
                                  </p:childTnLst>
                                </p:cTn>
                              </p:par>
                              <p:par>
                                <p:cTn id="39" presetID="27" presetClass="entr" presetSubtype="0" fill="hold" grpId="0" nodeType="withEffect">
                                  <p:stCondLst>
                                    <p:cond delay="0"/>
                                  </p:stCondLst>
                                  <p:iterate type="lt">
                                    <p:tmPct val="50000"/>
                                  </p:iterate>
                                  <p:childTnLst>
                                    <p:set>
                                      <p:cBhvr>
                                        <p:cTn id="40" dur="1" fill="hold">
                                          <p:stCondLst>
                                            <p:cond delay="0"/>
                                          </p:stCondLst>
                                        </p:cTn>
                                        <p:tgtEl>
                                          <p:spTgt spid="249871"/>
                                        </p:tgtEl>
                                        <p:attrNameLst>
                                          <p:attrName>style.visibility</p:attrName>
                                        </p:attrNameLst>
                                      </p:cBhvr>
                                      <p:to>
                                        <p:strVal val="visible"/>
                                      </p:to>
                                    </p:set>
                                    <p:anim calcmode="discrete" valueType="clr">
                                      <p:cBhvr override="childStyle">
                                        <p:cTn id="41" dur="80"/>
                                        <p:tgtEl>
                                          <p:spTgt spid="249871"/>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249871"/>
                                        </p:tgtEl>
                                        <p:attrNameLst>
                                          <p:attrName>fillcolor</p:attrName>
                                        </p:attrNameLst>
                                      </p:cBhvr>
                                      <p:tavLst>
                                        <p:tav tm="0">
                                          <p:val>
                                            <p:clrVal>
                                              <a:schemeClr val="accent2"/>
                                            </p:clrVal>
                                          </p:val>
                                        </p:tav>
                                        <p:tav tm="50000">
                                          <p:val>
                                            <p:clrVal>
                                              <a:schemeClr val="hlink"/>
                                            </p:clrVal>
                                          </p:val>
                                        </p:tav>
                                      </p:tavLst>
                                    </p:anim>
                                    <p:set>
                                      <p:cBhvr>
                                        <p:cTn id="43" dur="80"/>
                                        <p:tgtEl>
                                          <p:spTgt spid="24987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9" grpId="0"/>
      <p:bldP spid="249871" grpId="0"/>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EBCB5332-427E-4074-AA2C-B75A4F3EA44E}" type="slidenum">
              <a:rPr lang="ar-SA">
                <a:solidFill>
                  <a:srgbClr val="90C226"/>
                </a:solidFill>
              </a:rPr>
              <a:pPr/>
              <a:t>96</a:t>
            </a:fld>
            <a:endParaRPr lang="en-US" dirty="0">
              <a:solidFill>
                <a:srgbClr val="90C226"/>
              </a:solidFill>
            </a:endParaRPr>
          </a:p>
        </p:txBody>
      </p:sp>
      <p:sp>
        <p:nvSpPr>
          <p:cNvPr id="251906" name="Rectangle 2"/>
          <p:cNvSpPr>
            <a:spLocks noChangeArrowheads="1"/>
          </p:cNvSpPr>
          <p:nvPr/>
        </p:nvSpPr>
        <p:spPr bwMode="auto">
          <a:xfrm>
            <a:off x="539750" y="5876925"/>
            <a:ext cx="2952750" cy="431800"/>
          </a:xfrm>
          <a:prstGeom prst="rect">
            <a:avLst/>
          </a:prstGeom>
          <a:solidFill>
            <a:srgbClr val="FF3300">
              <a:alpha val="14999"/>
            </a:srgbClr>
          </a:solidFill>
          <a:ln w="12700" cap="sq">
            <a:solidFill>
              <a:schemeClr val="tx1"/>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1907" name="Rectangle 3"/>
          <p:cNvSpPr>
            <a:spLocks noChangeArrowheads="1"/>
          </p:cNvSpPr>
          <p:nvPr/>
        </p:nvSpPr>
        <p:spPr bwMode="auto">
          <a:xfrm>
            <a:off x="4716463" y="1773238"/>
            <a:ext cx="4176712" cy="33115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1908" name="Rectangle 4"/>
          <p:cNvSpPr>
            <a:spLocks noChangeArrowheads="1"/>
          </p:cNvSpPr>
          <p:nvPr/>
        </p:nvSpPr>
        <p:spPr bwMode="auto">
          <a:xfrm>
            <a:off x="971550" y="1268413"/>
            <a:ext cx="7696200" cy="3763962"/>
          </a:xfrm>
          <a:prstGeom prst="rect">
            <a:avLst/>
          </a:prstGeom>
          <a:noFill/>
          <a:ln w="9525">
            <a:noFill/>
            <a:miter lim="800000"/>
            <a:headEnd/>
            <a:tailEnd/>
          </a:ln>
          <a:effectLst/>
        </p:spPr>
        <p:txBody>
          <a:bodyPr>
            <a:spAutoFit/>
          </a:bodyPr>
          <a:lstStyle/>
          <a:p>
            <a:pPr algn="just" fontAlgn="base">
              <a:lnSpc>
                <a:spcPct val="140000"/>
              </a:lnSpc>
              <a:spcBef>
                <a:spcPct val="0"/>
              </a:spcBef>
              <a:spcAft>
                <a:spcPct val="0"/>
              </a:spcAft>
            </a:pPr>
            <a:endParaRPr lang="fa-IR" sz="2800" dirty="0">
              <a:solidFill>
                <a:srgbClr val="EBEBEB"/>
              </a:solidFill>
              <a:latin typeface="Arial" pitchFamily="34" charset="0"/>
              <a:cs typeface="B Zar" pitchFamily="2" charset="-78"/>
            </a:endParaRP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بنای اصلی مسجد در زمان سلطنت ابوسعید</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بنا شده است.بعدها در زمان حکومت شاهرخ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تعمیر شد و قسمتهایی به آن اضافه گشت</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.در فضای زیر گنبد این مسجد محرابی است</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که گچ بری تزئینی اش فضای بسیار زیادی</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 را اشغال کرده است.این محراب در زمان </a:t>
            </a:r>
          </a:p>
          <a:p>
            <a:pPr algn="just" fontAlgn="base">
              <a:lnSpc>
                <a:spcPct val="140000"/>
              </a:lnSpc>
              <a:spcBef>
                <a:spcPct val="0"/>
              </a:spcBef>
              <a:spcAft>
                <a:spcPct val="0"/>
              </a:spcAft>
            </a:pPr>
            <a:r>
              <a:rPr lang="fa-IR" sz="2000" b="1" dirty="0">
                <a:solidFill>
                  <a:srgbClr val="EBEBEB"/>
                </a:solidFill>
                <a:latin typeface="Arial" pitchFamily="34" charset="0"/>
                <a:cs typeface="B Zar" pitchFamily="2" charset="-78"/>
              </a:rPr>
              <a:t>شاهرخ ساخته شده است</a:t>
            </a:r>
            <a:r>
              <a:rPr lang="fa-IR" sz="2400" b="1" dirty="0">
                <a:solidFill>
                  <a:srgbClr val="EBEBEB"/>
                </a:solidFill>
                <a:latin typeface="Arial" pitchFamily="34" charset="0"/>
                <a:cs typeface="B Zar" pitchFamily="2" charset="-78"/>
              </a:rPr>
              <a:t>.</a:t>
            </a:r>
            <a:endParaRPr lang="en-US" sz="2400" b="1" dirty="0">
              <a:solidFill>
                <a:srgbClr val="EBEBEB"/>
              </a:solidFill>
              <a:latin typeface="Arial" pitchFamily="34" charset="0"/>
              <a:cs typeface="B Zar" pitchFamily="2" charset="-78"/>
            </a:endParaRPr>
          </a:p>
        </p:txBody>
      </p:sp>
      <p:sp>
        <p:nvSpPr>
          <p:cNvPr id="251909" name="Rectangle 5"/>
          <p:cNvSpPr>
            <a:spLocks noChangeArrowheads="1"/>
          </p:cNvSpPr>
          <p:nvPr/>
        </p:nvSpPr>
        <p:spPr bwMode="auto">
          <a:xfrm>
            <a:off x="4780609" y="787400"/>
            <a:ext cx="3347391" cy="584775"/>
          </a:xfrm>
          <a:prstGeom prst="rect">
            <a:avLst/>
          </a:prstGeom>
          <a:noFill/>
          <a:ln w="9525">
            <a:noFill/>
            <a:miter lim="800000"/>
            <a:headEnd/>
            <a:tailEnd/>
          </a:ln>
          <a:effectLst>
            <a:outerShdw dist="28398" dir="3806097" algn="ctr" rotWithShape="0">
              <a:schemeClr val="bg2"/>
            </a:outerShdw>
          </a:effectLst>
        </p:spPr>
        <p:txBody>
          <a:bodyPr wrap="none">
            <a:spAutoFit/>
          </a:bodyPr>
          <a:lstStyle/>
          <a:p>
            <a:pPr fontAlgn="base">
              <a:spcBef>
                <a:spcPct val="0"/>
              </a:spcBef>
              <a:spcAft>
                <a:spcPct val="0"/>
              </a:spcAft>
              <a:buFontTx/>
              <a:buChar char="•"/>
            </a:pPr>
            <a:r>
              <a:rPr lang="fa-IR" sz="3200" b="1" dirty="0">
                <a:solidFill>
                  <a:prstClr val="black"/>
                </a:solidFill>
                <a:latin typeface="Arial" pitchFamily="34" charset="0"/>
                <a:cs typeface="B Zar" pitchFamily="2" charset="-78"/>
              </a:rPr>
              <a:t> مسجد جامع ورامین:</a:t>
            </a:r>
            <a:endParaRPr lang="en-US" sz="3200" b="1" dirty="0">
              <a:solidFill>
                <a:prstClr val="black"/>
              </a:solidFill>
              <a:latin typeface="Arial" pitchFamily="34" charset="0"/>
              <a:cs typeface="B Zar" pitchFamily="2" charset="-78"/>
            </a:endParaRPr>
          </a:p>
        </p:txBody>
      </p:sp>
      <p:sp>
        <p:nvSpPr>
          <p:cNvPr id="251910" name="Rectangle 6"/>
          <p:cNvSpPr>
            <a:spLocks noChangeArrowheads="1"/>
          </p:cNvSpPr>
          <p:nvPr/>
        </p:nvSpPr>
        <p:spPr bwMode="auto">
          <a:xfrm>
            <a:off x="2355850" y="6019800"/>
            <a:ext cx="184150" cy="457200"/>
          </a:xfrm>
          <a:prstGeom prst="rect">
            <a:avLst/>
          </a:prstGeom>
          <a:noFill/>
          <a:ln w="9525" algn="ctr">
            <a:noFill/>
            <a:miter lim="800000"/>
            <a:headEnd/>
            <a:tailEnd/>
          </a:ln>
          <a:effectLst/>
        </p:spPr>
        <p:txBody>
          <a:bodyPr wrap="none">
            <a:spAutoFit/>
          </a:bodyPr>
          <a:lstStyle/>
          <a:p>
            <a:pPr algn="ctr" fontAlgn="base">
              <a:spcBef>
                <a:spcPct val="0"/>
              </a:spcBef>
              <a:spcAft>
                <a:spcPct val="0"/>
              </a:spcAft>
            </a:pPr>
            <a:endParaRPr lang="en-US" sz="2400">
              <a:solidFill>
                <a:srgbClr val="EBEBEB"/>
              </a:solidFill>
              <a:latin typeface="Times New Roman" pitchFamily="18" charset="0"/>
              <a:cs typeface="Times New Roman" pitchFamily="18" charset="0"/>
            </a:endParaRPr>
          </a:p>
        </p:txBody>
      </p:sp>
      <p:pic>
        <p:nvPicPr>
          <p:cNvPr id="251911" name="Picture 7" descr="IMG08693"/>
          <p:cNvPicPr>
            <a:picLocks noChangeAspect="1" noChangeArrowheads="1"/>
          </p:cNvPicPr>
          <p:nvPr/>
        </p:nvPicPr>
        <p:blipFill>
          <a:blip r:embed="rId3">
            <a:lum contrast="18000"/>
          </a:blip>
          <a:srcRect/>
          <a:stretch>
            <a:fillRect/>
          </a:stretch>
        </p:blipFill>
        <p:spPr bwMode="auto">
          <a:xfrm>
            <a:off x="684213" y="1484313"/>
            <a:ext cx="3816350" cy="32861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51912" name="Rectangle 8"/>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1913" name="Rectangle 9"/>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dirty="0">
              <a:solidFill>
                <a:srgbClr val="EBEBEB"/>
              </a:solidFill>
              <a:latin typeface="Times New Roman" pitchFamily="18" charset="0"/>
              <a:cs typeface="B Homa" panose="00000400000000000000" pitchFamily="2" charset="-78"/>
            </a:endParaRPr>
          </a:p>
        </p:txBody>
      </p:sp>
      <p:sp>
        <p:nvSpPr>
          <p:cNvPr id="251914" name="Rectangle 10"/>
          <p:cNvSpPr>
            <a:spLocks noChangeArrowheads="1"/>
          </p:cNvSpPr>
          <p:nvPr/>
        </p:nvSpPr>
        <p:spPr bwMode="auto">
          <a:xfrm>
            <a:off x="539750" y="5876925"/>
            <a:ext cx="2762250" cy="457200"/>
          </a:xfrm>
          <a:prstGeom prst="rect">
            <a:avLst/>
          </a:prstGeom>
          <a:noFill/>
          <a:ln w="12700" cap="sq">
            <a:noFill/>
            <a:miter lim="800000"/>
            <a:headEnd type="none" w="sm" len="sm"/>
            <a:tailEnd type="none" w="sm" len="sm"/>
          </a:ln>
          <a:effectLst/>
        </p:spPr>
        <p:txBody>
          <a:bodyPr wrap="none">
            <a:spAutoFit/>
          </a:bodyPr>
          <a:lstStyle/>
          <a:p>
            <a:pPr fontAlgn="base">
              <a:spcBef>
                <a:spcPct val="0"/>
              </a:spcBef>
              <a:spcAft>
                <a:spcPct val="0"/>
              </a:spcAft>
            </a:pPr>
            <a:r>
              <a:rPr lang="en-US" sz="2400" dirty="0">
                <a:solidFill>
                  <a:srgbClr val="99FF99"/>
                </a:solidFill>
                <a:latin typeface="Times New Roman" pitchFamily="18" charset="0"/>
                <a:cs typeface="B Homa" panose="00000400000000000000" pitchFamily="2" charset="-78"/>
                <a:hlinkClick r:id="rId4" action="ppaction://hlinksldjump"/>
              </a:rPr>
              <a:t>Return to main menu</a:t>
            </a:r>
            <a:endParaRPr lang="en-US" sz="2400" dirty="0">
              <a:solidFill>
                <a:srgbClr val="99FF99"/>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29739277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251909"/>
                                        </p:tgtEl>
                                        <p:attrNameLst>
                                          <p:attrName>style.visibility</p:attrName>
                                        </p:attrNameLst>
                                      </p:cBhvr>
                                      <p:to>
                                        <p:strVal val="visible"/>
                                      </p:to>
                                    </p:set>
                                    <p:animEffect transition="in" filter="fade">
                                      <p:cBhvr>
                                        <p:cTn id="7" dur="1000"/>
                                        <p:tgtEl>
                                          <p:spTgt spid="251909"/>
                                        </p:tgtEl>
                                      </p:cBhvr>
                                    </p:animEffect>
                                    <p:anim calcmode="lin" valueType="num">
                                      <p:cBhvr>
                                        <p:cTn id="8" dur="1000" fill="hold"/>
                                        <p:tgtEl>
                                          <p:spTgt spid="251909"/>
                                        </p:tgtEl>
                                        <p:attrNameLst>
                                          <p:attrName>ppt_x</p:attrName>
                                        </p:attrNameLst>
                                      </p:cBhvr>
                                      <p:tavLst>
                                        <p:tav tm="0">
                                          <p:val>
                                            <p:strVal val="#ppt_x-.1"/>
                                          </p:val>
                                        </p:tav>
                                        <p:tav tm="100000">
                                          <p:val>
                                            <p:strVal val="#ppt_x"/>
                                          </p:val>
                                        </p:tav>
                                      </p:tavLst>
                                    </p:anim>
                                    <p:anim calcmode="lin" valueType="num">
                                      <p:cBhvr>
                                        <p:cTn id="9" dur="1000" fill="hold"/>
                                        <p:tgtEl>
                                          <p:spTgt spid="251909"/>
                                        </p:tgtEl>
                                        <p:attrNameLst>
                                          <p:attrName>ppt_y</p:attrName>
                                        </p:attrNameLst>
                                      </p:cBhvr>
                                      <p:tavLst>
                                        <p:tav tm="0">
                                          <p:val>
                                            <p:strVal val="#ppt_y"/>
                                          </p:val>
                                        </p:tav>
                                        <p:tav tm="100000">
                                          <p:val>
                                            <p:strVal val="#ppt_y"/>
                                          </p:val>
                                        </p:tav>
                                      </p:tavLst>
                                    </p:anim>
                                  </p:childTnLst>
                                </p:cTn>
                              </p:par>
                            </p:childTnLst>
                          </p:cTn>
                        </p:par>
                        <p:par>
                          <p:cTn id="10" fill="hold">
                            <p:stCondLst>
                              <p:cond delay="2400"/>
                            </p:stCondLst>
                            <p:childTnLst>
                              <p:par>
                                <p:cTn id="11" presetID="29" presetClass="entr" presetSubtype="0" fill="hold" nodeType="afterEffect">
                                  <p:stCondLst>
                                    <p:cond delay="0"/>
                                  </p:stCondLst>
                                  <p:childTnLst>
                                    <p:set>
                                      <p:cBhvr>
                                        <p:cTn id="12" dur="1" fill="hold">
                                          <p:stCondLst>
                                            <p:cond delay="0"/>
                                          </p:stCondLst>
                                        </p:cTn>
                                        <p:tgtEl>
                                          <p:spTgt spid="251908">
                                            <p:txEl>
                                              <p:pRg st="1" end="1"/>
                                            </p:txEl>
                                          </p:spTgt>
                                        </p:tgtEl>
                                        <p:attrNameLst>
                                          <p:attrName>style.visibility</p:attrName>
                                        </p:attrNameLst>
                                      </p:cBhvr>
                                      <p:to>
                                        <p:strVal val="visible"/>
                                      </p:to>
                                    </p:set>
                                    <p:anim calcmode="lin" valueType="num">
                                      <p:cBhvr>
                                        <p:cTn id="13" dur="1000" fill="hold"/>
                                        <p:tgtEl>
                                          <p:spTgt spid="251908">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25190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51908">
                                            <p:txEl>
                                              <p:pRg st="1" end="1"/>
                                            </p:txEl>
                                          </p:spTgt>
                                        </p:tgtEl>
                                      </p:cBhvr>
                                    </p:animEffect>
                                  </p:childTnLst>
                                </p:cTn>
                              </p:par>
                            </p:childTnLst>
                          </p:cTn>
                        </p:par>
                        <p:par>
                          <p:cTn id="16" fill="hold">
                            <p:stCondLst>
                              <p:cond delay="3400"/>
                            </p:stCondLst>
                            <p:childTnLst>
                              <p:par>
                                <p:cTn id="17" presetID="29" presetClass="entr" presetSubtype="0" fill="hold" nodeType="afterEffect">
                                  <p:stCondLst>
                                    <p:cond delay="0"/>
                                  </p:stCondLst>
                                  <p:childTnLst>
                                    <p:set>
                                      <p:cBhvr>
                                        <p:cTn id="18" dur="1" fill="hold">
                                          <p:stCondLst>
                                            <p:cond delay="0"/>
                                          </p:stCondLst>
                                        </p:cTn>
                                        <p:tgtEl>
                                          <p:spTgt spid="251908">
                                            <p:txEl>
                                              <p:pRg st="2" end="2"/>
                                            </p:txEl>
                                          </p:spTgt>
                                        </p:tgtEl>
                                        <p:attrNameLst>
                                          <p:attrName>style.visibility</p:attrName>
                                        </p:attrNameLst>
                                      </p:cBhvr>
                                      <p:to>
                                        <p:strVal val="visible"/>
                                      </p:to>
                                    </p:set>
                                    <p:anim calcmode="lin" valueType="num">
                                      <p:cBhvr>
                                        <p:cTn id="19" dur="1000" fill="hold"/>
                                        <p:tgtEl>
                                          <p:spTgt spid="251908">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251908">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51908">
                                            <p:txEl>
                                              <p:pRg st="2" end="2"/>
                                            </p:txEl>
                                          </p:spTgt>
                                        </p:tgtEl>
                                      </p:cBhvr>
                                    </p:animEffect>
                                  </p:childTnLst>
                                </p:cTn>
                              </p:par>
                            </p:childTnLst>
                          </p:cTn>
                        </p:par>
                        <p:par>
                          <p:cTn id="22" fill="hold">
                            <p:stCondLst>
                              <p:cond delay="4400"/>
                            </p:stCondLst>
                            <p:childTnLst>
                              <p:par>
                                <p:cTn id="23" presetID="29" presetClass="entr" presetSubtype="0" fill="hold" nodeType="afterEffect">
                                  <p:stCondLst>
                                    <p:cond delay="0"/>
                                  </p:stCondLst>
                                  <p:childTnLst>
                                    <p:set>
                                      <p:cBhvr>
                                        <p:cTn id="24" dur="1" fill="hold">
                                          <p:stCondLst>
                                            <p:cond delay="0"/>
                                          </p:stCondLst>
                                        </p:cTn>
                                        <p:tgtEl>
                                          <p:spTgt spid="251908">
                                            <p:txEl>
                                              <p:pRg st="3" end="3"/>
                                            </p:txEl>
                                          </p:spTgt>
                                        </p:tgtEl>
                                        <p:attrNameLst>
                                          <p:attrName>style.visibility</p:attrName>
                                        </p:attrNameLst>
                                      </p:cBhvr>
                                      <p:to>
                                        <p:strVal val="visible"/>
                                      </p:to>
                                    </p:set>
                                    <p:anim calcmode="lin" valueType="num">
                                      <p:cBhvr>
                                        <p:cTn id="25" dur="1000" fill="hold"/>
                                        <p:tgtEl>
                                          <p:spTgt spid="251908">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251908">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51908">
                                            <p:txEl>
                                              <p:pRg st="3" end="3"/>
                                            </p:txEl>
                                          </p:spTgt>
                                        </p:tgtEl>
                                      </p:cBhvr>
                                    </p:animEffect>
                                  </p:childTnLst>
                                </p:cTn>
                              </p:par>
                            </p:childTnLst>
                          </p:cTn>
                        </p:par>
                        <p:par>
                          <p:cTn id="28" fill="hold">
                            <p:stCondLst>
                              <p:cond delay="5400"/>
                            </p:stCondLst>
                            <p:childTnLst>
                              <p:par>
                                <p:cTn id="29" presetID="29" presetClass="entr" presetSubtype="0" fill="hold" nodeType="afterEffect">
                                  <p:stCondLst>
                                    <p:cond delay="0"/>
                                  </p:stCondLst>
                                  <p:childTnLst>
                                    <p:set>
                                      <p:cBhvr>
                                        <p:cTn id="30" dur="1" fill="hold">
                                          <p:stCondLst>
                                            <p:cond delay="0"/>
                                          </p:stCondLst>
                                        </p:cTn>
                                        <p:tgtEl>
                                          <p:spTgt spid="251908">
                                            <p:txEl>
                                              <p:pRg st="4" end="4"/>
                                            </p:txEl>
                                          </p:spTgt>
                                        </p:tgtEl>
                                        <p:attrNameLst>
                                          <p:attrName>style.visibility</p:attrName>
                                        </p:attrNameLst>
                                      </p:cBhvr>
                                      <p:to>
                                        <p:strVal val="visible"/>
                                      </p:to>
                                    </p:set>
                                    <p:anim calcmode="lin" valueType="num">
                                      <p:cBhvr>
                                        <p:cTn id="31" dur="1000" fill="hold"/>
                                        <p:tgtEl>
                                          <p:spTgt spid="251908">
                                            <p:txEl>
                                              <p:pRg st="4" end="4"/>
                                            </p:txEl>
                                          </p:spTgt>
                                        </p:tgtEl>
                                        <p:attrNameLst>
                                          <p:attrName>ppt_x</p:attrName>
                                        </p:attrNameLst>
                                      </p:cBhvr>
                                      <p:tavLst>
                                        <p:tav tm="0">
                                          <p:val>
                                            <p:strVal val="#ppt_x-.2"/>
                                          </p:val>
                                        </p:tav>
                                        <p:tav tm="100000">
                                          <p:val>
                                            <p:strVal val="#ppt_x"/>
                                          </p:val>
                                        </p:tav>
                                      </p:tavLst>
                                    </p:anim>
                                    <p:anim calcmode="lin" valueType="num">
                                      <p:cBhvr>
                                        <p:cTn id="32" dur="1000" fill="hold"/>
                                        <p:tgtEl>
                                          <p:spTgt spid="251908">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51908">
                                            <p:txEl>
                                              <p:pRg st="4" end="4"/>
                                            </p:txEl>
                                          </p:spTgt>
                                        </p:tgtEl>
                                      </p:cBhvr>
                                    </p:animEffect>
                                  </p:childTnLst>
                                </p:cTn>
                              </p:par>
                            </p:childTnLst>
                          </p:cTn>
                        </p:par>
                        <p:par>
                          <p:cTn id="34" fill="hold">
                            <p:stCondLst>
                              <p:cond delay="6400"/>
                            </p:stCondLst>
                            <p:childTnLst>
                              <p:par>
                                <p:cTn id="35" presetID="29" presetClass="entr" presetSubtype="0" fill="hold" nodeType="afterEffect">
                                  <p:stCondLst>
                                    <p:cond delay="0"/>
                                  </p:stCondLst>
                                  <p:childTnLst>
                                    <p:set>
                                      <p:cBhvr>
                                        <p:cTn id="36" dur="1" fill="hold">
                                          <p:stCondLst>
                                            <p:cond delay="0"/>
                                          </p:stCondLst>
                                        </p:cTn>
                                        <p:tgtEl>
                                          <p:spTgt spid="251908">
                                            <p:txEl>
                                              <p:pRg st="5" end="5"/>
                                            </p:txEl>
                                          </p:spTgt>
                                        </p:tgtEl>
                                        <p:attrNameLst>
                                          <p:attrName>style.visibility</p:attrName>
                                        </p:attrNameLst>
                                      </p:cBhvr>
                                      <p:to>
                                        <p:strVal val="visible"/>
                                      </p:to>
                                    </p:set>
                                    <p:anim calcmode="lin" valueType="num">
                                      <p:cBhvr>
                                        <p:cTn id="37" dur="1000" fill="hold"/>
                                        <p:tgtEl>
                                          <p:spTgt spid="251908">
                                            <p:txEl>
                                              <p:pRg st="5" end="5"/>
                                            </p:txEl>
                                          </p:spTgt>
                                        </p:tgtEl>
                                        <p:attrNameLst>
                                          <p:attrName>ppt_x</p:attrName>
                                        </p:attrNameLst>
                                      </p:cBhvr>
                                      <p:tavLst>
                                        <p:tav tm="0">
                                          <p:val>
                                            <p:strVal val="#ppt_x-.2"/>
                                          </p:val>
                                        </p:tav>
                                        <p:tav tm="100000">
                                          <p:val>
                                            <p:strVal val="#ppt_x"/>
                                          </p:val>
                                        </p:tav>
                                      </p:tavLst>
                                    </p:anim>
                                    <p:anim calcmode="lin" valueType="num">
                                      <p:cBhvr>
                                        <p:cTn id="38" dur="1000" fill="hold"/>
                                        <p:tgtEl>
                                          <p:spTgt spid="251908">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51908">
                                            <p:txEl>
                                              <p:pRg st="5" end="5"/>
                                            </p:txEl>
                                          </p:spTgt>
                                        </p:tgtEl>
                                      </p:cBhvr>
                                    </p:animEffect>
                                  </p:childTnLst>
                                </p:cTn>
                              </p:par>
                            </p:childTnLst>
                          </p:cTn>
                        </p:par>
                        <p:par>
                          <p:cTn id="40" fill="hold">
                            <p:stCondLst>
                              <p:cond delay="7400"/>
                            </p:stCondLst>
                            <p:childTnLst>
                              <p:par>
                                <p:cTn id="41" presetID="29" presetClass="entr" presetSubtype="0" fill="hold" nodeType="afterEffect">
                                  <p:stCondLst>
                                    <p:cond delay="0"/>
                                  </p:stCondLst>
                                  <p:childTnLst>
                                    <p:set>
                                      <p:cBhvr>
                                        <p:cTn id="42" dur="1" fill="hold">
                                          <p:stCondLst>
                                            <p:cond delay="0"/>
                                          </p:stCondLst>
                                        </p:cTn>
                                        <p:tgtEl>
                                          <p:spTgt spid="251908">
                                            <p:txEl>
                                              <p:pRg st="6" end="6"/>
                                            </p:txEl>
                                          </p:spTgt>
                                        </p:tgtEl>
                                        <p:attrNameLst>
                                          <p:attrName>style.visibility</p:attrName>
                                        </p:attrNameLst>
                                      </p:cBhvr>
                                      <p:to>
                                        <p:strVal val="visible"/>
                                      </p:to>
                                    </p:set>
                                    <p:anim calcmode="lin" valueType="num">
                                      <p:cBhvr>
                                        <p:cTn id="43" dur="1000" fill="hold"/>
                                        <p:tgtEl>
                                          <p:spTgt spid="251908">
                                            <p:txEl>
                                              <p:pRg st="6" end="6"/>
                                            </p:txEl>
                                          </p:spTgt>
                                        </p:tgtEl>
                                        <p:attrNameLst>
                                          <p:attrName>ppt_x</p:attrName>
                                        </p:attrNameLst>
                                      </p:cBhvr>
                                      <p:tavLst>
                                        <p:tav tm="0">
                                          <p:val>
                                            <p:strVal val="#ppt_x-.2"/>
                                          </p:val>
                                        </p:tav>
                                        <p:tav tm="100000">
                                          <p:val>
                                            <p:strVal val="#ppt_x"/>
                                          </p:val>
                                        </p:tav>
                                      </p:tavLst>
                                    </p:anim>
                                    <p:anim calcmode="lin" valueType="num">
                                      <p:cBhvr>
                                        <p:cTn id="44" dur="1000" fill="hold"/>
                                        <p:tgtEl>
                                          <p:spTgt spid="251908">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51908">
                                            <p:txEl>
                                              <p:pRg st="6" end="6"/>
                                            </p:txEl>
                                          </p:spTgt>
                                        </p:tgtEl>
                                      </p:cBhvr>
                                    </p:animEffect>
                                  </p:childTnLst>
                                </p:cTn>
                              </p:par>
                            </p:childTnLst>
                          </p:cTn>
                        </p:par>
                        <p:par>
                          <p:cTn id="46" fill="hold">
                            <p:stCondLst>
                              <p:cond delay="8400"/>
                            </p:stCondLst>
                            <p:childTnLst>
                              <p:par>
                                <p:cTn id="47" presetID="29" presetClass="entr" presetSubtype="0" fill="hold" nodeType="afterEffect">
                                  <p:stCondLst>
                                    <p:cond delay="0"/>
                                  </p:stCondLst>
                                  <p:childTnLst>
                                    <p:set>
                                      <p:cBhvr>
                                        <p:cTn id="48" dur="1" fill="hold">
                                          <p:stCondLst>
                                            <p:cond delay="0"/>
                                          </p:stCondLst>
                                        </p:cTn>
                                        <p:tgtEl>
                                          <p:spTgt spid="251908">
                                            <p:txEl>
                                              <p:pRg st="7" end="7"/>
                                            </p:txEl>
                                          </p:spTgt>
                                        </p:tgtEl>
                                        <p:attrNameLst>
                                          <p:attrName>style.visibility</p:attrName>
                                        </p:attrNameLst>
                                      </p:cBhvr>
                                      <p:to>
                                        <p:strVal val="visible"/>
                                      </p:to>
                                    </p:set>
                                    <p:anim calcmode="lin" valueType="num">
                                      <p:cBhvr>
                                        <p:cTn id="49" dur="1000" fill="hold"/>
                                        <p:tgtEl>
                                          <p:spTgt spid="251908">
                                            <p:txEl>
                                              <p:pRg st="7" end="7"/>
                                            </p:txEl>
                                          </p:spTgt>
                                        </p:tgtEl>
                                        <p:attrNameLst>
                                          <p:attrName>ppt_x</p:attrName>
                                        </p:attrNameLst>
                                      </p:cBhvr>
                                      <p:tavLst>
                                        <p:tav tm="0">
                                          <p:val>
                                            <p:strVal val="#ppt_x-.2"/>
                                          </p:val>
                                        </p:tav>
                                        <p:tav tm="100000">
                                          <p:val>
                                            <p:strVal val="#ppt_x"/>
                                          </p:val>
                                        </p:tav>
                                      </p:tavLst>
                                    </p:anim>
                                    <p:anim calcmode="lin" valueType="num">
                                      <p:cBhvr>
                                        <p:cTn id="50" dur="1000" fill="hold"/>
                                        <p:tgtEl>
                                          <p:spTgt spid="251908">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251908">
                                            <p:txEl>
                                              <p:pRg st="7" end="7"/>
                                            </p:txEl>
                                          </p:spTgt>
                                        </p:tgtEl>
                                      </p:cBhvr>
                                    </p:animEffect>
                                  </p:childTnLst>
                                </p:cTn>
                              </p:par>
                              <p:par>
                                <p:cTn id="52" presetID="31" presetClass="entr" presetSubtype="0" fill="hold" nodeType="withEffect">
                                  <p:stCondLst>
                                    <p:cond delay="0"/>
                                  </p:stCondLst>
                                  <p:iterate type="lt">
                                    <p:tmPct val="5000"/>
                                  </p:iterate>
                                  <p:childTnLst>
                                    <p:set>
                                      <p:cBhvr>
                                        <p:cTn id="53" dur="1" fill="hold">
                                          <p:stCondLst>
                                            <p:cond delay="0"/>
                                          </p:stCondLst>
                                        </p:cTn>
                                        <p:tgtEl>
                                          <p:spTgt spid="251911"/>
                                        </p:tgtEl>
                                        <p:attrNameLst>
                                          <p:attrName>style.visibility</p:attrName>
                                        </p:attrNameLst>
                                      </p:cBhvr>
                                      <p:to>
                                        <p:strVal val="visible"/>
                                      </p:to>
                                    </p:set>
                                    <p:anim calcmode="lin" valueType="num">
                                      <p:cBhvr>
                                        <p:cTn id="54" dur="1000" fill="hold"/>
                                        <p:tgtEl>
                                          <p:spTgt spid="251911"/>
                                        </p:tgtEl>
                                        <p:attrNameLst>
                                          <p:attrName>ppt_w</p:attrName>
                                        </p:attrNameLst>
                                      </p:cBhvr>
                                      <p:tavLst>
                                        <p:tav tm="0">
                                          <p:val>
                                            <p:fltVal val="0"/>
                                          </p:val>
                                        </p:tav>
                                        <p:tav tm="100000">
                                          <p:val>
                                            <p:strVal val="#ppt_w"/>
                                          </p:val>
                                        </p:tav>
                                      </p:tavLst>
                                    </p:anim>
                                    <p:anim calcmode="lin" valueType="num">
                                      <p:cBhvr>
                                        <p:cTn id="55" dur="1000" fill="hold"/>
                                        <p:tgtEl>
                                          <p:spTgt spid="251911"/>
                                        </p:tgtEl>
                                        <p:attrNameLst>
                                          <p:attrName>ppt_h</p:attrName>
                                        </p:attrNameLst>
                                      </p:cBhvr>
                                      <p:tavLst>
                                        <p:tav tm="0">
                                          <p:val>
                                            <p:fltVal val="0"/>
                                          </p:val>
                                        </p:tav>
                                        <p:tav tm="100000">
                                          <p:val>
                                            <p:strVal val="#ppt_h"/>
                                          </p:val>
                                        </p:tav>
                                      </p:tavLst>
                                    </p:anim>
                                    <p:anim calcmode="lin" valueType="num">
                                      <p:cBhvr>
                                        <p:cTn id="56" dur="1000" fill="hold"/>
                                        <p:tgtEl>
                                          <p:spTgt spid="251911"/>
                                        </p:tgtEl>
                                        <p:attrNameLst>
                                          <p:attrName>style.rotation</p:attrName>
                                        </p:attrNameLst>
                                      </p:cBhvr>
                                      <p:tavLst>
                                        <p:tav tm="0">
                                          <p:val>
                                            <p:fltVal val="90"/>
                                          </p:val>
                                        </p:tav>
                                        <p:tav tm="100000">
                                          <p:val>
                                            <p:fltVal val="0"/>
                                          </p:val>
                                        </p:tav>
                                      </p:tavLst>
                                    </p:anim>
                                    <p:animEffect transition="in" filter="fade">
                                      <p:cBhvr>
                                        <p:cTn id="57" dur="1000"/>
                                        <p:tgtEl>
                                          <p:spTgt spid="2519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9" grpId="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Slide Number Placeholder 3"/>
          <p:cNvSpPr>
            <a:spLocks noGrp="1"/>
          </p:cNvSpPr>
          <p:nvPr>
            <p:ph type="sldNum" sz="quarter" idx="12"/>
          </p:nvPr>
        </p:nvSpPr>
        <p:spPr/>
        <p:txBody>
          <a:bodyPr/>
          <a:lstStyle/>
          <a:p>
            <a:fld id="{8F9BD006-4756-4F81-9123-9E77E10EA5E0}" type="slidenum">
              <a:rPr lang="ar-SA">
                <a:solidFill>
                  <a:srgbClr val="90C226"/>
                </a:solidFill>
              </a:rPr>
              <a:pPr/>
              <a:t>97</a:t>
            </a:fld>
            <a:endParaRPr lang="en-US" dirty="0">
              <a:solidFill>
                <a:srgbClr val="90C226"/>
              </a:solidFill>
            </a:endParaRPr>
          </a:p>
        </p:txBody>
      </p:sp>
      <p:sp>
        <p:nvSpPr>
          <p:cNvPr id="253954" name="Rectangle 2"/>
          <p:cNvSpPr>
            <a:spLocks noChangeArrowheads="1"/>
          </p:cNvSpPr>
          <p:nvPr/>
        </p:nvSpPr>
        <p:spPr bwMode="auto">
          <a:xfrm>
            <a:off x="3635375" y="4581525"/>
            <a:ext cx="2665413" cy="792163"/>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3955" name="Rectangle 3"/>
          <p:cNvSpPr>
            <a:spLocks noChangeArrowheads="1"/>
          </p:cNvSpPr>
          <p:nvPr/>
        </p:nvSpPr>
        <p:spPr bwMode="auto">
          <a:xfrm>
            <a:off x="6084888" y="1628775"/>
            <a:ext cx="3059112" cy="20161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3956" name="Rectangle 4"/>
          <p:cNvSpPr>
            <a:spLocks noChangeArrowheads="1"/>
          </p:cNvSpPr>
          <p:nvPr/>
        </p:nvSpPr>
        <p:spPr bwMode="auto">
          <a:xfrm>
            <a:off x="684213" y="5157788"/>
            <a:ext cx="2663825" cy="719137"/>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3957" name="Rectangle 5"/>
          <p:cNvSpPr>
            <a:spLocks noChangeArrowheads="1"/>
          </p:cNvSpPr>
          <p:nvPr/>
        </p:nvSpPr>
        <p:spPr bwMode="auto">
          <a:xfrm>
            <a:off x="3352094" y="4581525"/>
            <a:ext cx="2994731"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b="1" dirty="0">
                <a:solidFill>
                  <a:srgbClr val="EBEBEB"/>
                </a:solidFill>
                <a:latin typeface="Arial" pitchFamily="34" charset="0"/>
                <a:cs typeface="B Homa" panose="00000400000000000000" pitchFamily="2" charset="-78"/>
              </a:rPr>
              <a:t> </a:t>
            </a:r>
            <a:r>
              <a:rPr lang="fa-IR" sz="2400" b="1" dirty="0">
                <a:solidFill>
                  <a:srgbClr val="EBEBEB"/>
                </a:solidFill>
                <a:latin typeface="Arial" pitchFamily="34" charset="0"/>
                <a:cs typeface="B Zar" pitchFamily="2" charset="-78"/>
              </a:rPr>
              <a:t>پلان مسجد جامع ورامین</a:t>
            </a:r>
            <a:endParaRPr lang="en-US" sz="2400" b="1" dirty="0">
              <a:solidFill>
                <a:srgbClr val="EBEBEB"/>
              </a:solidFill>
              <a:latin typeface="Arial" pitchFamily="34" charset="0"/>
              <a:cs typeface="B Zar" pitchFamily="2" charset="-78"/>
            </a:endParaRPr>
          </a:p>
        </p:txBody>
      </p:sp>
      <p:sp>
        <p:nvSpPr>
          <p:cNvPr id="253958" name="Rectangle 6"/>
          <p:cNvSpPr>
            <a:spLocks noChangeArrowheads="1"/>
          </p:cNvSpPr>
          <p:nvPr/>
        </p:nvSpPr>
        <p:spPr bwMode="auto">
          <a:xfrm>
            <a:off x="4149725" y="5257800"/>
            <a:ext cx="290513" cy="45720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endParaRPr lang="en-US" sz="2400" dirty="0">
              <a:solidFill>
                <a:srgbClr val="EBEBEB"/>
              </a:solidFill>
              <a:latin typeface="Arial" pitchFamily="34" charset="0"/>
              <a:cs typeface="B Zar" pitchFamily="2" charset="-78"/>
            </a:endParaRPr>
          </a:p>
        </p:txBody>
      </p:sp>
      <p:sp>
        <p:nvSpPr>
          <p:cNvPr id="253959" name="Text Box 7"/>
          <p:cNvSpPr txBox="1">
            <a:spLocks noChangeArrowheads="1"/>
          </p:cNvSpPr>
          <p:nvPr/>
        </p:nvSpPr>
        <p:spPr bwMode="auto">
          <a:xfrm>
            <a:off x="3887788" y="1773238"/>
            <a:ext cx="5256212" cy="1938992"/>
          </a:xfrm>
          <a:prstGeom prst="rect">
            <a:avLst/>
          </a:prstGeom>
          <a:noFill/>
          <a:ln w="9525">
            <a:noFill/>
            <a:miter lim="800000"/>
            <a:headEnd/>
            <a:tailEnd/>
          </a:ln>
          <a:effectLst/>
        </p:spPr>
        <p:txBody>
          <a:bodyPr>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تهرنگ مسجد جامع ورامین</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،میانسرای چهارایوانی است.</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نیارش ساختمان دقیق است </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و آمودهای پایداری دارد.</a:t>
            </a:r>
          </a:p>
          <a:p>
            <a:pPr fontAlgn="base">
              <a:spcBef>
                <a:spcPct val="0"/>
              </a:spcBef>
              <a:spcAft>
                <a:spcPct val="0"/>
              </a:spcAft>
            </a:pPr>
            <a:endParaRPr lang="fa-IR" sz="2400" b="1" dirty="0">
              <a:solidFill>
                <a:srgbClr val="EBEBEB"/>
              </a:solidFill>
              <a:latin typeface="Arial" pitchFamily="34" charset="0"/>
              <a:cs typeface="B Homa" panose="00000400000000000000" pitchFamily="2" charset="-78"/>
            </a:endParaRPr>
          </a:p>
        </p:txBody>
      </p:sp>
      <p:pic>
        <p:nvPicPr>
          <p:cNvPr id="253960" name="Picture 8" descr="12"/>
          <p:cNvPicPr>
            <a:picLocks noChangeAspect="1" noChangeArrowheads="1"/>
          </p:cNvPicPr>
          <p:nvPr/>
        </p:nvPicPr>
        <p:blipFill>
          <a:blip r:embed="rId3">
            <a:lum contrast="48000"/>
          </a:blip>
          <a:srcRect/>
          <a:stretch>
            <a:fillRect/>
          </a:stretch>
        </p:blipFill>
        <p:spPr bwMode="auto">
          <a:xfrm>
            <a:off x="3563938" y="692150"/>
            <a:ext cx="2425700" cy="367188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53961" name="Picture 9" descr="12"/>
          <p:cNvPicPr>
            <a:picLocks noChangeAspect="1" noChangeArrowheads="1"/>
          </p:cNvPicPr>
          <p:nvPr/>
        </p:nvPicPr>
        <p:blipFill>
          <a:blip r:embed="rId4" cstate="screen">
            <a:lum bright="-12000" contrast="36000"/>
            <a:extLst>
              <a:ext uri="{28A0092B-C50C-407E-A947-70E740481C1C}">
                <a14:useLocalDpi xmlns:a14="http://schemas.microsoft.com/office/drawing/2010/main"/>
              </a:ext>
            </a:extLst>
          </a:blip>
          <a:srcRect/>
          <a:stretch>
            <a:fillRect/>
          </a:stretch>
        </p:blipFill>
        <p:spPr bwMode="auto">
          <a:xfrm>
            <a:off x="827088" y="549275"/>
            <a:ext cx="2470150" cy="439102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53962" name="Text Box 10"/>
          <p:cNvSpPr txBox="1">
            <a:spLocks noChangeArrowheads="1"/>
          </p:cNvSpPr>
          <p:nvPr/>
        </p:nvSpPr>
        <p:spPr bwMode="auto">
          <a:xfrm>
            <a:off x="827363" y="5229225"/>
            <a:ext cx="2565125" cy="46166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fa-IR" sz="2400" b="1" dirty="0">
                <a:solidFill>
                  <a:srgbClr val="EBEBEB"/>
                </a:solidFill>
                <a:latin typeface="Arial" pitchFamily="34" charset="0"/>
                <a:cs typeface="B Homa" panose="00000400000000000000" pitchFamily="2" charset="-78"/>
              </a:rPr>
              <a:t>طرحی از درو</a:t>
            </a:r>
            <a:r>
              <a:rPr lang="fa-IR" sz="2400" b="1" dirty="0">
                <a:solidFill>
                  <a:prstClr val="black"/>
                </a:solidFill>
                <a:latin typeface="Arial" pitchFamily="34" charset="0"/>
                <a:cs typeface="B Homa" panose="00000400000000000000" pitchFamily="2" charset="-78"/>
              </a:rPr>
              <a:t>ن</a:t>
            </a:r>
            <a:r>
              <a:rPr lang="fa-IR" sz="2400" b="1" dirty="0">
                <a:solidFill>
                  <a:srgbClr val="EBEBEB"/>
                </a:solidFill>
                <a:latin typeface="Arial" pitchFamily="34" charset="0"/>
                <a:cs typeface="B Homa" panose="00000400000000000000" pitchFamily="2" charset="-78"/>
              </a:rPr>
              <a:t> </a:t>
            </a:r>
            <a:r>
              <a:rPr lang="fa-IR" sz="2400" b="1" dirty="0">
                <a:solidFill>
                  <a:prstClr val="black"/>
                </a:solidFill>
                <a:latin typeface="Arial" pitchFamily="34" charset="0"/>
                <a:cs typeface="B Homa" panose="00000400000000000000" pitchFamily="2" charset="-78"/>
              </a:rPr>
              <a:t>رواق ها</a:t>
            </a:r>
            <a:endParaRPr lang="en-US" sz="2400" b="1" dirty="0">
              <a:solidFill>
                <a:prstClr val="black"/>
              </a:solidFill>
              <a:latin typeface="Arial" pitchFamily="34" charset="0"/>
              <a:cs typeface="B Homa" panose="00000400000000000000" pitchFamily="2" charset="-78"/>
            </a:endParaRPr>
          </a:p>
        </p:txBody>
      </p:sp>
      <p:sp>
        <p:nvSpPr>
          <p:cNvPr id="253963" name="Rectangle 11"/>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3964" name="Rectangle 12"/>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2475234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53959">
                                            <p:txEl>
                                              <p:pRg st="0" end="0"/>
                                            </p:txEl>
                                          </p:spTgt>
                                        </p:tgtEl>
                                        <p:attrNameLst>
                                          <p:attrName>style.visibility</p:attrName>
                                        </p:attrNameLst>
                                      </p:cBhvr>
                                      <p:to>
                                        <p:strVal val="visible"/>
                                      </p:to>
                                    </p:set>
                                    <p:anim calcmode="lin" valueType="num">
                                      <p:cBhvr>
                                        <p:cTn id="7" dur="1000" fill="hold"/>
                                        <p:tgtEl>
                                          <p:spTgt spid="25395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539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395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253959">
                                            <p:txEl>
                                              <p:pRg st="1" end="1"/>
                                            </p:txEl>
                                          </p:spTgt>
                                        </p:tgtEl>
                                        <p:attrNameLst>
                                          <p:attrName>style.visibility</p:attrName>
                                        </p:attrNameLst>
                                      </p:cBhvr>
                                      <p:to>
                                        <p:strVal val="visible"/>
                                      </p:to>
                                    </p:set>
                                    <p:anim calcmode="lin" valueType="num">
                                      <p:cBhvr>
                                        <p:cTn id="12" dur="1000" fill="hold"/>
                                        <p:tgtEl>
                                          <p:spTgt spid="253959">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25395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53959">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253959">
                                            <p:txEl>
                                              <p:pRg st="2" end="2"/>
                                            </p:txEl>
                                          </p:spTgt>
                                        </p:tgtEl>
                                        <p:attrNameLst>
                                          <p:attrName>style.visibility</p:attrName>
                                        </p:attrNameLst>
                                      </p:cBhvr>
                                      <p:to>
                                        <p:strVal val="visible"/>
                                      </p:to>
                                    </p:set>
                                    <p:anim calcmode="lin" valueType="num">
                                      <p:cBhvr>
                                        <p:cTn id="17" dur="1000" fill="hold"/>
                                        <p:tgtEl>
                                          <p:spTgt spid="253959">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25395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53959">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253959">
                                            <p:txEl>
                                              <p:pRg st="3" end="3"/>
                                            </p:txEl>
                                          </p:spTgt>
                                        </p:tgtEl>
                                        <p:attrNameLst>
                                          <p:attrName>style.visibility</p:attrName>
                                        </p:attrNameLst>
                                      </p:cBhvr>
                                      <p:to>
                                        <p:strVal val="visible"/>
                                      </p:to>
                                    </p:set>
                                    <p:anim calcmode="lin" valueType="num">
                                      <p:cBhvr>
                                        <p:cTn id="22" dur="1000" fill="hold"/>
                                        <p:tgtEl>
                                          <p:spTgt spid="253959">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25395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53959">
                                            <p:txEl>
                                              <p:pRg st="3" end="3"/>
                                            </p:txEl>
                                          </p:spTgt>
                                        </p:tgtEl>
                                      </p:cBhvr>
                                    </p:animEffect>
                                  </p:childTnLst>
                                </p:cTn>
                              </p:par>
                            </p:childTnLst>
                          </p:cTn>
                        </p:par>
                        <p:par>
                          <p:cTn id="25" fill="hold">
                            <p:stCondLst>
                              <p:cond delay="1000"/>
                            </p:stCondLst>
                            <p:childTnLst>
                              <p:par>
                                <p:cTn id="26" presetID="47" presetClass="entr" presetSubtype="0" fill="hold" nodeType="afterEffect">
                                  <p:stCondLst>
                                    <p:cond delay="0"/>
                                  </p:stCondLst>
                                  <p:childTnLst>
                                    <p:set>
                                      <p:cBhvr>
                                        <p:cTn id="27" dur="1" fill="hold">
                                          <p:stCondLst>
                                            <p:cond delay="0"/>
                                          </p:stCondLst>
                                        </p:cTn>
                                        <p:tgtEl>
                                          <p:spTgt spid="253960"/>
                                        </p:tgtEl>
                                        <p:attrNameLst>
                                          <p:attrName>style.visibility</p:attrName>
                                        </p:attrNameLst>
                                      </p:cBhvr>
                                      <p:to>
                                        <p:strVal val="visible"/>
                                      </p:to>
                                    </p:set>
                                    <p:animEffect transition="in" filter="fade">
                                      <p:cBhvr>
                                        <p:cTn id="28" dur="1000"/>
                                        <p:tgtEl>
                                          <p:spTgt spid="253960"/>
                                        </p:tgtEl>
                                      </p:cBhvr>
                                    </p:animEffect>
                                    <p:anim calcmode="lin" valueType="num">
                                      <p:cBhvr>
                                        <p:cTn id="29" dur="1000" fill="hold"/>
                                        <p:tgtEl>
                                          <p:spTgt spid="253960"/>
                                        </p:tgtEl>
                                        <p:attrNameLst>
                                          <p:attrName>ppt_x</p:attrName>
                                        </p:attrNameLst>
                                      </p:cBhvr>
                                      <p:tavLst>
                                        <p:tav tm="0">
                                          <p:val>
                                            <p:strVal val="#ppt_x"/>
                                          </p:val>
                                        </p:tav>
                                        <p:tav tm="100000">
                                          <p:val>
                                            <p:strVal val="#ppt_x"/>
                                          </p:val>
                                        </p:tav>
                                      </p:tavLst>
                                    </p:anim>
                                    <p:anim calcmode="lin" valueType="num">
                                      <p:cBhvr>
                                        <p:cTn id="30" dur="1000" fill="hold"/>
                                        <p:tgtEl>
                                          <p:spTgt spid="253960"/>
                                        </p:tgtEl>
                                        <p:attrNameLst>
                                          <p:attrName>ppt_y</p:attrName>
                                        </p:attrNameLst>
                                      </p:cBhvr>
                                      <p:tavLst>
                                        <p:tav tm="0">
                                          <p:val>
                                            <p:strVal val="#ppt_y-.1"/>
                                          </p:val>
                                        </p:tav>
                                        <p:tav tm="100000">
                                          <p:val>
                                            <p:strVal val="#ppt_y"/>
                                          </p:val>
                                        </p:tav>
                                      </p:tavLst>
                                    </p:anim>
                                  </p:childTnLst>
                                </p:cTn>
                              </p:par>
                              <p:par>
                                <p:cTn id="31" presetID="12" presetClass="entr" presetSubtype="4" fill="hold" grpId="0" nodeType="withEffect">
                                  <p:stCondLst>
                                    <p:cond delay="0"/>
                                  </p:stCondLst>
                                  <p:childTnLst>
                                    <p:set>
                                      <p:cBhvr>
                                        <p:cTn id="32" dur="1" fill="hold">
                                          <p:stCondLst>
                                            <p:cond delay="0"/>
                                          </p:stCondLst>
                                        </p:cTn>
                                        <p:tgtEl>
                                          <p:spTgt spid="253957"/>
                                        </p:tgtEl>
                                        <p:attrNameLst>
                                          <p:attrName>style.visibility</p:attrName>
                                        </p:attrNameLst>
                                      </p:cBhvr>
                                      <p:to>
                                        <p:strVal val="visible"/>
                                      </p:to>
                                    </p:set>
                                    <p:animEffect transition="in" filter="slide(fromBottom)">
                                      <p:cBhvr>
                                        <p:cTn id="33" dur="500"/>
                                        <p:tgtEl>
                                          <p:spTgt spid="253957"/>
                                        </p:tgtEl>
                                      </p:cBhvr>
                                    </p:animEffect>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253961"/>
                                        </p:tgtEl>
                                        <p:attrNameLst>
                                          <p:attrName>style.visibility</p:attrName>
                                        </p:attrNameLst>
                                      </p:cBhvr>
                                      <p:to>
                                        <p:strVal val="visible"/>
                                      </p:to>
                                    </p:set>
                                    <p:animEffect transition="in" filter="fade">
                                      <p:cBhvr>
                                        <p:cTn id="37" dur="1000"/>
                                        <p:tgtEl>
                                          <p:spTgt spid="253961"/>
                                        </p:tgtEl>
                                      </p:cBhvr>
                                    </p:animEffect>
                                    <p:anim calcmode="lin" valueType="num">
                                      <p:cBhvr>
                                        <p:cTn id="38" dur="1000" fill="hold"/>
                                        <p:tgtEl>
                                          <p:spTgt spid="253961"/>
                                        </p:tgtEl>
                                        <p:attrNameLst>
                                          <p:attrName>ppt_x</p:attrName>
                                        </p:attrNameLst>
                                      </p:cBhvr>
                                      <p:tavLst>
                                        <p:tav tm="0">
                                          <p:val>
                                            <p:strVal val="#ppt_x"/>
                                          </p:val>
                                        </p:tav>
                                        <p:tav tm="100000">
                                          <p:val>
                                            <p:strVal val="#ppt_x"/>
                                          </p:val>
                                        </p:tav>
                                      </p:tavLst>
                                    </p:anim>
                                    <p:anim calcmode="lin" valueType="num">
                                      <p:cBhvr>
                                        <p:cTn id="39" dur="1000" fill="hold"/>
                                        <p:tgtEl>
                                          <p:spTgt spid="253961"/>
                                        </p:tgtEl>
                                        <p:attrNameLst>
                                          <p:attrName>ppt_y</p:attrName>
                                        </p:attrNameLst>
                                      </p:cBhvr>
                                      <p:tavLst>
                                        <p:tav tm="0">
                                          <p:val>
                                            <p:strVal val="#ppt_y-.1"/>
                                          </p:val>
                                        </p:tav>
                                        <p:tav tm="100000">
                                          <p:val>
                                            <p:strVal val="#ppt_y"/>
                                          </p:val>
                                        </p:tav>
                                      </p:tavLst>
                                    </p:anim>
                                  </p:childTnLst>
                                </p:cTn>
                              </p:par>
                              <p:par>
                                <p:cTn id="40" presetID="12" presetClass="entr" presetSubtype="4" fill="hold" grpId="0" nodeType="withEffect">
                                  <p:stCondLst>
                                    <p:cond delay="0"/>
                                  </p:stCondLst>
                                  <p:childTnLst>
                                    <p:set>
                                      <p:cBhvr>
                                        <p:cTn id="41" dur="1" fill="hold">
                                          <p:stCondLst>
                                            <p:cond delay="0"/>
                                          </p:stCondLst>
                                        </p:cTn>
                                        <p:tgtEl>
                                          <p:spTgt spid="253962"/>
                                        </p:tgtEl>
                                        <p:attrNameLst>
                                          <p:attrName>style.visibility</p:attrName>
                                        </p:attrNameLst>
                                      </p:cBhvr>
                                      <p:to>
                                        <p:strVal val="visible"/>
                                      </p:to>
                                    </p:set>
                                    <p:animEffect transition="in" filter="slide(fromBottom)">
                                      <p:cBhvr>
                                        <p:cTn id="42" dur="500"/>
                                        <p:tgtEl>
                                          <p:spTgt spid="253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7" grpId="0"/>
      <p:bldP spid="25396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C7F7EC78-4FFE-4ED5-A533-F98DBF194ABF}" type="slidenum">
              <a:rPr lang="ar-SA">
                <a:solidFill>
                  <a:srgbClr val="90C226"/>
                </a:solidFill>
              </a:rPr>
              <a:pPr/>
              <a:t>98</a:t>
            </a:fld>
            <a:endParaRPr lang="en-US" dirty="0">
              <a:solidFill>
                <a:srgbClr val="90C226"/>
              </a:solidFill>
            </a:endParaRPr>
          </a:p>
        </p:txBody>
      </p:sp>
      <p:sp>
        <p:nvSpPr>
          <p:cNvPr id="256002" name="Rectangle 2"/>
          <p:cNvSpPr>
            <a:spLocks noChangeArrowheads="1"/>
          </p:cNvSpPr>
          <p:nvPr/>
        </p:nvSpPr>
        <p:spPr bwMode="auto">
          <a:xfrm>
            <a:off x="4932363" y="3789363"/>
            <a:ext cx="3960812" cy="1368425"/>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6003" name="Rectangle 3"/>
          <p:cNvSpPr>
            <a:spLocks noChangeArrowheads="1"/>
          </p:cNvSpPr>
          <p:nvPr/>
        </p:nvSpPr>
        <p:spPr bwMode="auto">
          <a:xfrm>
            <a:off x="5435600" y="1557338"/>
            <a:ext cx="3529013" cy="1439862"/>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pic>
        <p:nvPicPr>
          <p:cNvPr id="256004" name="Picture 4" descr="6"/>
          <p:cNvPicPr>
            <a:picLocks noChangeAspect="1" noChangeArrowheads="1"/>
          </p:cNvPicPr>
          <p:nvPr/>
        </p:nvPicPr>
        <p:blipFill>
          <a:blip r:embed="rId2">
            <a:lum bright="-12000" contrast="36000"/>
          </a:blip>
          <a:srcRect/>
          <a:stretch>
            <a:fillRect/>
          </a:stretch>
        </p:blipFill>
        <p:spPr bwMode="auto">
          <a:xfrm>
            <a:off x="576263" y="409575"/>
            <a:ext cx="4762500" cy="2543175"/>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56005" name="Rectangle 5"/>
          <p:cNvSpPr>
            <a:spLocks noChangeArrowheads="1"/>
          </p:cNvSpPr>
          <p:nvPr/>
        </p:nvSpPr>
        <p:spPr bwMode="auto">
          <a:xfrm>
            <a:off x="3922713" y="3074988"/>
            <a:ext cx="290512" cy="457200"/>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endParaRPr lang="en-US" sz="2400" dirty="0">
              <a:solidFill>
                <a:srgbClr val="EBEBEB"/>
              </a:solidFill>
              <a:latin typeface="Arial" pitchFamily="34" charset="0"/>
              <a:cs typeface="B Zar" pitchFamily="2" charset="-78"/>
            </a:endParaRPr>
          </a:p>
        </p:txBody>
      </p:sp>
      <p:pic>
        <p:nvPicPr>
          <p:cNvPr id="256006" name="Picture 6" descr="12"/>
          <p:cNvPicPr>
            <a:picLocks noChangeAspect="1" noChangeArrowheads="1"/>
          </p:cNvPicPr>
          <p:nvPr/>
        </p:nvPicPr>
        <p:blipFill>
          <a:blip r:embed="rId3" cstate="screen">
            <a:lum contrast="24000"/>
            <a:extLst>
              <a:ext uri="{28A0092B-C50C-407E-A947-70E740481C1C}">
                <a14:useLocalDpi xmlns:a14="http://schemas.microsoft.com/office/drawing/2010/main"/>
              </a:ext>
            </a:extLst>
          </a:blip>
          <a:srcRect/>
          <a:stretch>
            <a:fillRect/>
          </a:stretch>
        </p:blipFill>
        <p:spPr bwMode="auto">
          <a:xfrm>
            <a:off x="971550" y="3068638"/>
            <a:ext cx="3743325" cy="2979737"/>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56007" name="Text Box 7"/>
          <p:cNvSpPr txBox="1">
            <a:spLocks noChangeArrowheads="1"/>
          </p:cNvSpPr>
          <p:nvPr/>
        </p:nvSpPr>
        <p:spPr bwMode="auto">
          <a:xfrm>
            <a:off x="5086922" y="1628775"/>
            <a:ext cx="3847528" cy="1200329"/>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گنبد آن دو پوسته بوده که خود آن </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ریخته و آهیانه مانده است که گنبد</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 ناری است.</a:t>
            </a:r>
            <a:endParaRPr lang="en-US" sz="2400" b="1" dirty="0">
              <a:solidFill>
                <a:srgbClr val="EBEBEB"/>
              </a:solidFill>
              <a:latin typeface="Arial" pitchFamily="34" charset="0"/>
              <a:cs typeface="B Homa" panose="00000400000000000000" pitchFamily="2" charset="-78"/>
            </a:endParaRPr>
          </a:p>
        </p:txBody>
      </p:sp>
      <p:sp>
        <p:nvSpPr>
          <p:cNvPr id="256008" name="Text Box 8"/>
          <p:cNvSpPr txBox="1">
            <a:spLocks noChangeArrowheads="1"/>
          </p:cNvSpPr>
          <p:nvPr/>
        </p:nvSpPr>
        <p:spPr bwMode="auto">
          <a:xfrm>
            <a:off x="4664180" y="3789363"/>
            <a:ext cx="4224233" cy="830997"/>
          </a:xfrm>
          <a:prstGeom prst="rect">
            <a:avLst/>
          </a:prstGeom>
          <a:noFill/>
          <a:ln w="9525">
            <a:noFill/>
            <a:miter lim="800000"/>
            <a:headEnd/>
            <a:tailEnd/>
          </a:ln>
          <a:effectLst/>
        </p:spPr>
        <p:txBody>
          <a:bodyPr wrap="none">
            <a:spAutoFit/>
          </a:bodyPr>
          <a:lstStyle/>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در ایوان جلوی گنبد خانه ،گونه ای</a:t>
            </a:r>
          </a:p>
          <a:p>
            <a:pPr fontAlgn="base">
              <a:spcBef>
                <a:spcPct val="0"/>
              </a:spcBef>
              <a:spcAft>
                <a:spcPct val="0"/>
              </a:spcAft>
            </a:pPr>
            <a:r>
              <a:rPr lang="fa-IR" sz="2400" b="1" dirty="0">
                <a:solidFill>
                  <a:srgbClr val="EBEBEB"/>
                </a:solidFill>
                <a:latin typeface="Arial" pitchFamily="34" charset="0"/>
                <a:cs typeface="B Homa" panose="00000400000000000000" pitchFamily="2" charset="-78"/>
              </a:rPr>
              <a:t>ترمبه پتکانه بسیار زیبا کار شده است. </a:t>
            </a:r>
            <a:endParaRPr lang="en-US" sz="2400" b="1" dirty="0">
              <a:solidFill>
                <a:srgbClr val="EBEBEB"/>
              </a:solidFill>
              <a:latin typeface="Arial" pitchFamily="34" charset="0"/>
              <a:cs typeface="B Homa" panose="00000400000000000000" pitchFamily="2" charset="-78"/>
            </a:endParaRPr>
          </a:p>
        </p:txBody>
      </p:sp>
      <p:sp>
        <p:nvSpPr>
          <p:cNvPr id="256009" name="Rectangle 9"/>
          <p:cNvSpPr>
            <a:spLocks noChangeArrowheads="1"/>
          </p:cNvSpPr>
          <p:nvPr/>
        </p:nvSpPr>
        <p:spPr bwMode="auto">
          <a:xfrm>
            <a:off x="433388" y="266700"/>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6010" name="Rectangle 10"/>
          <p:cNvSpPr>
            <a:spLocks noChangeArrowheads="1"/>
          </p:cNvSpPr>
          <p:nvPr/>
        </p:nvSpPr>
        <p:spPr bwMode="auto">
          <a:xfrm>
            <a:off x="215900" y="6242050"/>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10381614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56004"/>
                                        </p:tgtEl>
                                        <p:attrNameLst>
                                          <p:attrName>style.visibility</p:attrName>
                                        </p:attrNameLst>
                                      </p:cBhvr>
                                      <p:to>
                                        <p:strVal val="visible"/>
                                      </p:to>
                                    </p:set>
                                    <p:animEffect transition="in" filter="fade">
                                      <p:cBhvr>
                                        <p:cTn id="7" dur="1000"/>
                                        <p:tgtEl>
                                          <p:spTgt spid="256004"/>
                                        </p:tgtEl>
                                      </p:cBhvr>
                                    </p:animEffect>
                                    <p:anim calcmode="lin" valueType="num">
                                      <p:cBhvr>
                                        <p:cTn id="8" dur="1000" fill="hold"/>
                                        <p:tgtEl>
                                          <p:spTgt spid="256004"/>
                                        </p:tgtEl>
                                        <p:attrNameLst>
                                          <p:attrName>ppt_x</p:attrName>
                                        </p:attrNameLst>
                                      </p:cBhvr>
                                      <p:tavLst>
                                        <p:tav tm="0">
                                          <p:val>
                                            <p:strVal val="#ppt_x"/>
                                          </p:val>
                                        </p:tav>
                                        <p:tav tm="100000">
                                          <p:val>
                                            <p:strVal val="#ppt_x"/>
                                          </p:val>
                                        </p:tav>
                                      </p:tavLst>
                                    </p:anim>
                                    <p:anim calcmode="lin" valueType="num">
                                      <p:cBhvr>
                                        <p:cTn id="9" dur="900" decel="100000" fill="hold"/>
                                        <p:tgtEl>
                                          <p:spTgt spid="25600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6004"/>
                                        </p:tgtEl>
                                        <p:attrNameLst>
                                          <p:attrName>ppt_y</p:attrName>
                                        </p:attrNameLst>
                                      </p:cBhvr>
                                      <p:tavLst>
                                        <p:tav tm="0">
                                          <p:val>
                                            <p:strVal val="#ppt_y-.03"/>
                                          </p:val>
                                        </p:tav>
                                        <p:tav tm="100000">
                                          <p:val>
                                            <p:strVal val="#ppt_y"/>
                                          </p:val>
                                        </p:tav>
                                      </p:tavLst>
                                    </p:anim>
                                  </p:childTnLst>
                                </p:cTn>
                              </p:par>
                              <p:par>
                                <p:cTn id="11" presetID="29" presetClass="entr" presetSubtype="0" fill="hold" nodeType="withEffect">
                                  <p:stCondLst>
                                    <p:cond delay="0"/>
                                  </p:stCondLst>
                                  <p:childTnLst>
                                    <p:set>
                                      <p:cBhvr>
                                        <p:cTn id="12" dur="1" fill="hold">
                                          <p:stCondLst>
                                            <p:cond delay="0"/>
                                          </p:stCondLst>
                                        </p:cTn>
                                        <p:tgtEl>
                                          <p:spTgt spid="256007">
                                            <p:txEl>
                                              <p:pRg st="0" end="0"/>
                                            </p:txEl>
                                          </p:spTgt>
                                        </p:tgtEl>
                                        <p:attrNameLst>
                                          <p:attrName>style.visibility</p:attrName>
                                        </p:attrNameLst>
                                      </p:cBhvr>
                                      <p:to>
                                        <p:strVal val="visible"/>
                                      </p:to>
                                    </p:set>
                                    <p:anim calcmode="lin" valueType="num">
                                      <p:cBhvr>
                                        <p:cTn id="13" dur="1000" fill="hold"/>
                                        <p:tgtEl>
                                          <p:spTgt spid="256007">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25600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56007">
                                            <p:txEl>
                                              <p:pRg st="0" end="0"/>
                                            </p:txEl>
                                          </p:spTgt>
                                        </p:tgtEl>
                                      </p:cBhvr>
                                    </p:animEffect>
                                  </p:childTnLst>
                                </p:cTn>
                              </p:par>
                              <p:par>
                                <p:cTn id="16" presetID="29" presetClass="entr" presetSubtype="0" fill="hold" nodeType="withEffect">
                                  <p:stCondLst>
                                    <p:cond delay="0"/>
                                  </p:stCondLst>
                                  <p:childTnLst>
                                    <p:set>
                                      <p:cBhvr>
                                        <p:cTn id="17" dur="1" fill="hold">
                                          <p:stCondLst>
                                            <p:cond delay="0"/>
                                          </p:stCondLst>
                                        </p:cTn>
                                        <p:tgtEl>
                                          <p:spTgt spid="256007">
                                            <p:txEl>
                                              <p:pRg st="1" end="1"/>
                                            </p:txEl>
                                          </p:spTgt>
                                        </p:tgtEl>
                                        <p:attrNameLst>
                                          <p:attrName>style.visibility</p:attrName>
                                        </p:attrNameLst>
                                      </p:cBhvr>
                                      <p:to>
                                        <p:strVal val="visible"/>
                                      </p:to>
                                    </p:set>
                                    <p:anim calcmode="lin" valueType="num">
                                      <p:cBhvr>
                                        <p:cTn id="18" dur="1000" fill="hold"/>
                                        <p:tgtEl>
                                          <p:spTgt spid="256007">
                                            <p:txEl>
                                              <p:pRg st="1" end="1"/>
                                            </p:txEl>
                                          </p:spTgt>
                                        </p:tgtEl>
                                        <p:attrNameLst>
                                          <p:attrName>ppt_x</p:attrName>
                                        </p:attrNameLst>
                                      </p:cBhvr>
                                      <p:tavLst>
                                        <p:tav tm="0">
                                          <p:val>
                                            <p:strVal val="#ppt_x-.2"/>
                                          </p:val>
                                        </p:tav>
                                        <p:tav tm="100000">
                                          <p:val>
                                            <p:strVal val="#ppt_x"/>
                                          </p:val>
                                        </p:tav>
                                      </p:tavLst>
                                    </p:anim>
                                    <p:anim calcmode="lin" valueType="num">
                                      <p:cBhvr>
                                        <p:cTn id="19" dur="1000" fill="hold"/>
                                        <p:tgtEl>
                                          <p:spTgt spid="25600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56007">
                                            <p:txEl>
                                              <p:pRg st="1" end="1"/>
                                            </p:txEl>
                                          </p:spTgt>
                                        </p:tgtEl>
                                      </p:cBhvr>
                                    </p:animEffect>
                                  </p:childTnLst>
                                </p:cTn>
                              </p:par>
                              <p:par>
                                <p:cTn id="21" presetID="29" presetClass="entr" presetSubtype="0" fill="hold" nodeType="withEffect">
                                  <p:stCondLst>
                                    <p:cond delay="0"/>
                                  </p:stCondLst>
                                  <p:childTnLst>
                                    <p:set>
                                      <p:cBhvr>
                                        <p:cTn id="22" dur="1" fill="hold">
                                          <p:stCondLst>
                                            <p:cond delay="0"/>
                                          </p:stCondLst>
                                        </p:cTn>
                                        <p:tgtEl>
                                          <p:spTgt spid="256007">
                                            <p:txEl>
                                              <p:pRg st="2" end="2"/>
                                            </p:txEl>
                                          </p:spTgt>
                                        </p:tgtEl>
                                        <p:attrNameLst>
                                          <p:attrName>style.visibility</p:attrName>
                                        </p:attrNameLst>
                                      </p:cBhvr>
                                      <p:to>
                                        <p:strVal val="visible"/>
                                      </p:to>
                                    </p:set>
                                    <p:anim calcmode="lin" valueType="num">
                                      <p:cBhvr>
                                        <p:cTn id="23" dur="1000" fill="hold"/>
                                        <p:tgtEl>
                                          <p:spTgt spid="256007">
                                            <p:txEl>
                                              <p:pRg st="2" end="2"/>
                                            </p:txEl>
                                          </p:spTgt>
                                        </p:tgtEl>
                                        <p:attrNameLst>
                                          <p:attrName>ppt_x</p:attrName>
                                        </p:attrNameLst>
                                      </p:cBhvr>
                                      <p:tavLst>
                                        <p:tav tm="0">
                                          <p:val>
                                            <p:strVal val="#ppt_x-.2"/>
                                          </p:val>
                                        </p:tav>
                                        <p:tav tm="100000">
                                          <p:val>
                                            <p:strVal val="#ppt_x"/>
                                          </p:val>
                                        </p:tav>
                                      </p:tavLst>
                                    </p:anim>
                                    <p:anim calcmode="lin" valueType="num">
                                      <p:cBhvr>
                                        <p:cTn id="24" dur="1000" fill="hold"/>
                                        <p:tgtEl>
                                          <p:spTgt spid="25600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56007">
                                            <p:txEl>
                                              <p:pRg st="2" end="2"/>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256004"/>
                                        </p:tgtEl>
                                        <p:attrNameLst>
                                          <p:attrName>style.visibility</p:attrName>
                                        </p:attrNameLst>
                                      </p:cBhvr>
                                      <p:to>
                                        <p:strVal val="visible"/>
                                      </p:to>
                                    </p:set>
                                    <p:animEffect transition="in" filter="slide(fromBottom)">
                                      <p:cBhvr>
                                        <p:cTn id="28" dur="500"/>
                                        <p:tgtEl>
                                          <p:spTgt spid="256004"/>
                                        </p:tgtEl>
                                      </p:cBhvr>
                                    </p:animEffect>
                                  </p:childTnLst>
                                </p:cTn>
                              </p:par>
                            </p:childTnLst>
                          </p:cTn>
                        </p:par>
                        <p:par>
                          <p:cTn id="29" fill="hold">
                            <p:stCondLst>
                              <p:cond delay="1000"/>
                            </p:stCondLst>
                            <p:childTnLst>
                              <p:par>
                                <p:cTn id="30" presetID="29" presetClass="entr" presetSubtype="0" fill="hold" nodeType="afterEffect">
                                  <p:stCondLst>
                                    <p:cond delay="0"/>
                                  </p:stCondLst>
                                  <p:childTnLst>
                                    <p:set>
                                      <p:cBhvr>
                                        <p:cTn id="31" dur="1" fill="hold">
                                          <p:stCondLst>
                                            <p:cond delay="0"/>
                                          </p:stCondLst>
                                        </p:cTn>
                                        <p:tgtEl>
                                          <p:spTgt spid="256008">
                                            <p:txEl>
                                              <p:pRg st="0" end="0"/>
                                            </p:txEl>
                                          </p:spTgt>
                                        </p:tgtEl>
                                        <p:attrNameLst>
                                          <p:attrName>style.visibility</p:attrName>
                                        </p:attrNameLst>
                                      </p:cBhvr>
                                      <p:to>
                                        <p:strVal val="visible"/>
                                      </p:to>
                                    </p:set>
                                    <p:anim calcmode="lin" valueType="num">
                                      <p:cBhvr>
                                        <p:cTn id="32" dur="1000" fill="hold"/>
                                        <p:tgtEl>
                                          <p:spTgt spid="256008">
                                            <p:txEl>
                                              <p:pRg st="0" end="0"/>
                                            </p:txEl>
                                          </p:spTgt>
                                        </p:tgtEl>
                                        <p:attrNameLst>
                                          <p:attrName>ppt_x</p:attrName>
                                        </p:attrNameLst>
                                      </p:cBhvr>
                                      <p:tavLst>
                                        <p:tav tm="0">
                                          <p:val>
                                            <p:strVal val="#ppt_x-.2"/>
                                          </p:val>
                                        </p:tav>
                                        <p:tav tm="100000">
                                          <p:val>
                                            <p:strVal val="#ppt_x"/>
                                          </p:val>
                                        </p:tav>
                                      </p:tavLst>
                                    </p:anim>
                                    <p:anim calcmode="lin" valueType="num">
                                      <p:cBhvr>
                                        <p:cTn id="33" dur="1000" fill="hold"/>
                                        <p:tgtEl>
                                          <p:spTgt spid="25600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56008">
                                            <p:txEl>
                                              <p:pRg st="0" end="0"/>
                                            </p:txEl>
                                          </p:spTgt>
                                        </p:tgtEl>
                                      </p:cBhvr>
                                    </p:animEffect>
                                  </p:childTnLst>
                                </p:cTn>
                              </p:par>
                            </p:childTnLst>
                          </p:cTn>
                        </p:par>
                        <p:par>
                          <p:cTn id="35" fill="hold">
                            <p:stCondLst>
                              <p:cond delay="2000"/>
                            </p:stCondLst>
                            <p:childTnLst>
                              <p:par>
                                <p:cTn id="36" presetID="29" presetClass="entr" presetSubtype="0" fill="hold" nodeType="afterEffect">
                                  <p:stCondLst>
                                    <p:cond delay="0"/>
                                  </p:stCondLst>
                                  <p:childTnLst>
                                    <p:set>
                                      <p:cBhvr>
                                        <p:cTn id="37" dur="1" fill="hold">
                                          <p:stCondLst>
                                            <p:cond delay="0"/>
                                          </p:stCondLst>
                                        </p:cTn>
                                        <p:tgtEl>
                                          <p:spTgt spid="256008">
                                            <p:txEl>
                                              <p:pRg st="1" end="1"/>
                                            </p:txEl>
                                          </p:spTgt>
                                        </p:tgtEl>
                                        <p:attrNameLst>
                                          <p:attrName>style.visibility</p:attrName>
                                        </p:attrNameLst>
                                      </p:cBhvr>
                                      <p:to>
                                        <p:strVal val="visible"/>
                                      </p:to>
                                    </p:set>
                                    <p:anim calcmode="lin" valueType="num">
                                      <p:cBhvr>
                                        <p:cTn id="38" dur="1000" fill="hold"/>
                                        <p:tgtEl>
                                          <p:spTgt spid="256008">
                                            <p:txEl>
                                              <p:pRg st="1" end="1"/>
                                            </p:txEl>
                                          </p:spTgt>
                                        </p:tgtEl>
                                        <p:attrNameLst>
                                          <p:attrName>ppt_x</p:attrName>
                                        </p:attrNameLst>
                                      </p:cBhvr>
                                      <p:tavLst>
                                        <p:tav tm="0">
                                          <p:val>
                                            <p:strVal val="#ppt_x-.2"/>
                                          </p:val>
                                        </p:tav>
                                        <p:tav tm="100000">
                                          <p:val>
                                            <p:strVal val="#ppt_x"/>
                                          </p:val>
                                        </p:tav>
                                      </p:tavLst>
                                    </p:anim>
                                    <p:anim calcmode="lin" valueType="num">
                                      <p:cBhvr>
                                        <p:cTn id="39" dur="1000" fill="hold"/>
                                        <p:tgtEl>
                                          <p:spTgt spid="25600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256008">
                                            <p:txEl>
                                              <p:pRg st="1" end="1"/>
                                            </p:txEl>
                                          </p:spTgt>
                                        </p:tgtEl>
                                      </p:cBhvr>
                                    </p:animEffect>
                                  </p:childTnLst>
                                </p:cTn>
                              </p:par>
                              <p:par>
                                <p:cTn id="41" presetID="12" presetClass="entr" presetSubtype="4" fill="hold" nodeType="withEffect">
                                  <p:stCondLst>
                                    <p:cond delay="0"/>
                                  </p:stCondLst>
                                  <p:childTnLst>
                                    <p:set>
                                      <p:cBhvr>
                                        <p:cTn id="42" dur="1" fill="hold">
                                          <p:stCondLst>
                                            <p:cond delay="0"/>
                                          </p:stCondLst>
                                        </p:cTn>
                                        <p:tgtEl>
                                          <p:spTgt spid="256006"/>
                                        </p:tgtEl>
                                        <p:attrNameLst>
                                          <p:attrName>style.visibility</p:attrName>
                                        </p:attrNameLst>
                                      </p:cBhvr>
                                      <p:to>
                                        <p:strVal val="visible"/>
                                      </p:to>
                                    </p:set>
                                    <p:animEffect transition="in" filter="slide(fromBottom)">
                                      <p:cBhvr>
                                        <p:cTn id="43" dur="500"/>
                                        <p:tgtEl>
                                          <p:spTgt spid="256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D104708B-34B3-4CB5-986E-836EB021A1A2}" type="slidenum">
              <a:rPr lang="ar-SA">
                <a:solidFill>
                  <a:srgbClr val="90C226"/>
                </a:solidFill>
              </a:rPr>
              <a:pPr/>
              <a:t>99</a:t>
            </a:fld>
            <a:endParaRPr lang="en-US" dirty="0">
              <a:solidFill>
                <a:srgbClr val="90C226"/>
              </a:solidFill>
            </a:endParaRPr>
          </a:p>
        </p:txBody>
      </p:sp>
      <p:sp>
        <p:nvSpPr>
          <p:cNvPr id="257026" name="Rectangle 2"/>
          <p:cNvSpPr>
            <a:spLocks noChangeArrowheads="1"/>
          </p:cNvSpPr>
          <p:nvPr/>
        </p:nvSpPr>
        <p:spPr bwMode="auto">
          <a:xfrm>
            <a:off x="3059113" y="5373688"/>
            <a:ext cx="4249737" cy="647700"/>
          </a:xfrm>
          <a:prstGeom prst="rect">
            <a:avLst/>
          </a:prstGeom>
          <a:solidFill>
            <a:srgbClr val="0066CC">
              <a:alpha val="14999"/>
            </a:srgbClr>
          </a:solidFill>
          <a:ln w="12700" cap="sq">
            <a:solidFill>
              <a:srgbClr val="0066CC"/>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7027" name="Rectangle 3"/>
          <p:cNvSpPr>
            <a:spLocks noChangeArrowheads="1"/>
          </p:cNvSpPr>
          <p:nvPr/>
        </p:nvSpPr>
        <p:spPr bwMode="auto">
          <a:xfrm>
            <a:off x="2669593" y="5445125"/>
            <a:ext cx="4623382" cy="461665"/>
          </a:xfrm>
          <a:prstGeom prst="rect">
            <a:avLst/>
          </a:prstGeom>
          <a:noFill/>
          <a:ln w="9525">
            <a:noFill/>
            <a:miter lim="800000"/>
            <a:headEnd/>
            <a:tailEnd/>
          </a:ln>
          <a:effectLst/>
        </p:spPr>
        <p:txBody>
          <a:bodyPr wrap="none">
            <a:spAutoFit/>
          </a:bodyPr>
          <a:lstStyle/>
          <a:p>
            <a:pPr fontAlgn="base">
              <a:spcBef>
                <a:spcPct val="30000"/>
              </a:spcBef>
              <a:spcAft>
                <a:spcPct val="0"/>
              </a:spcAft>
              <a:buFontTx/>
              <a:buChar char="•"/>
            </a:pPr>
            <a:r>
              <a:rPr lang="fa-IR" sz="2400" b="1" dirty="0">
                <a:solidFill>
                  <a:srgbClr val="EBEBEB"/>
                </a:solidFill>
                <a:latin typeface="Arial" pitchFamily="34" charset="0"/>
                <a:cs typeface="B Zar" pitchFamily="2" charset="-78"/>
              </a:rPr>
              <a:t>مقطع و دید حجمی مسجد جامع ورامین</a:t>
            </a:r>
            <a:endParaRPr lang="en-US" sz="2400" b="1" dirty="0">
              <a:solidFill>
                <a:srgbClr val="EBEBEB"/>
              </a:solidFill>
              <a:latin typeface="Arial" pitchFamily="34" charset="0"/>
              <a:cs typeface="B Zar" pitchFamily="2" charset="-78"/>
            </a:endParaRPr>
          </a:p>
        </p:txBody>
      </p:sp>
      <p:pic>
        <p:nvPicPr>
          <p:cNvPr id="257028" name="Picture 4" descr="12"/>
          <p:cNvPicPr>
            <a:picLocks noChangeAspect="1" noChangeArrowheads="1"/>
          </p:cNvPicPr>
          <p:nvPr/>
        </p:nvPicPr>
        <p:blipFill>
          <a:blip r:embed="rId3" cstate="screen">
            <a:lum bright="6000" contrast="36000"/>
            <a:extLst>
              <a:ext uri="{28A0092B-C50C-407E-A947-70E740481C1C}">
                <a14:useLocalDpi xmlns:a14="http://schemas.microsoft.com/office/drawing/2010/main"/>
              </a:ext>
            </a:extLst>
          </a:blip>
          <a:srcRect/>
          <a:stretch>
            <a:fillRect/>
          </a:stretch>
        </p:blipFill>
        <p:spPr bwMode="auto">
          <a:xfrm>
            <a:off x="5364163" y="1844675"/>
            <a:ext cx="3527425" cy="230663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pic>
        <p:nvPicPr>
          <p:cNvPr id="257029" name="Picture 5" descr="13"/>
          <p:cNvPicPr>
            <a:picLocks noChangeAspect="1" noChangeArrowheads="1"/>
          </p:cNvPicPr>
          <p:nvPr/>
        </p:nvPicPr>
        <p:blipFill>
          <a:blip r:embed="rId4">
            <a:lum bright="-18000" contrast="54000"/>
          </a:blip>
          <a:srcRect/>
          <a:stretch>
            <a:fillRect/>
          </a:stretch>
        </p:blipFill>
        <p:spPr bwMode="auto">
          <a:xfrm>
            <a:off x="684213" y="260350"/>
            <a:ext cx="4465637" cy="4465638"/>
          </a:xfrm>
          <a:prstGeom prst="rect">
            <a:avLst/>
          </a:prstGeom>
          <a:noFill/>
          <a:ln w="28575">
            <a:solidFill>
              <a:srgbClr val="000000"/>
            </a:solidFill>
            <a:miter lim="800000"/>
            <a:headEnd/>
            <a:tailEnd/>
          </a:ln>
          <a:effectLst>
            <a:outerShdw dist="107763" dir="8100000" algn="ctr" rotWithShape="0">
              <a:srgbClr val="0066CC">
                <a:alpha val="50000"/>
              </a:srgbClr>
            </a:outerShdw>
          </a:effectLst>
        </p:spPr>
      </p:pic>
      <p:sp>
        <p:nvSpPr>
          <p:cNvPr id="257030" name="Rectangle 6"/>
          <p:cNvSpPr>
            <a:spLocks noChangeArrowheads="1"/>
          </p:cNvSpPr>
          <p:nvPr/>
        </p:nvSpPr>
        <p:spPr bwMode="auto">
          <a:xfrm>
            <a:off x="468313" y="333375"/>
            <a:ext cx="71437" cy="6335713"/>
          </a:xfrm>
          <a:prstGeom prst="rect">
            <a:avLst/>
          </a:prstGeom>
          <a:solidFill>
            <a:schemeClr val="tx1"/>
          </a:solidFill>
          <a:ln w="3175" cap="sq">
            <a:solidFill>
              <a:schemeClr val="bg2"/>
            </a:solidFill>
            <a:miter lim="800000"/>
            <a:headEnd type="none" w="sm" len="sm"/>
            <a:tailEnd type="none" w="sm" len="sm"/>
          </a:ln>
          <a:effectLst/>
        </p:spPr>
        <p:txBody>
          <a:bodyPr wrap="none" anchor="ctr"/>
          <a:lstStyle/>
          <a:p>
            <a:pPr fontAlgn="base">
              <a:spcBef>
                <a:spcPct val="0"/>
              </a:spcBef>
              <a:spcAft>
                <a:spcPct val="0"/>
              </a:spcAft>
            </a:pPr>
            <a:endParaRPr lang="en-US" b="1" dirty="0">
              <a:solidFill>
                <a:prstClr val="black"/>
              </a:solidFill>
              <a:latin typeface="Arial" pitchFamily="34" charset="0"/>
              <a:cs typeface="B Homa" panose="00000400000000000000" pitchFamily="2" charset="-78"/>
            </a:endParaRPr>
          </a:p>
        </p:txBody>
      </p:sp>
      <p:sp>
        <p:nvSpPr>
          <p:cNvPr id="257031" name="Rectangle 7"/>
          <p:cNvSpPr>
            <a:spLocks noChangeArrowheads="1"/>
          </p:cNvSpPr>
          <p:nvPr/>
        </p:nvSpPr>
        <p:spPr bwMode="auto">
          <a:xfrm>
            <a:off x="250825" y="6308725"/>
            <a:ext cx="8640763" cy="144463"/>
          </a:xfrm>
          <a:prstGeom prst="rect">
            <a:avLst/>
          </a:prstGeom>
          <a:solidFill>
            <a:schemeClr val="accent1"/>
          </a:solidFill>
          <a:ln w="3175" cap="sq">
            <a:solidFill>
              <a:schemeClr val="bg2"/>
            </a:solidFill>
            <a:miter lim="800000"/>
            <a:headEnd type="none" w="sm" len="sm"/>
            <a:tailEnd type="none" w="sm" len="sm"/>
          </a:ln>
          <a:effectLst/>
        </p:spPr>
        <p:txBody>
          <a:bodyPr wrap="none" anchor="ctr"/>
          <a:lstStyle/>
          <a:p>
            <a:pPr algn="ctr" fontAlgn="base">
              <a:spcBef>
                <a:spcPct val="0"/>
              </a:spcBef>
              <a:spcAft>
                <a:spcPct val="0"/>
              </a:spcAft>
            </a:pPr>
            <a:endParaRPr kumimoji="1" lang="en-US" sz="2400" dirty="0">
              <a:solidFill>
                <a:srgbClr val="EBEBEB"/>
              </a:solidFill>
              <a:latin typeface="Times New Roman" pitchFamily="18" charset="0"/>
              <a:cs typeface="B Homa" panose="00000400000000000000" pitchFamily="2" charset="-78"/>
            </a:endParaRPr>
          </a:p>
        </p:txBody>
      </p:sp>
    </p:spTree>
    <p:extLst>
      <p:ext uri="{BB962C8B-B14F-4D97-AF65-F5344CB8AC3E}">
        <p14:creationId xmlns:p14="http://schemas.microsoft.com/office/powerpoint/2010/main" val="37308709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57029"/>
                                        </p:tgtEl>
                                        <p:attrNameLst>
                                          <p:attrName>style.visibility</p:attrName>
                                        </p:attrNameLst>
                                      </p:cBhvr>
                                      <p:to>
                                        <p:strVal val="visible"/>
                                      </p:to>
                                    </p:set>
                                    <p:animEffect transition="in" filter="fade">
                                      <p:cBhvr>
                                        <p:cTn id="7" dur="1000"/>
                                        <p:tgtEl>
                                          <p:spTgt spid="257029"/>
                                        </p:tgtEl>
                                      </p:cBhvr>
                                    </p:animEffect>
                                    <p:anim calcmode="lin" valueType="num">
                                      <p:cBhvr>
                                        <p:cTn id="8" dur="1000" fill="hold"/>
                                        <p:tgtEl>
                                          <p:spTgt spid="257029"/>
                                        </p:tgtEl>
                                        <p:attrNameLst>
                                          <p:attrName>ppt_x</p:attrName>
                                        </p:attrNameLst>
                                      </p:cBhvr>
                                      <p:tavLst>
                                        <p:tav tm="0">
                                          <p:val>
                                            <p:strVal val="#ppt_x"/>
                                          </p:val>
                                        </p:tav>
                                        <p:tav tm="100000">
                                          <p:val>
                                            <p:strVal val="#ppt_x"/>
                                          </p:val>
                                        </p:tav>
                                      </p:tavLst>
                                    </p:anim>
                                    <p:anim calcmode="lin" valueType="num">
                                      <p:cBhvr>
                                        <p:cTn id="9" dur="1000" fill="hold"/>
                                        <p:tgtEl>
                                          <p:spTgt spid="2570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57028"/>
                                        </p:tgtEl>
                                        <p:attrNameLst>
                                          <p:attrName>style.visibility</p:attrName>
                                        </p:attrNameLst>
                                      </p:cBhvr>
                                      <p:to>
                                        <p:strVal val="visible"/>
                                      </p:to>
                                    </p:set>
                                    <p:animEffect transition="in" filter="fade">
                                      <p:cBhvr>
                                        <p:cTn id="13" dur="1000"/>
                                        <p:tgtEl>
                                          <p:spTgt spid="257028"/>
                                        </p:tgtEl>
                                      </p:cBhvr>
                                    </p:animEffect>
                                    <p:anim calcmode="lin" valueType="num">
                                      <p:cBhvr>
                                        <p:cTn id="14" dur="1000" fill="hold"/>
                                        <p:tgtEl>
                                          <p:spTgt spid="257028"/>
                                        </p:tgtEl>
                                        <p:attrNameLst>
                                          <p:attrName>ppt_x</p:attrName>
                                        </p:attrNameLst>
                                      </p:cBhvr>
                                      <p:tavLst>
                                        <p:tav tm="0">
                                          <p:val>
                                            <p:strVal val="#ppt_x"/>
                                          </p:val>
                                        </p:tav>
                                        <p:tav tm="100000">
                                          <p:val>
                                            <p:strVal val="#ppt_x"/>
                                          </p:val>
                                        </p:tav>
                                      </p:tavLst>
                                    </p:anim>
                                    <p:anim calcmode="lin" valueType="num">
                                      <p:cBhvr>
                                        <p:cTn id="15" dur="1000" fill="hold"/>
                                        <p:tgtEl>
                                          <p:spTgt spid="2570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257027">
                                            <p:txEl>
                                              <p:pRg st="0" end="0"/>
                                            </p:txEl>
                                          </p:spTgt>
                                        </p:tgtEl>
                                        <p:attrNameLst>
                                          <p:attrName>style.visibility</p:attrName>
                                        </p:attrNameLst>
                                      </p:cBhvr>
                                      <p:to>
                                        <p:strVal val="visible"/>
                                      </p:to>
                                    </p:set>
                                    <p:anim calcmode="lin" valueType="num">
                                      <p:cBhvr>
                                        <p:cTn id="19" dur="1000" fill="hold"/>
                                        <p:tgtEl>
                                          <p:spTgt spid="257027">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25702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570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16534</Words>
  <Application>Microsoft Office PowerPoint</Application>
  <PresentationFormat>On-screen Show (4:3)</PresentationFormat>
  <Paragraphs>2203</Paragraphs>
  <Slides>434</Slides>
  <Notes>109</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434</vt:i4>
      </vt:variant>
    </vt:vector>
  </HeadingPairs>
  <TitlesOfParts>
    <vt:vector size="451" baseType="lpstr">
      <vt:lpstr>AmdtSymbols</vt:lpstr>
      <vt:lpstr>Andalus</vt:lpstr>
      <vt:lpstr>Arial</vt:lpstr>
      <vt:lpstr>Arial Black</vt:lpstr>
      <vt:lpstr>B Farnaz</vt:lpstr>
      <vt:lpstr>B Homa</vt:lpstr>
      <vt:lpstr>B Titr</vt:lpstr>
      <vt:lpstr>B Zar</vt:lpstr>
      <vt:lpstr>Batang</vt:lpstr>
      <vt:lpstr>Calibri</vt:lpstr>
      <vt:lpstr>Impact</vt:lpstr>
      <vt:lpstr>Tahoma</vt:lpstr>
      <vt:lpstr>Times New Roman</vt:lpstr>
      <vt:lpstr>Trebuchet MS</vt:lpstr>
      <vt:lpstr>Wingdings</vt:lpstr>
      <vt:lpstr>Wingdings 3</vt:lpstr>
      <vt:lpstr>Facet</vt:lpstr>
      <vt:lpstr>PowerPoint Presentation</vt:lpstr>
      <vt:lpstr>مکاتب جهان اسلام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2021-03-03T12:56:23Z</dcterms:created>
  <dcterms:modified xsi:type="dcterms:W3CDTF">2021-03-03T13:02:45Z</dcterms:modified>
</cp:coreProperties>
</file>