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77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8DD405-4A4B-4072-AAE6-8C6F1C6C4B65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9A1EE35-03C3-4D8B-AC3E-C481A29A56C0}">
      <dgm:prSet phldrT="[Text]" custT="1"/>
      <dgm:spPr/>
      <dgm:t>
        <a:bodyPr/>
        <a:lstStyle/>
        <a:p>
          <a:r>
            <a:rPr lang="fa-IR" sz="3200" dirty="0" smtClean="0">
              <a:cs typeface="B Nazanin" panose="00000400000000000000" pitchFamily="2" charset="-78"/>
            </a:rPr>
            <a:t>کاربری</a:t>
          </a:r>
          <a:endParaRPr lang="en-US" sz="3200" dirty="0">
            <a:cs typeface="B Nazanin" panose="00000400000000000000" pitchFamily="2" charset="-78"/>
          </a:endParaRPr>
        </a:p>
      </dgm:t>
    </dgm:pt>
    <dgm:pt modelId="{47BDD2EA-69A4-4850-828C-AA42777C1B49}" type="parTrans" cxnId="{C1BCB791-4F7F-4E53-B967-741C293BD3B6}">
      <dgm:prSet/>
      <dgm:spPr/>
      <dgm:t>
        <a:bodyPr/>
        <a:lstStyle/>
        <a:p>
          <a:endParaRPr lang="en-US"/>
        </a:p>
      </dgm:t>
    </dgm:pt>
    <dgm:pt modelId="{12496817-E8A9-47B2-81A5-0982CBC605C1}" type="sibTrans" cxnId="{C1BCB791-4F7F-4E53-B967-741C293BD3B6}">
      <dgm:prSet/>
      <dgm:spPr/>
      <dgm:t>
        <a:bodyPr/>
        <a:lstStyle/>
        <a:p>
          <a:endParaRPr lang="en-US"/>
        </a:p>
      </dgm:t>
    </dgm:pt>
    <dgm:pt modelId="{FB9C8E0F-8992-460A-834D-A64D315EE2F1}">
      <dgm:prSet phldrT="[Text]" custT="1"/>
      <dgm:spPr/>
      <dgm:t>
        <a:bodyPr/>
        <a:lstStyle/>
        <a:p>
          <a:r>
            <a:rPr lang="fa-IR" sz="3200" dirty="0" smtClean="0">
              <a:cs typeface="B Nazanin" panose="00000400000000000000" pitchFamily="2" charset="-78"/>
            </a:rPr>
            <a:t>دسترسی</a:t>
          </a:r>
          <a:endParaRPr lang="en-US" sz="3200" dirty="0">
            <a:cs typeface="B Nazanin" panose="00000400000000000000" pitchFamily="2" charset="-78"/>
          </a:endParaRPr>
        </a:p>
      </dgm:t>
    </dgm:pt>
    <dgm:pt modelId="{82C1F6C3-0C09-41F6-A7C6-83A264E5179F}" type="parTrans" cxnId="{4B3A94E4-39F7-49AB-9443-C6B969DA103D}">
      <dgm:prSet/>
      <dgm:spPr/>
      <dgm:t>
        <a:bodyPr/>
        <a:lstStyle/>
        <a:p>
          <a:endParaRPr lang="en-US"/>
        </a:p>
      </dgm:t>
    </dgm:pt>
    <dgm:pt modelId="{24BD3C03-AEA2-48C9-8F18-2A16D4B6577C}" type="sibTrans" cxnId="{4B3A94E4-39F7-49AB-9443-C6B969DA103D}">
      <dgm:prSet/>
      <dgm:spPr/>
      <dgm:t>
        <a:bodyPr/>
        <a:lstStyle/>
        <a:p>
          <a:endParaRPr lang="en-US"/>
        </a:p>
      </dgm:t>
    </dgm:pt>
    <dgm:pt modelId="{BDA23DA9-9151-4C8D-95D9-B3173A0CF616}">
      <dgm:prSet phldrT="[Text]" custT="1"/>
      <dgm:spPr/>
      <dgm:t>
        <a:bodyPr/>
        <a:lstStyle/>
        <a:p>
          <a:r>
            <a:rPr lang="fa-IR" sz="3200" dirty="0" smtClean="0">
              <a:cs typeface="B Nazanin" panose="00000400000000000000" pitchFamily="2" charset="-78"/>
            </a:rPr>
            <a:t>فعالیت</a:t>
          </a:r>
          <a:endParaRPr lang="en-US" sz="3200" dirty="0">
            <a:cs typeface="B Nazanin" panose="00000400000000000000" pitchFamily="2" charset="-78"/>
          </a:endParaRPr>
        </a:p>
      </dgm:t>
    </dgm:pt>
    <dgm:pt modelId="{02661891-E38B-4A27-946B-1C4CBCBF4933}" type="parTrans" cxnId="{7A8AB16E-1CCF-4300-9328-1EC4F1F21022}">
      <dgm:prSet/>
      <dgm:spPr/>
      <dgm:t>
        <a:bodyPr/>
        <a:lstStyle/>
        <a:p>
          <a:endParaRPr lang="en-US"/>
        </a:p>
      </dgm:t>
    </dgm:pt>
    <dgm:pt modelId="{615D7F5D-8F2B-41BD-A833-75AD8E25C928}" type="sibTrans" cxnId="{7A8AB16E-1CCF-4300-9328-1EC4F1F21022}">
      <dgm:prSet/>
      <dgm:spPr/>
      <dgm:t>
        <a:bodyPr/>
        <a:lstStyle/>
        <a:p>
          <a:endParaRPr lang="en-US"/>
        </a:p>
      </dgm:t>
    </dgm:pt>
    <dgm:pt modelId="{48340817-D811-4AF9-8989-E40571BF3420}" type="pres">
      <dgm:prSet presAssocID="{4E8DD405-4A4B-4072-AAE6-8C6F1C6C4B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6DAC97-DB9B-4782-9864-651DACF782D8}" type="pres">
      <dgm:prSet presAssocID="{A9A1EE35-03C3-4D8B-AC3E-C481A29A56C0}" presName="dummy" presStyleCnt="0"/>
      <dgm:spPr/>
    </dgm:pt>
    <dgm:pt modelId="{0357AE3C-8B8B-4B93-8D1A-B28F64BCD90F}" type="pres">
      <dgm:prSet presAssocID="{A9A1EE35-03C3-4D8B-AC3E-C481A29A56C0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04AA2-E38B-444B-BC63-73D58AEDC237}" type="pres">
      <dgm:prSet presAssocID="{12496817-E8A9-47B2-81A5-0982CBC605C1}" presName="sibTrans" presStyleLbl="node1" presStyleIdx="0" presStyleCnt="3"/>
      <dgm:spPr/>
      <dgm:t>
        <a:bodyPr/>
        <a:lstStyle/>
        <a:p>
          <a:endParaRPr lang="en-US"/>
        </a:p>
      </dgm:t>
    </dgm:pt>
    <dgm:pt modelId="{A89F5F0A-A379-4913-BC58-3E43B14A9575}" type="pres">
      <dgm:prSet presAssocID="{FB9C8E0F-8992-460A-834D-A64D315EE2F1}" presName="dummy" presStyleCnt="0"/>
      <dgm:spPr/>
    </dgm:pt>
    <dgm:pt modelId="{2815F18A-6CF4-4142-B1A7-7B7F42B57DC8}" type="pres">
      <dgm:prSet presAssocID="{FB9C8E0F-8992-460A-834D-A64D315EE2F1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7FCE52-D25C-4C67-8491-FEEEB052C4C6}" type="pres">
      <dgm:prSet presAssocID="{24BD3C03-AEA2-48C9-8F18-2A16D4B6577C}" presName="sibTrans" presStyleLbl="node1" presStyleIdx="1" presStyleCnt="3"/>
      <dgm:spPr/>
      <dgm:t>
        <a:bodyPr/>
        <a:lstStyle/>
        <a:p>
          <a:endParaRPr lang="en-US"/>
        </a:p>
      </dgm:t>
    </dgm:pt>
    <dgm:pt modelId="{FAD5275D-DC00-44E5-AEEE-4C28A281BABA}" type="pres">
      <dgm:prSet presAssocID="{BDA23DA9-9151-4C8D-95D9-B3173A0CF616}" presName="dummy" presStyleCnt="0"/>
      <dgm:spPr/>
    </dgm:pt>
    <dgm:pt modelId="{9F2CB751-6663-4620-AC6D-4EFA2E00D2B5}" type="pres">
      <dgm:prSet presAssocID="{BDA23DA9-9151-4C8D-95D9-B3173A0CF616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C5FF5A-0F9B-4D6D-B01C-B2E4AB84BB97}" type="pres">
      <dgm:prSet presAssocID="{615D7F5D-8F2B-41BD-A833-75AD8E25C928}" presName="sibTrans" presStyleLbl="node1" presStyleIdx="2" presStyleCnt="3" custScaleX="90281"/>
      <dgm:spPr/>
      <dgm:t>
        <a:bodyPr/>
        <a:lstStyle/>
        <a:p>
          <a:endParaRPr lang="en-US"/>
        </a:p>
      </dgm:t>
    </dgm:pt>
  </dgm:ptLst>
  <dgm:cxnLst>
    <dgm:cxn modelId="{4B3A94E4-39F7-49AB-9443-C6B969DA103D}" srcId="{4E8DD405-4A4B-4072-AAE6-8C6F1C6C4B65}" destId="{FB9C8E0F-8992-460A-834D-A64D315EE2F1}" srcOrd="1" destOrd="0" parTransId="{82C1F6C3-0C09-41F6-A7C6-83A264E5179F}" sibTransId="{24BD3C03-AEA2-48C9-8F18-2A16D4B6577C}"/>
    <dgm:cxn modelId="{6991AD31-9F20-4190-A282-624FD15E7594}" type="presOf" srcId="{FB9C8E0F-8992-460A-834D-A64D315EE2F1}" destId="{2815F18A-6CF4-4142-B1A7-7B7F42B57DC8}" srcOrd="0" destOrd="0" presId="urn:microsoft.com/office/officeart/2005/8/layout/cycle1"/>
    <dgm:cxn modelId="{16B35940-79FE-4B9C-8604-F76830DE884F}" type="presOf" srcId="{12496817-E8A9-47B2-81A5-0982CBC605C1}" destId="{D2B04AA2-E38B-444B-BC63-73D58AEDC237}" srcOrd="0" destOrd="0" presId="urn:microsoft.com/office/officeart/2005/8/layout/cycle1"/>
    <dgm:cxn modelId="{7A8AB16E-1CCF-4300-9328-1EC4F1F21022}" srcId="{4E8DD405-4A4B-4072-AAE6-8C6F1C6C4B65}" destId="{BDA23DA9-9151-4C8D-95D9-B3173A0CF616}" srcOrd="2" destOrd="0" parTransId="{02661891-E38B-4A27-946B-1C4CBCBF4933}" sibTransId="{615D7F5D-8F2B-41BD-A833-75AD8E25C928}"/>
    <dgm:cxn modelId="{4A4C4A88-26F9-4B55-9164-6013BFE8E59B}" type="presOf" srcId="{A9A1EE35-03C3-4D8B-AC3E-C481A29A56C0}" destId="{0357AE3C-8B8B-4B93-8D1A-B28F64BCD90F}" srcOrd="0" destOrd="0" presId="urn:microsoft.com/office/officeart/2005/8/layout/cycle1"/>
    <dgm:cxn modelId="{47376A48-7341-45CC-8C46-FFD1EAA054C0}" type="presOf" srcId="{BDA23DA9-9151-4C8D-95D9-B3173A0CF616}" destId="{9F2CB751-6663-4620-AC6D-4EFA2E00D2B5}" srcOrd="0" destOrd="0" presId="urn:microsoft.com/office/officeart/2005/8/layout/cycle1"/>
    <dgm:cxn modelId="{C1BCB791-4F7F-4E53-B967-741C293BD3B6}" srcId="{4E8DD405-4A4B-4072-AAE6-8C6F1C6C4B65}" destId="{A9A1EE35-03C3-4D8B-AC3E-C481A29A56C0}" srcOrd="0" destOrd="0" parTransId="{47BDD2EA-69A4-4850-828C-AA42777C1B49}" sibTransId="{12496817-E8A9-47B2-81A5-0982CBC605C1}"/>
    <dgm:cxn modelId="{0CE4738A-C767-460B-AC84-561197AF12FF}" type="presOf" srcId="{4E8DD405-4A4B-4072-AAE6-8C6F1C6C4B65}" destId="{48340817-D811-4AF9-8989-E40571BF3420}" srcOrd="0" destOrd="0" presId="urn:microsoft.com/office/officeart/2005/8/layout/cycle1"/>
    <dgm:cxn modelId="{2543FD97-A2CC-40F0-90D3-3E8CC2041713}" type="presOf" srcId="{24BD3C03-AEA2-48C9-8F18-2A16D4B6577C}" destId="{837FCE52-D25C-4C67-8491-FEEEB052C4C6}" srcOrd="0" destOrd="0" presId="urn:microsoft.com/office/officeart/2005/8/layout/cycle1"/>
    <dgm:cxn modelId="{E96AD689-90A8-4072-84D8-E91274660CCC}" type="presOf" srcId="{615D7F5D-8F2B-41BD-A833-75AD8E25C928}" destId="{72C5FF5A-0F9B-4D6D-B01C-B2E4AB84BB97}" srcOrd="0" destOrd="0" presId="urn:microsoft.com/office/officeart/2005/8/layout/cycle1"/>
    <dgm:cxn modelId="{E6BFBCEC-7274-4BCC-ABAD-45F54BCBD5B2}" type="presParOf" srcId="{48340817-D811-4AF9-8989-E40571BF3420}" destId="{EC6DAC97-DB9B-4782-9864-651DACF782D8}" srcOrd="0" destOrd="0" presId="urn:microsoft.com/office/officeart/2005/8/layout/cycle1"/>
    <dgm:cxn modelId="{573CDC7D-4F75-4E0D-8CB1-0536523009C5}" type="presParOf" srcId="{48340817-D811-4AF9-8989-E40571BF3420}" destId="{0357AE3C-8B8B-4B93-8D1A-B28F64BCD90F}" srcOrd="1" destOrd="0" presId="urn:microsoft.com/office/officeart/2005/8/layout/cycle1"/>
    <dgm:cxn modelId="{EA770C5B-1501-455F-8802-385BFDEF90F8}" type="presParOf" srcId="{48340817-D811-4AF9-8989-E40571BF3420}" destId="{D2B04AA2-E38B-444B-BC63-73D58AEDC237}" srcOrd="2" destOrd="0" presId="urn:microsoft.com/office/officeart/2005/8/layout/cycle1"/>
    <dgm:cxn modelId="{096FBEB9-C3FA-43EA-B41A-1180A00D8297}" type="presParOf" srcId="{48340817-D811-4AF9-8989-E40571BF3420}" destId="{A89F5F0A-A379-4913-BC58-3E43B14A9575}" srcOrd="3" destOrd="0" presId="urn:microsoft.com/office/officeart/2005/8/layout/cycle1"/>
    <dgm:cxn modelId="{4293897A-B1D6-4E60-A16A-BE00B109D10C}" type="presParOf" srcId="{48340817-D811-4AF9-8989-E40571BF3420}" destId="{2815F18A-6CF4-4142-B1A7-7B7F42B57DC8}" srcOrd="4" destOrd="0" presId="urn:microsoft.com/office/officeart/2005/8/layout/cycle1"/>
    <dgm:cxn modelId="{AF0C9CA0-5256-4C8C-BC4A-73A20AF27885}" type="presParOf" srcId="{48340817-D811-4AF9-8989-E40571BF3420}" destId="{837FCE52-D25C-4C67-8491-FEEEB052C4C6}" srcOrd="5" destOrd="0" presId="urn:microsoft.com/office/officeart/2005/8/layout/cycle1"/>
    <dgm:cxn modelId="{D606D34C-9313-4EB0-8D88-84638EEC2E55}" type="presParOf" srcId="{48340817-D811-4AF9-8989-E40571BF3420}" destId="{FAD5275D-DC00-44E5-AEEE-4C28A281BABA}" srcOrd="6" destOrd="0" presId="urn:microsoft.com/office/officeart/2005/8/layout/cycle1"/>
    <dgm:cxn modelId="{6B2EE9F7-9383-4422-85D8-56A0AD56D89E}" type="presParOf" srcId="{48340817-D811-4AF9-8989-E40571BF3420}" destId="{9F2CB751-6663-4620-AC6D-4EFA2E00D2B5}" srcOrd="7" destOrd="0" presId="urn:microsoft.com/office/officeart/2005/8/layout/cycle1"/>
    <dgm:cxn modelId="{0B05261F-9F36-4DDE-8C17-3983E9D688AA}" type="presParOf" srcId="{48340817-D811-4AF9-8989-E40571BF3420}" destId="{72C5FF5A-0F9B-4D6D-B01C-B2E4AB84BB97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57AE3C-8B8B-4B93-8D1A-B28F64BCD90F}">
      <dsp:nvSpPr>
        <dsp:cNvPr id="0" name=""/>
        <dsp:cNvSpPr/>
      </dsp:nvSpPr>
      <dsp:spPr>
        <a:xfrm>
          <a:off x="4172493" y="291766"/>
          <a:ext cx="1492166" cy="1492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>
              <a:cs typeface="B Nazanin" panose="00000400000000000000" pitchFamily="2" charset="-78"/>
            </a:rPr>
            <a:t>کاربری</a:t>
          </a:r>
          <a:endParaRPr lang="en-US" sz="3200" kern="1200" dirty="0">
            <a:cs typeface="B Nazanin" panose="00000400000000000000" pitchFamily="2" charset="-78"/>
          </a:endParaRPr>
        </a:p>
      </dsp:txBody>
      <dsp:txXfrm>
        <a:off x="4172493" y="291766"/>
        <a:ext cx="1492166" cy="1492166"/>
      </dsp:txXfrm>
    </dsp:sp>
    <dsp:sp modelId="{D2B04AA2-E38B-444B-BC63-73D58AEDC237}">
      <dsp:nvSpPr>
        <dsp:cNvPr id="0" name=""/>
        <dsp:cNvSpPr/>
      </dsp:nvSpPr>
      <dsp:spPr>
        <a:xfrm>
          <a:off x="1900587" y="-1575"/>
          <a:ext cx="3527259" cy="3527259"/>
        </a:xfrm>
        <a:prstGeom prst="circularArrow">
          <a:avLst>
            <a:gd name="adj1" fmla="val 8249"/>
            <a:gd name="adj2" fmla="val 576185"/>
            <a:gd name="adj3" fmla="val 2963546"/>
            <a:gd name="adj4" fmla="val 51930"/>
            <a:gd name="adj5" fmla="val 96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5F18A-6CF4-4142-B1A7-7B7F42B57DC8}">
      <dsp:nvSpPr>
        <dsp:cNvPr id="0" name=""/>
        <dsp:cNvSpPr/>
      </dsp:nvSpPr>
      <dsp:spPr>
        <a:xfrm>
          <a:off x="2918133" y="2464380"/>
          <a:ext cx="1492166" cy="1492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>
              <a:cs typeface="B Nazanin" panose="00000400000000000000" pitchFamily="2" charset="-78"/>
            </a:rPr>
            <a:t>دسترسی</a:t>
          </a:r>
          <a:endParaRPr lang="en-US" sz="3200" kern="1200" dirty="0">
            <a:cs typeface="B Nazanin" panose="00000400000000000000" pitchFamily="2" charset="-78"/>
          </a:endParaRPr>
        </a:p>
      </dsp:txBody>
      <dsp:txXfrm>
        <a:off x="2918133" y="2464380"/>
        <a:ext cx="1492166" cy="1492166"/>
      </dsp:txXfrm>
    </dsp:sp>
    <dsp:sp modelId="{837FCE52-D25C-4C67-8491-FEEEB052C4C6}">
      <dsp:nvSpPr>
        <dsp:cNvPr id="0" name=""/>
        <dsp:cNvSpPr/>
      </dsp:nvSpPr>
      <dsp:spPr>
        <a:xfrm>
          <a:off x="1900587" y="-1575"/>
          <a:ext cx="3527259" cy="3527259"/>
        </a:xfrm>
        <a:prstGeom prst="circularArrow">
          <a:avLst>
            <a:gd name="adj1" fmla="val 8249"/>
            <a:gd name="adj2" fmla="val 576185"/>
            <a:gd name="adj3" fmla="val 10171886"/>
            <a:gd name="adj4" fmla="val 7260269"/>
            <a:gd name="adj5" fmla="val 96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2CB751-6663-4620-AC6D-4EFA2E00D2B5}">
      <dsp:nvSpPr>
        <dsp:cNvPr id="0" name=""/>
        <dsp:cNvSpPr/>
      </dsp:nvSpPr>
      <dsp:spPr>
        <a:xfrm>
          <a:off x="1663774" y="291766"/>
          <a:ext cx="1492166" cy="1492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>
              <a:cs typeface="B Nazanin" panose="00000400000000000000" pitchFamily="2" charset="-78"/>
            </a:rPr>
            <a:t>فعالیت</a:t>
          </a:r>
          <a:endParaRPr lang="en-US" sz="3200" kern="1200" dirty="0">
            <a:cs typeface="B Nazanin" panose="00000400000000000000" pitchFamily="2" charset="-78"/>
          </a:endParaRPr>
        </a:p>
      </dsp:txBody>
      <dsp:txXfrm>
        <a:off x="1663774" y="291766"/>
        <a:ext cx="1492166" cy="1492166"/>
      </dsp:txXfrm>
    </dsp:sp>
    <dsp:sp modelId="{72C5FF5A-0F9B-4D6D-B01C-B2E4AB84BB97}">
      <dsp:nvSpPr>
        <dsp:cNvPr id="0" name=""/>
        <dsp:cNvSpPr/>
      </dsp:nvSpPr>
      <dsp:spPr>
        <a:xfrm>
          <a:off x="2071994" y="-1575"/>
          <a:ext cx="3184445" cy="3527259"/>
        </a:xfrm>
        <a:prstGeom prst="circularArrow">
          <a:avLst>
            <a:gd name="adj1" fmla="val 8249"/>
            <a:gd name="adj2" fmla="val 576185"/>
            <a:gd name="adj3" fmla="val 16856432"/>
            <a:gd name="adj4" fmla="val 14967383"/>
            <a:gd name="adj5" fmla="val 96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090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92940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87243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46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641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079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39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019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00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0718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91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9745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951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659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77404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759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2076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7124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559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7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5012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17046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70615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24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7462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77464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7341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7823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B6138-74D1-4BE6-8E70-D200160BA6FF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7DD706E-421F-4A79-AC07-9C87198F985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2722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4167" y="2722153"/>
            <a:ext cx="7766936" cy="758996"/>
          </a:xfrm>
        </p:spPr>
        <p:txBody>
          <a:bodyPr/>
          <a:lstStyle/>
          <a:p>
            <a:pPr rtl="1"/>
            <a:r>
              <a:rPr lang="fa-IR" sz="3600" dirty="0" smtClean="0">
                <a:cs typeface="B Titr" panose="00000700000000000000" pitchFamily="2" charset="-78"/>
              </a:rPr>
              <a:t>اثرات کاربری زمین بر حمل و نقل</a:t>
            </a:r>
            <a:r>
              <a:rPr lang="en-US" sz="3600" dirty="0" smtClean="0">
                <a:cs typeface="B Titr" panose="00000700000000000000" pitchFamily="2" charset="-78"/>
              </a:rPr>
              <a:t> </a:t>
            </a:r>
            <a:r>
              <a:rPr lang="fa-IR" sz="3600" dirty="0" smtClean="0">
                <a:cs typeface="B Titr" panose="00000700000000000000" pitchFamily="2" charset="-78"/>
              </a:rPr>
              <a:t>شهری</a:t>
            </a:r>
            <a:endParaRPr lang="en-US" sz="36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0155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06" y="795838"/>
            <a:ext cx="8544475" cy="5024105"/>
          </a:xfrm>
        </p:spPr>
      </p:pic>
    </p:spTree>
    <p:extLst>
      <p:ext uri="{BB962C8B-B14F-4D97-AF65-F5344CB8AC3E}">
        <p14:creationId xmlns:p14="http://schemas.microsoft.com/office/powerpoint/2010/main" val="283535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326" y="475481"/>
            <a:ext cx="8777613" cy="101368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افزايش تراكم </a:t>
            </a:r>
            <a:r>
              <a:rPr lang="fa-IR" sz="2400" dirty="0" smtClean="0">
                <a:cs typeface="B Nazanin" panose="00000400000000000000" pitchFamily="2" charset="-78"/>
              </a:rPr>
              <a:t>كاربري ها </a:t>
            </a:r>
            <a:r>
              <a:rPr lang="fa-IR" sz="2400" dirty="0">
                <a:cs typeface="B Nazanin" panose="00000400000000000000" pitchFamily="2" charset="-78"/>
              </a:rPr>
              <a:t>هم سرعت </a:t>
            </a:r>
            <a:r>
              <a:rPr lang="fa-IR" sz="2400" dirty="0" smtClean="0">
                <a:cs typeface="B Nazanin" panose="00000400000000000000" pitchFamily="2" charset="-78"/>
              </a:rPr>
              <a:t>سفر و </a:t>
            </a:r>
            <a:r>
              <a:rPr lang="fa-IR" sz="2400" dirty="0">
                <a:cs typeface="B Nazanin" panose="00000400000000000000" pitchFamily="2" charset="-78"/>
              </a:rPr>
              <a:t>هم مسافت آن كاهش می يابد، نتيجه اينكه </a:t>
            </a:r>
            <a:r>
              <a:rPr lang="fa-IR" sz="2400" dirty="0" smtClean="0">
                <a:cs typeface="B Nazanin" panose="00000400000000000000" pitchFamily="2" charset="-78"/>
              </a:rPr>
              <a:t>تعداد سفرهاي </a:t>
            </a:r>
            <a:r>
              <a:rPr lang="fa-IR" sz="2400" dirty="0">
                <a:cs typeface="B Nazanin" panose="00000400000000000000" pitchFamily="2" charset="-78"/>
              </a:rPr>
              <a:t>با وسيله </a:t>
            </a:r>
            <a:r>
              <a:rPr lang="fa-IR" sz="2400" dirty="0" smtClean="0">
                <a:cs typeface="B Nazanin" panose="00000400000000000000" pitchFamily="2" charset="-78"/>
              </a:rPr>
              <a:t>نقليه در </a:t>
            </a:r>
            <a:r>
              <a:rPr lang="fa-IR" sz="2400" dirty="0">
                <a:cs typeface="B Nazanin" panose="00000400000000000000" pitchFamily="2" charset="-78"/>
              </a:rPr>
              <a:t>مناطق با تراكم متوسط، كمتر از مناطق با تراكم پايين می </a:t>
            </a:r>
            <a:r>
              <a:rPr lang="fa-IR" sz="2400" dirty="0" smtClean="0">
                <a:cs typeface="B Nazanin" panose="00000400000000000000" pitchFamily="2" charset="-78"/>
              </a:rPr>
              <a:t>باشد.</a:t>
            </a:r>
            <a:endParaRPr lang="en-US" sz="2400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74" y="1489167"/>
            <a:ext cx="8323461" cy="45717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3326" y="6191058"/>
            <a:ext cx="8529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كاهش از 20 تا 5 خانواده در هر آكر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ميزان متوسط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سفر با وسيله نقليه را تا 40 %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افزايش</a:t>
            </a:r>
            <a:endParaRPr lang="en-US" sz="24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536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75927"/>
            <a:ext cx="8596668" cy="114431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با افزایش جمعیت و مراکز اداری </a:t>
            </a:r>
            <a:r>
              <a:rPr lang="fa-IR" sz="2400" dirty="0" smtClean="0">
                <a:cs typeface="B Nazanin" panose="00000400000000000000" pitchFamily="2" charset="-78"/>
              </a:rPr>
              <a:t>سرویس دهی </a:t>
            </a:r>
            <a:r>
              <a:rPr lang="fa-IR" sz="2400" dirty="0">
                <a:cs typeface="B Nazanin" panose="00000400000000000000" pitchFamily="2" charset="-78"/>
              </a:rPr>
              <a:t>حمل و نقل </a:t>
            </a:r>
            <a:r>
              <a:rPr lang="fa-IR" sz="2400" dirty="0" smtClean="0">
                <a:cs typeface="B Nazanin" panose="00000400000000000000" pitchFamily="2" charset="-78"/>
              </a:rPr>
              <a:t>عمومی</a:t>
            </a:r>
            <a:r>
              <a:rPr lang="fa-IR" sz="2400" dirty="0">
                <a:cs typeface="B Nazanin" panose="00000400000000000000" pitchFamily="2" charset="-78"/>
              </a:rPr>
              <a:t>(</a:t>
            </a:r>
            <a:r>
              <a:rPr lang="fa-IR" sz="2400" dirty="0" smtClean="0">
                <a:cs typeface="B Nazanin" panose="00000400000000000000" pitchFamily="2" charset="-78"/>
              </a:rPr>
              <a:t> قطار </a:t>
            </a:r>
            <a:r>
              <a:rPr lang="fa-IR" sz="2400" dirty="0">
                <a:cs typeface="B Nazanin" panose="00000400000000000000" pitchFamily="2" charset="-78"/>
              </a:rPr>
              <a:t>سبک شهری و </a:t>
            </a:r>
            <a:r>
              <a:rPr lang="fa-IR" sz="2400" dirty="0" smtClean="0">
                <a:cs typeface="B Nazanin" panose="00000400000000000000" pitchFamily="2" charset="-78"/>
              </a:rPr>
              <a:t>مترو) افزایش میابد و این امر </a:t>
            </a:r>
            <a:r>
              <a:rPr lang="fa-IR" sz="2400" dirty="0">
                <a:cs typeface="B Nazanin" panose="00000400000000000000" pitchFamily="2" charset="-78"/>
              </a:rPr>
              <a:t>سبب مطلوبیت بیشتر استفاده از حمل و نقل عمومی می </a:t>
            </a:r>
            <a:r>
              <a:rPr lang="fa-IR" sz="2400" dirty="0" smtClean="0">
                <a:cs typeface="B Nazanin" panose="00000400000000000000" pitchFamily="2" charset="-78"/>
              </a:rPr>
              <a:t>شود.</a:t>
            </a:r>
            <a:endParaRPr lang="en-US" sz="2400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711" y="1752179"/>
            <a:ext cx="6711914" cy="439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81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271" y="606109"/>
            <a:ext cx="8596668" cy="97449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افزایش در تراکم شهري به طور قابل ملاحظه </a:t>
            </a:r>
            <a:r>
              <a:rPr lang="fa-IR" sz="2400" dirty="0" smtClean="0">
                <a:cs typeface="B Nazanin" panose="00000400000000000000" pitchFamily="2" charset="-78"/>
              </a:rPr>
              <a:t>اي سرانه </a:t>
            </a:r>
            <a:r>
              <a:rPr lang="fa-IR" sz="2400" dirty="0">
                <a:cs typeface="B Nazanin" panose="00000400000000000000" pitchFamily="2" charset="-78"/>
              </a:rPr>
              <a:t>سفر وسیله نقلیه را کاهش </a:t>
            </a:r>
            <a:r>
              <a:rPr lang="fa-IR" sz="2400" dirty="0" smtClean="0">
                <a:cs typeface="B Nazanin" panose="00000400000000000000" pitchFamily="2" charset="-78"/>
              </a:rPr>
              <a:t>می دهد</a:t>
            </a:r>
            <a:r>
              <a:rPr lang="fa-IR" sz="2400" dirty="0">
                <a:cs typeface="B Nazanin" panose="00000400000000000000" pitchFamily="2" charset="-78"/>
              </a:rPr>
              <a:t>. چنین کاهشی هم در نواحی داراي درآمد بالاتر و هم </a:t>
            </a:r>
            <a:r>
              <a:rPr lang="fa-IR" sz="2400" dirty="0" smtClean="0">
                <a:cs typeface="B Nazanin" panose="00000400000000000000" pitchFamily="2" charset="-78"/>
              </a:rPr>
              <a:t>پایینتر رخ </a:t>
            </a:r>
            <a:r>
              <a:rPr lang="fa-IR" sz="2400" dirty="0">
                <a:cs typeface="B Nazanin" panose="00000400000000000000" pitchFamily="2" charset="-78"/>
              </a:rPr>
              <a:t>می دهد.</a:t>
            </a:r>
            <a:endParaRPr lang="en-US" sz="2400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982" y="1580606"/>
            <a:ext cx="6438246" cy="487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709" y="1147371"/>
            <a:ext cx="8059156" cy="1248583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اين </a:t>
            </a:r>
            <a:r>
              <a:rPr lang="fa-IR" sz="2400" dirty="0">
                <a:cs typeface="B Nazanin" panose="00000400000000000000" pitchFamily="2" charset="-78"/>
              </a:rPr>
              <a:t>عامل بر توليد سفر اثرچنداني نمي گذارد، بلكه اثر مهم آن بر طول </a:t>
            </a:r>
            <a:r>
              <a:rPr lang="fa-IR" sz="2400" dirty="0" smtClean="0">
                <a:cs typeface="B Nazanin" panose="00000400000000000000" pitchFamily="2" charset="-78"/>
              </a:rPr>
              <a:t>سفر می باشد</a:t>
            </a:r>
            <a:r>
              <a:rPr lang="fa-IR" sz="2400" dirty="0">
                <a:cs typeface="B Nazanin" panose="00000400000000000000" pitchFamily="2" charset="-78"/>
              </a:rPr>
              <a:t>. مردمي كه چندين مايل دورتر از شهر زندگي يا كار </a:t>
            </a:r>
            <a:r>
              <a:rPr lang="fa-IR" sz="2400" dirty="0" smtClean="0">
                <a:cs typeface="B Nazanin" panose="00000400000000000000" pitchFamily="2" charset="-78"/>
              </a:rPr>
              <a:t>می کنند </a:t>
            </a:r>
            <a:r>
              <a:rPr lang="fa-IR" sz="2400" dirty="0">
                <a:cs typeface="B Nazanin" panose="00000400000000000000" pitchFamily="2" charset="-78"/>
              </a:rPr>
              <a:t>نسبت </a:t>
            </a:r>
            <a:r>
              <a:rPr lang="fa-IR" sz="2400" dirty="0" smtClean="0">
                <a:cs typeface="B Nazanin" panose="00000400000000000000" pitchFamily="2" charset="-78"/>
              </a:rPr>
              <a:t>به كساني </a:t>
            </a:r>
            <a:r>
              <a:rPr lang="fa-IR" sz="2400" dirty="0">
                <a:cs typeface="B Nazanin" panose="00000400000000000000" pitchFamily="2" charset="-78"/>
              </a:rPr>
              <a:t>كه در نزديكي مركز شهر زندگي </a:t>
            </a:r>
            <a:r>
              <a:rPr lang="fa-IR" sz="2400" dirty="0" smtClean="0">
                <a:cs typeface="B Nazanin" panose="00000400000000000000" pitchFamily="2" charset="-78"/>
              </a:rPr>
              <a:t>می کنند </a:t>
            </a:r>
            <a:r>
              <a:rPr lang="fa-IR" sz="2400" dirty="0">
                <a:cs typeface="B Nazanin" panose="00000400000000000000" pitchFamily="2" charset="-78"/>
              </a:rPr>
              <a:t>مجبور به </a:t>
            </a:r>
            <a:r>
              <a:rPr lang="fa-IR" sz="2400" dirty="0" smtClean="0">
                <a:cs typeface="B Nazanin" panose="00000400000000000000" pitchFamily="2" charset="-78"/>
              </a:rPr>
              <a:t>رانندگي </a:t>
            </a:r>
            <a:r>
              <a:rPr lang="fa-IR" sz="2400" dirty="0">
                <a:cs typeface="B Nazanin" panose="00000400000000000000" pitchFamily="2" charset="-78"/>
              </a:rPr>
              <a:t>بيشتر هستند.</a:t>
            </a:r>
            <a:endParaRPr lang="en-US" sz="2400" dirty="0"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95744" y="584962"/>
            <a:ext cx="23647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457200" rtl="0"/>
            <a:r>
              <a:rPr lang="fa-IR" sz="2800" dirty="0">
                <a:solidFill>
                  <a:srgbClr val="918655">
                    <a:lumMod val="50000"/>
                  </a:srgbClr>
                </a:solidFill>
                <a:cs typeface="B Nazanin" panose="00000400000000000000" pitchFamily="2" charset="-78"/>
              </a:rPr>
              <a:t>دسترسي منطقه اي</a:t>
            </a:r>
            <a:endParaRPr lang="en-US" sz="2800" dirty="0">
              <a:solidFill>
                <a:srgbClr val="918655">
                  <a:lumMod val="50000"/>
                </a:srgbClr>
              </a:solidFill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53497" y="2586446"/>
            <a:ext cx="2076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a-IR" sz="2800" dirty="0">
                <a:solidFill>
                  <a:srgbClr val="918655">
                    <a:lumMod val="50000"/>
                  </a:srgbClr>
                </a:solidFill>
                <a:cs typeface="B Nazanin" panose="00000400000000000000" pitchFamily="2" charset="-78"/>
              </a:rPr>
              <a:t>تمرکزگرایی</a:t>
            </a:r>
            <a:endParaRPr lang="en-US" sz="2800" dirty="0">
              <a:solidFill>
                <a:srgbClr val="918655">
                  <a:lumMod val="50000"/>
                </a:srgbClr>
              </a:solidFill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5210" y="3300158"/>
            <a:ext cx="795465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يعني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نسبت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فعاليت هاي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اداري، تجاري، سرگرمي و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ساير فعاليت هاي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اصلي كه در مراكز چند كاركردي مانند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محدوده هاي تجاري، قسمت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مركزي شهر و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پاركهاي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صنعتي بزرگ؛ متمركز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شده اند</a:t>
            </a:r>
            <a:endParaRPr lang="fa-IR" sz="2400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algn="just"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اينگونه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مراكز تعداد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سفرهاي بين مقاصد مختلف را كم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می</a:t>
            </a:r>
            <a:r>
              <a:rPr lang="en-US" sz="2400" dirty="0">
                <a:solidFill>
                  <a:prstClr val="black"/>
                </a:solidFill>
                <a:cs typeface="B Nazanin" panose="00000400000000000000" pitchFamily="2" charset="-78"/>
              </a:rPr>
              <a:t>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کند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و بيشتر تابع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مدلهاي حمل و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نقل عمومي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هستند</a:t>
            </a:r>
            <a:r>
              <a:rPr lang="en-US" sz="2400" dirty="0">
                <a:solidFill>
                  <a:prstClr val="black"/>
                </a:solidFill>
                <a:cs typeface="B Nazanin" panose="00000400000000000000" pitchFamily="2" charset="-78"/>
              </a:rPr>
              <a:t>.</a:t>
            </a:r>
            <a:endParaRPr lang="fa-IR" sz="2400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algn="just" defTabSz="457200"/>
            <a:endParaRPr lang="fa-IR" sz="2400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algn="just"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لس آنجلس و شيكاگو تراكم مشابهي دارند، اما لس آنجلس به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دليل كمبود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در مراكز شهري بيشتر به خودرو وابسته است</a:t>
            </a:r>
            <a:endParaRPr lang="en-US" sz="24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53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06110"/>
            <a:ext cx="8596668" cy="1444759"/>
          </a:xfrm>
        </p:spPr>
        <p:txBody>
          <a:bodyPr>
            <a:noAutofit/>
          </a:bodyPr>
          <a:lstStyle/>
          <a:p>
            <a:pPr marL="0" indent="0" algn="just" rtl="1">
              <a:buNone/>
            </a:pPr>
            <a:r>
              <a:rPr lang="fa-IR" sz="2400" dirty="0">
                <a:cs typeface="B Nazanin" panose="00000400000000000000" pitchFamily="2" charset="-78"/>
              </a:rPr>
              <a:t>مقادیر سفر اتومبیل بین حومه و شهر در مراکز تجاري و داراي کاربري هاي مختلف و </a:t>
            </a:r>
            <a:r>
              <a:rPr lang="fa-IR" sz="2400" dirty="0" smtClean="0">
                <a:cs typeface="B Nazanin" panose="00000400000000000000" pitchFamily="2" charset="-78"/>
              </a:rPr>
              <a:t>بزرگتر کاهش </a:t>
            </a:r>
            <a:r>
              <a:rPr lang="fa-IR" sz="2400" dirty="0">
                <a:cs typeface="B Nazanin" panose="00000400000000000000" pitchFamily="2" charset="-78"/>
              </a:rPr>
              <a:t>می یابد. به دلیل اینکه مراکز اصلی، افراد </a:t>
            </a:r>
            <a:r>
              <a:rPr lang="fa-IR" sz="2400" dirty="0" smtClean="0">
                <a:cs typeface="B Nazanin" panose="00000400000000000000" pitchFamily="2" charset="-78"/>
              </a:rPr>
              <a:t>و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فعالیت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ها </a:t>
            </a:r>
            <a:r>
              <a:rPr lang="fa-IR" sz="2400" dirty="0">
                <a:cs typeface="B Nazanin" panose="00000400000000000000" pitchFamily="2" charset="-78"/>
              </a:rPr>
              <a:t>را متمرکز </a:t>
            </a:r>
            <a:r>
              <a:rPr lang="fa-IR" sz="2400" dirty="0" smtClean="0">
                <a:cs typeface="B Nazanin" panose="00000400000000000000" pitchFamily="2" charset="-78"/>
              </a:rPr>
              <a:t>می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کند</a:t>
            </a:r>
            <a:r>
              <a:rPr lang="fa-IR" sz="2400" dirty="0">
                <a:cs typeface="B Nazanin" panose="00000400000000000000" pitchFamily="2" charset="-78"/>
              </a:rPr>
              <a:t>، مجموع جاده و پارکینگ تمایل </a:t>
            </a:r>
            <a:r>
              <a:rPr lang="fa-IR" sz="2400" dirty="0" smtClean="0">
                <a:cs typeface="B Nazanin" panose="00000400000000000000" pitchFamily="2" charset="-78"/>
              </a:rPr>
              <a:t>به تراکم </a:t>
            </a:r>
            <a:r>
              <a:rPr lang="fa-IR" sz="2400" dirty="0">
                <a:cs typeface="B Nazanin" panose="00000400000000000000" pitchFamily="2" charset="-78"/>
              </a:rPr>
              <a:t>دارد</a:t>
            </a:r>
            <a:endParaRPr lang="en-US" sz="2400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799" y="1867989"/>
            <a:ext cx="7241245" cy="452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83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79269"/>
            <a:ext cx="8596668" cy="1606731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اختلاط كاربري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ها</a:t>
            </a:r>
          </a:p>
          <a:p>
            <a:pPr marL="0" indent="0" algn="r" rtl="1">
              <a:buNone/>
            </a:pP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افزايش تنوع موجب كاهش مسافت سفر و افزايش پياده </a:t>
            </a:r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روي و 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سفرهاي با دوچرخه می شود. از طرف ديگر با تركيب كاربري هاي </a:t>
            </a:r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مختلف مراكز 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همسايگي فشرده و پياده مدار بوجود می آيند.</a:t>
            </a:r>
            <a:endParaRPr lang="en-US" sz="24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76011" y="2286000"/>
            <a:ext cx="1997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a-IR" sz="2800" dirty="0">
                <a:solidFill>
                  <a:prstClr val="black"/>
                </a:solidFill>
                <a:cs typeface="B Nazanin" panose="00000400000000000000" pitchFamily="2" charset="-78"/>
              </a:rPr>
              <a:t>اتصال و ارتباط</a:t>
            </a:r>
            <a:endParaRPr lang="en-US" sz="28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0711" y="2809220"/>
            <a:ext cx="83732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افزايش ارتباط كاهش سفرهاي با خودرو شخصي را به همراه دارد كه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اين امر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به دليل كاهش مسافت سفر بين دو مقصد و بهبود شرايط پياده روي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و دوچرخه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سواري می باشد</a:t>
            </a:r>
            <a:endParaRPr lang="en-US" sz="24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0319" y="3892731"/>
            <a:ext cx="90022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با دو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برابر شدن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تقاطع ها از 3/ 8 به 6/ 19 در هر كيلومترمربع سفرهاي با وسيله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نقليه</a:t>
            </a:r>
            <a:endParaRPr lang="fa-IR" sz="2400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حدود 6/ 1 درصد كمتر شده است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.</a:t>
            </a:r>
          </a:p>
          <a:p>
            <a:pPr defTabSz="457200"/>
            <a:endParaRPr lang="fa-IR" sz="2400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defTabSz="457200"/>
            <a:endParaRPr lang="fa-IR" sz="2400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defTabSz="457200"/>
            <a:endParaRPr lang="fa-IR" sz="2400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defTabSz="457200"/>
            <a:endParaRPr lang="en-US" sz="24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3402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591" y="2238374"/>
            <a:ext cx="6121313" cy="4331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74766" y="385916"/>
            <a:ext cx="77985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برای رفتن از نقطه </a:t>
            </a:r>
            <a:r>
              <a:rPr lang="en-US" sz="2400" dirty="0">
                <a:solidFill>
                  <a:prstClr val="black"/>
                </a:solidFill>
                <a:cs typeface="B Nazanin" panose="00000400000000000000" pitchFamily="2" charset="-78"/>
              </a:rPr>
              <a:t>A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 به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نقطه </a:t>
            </a:r>
            <a:r>
              <a:rPr lang="en-US" sz="2400" dirty="0">
                <a:solidFill>
                  <a:prstClr val="black"/>
                </a:solidFill>
                <a:cs typeface="B Nazanin" panose="00000400000000000000" pitchFamily="2" charset="-78"/>
              </a:rPr>
              <a:t>B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 در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تصویر سمت چپ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باید مسیر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مشخص شده را طی نمود. همانطور که دیده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می شود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این مسیر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طولانی است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و افراد را ترغیب به پیاده روی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نمی کند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. اما در تصویر سمت راست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به علت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وجود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راه های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متنوع و کوتاه افراد تمایل بیشتری به پیاده روی و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دوچرخه سواری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دارند.</a:t>
            </a:r>
            <a:endParaRPr lang="en-US" sz="24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1191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717" y="566921"/>
            <a:ext cx="8596668" cy="369157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طراحی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خیابان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 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طراحی </a:t>
            </a:r>
            <a:r>
              <a:rPr lang="fa-IR" sz="2400" dirty="0">
                <a:cs typeface="B Nazanin" panose="00000400000000000000" pitchFamily="2" charset="-78"/>
              </a:rPr>
              <a:t>راه شرایط پیاده روی و زیبایی را بهبود </a:t>
            </a:r>
            <a:r>
              <a:rPr lang="fa-IR" sz="2400" dirty="0" smtClean="0">
                <a:cs typeface="B Nazanin" panose="00000400000000000000" pitchFamily="2" charset="-78"/>
              </a:rPr>
              <a:t>می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بخشد</a:t>
            </a:r>
            <a:r>
              <a:rPr lang="fa-IR" sz="2400" dirty="0">
                <a:cs typeface="B Nazanin" panose="00000400000000000000" pitchFamily="2" charset="-78"/>
              </a:rPr>
              <a:t>. آرامسازی ترافیک </a:t>
            </a:r>
            <a:r>
              <a:rPr lang="fa-IR" sz="2400" dirty="0" smtClean="0">
                <a:cs typeface="B Nazanin" panose="00000400000000000000" pitchFamily="2" charset="-78"/>
              </a:rPr>
              <a:t>باعث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کاهش </a:t>
            </a:r>
            <a:r>
              <a:rPr lang="fa-IR" sz="2400" dirty="0">
                <a:cs typeface="B Nazanin" panose="00000400000000000000" pitchFamily="2" charset="-78"/>
              </a:rPr>
              <a:t>مسافت حمل و نقل در منطقه </a:t>
            </a:r>
            <a:r>
              <a:rPr lang="fa-IR" sz="2400" dirty="0" smtClean="0">
                <a:cs typeface="B Nazanin" panose="00000400000000000000" pitchFamily="2" charset="-78"/>
              </a:rPr>
              <a:t>می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شود </a:t>
            </a:r>
            <a:r>
              <a:rPr lang="fa-IR" sz="2400" dirty="0">
                <a:cs typeface="B Nazanin" panose="00000400000000000000" pitchFamily="2" charset="-78"/>
              </a:rPr>
              <a:t>به دلیل کاهش سرعت سفر و </a:t>
            </a:r>
            <a:r>
              <a:rPr lang="fa-IR" sz="2400" dirty="0" smtClean="0">
                <a:cs typeface="B Nazanin" panose="00000400000000000000" pitchFamily="2" charset="-78"/>
              </a:rPr>
              <a:t>بهبود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شرایط </a:t>
            </a:r>
            <a:r>
              <a:rPr lang="fa-IR" sz="2400" dirty="0">
                <a:cs typeface="B Nazanin" panose="00000400000000000000" pitchFamily="2" charset="-78"/>
              </a:rPr>
              <a:t>برای پیاده روی و دوچرخه سواری و حمل و نقل </a:t>
            </a:r>
            <a:r>
              <a:rPr lang="fa-IR" sz="2400" dirty="0" smtClean="0">
                <a:cs typeface="B Nazanin" panose="00000400000000000000" pitchFamily="2" charset="-78"/>
              </a:rPr>
              <a:t>عمومی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دسترسی به حمل و نقل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عمومی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افزایش تراکم مسکونی و تجاری و بهبود شرایط پیاده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روی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اطراف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ایستگاه های حمل و نقل عمومی موجب افزایش استفاده از حمل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و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نقل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عمومی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می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شود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.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074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10167"/>
            <a:ext cx="8596668" cy="150842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مدیریت پارکینگ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پارکینگ زیاد و ارزان و راحت موجب افزایش </a:t>
            </a:r>
            <a:r>
              <a:rPr lang="fa-IR" sz="2400" dirty="0" smtClean="0">
                <a:cs typeface="B Nazanin" panose="00000400000000000000" pitchFamily="2" charset="-78"/>
              </a:rPr>
              <a:t>مالیکت </a:t>
            </a:r>
            <a:r>
              <a:rPr lang="fa-IR" sz="2400" dirty="0">
                <a:cs typeface="B Nazanin" panose="00000400000000000000" pitchFamily="2" charset="-78"/>
              </a:rPr>
              <a:t>خودرو و سفر با آن می شود و بنابراین یکی از تمهیدات لازم در نظر گرفتن پارکینگ پولی برای خودرو ها می باشد.</a:t>
            </a: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673" y="1918590"/>
            <a:ext cx="7319990" cy="47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61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862149"/>
            <a:ext cx="8596668" cy="517921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کاربري زمین و حمل و نقل دو روي </a:t>
            </a:r>
            <a:r>
              <a:rPr lang="fa-IR" sz="2400" dirty="0" smtClean="0">
                <a:cs typeface="B Nazanin" panose="00000400000000000000" pitchFamily="2" charset="-78"/>
              </a:rPr>
              <a:t>یک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سکه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اند</a:t>
            </a:r>
            <a:r>
              <a:rPr lang="fa-IR" sz="2400" dirty="0">
                <a:cs typeface="B Nazanin" panose="00000400000000000000" pitchFamily="2" charset="-78"/>
              </a:rPr>
              <a:t>، تصمیم در یکی بر دیگري اثر </a:t>
            </a:r>
            <a:r>
              <a:rPr lang="fa-IR" sz="2400" dirty="0" smtClean="0">
                <a:cs typeface="B Nazanin" panose="00000400000000000000" pitchFamily="2" charset="-78"/>
              </a:rPr>
              <a:t>می گذارد </a:t>
            </a:r>
            <a:r>
              <a:rPr lang="fa-IR" sz="2400" dirty="0">
                <a:cs typeface="B Nazanin" panose="00000400000000000000" pitchFamily="2" charset="-78"/>
              </a:rPr>
              <a:t>و </a:t>
            </a:r>
            <a:r>
              <a:rPr lang="fa-IR" sz="2400" dirty="0" smtClean="0">
                <a:cs typeface="B Nazanin" panose="00000400000000000000" pitchFamily="2" charset="-78"/>
              </a:rPr>
              <a:t>برنامه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ریزي </a:t>
            </a:r>
            <a:r>
              <a:rPr lang="fa-IR" sz="2400" dirty="0">
                <a:cs typeface="B Nazanin" panose="00000400000000000000" pitchFamily="2" charset="-78"/>
              </a:rPr>
              <a:t>در یکی </a:t>
            </a:r>
            <a:r>
              <a:rPr lang="fa-IR" sz="2400" dirty="0" smtClean="0">
                <a:cs typeface="B Nazanin" panose="00000400000000000000" pitchFamily="2" charset="-78"/>
              </a:rPr>
              <a:t>می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تواند </a:t>
            </a:r>
            <a:r>
              <a:rPr lang="fa-IR" sz="2400" dirty="0">
                <a:cs typeface="B Nazanin" panose="00000400000000000000" pitchFamily="2" charset="-78"/>
              </a:rPr>
              <a:t>در </a:t>
            </a:r>
            <a:r>
              <a:rPr lang="fa-IR" sz="2400" dirty="0" smtClean="0">
                <a:cs typeface="B Nazanin" panose="00000400000000000000" pitchFamily="2" charset="-78"/>
              </a:rPr>
              <a:t>تحقق اهداف </a:t>
            </a:r>
            <a:r>
              <a:rPr lang="fa-IR" sz="2400" dirty="0">
                <a:cs typeface="B Nazanin" panose="00000400000000000000" pitchFamily="2" charset="-78"/>
              </a:rPr>
              <a:t>دیگري هم مؤثر واقع شود. در واقع حمل و نقل و کاربري زمین شهري به همراه سایر </a:t>
            </a:r>
            <a:r>
              <a:rPr lang="fa-IR" sz="2400" dirty="0" smtClean="0">
                <a:cs typeface="B Nazanin" panose="00000400000000000000" pitchFamily="2" charset="-78"/>
              </a:rPr>
              <a:t>مؤلفه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هاي </a:t>
            </a:r>
            <a:r>
              <a:rPr lang="fa-IR" sz="2400" dirty="0">
                <a:cs typeface="B Nazanin" panose="00000400000000000000" pitchFamily="2" charset="-78"/>
              </a:rPr>
              <a:t>مرتبط دیگر، سیستمی </a:t>
            </a:r>
            <a:r>
              <a:rPr lang="fa-IR" sz="2400" dirty="0" smtClean="0">
                <a:cs typeface="B Nazanin" panose="00000400000000000000" pitchFamily="2" charset="-78"/>
              </a:rPr>
              <a:t>را شکل می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دهد </a:t>
            </a:r>
            <a:r>
              <a:rPr lang="fa-IR" sz="2400" dirty="0">
                <a:cs typeface="B Nazanin" panose="00000400000000000000" pitchFamily="2" charset="-78"/>
              </a:rPr>
              <a:t>که لازم </a:t>
            </a:r>
            <a:r>
              <a:rPr lang="fa-IR" sz="2400" dirty="0" smtClean="0">
                <a:cs typeface="B Nazanin" panose="00000400000000000000" pitchFamily="2" charset="-78"/>
              </a:rPr>
              <a:t>است به </a:t>
            </a:r>
            <a:r>
              <a:rPr lang="fa-IR" sz="2400" dirty="0">
                <a:cs typeface="B Nazanin" panose="00000400000000000000" pitchFamily="2" charset="-78"/>
              </a:rPr>
              <a:t>صورت یکپارچه </a:t>
            </a:r>
            <a:r>
              <a:rPr lang="fa-IR" sz="2400" dirty="0" smtClean="0">
                <a:cs typeface="B Nazanin" panose="00000400000000000000" pitchFamily="2" charset="-78"/>
              </a:rPr>
              <a:t>نگریسته، </a:t>
            </a:r>
            <a:r>
              <a:rPr lang="fa-IR" sz="2400" dirty="0">
                <a:cs typeface="B Nazanin" panose="00000400000000000000" pitchFamily="2" charset="-78"/>
              </a:rPr>
              <a:t>فهم و </a:t>
            </a:r>
            <a:r>
              <a:rPr lang="fa-IR" sz="2400" dirty="0" smtClean="0">
                <a:cs typeface="B Nazanin" panose="00000400000000000000" pitchFamily="2" charset="-78"/>
              </a:rPr>
              <a:t>برنامه ریزي </a:t>
            </a:r>
            <a:r>
              <a:rPr lang="fa-IR" sz="2400" dirty="0">
                <a:cs typeface="B Nazanin" panose="00000400000000000000" pitchFamily="2" charset="-78"/>
              </a:rPr>
              <a:t>شود</a:t>
            </a:r>
            <a:r>
              <a:rPr lang="fa-IR" sz="2400" dirty="0" smtClean="0">
                <a:cs typeface="B Nazanin" panose="00000400000000000000" pitchFamily="2" charset="-78"/>
              </a:rPr>
              <a:t>.</a:t>
            </a:r>
            <a:endParaRPr lang="en-US" sz="2400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کاربري زمین (که با </a:t>
            </a:r>
            <a:r>
              <a:rPr lang="fa-IR" sz="2400" dirty="0" smtClean="0">
                <a:cs typeface="B Nazanin" panose="00000400000000000000" pitchFamily="2" charset="-78"/>
              </a:rPr>
              <a:t>نام هاي </a:t>
            </a:r>
            <a:r>
              <a:rPr lang="fa-IR" sz="2400" dirty="0">
                <a:cs typeface="B Nazanin" panose="00000400000000000000" pitchFamily="2" charset="-78"/>
              </a:rPr>
              <a:t>توسعه، طراحی اجتماعات، فرم شهري، </a:t>
            </a:r>
            <a:r>
              <a:rPr lang="fa-IR" sz="2400" dirty="0" smtClean="0">
                <a:cs typeface="B Nazanin" panose="00000400000000000000" pitchFamily="2" charset="-78"/>
              </a:rPr>
              <a:t>برنامه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ریزي </a:t>
            </a:r>
            <a:r>
              <a:rPr lang="fa-IR" sz="2400" dirty="0">
                <a:cs typeface="B Nazanin" panose="00000400000000000000" pitchFamily="2" charset="-78"/>
              </a:rPr>
              <a:t>فضایی و </a:t>
            </a:r>
            <a:r>
              <a:rPr lang="fa-IR" sz="2400" dirty="0" smtClean="0">
                <a:cs typeface="B Nazanin" panose="00000400000000000000" pitchFamily="2" charset="-78"/>
              </a:rPr>
              <a:t>جغرافیاي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شهري </a:t>
            </a:r>
            <a:r>
              <a:rPr lang="fa-IR" sz="2400" dirty="0">
                <a:cs typeface="B Nazanin" panose="00000400000000000000" pitchFamily="2" charset="-78"/>
              </a:rPr>
              <a:t>معروف و ملازمت دارد) به معنی نحوه استفاده از سطح زمین، شامل مکانیابی، شیوه و </a:t>
            </a:r>
            <a:r>
              <a:rPr lang="fa-IR" sz="2400" dirty="0" smtClean="0">
                <a:cs typeface="B Nazanin" panose="00000400000000000000" pitchFamily="2" charset="-78"/>
              </a:rPr>
              <a:t>طراحی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توسعه انسانی است.</a:t>
            </a:r>
            <a:endParaRPr lang="en-US" sz="2400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895" y="3993233"/>
            <a:ext cx="2621653" cy="230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42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1026" y="736738"/>
            <a:ext cx="8596668" cy="2176279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400" dirty="0">
                <a:cs typeface="B Nazanin" panose="00000400000000000000" pitchFamily="2" charset="-78"/>
              </a:rPr>
              <a:t>حمل و نقل و ترافیک یکی از موضوعات و مسائل اساسی در </a:t>
            </a:r>
            <a:r>
              <a:rPr lang="fa-IR" sz="2400" dirty="0" smtClean="0">
                <a:cs typeface="B Nazanin" panose="00000400000000000000" pitchFamily="2" charset="-78"/>
              </a:rPr>
              <a:t>کلانشهرهاي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امروز </a:t>
            </a:r>
            <a:r>
              <a:rPr lang="fa-IR" sz="2400" dirty="0">
                <a:cs typeface="B Nazanin" panose="00000400000000000000" pitchFamily="2" charset="-78"/>
              </a:rPr>
              <a:t>است که تحت تأثیر عوامل بسیاري است. از جمله این عوامل مربوط به کاربري زمین </a:t>
            </a:r>
            <a:r>
              <a:rPr lang="fa-IR" sz="2400" dirty="0" smtClean="0">
                <a:cs typeface="B Nazanin" panose="00000400000000000000" pitchFamily="2" charset="-78"/>
              </a:rPr>
              <a:t>است</a:t>
            </a:r>
            <a:r>
              <a:rPr lang="en-US" sz="2400" dirty="0" smtClean="0">
                <a:cs typeface="B Nazanin" panose="00000400000000000000" pitchFamily="2" charset="-78"/>
              </a:rPr>
              <a:t>.</a:t>
            </a:r>
          </a:p>
          <a:p>
            <a:pPr marL="0" indent="0" algn="just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کاهش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مالیکت </a:t>
            </a:r>
            <a:r>
              <a:rPr lang="fa-IR" sz="2400" dirty="0">
                <a:cs typeface="B Nazanin" panose="00000400000000000000" pitchFamily="2" charset="-78"/>
              </a:rPr>
              <a:t>و استفاده از خودرو با «افزایش تراکم جمعیت و ادارات </a:t>
            </a:r>
            <a:r>
              <a:rPr lang="fa-IR" sz="2400" dirty="0" smtClean="0">
                <a:cs typeface="B Nazanin" panose="00000400000000000000" pitchFamily="2" charset="-78"/>
              </a:rPr>
              <a:t>»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اختلاط </a:t>
            </a:r>
            <a:r>
              <a:rPr lang="fa-IR" sz="2400" dirty="0">
                <a:cs typeface="B Nazanin" panose="00000400000000000000" pitchFamily="2" charset="-78"/>
              </a:rPr>
              <a:t>کاربری ها و خدمات » و «ارتباط شبکه ها با هم خصوصاً شبکه </a:t>
            </a:r>
            <a:r>
              <a:rPr lang="fa-IR" sz="2400" dirty="0" smtClean="0">
                <a:cs typeface="B Nazanin" panose="00000400000000000000" pitchFamily="2" charset="-78"/>
              </a:rPr>
              <a:t>پیاده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و </a:t>
            </a:r>
            <a:r>
              <a:rPr lang="fa-IR" sz="2400" dirty="0">
                <a:cs typeface="B Nazanin" panose="00000400000000000000" pitchFamily="2" charset="-78"/>
              </a:rPr>
              <a:t>دوچرخه » همبسته است.</a:t>
            </a:r>
            <a:endParaRPr lang="en-US" sz="2400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26" y="2699657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459" y="762864"/>
            <a:ext cx="8596668" cy="3880773"/>
          </a:xfrm>
        </p:spPr>
        <p:txBody>
          <a:bodyPr>
            <a:normAutofit/>
          </a:bodyPr>
          <a:lstStyle/>
          <a:p>
            <a:pPr algn="r" rtl="1">
              <a:buFont typeface="Courier New" panose="02070309020205020404" pitchFamily="49" charset="0"/>
              <a:buChar char="o"/>
            </a:pPr>
            <a:r>
              <a:rPr lang="fa-IR" sz="2800" dirty="0" smtClean="0">
                <a:cs typeface="B Nazanin" panose="00000400000000000000" pitchFamily="2" charset="-78"/>
              </a:rPr>
              <a:t>منابع</a:t>
            </a:r>
            <a:endParaRPr lang="en-US" sz="2800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شیخ حسینی، حسین؛ شورچه،محمود(1390).تبیین اثرات برنامه ریزی کاربری زمین بر حمل ونقل شهری. دهمین کنفرانس بین المللی مهمدسی حمل ونقل وترافیک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گلندریان گل ختمی، ایمان(1393).</a:t>
            </a:r>
            <a:r>
              <a:rPr lang="fa-IR" sz="2400" dirty="0">
                <a:cs typeface="B Nazanin" panose="00000400000000000000" pitchFamily="2" charset="-78"/>
              </a:rPr>
              <a:t> تأثیر برنامه ریزی کاربری اراضی بر حمل و نقل </a:t>
            </a:r>
            <a:r>
              <a:rPr lang="fa-IR" sz="2400" dirty="0" smtClean="0">
                <a:cs typeface="B Nazanin" panose="00000400000000000000" pitchFamily="2" charset="-78"/>
              </a:rPr>
              <a:t>شهری. کارشناس ارشد برنامه ریزی شهری و منطقه ای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78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18458"/>
            <a:ext cx="8596668" cy="265176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الگوهاي كاربري بر دسترسي اثر می گذارد، </a:t>
            </a:r>
            <a:r>
              <a:rPr lang="fa-IR" sz="2400" dirty="0" smtClean="0">
                <a:cs typeface="B Nazanin" panose="00000400000000000000" pitchFamily="2" charset="-78"/>
              </a:rPr>
              <a:t>دسترسی نیز بر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تحرك </a:t>
            </a:r>
            <a:r>
              <a:rPr lang="fa-IR" sz="2400" dirty="0">
                <a:cs typeface="B Nazanin" panose="00000400000000000000" pitchFamily="2" charset="-78"/>
              </a:rPr>
              <a:t>اثر می گذارد و در نتيجه در مقدار و نوع فعاليت هايي كه در </a:t>
            </a:r>
            <a:r>
              <a:rPr lang="fa-IR" sz="2400" dirty="0" smtClean="0">
                <a:cs typeface="B Nazanin" panose="00000400000000000000" pitchFamily="2" charset="-78"/>
              </a:rPr>
              <a:t>منطقه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رخ </a:t>
            </a:r>
            <a:r>
              <a:rPr lang="fa-IR" sz="2400" dirty="0">
                <a:cs typeface="B Nazanin" panose="00000400000000000000" pitchFamily="2" charset="-78"/>
              </a:rPr>
              <a:t>می دهد، مؤثر می </a:t>
            </a:r>
            <a:r>
              <a:rPr lang="fa-IR" sz="2400" dirty="0" smtClean="0">
                <a:cs typeface="B Nazanin" panose="00000400000000000000" pitchFamily="2" charset="-78"/>
              </a:rPr>
              <a:t>باشد</a:t>
            </a:r>
            <a:r>
              <a:rPr lang="en-US" sz="2400" dirty="0" smtClean="0">
                <a:cs typeface="B Nazanin" panose="00000400000000000000" pitchFamily="2" charset="-78"/>
              </a:rPr>
              <a:t>.</a:t>
            </a:r>
            <a:endParaRPr lang="en-US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1084216" y="2044338"/>
          <a:ext cx="7328434" cy="3956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61342" y="5873821"/>
            <a:ext cx="89741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fa-IR" sz="2400" dirty="0">
                <a:solidFill>
                  <a:prstClr val="black"/>
                </a:solidFill>
                <a:latin typeface="2--Lotus"/>
                <a:cs typeface="B Nazanin" panose="00000400000000000000" pitchFamily="2" charset="-78"/>
              </a:rPr>
              <a:t>دسترسی یعنی توانايي معمولي </a:t>
            </a:r>
            <a:r>
              <a:rPr lang="fa-IR" sz="2400" dirty="0">
                <a:solidFill>
                  <a:prstClr val="black"/>
                </a:solidFill>
                <a:latin typeface="2--Lotus"/>
                <a:cs typeface="B Nazanin" panose="00000400000000000000" pitchFamily="2" charset="-78"/>
              </a:rPr>
              <a:t>مردم براي رسيدن به خدمات و فعاليت هاي پيش بيني شده</a:t>
            </a:r>
            <a:endParaRPr lang="en-US" sz="24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066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61704"/>
            <a:ext cx="8596668" cy="1162594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انواع مختلف كاربري </a:t>
            </a:r>
            <a:r>
              <a:rPr lang="fa-IR" sz="2400" dirty="0" smtClean="0">
                <a:cs typeface="B Nazanin" panose="00000400000000000000" pitchFamily="2" charset="-78"/>
              </a:rPr>
              <a:t>خصوصيات دسترسي </a:t>
            </a:r>
            <a:r>
              <a:rPr lang="fa-IR" sz="2400" dirty="0">
                <a:cs typeface="B Nazanin" panose="00000400000000000000" pitchFamily="2" charset="-78"/>
              </a:rPr>
              <a:t>متفاوتي دارند. به طور معمول مناطق بيشتر شهري شده؛ كاربري های قابل دسترس بيشتر و سيستم هاي حمل و نقلي متنوعي دارند كه از </a:t>
            </a:r>
            <a:r>
              <a:rPr lang="fa-IR" sz="2400" dirty="0" smtClean="0">
                <a:cs typeface="B Nazanin" panose="00000400000000000000" pitchFamily="2" charset="-78"/>
              </a:rPr>
              <a:t>ميزان استفاده </a:t>
            </a:r>
            <a:r>
              <a:rPr lang="fa-IR" sz="2400" dirty="0">
                <a:cs typeface="B Nazanin" panose="00000400000000000000" pitchFamily="2" charset="-78"/>
              </a:rPr>
              <a:t>از وسايل نقليه شخصي </a:t>
            </a:r>
            <a:r>
              <a:rPr lang="fa-IR" sz="2400" dirty="0" smtClean="0">
                <a:cs typeface="B Nazanin" panose="00000400000000000000" pitchFamily="2" charset="-78"/>
              </a:rPr>
              <a:t>می کاهد</a:t>
            </a:r>
            <a:r>
              <a:rPr lang="fa-IR" sz="2400" dirty="0">
                <a:cs typeface="B Nazanin" panose="00000400000000000000" pitchFamily="2" charset="-78"/>
              </a:rPr>
              <a:t>.</a:t>
            </a:r>
            <a:endParaRPr lang="en-US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146002" y="2600717"/>
          <a:ext cx="8128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425574231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4147053486"/>
                    </a:ext>
                  </a:extLst>
                </a:gridCol>
                <a:gridCol w="1190798">
                  <a:extLst>
                    <a:ext uri="{9D8B030D-6E8A-4147-A177-3AD203B41FA5}">
                      <a16:colId xmlns:a16="http://schemas.microsoft.com/office/drawing/2014/main" xmlns="" val="4003385606"/>
                    </a:ext>
                  </a:extLst>
                </a:gridCol>
                <a:gridCol w="2873202">
                  <a:extLst>
                    <a:ext uri="{9D8B030D-6E8A-4147-A177-3AD203B41FA5}">
                      <a16:colId xmlns:a16="http://schemas.microsoft.com/office/drawing/2014/main" xmlns="" val="29120059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روستا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حومه 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مرکز شهر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خصوصیات 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60502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خیلی کم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کم 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خیلی زیاد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نزدیکی به خدمات عمومی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14142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خیلی کم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کم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خیلی زیاد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نزدیکی به محل کار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16098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دور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متوسط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نزدیک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فاصله تا مراکز فعالیتی اصلی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6317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فراوان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فراوان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محدود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پارکینگ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2057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متوسط ضعیف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متوسط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بسیارخوب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کیفیت سرویس دهی حمل ونقل محلی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4293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به ندرت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گاهی اوقات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معمولا دارد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پیاده رو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726901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48595" y="5259491"/>
            <a:ext cx="295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a-IR" dirty="0">
                <a:solidFill>
                  <a:prstClr val="black"/>
                </a:solidFill>
                <a:cs typeface="B Nazanin" panose="00000400000000000000" pitchFamily="2" charset="-78"/>
              </a:rPr>
              <a:t>تفاوت ترافیک مرکز شهر ، حومه ، روستا</a:t>
            </a:r>
            <a:endParaRPr lang="en-US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1671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9668" y="714103"/>
            <a:ext cx="5394333" cy="592183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اهداف برنامه ریزی کاربری زمین</a:t>
            </a:r>
            <a:endParaRPr lang="en-US" dirty="0">
              <a:cs typeface="B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936995" y="1830010"/>
          <a:ext cx="8442135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0753">
                  <a:extLst>
                    <a:ext uri="{9D8B030D-6E8A-4147-A177-3AD203B41FA5}">
                      <a16:colId xmlns:a16="http://schemas.microsoft.com/office/drawing/2014/main" xmlns="" val="4021325802"/>
                    </a:ext>
                  </a:extLst>
                </a:gridCol>
                <a:gridCol w="3011382">
                  <a:extLst>
                    <a:ext uri="{9D8B030D-6E8A-4147-A177-3AD203B41FA5}">
                      <a16:colId xmlns:a16="http://schemas.microsoft.com/office/drawing/2014/main" xmlns="" val="17811908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تاثیر استراتژی های مدیریت کاربری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هدف برنامه ریزی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9469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افزایش تراکم افزایش ترافیک را به دنبال دارد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کاهش ترافیک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3284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افزایش هزینه ها ، کاهش مقدار آن ها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ذخیره راه وپارکینگ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0971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کاهش هزینه های حمل ونقل خانواده ها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درنظر گرفتن مصرف کننده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3209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بهبودی پیاده روی ، دوچرخه سواری</a:t>
                      </a:r>
                      <a:r>
                        <a:rPr lang="fa-IR" sz="2400" baseline="0" dirty="0" smtClean="0">
                          <a:cs typeface="B Nazanin" panose="00000400000000000000" pitchFamily="2" charset="-78"/>
                        </a:rPr>
                        <a:t> و حمل ونقل عمومی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افزایش</a:t>
                      </a:r>
                      <a:r>
                        <a:rPr lang="fa-IR" sz="2400" baseline="0" dirty="0" smtClean="0">
                          <a:cs typeface="B Nazanin" panose="00000400000000000000" pitchFamily="2" charset="-78"/>
                        </a:rPr>
                        <a:t> گزینه های حمل ونقل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95295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کاهش میزان آسیب دیدگی در طول</a:t>
                      </a:r>
                      <a:r>
                        <a:rPr lang="fa-IR" sz="2400" baseline="0" dirty="0" smtClean="0">
                          <a:cs typeface="B Nazanin" panose="00000400000000000000" pitchFamily="2" charset="-78"/>
                        </a:rPr>
                        <a:t> راه ها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ایمنی راه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2589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کاهش مصرف انرژی</a:t>
                      </a:r>
                      <a:r>
                        <a:rPr lang="fa-IR" sz="2400" baseline="0" dirty="0" smtClean="0">
                          <a:cs typeface="B Nazanin" panose="00000400000000000000" pitchFamily="2" charset="-78"/>
                        </a:rPr>
                        <a:t> ، آلودگی و استفاده از زمین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حفاظت محیطی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30659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مربوط به افزایش</a:t>
                      </a:r>
                      <a:r>
                        <a:rPr lang="fa-IR" sz="2400" baseline="0" dirty="0" smtClean="0">
                          <a:cs typeface="B Nazanin" panose="00000400000000000000" pitchFamily="2" charset="-78"/>
                        </a:rPr>
                        <a:t> زیبایی جامعه، یکپارچگی جامعه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400" dirty="0" smtClean="0">
                          <a:cs typeface="B Nazanin" panose="00000400000000000000" pitchFamily="2" charset="-78"/>
                        </a:rPr>
                        <a:t>سرزندگی جامعه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99106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2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8309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استراتژی مدیریت کاربری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27909"/>
            <a:ext cx="8596668" cy="53557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تامین اهداف برنامه ریزی به وسیله استراتژی های مدیریت کاربری</a:t>
            </a:r>
            <a:endParaRPr lang="en-US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911668" y="2221894"/>
          <a:ext cx="8127999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262882973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383933036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4708831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توصیف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مقیاس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استراتژی 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98683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فشردگی بیشتر – اختلاط کاربری- توسعه چندبعدی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منطقه</a:t>
                      </a:r>
                      <a:r>
                        <a:rPr lang="fa-IR" baseline="0" dirty="0" smtClean="0">
                          <a:cs typeface="B Nazanin" panose="00000400000000000000" pitchFamily="2" charset="-78"/>
                        </a:rPr>
                        <a:t> ای - محلی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Nazanin" panose="00000400000000000000" pitchFamily="2" charset="-78"/>
                        </a:rPr>
                        <a:t>Smart</a:t>
                      </a:r>
                      <a:r>
                        <a:rPr lang="en-US" baseline="0" dirty="0" smtClean="0">
                          <a:cs typeface="B Nazanin" panose="00000400000000000000" pitchFamily="2" charset="-78"/>
                        </a:rPr>
                        <a:t> growth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27355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>
                          <a:cs typeface="B Nazanin" panose="00000400000000000000" pitchFamily="2" charset="-78"/>
                        </a:rPr>
                        <a:t>فشردگی بیشتر – اختلاط کاربری- توسعه چندبعدی</a:t>
                      </a:r>
                      <a:endParaRPr lang="en-US" dirty="0" smtClean="0">
                        <a:cs typeface="B Nazanin" panose="00000400000000000000" pitchFamily="2" charset="-78"/>
                      </a:endParaRPr>
                    </a:p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- توسعه</a:t>
                      </a:r>
                      <a:r>
                        <a:rPr lang="fa-IR" baseline="0" dirty="0" smtClean="0">
                          <a:cs typeface="B Nazanin" panose="00000400000000000000" pitchFamily="2" charset="-78"/>
                        </a:rPr>
                        <a:t> پیاده محور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محلی - خیابانی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Nazanin" panose="00000400000000000000" pitchFamily="2" charset="-78"/>
                        </a:rPr>
                        <a:t>New urbanism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04782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فشردگی بیشتر – اختلاط کاربری-توسعه در اطراف ایستگاه</a:t>
                      </a:r>
                      <a:r>
                        <a:rPr lang="fa-IR" baseline="0" dirty="0" smtClean="0">
                          <a:cs typeface="B Nazanin" panose="00000400000000000000" pitchFamily="2" charset="-78"/>
                        </a:rPr>
                        <a:t> های حمل ونقل عمومی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محلی - همسایگی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Nazanin" panose="00000400000000000000" pitchFamily="2" charset="-78"/>
                        </a:rPr>
                        <a:t>TOD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2569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ساخت خیابان های جذابتر و پیاده مدارتر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خیابانی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Nazanin" panose="00000400000000000000" pitchFamily="2" charset="-78"/>
                        </a:rPr>
                        <a:t>Streetscaping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52846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تشویق مردم به استفاده از تسهیلات</a:t>
                      </a:r>
                      <a:r>
                        <a:rPr lang="fa-IR" baseline="0" dirty="0" smtClean="0">
                          <a:cs typeface="B Nazanin" panose="00000400000000000000" pitchFamily="2" charset="-78"/>
                        </a:rPr>
                        <a:t> پارکینگ و کاهش تقاضا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محلی - خیابانی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cs typeface="B Nazanin" panose="00000400000000000000" pitchFamily="2" charset="-78"/>
                        </a:rPr>
                        <a:t>Parking</a:t>
                      </a:r>
                      <a:r>
                        <a:rPr lang="en-US" baseline="0" dirty="0" smtClean="0">
                          <a:cs typeface="B Nazanin" panose="00000400000000000000" pitchFamily="2" charset="-78"/>
                        </a:rPr>
                        <a:t> management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0277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525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460" y="1567544"/>
            <a:ext cx="8596668" cy="2011679"/>
          </a:xfrm>
        </p:spPr>
        <p:txBody>
          <a:bodyPr>
            <a:normAutofit/>
          </a:bodyPr>
          <a:lstStyle/>
          <a:p>
            <a:pPr algn="r" rtl="1">
              <a:buFont typeface="Courier New" panose="02070309020205020404" pitchFamily="49" charset="0"/>
              <a:buChar char="o"/>
            </a:pPr>
            <a:r>
              <a:rPr lang="fa-IR" sz="2400" dirty="0" smtClean="0">
                <a:cs typeface="B Nazanin" panose="00000400000000000000" pitchFamily="2" charset="-78"/>
              </a:rPr>
              <a:t>تشويق </a:t>
            </a:r>
            <a:r>
              <a:rPr lang="fa-IR" sz="2400" dirty="0">
                <a:cs typeface="B Nazanin" panose="00000400000000000000" pitchFamily="2" charset="-78"/>
              </a:rPr>
              <a:t>ا</a:t>
            </a:r>
            <a:r>
              <a:rPr lang="fa-IR" sz="2400" dirty="0" smtClean="0">
                <a:cs typeface="B Nazanin" panose="00000400000000000000" pitchFamily="2" charset="-78"/>
              </a:rPr>
              <a:t>ختلاط </a:t>
            </a:r>
            <a:r>
              <a:rPr lang="fa-IR" sz="2400" dirty="0">
                <a:cs typeface="B Nazanin" panose="00000400000000000000" pitchFamily="2" charset="-78"/>
              </a:rPr>
              <a:t>كاربري و بهبود </a:t>
            </a:r>
            <a:r>
              <a:rPr lang="fa-IR" sz="2400" dirty="0" smtClean="0">
                <a:cs typeface="B Nazanin" panose="00000400000000000000" pitchFamily="2" charset="-78"/>
              </a:rPr>
              <a:t>سرويس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دهي </a:t>
            </a:r>
            <a:r>
              <a:rPr lang="fa-IR" sz="2400" dirty="0">
                <a:cs typeface="B Nazanin" panose="00000400000000000000" pitchFamily="2" charset="-78"/>
              </a:rPr>
              <a:t>حمل و نقلي و </a:t>
            </a:r>
            <a:r>
              <a:rPr lang="fa-IR" sz="2400" dirty="0" smtClean="0">
                <a:cs typeface="B Nazanin" panose="00000400000000000000" pitchFamily="2" charset="-78"/>
              </a:rPr>
              <a:t>پياده</a:t>
            </a:r>
            <a:r>
              <a:rPr lang="en-US" sz="2400" dirty="0" smtClean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روي 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fa-IR" sz="2400" dirty="0" smtClean="0">
                <a:cs typeface="B Nazanin" panose="00000400000000000000" pitchFamily="2" charset="-78"/>
              </a:rPr>
              <a:t>ساختن </a:t>
            </a:r>
            <a:r>
              <a:rPr lang="fa-IR" sz="2400" dirty="0">
                <a:cs typeface="B Nazanin" panose="00000400000000000000" pitchFamily="2" charset="-78"/>
              </a:rPr>
              <a:t>يك حومه فشرده و </a:t>
            </a:r>
            <a:r>
              <a:rPr lang="fa-IR" sz="2400" dirty="0" smtClean="0">
                <a:cs typeface="B Nazanin" panose="00000400000000000000" pitchFamily="2" charset="-78"/>
              </a:rPr>
              <a:t>متکی بر حمل و نقل و توسعه </a:t>
            </a:r>
            <a:r>
              <a:rPr lang="fa-IR" sz="2400" dirty="0">
                <a:cs typeface="B Nazanin" panose="00000400000000000000" pitchFamily="2" charset="-78"/>
              </a:rPr>
              <a:t>پياده </a:t>
            </a:r>
            <a:r>
              <a:rPr lang="fa-IR" sz="2400" dirty="0" smtClean="0">
                <a:cs typeface="B Nazanin" panose="00000400000000000000" pitchFamily="2" charset="-78"/>
              </a:rPr>
              <a:t>روي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fa-IR" sz="2400" dirty="0" smtClean="0">
                <a:cs typeface="B Nazanin" panose="00000400000000000000" pitchFamily="2" charset="-78"/>
              </a:rPr>
              <a:t>ساختن </a:t>
            </a:r>
            <a:r>
              <a:rPr lang="fa-IR" sz="2400" dirty="0">
                <a:cs typeface="B Nazanin" panose="00000400000000000000" pitchFamily="2" charset="-78"/>
              </a:rPr>
              <a:t>روستاها و تأمين تسهيلات پياده روي </a:t>
            </a:r>
            <a:r>
              <a:rPr lang="fa-IR" sz="2400" dirty="0" smtClean="0">
                <a:cs typeface="B Nazanin" panose="00000400000000000000" pitchFamily="2" charset="-78"/>
              </a:rPr>
              <a:t>و سرويس </a:t>
            </a:r>
            <a:r>
              <a:rPr lang="fa-IR" sz="2400" dirty="0">
                <a:cs typeface="B Nazanin" panose="00000400000000000000" pitchFamily="2" charset="-78"/>
              </a:rPr>
              <a:t>هاي حمل و نقلي </a:t>
            </a:r>
            <a:endParaRPr lang="fa-IR" sz="2400" dirty="0" smtClean="0">
              <a:cs typeface="B Nazanin" panose="00000400000000000000" pitchFamily="2" charset="-78"/>
            </a:endParaRP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fa-IR" sz="2400" dirty="0" smtClean="0">
                <a:cs typeface="B Nazanin" panose="00000400000000000000" pitchFamily="2" charset="-78"/>
              </a:rPr>
              <a:t>در توسعه هاي </a:t>
            </a:r>
            <a:r>
              <a:rPr lang="fa-IR" sz="2400" dirty="0">
                <a:cs typeface="B Nazanin" panose="00000400000000000000" pitchFamily="2" charset="-78"/>
              </a:rPr>
              <a:t>جديد به ساختن </a:t>
            </a:r>
            <a:r>
              <a:rPr lang="fa-IR" sz="2400" dirty="0" smtClean="0">
                <a:cs typeface="B Nazanin" panose="00000400000000000000" pitchFamily="2" charset="-78"/>
              </a:rPr>
              <a:t>راه هاي </a:t>
            </a:r>
            <a:r>
              <a:rPr lang="fa-IR" sz="2400" dirty="0">
                <a:cs typeface="B Nazanin" panose="00000400000000000000" pitchFamily="2" charset="-78"/>
              </a:rPr>
              <a:t>و مسيرهاي مرتبط به هم توجه </a:t>
            </a:r>
            <a:r>
              <a:rPr lang="fa-IR" sz="2400" dirty="0" smtClean="0">
                <a:cs typeface="B Nazanin" panose="00000400000000000000" pitchFamily="2" charset="-78"/>
              </a:rPr>
              <a:t>می کنند</a:t>
            </a:r>
            <a:endParaRPr lang="en-US" sz="2400" dirty="0"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17966" y="640080"/>
            <a:ext cx="5499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ویژگی های استراتژی های مدیریت کاربری اراضی</a:t>
            </a:r>
            <a:endParaRPr lang="en-US" sz="24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20" y="3744739"/>
            <a:ext cx="3505200" cy="2729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794" y="3735696"/>
            <a:ext cx="4232564" cy="273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03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26869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>
                <a:cs typeface="B Nazanin" panose="00000400000000000000" pitchFamily="2" charset="-78"/>
              </a:rPr>
              <a:t>چرخه کاربری زمین – حمل ونقل</a:t>
            </a:r>
            <a:endParaRPr lang="en-US" sz="2800" dirty="0">
              <a:cs typeface="B Nazanin" panose="00000400000000000000" pitchFamily="2" charset="-78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248402"/>
            <a:ext cx="8751488" cy="3702169"/>
          </a:xfrm>
        </p:spPr>
      </p:pic>
      <p:sp>
        <p:nvSpPr>
          <p:cNvPr id="3" name="TextBox 2"/>
          <p:cNvSpPr txBox="1"/>
          <p:nvPr/>
        </p:nvSpPr>
        <p:spPr>
          <a:xfrm>
            <a:off x="783771" y="1299307"/>
            <a:ext cx="8281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تغییر در کاربری سبب افزایش ترافیک و افزایش مشکلات ناشی از ترافیک و سبب ایجاد اقدامات اصلاحی می گردد و درنتیجه باعث افزایش ارزش زمین می گردد.</a:t>
            </a:r>
            <a:endParaRPr lang="en-US" sz="24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7950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13806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sz="2800" dirty="0" smtClean="0">
                <a:cs typeface="B Nazanin" panose="00000400000000000000" pitchFamily="2" charset="-78"/>
              </a:rPr>
              <a:t>اثر فاکتورهای کاربری زمین برحمل ونقل</a:t>
            </a:r>
            <a:endParaRPr lang="en-US" sz="28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76549"/>
            <a:ext cx="8596668" cy="53557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تراکم که عبارت است از تعداد خانه ها ،مردم یا شغل ها در منطقه</a:t>
            </a:r>
          </a:p>
          <a:p>
            <a:pPr marL="514350" indent="-514350" algn="r" rtl="1">
              <a:buFont typeface="+mj-lt"/>
              <a:buAutoNum type="romanUcPeriod"/>
            </a:pPr>
            <a:endParaRPr lang="fa-IR" sz="2400" dirty="0" smtClean="0"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54389" y="1148825"/>
            <a:ext cx="1436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57200">
              <a:buFont typeface="Arial" panose="020B0604020202020204" pitchFamily="34" charset="0"/>
              <a:buChar char="•"/>
            </a:pPr>
            <a:r>
              <a:rPr lang="fa-IR" sz="2800" dirty="0">
                <a:solidFill>
                  <a:srgbClr val="918655">
                    <a:lumMod val="50000"/>
                  </a:srgbClr>
                </a:solidFill>
                <a:cs typeface="B Nazanin" panose="00000400000000000000" pitchFamily="2" charset="-78"/>
              </a:rPr>
              <a:t>تراکم</a:t>
            </a:r>
            <a:endParaRPr lang="en-US" sz="2800" dirty="0">
              <a:solidFill>
                <a:srgbClr val="918655">
                  <a:lumMod val="50000"/>
                </a:srgbClr>
              </a:solidFill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211" y="2651760"/>
            <a:ext cx="80336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defTabSz="457200">
              <a:buFont typeface="+mj-lt"/>
              <a:buAutoNum type="romanUcPeriod"/>
            </a:pP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دسترسی به کاربری: تعداد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مقاصد سفر در يك محدوده جغرافيايي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به افزايش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تراكم جمعيتي و اداري، كاهش مسافت سفر و نياز به سفر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بستگي دارد.</a:t>
            </a:r>
          </a:p>
          <a:p>
            <a:pPr marL="514350" indent="-514350" defTabSz="457200">
              <a:buFont typeface="+mj-lt"/>
              <a:buAutoNum type="romanUcPeriod"/>
            </a:pP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گ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زينه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هاي حركت :افزايش تراكم منجر به افزايش تعداد گزينه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هاي حمل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و نقل می شود كه در برگيرنده پياده روها؛ سرويس هايي نظير تاكسي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ها و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حمل و نقل عمومي می باشد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.</a:t>
            </a:r>
          </a:p>
          <a:p>
            <a:pPr marL="514350" indent="-514350" defTabSz="457200">
              <a:buFont typeface="+mj-lt"/>
              <a:buAutoNum type="romanUcPeriod"/>
            </a:pP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كاهش استفاده از خودرو :افزايش تراكم منجر به كاهش سرعت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ترافيكي، افزايش تقاطع ها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و كاهش فضاهاي پاركينگ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می شود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و اين موجب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كاهش تمايل </a:t>
            </a:r>
            <a:r>
              <a:rPr lang="fa-IR" sz="2400" dirty="0">
                <a:solidFill>
                  <a:prstClr val="black"/>
                </a:solidFill>
                <a:cs typeface="B Nazanin" panose="00000400000000000000" pitchFamily="2" charset="-78"/>
              </a:rPr>
              <a:t>افراد به استفاده از وسايل نقليه شخصي خواهد شد.</a:t>
            </a:r>
            <a:endParaRPr lang="fa-IR" sz="2400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marL="514350" indent="-514350" defTabSz="457200">
              <a:buFont typeface="+mj-lt"/>
              <a:buAutoNum type="romanUcPeriod"/>
            </a:pPr>
            <a:endParaRPr lang="en-US" sz="2400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84209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1374</Words>
  <Application>Microsoft Office PowerPoint</Application>
  <PresentationFormat>Widescreen</PresentationFormat>
  <Paragraphs>122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4" baseType="lpstr">
      <vt:lpstr>2--Lotus</vt:lpstr>
      <vt:lpstr>Arial</vt:lpstr>
      <vt:lpstr>B Nazanin</vt:lpstr>
      <vt:lpstr>B Titr</vt:lpstr>
      <vt:lpstr>Calibri</vt:lpstr>
      <vt:lpstr>Calibri Light</vt:lpstr>
      <vt:lpstr>Courier New</vt:lpstr>
      <vt:lpstr>Tahoma</vt:lpstr>
      <vt:lpstr>Times New Roman</vt:lpstr>
      <vt:lpstr>Trebuchet MS</vt:lpstr>
      <vt:lpstr>Wingdings 3</vt:lpstr>
      <vt:lpstr>Office Theme</vt:lpstr>
      <vt:lpstr>Facet</vt:lpstr>
      <vt:lpstr>اثرات کاربری زمین بر حمل و نقل شهری</vt:lpstr>
      <vt:lpstr>PowerPoint Presentation</vt:lpstr>
      <vt:lpstr>PowerPoint Presentation</vt:lpstr>
      <vt:lpstr>PowerPoint Presentation</vt:lpstr>
      <vt:lpstr>اهداف برنامه ریزی کاربری زمین</vt:lpstr>
      <vt:lpstr>استراتژی مدیریت کاربری</vt:lpstr>
      <vt:lpstr>PowerPoint Presentation</vt:lpstr>
      <vt:lpstr>چرخه کاربری زمین – حمل ونقل</vt:lpstr>
      <vt:lpstr>اثر فاکتورهای کاربری زمین برحمل ونقل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اثرات کاربری زمین بر حمل و نقل شهری</dc:title>
  <dc:creator>Mohammad</dc:creator>
  <cp:lastModifiedBy>Mohammad</cp:lastModifiedBy>
  <cp:revision>1</cp:revision>
  <dcterms:created xsi:type="dcterms:W3CDTF">2020-11-06T20:54:23Z</dcterms:created>
  <dcterms:modified xsi:type="dcterms:W3CDTF">2020-11-06T20:55:00Z</dcterms:modified>
</cp:coreProperties>
</file>