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61B4B47D-FA95-4E56-8729-66E3F8B4E60E}"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307040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1B4B47D-FA95-4E56-8729-66E3F8B4E60E}"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1855019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1B4B47D-FA95-4E56-8729-66E3F8B4E60E}"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3967444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712292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4066251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667331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7754528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72828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084736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3308523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4230060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1B4B47D-FA95-4E56-8729-66E3F8B4E60E}"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5225762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7952958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7680377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algn="l" rtl="0"/>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algn="l" rtl="0"/>
            <a:r>
              <a:rPr lang="en-US" sz="8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24231214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0931932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algn="l" rtl="0"/>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algn="l" rtl="0"/>
            <a:r>
              <a:rPr lang="en-US" sz="8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20973397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2151642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5384078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B6AF8A-FCF1-4AE3-AF57-5093D9CD9B1A}" type="datetimeFigureOut">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B764E90-B5A9-4B51-A4CF-76CDD73A4FE1}"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4161278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B4B47D-FA95-4E56-8729-66E3F8B4E60E}"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1347601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61B4B47D-FA95-4E56-8729-66E3F8B4E60E}"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1475455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61B4B47D-FA95-4E56-8729-66E3F8B4E60E}" type="datetimeFigureOut">
              <a:rPr lang="fa-IR" smtClean="0"/>
              <a:t>16/06/1442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3610977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61B4B47D-FA95-4E56-8729-66E3F8B4E60E}" type="datetimeFigureOut">
              <a:rPr lang="fa-IR" smtClean="0"/>
              <a:t>16/06/1442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4291881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B4B47D-FA95-4E56-8729-66E3F8B4E60E}" type="datetimeFigureOut">
              <a:rPr lang="fa-IR" smtClean="0"/>
              <a:t>16/06/1442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1005557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4B47D-FA95-4E56-8729-66E3F8B4E60E}"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566146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4B47D-FA95-4E56-8729-66E3F8B4E60E}"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EA3A5F3-533F-4F17-9AFD-E1A9AC9C6FA1}" type="slidenum">
              <a:rPr lang="fa-IR" smtClean="0"/>
              <a:t>‹#›</a:t>
            </a:fld>
            <a:endParaRPr lang="fa-IR"/>
          </a:p>
        </p:txBody>
      </p:sp>
    </p:spTree>
    <p:extLst>
      <p:ext uri="{BB962C8B-B14F-4D97-AF65-F5344CB8AC3E}">
        <p14:creationId xmlns:p14="http://schemas.microsoft.com/office/powerpoint/2010/main" val="349737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1B4B47D-FA95-4E56-8729-66E3F8B4E60E}" type="datetimeFigureOut">
              <a:rPr lang="fa-IR" smtClean="0"/>
              <a:t>16/06/1442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EA3A5F3-533F-4F17-9AFD-E1A9AC9C6FA1}" type="slidenum">
              <a:rPr lang="fa-IR" smtClean="0"/>
              <a:t>‹#›</a:t>
            </a:fld>
            <a:endParaRPr lang="fa-IR"/>
          </a:p>
        </p:txBody>
      </p:sp>
    </p:spTree>
    <p:extLst>
      <p:ext uri="{BB962C8B-B14F-4D97-AF65-F5344CB8AC3E}">
        <p14:creationId xmlns:p14="http://schemas.microsoft.com/office/powerpoint/2010/main" val="3212962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85B6AF8A-FCF1-4AE3-AF57-5093D9CD9B1A}" type="datetimeFigureOut">
              <a:rPr lang="en-US" smtClean="0">
                <a:solidFill>
                  <a:prstClr val="black">
                    <a:tint val="75000"/>
                  </a:prstClr>
                </a:solidFill>
              </a:rPr>
              <a:pPr rtl="0"/>
              <a:t>1/29/2021</a:t>
            </a:fld>
            <a:endParaRPr lang="en-US">
              <a:solidFill>
                <a:prstClr val="black">
                  <a:tint val="75000"/>
                </a:prstClr>
              </a:solidFill>
            </a:endParaRP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endParaRPr lang="en-US">
              <a:solidFill>
                <a:prstClr val="black">
                  <a:tint val="75000"/>
                </a:prstClr>
              </a:solidFill>
            </a:endParaRP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rtl="0"/>
            <a:fld id="{DB764E90-B5A9-4B51-A4CF-76CDD73A4FE1}" type="slidenum">
              <a:rPr lang="en-US" smtClean="0">
                <a:solidFill>
                  <a:srgbClr val="90C226"/>
                </a:solidFill>
              </a:rPr>
              <a:pPr rtl="0"/>
              <a:t>‹#›</a:t>
            </a:fld>
            <a:endParaRPr lang="en-US">
              <a:solidFill>
                <a:srgbClr val="90C226"/>
              </a:solidFill>
            </a:endParaRPr>
          </a:p>
        </p:txBody>
      </p:sp>
    </p:spTree>
    <p:extLst>
      <p:ext uri="{BB962C8B-B14F-4D97-AF65-F5344CB8AC3E}">
        <p14:creationId xmlns:p14="http://schemas.microsoft.com/office/powerpoint/2010/main" val="2192161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8.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18.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35584" y="2811197"/>
            <a:ext cx="6197530" cy="707886"/>
          </a:xfrm>
          <a:prstGeom prst="rect">
            <a:avLst/>
          </a:prstGeom>
        </p:spPr>
        <p:txBody>
          <a:bodyPr wrap="none">
            <a:spAutoFit/>
          </a:bodyPr>
          <a:lstStyle/>
          <a:p>
            <a:pPr algn="l" rtl="0"/>
            <a:r>
              <a:rPr lang="fa-IR" sz="4000" b="1" dirty="0">
                <a:solidFill>
                  <a:srgbClr val="FF0000"/>
                </a:solidFill>
                <a:cs typeface="B Titr" panose="00000700000000000000" pitchFamily="2" charset="-78"/>
              </a:rPr>
              <a:t>بررسی کامل تفکیک اراضی شهری</a:t>
            </a:r>
          </a:p>
        </p:txBody>
      </p:sp>
    </p:spTree>
    <p:extLst>
      <p:ext uri="{BB962C8B-B14F-4D97-AF65-F5344CB8AC3E}">
        <p14:creationId xmlns:p14="http://schemas.microsoft.com/office/powerpoint/2010/main" val="2504810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06686" y="1604301"/>
            <a:ext cx="4506567" cy="4247317"/>
          </a:xfrm>
          <a:prstGeom prst="rect">
            <a:avLst/>
          </a:prstGeom>
        </p:spPr>
        <p:txBody>
          <a:bodyPr wrap="square">
            <a:spAutoFit/>
          </a:bodyPr>
          <a:lstStyle/>
          <a:p>
            <a:pPr algn="justLow"/>
            <a:r>
              <a:rPr lang="fa-IR" dirty="0">
                <a:solidFill>
                  <a:prstClr val="black"/>
                </a:solidFill>
                <a:cs typeface="B Titr" panose="00000700000000000000" pitchFamily="2" charset="-78"/>
              </a:rPr>
              <a:t>تفکیک اراضی عبارت است از فرآیند تقسیم زمین بکر به قطعات زمین با کاربری مسکونی، خیابان و زمین های تخصیص یافته برای فضای عمومی.</a:t>
            </a:r>
          </a:p>
          <a:p>
            <a:pPr algn="justLow"/>
            <a:r>
              <a:rPr lang="fa-IR" dirty="0">
                <a:solidFill>
                  <a:prstClr val="black"/>
                </a:solidFill>
                <a:cs typeface="B Titr" panose="00000700000000000000" pitchFamily="2" charset="-78"/>
              </a:rPr>
              <a:t>واژة تفکیک به مرحلة پیچیده ای از تقسیم و قطعه بندی زمین گفته می شود که براساس آن قطعات متعدد زمین شهری برای کاربری های مورد نظر به وجود می آیند. این موضوع، اختصاص زمین به جاده یا خیابان را نیز شامل می شود. حال آنکه واژة تقسیم زمین یا تقسیم به قطعات کوچکتر، شامل اختصاص زمین به جاده و خیابان های دسترسی نمی شود تفکیک عبارت است از قطعه بندی زمین براساس مقررات و برنامه های گسترش که مورد تصویب قرار گرفته اند. بنابراین، مقررات کلی تفکیک در برگیرندة اندازه و شکل قطعات زمین، عرض و طول آنها و همچنین چگونگی تأمین دسترسی هاست</a:t>
            </a:r>
            <a:endParaRPr lang="en-US" dirty="0">
              <a:solidFill>
                <a:prstClr val="black"/>
              </a:solidFill>
              <a:cs typeface="B Titr" panose="00000700000000000000" pitchFamily="2" charset="-78"/>
            </a:endParaRPr>
          </a:p>
        </p:txBody>
      </p:sp>
      <p:sp>
        <p:nvSpPr>
          <p:cNvPr id="5" name="Rectangle 4"/>
          <p:cNvSpPr/>
          <p:nvPr/>
        </p:nvSpPr>
        <p:spPr>
          <a:xfrm>
            <a:off x="6152350" y="0"/>
            <a:ext cx="2452916" cy="707886"/>
          </a:xfrm>
          <a:prstGeom prst="rect">
            <a:avLst/>
          </a:prstGeom>
        </p:spPr>
        <p:txBody>
          <a:bodyPr wrap="none">
            <a:spAutoFit/>
          </a:bodyPr>
          <a:lstStyle/>
          <a:p>
            <a:pPr algn="l" rtl="0"/>
            <a:r>
              <a:rPr lang="fa-IR" sz="40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تفکیک اراضی شهری</a:t>
            </a:r>
            <a:endParaRPr lang="en-US" sz="40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endParaRPr>
          </a:p>
        </p:txBody>
      </p:sp>
      <p:sp>
        <p:nvSpPr>
          <p:cNvPr id="6" name="Rectangle 5"/>
          <p:cNvSpPr/>
          <p:nvPr/>
        </p:nvSpPr>
        <p:spPr>
          <a:xfrm>
            <a:off x="108856" y="798185"/>
            <a:ext cx="4397830" cy="3416320"/>
          </a:xfrm>
          <a:prstGeom prst="rect">
            <a:avLst/>
          </a:prstGeom>
        </p:spPr>
        <p:txBody>
          <a:bodyPr wrap="square">
            <a:spAutoFit/>
          </a:bodyPr>
          <a:lstStyle/>
          <a:p>
            <a:pPr algn="justLow"/>
            <a:r>
              <a:rPr lang="fa-IR" dirty="0">
                <a:solidFill>
                  <a:prstClr val="black"/>
                </a:solidFill>
                <a:cs typeface="B Titr" panose="00000700000000000000" pitchFamily="2" charset="-78"/>
              </a:rPr>
              <a:t>ﺗﻔﮑﯿﮏ اراﺿﯽ،به ﻣﻌﻨﺎي ﺟﺪا سازي و ﺗﺒﺪﯾﻞ ﯾﮏ ﺳﺎﺧﺘﻤﺎن ﯾﺎ ﻣﻠک- زﻣﯿن- </a:t>
            </a:r>
            <a:r>
              <a:rPr lang="fa-IR" dirty="0">
                <a:solidFill>
                  <a:prstClr val="black"/>
                </a:solidFill>
                <a:cs typeface="B Titr" panose="00000700000000000000" pitchFamily="2" charset="-78"/>
              </a:rPr>
              <a:t>ﺑﻪ </a:t>
            </a:r>
            <a:r>
              <a:rPr lang="fa-IR" dirty="0">
                <a:solidFill>
                  <a:prstClr val="black"/>
                </a:solidFill>
                <a:cs typeface="B Titr" panose="00000700000000000000" pitchFamily="2" charset="-78"/>
              </a:rPr>
              <a:t>قطعات کوچکتر است، درحالی که افراز عبارت از جداکردن سهم مشاع شریک یا شرکاء یک زمین است، ﻫﺮﮔﺎه ﺷﺮﮐﺎء ﺑﺨﻮاﻫﻨﺪ ﻫﺮﯾﮏ ﺳﻬﻢ ﺧﻮد را از زﻣﯿﻦ ﻣﺸﺨﺺ ﻧﻤﺎﯾﻨﺪ. به این ترتیب، عمل ﺟﺪاﺳﺎزي ﺳﻬﻢ ﻫﺮ ﺷﺮﯾﮏ را اﻓﺮاز ﮔﻮﯾﻨﺪ . در ﯾﮏ ﺗﻌﺮﯾﻒ دﯾﮕر از ﺗﻔﮑﯿک آن را ﺗﻘﺴﯿﻢ ﻣﺎل ﻏﯿﺮﻣﻨﻘﻮل ﺑﻪ ﻗﻄﻌﺎت ﮐﻮﭼک ﺗﺮ آورده  اﻧﺪ و در ﺗﻌﺮﯾﻒ اﻓﺮاز آن را ﺟﺪا ﮐﺮدن ﺳﻬﻢ ﻣﺸﺎع ﺷﺮﮐﺎء ﯾﻌﻨﯽ ﺗﻘﺴﯿﻢ ﻣﺎل ﻏﯿﺮﻣﻨﻘﻮل ﻣﺸﺎع ﺑـﯿﻦ  ﺷﺮﮐﺎء ﻧﺴﺒﺖ ﺑﻪ ﺳﻬﻢ ﻫﺮ ﯾﮏ از آﻧﻬﺎ ﺑﻪ ﻃﻮري ﮐﻪ وﺟﻮد ﺣﺎﻟـﺖ اﺷـﺎﻋﻪ در آن ﮐـﺎﻣﻼ ﻣﺸـﻬﻮد باشد، تعریف نموده اند.</a:t>
            </a:r>
            <a:endParaRPr lang="en-US" dirty="0">
              <a:solidFill>
                <a:prstClr val="black"/>
              </a:solidFill>
              <a:cs typeface="B Titr" panose="00000700000000000000" pitchFamily="2"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855" y="4321629"/>
            <a:ext cx="4296939" cy="2283516"/>
          </a:xfrm>
          <a:prstGeom prst="rect">
            <a:avLst/>
          </a:prstGeom>
          <a:ln>
            <a:noFill/>
          </a:ln>
          <a:effectLst>
            <a:outerShdw blurRad="292100" dist="139700" dir="2700000" algn="tl" rotWithShape="0">
              <a:srgbClr val="333333">
                <a:alpha val="65000"/>
              </a:srgbClr>
            </a:outerShdw>
          </a:effectLst>
        </p:spPr>
      </p:pic>
      <p:pic>
        <p:nvPicPr>
          <p:cNvPr id="9" name="Picture 8" descr="MainTitleImage.png"/>
          <p:cNvPicPr>
            <a:picLocks noChangeAspect="1"/>
          </p:cNvPicPr>
          <p:nvPr/>
        </p:nvPicPr>
        <p:blipFill>
          <a:blip r:embed="rId3" cstate="print">
            <a:duotone>
              <a:prstClr val="black"/>
              <a:schemeClr val="accent5">
                <a:tint val="45000"/>
                <a:satMod val="400000"/>
              </a:schemeClr>
            </a:duotone>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605266" y="128320"/>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4250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72709" y="0"/>
            <a:ext cx="2871299" cy="707886"/>
          </a:xfrm>
          <a:prstGeom prst="rect">
            <a:avLst/>
          </a:prstGeom>
        </p:spPr>
        <p:txBody>
          <a:bodyPr wrap="none">
            <a:spAutoFit/>
          </a:bodyPr>
          <a:lstStyle/>
          <a:p>
            <a:pPr algn="l" rtl="0"/>
            <a:r>
              <a:rPr lang="fa-IR" sz="40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latin typeface="homa" panose="00000400000000000000" pitchFamily="2" charset="-78"/>
                <a:cs typeface="B Arshia" panose="00000400000000000000" pitchFamily="2" charset="-78"/>
              </a:rPr>
              <a:t>مراحل انجام تفکیک زمین</a:t>
            </a:r>
            <a:endParaRPr lang="fa-IR" sz="40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latin typeface="homa" panose="00000400000000000000" pitchFamily="2" charset="-78"/>
              <a:cs typeface="B Arshia" panose="00000400000000000000" pitchFamily="2" charset="-78"/>
            </a:endParaRPr>
          </a:p>
        </p:txBody>
      </p:sp>
      <p:sp>
        <p:nvSpPr>
          <p:cNvPr id="3" name="Rectangle 2"/>
          <p:cNvSpPr/>
          <p:nvPr/>
        </p:nvSpPr>
        <p:spPr>
          <a:xfrm>
            <a:off x="1184137" y="838200"/>
            <a:ext cx="7328492" cy="5355312"/>
          </a:xfrm>
          <a:prstGeom prst="rect">
            <a:avLst/>
          </a:prstGeom>
        </p:spPr>
        <p:txBody>
          <a:bodyPr wrap="square">
            <a:spAutoFit/>
          </a:bodyPr>
          <a:lstStyle/>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فتوکپی </a:t>
            </a:r>
            <a:r>
              <a:rPr lang="fa-IR" dirty="0">
                <a:solidFill>
                  <a:srgbClr val="333333"/>
                </a:solidFill>
                <a:latin typeface="homa" panose="00000400000000000000" pitchFamily="2" charset="-78"/>
                <a:cs typeface="B Titr" panose="00000700000000000000" pitchFamily="2" charset="-78"/>
              </a:rPr>
              <a:t>سند مالکیت + درخواست تفکیک + کروکی موقعیت پلاک + فیش بازدید</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بازدید </a:t>
            </a:r>
            <a:r>
              <a:rPr lang="fa-IR" dirty="0">
                <a:solidFill>
                  <a:srgbClr val="333333"/>
                </a:solidFill>
                <a:latin typeface="homa" panose="00000400000000000000" pitchFamily="2" charset="-78"/>
                <a:cs typeface="B Titr" panose="00000700000000000000" pitchFamily="2" charset="-78"/>
              </a:rPr>
              <a:t>کارشناس شهرسازی و اخذ استعلام مالکیت از اداره ثبت اسناد و املاک و راه </a:t>
            </a:r>
            <a:r>
              <a:rPr lang="fa-IR" dirty="0">
                <a:solidFill>
                  <a:srgbClr val="333333"/>
                </a:solidFill>
                <a:latin typeface="homa" panose="00000400000000000000" pitchFamily="2" charset="-78"/>
                <a:cs typeface="B Titr" panose="00000700000000000000" pitchFamily="2" charset="-78"/>
              </a:rPr>
              <a:t>وشهرسازی</a:t>
            </a:r>
            <a:endParaRPr lang="fa-IR" dirty="0">
              <a:solidFill>
                <a:srgbClr val="333333"/>
              </a:solidFill>
              <a:latin typeface="homa" panose="00000400000000000000" pitchFamily="2" charset="-78"/>
              <a:cs typeface="B Titr" panose="00000700000000000000" pitchFamily="2" charset="-78"/>
            </a:endParaRP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تعیین </a:t>
            </a:r>
            <a:r>
              <a:rPr lang="fa-IR" dirty="0">
                <a:solidFill>
                  <a:srgbClr val="333333"/>
                </a:solidFill>
                <a:latin typeface="homa" panose="00000400000000000000" pitchFamily="2" charset="-78"/>
                <a:cs typeface="B Titr" panose="00000700000000000000" pitchFamily="2" charset="-78"/>
              </a:rPr>
              <a:t>گذربندی و میزان عقب نشینی لازم به وسیله کارشناس شهرسازی</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تهیه </a:t>
            </a:r>
            <a:r>
              <a:rPr lang="fa-IR" dirty="0">
                <a:solidFill>
                  <a:srgbClr val="333333"/>
                </a:solidFill>
                <a:latin typeface="homa" panose="00000400000000000000" pitchFamily="2" charset="-78"/>
                <a:cs typeface="B Titr" panose="00000700000000000000" pitchFamily="2" charset="-78"/>
              </a:rPr>
              <a:t>کروکی قطعه بندی پلاک توسط مالک</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بررسی </a:t>
            </a:r>
            <a:r>
              <a:rPr lang="fa-IR" dirty="0">
                <a:solidFill>
                  <a:srgbClr val="333333"/>
                </a:solidFill>
                <a:latin typeface="homa" panose="00000400000000000000" pitchFamily="2" charset="-78"/>
                <a:cs typeface="B Titr" panose="00000700000000000000" pitchFamily="2" charset="-78"/>
              </a:rPr>
              <a:t>گزارش شهرسازی و کروکی قطعه بندی شده توسط مسئول شهرسازی</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موافقت </a:t>
            </a:r>
            <a:r>
              <a:rPr lang="fa-IR" dirty="0">
                <a:solidFill>
                  <a:srgbClr val="333333"/>
                </a:solidFill>
                <a:latin typeface="homa" panose="00000400000000000000" pitchFamily="2" charset="-78"/>
                <a:cs typeface="B Titr" panose="00000700000000000000" pitchFamily="2" charset="-78"/>
              </a:rPr>
              <a:t>با تفکیک پلاک مورد تقاضا</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تنظیم </a:t>
            </a:r>
            <a:r>
              <a:rPr lang="fa-IR" dirty="0">
                <a:solidFill>
                  <a:srgbClr val="333333"/>
                </a:solidFill>
                <a:latin typeface="homa" panose="00000400000000000000" pitchFamily="2" charset="-78"/>
                <a:cs typeface="B Titr" panose="00000700000000000000" pitchFamily="2" charset="-78"/>
              </a:rPr>
              <a:t>پیش نویس نامه ارسالی به اداره ثبت اسناد و املاک</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تهیه </a:t>
            </a:r>
            <a:r>
              <a:rPr lang="fa-IR" dirty="0">
                <a:solidFill>
                  <a:srgbClr val="333333"/>
                </a:solidFill>
                <a:latin typeface="homa" panose="00000400000000000000" pitchFamily="2" charset="-78"/>
                <a:cs typeface="B Titr" panose="00000700000000000000" pitchFamily="2" charset="-78"/>
              </a:rPr>
              <a:t>سه نسخه کپی کروکی قطعه بندی ارائه شده توسط مالک</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تأیید </a:t>
            </a:r>
            <a:r>
              <a:rPr lang="fa-IR" dirty="0">
                <a:solidFill>
                  <a:srgbClr val="333333"/>
                </a:solidFill>
                <a:latin typeface="homa" panose="00000400000000000000" pitchFamily="2" charset="-78"/>
                <a:cs typeface="B Titr" panose="00000700000000000000" pitchFamily="2" charset="-78"/>
              </a:rPr>
              <a:t>کروکی قطعه بندی توسط کارشناس شهرسازی و تنظیم توافقنامه بر اساس اصلاحیه ماده 101 قانون شهرداریها و اخذ مجوز از شورای شهر و ارسال پرونده به کمیسیون ماده پنج راه و شهرسازی</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پرداخت </a:t>
            </a:r>
            <a:r>
              <a:rPr lang="fa-IR" dirty="0">
                <a:solidFill>
                  <a:srgbClr val="333333"/>
                </a:solidFill>
                <a:latin typeface="homa" panose="00000400000000000000" pitchFamily="2" charset="-78"/>
                <a:cs typeface="B Titr" panose="00000700000000000000" pitchFamily="2" charset="-78"/>
              </a:rPr>
              <a:t>عوارض تفکیک و نوسازی و تأیید واحد درآمد و نوسازی</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تشکیل </a:t>
            </a:r>
            <a:r>
              <a:rPr lang="fa-IR" dirty="0">
                <a:solidFill>
                  <a:srgbClr val="333333"/>
                </a:solidFill>
                <a:latin typeface="homa" panose="00000400000000000000" pitchFamily="2" charset="-78"/>
                <a:cs typeface="B Titr" panose="00000700000000000000" pitchFamily="2" charset="-78"/>
              </a:rPr>
              <a:t>پرونده در بایگانی شهرسازی و تنظیم صورتجلسه واگذاری سهم شهرداری از پلاک</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تأیید </a:t>
            </a:r>
            <a:r>
              <a:rPr lang="fa-IR" dirty="0">
                <a:solidFill>
                  <a:srgbClr val="333333"/>
                </a:solidFill>
                <a:latin typeface="homa" panose="00000400000000000000" pitchFamily="2" charset="-78"/>
                <a:cs typeface="B Titr" panose="00000700000000000000" pitchFamily="2" charset="-78"/>
              </a:rPr>
              <a:t>کروکی قطعه بندی و نامه تایپ شده برای ثبت اسناد توسط مسئول شهرسازی </a:t>
            </a:r>
            <a:r>
              <a:rPr lang="fa-IR" dirty="0">
                <a:solidFill>
                  <a:srgbClr val="333333"/>
                </a:solidFill>
                <a:latin typeface="homa" panose="00000400000000000000" pitchFamily="2" charset="-78"/>
                <a:cs typeface="B Titr" panose="00000700000000000000" pitchFamily="2" charset="-78"/>
              </a:rPr>
              <a:t>ومعاونت </a:t>
            </a:r>
            <a:r>
              <a:rPr lang="fa-IR" dirty="0">
                <a:solidFill>
                  <a:srgbClr val="333333"/>
                </a:solidFill>
                <a:latin typeface="homa" panose="00000400000000000000" pitchFamily="2" charset="-78"/>
                <a:cs typeface="B Titr" panose="00000700000000000000" pitchFamily="2" charset="-78"/>
              </a:rPr>
              <a:t>شهرسازی</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تأیید </a:t>
            </a:r>
            <a:r>
              <a:rPr lang="fa-IR" dirty="0">
                <a:solidFill>
                  <a:srgbClr val="333333"/>
                </a:solidFill>
                <a:latin typeface="homa" panose="00000400000000000000" pitchFamily="2" charset="-78"/>
                <a:cs typeface="B Titr" panose="00000700000000000000" pitchFamily="2" charset="-78"/>
              </a:rPr>
              <a:t>کروکی قطعه بندی توسط شهردار</a:t>
            </a:r>
          </a:p>
          <a:p>
            <a:pPr marL="342900" indent="-342900" algn="justLow">
              <a:buFont typeface="+mj-lt"/>
              <a:buAutoNum type="arabicPeriod"/>
            </a:pPr>
            <a:r>
              <a:rPr lang="fa-IR" dirty="0">
                <a:solidFill>
                  <a:srgbClr val="333333"/>
                </a:solidFill>
                <a:latin typeface="homa" panose="00000400000000000000" pitchFamily="2" charset="-78"/>
                <a:cs typeface="B Titr" panose="00000700000000000000" pitchFamily="2" charset="-78"/>
              </a:rPr>
              <a:t>دبیرخانه </a:t>
            </a:r>
            <a:r>
              <a:rPr lang="fa-IR" dirty="0">
                <a:solidFill>
                  <a:srgbClr val="333333"/>
                </a:solidFill>
                <a:latin typeface="homa" panose="00000400000000000000" pitchFamily="2" charset="-78"/>
                <a:cs typeface="B Titr" panose="00000700000000000000" pitchFamily="2" charset="-78"/>
              </a:rPr>
              <a:t>جهت صدور نامه ارسالی به ثبت اسناد</a:t>
            </a:r>
          </a:p>
        </p:txBody>
      </p:sp>
      <p:pic>
        <p:nvPicPr>
          <p:cNvPr id="4" name="Picture 3" descr="MainTitleImage.png"/>
          <p:cNvPicPr>
            <a:picLocks noChangeAspect="1"/>
          </p:cNvPicPr>
          <p:nvPr/>
        </p:nvPicPr>
        <p:blipFill>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346724" y="128320"/>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7567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29318" y="139505"/>
            <a:ext cx="3090911" cy="707886"/>
          </a:xfrm>
          <a:prstGeom prst="rect">
            <a:avLst/>
          </a:prstGeom>
        </p:spPr>
        <p:txBody>
          <a:bodyPr wrap="none">
            <a:spAutoFit/>
          </a:bodyPr>
          <a:lstStyle/>
          <a:p>
            <a:pPr algn="l" rtl="0"/>
            <a:r>
              <a:rPr lang="fa-IR" sz="40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اشکال تفکیک زمین شهری</a:t>
            </a:r>
            <a:endParaRPr lang="en-US" sz="40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endParaRPr>
          </a:p>
        </p:txBody>
      </p:sp>
      <p:sp>
        <p:nvSpPr>
          <p:cNvPr id="3" name="Rectangle 2"/>
          <p:cNvSpPr/>
          <p:nvPr/>
        </p:nvSpPr>
        <p:spPr>
          <a:xfrm>
            <a:off x="827314" y="982813"/>
            <a:ext cx="7780316" cy="5493812"/>
          </a:xfrm>
          <a:prstGeom prst="rect">
            <a:avLst/>
          </a:prstGeom>
        </p:spPr>
        <p:txBody>
          <a:bodyPr wrap="square">
            <a:spAutoFit/>
          </a:bodyPr>
          <a:lstStyle/>
          <a:p>
            <a:pPr algn="justLow">
              <a:lnSpc>
                <a:spcPct val="150000"/>
              </a:lnSpc>
            </a:pPr>
            <a:r>
              <a:rPr lang="fa-IR" b="1" dirty="0">
                <a:solidFill>
                  <a:srgbClr val="C00000"/>
                </a:solidFill>
                <a:cs typeface="B Titr" panose="00000700000000000000" pitchFamily="2" charset="-78"/>
              </a:rPr>
              <a:t>1-</a:t>
            </a:r>
            <a:r>
              <a:rPr lang="en-US" b="1" dirty="0">
                <a:solidFill>
                  <a:srgbClr val="C00000"/>
                </a:solidFill>
                <a:cs typeface="B Titr" panose="00000700000000000000" pitchFamily="2" charset="-78"/>
              </a:rPr>
              <a:t> </a:t>
            </a:r>
            <a:r>
              <a:rPr lang="en-US" b="1" dirty="0" err="1">
                <a:solidFill>
                  <a:srgbClr val="C00000"/>
                </a:solidFill>
                <a:cs typeface="B Titr" panose="00000700000000000000" pitchFamily="2" charset="-78"/>
              </a:rPr>
              <a:t>شیوه</a:t>
            </a:r>
            <a:r>
              <a:rPr lang="en-US" b="1" dirty="0">
                <a:solidFill>
                  <a:srgbClr val="C00000"/>
                </a:solidFill>
                <a:cs typeface="B Titr" panose="00000700000000000000" pitchFamily="2" charset="-78"/>
              </a:rPr>
              <a:t> </a:t>
            </a:r>
            <a:r>
              <a:rPr lang="en-US" b="1" dirty="0" err="1">
                <a:solidFill>
                  <a:srgbClr val="C00000"/>
                </a:solidFill>
                <a:cs typeface="B Titr" panose="00000700000000000000" pitchFamily="2" charset="-78"/>
              </a:rPr>
              <a:t>غیررسمی</a:t>
            </a:r>
            <a:r>
              <a:rPr lang="en-US" b="1" dirty="0">
                <a:solidFill>
                  <a:srgbClr val="C00000"/>
                </a:solidFill>
                <a:cs typeface="B Titr" panose="00000700000000000000" pitchFamily="2" charset="-78"/>
              </a:rPr>
              <a:t> </a:t>
            </a:r>
            <a:r>
              <a:rPr lang="en-US" b="1" dirty="0" err="1">
                <a:solidFill>
                  <a:srgbClr val="C00000"/>
                </a:solidFill>
                <a:cs typeface="B Titr" panose="00000700000000000000" pitchFamily="2" charset="-78"/>
              </a:rPr>
              <a:t>تفکیک</a:t>
            </a:r>
            <a:r>
              <a:rPr lang="en-US" b="1" dirty="0">
                <a:solidFill>
                  <a:srgbClr val="C00000"/>
                </a:solidFill>
                <a:cs typeface="B Titr" panose="00000700000000000000" pitchFamily="2" charset="-78"/>
              </a:rPr>
              <a:t> </a:t>
            </a:r>
            <a:r>
              <a:rPr lang="en-US" b="1" dirty="0" err="1">
                <a:solidFill>
                  <a:srgbClr val="C00000"/>
                </a:solidFill>
                <a:cs typeface="B Titr" panose="00000700000000000000" pitchFamily="2" charset="-78"/>
              </a:rPr>
              <a:t>زمین</a:t>
            </a:r>
            <a:r>
              <a:rPr lang="en-US" dirty="0">
                <a:solidFill>
                  <a:srgbClr val="C00000"/>
                </a:solidFill>
                <a:cs typeface="B Titr" panose="00000700000000000000" pitchFamily="2" charset="-78"/>
              </a:rPr>
              <a:t>، </a:t>
            </a:r>
            <a:r>
              <a:rPr lang="en-US" dirty="0" err="1">
                <a:solidFill>
                  <a:prstClr val="black"/>
                </a:solidFill>
                <a:cs typeface="B Titr" panose="00000700000000000000" pitchFamily="2" charset="-78"/>
              </a:rPr>
              <a:t>مانند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تقسیم</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زمین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دست</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مالکین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یا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دلالان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زمین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مناطق</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حاشیه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ای</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روستاهاست</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که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مجتمعهای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زیستی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غیرقانونی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مجاور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شهرها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را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پدید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آورند</a:t>
            </a:r>
            <a:r>
              <a:rPr lang="en-US" dirty="0">
                <a:solidFill>
                  <a:prstClr val="black"/>
                </a:solidFill>
                <a:cs typeface="B Titr" panose="00000700000000000000" pitchFamily="2" charset="-78"/>
              </a:rPr>
              <a:t> </a:t>
            </a:r>
            <a:endParaRPr lang="fa-IR" dirty="0">
              <a:solidFill>
                <a:prstClr val="black"/>
              </a:solidFill>
              <a:cs typeface="B Titr" panose="00000700000000000000" pitchFamily="2" charset="-78"/>
            </a:endParaRPr>
          </a:p>
          <a:p>
            <a:pPr algn="justLow">
              <a:lnSpc>
                <a:spcPct val="150000"/>
              </a:lnSpc>
            </a:pPr>
            <a:r>
              <a:rPr lang="fa-IR" b="1" dirty="0">
                <a:solidFill>
                  <a:srgbClr val="918655">
                    <a:lumMod val="75000"/>
                  </a:srgbClr>
                </a:solidFill>
                <a:cs typeface="B Titr" panose="00000700000000000000" pitchFamily="2" charset="-78"/>
              </a:rPr>
              <a:t>2- شیوه </a:t>
            </a:r>
            <a:r>
              <a:rPr lang="fa-IR" b="1" dirty="0">
                <a:solidFill>
                  <a:srgbClr val="918655">
                    <a:lumMod val="75000"/>
                  </a:srgbClr>
                </a:solidFill>
                <a:cs typeface="B Titr" panose="00000700000000000000" pitchFamily="2" charset="-78"/>
              </a:rPr>
              <a:t>تفکیک رسمی زمین</a:t>
            </a:r>
            <a:r>
              <a:rPr lang="fa-IR" dirty="0">
                <a:solidFill>
                  <a:srgbClr val="918655">
                    <a:lumMod val="75000"/>
                  </a:srgbClr>
                </a:solidFill>
                <a:cs typeface="B Titr" panose="00000700000000000000" pitchFamily="2" charset="-78"/>
              </a:rPr>
              <a:t>، </a:t>
            </a:r>
            <a:r>
              <a:rPr lang="fa-IR" dirty="0">
                <a:solidFill>
                  <a:prstClr val="black"/>
                </a:solidFill>
                <a:cs typeface="B Titr" panose="00000700000000000000" pitchFamily="2" charset="-78"/>
              </a:rPr>
              <a:t>تفکیک قانونی یا تفکیک ثبتی خوانده می شود. علی رغم قانونی بودن تفکیک ثبتی، ممکن است تفکیک زمین مطابق اصول و استانداردهای شهرسازی انجام نپذیرد و خیابانها و معابر و محل استقرار تأسیسات، مطابق طرح شهر نباشد. چنان که در بسیاری از توسعه های جدید شهری با تفکیکهای ثبتی بدون طرح تفصیلی، مناطق نامناسبی در شهرها به وجود آمده که با اصول شهرسازی مغایرت دارد. </a:t>
            </a:r>
          </a:p>
          <a:p>
            <a:pPr algn="justLow">
              <a:lnSpc>
                <a:spcPct val="150000"/>
              </a:lnSpc>
            </a:pPr>
            <a:r>
              <a:rPr lang="fa-IR" dirty="0">
                <a:solidFill>
                  <a:prstClr val="black"/>
                </a:solidFill>
                <a:cs typeface="B Titr" panose="00000700000000000000" pitchFamily="2" charset="-78"/>
              </a:rPr>
              <a:t>تاسال 1345،همزمان با تهیه طرحهای جامع در ایران، سیاست تفکیک و تعیین نوع استفاده از زمین کاملًا در اختیارمالک بود و او اختیار داشت زمین خود را به هر شکل و اندازه ای که دوست دارد، تفکیک وقطعه بندی کند.اما اولین بار به سال1345در مواد98و99و101، الحاقی به قانون شهرداریها، به شهرداریها اختیار داده شد تا در شیوه استفاده  از زمین و قطعه بندی و تفکیک اراضی داخل محدوده و حریم شهر دخالت کنند و نقشه های تفکیکی را پیش از آنکه در اداره ثبت، شکلی رسمی گیرند، مورد بررسی و تصویب قرار دهند.</a:t>
            </a:r>
            <a:endParaRPr lang="en-US" dirty="0">
              <a:solidFill>
                <a:prstClr val="black"/>
              </a:solidFill>
              <a:cs typeface="B Titr" panose="00000700000000000000" pitchFamily="2" charset="-78"/>
            </a:endParaRPr>
          </a:p>
        </p:txBody>
      </p:sp>
      <p:pic>
        <p:nvPicPr>
          <p:cNvPr id="4" name="Picture 3" descr="MainTitleImage.png"/>
          <p:cNvPicPr>
            <a:picLocks noChangeAspect="1"/>
          </p:cNvPicPr>
          <p:nvPr/>
        </p:nvPicPr>
        <p:blipFill>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520229" y="267935"/>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1628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0115" y="161031"/>
            <a:ext cx="8747143" cy="584775"/>
          </a:xfrm>
          <a:prstGeom prst="rect">
            <a:avLst/>
          </a:prstGeom>
        </p:spPr>
        <p:txBody>
          <a:bodyPr wrap="square">
            <a:spAutoFit/>
          </a:bodyPr>
          <a:lstStyle/>
          <a:p>
            <a:r>
              <a:rPr lang="fa-IR"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در تفکیک اراضی شهری حداقل موضوعاتی که باید به آن توجه کرد عبارت است از : </a:t>
            </a:r>
            <a:endParaRPr lang="en-US"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endParaRPr>
          </a:p>
        </p:txBody>
      </p:sp>
      <p:sp>
        <p:nvSpPr>
          <p:cNvPr id="3" name="Rectangle 2"/>
          <p:cNvSpPr/>
          <p:nvPr/>
        </p:nvSpPr>
        <p:spPr>
          <a:xfrm>
            <a:off x="1133491" y="861792"/>
            <a:ext cx="7243537" cy="2031325"/>
          </a:xfrm>
          <a:prstGeom prst="rect">
            <a:avLst/>
          </a:prstGeom>
        </p:spPr>
        <p:txBody>
          <a:bodyPr wrap="square">
            <a:spAutoFit/>
          </a:bodyPr>
          <a:lstStyle/>
          <a:p>
            <a:pPr marL="285750" indent="-285750" algn="justLow">
              <a:buFont typeface="Wingdings" panose="05000000000000000000" pitchFamily="2" charset="2"/>
              <a:buChar char="§"/>
            </a:pP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تشویق</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تراکم</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بالاتر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نقاط</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استراتژیک</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مانند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ایستگاه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حمل</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نقل</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عمومی</a:t>
            </a:r>
            <a:r>
              <a:rPr lang="en-US" dirty="0">
                <a:solidFill>
                  <a:prstClr val="black"/>
                </a:solidFill>
                <a:cs typeface="B Titr" panose="00000700000000000000" pitchFamily="2" charset="-78"/>
              </a:rPr>
              <a:t> ـ </a:t>
            </a:r>
            <a:r>
              <a:rPr lang="en-US" dirty="0" err="1">
                <a:solidFill>
                  <a:prstClr val="black"/>
                </a:solidFill>
                <a:cs typeface="B Titr" panose="00000700000000000000" pitchFamily="2" charset="-78"/>
              </a:rPr>
              <a:t>مترو</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پایانه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حمل</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نقل</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درون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شهری</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امثالهم</a:t>
            </a:r>
            <a:r>
              <a:rPr lang="en-US" dirty="0">
                <a:solidFill>
                  <a:prstClr val="black"/>
                </a:solidFill>
                <a:cs typeface="B Titr" panose="00000700000000000000" pitchFamily="2" charset="-78"/>
              </a:rPr>
              <a:t> ـ و </a:t>
            </a:r>
            <a:r>
              <a:rPr lang="en-US" dirty="0" err="1">
                <a:solidFill>
                  <a:prstClr val="black"/>
                </a:solidFill>
                <a:cs typeface="B Titr" panose="00000700000000000000" pitchFamily="2" charset="-78"/>
              </a:rPr>
              <a:t>نقاط</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چسبیده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خدمات</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عمومی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مانند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مجتمع</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اداری</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تجاری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پارک</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غیره</a:t>
            </a:r>
            <a:endParaRPr lang="fa-IR" dirty="0">
              <a:solidFill>
                <a:prstClr val="black"/>
              </a:solidFill>
              <a:cs typeface="B Titr" panose="00000700000000000000" pitchFamily="2" charset="-78"/>
            </a:endParaRPr>
          </a:p>
          <a:p>
            <a:pPr marL="285750" indent="-285750" algn="justLow">
              <a:buFont typeface="Wingdings" panose="05000000000000000000" pitchFamily="2" charset="2"/>
              <a:buChar char="§"/>
            </a:pPr>
            <a:r>
              <a:rPr lang="en-US" dirty="0" err="1">
                <a:solidFill>
                  <a:prstClr val="black"/>
                </a:solidFill>
                <a:cs typeface="B Titr" panose="00000700000000000000" pitchFamily="2" charset="-78"/>
              </a:rPr>
              <a:t>اتخاذ</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تدابیری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که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برپایه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آنها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زمین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بزرگ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برای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کاربری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مانند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ورزشگاه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فضاهای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سبز</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وسیع</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مکان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صنعتی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تجاری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بزرگ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که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باید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لبه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محلات</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وجود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آیند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مورد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استفاده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قرار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گیرند</a:t>
            </a:r>
            <a:r>
              <a:rPr lang="en-US" dirty="0">
                <a:solidFill>
                  <a:prstClr val="black"/>
                </a:solidFill>
                <a:cs typeface="B Titr" panose="00000700000000000000" pitchFamily="2" charset="-78"/>
              </a:rPr>
              <a:t>.</a:t>
            </a:r>
            <a:endParaRPr lang="fa-IR" dirty="0">
              <a:solidFill>
                <a:prstClr val="black"/>
              </a:solidFill>
              <a:cs typeface="B Titr" panose="00000700000000000000" pitchFamily="2" charset="-78"/>
            </a:endParaRPr>
          </a:p>
          <a:p>
            <a:pPr marL="285750" indent="-285750" algn="justLow">
              <a:buFont typeface="Wingdings" panose="05000000000000000000" pitchFamily="2" charset="2"/>
              <a:buChar char="§"/>
            </a:pPr>
            <a:r>
              <a:rPr lang="fa-IR" dirty="0">
                <a:solidFill>
                  <a:prstClr val="black"/>
                </a:solidFill>
                <a:cs typeface="B Titr" panose="00000700000000000000" pitchFamily="2" charset="-78"/>
              </a:rPr>
              <a:t>تنوع اندازة قطعات زمین باید با گسترة فعالیت ها سازگار باشد</a:t>
            </a:r>
            <a:endParaRPr lang="en-US" dirty="0">
              <a:solidFill>
                <a:prstClr val="black"/>
              </a:solidFill>
              <a:cs typeface="B Titr" panose="00000700000000000000" pitchFamily="2" charset="-78"/>
            </a:endParaRPr>
          </a:p>
        </p:txBody>
      </p:sp>
      <p:sp>
        <p:nvSpPr>
          <p:cNvPr id="4" name="Rectangle 3"/>
          <p:cNvSpPr/>
          <p:nvPr/>
        </p:nvSpPr>
        <p:spPr>
          <a:xfrm>
            <a:off x="1133491" y="3498960"/>
            <a:ext cx="7243537" cy="3139321"/>
          </a:xfrm>
          <a:prstGeom prst="rect">
            <a:avLst/>
          </a:prstGeom>
        </p:spPr>
        <p:txBody>
          <a:bodyPr wrap="square">
            <a:spAutoFit/>
          </a:bodyPr>
          <a:lstStyle/>
          <a:p>
            <a:pPr marL="285750" indent="-285750" algn="justLow">
              <a:buFont typeface="Wingdings" panose="05000000000000000000" pitchFamily="2" charset="2"/>
              <a:buChar char="§"/>
            </a:pPr>
            <a:r>
              <a:rPr lang="fa-IR" dirty="0">
                <a:solidFill>
                  <a:prstClr val="black"/>
                </a:solidFill>
                <a:cs typeface="B Titr" panose="00000700000000000000" pitchFamily="2" charset="-78"/>
              </a:rPr>
              <a:t>سیستم </a:t>
            </a:r>
            <a:r>
              <a:rPr lang="fa-IR" dirty="0">
                <a:solidFill>
                  <a:prstClr val="black"/>
                </a:solidFill>
                <a:cs typeface="B Titr" panose="00000700000000000000" pitchFamily="2" charset="-78"/>
              </a:rPr>
              <a:t>خیابان های طراحی شده متناسب با تقاضای آن بوده و شبکة خیابان شامل سلسله مراتبی از دسترسی ها مطابق با عملکرد آن باشد. </a:t>
            </a:r>
          </a:p>
          <a:p>
            <a:pPr marL="285750" indent="-285750" algn="justLow">
              <a:buFont typeface="Wingdings" panose="05000000000000000000" pitchFamily="2" charset="2"/>
              <a:buChar char="§"/>
            </a:pPr>
            <a:r>
              <a:rPr lang="fa-IR" dirty="0">
                <a:solidFill>
                  <a:prstClr val="black"/>
                </a:solidFill>
                <a:cs typeface="B Titr" panose="00000700000000000000" pitchFamily="2" charset="-78"/>
              </a:rPr>
              <a:t>دسترسی </a:t>
            </a:r>
            <a:r>
              <a:rPr lang="fa-IR" dirty="0">
                <a:solidFill>
                  <a:prstClr val="black"/>
                </a:solidFill>
                <a:cs typeface="B Titr" panose="00000700000000000000" pitchFamily="2" charset="-78"/>
              </a:rPr>
              <a:t>به طور مناسب در ارتباط با فاصلة دید، فضای حرکتی سواره و موارد مرتبط دیگر واقع شده باشد.</a:t>
            </a:r>
          </a:p>
          <a:p>
            <a:pPr marL="285750" indent="-285750" algn="justLow">
              <a:buFont typeface="Wingdings" panose="05000000000000000000" pitchFamily="2" charset="2"/>
              <a:buChar char="§"/>
            </a:pPr>
            <a:r>
              <a:rPr lang="fa-IR" dirty="0">
                <a:solidFill>
                  <a:prstClr val="black"/>
                </a:solidFill>
                <a:cs typeface="B Titr" panose="00000700000000000000" pitchFamily="2" charset="-78"/>
              </a:rPr>
              <a:t>واحدهای </a:t>
            </a:r>
            <a:r>
              <a:rPr lang="fa-IR" dirty="0">
                <a:solidFill>
                  <a:prstClr val="black"/>
                </a:solidFill>
                <a:cs typeface="B Titr" panose="00000700000000000000" pitchFamily="2" charset="-78"/>
              </a:rPr>
              <a:t>مسکونی در خیابان هایی با دسترسی فرعی و رعایت سلسله مراتب قرار گرفته باشند. </a:t>
            </a:r>
          </a:p>
          <a:p>
            <a:pPr marL="285750" indent="-285750" algn="justLow">
              <a:buFont typeface="Wingdings" panose="05000000000000000000" pitchFamily="2" charset="2"/>
              <a:buChar char="§"/>
            </a:pPr>
            <a:r>
              <a:rPr lang="fa-IR" dirty="0">
                <a:solidFill>
                  <a:prstClr val="black"/>
                </a:solidFill>
                <a:cs typeface="B Titr" panose="00000700000000000000" pitchFamily="2" charset="-78"/>
              </a:rPr>
              <a:t>طرح </a:t>
            </a:r>
            <a:r>
              <a:rPr lang="fa-IR" dirty="0">
                <a:solidFill>
                  <a:prstClr val="black"/>
                </a:solidFill>
                <a:cs typeface="B Titr" panose="00000700000000000000" pitchFamily="2" charset="-78"/>
              </a:rPr>
              <a:t>تفکیک اراضی در گسترش جدید از ایجاد نواحی جلوگیری کند که مناسب گسترش نیستند. </a:t>
            </a:r>
          </a:p>
          <a:p>
            <a:pPr marL="285750" indent="-285750" algn="justLow">
              <a:buFont typeface="Wingdings" panose="05000000000000000000" pitchFamily="2" charset="2"/>
              <a:buChar char="§"/>
            </a:pPr>
            <a:r>
              <a:rPr lang="fa-IR" dirty="0">
                <a:solidFill>
                  <a:prstClr val="black"/>
                </a:solidFill>
                <a:cs typeface="B Titr" panose="00000700000000000000" pitchFamily="2" charset="-78"/>
              </a:rPr>
              <a:t>شبکه </a:t>
            </a:r>
            <a:r>
              <a:rPr lang="fa-IR" dirty="0">
                <a:solidFill>
                  <a:prstClr val="black"/>
                </a:solidFill>
                <a:cs typeface="B Titr" panose="00000700000000000000" pitchFamily="2" charset="-78"/>
              </a:rPr>
              <a:t>دسترسی پیاده، ارتباط بین ساختمان ها را با پارکینگ ها، ورودی ها، فضاهای باز و خدمات تفریحی و اجتماعی دیگر به خوبی برقرار سازد.</a:t>
            </a:r>
          </a:p>
          <a:p>
            <a:pPr marL="285750" indent="-285750" algn="justLow">
              <a:buFont typeface="Wingdings" panose="05000000000000000000" pitchFamily="2" charset="2"/>
              <a:buChar char="§"/>
            </a:pPr>
            <a:r>
              <a:rPr lang="fa-IR" dirty="0">
                <a:solidFill>
                  <a:prstClr val="black"/>
                </a:solidFill>
                <a:cs typeface="B Titr" panose="00000700000000000000" pitchFamily="2" charset="-78"/>
              </a:rPr>
              <a:t>خدمات </a:t>
            </a:r>
            <a:r>
              <a:rPr lang="fa-IR" dirty="0">
                <a:solidFill>
                  <a:prstClr val="black"/>
                </a:solidFill>
                <a:cs typeface="B Titr" panose="00000700000000000000" pitchFamily="2" charset="-78"/>
              </a:rPr>
              <a:t>عمومی به طور مناسب مکان یابی شده باشد.</a:t>
            </a:r>
            <a:endParaRPr lang="en-US" dirty="0">
              <a:solidFill>
                <a:prstClr val="black"/>
              </a:solidFill>
              <a:cs typeface="B Titr" panose="00000700000000000000" pitchFamily="2" charset="-78"/>
            </a:endParaRPr>
          </a:p>
        </p:txBody>
      </p:sp>
      <p:sp>
        <p:nvSpPr>
          <p:cNvPr id="5" name="Rectangle 4"/>
          <p:cNvSpPr/>
          <p:nvPr/>
        </p:nvSpPr>
        <p:spPr>
          <a:xfrm>
            <a:off x="2495289" y="2893117"/>
            <a:ext cx="5881739" cy="584775"/>
          </a:xfrm>
          <a:prstGeom prst="rect">
            <a:avLst/>
          </a:prstGeom>
        </p:spPr>
        <p:txBody>
          <a:bodyPr wrap="none">
            <a:spAutoFit/>
          </a:bodyPr>
          <a:lstStyle/>
          <a:p>
            <a:pPr algn="justLow"/>
            <a:r>
              <a:rPr lang="en-US" sz="3200" b="1" dirty="0" err="1">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فرآیند</a:t>
            </a:r>
            <a:r>
              <a:rPr lang="en-US"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 </a:t>
            </a:r>
            <a:r>
              <a:rPr lang="en-US" sz="3200" b="1" dirty="0" err="1">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تفکیک</a:t>
            </a:r>
            <a:r>
              <a:rPr lang="en-US"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 </a:t>
            </a:r>
            <a:r>
              <a:rPr lang="en-US" sz="3200" b="1" dirty="0" err="1">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اراضی</a:t>
            </a:r>
            <a:r>
              <a:rPr lang="en-US"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 </a:t>
            </a:r>
            <a:r>
              <a:rPr lang="en-US" sz="3200" b="1" dirty="0" err="1">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عمدتا</a:t>
            </a:r>
            <a:r>
              <a:rPr lang="en-US"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 </a:t>
            </a:r>
            <a:r>
              <a:rPr lang="fa-IR"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موارد زیر را مورد توجه قرار می دهد :</a:t>
            </a:r>
          </a:p>
        </p:txBody>
      </p:sp>
      <p:pic>
        <p:nvPicPr>
          <p:cNvPr id="6" name="Picture 5" descr="MainTitleImage.png"/>
          <p:cNvPicPr>
            <a:picLocks noChangeAspect="1"/>
          </p:cNvPicPr>
          <p:nvPr/>
        </p:nvPicPr>
        <p:blipFill>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377028" y="212382"/>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MainTitleImage.png"/>
          <p:cNvPicPr>
            <a:picLocks noChangeAspect="1"/>
          </p:cNvPicPr>
          <p:nvPr/>
        </p:nvPicPr>
        <p:blipFill>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377027" y="2959881"/>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13840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36183" y="-6923"/>
            <a:ext cx="2969083" cy="707886"/>
          </a:xfrm>
          <a:prstGeom prst="rect">
            <a:avLst/>
          </a:prstGeom>
        </p:spPr>
        <p:txBody>
          <a:bodyPr wrap="none">
            <a:spAutoFit/>
          </a:bodyPr>
          <a:lstStyle/>
          <a:p>
            <a:pPr algn="l" rtl="0"/>
            <a:r>
              <a:rPr lang="fa-IR" sz="40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نمونه های موفق جهانی </a:t>
            </a:r>
            <a:endParaRPr lang="en-US" sz="40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endParaRPr>
          </a:p>
        </p:txBody>
      </p:sp>
      <p:sp>
        <p:nvSpPr>
          <p:cNvPr id="3" name="Rectangle 2"/>
          <p:cNvSpPr/>
          <p:nvPr/>
        </p:nvSpPr>
        <p:spPr>
          <a:xfrm>
            <a:off x="141514" y="700963"/>
            <a:ext cx="8771382" cy="923330"/>
          </a:xfrm>
          <a:prstGeom prst="rect">
            <a:avLst/>
          </a:prstGeom>
        </p:spPr>
        <p:txBody>
          <a:bodyPr wrap="square">
            <a:spAutoFit/>
          </a:bodyPr>
          <a:lstStyle/>
          <a:p>
            <a:pPr algn="justLow"/>
            <a:r>
              <a:rPr lang="en-US" dirty="0" err="1">
                <a:solidFill>
                  <a:prstClr val="black"/>
                </a:solidFill>
                <a:cs typeface="B Titr" panose="00000700000000000000" pitchFamily="2" charset="-78"/>
              </a:rPr>
              <a:t>با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بررسی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نمونه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گسترش</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جدید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شهری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چهار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کشور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انگلستان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آلمان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استرالیا</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ایالات</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متحده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امریکا</a:t>
            </a:r>
            <a:r>
              <a:rPr lang="fa-IR" dirty="0">
                <a:solidFill>
                  <a:prstClr val="black"/>
                </a:solidFill>
                <a:cs typeface="B Titr" panose="00000700000000000000" pitchFamily="2" charset="-78"/>
              </a:rPr>
              <a:t> ،از آنجا که تفکیک اراضی در کوی های این کشورها به گونه ای بوده است که با گذر زمان ساکنین این کوی ها از محل زندگی خود ابراز رضایت می کنند، لذا جزو گسترش های شهری موفق محسوب می شوند. </a:t>
            </a:r>
            <a:endParaRPr lang="en-US" dirty="0">
              <a:solidFill>
                <a:prstClr val="black"/>
              </a:solidFill>
              <a:cs typeface="B Titr" panose="00000700000000000000" pitchFamily="2" charset="-78"/>
            </a:endParaRPr>
          </a:p>
        </p:txBody>
      </p:sp>
      <p:graphicFrame>
        <p:nvGraphicFramePr>
          <p:cNvPr id="4" name="Table 3"/>
          <p:cNvGraphicFramePr>
            <a:graphicFrameLocks noGrp="1"/>
          </p:cNvGraphicFramePr>
          <p:nvPr>
            <p:extLst/>
          </p:nvPr>
        </p:nvGraphicFramePr>
        <p:xfrm>
          <a:off x="141514" y="1681043"/>
          <a:ext cx="8915401" cy="5309966"/>
        </p:xfrm>
        <a:graphic>
          <a:graphicData uri="http://schemas.openxmlformats.org/drawingml/2006/table">
            <a:tbl>
              <a:tblPr firstRow="1" bandRow="1">
                <a:tableStyleId>{5C22544A-7EE6-4342-B048-85BDC9FD1C3A}</a:tableStyleId>
              </a:tblPr>
              <a:tblGrid>
                <a:gridCol w="4691743">
                  <a:extLst>
                    <a:ext uri="{9D8B030D-6E8A-4147-A177-3AD203B41FA5}">
                      <a16:colId xmlns:a16="http://schemas.microsoft.com/office/drawing/2014/main" xmlns="" val="3190180692"/>
                    </a:ext>
                  </a:extLst>
                </a:gridCol>
                <a:gridCol w="870857">
                  <a:extLst>
                    <a:ext uri="{9D8B030D-6E8A-4147-A177-3AD203B41FA5}">
                      <a16:colId xmlns:a16="http://schemas.microsoft.com/office/drawing/2014/main" xmlns="" val="3188924"/>
                    </a:ext>
                  </a:extLst>
                </a:gridCol>
                <a:gridCol w="2850196">
                  <a:extLst>
                    <a:ext uri="{9D8B030D-6E8A-4147-A177-3AD203B41FA5}">
                      <a16:colId xmlns:a16="http://schemas.microsoft.com/office/drawing/2014/main" xmlns="" val="3473716299"/>
                    </a:ext>
                  </a:extLst>
                </a:gridCol>
                <a:gridCol w="502605">
                  <a:extLst>
                    <a:ext uri="{9D8B030D-6E8A-4147-A177-3AD203B41FA5}">
                      <a16:colId xmlns:a16="http://schemas.microsoft.com/office/drawing/2014/main" xmlns="" val="1727615303"/>
                    </a:ext>
                  </a:extLst>
                </a:gridCol>
              </a:tblGrid>
              <a:tr h="540407">
                <a:tc>
                  <a:txBody>
                    <a:bodyPr/>
                    <a:lstStyle/>
                    <a:p>
                      <a:pPr algn="ctr"/>
                      <a:r>
                        <a:rPr lang="fa-IR" sz="1600" dirty="0" smtClean="0">
                          <a:cs typeface="B Titr" panose="00000700000000000000" pitchFamily="2" charset="-78"/>
                        </a:rPr>
                        <a:t>ویژگی ها</a:t>
                      </a:r>
                      <a:endParaRPr lang="en-US" sz="1600" dirty="0">
                        <a:cs typeface="B Titr" panose="000007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 الگوی تفکیکی</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نام شهر، مکان و زمان گسترش</a:t>
                      </a:r>
                      <a:endParaRPr lang="en-US" sz="1600" dirty="0">
                        <a:cs typeface="B Titr" panose="000007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cs typeface="B Titr" panose="000007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845703642"/>
                  </a:ext>
                </a:extLst>
              </a:tr>
              <a:tr h="2133187">
                <a:tc>
                  <a:txBody>
                    <a:bodyPr/>
                    <a:lstStyle/>
                    <a:p>
                      <a:pPr algn="justLow" rtl="1"/>
                      <a:r>
                        <a:rPr lang="fa-IR" sz="1600" dirty="0" smtClean="0">
                          <a:cs typeface="B Titr" panose="00000700000000000000" pitchFamily="2" charset="-78"/>
                        </a:rPr>
                        <a:t> 1. استفاده از بلوک های مسکونی با فضاهای مشترک میانی/  2.سلسله مراتب فضایی/</a:t>
                      </a:r>
                    </a:p>
                    <a:p>
                      <a:pPr algn="justLow" rtl="1"/>
                      <a:r>
                        <a:rPr lang="fa-IR" sz="1600" dirty="0" smtClean="0">
                          <a:cs typeface="B Titr" panose="00000700000000000000" pitchFamily="2" charset="-78"/>
                        </a:rPr>
                        <a:t> 3. تنوع قطعات مسکونی و نوع مسکن4 . خوانایی بر اساس نشانه ها ، ورودی های متنوع بلوک ها، فرم های متنوع فضاهای شهری 5. ایجاد هویت با استفاده از عناصر طراحی منطبق بر تاریخ شهر دورچستر /6. طراحی</a:t>
                      </a:r>
                      <a:r>
                        <a:rPr lang="fa-IR" sz="1600" baseline="0" dirty="0" smtClean="0">
                          <a:cs typeface="B Titr" panose="00000700000000000000" pitchFamily="2" charset="-78"/>
                        </a:rPr>
                        <a:t> </a:t>
                      </a:r>
                      <a:r>
                        <a:rPr lang="fa-IR" sz="1600" dirty="0" smtClean="0">
                          <a:cs typeface="B Titr" panose="00000700000000000000" pitchFamily="2" charset="-78"/>
                        </a:rPr>
                        <a:t>پیاده راه ها میان بلوک ها /7. فضاهای پارکینگ در مرکز بلوک ها / 8. کاربری ها متنوع در میدان ها و کاربری  های تجاری-تفریحی در لبه ها/ 9. حداکثر استفاده از حمل و نقل عمومی و اتصال مرکز پوند بری به مرکز دورچستر</a:t>
                      </a:r>
                      <a:endParaRPr lang="en-US" sz="1600" dirty="0">
                        <a:cs typeface="B Titr" panose="000007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 ترکیبی(دوربرگردان-شطرنجی نامنظم)</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Low" rtl="0"/>
                      <a:r>
                        <a:rPr lang="en-US" sz="1600" b="1" dirty="0" smtClean="0">
                          <a:cs typeface="B Titr" panose="00000700000000000000" pitchFamily="2" charset="-78"/>
                        </a:rPr>
                        <a:t>Dorchester</a:t>
                      </a:r>
                      <a:r>
                        <a:rPr lang="fa-IR" sz="1600" b="1" baseline="0" dirty="0" smtClean="0">
                          <a:cs typeface="B Titr" panose="00000700000000000000" pitchFamily="2" charset="-78"/>
                        </a:rPr>
                        <a:t> </a:t>
                      </a:r>
                      <a:r>
                        <a:rPr lang="en-US" sz="1600" b="1" dirty="0" err="1" smtClean="0">
                          <a:cs typeface="B Titr" panose="00000700000000000000" pitchFamily="2" charset="-78"/>
                        </a:rPr>
                        <a:t>Poundbury</a:t>
                      </a:r>
                      <a:endParaRPr lang="fa-IR" sz="1600" b="1" dirty="0" smtClean="0">
                        <a:cs typeface="B Titr" panose="00000700000000000000" pitchFamily="2" charset="-78"/>
                      </a:endParaRPr>
                    </a:p>
                    <a:p>
                      <a:pPr algn="justLow" rtl="1"/>
                      <a:r>
                        <a:rPr lang="en-US" sz="1600" dirty="0" smtClean="0">
                          <a:cs typeface="B Titr" panose="00000700000000000000" pitchFamily="2" charset="-78"/>
                        </a:rPr>
                        <a:t> </a:t>
                      </a:r>
                      <a:r>
                        <a:rPr lang="fa-IR" sz="1600" dirty="0" smtClean="0">
                          <a:cs typeface="B Titr" panose="00000700000000000000" pitchFamily="2" charset="-78"/>
                        </a:rPr>
                        <a:t>پوند</a:t>
                      </a:r>
                      <a:r>
                        <a:rPr lang="fa-IR" sz="1600" baseline="0" dirty="0" smtClean="0">
                          <a:cs typeface="B Titr" panose="00000700000000000000" pitchFamily="2" charset="-78"/>
                        </a:rPr>
                        <a:t> </a:t>
                      </a:r>
                      <a:r>
                        <a:rPr lang="fa-IR" sz="1600" dirty="0" smtClean="0">
                          <a:cs typeface="B Titr" panose="00000700000000000000" pitchFamily="2" charset="-78"/>
                        </a:rPr>
                        <a:t>برای گسترش شهری دورچستر است که در ناحیه دورست واقع شده است شروع این گسترش از اواسط دهه 1980بود. </a:t>
                      </a:r>
                      <a:endParaRPr lang="en-US" sz="1600" dirty="0">
                        <a:cs typeface="B Titr" panose="000007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انگلستان</a:t>
                      </a:r>
                      <a:endParaRPr lang="en-US" sz="1600" dirty="0">
                        <a:cs typeface="B Titr" panose="000007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452585527"/>
                  </a:ext>
                </a:extLst>
              </a:tr>
              <a:tr h="2201006">
                <a:tc>
                  <a:txBody>
                    <a:bodyPr/>
                    <a:lstStyle/>
                    <a:p>
                      <a:pPr algn="r" rtl="1"/>
                      <a:r>
                        <a:rPr lang="fa-IR" sz="1600" dirty="0" smtClean="0">
                          <a:cs typeface="B Titr" panose="00000700000000000000" pitchFamily="2" charset="-78"/>
                        </a:rPr>
                        <a:t> 1.بلوک ها با فضاهای مشترک میانی /2. تعریف لبه های بلوک ها با کاربری های تجاری- تفریحی/3. طراحی فضای بازی کودکان میان بلوکها/4. تنوع</a:t>
                      </a:r>
                      <a:r>
                        <a:rPr lang="fa-IR" sz="1600" baseline="0" dirty="0" smtClean="0">
                          <a:cs typeface="B Titr" panose="00000700000000000000" pitchFamily="2" charset="-78"/>
                        </a:rPr>
                        <a:t> در بلوک ها وافزایش خوانایی/5. محور مرکزی ویژه حمل و نقل عمومی/6. فضای بسته بلوک ها برای ایجاد فضای نیمه عمومی برای ساکنین بلوک ها</a:t>
                      </a:r>
                      <a:endParaRPr lang="en-US" sz="1600" dirty="0">
                        <a:cs typeface="B Titr" panose="000007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ترکیبی (دوربرگردانشطرنجی منظم)</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Low" rtl="0"/>
                      <a:r>
                        <a:rPr lang="en-US" sz="1600" b="1" dirty="0" smtClean="0">
                          <a:cs typeface="B Titr" panose="00000700000000000000" pitchFamily="2" charset="-78"/>
                        </a:rPr>
                        <a:t>Freiburg-</a:t>
                      </a:r>
                      <a:r>
                        <a:rPr lang="en-US" sz="1600" b="1" dirty="0" err="1" smtClean="0">
                          <a:cs typeface="B Titr" panose="00000700000000000000" pitchFamily="2" charset="-78"/>
                        </a:rPr>
                        <a:t>Reiselfeld</a:t>
                      </a:r>
                      <a:endParaRPr lang="fa-IR" sz="1600" b="1" dirty="0" smtClean="0">
                        <a:cs typeface="B Titr" panose="00000700000000000000" pitchFamily="2" charset="-78"/>
                      </a:endParaRPr>
                    </a:p>
                    <a:p>
                      <a:pPr algn="justLow" rtl="1"/>
                      <a:r>
                        <a:rPr lang="en-US" sz="1600" dirty="0" smtClean="0">
                          <a:cs typeface="B Titr" panose="00000700000000000000" pitchFamily="2" charset="-78"/>
                        </a:rPr>
                        <a:t> </a:t>
                      </a:r>
                      <a:r>
                        <a:rPr lang="fa-IR" sz="1600" dirty="0" smtClean="0">
                          <a:cs typeface="B Titr" panose="00000700000000000000" pitchFamily="2" charset="-78"/>
                        </a:rPr>
                        <a:t>در سال 1990زمینی به مساحت 320 هکتارتوسط شورای شهر فرایبورگ برای گسترش جدید شهر فرایبورگ به تصویب رسید که 87 هکتار آن برای ناحیه مسکونی در نظر گرفته شد. این گسترش از دهه1980 شروع شد.</a:t>
                      </a:r>
                    </a:p>
                    <a:p>
                      <a:pPr algn="justLow" rtl="1"/>
                      <a:endParaRPr lang="en-US" sz="1600" dirty="0">
                        <a:cs typeface="B Titr" panose="000007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آلمان</a:t>
                      </a:r>
                      <a:endParaRPr lang="en-US" sz="1600" dirty="0">
                        <a:cs typeface="B Titr" panose="000007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026095850"/>
                  </a:ext>
                </a:extLst>
              </a:tr>
            </a:tbl>
          </a:graphicData>
        </a:graphic>
      </p:graphicFrame>
      <p:pic>
        <p:nvPicPr>
          <p:cNvPr id="5" name="Picture 4" descr="MainTitleImage.png"/>
          <p:cNvPicPr>
            <a:picLocks noChangeAspect="1"/>
          </p:cNvPicPr>
          <p:nvPr/>
        </p:nvPicPr>
        <p:blipFill>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608101" y="121397"/>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03843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130627" y="540391"/>
          <a:ext cx="8893629" cy="3444240"/>
        </p:xfrm>
        <a:graphic>
          <a:graphicData uri="http://schemas.openxmlformats.org/drawingml/2006/table">
            <a:tbl>
              <a:tblPr firstRow="1" bandRow="1">
                <a:tableStyleId>{5C22544A-7EE6-4342-B048-85BDC9FD1C3A}</a:tableStyleId>
              </a:tblPr>
              <a:tblGrid>
                <a:gridCol w="5421087">
                  <a:extLst>
                    <a:ext uri="{9D8B030D-6E8A-4147-A177-3AD203B41FA5}">
                      <a16:colId xmlns:a16="http://schemas.microsoft.com/office/drawing/2014/main" xmlns="" val="3190180692"/>
                    </a:ext>
                  </a:extLst>
                </a:gridCol>
                <a:gridCol w="810013">
                  <a:extLst>
                    <a:ext uri="{9D8B030D-6E8A-4147-A177-3AD203B41FA5}">
                      <a16:colId xmlns:a16="http://schemas.microsoft.com/office/drawing/2014/main" xmlns="" val="3188924"/>
                    </a:ext>
                  </a:extLst>
                </a:gridCol>
                <a:gridCol w="2161152">
                  <a:extLst>
                    <a:ext uri="{9D8B030D-6E8A-4147-A177-3AD203B41FA5}">
                      <a16:colId xmlns:a16="http://schemas.microsoft.com/office/drawing/2014/main" xmlns="" val="3473716299"/>
                    </a:ext>
                  </a:extLst>
                </a:gridCol>
                <a:gridCol w="501377">
                  <a:extLst>
                    <a:ext uri="{9D8B030D-6E8A-4147-A177-3AD203B41FA5}">
                      <a16:colId xmlns:a16="http://schemas.microsoft.com/office/drawing/2014/main" xmlns="" val="1727615303"/>
                    </a:ext>
                  </a:extLst>
                </a:gridCol>
              </a:tblGrid>
              <a:tr h="459263">
                <a:tc>
                  <a:txBody>
                    <a:bodyPr/>
                    <a:lstStyle/>
                    <a:p>
                      <a:pPr algn="ctr"/>
                      <a:r>
                        <a:rPr lang="fa-IR" sz="1600" dirty="0" smtClean="0">
                          <a:cs typeface="B Titr" panose="00000700000000000000" pitchFamily="2" charset="-78"/>
                        </a:rPr>
                        <a:t>ویژگی ها</a:t>
                      </a:r>
                      <a:endParaRPr lang="en-US" sz="1600" dirty="0">
                        <a:cs typeface="B Titr" panose="000007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 الگوی تفکیکی</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نام شهر، مکان و زمان گسترش</a:t>
                      </a:r>
                      <a:endParaRPr lang="en-US" sz="1600" dirty="0">
                        <a:cs typeface="B Titr" panose="000007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cs typeface="B Titr" panose="000007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845703642"/>
                  </a:ext>
                </a:extLst>
              </a:tr>
              <a:tr h="1237533">
                <a:tc>
                  <a:txBody>
                    <a:bodyPr/>
                    <a:lstStyle/>
                    <a:p>
                      <a:pPr algn="justLow" rtl="1"/>
                      <a:r>
                        <a:rPr lang="fa-IR" sz="1600" dirty="0" smtClean="0">
                          <a:cs typeface="B Titr" panose="00000700000000000000" pitchFamily="2" charset="-78"/>
                        </a:rPr>
                        <a:t> 1. فضای باز مطلوب در تفکیک اراضی با ایجاد عقب نشینی قطعات مسکونی / 2. تجمع قطعات مسکونی و ایجاد فضای بسته نیمه عمومی/3. سلسله مراتب فضایی و دسترسی /4عدم طراحی قطعات جدا از هم برای ایجاد خانه های مجزا جهت ایجاد فضاهای محصور</a:t>
                      </a:r>
                      <a:endParaRPr lang="en-US" sz="1600" dirty="0">
                        <a:cs typeface="B Titr" panose="000007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دوربرگردان- سنتی</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Low" rtl="0"/>
                      <a:r>
                        <a:rPr lang="en-US" sz="1600" b="1" dirty="0" smtClean="0">
                          <a:cs typeface="B Titr" panose="00000700000000000000" pitchFamily="2" charset="-78"/>
                        </a:rPr>
                        <a:t>Victoria-</a:t>
                      </a:r>
                      <a:r>
                        <a:rPr lang="en-US" sz="1600" b="1" dirty="0" err="1" smtClean="0">
                          <a:cs typeface="B Titr" panose="00000700000000000000" pitchFamily="2" charset="-78"/>
                        </a:rPr>
                        <a:t>Winte</a:t>
                      </a:r>
                      <a:r>
                        <a:rPr lang="en-US" sz="1600" b="1" dirty="0" smtClean="0">
                          <a:cs typeface="B Titr" panose="00000700000000000000" pitchFamily="2" charset="-78"/>
                        </a:rPr>
                        <a:t> </a:t>
                      </a:r>
                      <a:r>
                        <a:rPr lang="en-US" sz="1600" b="1" dirty="0" err="1" smtClean="0">
                          <a:cs typeface="B Titr" panose="00000700000000000000" pitchFamily="2" charset="-78"/>
                        </a:rPr>
                        <a:t>Park,Doncaster</a:t>
                      </a:r>
                      <a:r>
                        <a:rPr lang="en-US" sz="1600" b="1" dirty="0" smtClean="0">
                          <a:cs typeface="B Titr" panose="00000700000000000000" pitchFamily="2" charset="-78"/>
                        </a:rPr>
                        <a:t> </a:t>
                      </a:r>
                      <a:endParaRPr lang="fa-IR" sz="1600" b="1" dirty="0" smtClean="0">
                        <a:cs typeface="B Titr" panose="00000700000000000000" pitchFamily="2" charset="-78"/>
                      </a:endParaRPr>
                    </a:p>
                    <a:p>
                      <a:pPr algn="justLow" rtl="1"/>
                      <a:r>
                        <a:rPr lang="fa-IR" sz="1600" dirty="0" smtClean="0">
                          <a:cs typeface="B Titr" panose="00000700000000000000" pitchFamily="2" charset="-78"/>
                        </a:rPr>
                        <a:t>این گسترش در ناحیه دونکستر واقع است و از دهه70 شروع شد. </a:t>
                      </a:r>
                    </a:p>
                    <a:p>
                      <a:pPr algn="justLow" rtl="0"/>
                      <a:r>
                        <a:rPr lang="fa-IR" sz="1600" dirty="0" smtClean="0">
                          <a:cs typeface="B Titr" panose="00000700000000000000" pitchFamily="2" charset="-78"/>
                        </a:rPr>
                        <a:t> </a:t>
                      </a:r>
                      <a:endParaRPr lang="en-US" sz="1600" dirty="0">
                        <a:cs typeface="B Titr" panose="000007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استرالیا</a:t>
                      </a:r>
                      <a:endParaRPr lang="en-US" sz="1600" dirty="0">
                        <a:cs typeface="B Titr" panose="00000700000000000000" pitchFamily="2" charset="-78"/>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452585527"/>
                  </a:ext>
                </a:extLst>
              </a:tr>
              <a:tr h="1237533">
                <a:tc>
                  <a:txBody>
                    <a:bodyPr/>
                    <a:lstStyle/>
                    <a:p>
                      <a:pPr algn="r" rtl="1"/>
                      <a:r>
                        <a:rPr lang="fa-IR" sz="1600" dirty="0" smtClean="0">
                          <a:cs typeface="B Titr" panose="00000700000000000000" pitchFamily="2" charset="-78"/>
                        </a:rPr>
                        <a:t> 1. زمین های بازی میان بلوک ها/2. استفاده از دوربرگردان ها  وجلوگیری از ترافیک عبوری در همسایگی ها/3. فضای سبز وسیع میان بلوکها/4. عدم استفاده از الگوی شطرنجی منظم و تقاطع های متعدد </a:t>
                      </a:r>
                      <a:r>
                        <a:rPr lang="fa-IR" sz="1600" baseline="0" dirty="0" smtClean="0">
                          <a:cs typeface="B Titr" panose="00000700000000000000" pitchFamily="2" charset="-78"/>
                        </a:rPr>
                        <a:t>/5. استفاده از پیاده راه ها میان بلوک ها/6. فاصله کم قطعات زمین از خدمات عمومی /6. لبه های مجزا و مشخص</a:t>
                      </a:r>
                      <a:endParaRPr lang="en-US" sz="1600" dirty="0">
                        <a:cs typeface="B Titr" panose="000007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دوربرگردان- سنتی</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Low" rtl="0"/>
                      <a:r>
                        <a:rPr lang="en-US" sz="1600" b="1" dirty="0" smtClean="0">
                          <a:cs typeface="B Titr" panose="00000700000000000000" pitchFamily="2" charset="-78"/>
                        </a:rPr>
                        <a:t>Maryland-Crofton estate</a:t>
                      </a:r>
                      <a:endParaRPr lang="fa-IR" sz="1600" b="1" dirty="0" smtClean="0">
                        <a:cs typeface="B Titr" panose="00000700000000000000" pitchFamily="2" charset="-78"/>
                      </a:endParaRPr>
                    </a:p>
                    <a:p>
                      <a:pPr algn="justLow" rtl="1"/>
                      <a:r>
                        <a:rPr lang="fa-IR" sz="1600" dirty="0" smtClean="0">
                          <a:cs typeface="B Titr" panose="00000700000000000000" pitchFamily="2" charset="-78"/>
                        </a:rPr>
                        <a:t>این گسترش در دهه 70 و با مساحت 80هکتار بوده است.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dirty="0" smtClean="0">
                          <a:cs typeface="B Titr" panose="00000700000000000000" pitchFamily="2" charset="-78"/>
                        </a:rPr>
                        <a:t>ایالات متحده امریکا</a:t>
                      </a: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026095850"/>
                  </a:ext>
                </a:extLst>
              </a:tr>
            </a:tbl>
          </a:graphicData>
        </a:graphic>
      </p:graphicFrame>
      <p:sp>
        <p:nvSpPr>
          <p:cNvPr id="3" name="Rectangle 2"/>
          <p:cNvSpPr/>
          <p:nvPr/>
        </p:nvSpPr>
        <p:spPr>
          <a:xfrm>
            <a:off x="130627" y="4590080"/>
            <a:ext cx="8893629" cy="1477328"/>
          </a:xfrm>
          <a:prstGeom prst="rect">
            <a:avLst/>
          </a:prstGeom>
        </p:spPr>
        <p:txBody>
          <a:bodyPr wrap="square">
            <a:spAutoFit/>
          </a:bodyPr>
          <a:lstStyle/>
          <a:p>
            <a:pPr algn="justLow"/>
            <a:r>
              <a:rPr lang="en-US" dirty="0" err="1">
                <a:solidFill>
                  <a:prstClr val="black"/>
                </a:solidFill>
                <a:cs typeface="B Titr" panose="00000700000000000000" pitchFamily="2" charset="-78"/>
              </a:rPr>
              <a:t>نمونه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بررسی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شده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فوق</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نشان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دهد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عوامل</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زیادی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مفهوم</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تفکیک</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اراضی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شهری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تأثیرگذار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هستند</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لذا</a:t>
            </a:r>
            <a:r>
              <a:rPr lang="en-US" dirty="0">
                <a:solidFill>
                  <a:prstClr val="black"/>
                </a:solidFill>
                <a:cs typeface="B Titr" panose="00000700000000000000" pitchFamily="2" charset="-78"/>
              </a:rPr>
              <a:t> </a:t>
            </a:r>
            <a:r>
              <a:rPr lang="fa-IR" dirty="0">
                <a:solidFill>
                  <a:prstClr val="black"/>
                </a:solidFill>
                <a:cs typeface="B Titr" panose="00000700000000000000" pitchFamily="2" charset="-78"/>
              </a:rPr>
              <a:t>«</a:t>
            </a:r>
            <a:r>
              <a:rPr lang="en-US" dirty="0" err="1">
                <a:solidFill>
                  <a:prstClr val="black"/>
                </a:solidFill>
                <a:cs typeface="B Titr" panose="00000700000000000000" pitchFamily="2" charset="-78"/>
              </a:rPr>
              <a:t>تفکیک</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اراضی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شهری</a:t>
            </a:r>
            <a:r>
              <a:rPr lang="fa-IR" dirty="0">
                <a:solidFill>
                  <a:prstClr val="black"/>
                </a:solidFill>
                <a:cs typeface="B Titr" panose="00000700000000000000" pitchFamily="2" charset="-78"/>
              </a:rPr>
              <a:t>»</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یک</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مفهوم</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تک</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بعدی</a:t>
            </a:r>
            <a:r>
              <a:rPr lang="en-US" dirty="0">
                <a:solidFill>
                  <a:prstClr val="black"/>
                </a:solidFill>
                <a:cs typeface="B Titr" panose="00000700000000000000" pitchFamily="2" charset="-78"/>
              </a:rPr>
              <a:t> </a:t>
            </a:r>
            <a:r>
              <a:rPr lang="fa-IR" dirty="0">
                <a:solidFill>
                  <a:prstClr val="black"/>
                </a:solidFill>
                <a:cs typeface="B Titr" panose="00000700000000000000" pitchFamily="2" charset="-78"/>
              </a:rPr>
              <a:t>(</a:t>
            </a:r>
            <a:r>
              <a:rPr lang="en-US" dirty="0" err="1">
                <a:solidFill>
                  <a:prstClr val="black"/>
                </a:solidFill>
                <a:cs typeface="B Titr" panose="00000700000000000000" pitchFamily="2" charset="-78"/>
              </a:rPr>
              <a:t>کالبدی</a:t>
            </a:r>
            <a:r>
              <a:rPr lang="fa-IR" dirty="0">
                <a:solidFill>
                  <a:prstClr val="black"/>
                </a:solidFill>
                <a:cs typeface="B Titr" panose="00000700000000000000" pitchFamily="2" charset="-78"/>
              </a:rPr>
              <a:t>)</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نیست</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بلکه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ابعاد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مهم</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دیگری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را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نیز</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گیرد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تفکیک</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اراضی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عنوان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مرحله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اولیه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طراحی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محسوب</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شود</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واقع</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تعیین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کننده</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نشانگر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میزان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توده</a:t>
            </a:r>
            <a:r>
              <a:rPr lang="en-US" dirty="0">
                <a:solidFill>
                  <a:prstClr val="black"/>
                </a:solidFill>
                <a:cs typeface="B Titr" panose="00000700000000000000" pitchFamily="2" charset="-78"/>
              </a:rPr>
              <a:t> و </a:t>
            </a:r>
            <a:r>
              <a:rPr lang="en-US" dirty="0" err="1">
                <a:solidFill>
                  <a:prstClr val="black"/>
                </a:solidFill>
                <a:cs typeface="B Titr" panose="00000700000000000000" pitchFamily="2" charset="-78"/>
              </a:rPr>
              <a:t>فضا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طرح</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ریزی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گسترش</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شهری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آینده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است</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در</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نتیجه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می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توان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آن</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را</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پایه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اصلی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شکل</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دهی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فرم</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گسترش</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های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جدید</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شهری</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به</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حساب</a:t>
            </a:r>
            <a:r>
              <a:rPr lang="en-US" dirty="0">
                <a:solidFill>
                  <a:prstClr val="black"/>
                </a:solidFill>
                <a:cs typeface="B Titr" panose="00000700000000000000" pitchFamily="2" charset="-78"/>
              </a:rPr>
              <a:t> </a:t>
            </a:r>
            <a:r>
              <a:rPr lang="en-US" dirty="0" err="1">
                <a:solidFill>
                  <a:prstClr val="black"/>
                </a:solidFill>
                <a:cs typeface="B Titr" panose="00000700000000000000" pitchFamily="2" charset="-78"/>
              </a:rPr>
              <a:t>آورد</a:t>
            </a:r>
            <a:r>
              <a:rPr lang="en-US" dirty="0">
                <a:solidFill>
                  <a:prstClr val="black"/>
                </a:solidFill>
                <a:cs typeface="B Titr" panose="00000700000000000000" pitchFamily="2" charset="-78"/>
              </a:rPr>
              <a:t>. </a:t>
            </a:r>
          </a:p>
        </p:txBody>
      </p:sp>
    </p:spTree>
    <p:extLst>
      <p:ext uri="{BB962C8B-B14F-4D97-AF65-F5344CB8AC3E}">
        <p14:creationId xmlns:p14="http://schemas.microsoft.com/office/powerpoint/2010/main" val="40241233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32115" y="162748"/>
            <a:ext cx="7482324" cy="646331"/>
          </a:xfrm>
          <a:prstGeom prst="rect">
            <a:avLst/>
          </a:prstGeom>
          <a:noFill/>
        </p:spPr>
        <p:txBody>
          <a:bodyPr wrap="square" rtlCol="0">
            <a:spAutoFit/>
          </a:bodyPr>
          <a:lstStyle/>
          <a:p>
            <a:r>
              <a:rPr lang="fa-IR" sz="36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جایگاه تفکیک اراضی در طرح های توسعه(هادی، جامع وتفصیلی) شهری</a:t>
            </a:r>
            <a:endParaRPr lang="en-US" sz="36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endParaRPr>
          </a:p>
        </p:txBody>
      </p:sp>
      <p:sp>
        <p:nvSpPr>
          <p:cNvPr id="9" name="TextBox 8"/>
          <p:cNvSpPr txBox="1"/>
          <p:nvPr/>
        </p:nvSpPr>
        <p:spPr>
          <a:xfrm>
            <a:off x="500743" y="939702"/>
            <a:ext cx="8113696" cy="2585323"/>
          </a:xfrm>
          <a:prstGeom prst="rect">
            <a:avLst/>
          </a:prstGeom>
          <a:noFill/>
        </p:spPr>
        <p:txBody>
          <a:bodyPr wrap="square" rtlCol="0">
            <a:spAutoFit/>
          </a:bodyPr>
          <a:lstStyle/>
          <a:p>
            <a:pPr algn="justLow"/>
            <a:r>
              <a:rPr lang="fa-IR" dirty="0">
                <a:solidFill>
                  <a:prstClr val="black"/>
                </a:solidFill>
                <a:cs typeface="B Titr" panose="00000700000000000000" pitchFamily="2" charset="-78"/>
              </a:rPr>
              <a:t>گرچه تفکیک زمین مستقیما یک فعالیت ساختمانی وفیزیکی نیست، ولی بدون تردید عامل اصلی ومقدمه کار ساختمان است. درصورتی که تفکیک اراضی در شهرها به نحو صحیحی انجام نشود وکنترل صحیحی نسبت به آن اعمال نگردد، کنترل های ساختمانی نیز بی نتیجه خواهد بود یاحداقل نتایج مناسبی در برنخواهد داشت. تفکیک اراضی، مخصوصا درمورد اراضی بزرگ، خودبه تنهایی می تواند به عنوان یک طرح تفصیلی برای ناحیه ای از شهر تلقی وطرز استفاده از زمین وتخصیص قطعات آن برای مصارف مختلف درنقشه تفکیکی مشخص شود. دراکثر کشورها صاحب زمین که قصد تفکیک آن را دارد، مکلف است ضمن ارسال وتصویب نقشه تفکیکی خودبه شهرداری، طرزاستفاده از قطعات زمین رامشخص کرده وکلیه فعالیت ها وعملیات زیربنایی موردنیاز آن را انجام دهد. در ضمن او می تواند هزینه انجام آنها را به شهرداری پرداخت کند تاتوسط شهرداری خدمات موردنیاز را انجام دهد.</a:t>
            </a:r>
            <a:endParaRPr lang="en-US" dirty="0">
              <a:solidFill>
                <a:prstClr val="black"/>
              </a:solidFill>
              <a:cs typeface="B Titr" panose="00000700000000000000" pitchFamily="2" charset="-78"/>
            </a:endParaRPr>
          </a:p>
        </p:txBody>
      </p:sp>
      <p:pic>
        <p:nvPicPr>
          <p:cNvPr id="3" name="Picture 2"/>
          <p:cNvPicPr>
            <a:picLocks noChangeAspect="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645662" y="3786270"/>
            <a:ext cx="5582452" cy="2622227"/>
          </a:xfrm>
          <a:prstGeom prst="rect">
            <a:avLst/>
          </a:prstGeom>
        </p:spPr>
      </p:pic>
      <p:pic>
        <p:nvPicPr>
          <p:cNvPr id="6" name="Picture 5" descr="MainTitleImage.png"/>
          <p:cNvPicPr>
            <a:picLocks noChangeAspect="1"/>
          </p:cNvPicPr>
          <p:nvPr/>
        </p:nvPicPr>
        <p:blipFill>
          <a:blip r:embed="rId3" cstate="print">
            <a:duotone>
              <a:prstClr val="black"/>
              <a:schemeClr val="accent5">
                <a:tint val="45000"/>
                <a:satMod val="400000"/>
              </a:schemeClr>
            </a:duotone>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614439" y="262833"/>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5734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66237" y="200368"/>
            <a:ext cx="6096000" cy="584775"/>
          </a:xfrm>
          <a:prstGeom prst="rect">
            <a:avLst/>
          </a:prstGeom>
        </p:spPr>
        <p:txBody>
          <a:bodyPr>
            <a:spAutoFit/>
          </a:bodyPr>
          <a:lstStyle/>
          <a:p>
            <a:r>
              <a:rPr lang="fa-IR"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نظارت وکنترل بر تفکیک اراضی شهرها در شرایط موجود</a:t>
            </a:r>
            <a:endParaRPr lang="en-US"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endParaRPr>
          </a:p>
        </p:txBody>
      </p:sp>
      <p:sp>
        <p:nvSpPr>
          <p:cNvPr id="3" name="TextBox 2"/>
          <p:cNvSpPr txBox="1"/>
          <p:nvPr/>
        </p:nvSpPr>
        <p:spPr>
          <a:xfrm>
            <a:off x="522514" y="908116"/>
            <a:ext cx="8120743" cy="1200329"/>
          </a:xfrm>
          <a:prstGeom prst="rect">
            <a:avLst/>
          </a:prstGeom>
          <a:noFill/>
        </p:spPr>
        <p:txBody>
          <a:bodyPr wrap="square" rtlCol="0">
            <a:spAutoFit/>
          </a:bodyPr>
          <a:lstStyle/>
          <a:p>
            <a:pPr algn="justLow"/>
            <a:r>
              <a:rPr lang="fa-IR" dirty="0">
                <a:solidFill>
                  <a:prstClr val="black"/>
                </a:solidFill>
                <a:cs typeface="B Titr" panose="00000700000000000000" pitchFamily="2" charset="-78"/>
              </a:rPr>
              <a:t>در فرایند تفکیک وافراز، تایید نقشه تفکیکی درمحدوده شهرها توسط شهرداری ها ودر حریم شهرها وخارج از محدوده شهرها توسط بخش داری ها، درمحدوده روستاها توسط بنیاد مسکن ودهیاری ها وجهاد کشاورزی، در اراضی کشاورزی ومهلت های تعیین شده برای اعلام نظردر پاسخ به استعلام ثبتی از سوی دستگاه های ذیربط یک ضرورت است.</a:t>
            </a:r>
            <a:endParaRPr lang="en-US" dirty="0">
              <a:solidFill>
                <a:prstClr val="black"/>
              </a:solidFill>
              <a:cs typeface="B Titr" panose="00000700000000000000" pitchFamily="2" charset="-78"/>
            </a:endParaRPr>
          </a:p>
        </p:txBody>
      </p:sp>
      <p:sp>
        <p:nvSpPr>
          <p:cNvPr id="4" name="Rectangle 3"/>
          <p:cNvSpPr/>
          <p:nvPr/>
        </p:nvSpPr>
        <p:spPr>
          <a:xfrm>
            <a:off x="2466237" y="2487919"/>
            <a:ext cx="6096000" cy="584775"/>
          </a:xfrm>
          <a:prstGeom prst="rect">
            <a:avLst/>
          </a:prstGeom>
        </p:spPr>
        <p:txBody>
          <a:bodyPr>
            <a:spAutoFit/>
          </a:bodyPr>
          <a:lstStyle/>
          <a:p>
            <a:r>
              <a:rPr lang="fa-IR" sz="3200" b="1" dirty="0">
                <a:ln w="6600">
                  <a:solidFill>
                    <a:srgbClr val="552579"/>
                  </a:solidFill>
                  <a:prstDash val="solid"/>
                </a:ln>
                <a:solidFill>
                  <a:srgbClr val="37CBFF"/>
                </a:solidFill>
                <a:effectLst>
                  <a:glow rad="63500">
                    <a:srgbClr val="C42F1A">
                      <a:satMod val="175000"/>
                      <a:alpha val="40000"/>
                    </a:srgbClr>
                  </a:glow>
                  <a:outerShdw dist="38100" dir="2700000" algn="tl" rotWithShape="0">
                    <a:srgbClr val="54A021"/>
                  </a:outerShdw>
                </a:effectLst>
                <a:cs typeface="B Arshia" panose="00000400000000000000" pitchFamily="2" charset="-78"/>
              </a:rPr>
              <a:t>اماده سازی اراضی مورد تفکیک</a:t>
            </a:r>
          </a:p>
        </p:txBody>
      </p:sp>
      <p:sp>
        <p:nvSpPr>
          <p:cNvPr id="5" name="Rectangle 4"/>
          <p:cNvSpPr/>
          <p:nvPr/>
        </p:nvSpPr>
        <p:spPr>
          <a:xfrm>
            <a:off x="522514" y="3192437"/>
            <a:ext cx="8120743" cy="1754326"/>
          </a:xfrm>
          <a:prstGeom prst="rect">
            <a:avLst/>
          </a:prstGeom>
        </p:spPr>
        <p:txBody>
          <a:bodyPr wrap="square">
            <a:spAutoFit/>
          </a:bodyPr>
          <a:lstStyle/>
          <a:p>
            <a:pPr algn="justLow"/>
            <a:r>
              <a:rPr lang="fa-IR" dirty="0">
                <a:solidFill>
                  <a:prstClr val="black"/>
                </a:solidFill>
                <a:cs typeface="B Titr" panose="00000700000000000000" pitchFamily="2" charset="-78"/>
              </a:rPr>
              <a:t>در اکثر کشورهای پیشرفته صنعتی، صاحبان اراضی بزرگ که قصد تفکیک آن را دارند، مکلف می شوند تمام یا بعضی از فعالیت ها وعملیات زیربنایی شهرسازی آن را نظیر انجام لوله کشی های آب وفاضلاب وکابل کشی های برق وتلفن ونصب تاسیسات روشنایی معابر واحداث مجاری دفع آب های سطحی واسفالت وکف سازی ودرخت کاری معابر ونظایر آنها را راسا انجام دهندویاهزینه انجام آنها را به شهرداری پرداخت کنند تاتوسط شهرداری به انجام برساند.درکشور مااین موضوع درمورد احداث شهرک ها ومجتمع های ساختمانی اعمال گردیده است.</a:t>
            </a:r>
            <a:endParaRPr lang="en-US" dirty="0">
              <a:solidFill>
                <a:prstClr val="black"/>
              </a:solidFill>
              <a:cs typeface="B Titr" panose="00000700000000000000" pitchFamily="2" charset="-78"/>
            </a:endParaRPr>
          </a:p>
        </p:txBody>
      </p:sp>
      <p:pic>
        <p:nvPicPr>
          <p:cNvPr id="6" name="Picture 5" descr="MainTitleImage.png"/>
          <p:cNvPicPr>
            <a:picLocks noChangeAspect="1"/>
          </p:cNvPicPr>
          <p:nvPr/>
        </p:nvPicPr>
        <p:blipFill>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562237" y="267133"/>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MainTitleImage.png"/>
          <p:cNvPicPr>
            <a:picLocks noChangeAspect="1"/>
          </p:cNvPicPr>
          <p:nvPr/>
        </p:nvPicPr>
        <p:blipFill>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562236" y="2554683"/>
            <a:ext cx="407987" cy="45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41002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0</TotalTime>
  <Words>1795</Words>
  <Application>Microsoft Office PowerPoint</Application>
  <PresentationFormat>On-screen Show (4:3)</PresentationFormat>
  <Paragraphs>72</Paragraphs>
  <Slides>9</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9</vt:i4>
      </vt:variant>
    </vt:vector>
  </HeadingPairs>
  <TitlesOfParts>
    <vt:vector size="21" baseType="lpstr">
      <vt:lpstr>Arial</vt:lpstr>
      <vt:lpstr>B Arshia</vt:lpstr>
      <vt:lpstr>B Titr</vt:lpstr>
      <vt:lpstr>Calibri</vt:lpstr>
      <vt:lpstr>Calibri Light</vt:lpstr>
      <vt:lpstr>homa</vt:lpstr>
      <vt:lpstr>Times New Roman</vt:lpstr>
      <vt:lpstr>Trebuchet MS</vt:lpstr>
      <vt:lpstr>Wingdings</vt:lpstr>
      <vt:lpstr>Wingdings 3</vt:lpstr>
      <vt:lpstr>Office Theme</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2021-01-29T14:26:32Z</dcterms:created>
  <dcterms:modified xsi:type="dcterms:W3CDTF">2021-01-29T14:26:48Z</dcterms:modified>
</cp:coreProperties>
</file>