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6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799" autoAdjust="0"/>
  </p:normalViewPr>
  <p:slideViewPr>
    <p:cSldViewPr snapToGrid="0">
      <p:cViewPr varScale="1">
        <p:scale>
          <a:sx n="80" d="100"/>
          <a:sy n="80" d="100"/>
        </p:scale>
        <p:origin x="9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cs typeface="B Nazanin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cs typeface="B Nazanin" panose="00000400000000000000" pitchFamily="2" charset="-78"/>
              </a:defRPr>
            </a:lvl1pPr>
          </a:lstStyle>
          <a:p>
            <a:fld id="{C262EAB7-B696-4666-8205-35DE41A7C950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cs typeface="B Nazanin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>
                <a:cs typeface="B Nazanin" panose="00000400000000000000" pitchFamily="2" charset="-78"/>
              </a:defRPr>
            </a:lvl1pPr>
          </a:lstStyle>
          <a:p>
            <a:fld id="{26AF11F7-6390-49D0-BDEB-66E144A93183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51951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B Nazanin" panose="00000400000000000000" pitchFamily="2" charset="-78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B Nazanin" panose="00000400000000000000" pitchFamily="2" charset="-78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C8719-238E-4293-B37E-A36EFAE850D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25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1111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39380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36307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57157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62185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35518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39895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7117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184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456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3342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414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534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847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2612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2427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6B27-C0F9-4BF6-9331-19A9B5789899}" type="datetimeFigureOut">
              <a:rPr lang="fa-IR" smtClean="0"/>
              <a:t>08/10/1441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3766-84C3-4DB3-9A12-80821B43FB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193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1C36B27-C0F9-4BF6-9331-19A9B5789899}" type="datetimeFigureOut">
              <a:rPr lang="fa-IR" smtClean="0"/>
              <a:pPr/>
              <a:t>08/10/1441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B423766-84C3-4DB3-9A12-80821B43FB67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87896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s://wiscmail.wisc.edu/attach/HSBC%20p.224.jpg?sid=TtUYJEnnIyU&amp;mbox=INBOX&amp;charset=escaped_unicode&amp;uid=3560&amp;number=2&amp;filename=HSBC%20p.224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https://wiscmail.wisc.edu/attach/HSBC%20p.224.jpg?sid=TtUYJEnnIyU&amp;mbox=INBOX&amp;charset=escaped_unicode&amp;uid=3560&amp;number=2&amp;filename=HSBC%20p.224.jpg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https://wiscmail.wisc.edu/attach/HSBC%20p.243.jpg?sid=TtUYJEnnIyU&amp;mbox=INBOX&amp;charset=escaped_unicode&amp;uid=3560&amp;number=3&amp;filename=HSBC%20p.243.jpg" TargetMode="External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91546" y="2606661"/>
            <a:ext cx="610776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000" b="1" dirty="0" smtClean="0">
                <a:cs typeface="B Homa" panose="00000400000000000000" pitchFamily="2" charset="-78"/>
              </a:rPr>
              <a:t>طراحی فنی </a:t>
            </a:r>
          </a:p>
          <a:p>
            <a:pPr algn="ctr"/>
            <a:r>
              <a:rPr lang="fa-IR" sz="4000" b="1" dirty="0" smtClean="0">
                <a:cs typeface="B Homa" panose="00000400000000000000" pitchFamily="2" charset="-78"/>
              </a:rPr>
              <a:t>بانک هنگ کنگ شانگهای </a:t>
            </a:r>
            <a:r>
              <a:rPr lang="en-US" sz="4000" b="1" dirty="0" smtClean="0">
                <a:cs typeface="B Homa" panose="00000400000000000000" pitchFamily="2" charset="-78"/>
              </a:rPr>
              <a:t>(HSBC)</a:t>
            </a:r>
            <a:endParaRPr lang="en-US" sz="4000" b="1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721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C:\Documents and Settings\Babak\Desktop\ax ketab\IMG_0359 copy.jpg"/>
          <p:cNvPicPr>
            <a:picLocks noChangeAspect="1" noChangeArrowheads="1"/>
          </p:cNvPicPr>
          <p:nvPr/>
        </p:nvPicPr>
        <p:blipFill>
          <a:blip r:embed="rId2" cstate="print">
            <a:lum bright="19000"/>
          </a:blip>
          <a:srcRect l="679" t="34507" r="56069" b="22071"/>
          <a:stretch>
            <a:fillRect/>
          </a:stretch>
        </p:blipFill>
        <p:spPr bwMode="auto">
          <a:xfrm>
            <a:off x="228600" y="304800"/>
            <a:ext cx="5566172" cy="4191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09800" y="3429000"/>
            <a:ext cx="167640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پلان طبقه پانزدهم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lum bright="-28000"/>
          </a:blip>
          <a:srcRect/>
          <a:stretch>
            <a:fillRect/>
          </a:stretch>
        </p:blipFill>
        <p:spPr bwMode="auto">
          <a:xfrm>
            <a:off x="6267450" y="381000"/>
            <a:ext cx="2419350" cy="61569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1676400" y="51054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Nazanin" panose="00000400000000000000" pitchFamily="2" charset="-78"/>
              </a:rPr>
              <a:t>پر و خالی در راستای عمودی</a:t>
            </a:r>
            <a:endParaRPr lang="en-US" sz="2400" b="1" dirty="0"/>
          </a:p>
        </p:txBody>
      </p:sp>
      <p:sp>
        <p:nvSpPr>
          <p:cNvPr id="8" name="Right Arrow 7"/>
          <p:cNvSpPr/>
          <p:nvPr/>
        </p:nvSpPr>
        <p:spPr>
          <a:xfrm>
            <a:off x="5867400" y="5181600"/>
            <a:ext cx="685800" cy="30480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7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114800"/>
            <a:ext cx="3810000" cy="1295400"/>
          </a:xfrm>
        </p:spPr>
        <p:txBody>
          <a:bodyPr>
            <a:normAutofit fontScale="90000"/>
          </a:bodyPr>
          <a:lstStyle/>
          <a:p>
            <a:r>
              <a:rPr lang="fa-IR" sz="3000" dirty="0" smtClean="0">
                <a:cs typeface="B Nazanin" panose="00000400000000000000" pitchFamily="2" charset="-78"/>
              </a:rPr>
              <a:t>پلان طبقه سی ام  </a:t>
            </a:r>
            <a:br>
              <a:rPr lang="fa-IR" sz="3000" dirty="0" smtClean="0">
                <a:cs typeface="B Nazanin" panose="00000400000000000000" pitchFamily="2" charset="-78"/>
              </a:rPr>
            </a:br>
            <a:r>
              <a:rPr lang="fa-IR" sz="3000" dirty="0" smtClean="0">
                <a:cs typeface="B Nazanin" panose="00000400000000000000" pitchFamily="2" charset="-78"/>
              </a:rPr>
              <a:t/>
            </a:r>
            <a:br>
              <a:rPr lang="fa-IR" sz="3000" dirty="0" smtClean="0">
                <a:cs typeface="B Nazanin" panose="00000400000000000000" pitchFamily="2" charset="-78"/>
              </a:rPr>
            </a:br>
            <a:endParaRPr lang="en-US" sz="3000" dirty="0"/>
          </a:p>
        </p:txBody>
      </p:sp>
      <p:pic>
        <p:nvPicPr>
          <p:cNvPr id="4" name="Picture 2" descr="C:\Documents and Settings\Babak\Desktop\ax ketab\IMG_0360 cop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14" t="4762" r="6037" b="50000"/>
          <a:stretch>
            <a:fillRect/>
          </a:stretch>
        </p:blipFill>
        <p:spPr bwMode="auto">
          <a:xfrm>
            <a:off x="609600" y="533400"/>
            <a:ext cx="4343400" cy="33009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Babak\Desktop\ax ketab\IMG_0360 copy.jpg"/>
          <p:cNvPicPr>
            <a:picLocks noChangeAspect="1" noChangeArrowheads="1"/>
          </p:cNvPicPr>
          <p:nvPr/>
        </p:nvPicPr>
        <p:blipFill>
          <a:blip r:embed="rId2" cstate="print"/>
          <a:srcRect t="48810" r="6037"/>
          <a:stretch>
            <a:fillRect/>
          </a:stretch>
        </p:blipFill>
        <p:spPr bwMode="auto">
          <a:xfrm>
            <a:off x="4648200" y="3276600"/>
            <a:ext cx="3962400" cy="3276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2514600" y="586740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3000" b="1" dirty="0" smtClean="0">
                <a:cs typeface="B Nazanin" panose="00000400000000000000" pitchFamily="2" charset="-78"/>
              </a:rPr>
              <a:t>پلان پشت بام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7800" y="838200"/>
            <a:ext cx="304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200" dirty="0" smtClean="0">
                <a:cs typeface="B Nazanin" panose="00000400000000000000" pitchFamily="2" charset="-78"/>
              </a:rPr>
              <a:t>-در پشت بام محلی برای فرود هلی کوپتر در نظر گرفته شده است.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9068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0"/>
            <a:ext cx="2286000" cy="1143000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آتریوم</a:t>
            </a:r>
            <a:endParaRPr lang="en-US" dirty="0"/>
          </a:p>
        </p:txBody>
      </p:sp>
      <p:pic>
        <p:nvPicPr>
          <p:cNvPr id="4" name="Picture 2" descr="C:\Documents and Settings\Babak\Desktop\x2\0057_n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000"/>
          <a:stretch>
            <a:fillRect/>
          </a:stretch>
        </p:blipFill>
        <p:spPr bwMode="auto">
          <a:xfrm>
            <a:off x="388374" y="228600"/>
            <a:ext cx="4336026" cy="320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6" name="Picture 2" descr="C:\Documents and Settings\Babak\Desktop\x2\0058_n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986" y="3733800"/>
            <a:ext cx="4320414" cy="2869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7" name="Picture 3" descr="C:\Documents and Settings\Babak\Desktop\x2\0059_n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5447" y="1219200"/>
            <a:ext cx="3547553" cy="533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3643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6019800"/>
            <a:ext cx="2362200" cy="7620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600" dirty="0" smtClean="0">
                <a:cs typeface="B Nazanin" panose="00000400000000000000" pitchFamily="2" charset="-78"/>
              </a:rPr>
              <a:t>برش شرقی غربی</a:t>
            </a:r>
            <a:endParaRPr lang="en-US" sz="2600" dirty="0"/>
          </a:p>
        </p:txBody>
      </p:sp>
      <p:pic>
        <p:nvPicPr>
          <p:cNvPr id="5" name="Picture 2" descr="C:\Documents and Settings\Babak\Desktop\ax ketab\IMG_03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2895600" cy="64604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4572000" y="1371600"/>
            <a:ext cx="3962400" cy="16927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-مقطع شرقی-غربی نشان دهنده ی چگونگی عقب نشینی بنا برای محدوده بندی مورد نیاز در شرق است.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30252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0"/>
            <a:ext cx="1752600" cy="533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sz="30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نمای شمالی</a:t>
            </a:r>
            <a:endParaRPr lang="en-US" sz="3000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Babak\Desktop\ax ketab\IMG_03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5000" contrast="19000"/>
          </a:blip>
          <a:srcRect/>
          <a:stretch>
            <a:fillRect/>
          </a:stretch>
        </p:blipFill>
        <p:spPr bwMode="auto">
          <a:xfrm>
            <a:off x="381001" y="274638"/>
            <a:ext cx="2590799" cy="55427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C:\Documents and Settings\Babak\Desktop\ax ketab\IMG_0365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6248400" y="1219200"/>
            <a:ext cx="2521076" cy="52659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781800" y="304800"/>
            <a:ext cx="17526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sz="3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نمای شرقی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2362200"/>
            <a:ext cx="1905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-در نمای شمالی ساختمان یک کل مستقیم است.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-در نمای شرقی به صورت یک حجم پله ای .مکانیکی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43664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274638"/>
            <a:ext cx="5029200" cy="1143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برش در جهت شمالی جنوبی</a:t>
            </a:r>
            <a:endParaRPr lang="en-US" dirty="0"/>
          </a:p>
        </p:txBody>
      </p:sp>
      <p:pic>
        <p:nvPicPr>
          <p:cNvPr id="4" name="Content Placeholder 3" descr="C:\Documents and Settings\Babak\Desktop\ax ketab\IMG_03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"/>
            <a:ext cx="2667000" cy="65479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53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bak\Desktop\x2\volume.jpg"/>
          <p:cNvPicPr>
            <a:picLocks noChangeAspect="1" noChangeArrowheads="1"/>
          </p:cNvPicPr>
          <p:nvPr/>
        </p:nvPicPr>
        <p:blipFill>
          <a:blip r:embed="rId2"/>
          <a:srcRect l="1724" r="5354" b="26780"/>
          <a:stretch>
            <a:fillRect/>
          </a:stretch>
        </p:blipFill>
        <p:spPr bwMode="auto">
          <a:xfrm>
            <a:off x="2133600" y="304800"/>
            <a:ext cx="5943600" cy="63484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248400" y="1752601"/>
            <a:ext cx="1447800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-اپارتمان رییس</a:t>
            </a:r>
          </a:p>
          <a:p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-سازمان هییت مدیره</a:t>
            </a:r>
          </a:p>
          <a:p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-دفاتر بازاریابی</a:t>
            </a:r>
          </a:p>
          <a:p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دپارتمان</a:t>
            </a:r>
            <a:r>
              <a:rPr lang="en-US" b="1" dirty="0" smtClean="0">
                <a:solidFill>
                  <a:srgbClr val="00B0F0"/>
                </a:solidFill>
              </a:rPr>
              <a:t>edp-</a:t>
            </a:r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4267200"/>
            <a:ext cx="1447800" cy="2369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</a:t>
            </a:r>
            <a:r>
              <a:rPr lang="fa-IR" sz="16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کارگزینی         </a:t>
            </a:r>
          </a:p>
          <a:p>
            <a:pPr algn="r"/>
            <a:r>
              <a:rPr lang="fa-IR" sz="16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-آموزش گروه</a:t>
            </a:r>
          </a:p>
          <a:p>
            <a:pPr algn="r"/>
            <a:r>
              <a:rPr lang="fa-IR" sz="16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-سازماندهی اطلاعات</a:t>
            </a:r>
          </a:p>
          <a:p>
            <a:pPr algn="r"/>
            <a:endParaRPr lang="fa-IR" sz="1600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16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-دپارتمان هنگ کنگ (سازماندهی اطلاعات</a:t>
            </a:r>
          </a:p>
          <a:p>
            <a:pPr algn="r"/>
            <a:r>
              <a:rPr lang="fa-IR" sz="16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-هال اصلی</a:t>
            </a:r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1986676"/>
            <a:ext cx="1447800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-پذیرش،سالن کنفرانس،تراس،جلسات هییت امنا</a:t>
            </a:r>
          </a:p>
          <a:p>
            <a:pPr algn="r"/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/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-پذیرش،غذا خوری مدیران،تراس</a:t>
            </a:r>
          </a:p>
          <a:p>
            <a:pPr algn="r"/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-پذیرش،فضای کار کارکنان ،تراس</a:t>
            </a:r>
          </a:p>
          <a:p>
            <a:pPr algn="r"/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/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-سازمان اعتبارات،تراس</a:t>
            </a:r>
          </a:p>
          <a:p>
            <a:pPr algn="r"/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/>
            <a:endParaRPr lang="fa-IR" b="1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025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ttps://wiscmail.wisc.edu/attach/HSBC%20p.224.jpg?sid=TtUYJEnnIyU&amp;mbox=INBOX&amp;charset=escaped_unicode&amp;uid=3560&amp;number=2&amp;filename=HSBC%20p.224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267200" y="457200"/>
            <a:ext cx="4530896" cy="5867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8" name="Picture 2" descr="M:\HSBC\HSBC Main Building, Hong Kong - Wikipedia, the free encyclopedia_files\200px-HK_HSBC_Main_Building_2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851" y="990600"/>
            <a:ext cx="3881349" cy="5181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9792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2895600"/>
            <a:ext cx="44958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ارتباطات عمودی</a:t>
            </a:r>
            <a:b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pc="300" dirty="0" smtClean="0">
                <a:cs typeface="B Nazanin" panose="00000400000000000000" pitchFamily="2" charset="-78"/>
              </a:rPr>
              <a:t> </a:t>
            </a:r>
            <a:r>
              <a:rPr lang="fa-IR" sz="2700" b="0" dirty="0" smtClean="0">
                <a:cs typeface="B Nazanin" panose="00000400000000000000" pitchFamily="2" charset="-78"/>
              </a:rPr>
              <a:t>-این ساختمان از ساختمان هایی است که اسانسورها همه ی کارهای حمل و نقل را انجام نمی دهندو پله برقی ها خیلی از ارتباطات را تسهیل می دهند.</a:t>
            </a:r>
            <a:br>
              <a:rPr lang="fa-IR" sz="2700" b="0" dirty="0" smtClean="0">
                <a:cs typeface="B Nazanin" panose="00000400000000000000" pitchFamily="2" charset="-78"/>
              </a:rPr>
            </a:br>
            <a:r>
              <a:rPr lang="fa-IR" sz="2700" b="0" dirty="0" smtClean="0">
                <a:cs typeface="B Nazanin" panose="00000400000000000000" pitchFamily="2" charset="-78"/>
              </a:rPr>
              <a:t> -5 طبقه ی خرپایی که ارتفاع دو برابر معمول دارند به عنوان مرکز اداره کننده ی ارتباطات عمودی عمل می کنند.</a:t>
            </a:r>
            <a:br>
              <a:rPr lang="fa-IR" sz="2700" b="0" dirty="0" smtClean="0">
                <a:cs typeface="B Nazanin" panose="00000400000000000000" pitchFamily="2" charset="-78"/>
              </a:rPr>
            </a:br>
            <a:r>
              <a:rPr lang="fa-IR" sz="2700" b="0" dirty="0" smtClean="0">
                <a:cs typeface="B Nazanin" panose="00000400000000000000" pitchFamily="2" charset="-78"/>
              </a:rPr>
              <a:t> -اسانسورها در یکی از این طبقات زوج یا فرد که در غرب قرار دارند طوقف می کنند.</a:t>
            </a:r>
            <a:br>
              <a:rPr lang="fa-IR" sz="2700" b="0" dirty="0" smtClean="0">
                <a:cs typeface="B Nazanin" panose="00000400000000000000" pitchFamily="2" charset="-78"/>
              </a:rPr>
            </a:br>
            <a:r>
              <a:rPr lang="fa-IR" sz="2700" b="0" dirty="0" smtClean="0">
                <a:cs typeface="B Nazanin" panose="00000400000000000000" pitchFamily="2" charset="-78"/>
              </a:rPr>
              <a:t> -بین این طبقات ارتباط عمودی توسط پله برقی ها که اجتماعی ترند صورت می گیرد.</a:t>
            </a:r>
            <a:endParaRPr lang="en-US" sz="2700" b="0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9000"/>
          </a:blip>
          <a:srcRect/>
          <a:stretch>
            <a:fillRect/>
          </a:stretch>
        </p:blipFill>
        <p:spPr bwMode="auto">
          <a:xfrm>
            <a:off x="762000" y="228600"/>
            <a:ext cx="3048000" cy="64956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1648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Babak\Desktop\x2\0064_n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4358968" cy="2895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Babak\Desktop\x2\0073_n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429000"/>
            <a:ext cx="4703097" cy="3124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019800" y="8382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-هر طبقه خرپایی مربوط به یکی از فعالیت ها ی مهم بانکی است.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4105870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-غیر از پله برقی های سالن ساختمان 23 اسانسور و 60 پله برقی دارد.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60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-228600"/>
            <a:ext cx="4191000" cy="7467600"/>
          </a:xfrm>
        </p:spPr>
        <p:txBody>
          <a:bodyPr>
            <a:normAutofit/>
          </a:bodyPr>
          <a:lstStyle/>
          <a:p>
            <a:pPr algn="r" rtl="1"/>
            <a:r>
              <a:rPr lang="fa-IR" sz="2200" spc="300" dirty="0" smtClean="0">
                <a:solidFill>
                  <a:srgbClr val="C00000"/>
                </a:solidFill>
                <a:effectLst/>
                <a:latin typeface="+mn-lt"/>
                <a:cs typeface="B Nazanin" panose="00000400000000000000" pitchFamily="2" charset="-78"/>
              </a:rPr>
              <a:t>مقدمه</a:t>
            </a:r>
            <a:r>
              <a:rPr lang="fa-IR" sz="1800" dirty="0" smtClean="0">
                <a:latin typeface="+mn-lt"/>
                <a:cs typeface="B Nazanin" panose="00000400000000000000" pitchFamily="2" charset="-78"/>
              </a:rPr>
              <a:t/>
            </a:r>
            <a:br>
              <a:rPr lang="fa-IR" sz="180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 بعد از نیو یورک  و لندن هنگ کنگ بزرگترین مرکز اقتصادی در دنیا محسوب می شود.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 بانک مرکزی هنگ کنگ معروفترین پروژه بانکی های-تک است</a:t>
            </a:r>
            <a:r>
              <a:rPr lang="en-US" sz="1800" b="0" dirty="0" smtClean="0">
                <a:latin typeface="+mn-lt"/>
                <a:cs typeface="+mn-cs"/>
              </a:rPr>
              <a:t> </a:t>
            </a: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که شش سال از کانسپت تا کامل شدن(1979-1985)طول کشیده است.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-به نوعی مرکز سرمایه هاست که مشرف به مجسمه ی شمالی میدان و گذرگاه اصلی پایانه ی مسافربری است و دیدی مستقیم به بندر دارد.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 در سال 1985 هزینه ی پروژه 670 میلیون دلار تخمین زده شد.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-طرح مذکور برای تامین نیازهای ساختمان اداره ی مرکزی بانک،که توانایی انجام خواسته های کارکردی دقیق و فنی یکی از نهادهای مهم مالی جهان را داشته با شد و در عین حال برای قرن اینده نیز مناسب باشد،تطبیق داده شده است.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-یکی از برجهای اداری با بلندترین ساختار فنر بندی در جهان(</a:t>
            </a:r>
            <a:r>
              <a:rPr lang="en-US" sz="1800" b="0" dirty="0" smtClean="0">
                <a:latin typeface="+mn-lt"/>
                <a:cs typeface="+mn-cs"/>
              </a:rPr>
              <a:t>(suspension structure</a:t>
            </a: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است.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 ارتفاع ساختمان180 متر از روی زمین و 4 طبقه در زیر زمین ،بطور کل 47 طبقه می باشد.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fa-IR" sz="1800" b="0" dirty="0" smtClean="0">
                <a:latin typeface="+mn-lt"/>
                <a:cs typeface="B Nazanin" panose="00000400000000000000" pitchFamily="2" charset="-78"/>
              </a:rPr>
              <a:t>- این بنا را سر نورمان فاستر و همکاران به عنوان معمار و آ و آروپ و شرکا به عنوان مهندس سازه طرح ریزی شده است.</a:t>
            </a:r>
            <a:br>
              <a:rPr lang="fa-IR" sz="1800" b="0" dirty="0" smtClean="0">
                <a:latin typeface="+mn-lt"/>
                <a:cs typeface="B Nazanin" panose="00000400000000000000" pitchFamily="2" charset="-78"/>
              </a:rPr>
            </a:br>
            <a:r>
              <a:rPr lang="en-US" sz="1800" b="0" dirty="0" smtClean="0">
                <a:latin typeface="+mn-lt"/>
                <a:cs typeface="+mn-cs"/>
              </a:rPr>
              <a:t> </a:t>
            </a:r>
            <a:endParaRPr lang="en-US" sz="1800" b="0" dirty="0">
              <a:latin typeface="+mn-lt"/>
              <a:cs typeface="+mn-cs"/>
            </a:endParaRPr>
          </a:p>
        </p:txBody>
      </p:sp>
      <p:pic>
        <p:nvPicPr>
          <p:cNvPr id="5" name="Picture 2" descr="M:\HSBC\Hongkong and Shanghai Bank-photo\Hongkong and Shanghai Bank-photo\exterior overvie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4206624" cy="6183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09972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8000" contrast="7000"/>
          </a:blip>
          <a:srcRect/>
          <a:stretch>
            <a:fillRect/>
          </a:stretch>
        </p:blipFill>
        <p:spPr bwMode="auto">
          <a:xfrm>
            <a:off x="228600" y="457200"/>
            <a:ext cx="5727560" cy="457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629400" y="1208544"/>
            <a:ext cx="20574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-هر طبقه ی خرپایی یک تراس دارد که علاوه بر فراهم کردن دید نقش حفاظت از ساکنان در برابر حریق را دارد.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5260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1219200"/>
            <a:ext cx="44958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معرفی سازه</a:t>
            </a:r>
            <a:b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27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-یک سازه ی عمودی متشکل از 8 ستون عظیم اساس سازه ای این بنا را تشکیل میدهند.</a:t>
            </a:r>
            <a:br>
              <a:rPr lang="fa-IR" sz="27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7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-هر ستون از 4 ستون لوله ای گرد است که به شکل مربع قرار گرفته است.</a:t>
            </a:r>
            <a:br>
              <a:rPr lang="fa-IR" sz="27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7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-این ستون ها در تراز هر طبقه به یکدیگر متصل می شوند.</a:t>
            </a:r>
            <a:endParaRPr lang="en-US" sz="27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19870" t="45164" r="15714"/>
          <a:stretch>
            <a:fillRect/>
          </a:stretch>
        </p:blipFill>
        <p:spPr bwMode="auto">
          <a:xfrm>
            <a:off x="533400" y="457199"/>
            <a:ext cx="2667000" cy="58850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9" name="Picture 5" descr="HSBC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733800"/>
            <a:ext cx="1826889" cy="2819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6858000" y="4800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ستون های ویریندیل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5791200" y="4724400"/>
            <a:ext cx="978408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stud\tarahi fanni\hsbc3\1116_385 One Space HSB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438150"/>
            <a:ext cx="3667125" cy="5505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F:\stud\tarahi fanni\hsbc3\browse05.jpg"/>
          <p:cNvPicPr>
            <a:picLocks noChangeAspect="1" noChangeArrowheads="1"/>
          </p:cNvPicPr>
          <p:nvPr/>
        </p:nvPicPr>
        <p:blipFill>
          <a:blip r:embed="rId3"/>
          <a:srcRect t="1587" b="6349"/>
          <a:stretch>
            <a:fillRect/>
          </a:stretch>
        </p:blipFill>
        <p:spPr bwMode="auto">
          <a:xfrm>
            <a:off x="190500" y="76200"/>
            <a:ext cx="4762500" cy="662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524000" y="76200"/>
            <a:ext cx="2057400" cy="6629400"/>
          </a:xfrm>
          <a:prstGeom prst="rect">
            <a:avLst/>
          </a:prstGeom>
          <a:solidFill>
            <a:srgbClr val="FF0000">
              <a:alpha val="32000"/>
            </a:srgbClr>
          </a:solidFill>
          <a:ln>
            <a:solidFill>
              <a:srgbClr val="FF000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81400" y="5486400"/>
            <a:ext cx="182879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36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خرپای ویریندیل</a:t>
            </a:r>
            <a:endParaRPr lang="en-US" sz="3600" dirty="0"/>
          </a:p>
        </p:txBody>
      </p:sp>
      <p:sp>
        <p:nvSpPr>
          <p:cNvPr id="7" name="Oval 6"/>
          <p:cNvSpPr/>
          <p:nvPr/>
        </p:nvSpPr>
        <p:spPr>
          <a:xfrm>
            <a:off x="3124200" y="46482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743200" y="43434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133600" y="44196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33600" y="48768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38400" y="51816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124200" y="51816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38400" y="46482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743200" y="4953000"/>
            <a:ext cx="381000" cy="381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581400" y="4267200"/>
            <a:ext cx="182879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36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اتصالات صلب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2892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alf Frame 3"/>
          <p:cNvSpPr/>
          <p:nvPr/>
        </p:nvSpPr>
        <p:spPr>
          <a:xfrm>
            <a:off x="838200" y="3657600"/>
            <a:ext cx="762000" cy="3810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Half Frame 4"/>
          <p:cNvSpPr/>
          <p:nvPr/>
        </p:nvSpPr>
        <p:spPr>
          <a:xfrm flipH="1" flipV="1">
            <a:off x="228600" y="5181600"/>
            <a:ext cx="609600" cy="3810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Half Frame 5"/>
          <p:cNvSpPr/>
          <p:nvPr/>
        </p:nvSpPr>
        <p:spPr>
          <a:xfrm flipH="1">
            <a:off x="152400" y="3657600"/>
            <a:ext cx="685800" cy="3810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Half Frame 6"/>
          <p:cNvSpPr/>
          <p:nvPr/>
        </p:nvSpPr>
        <p:spPr>
          <a:xfrm flipV="1">
            <a:off x="838200" y="5181600"/>
            <a:ext cx="685800" cy="3810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3657600"/>
            <a:ext cx="3048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4400" y="457200"/>
            <a:ext cx="1371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914400" y="2667000"/>
            <a:ext cx="228600" cy="68580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ame 10"/>
          <p:cNvSpPr/>
          <p:nvPr/>
        </p:nvSpPr>
        <p:spPr>
          <a:xfrm>
            <a:off x="2133600" y="3657600"/>
            <a:ext cx="1295400" cy="1981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2133600" y="2667000"/>
            <a:ext cx="228600" cy="68580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11" idx="0"/>
            <a:endCxn id="11" idx="2"/>
          </p:cNvCxnSpPr>
          <p:nvPr/>
        </p:nvCxnSpPr>
        <p:spPr>
          <a:xfrm rot="16200000" flipH="1">
            <a:off x="1790700" y="4648200"/>
            <a:ext cx="1981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905000" y="4648200"/>
            <a:ext cx="1752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-153194" y="4572000"/>
            <a:ext cx="1981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-76200" y="4572000"/>
            <a:ext cx="1752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2631812" y="4571206"/>
            <a:ext cx="2743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ight Triangle 28"/>
          <p:cNvSpPr/>
          <p:nvPr/>
        </p:nvSpPr>
        <p:spPr>
          <a:xfrm rot="16200000" flipH="1" flipV="1">
            <a:off x="3800212" y="3835400"/>
            <a:ext cx="1016000" cy="6096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/>
        </p:nvSpPr>
        <p:spPr>
          <a:xfrm rot="5400000" flipH="1" flipV="1">
            <a:off x="3220509" y="4855897"/>
            <a:ext cx="1067594" cy="498211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D:\Documents and Settings\1\My Documents\hsbc3\New Folder\Truss - Wikipedia, the free encyclopedia_files\100px-V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457200"/>
            <a:ext cx="2819400" cy="874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4383618" y="158594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/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-ویریندیل خرپایی است که همه اجزای آن چهار گوشه اند و هیچ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جز سه گوشه ای ندارد.قابی است با اتصالات صلبی که توانایی انتقال و مقاومت در لحظه خمش اعضارا دارند.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-سبکتر شدن و کاهش مصالح در مرکز تیر با لاغر کردن جان تیر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-بالا بردن مقاومت خمشی با توزیع مصالح دور از محور اصلی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-در ساختمان </a:t>
            </a:r>
            <a:r>
              <a:rPr lang="en-US" sz="2400" dirty="0" err="1" smtClean="0">
                <a:cs typeface="B Nazanin" panose="00000400000000000000" pitchFamily="2" charset="-78"/>
              </a:rPr>
              <a:t>wtc</a:t>
            </a:r>
            <a:r>
              <a:rPr lang="fa-IR" sz="2400" dirty="0" smtClean="0">
                <a:cs typeface="B Nazanin" panose="00000400000000000000" pitchFamily="2" charset="-78"/>
              </a:rPr>
              <a:t> نیز از این نوع سازه استفاده شده بود.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30253" y="457200"/>
            <a:ext cx="220284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عناصر سازه ای </a:t>
            </a:r>
          </a:p>
          <a:p>
            <a:pPr algn="ctr"/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خرپای ویریندیل</a:t>
            </a:r>
            <a:endParaRPr lang="fa-I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1\My Documents\vierendeel\11 september\construction-1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8536" r="9179"/>
          <a:stretch>
            <a:fillRect/>
          </a:stretch>
        </p:blipFill>
        <p:spPr bwMode="auto">
          <a:xfrm>
            <a:off x="228600" y="304800"/>
            <a:ext cx="4114800" cy="2814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Flowchart: Data 4"/>
          <p:cNvSpPr/>
          <p:nvPr/>
        </p:nvSpPr>
        <p:spPr>
          <a:xfrm rot="20719625">
            <a:off x="2403617" y="1436446"/>
            <a:ext cx="1746109" cy="1153491"/>
          </a:xfrm>
          <a:prstGeom prst="flowChartInputOutput">
            <a:avLst/>
          </a:prstGeom>
          <a:solidFill>
            <a:srgbClr val="FF0000">
              <a:alpha val="21000"/>
            </a:srgbClr>
          </a:solidFill>
          <a:ln>
            <a:solidFill>
              <a:srgbClr val="FF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/>
          <p:cNvSpPr/>
          <p:nvPr/>
        </p:nvSpPr>
        <p:spPr>
          <a:xfrm rot="1172504" flipH="1">
            <a:off x="1190394" y="1363098"/>
            <a:ext cx="1406516" cy="525586"/>
          </a:xfrm>
          <a:prstGeom prst="flowChartInputOutput">
            <a:avLst/>
          </a:prstGeom>
          <a:solidFill>
            <a:srgbClr val="FF0000">
              <a:alpha val="21000"/>
            </a:srgbClr>
          </a:solidFill>
          <a:ln>
            <a:solidFill>
              <a:srgbClr val="FF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 descr="D:\Documents and Settings\1\My Documents\vierendeel\11 september\fig-2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276600"/>
            <a:ext cx="3352800" cy="3144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2895600" y="4876800"/>
            <a:ext cx="685800" cy="304800"/>
          </a:xfrm>
          <a:prstGeom prst="rect">
            <a:avLst/>
          </a:prstGeom>
          <a:solidFill>
            <a:schemeClr val="bg1"/>
          </a:solidFill>
        </p:spPr>
        <p:txBody>
          <a:bodyPr vert="horz" rtlCol="0" anchor="ctr">
            <a:normAutofit fontScale="850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نیروی باد</a:t>
            </a:r>
            <a:endParaRPr kumimoji="0" lang="en-US" sz="1400" b="1" i="0" u="none" strike="noStrike" kern="1200" cap="none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itle 2"/>
          <p:cNvSpPr txBox="1">
            <a:spLocks/>
          </p:cNvSpPr>
          <p:nvPr/>
        </p:nvSpPr>
        <p:spPr>
          <a:xfrm>
            <a:off x="2209800" y="5791200"/>
            <a:ext cx="1371600" cy="304800"/>
          </a:xfrm>
          <a:prstGeom prst="rect">
            <a:avLst/>
          </a:prstGeom>
          <a:solidFill>
            <a:schemeClr val="bg1"/>
          </a:solidFill>
        </p:spPr>
        <p:txBody>
          <a:bodyPr vert="horz" rtlCol="0" anchor="ctr">
            <a:normAutofit fontScale="4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ستونها در کشیدگی</a:t>
            </a:r>
            <a:endParaRPr kumimoji="0" lang="en-US" sz="3200" b="1" i="0" u="none" strike="noStrike" kern="1200" cap="none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itle 2"/>
          <p:cNvSpPr txBox="1">
            <a:spLocks/>
          </p:cNvSpPr>
          <p:nvPr/>
        </p:nvSpPr>
        <p:spPr>
          <a:xfrm>
            <a:off x="228600" y="5105400"/>
            <a:ext cx="838200" cy="1295400"/>
          </a:xfrm>
          <a:prstGeom prst="rect">
            <a:avLst/>
          </a:prstGeom>
          <a:solidFill>
            <a:schemeClr val="bg1"/>
          </a:solidFill>
        </p:spPr>
        <p:txBody>
          <a:bodyPr vert="horz" rtlCol="0" anchor="ctr">
            <a:normAutofit fontScale="47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دیوار شبکه ای از قابهای صلب دربرش</a:t>
            </a:r>
            <a:endParaRPr kumimoji="0" lang="en-US" sz="3200" b="1" i="0" u="none" strike="noStrike" kern="1200" cap="none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 descr="D:\Documents and Settings\1\My Documents\vierendeel\11 september\fig-2-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8514" y="3276600"/>
            <a:ext cx="4292247" cy="3095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4343400" y="47172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-دیوار بیرونی مانند دیواره های خارجی یک پروفیل لوله ای شکل عمل می کنند.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-ویریندیل در خرپاهای صلب که عضو مایل نداشته باشد رخ می دهد.و در سازه هایی که پایداریشان از طریق مقاومت خمشی اعضا تامین می گردد.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011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Documents and Settings\1\My Documents\vierendeel\11 september\fig-2-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19200"/>
            <a:ext cx="7620000" cy="4660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D:\Documents and Settings\1\My Documents\vierendeel\11 september\fig-2-13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lum bright="1000" contrast="-10000"/>
          </a:blip>
          <a:srcRect/>
          <a:stretch>
            <a:fillRect/>
          </a:stretch>
        </p:blipFill>
        <p:spPr bwMode="auto">
          <a:xfrm>
            <a:off x="0" y="76200"/>
            <a:ext cx="5080000" cy="678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D:\Documents and Settings\1\My Documents\vierendeel\11 september\fig-2-2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2861810" cy="632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D:\Documents and Settings\1\My Documents\vierendeel\11 september\wtc-74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228600"/>
            <a:ext cx="4571998" cy="3111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D:\Documents and Settings\1\My Documents\vierendeel\11 september\lamont4-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3400" y="3581400"/>
            <a:ext cx="4343400" cy="3032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362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1219200"/>
            <a:ext cx="3581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1066800" y="33528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>
            <a:off x="228600" y="1371600"/>
            <a:ext cx="381000" cy="533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685800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81400" y="1371600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19200" y="3048000"/>
            <a:ext cx="3581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19200" y="32004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3657600" y="3200400"/>
            <a:ext cx="609600" cy="533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70769" y="533400"/>
            <a:ext cx="1725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pc="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تیر طره ای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15652" y="2438400"/>
            <a:ext cx="1887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تیر یکسر گیردار</a:t>
            </a:r>
            <a:endParaRPr lang="en-US" dirty="0"/>
          </a:p>
        </p:txBody>
      </p:sp>
      <p:sp>
        <p:nvSpPr>
          <p:cNvPr id="20" name="Isosceles Triangle 19"/>
          <p:cNvSpPr/>
          <p:nvPr/>
        </p:nvSpPr>
        <p:spPr>
          <a:xfrm>
            <a:off x="1219200" y="15240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371600" y="13716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267200" y="39928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انتقال بار طبقات </a:t>
            </a:r>
            <a:b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به ستونها تیر طره ای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86200" y="1905000"/>
            <a:ext cx="48108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ستون و تیر و قوس در ساده ترین فرم ممکن جهت تامین اهداف مورد نظر بکار می روند اما طره ها به حوزه فرم شناسی تعلق دارند.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                                                         (لویی اچ سالیوان) 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/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طره عضوی با تکیه گاه ثابت در یک انتهاست.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-فرق آن با تیر یکسر گیردار  در آخرین تکیه گاه آن است که در تیر طره ثابت است.</a:t>
            </a:r>
            <a:br>
              <a:rPr lang="fa-IR" sz="2400" dirty="0" smtClean="0">
                <a:cs typeface="B Nazanin" panose="00000400000000000000" pitchFamily="2" charset="-78"/>
              </a:rPr>
            </a:b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98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3048000" cy="53339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Babak\Desktop\x\2007_08_25t10.41.19_08.00_hong_kong_island_hsbc_building.jpg"/>
          <p:cNvPicPr>
            <a:picLocks noChangeAspect="1" noChangeArrowheads="1"/>
          </p:cNvPicPr>
          <p:nvPr/>
        </p:nvPicPr>
        <p:blipFill>
          <a:blip r:embed="rId3">
            <a:biLevel thresh="50000"/>
            <a:lum bright="-5000" contrast="3000"/>
          </a:blip>
          <a:srcRect l="12579" t="33180" r="17133" b="48468"/>
          <a:stretch>
            <a:fillRect/>
          </a:stretch>
        </p:blipFill>
        <p:spPr bwMode="auto">
          <a:xfrm>
            <a:off x="3200400" y="4724400"/>
            <a:ext cx="487680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1447800" y="57912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خرپای وارن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667000" y="5715000"/>
            <a:ext cx="838200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05200" y="5029200"/>
            <a:ext cx="4572000" cy="1524000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3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237629" y="73466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 -از ستونهای ویریندیل خرپاهای وارن به ارتفاع 5 طبقه طره شده اندو ساختمان را به 5 بخش سازه ای تقسیم می کند.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  -کف طبقات بین این خرپاها به صورت معلق قرار گرفته اند.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  -چنین ترکیبی 4 بار در ساختمان دیده می شود.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  -در نما این عناصر سازه ای به روشنی دیده می شود.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798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stud\tarahi fanni\ScreenHunter_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429" t="52488" r="22429" b="13633"/>
          <a:stretch>
            <a:fillRect/>
          </a:stretch>
        </p:blipFill>
        <p:spPr bwMode="auto">
          <a:xfrm>
            <a:off x="228599" y="438672"/>
            <a:ext cx="6172201" cy="959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F:\stud\tarahi fanni\stlwal07.jpg"/>
          <p:cNvPicPr>
            <a:picLocks noChangeAspect="1" noChangeArrowheads="1"/>
          </p:cNvPicPr>
          <p:nvPr/>
        </p:nvPicPr>
        <p:blipFill>
          <a:blip r:embed="rId3"/>
          <a:srcRect t="11071" r="11518" b="15183"/>
          <a:stretch>
            <a:fillRect/>
          </a:stretch>
        </p:blipFill>
        <p:spPr bwMode="auto">
          <a:xfrm>
            <a:off x="152400" y="3527946"/>
            <a:ext cx="4648200" cy="2590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00600" y="4159984"/>
            <a:ext cx="1066800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20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استفاده از خرپای وارن</a:t>
            </a:r>
            <a:br>
              <a:rPr lang="fa-IR" sz="20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20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درپلها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4455994" y="160849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-خرپای طره ای ترکیبی از خرپای وارن و سازه فنربندی است 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خرپای وارن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-هیچ عضو عمودی ندارد،همه اعضای آن کج یا افقی هستند که گروهی کششی وگروهی فشاری عمل می کنند.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841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1\My Documents\hsbc3\ScreenHunter_05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237" t="17168" r="41525"/>
          <a:stretch>
            <a:fillRect/>
          </a:stretch>
        </p:blipFill>
        <p:spPr bwMode="auto">
          <a:xfrm>
            <a:off x="228600" y="2876577"/>
            <a:ext cx="4876864" cy="36766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1371600" y="3809999"/>
            <a:ext cx="3116580" cy="1352577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F:\stud\tarahi fanni\IRBSideViewClip.jpg"/>
          <p:cNvPicPr>
            <a:picLocks noChangeAspect="1" noChangeArrowheads="1"/>
          </p:cNvPicPr>
          <p:nvPr/>
        </p:nvPicPr>
        <p:blipFill>
          <a:blip r:embed="rId3"/>
          <a:srcRect l="3982" t="9375" r="1770" b="26875"/>
          <a:stretch>
            <a:fillRect/>
          </a:stretch>
        </p:blipFill>
        <p:spPr bwMode="auto">
          <a:xfrm>
            <a:off x="228600" y="152400"/>
            <a:ext cx="54102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5638800" y="2370158"/>
            <a:ext cx="32527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-پلهای آویزان اینکاها اولین نمونه این سازه است</a:t>
            </a:r>
            <a:br>
              <a:rPr lang="fa-IR" sz="2400" b="1" dirty="0" smtClean="0">
                <a:cs typeface="B Nazanin" panose="00000400000000000000" pitchFamily="2" charset="-78"/>
              </a:rPr>
            </a:br>
            <a:r>
              <a:rPr lang="fa-IR" sz="2400" b="1" dirty="0" smtClean="0">
                <a:cs typeface="B Nazanin" panose="00000400000000000000" pitchFamily="2" charset="-78"/>
              </a:rPr>
              <a:t>-در این سازه عضو باربر از کابلها آویزان میشود.</a:t>
            </a:r>
            <a:br>
              <a:rPr lang="fa-IR" sz="2400" b="1" dirty="0" smtClean="0">
                <a:cs typeface="B Nazanin" panose="00000400000000000000" pitchFamily="2" charset="-78"/>
              </a:rPr>
            </a:br>
            <a:r>
              <a:rPr lang="fa-IR" sz="2400" b="1" dirty="0" smtClean="0">
                <a:cs typeface="B Nazanin" panose="00000400000000000000" pitchFamily="2" charset="-78"/>
              </a:rPr>
              <a:t>-در ساخت پلها با دهانه بسیارطولانیترساخته میشود</a:t>
            </a:r>
            <a:br>
              <a:rPr lang="fa-IR" sz="2400" b="1" dirty="0" smtClean="0">
                <a:cs typeface="B Nazanin" panose="00000400000000000000" pitchFamily="2" charset="-78"/>
              </a:rPr>
            </a:br>
            <a:r>
              <a:rPr lang="fa-IR" sz="2400" b="1" dirty="0" smtClean="0">
                <a:cs typeface="B Nazanin" panose="00000400000000000000" pitchFamily="2" charset="-78"/>
              </a:rPr>
              <a:t>-گرانتر از دیگر انواع پلها(پل-تیر و قوس-پل)است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19517" y="49509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Suspension structure</a:t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سازه فنر بندی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397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2789" y="-567573"/>
            <a:ext cx="3886200" cy="6202362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معرفی معمار</a:t>
            </a:r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نورمن فاستر در سال 1935 در منچستر بدنیا آمد.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واژه های تک  در معماری فاستر و شرکا  اکتشافی بزرگ از نو آوری های تکنولوژیکی و فرمها را نشان می دهد.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طراحی مدولار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استفاده از عناصر پیش ساخته</a:t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dirty="0" smtClean="0">
                <a:cs typeface="B Nazanin" panose="00000400000000000000" pitchFamily="2" charset="-78"/>
              </a:rPr>
              <a:t>- سبک  معماری بنا اکسپرسیونیسم سازه ای است.</a:t>
            </a:r>
            <a:endParaRPr lang="en-US" dirty="0"/>
          </a:p>
        </p:txBody>
      </p:sp>
      <p:pic>
        <p:nvPicPr>
          <p:cNvPr id="5" name="Picture 2" descr="C:\Documents and Settings\Babak\Desktop\ax ketab\IMG_0372 cop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1"/>
            <a:ext cx="3718982" cy="4267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48787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stud\tarahi fanni\suspended structure\reflectorrigging.jpg"/>
          <p:cNvPicPr>
            <a:picLocks noChangeAspect="1" noChangeArrowheads="1"/>
          </p:cNvPicPr>
          <p:nvPr/>
        </p:nvPicPr>
        <p:blipFill>
          <a:blip r:embed="rId2"/>
          <a:srcRect t="6383" r="52165"/>
          <a:stretch>
            <a:fillRect/>
          </a:stretch>
        </p:blipFill>
        <p:spPr bwMode="auto">
          <a:xfrm>
            <a:off x="381000" y="2971800"/>
            <a:ext cx="1066800" cy="3352800"/>
          </a:xfrm>
          <a:prstGeom prst="rect">
            <a:avLst/>
          </a:prstGeom>
          <a:noFill/>
        </p:spPr>
      </p:pic>
      <p:pic>
        <p:nvPicPr>
          <p:cNvPr id="4100" name="Picture 4" descr="F:\stud\tarahi fanni\New Folder\Suspension bridge - Wikipedia, the free encyclopedia_files\693px-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28600"/>
            <a:ext cx="8801101" cy="205740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10800000">
            <a:off x="7010400" y="1446212"/>
            <a:ext cx="990600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14400" y="1447800"/>
            <a:ext cx="990600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38600" y="609600"/>
            <a:ext cx="114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spc="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کشش</a:t>
            </a:r>
            <a:endParaRPr lang="en-US" sz="3200" spc="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33800" y="15240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spc="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فشار</a:t>
            </a:r>
            <a:endParaRPr lang="en-US" sz="3200" spc="600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6096000" y="609600"/>
            <a:ext cx="2057400" cy="4572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838200" y="609600"/>
            <a:ext cx="2286000" cy="533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09600" y="2819400"/>
            <a:ext cx="914400" cy="9144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09600" y="5486400"/>
            <a:ext cx="914400" cy="9144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114800"/>
            <a:ext cx="914400" cy="9144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>
            <a:stCxn id="21" idx="6"/>
          </p:cNvCxnSpPr>
          <p:nvPr/>
        </p:nvCxnSpPr>
        <p:spPr>
          <a:xfrm>
            <a:off x="1524000" y="3276600"/>
            <a:ext cx="533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2" idx="6"/>
          </p:cNvCxnSpPr>
          <p:nvPr/>
        </p:nvCxnSpPr>
        <p:spPr>
          <a:xfrm flipV="1">
            <a:off x="1524000" y="3276600"/>
            <a:ext cx="533400" cy="2667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133600" y="2895600"/>
            <a:ext cx="1676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b="1" spc="300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anose="00000400000000000000" pitchFamily="2" charset="-78"/>
              </a:rPr>
              <a:t>اتصال مفصلی</a:t>
            </a:r>
            <a:endParaRPr lang="en-US" b="1" spc="300" dirty="0" smtClean="0"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524000" y="4572000"/>
            <a:ext cx="381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905000" y="4191000"/>
            <a:ext cx="14478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b="1" spc="300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anose="00000400000000000000" pitchFamily="2" charset="-78"/>
              </a:rPr>
              <a:t>عضو کششی</a:t>
            </a:r>
            <a:endParaRPr lang="en-US" b="1" spc="300" dirty="0" smtClean="0"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101" name="Picture 5" descr="F:\stud\tarahi fanni\hsbc3\browse05.jpg"/>
          <p:cNvPicPr>
            <a:picLocks noChangeAspect="1" noChangeArrowheads="1"/>
          </p:cNvPicPr>
          <p:nvPr/>
        </p:nvPicPr>
        <p:blipFill>
          <a:blip r:embed="rId4"/>
          <a:srcRect b="62286"/>
          <a:stretch>
            <a:fillRect/>
          </a:stretch>
        </p:blipFill>
        <p:spPr bwMode="auto">
          <a:xfrm>
            <a:off x="3761338" y="3276600"/>
            <a:ext cx="5077862" cy="2895600"/>
          </a:xfrm>
          <a:prstGeom prst="rect">
            <a:avLst/>
          </a:prstGeom>
          <a:noFill/>
        </p:spPr>
      </p:pic>
      <p:sp>
        <p:nvSpPr>
          <p:cNvPr id="39" name="Flowchart: Delay 38"/>
          <p:cNvSpPr/>
          <p:nvPr/>
        </p:nvSpPr>
        <p:spPr>
          <a:xfrm flipH="1">
            <a:off x="5867400" y="3429000"/>
            <a:ext cx="457200" cy="533400"/>
          </a:xfrm>
          <a:prstGeom prst="flowChartDelay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Delay 39"/>
          <p:cNvSpPr/>
          <p:nvPr/>
        </p:nvSpPr>
        <p:spPr>
          <a:xfrm>
            <a:off x="7162800" y="3505200"/>
            <a:ext cx="381000" cy="533400"/>
          </a:xfrm>
          <a:prstGeom prst="flowChartDelay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382000" y="4572000"/>
            <a:ext cx="457200" cy="4572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7848600" y="4724400"/>
            <a:ext cx="457200" cy="4572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lowchart: Delay 43"/>
          <p:cNvSpPr/>
          <p:nvPr/>
        </p:nvSpPr>
        <p:spPr>
          <a:xfrm flipH="1">
            <a:off x="5867400" y="4572000"/>
            <a:ext cx="457200" cy="533400"/>
          </a:xfrm>
          <a:prstGeom prst="flowChartDelay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lowchart: Delay 44"/>
          <p:cNvSpPr/>
          <p:nvPr/>
        </p:nvSpPr>
        <p:spPr>
          <a:xfrm>
            <a:off x="7162800" y="4648200"/>
            <a:ext cx="381000" cy="533400"/>
          </a:xfrm>
          <a:prstGeom prst="flowChartDelay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810000" y="4572000"/>
            <a:ext cx="457200" cy="4572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/>
          <p:cNvCxnSpPr/>
          <p:nvPr/>
        </p:nvCxnSpPr>
        <p:spPr>
          <a:xfrm>
            <a:off x="3810000" y="3200400"/>
            <a:ext cx="20574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810000" y="3200400"/>
            <a:ext cx="34290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810000" y="3200400"/>
            <a:ext cx="3352800" cy="1447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810000" y="3200400"/>
            <a:ext cx="2514600" cy="1371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6200000" flipH="1">
            <a:off x="3238500" y="3771900"/>
            <a:ext cx="13716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42" idx="0"/>
          </p:cNvCxnSpPr>
          <p:nvPr/>
        </p:nvCxnSpPr>
        <p:spPr>
          <a:xfrm rot="16200000" flipV="1">
            <a:off x="5524500" y="1485900"/>
            <a:ext cx="1371600" cy="4800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>
            <a:off x="3810000" y="3200400"/>
            <a:ext cx="4267200" cy="14917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/>
          <p:cNvCxnSpPr/>
          <p:nvPr/>
        </p:nvCxnSpPr>
        <p:spPr>
          <a:xfrm rot="10800000">
            <a:off x="3352800" y="4191000"/>
            <a:ext cx="1447800" cy="228600"/>
          </a:xfrm>
          <a:prstGeom prst="bentConnector3">
            <a:avLst>
              <a:gd name="adj1" fmla="val 3908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286000" y="6172200"/>
            <a:ext cx="1447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b="1" spc="300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anose="00000400000000000000" pitchFamily="2" charset="-78"/>
              </a:rPr>
              <a:t>عضوفشاری</a:t>
            </a:r>
            <a:endParaRPr lang="en-US" b="1" spc="300" dirty="0" smtClean="0"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75" name="Straight Connector 74"/>
          <p:cNvCxnSpPr>
            <a:endCxn id="74" idx="3"/>
          </p:cNvCxnSpPr>
          <p:nvPr/>
        </p:nvCxnSpPr>
        <p:spPr>
          <a:xfrm rot="5400000">
            <a:off x="3679567" y="4931033"/>
            <a:ext cx="1480066" cy="1371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endCxn id="74" idx="3"/>
          </p:cNvCxnSpPr>
          <p:nvPr/>
        </p:nvCxnSpPr>
        <p:spPr>
          <a:xfrm rot="10800000" flipV="1">
            <a:off x="3733800" y="5029200"/>
            <a:ext cx="1524000" cy="1327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endCxn id="74" idx="3"/>
          </p:cNvCxnSpPr>
          <p:nvPr/>
        </p:nvCxnSpPr>
        <p:spPr>
          <a:xfrm rot="10800000" flipV="1">
            <a:off x="3733800" y="4876800"/>
            <a:ext cx="3962400" cy="148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74" idx="3"/>
          </p:cNvCxnSpPr>
          <p:nvPr/>
        </p:nvCxnSpPr>
        <p:spPr>
          <a:xfrm rot="10800000" flipV="1">
            <a:off x="3733800" y="5029200"/>
            <a:ext cx="3962400" cy="1327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14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172200" y="-762000"/>
            <a:ext cx="2819400" cy="4876800"/>
          </a:xfrm>
        </p:spPr>
        <p:txBody>
          <a:bodyPr>
            <a:normAutofit/>
          </a:bodyPr>
          <a:lstStyle/>
          <a:p>
            <a:pPr algn="r"/>
            <a:r>
              <a:rPr lang="fa-IR" sz="30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  -طره شدن خرپاها از ستون ویریندیل</a:t>
            </a:r>
            <a:endParaRPr lang="en-US" sz="3000" spc="300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Babak\Desktop\ax ketab\IMG_03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grayscl/>
            <a:lum bright="40000" contrast="40000"/>
          </a:blip>
          <a:srcRect/>
          <a:stretch>
            <a:fillRect/>
          </a:stretch>
        </p:blipFill>
        <p:spPr bwMode="auto">
          <a:xfrm>
            <a:off x="381000" y="350837"/>
            <a:ext cx="5699560" cy="6278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393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stud\tarahi fanni\hsbc3\browse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0096"/>
          <a:stretch>
            <a:fillRect/>
          </a:stretch>
        </p:blipFill>
        <p:spPr bwMode="auto">
          <a:xfrm>
            <a:off x="2107434" y="0"/>
            <a:ext cx="3733800" cy="6438297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>
          <a:xfrm>
            <a:off x="2336034" y="1981200"/>
            <a:ext cx="228600" cy="14478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707634" y="3124200"/>
            <a:ext cx="228600" cy="12192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6234" y="1905000"/>
            <a:ext cx="19050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b="1" spc="300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anose="00000400000000000000" pitchFamily="2" charset="-78"/>
              </a:rPr>
              <a:t>عضو کششی</a:t>
            </a:r>
          </a:p>
          <a:p>
            <a:pPr algn="r" rtl="1"/>
            <a:r>
              <a:rPr lang="fa-IR" b="1" spc="300" dirty="0" smtClean="0"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anose="00000400000000000000" pitchFamily="2" charset="-78"/>
              </a:rPr>
              <a:t>که وزن طبقات را به خرپای طره ای انتقال می دهد.و در انتها به طره پایینی اتصال مفصلی-فنر می شود.</a:t>
            </a:r>
            <a:endParaRPr lang="en-US" b="1" spc="300" dirty="0" smtClean="0"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/>
          <p:cNvCxnSpPr>
            <a:stCxn id="7" idx="2"/>
          </p:cNvCxnSpPr>
          <p:nvPr/>
        </p:nvCxnSpPr>
        <p:spPr>
          <a:xfrm rot="10800000" flipV="1">
            <a:off x="2031234" y="2705100"/>
            <a:ext cx="304800" cy="38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2"/>
          </p:cNvCxnSpPr>
          <p:nvPr/>
        </p:nvCxnSpPr>
        <p:spPr>
          <a:xfrm rot="10800000">
            <a:off x="2031234" y="2743200"/>
            <a:ext cx="1676400" cy="990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F:\stud\tarahi fanni\hsbc3\browse0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5033" y="228600"/>
            <a:ext cx="2235967" cy="6172201"/>
          </a:xfrm>
          <a:prstGeom prst="rect">
            <a:avLst/>
          </a:prstGeom>
          <a:noFill/>
        </p:spPr>
      </p:pic>
      <p:pic>
        <p:nvPicPr>
          <p:cNvPr id="6148" name="Picture 4" descr="F:\stud\tarahi fanni\hsbc2\Hong_Kong_Shanghai_Bank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9750" y="228600"/>
            <a:ext cx="3430270" cy="647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03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Babak\Desktop\ax ketab\IMG_03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533400"/>
            <a:ext cx="4935621" cy="3962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15000" y="381000"/>
            <a:ext cx="3048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000" b="1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تحلیل نیروها</a:t>
            </a:r>
          </a:p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  </a:t>
            </a:r>
            <a:r>
              <a:rPr lang="fa-IR" sz="2600" dirty="0" smtClean="0">
                <a:cs typeface="B Nazanin" panose="00000400000000000000" pitchFamily="2" charset="-78"/>
              </a:rPr>
              <a:t>-ساختمان به صورت کششی توسط 4 جفت خرپای ویریندیل و وارن نگه داشته می شود.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  -خرپاهای وارن در سه دهانه تنظیم شده اند.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  -خرپای وارن علاوه بر انتقال نیروها به ستون های ویریندیل،پایداری لازم را در برابر نیروهای جانبی تامین میکند.</a:t>
            </a:r>
          </a:p>
          <a:p>
            <a:pPr algn="r"/>
            <a:endParaRPr lang="fa-IR" sz="2600" dirty="0" smtClean="0">
              <a:cs typeface="B Nazanin" panose="00000400000000000000" pitchFamily="2" charset="-78"/>
            </a:endParaRPr>
          </a:p>
          <a:p>
            <a:pPr algn="r"/>
            <a:endParaRPr lang="en-US" sz="2600" spc="3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5029200"/>
            <a:ext cx="4953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  -پی ساختمان عمقی 20 متری داردکه نیروی وزن ساختمان را خنثی میکند.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88561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"/>
            <a:ext cx="3124200" cy="667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0" y="152400"/>
            <a:ext cx="3200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000" b="1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انتقال بار</a:t>
            </a:r>
          </a:p>
          <a:p>
            <a:pPr algn="r"/>
            <a:r>
              <a:rPr lang="fa-IR" sz="2000" b="1" dirty="0" smtClean="0">
                <a:cs typeface="B Nazanin" panose="00000400000000000000" pitchFamily="2" charset="-78"/>
              </a:rPr>
              <a:t>-عناصر عمودی تحت فشار است.</a:t>
            </a:r>
          </a:p>
          <a:p>
            <a:pPr algn="r"/>
            <a:r>
              <a:rPr lang="fa-IR" sz="2000" b="1" dirty="0" smtClean="0">
                <a:cs typeface="B Nazanin" panose="00000400000000000000" pitchFamily="2" charset="-78"/>
              </a:rPr>
              <a:t>-عناصر مورب تحت کشش است.</a:t>
            </a:r>
          </a:p>
          <a:p>
            <a:pPr algn="r"/>
            <a:r>
              <a:rPr lang="fa-IR" sz="2000" b="1" dirty="0" smtClean="0">
                <a:cs typeface="B Nazanin" panose="00000400000000000000" pitchFamily="2" charset="-78"/>
              </a:rPr>
              <a:t>-عناصر افقی بدون فشار و کشش.</a:t>
            </a:r>
          </a:p>
          <a:p>
            <a:pPr algn="r"/>
            <a:endParaRPr lang="en-US" sz="2000" b="1" dirty="0"/>
          </a:p>
        </p:txBody>
      </p:sp>
      <p:pic>
        <p:nvPicPr>
          <p:cNvPr id="6" name="Picture 3" descr="C:\Documents and Settings\Babak\Desktop\x2\0059_n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741168"/>
            <a:ext cx="3200400" cy="48120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3733800" y="2286000"/>
            <a:ext cx="129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 smtClean="0">
                <a:cs typeface="B Nazanin" panose="00000400000000000000" pitchFamily="2" charset="-78"/>
              </a:rPr>
              <a:t>-مقاومت در برابر نیروهای جانبی باد توسط باد بندهای بین ستون ها دفع می شود.</a:t>
            </a:r>
            <a:endParaRPr lang="en-US" sz="2000" b="1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267200" y="762000"/>
            <a:ext cx="1066800" cy="381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anose="00000400000000000000" pitchFamily="2" charset="-78"/>
              </a:rPr>
              <a:t>÷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5029200" y="3352800"/>
            <a:ext cx="1066800" cy="381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anose="00000400000000000000" pitchFamily="2" charset="-78"/>
              </a:rPr>
              <a:t>÷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43000" contrast="-3000"/>
          </a:blip>
          <a:srcRect/>
          <a:stretch>
            <a:fillRect/>
          </a:stretch>
        </p:blipFill>
        <p:spPr bwMode="auto">
          <a:xfrm>
            <a:off x="1600200" y="304800"/>
            <a:ext cx="6705600" cy="63130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609600" y="4038600"/>
            <a:ext cx="16002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spc="3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عناصر افقی</a:t>
            </a:r>
            <a:endParaRPr lang="en-US" b="1" spc="3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6600" y="1600200"/>
            <a:ext cx="175260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spc="3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عناصر عمودی</a:t>
            </a:r>
            <a:endParaRPr lang="en-US" b="1" spc="3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2743200"/>
            <a:ext cx="2057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spc="3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سازه ی ثانویه</a:t>
            </a:r>
            <a:endParaRPr lang="en-US" b="1" spc="3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3800" y="4038600"/>
            <a:ext cx="914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spc="3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پوسته</a:t>
            </a:r>
            <a:endParaRPr lang="en-US" b="1" spc="3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5193268"/>
            <a:ext cx="2057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spc="3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سازه ی اولیه</a:t>
            </a:r>
            <a:endParaRPr lang="en-US" b="1" spc="3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77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182" y="262719"/>
            <a:ext cx="2819400" cy="990600"/>
          </a:xfrm>
        </p:spPr>
        <p:txBody>
          <a:bodyPr>
            <a:noAutofit/>
          </a:bodyPr>
          <a:lstStyle/>
          <a:p>
            <a:r>
              <a:rPr lang="fa-IR" sz="4000" b="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جزییات سازه</a:t>
            </a:r>
            <a:endParaRPr lang="en-US" sz="4000" b="0" spc="300" dirty="0">
              <a:solidFill>
                <a:srgbClr val="C00000"/>
              </a:solidFill>
            </a:endParaRPr>
          </a:p>
        </p:txBody>
      </p:sp>
      <p:pic>
        <p:nvPicPr>
          <p:cNvPr id="9" name="Picture 3" descr="C:\Documents and Settings\Babak\Desktop\ax ketab\IMG_03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0964" y="1930021"/>
            <a:ext cx="5384436" cy="4038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0" name="Picture 4" descr="C:\Documents and Settings\Babak\Desktop\x2\hongkshanban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1000"/>
            <a:ext cx="2819400" cy="6202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18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990600"/>
            <a:ext cx="4648200" cy="1981200"/>
          </a:xfrm>
        </p:spPr>
        <p:txBody>
          <a:bodyPr>
            <a:normAutofit fontScale="90000"/>
          </a:bodyPr>
          <a:lstStyle/>
          <a:p>
            <a:pPr algn="r"/>
            <a:r>
              <a:rPr lang="fa-IR" spc="6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ساخت بنا</a:t>
            </a:r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-در هر ستون 30000 تن استیل و 4500 تن الومینیوم استفاده شده است.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-عملیات ساخت به طور همزمان در پایین و بالا شروع شد.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-عملیات ساخت تماما در شب انجام می شد.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-تیرها به صورت موقتی توسط نگهدارنده نگه داشته می شد.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-به علت نوسانات دما متصل کردن عناصر با چالش روبرو می شد.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-عامل دیگر تغییر سطح </a:t>
            </a:r>
            <a:r>
              <a:rPr lang="fa-IR" sz="2200" b="0" smtClean="0">
                <a:effectLst/>
                <a:cs typeface="B Nazanin" panose="00000400000000000000" pitchFamily="2" charset="-78"/>
              </a:rPr>
              <a:t>مقاومت </a:t>
            </a:r>
            <a:r>
              <a:rPr lang="fa-IR" sz="2200" b="0" smtClean="0">
                <a:effectLst/>
                <a:cs typeface="B Nazanin" panose="00000400000000000000" pitchFamily="2" charset="-78"/>
              </a:rPr>
              <a:t>زمین </a:t>
            </a:r>
            <a:r>
              <a:rPr lang="fa-IR" sz="2200" b="0" dirty="0" smtClean="0">
                <a:effectLst/>
                <a:cs typeface="B Nazanin" panose="00000400000000000000" pitchFamily="2" charset="-78"/>
              </a:rPr>
              <a:t>بود.</a:t>
            </a:r>
            <a:endParaRPr lang="en-US" sz="2700" b="0" dirty="0">
              <a:effectLst/>
            </a:endParaRPr>
          </a:p>
        </p:txBody>
      </p:sp>
      <p:pic>
        <p:nvPicPr>
          <p:cNvPr id="21507" name="Picture 3" descr="https://wiscmail.wisc.edu/attach/HSBC%20p.224.jpg?sid=TtUYJEnnIyU&amp;mbox=INBOX&amp;charset=escaped_unicode&amp;uid=3560&amp;number=2&amp;filename=HSBC%20p.224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09600" y="381000"/>
            <a:ext cx="3530568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508" name="Picture 4" descr="https://wiscmail.wisc.edu/attach/HSBC%20p.243.jpg?sid=TtUYJEnnIyU&amp;mbox=INBOX&amp;charset=escaped_unicode&amp;uid=3560&amp;number=3&amp;filename=HSBC%20p.243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317242" y="3610436"/>
            <a:ext cx="2356202" cy="32475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27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7600" y="274638"/>
            <a:ext cx="5029200" cy="6126162"/>
          </a:xfrm>
        </p:spPr>
        <p:txBody>
          <a:bodyPr>
            <a:normAutofit/>
          </a:bodyPr>
          <a:lstStyle/>
          <a:p>
            <a:pPr algn="r" rtl="1"/>
            <a:r>
              <a:rPr lang="fa-IR" sz="1700" b="0" dirty="0" smtClean="0">
                <a:effectLst/>
                <a:cs typeface="B Nazanin" panose="00000400000000000000" pitchFamily="2" charset="-78"/>
              </a:rPr>
              <a:t>-دکل ها در بریتانیا ساخته شده اند.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-ضخامت ورق فولادی بکار رفته برای این ستونها و اندازه قطر آنها به تناسب کاهش بارهای ساختار در سطوح بالا تغییر می کند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-درپی ساختمان قطر هر ستون 1.4 متر و ضخامت بیش از 100میلیمتر و در بالای برج قطر آنها 80 سانتیمتر و ضخامت 25میلیمتراست.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-دهانه خرپای معلق 33.6 متر و در جهت شرقی غربی با بیش از 10.8 متر کنسول وجود دارد.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-کف  طبقات بوسیله ساختارهای فولادی ثانویه به یکی از خرپاها وصل می شود.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-در جهت  شمالی جنوبی وزن این طبقات بوسیله بادبندهای چون پلی به خرپاهای معلق در انتهای ساختمان متصل می شود.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-بارهای قایم به بستر سنگی منتقل می شوندو بارهای افقی از طریق دکلها و بوسیله دال بتنی طبقه همکف به کف زیرزمین انتقال می یابد.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-به دلیل بالا بودن سطح آب ذر زیرزمین  دیواری محیطی به ضخامت 1 متر ساخته شده  که از 25 تا 35 متری زیر بستر سنگی کشیده شده است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-هر چهار ستونی که دکل را درست می کنند روی شمع  های جداگانه ای قرار گرفته اند.</a:t>
            </a:r>
            <a:br>
              <a:rPr lang="fa-IR" sz="1700" b="0" dirty="0" smtClean="0">
                <a:effectLst/>
                <a:cs typeface="B Nazanin" panose="00000400000000000000" pitchFamily="2" charset="-78"/>
              </a:rPr>
            </a:br>
            <a:r>
              <a:rPr lang="fa-IR" sz="1700" b="0" dirty="0" smtClean="0">
                <a:effectLst/>
                <a:cs typeface="B Nazanin" panose="00000400000000000000" pitchFamily="2" charset="-78"/>
              </a:rPr>
              <a:t>-</a:t>
            </a:r>
            <a:r>
              <a:rPr lang="fa-IR" sz="1700" b="0" dirty="0" smtClean="0">
                <a:cs typeface="B Nazanin" panose="00000400000000000000" pitchFamily="2" charset="-78"/>
              </a:rPr>
              <a:t>ترتیب دکل ها رو ساخت توزیع منظم بار مرده مورد نیاز برای مقررات در برابر حرکتهای زمین ناشی از فشار سطح آب را مانع می شود.</a:t>
            </a:r>
            <a:endParaRPr lang="en-US" sz="1700" b="0" dirty="0">
              <a:effectLst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bright="-40000"/>
          </a:blip>
          <a:srcRect/>
          <a:stretch>
            <a:fillRect/>
          </a:stretch>
        </p:blipFill>
        <p:spPr bwMode="auto">
          <a:xfrm>
            <a:off x="304800" y="228600"/>
            <a:ext cx="2819400" cy="61281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6098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lum bright="-30000" contrast="20000"/>
          </a:blip>
          <a:srcRect/>
          <a:stretch>
            <a:fillRect/>
          </a:stretch>
        </p:blipFill>
        <p:spPr bwMode="auto">
          <a:xfrm>
            <a:off x="613011" y="1459173"/>
            <a:ext cx="4872585" cy="3886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0" y="533400"/>
            <a:ext cx="2514600" cy="685800"/>
          </a:xfrm>
        </p:spPr>
        <p:txBody>
          <a:bodyPr>
            <a:normAutofit/>
          </a:bodyPr>
          <a:lstStyle/>
          <a:p>
            <a:r>
              <a:rPr lang="fa-IR" sz="36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نوع اتصال</a:t>
            </a:r>
            <a:endParaRPr lang="en-US" sz="3600" spc="300" dirty="0">
              <a:solidFill>
                <a:srgbClr val="C00000"/>
              </a:solidFill>
            </a:endParaRPr>
          </a:p>
        </p:txBody>
      </p:sp>
      <p:pic>
        <p:nvPicPr>
          <p:cNvPr id="6" name="Picture 6" descr="F:\stud\tarahi fanni\hsbc3\New Folder (2)\223px-Bolted_joint.svg.png"/>
          <p:cNvPicPr>
            <a:picLocks noChangeAspect="1" noChangeArrowheads="1"/>
          </p:cNvPicPr>
          <p:nvPr/>
        </p:nvPicPr>
        <p:blipFill>
          <a:blip r:embed="rId3"/>
          <a:srcRect t="9439" b="5605"/>
          <a:stretch>
            <a:fillRect/>
          </a:stretch>
        </p:blipFill>
        <p:spPr bwMode="auto">
          <a:xfrm>
            <a:off x="5791200" y="1904999"/>
            <a:ext cx="2581274" cy="33336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284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28600"/>
            <a:ext cx="4114800" cy="3657600"/>
          </a:xfrm>
        </p:spPr>
        <p:txBody>
          <a:bodyPr>
            <a:normAutofit/>
          </a:bodyPr>
          <a:lstStyle/>
          <a:p>
            <a:pPr algn="r" rtl="1"/>
            <a:r>
              <a:rPr lang="fa-IR" sz="24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تاریخچه بنا</a:t>
            </a:r>
            <a:r>
              <a:rPr lang="fa-IR" sz="2100" dirty="0" smtClean="0">
                <a:cs typeface="B Nazanin" panose="00000400000000000000" pitchFamily="2" charset="-78"/>
              </a:rPr>
              <a:t/>
            </a:r>
            <a:br>
              <a:rPr lang="fa-IR" sz="2100" dirty="0" smtClean="0">
                <a:cs typeface="B Nazanin" panose="00000400000000000000" pitchFamily="2" charset="-78"/>
              </a:rPr>
            </a:br>
            <a:r>
              <a:rPr lang="fa-IR" sz="2100" dirty="0" smtClean="0">
                <a:cs typeface="B Nazanin" panose="00000400000000000000" pitchFamily="2" charset="-78"/>
              </a:rPr>
              <a:t> </a:t>
            </a:r>
            <a:r>
              <a:rPr lang="fa-IR" sz="2100" b="0" dirty="0" smtClean="0">
                <a:cs typeface="B Nazanin" panose="00000400000000000000" pitchFamily="2" charset="-78"/>
              </a:rPr>
              <a:t>- اولین ساختمان  بانک در سال </a:t>
            </a:r>
            <a:r>
              <a:rPr lang="en-US" sz="2100" b="0" dirty="0" smtClean="0">
                <a:cs typeface="+mn-cs"/>
              </a:rPr>
              <a:t>1865 </a:t>
            </a:r>
            <a:r>
              <a:rPr lang="fa-IR" sz="2100" b="0" dirty="0" smtClean="0">
                <a:cs typeface="B Nazanin" panose="00000400000000000000" pitchFamily="2" charset="-78"/>
              </a:rPr>
              <a:t>که اوج شکوفایی اقتصادی منطقه بود شروع به کار کردو تا سال 1882 مورد استفاده قرار گرفت.</a:t>
            </a:r>
            <a:br>
              <a:rPr lang="fa-IR" sz="2100" b="0" dirty="0" smtClean="0">
                <a:cs typeface="B Nazanin" panose="00000400000000000000" pitchFamily="2" charset="-78"/>
              </a:rPr>
            </a:br>
            <a:r>
              <a:rPr lang="fa-IR" sz="2100" b="0" dirty="0" smtClean="0">
                <a:cs typeface="B Nazanin" panose="00000400000000000000" pitchFamily="2" charset="-78"/>
              </a:rPr>
              <a:t>  - در سال 1886 تخریب شد و دوباره در همان سال ساخته شد.</a:t>
            </a:r>
            <a:br>
              <a:rPr lang="fa-IR" sz="2100" b="0" dirty="0" smtClean="0">
                <a:cs typeface="B Nazanin" panose="00000400000000000000" pitchFamily="2" charset="-78"/>
              </a:rPr>
            </a:br>
            <a:endParaRPr lang="en-US" sz="2100" b="0" dirty="0">
              <a:cs typeface="+mn-cs"/>
            </a:endParaRPr>
          </a:p>
        </p:txBody>
      </p:sp>
      <p:pic>
        <p:nvPicPr>
          <p:cNvPr id="3074" name="Picture 2" descr="M:\HSBC\HSBC Main Building, Hong Kong - Wikipedia, the free encyclopedia_files\130px-Hkhsbc_j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7744" y="3352800"/>
            <a:ext cx="2251856" cy="31699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M:\HSBC\HSBC Main Building, Hong Kong - Wikipedia, the free encyclopedia_files\200px-HKBank18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799" y="533400"/>
            <a:ext cx="4090937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ctangle 4"/>
          <p:cNvSpPr/>
          <p:nvPr/>
        </p:nvSpPr>
        <p:spPr>
          <a:xfrm>
            <a:off x="762000" y="3810000"/>
            <a:ext cx="510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 - در سال 1935بنا تخریب و باز سازی شد و اولین بنا با تهویه طبیعی بودو سبک ان شیکاگو.</a:t>
            </a:r>
            <a:br>
              <a:rPr lang="fa-IR" sz="2000" dirty="0" smtClean="0">
                <a:cs typeface="B Nazanin" panose="00000400000000000000" pitchFamily="2" charset="-78"/>
              </a:rPr>
            </a:br>
            <a:r>
              <a:rPr lang="fa-IR" sz="2000" dirty="0" smtClean="0">
                <a:cs typeface="B Nazanin" panose="00000400000000000000" pitchFamily="2" charset="-78"/>
              </a:rPr>
              <a:t> - سال 1978 باز هم تخریب شد و 1986 ساخت آن تمام شد.</a:t>
            </a:r>
            <a:br>
              <a:rPr lang="fa-IR" sz="2000" dirty="0" smtClean="0">
                <a:cs typeface="B Nazanin" panose="00000400000000000000" pitchFamily="2" charset="-78"/>
              </a:rPr>
            </a:br>
            <a:r>
              <a:rPr lang="fa-IR" sz="2000" dirty="0" smtClean="0">
                <a:cs typeface="B Nazanin" panose="00000400000000000000" pitchFamily="2" charset="-78"/>
              </a:rPr>
              <a:t> -پر خرج ترین ساختمان در دنیا بود</a:t>
            </a:r>
            <a:br>
              <a:rPr lang="fa-IR" sz="2000" dirty="0" smtClean="0">
                <a:cs typeface="B Nazanin" panose="00000400000000000000" pitchFamily="2" charset="-78"/>
              </a:rPr>
            </a:br>
            <a:r>
              <a:rPr lang="fa-IR" sz="2000" dirty="0" smtClean="0">
                <a:cs typeface="B Nazanin" panose="00000400000000000000" pitchFamily="2" charset="-78"/>
              </a:rPr>
              <a:t> - اولین تغییر در سال 2006 صورت گرفت در لابی همکف برای بهبود امنیت و دسترسی به فضاها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64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7851" y="-228600"/>
            <a:ext cx="4652749" cy="4724400"/>
          </a:xfrm>
        </p:spPr>
        <p:txBody>
          <a:bodyPr>
            <a:normAutofit/>
          </a:bodyPr>
          <a:lstStyle/>
          <a:p>
            <a:pPr lvl="0" algn="r" rtl="1"/>
            <a:r>
              <a:rPr lang="fa-IR" sz="4000" b="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  <a:t>تاسیسات</a:t>
            </a:r>
            <a:r>
              <a:rPr lang="fa-IR" sz="4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/>
            </a:r>
            <a:br>
              <a:rPr lang="fa-IR" sz="4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18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</a:t>
            </a:r>
            <a:r>
              <a:rPr lang="fa-IR" sz="2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سیستم توزیع از طریق کف برای تمام خدمات شامل خدمات الکتریکی و ارتباط دوربرد و تهویه مطبوع  طراحی شده و همچنین سیستم پیش ساخته رایزرهای مدولار که تمام خدمات عمودی شبکه های توزیع را در خود جای داده است.</a:t>
            </a:r>
            <a:br>
              <a:rPr lang="fa-IR" sz="2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-سرعت کیفیت متراکم کردن سه خاصه ای بود که باعث شد مشکل شبکه های تهویه وتوزیع هوا بوجود بیاید.</a:t>
            </a:r>
            <a:br>
              <a:rPr lang="fa-IR" sz="2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0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-مسیر های قایم در دو طرف شرق و غرب ساختمان را بر عهده دارند.</a:t>
            </a:r>
            <a:r>
              <a:rPr lang="en-US" sz="1600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</a:rPr>
            </a:b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5450" y="3790950"/>
            <a:ext cx="32575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3048000" y="5257800"/>
            <a:ext cx="2514600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اتصال رایزر عمودی به ستون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</a:b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33399"/>
            <a:ext cx="2743200" cy="596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5512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791200" y="-381000"/>
            <a:ext cx="2819400" cy="1401762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تهویه همرفتی</a:t>
            </a:r>
            <a:endParaRPr lang="en-US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90600" y="3886200"/>
            <a:ext cx="5102859" cy="21974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9765" y="685800"/>
            <a:ext cx="5253235" cy="30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 descr="C:\Documents and Settings\Babak\Desktop\x2\9306_web_mil_normal_a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673864"/>
            <a:ext cx="2209800" cy="31416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4135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101" r="4183"/>
          <a:stretch>
            <a:fillRect/>
          </a:stretch>
        </p:blipFill>
        <p:spPr bwMode="auto">
          <a:xfrm>
            <a:off x="152400" y="274638"/>
            <a:ext cx="6553200" cy="6172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705600" y="274638"/>
            <a:ext cx="2362200" cy="6354762"/>
          </a:xfrm>
        </p:spPr>
        <p:txBody>
          <a:bodyPr/>
          <a:lstStyle/>
          <a:p>
            <a:pPr algn="r"/>
            <a:r>
              <a:rPr lang="en-US" sz="2000" dirty="0" smtClean="0"/>
              <a:t>A</a:t>
            </a:r>
            <a:r>
              <a:rPr lang="fa-IR" sz="2000" dirty="0" smtClean="0">
                <a:cs typeface="B Nazanin" panose="00000400000000000000" pitchFamily="2" charset="-78"/>
              </a:rPr>
              <a:t>         </a:t>
            </a:r>
            <a:r>
              <a:rPr lang="en-US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سازه فلزی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b</a:t>
            </a:r>
            <a:r>
              <a:rPr lang="fa-IR" sz="1800" dirty="0" smtClean="0">
                <a:cs typeface="B Nazanin" panose="00000400000000000000" pitchFamily="2" charset="-78"/>
              </a:rPr>
              <a:t>پارتیشن شفاف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c </a:t>
            </a:r>
            <a:r>
              <a:rPr lang="fa-IR" sz="1800" dirty="0" smtClean="0">
                <a:cs typeface="B Nazanin" panose="00000400000000000000" pitchFamily="2" charset="-78"/>
              </a:rPr>
              <a:t>آبفشان ضد حریق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d </a:t>
            </a:r>
            <a:r>
              <a:rPr lang="fa-IR" sz="1800" dirty="0" smtClean="0">
                <a:cs typeface="B Nazanin" panose="00000400000000000000" pitchFamily="2" charset="-78"/>
              </a:rPr>
              <a:t>تهویه مطبوع             </a:t>
            </a:r>
            <a:r>
              <a:rPr lang="en-US" sz="1800" dirty="0" smtClean="0"/>
              <a:t>e</a:t>
            </a:r>
            <a:r>
              <a:rPr lang="fa-IR" sz="1800" dirty="0" smtClean="0">
                <a:cs typeface="B Nazanin" panose="00000400000000000000" pitchFamily="2" charset="-78"/>
              </a:rPr>
              <a:t>محافظ سازه دربرابر آتش  </a:t>
            </a:r>
            <a:r>
              <a:rPr lang="en-US" sz="1800" dirty="0" smtClean="0"/>
              <a:t>f</a:t>
            </a:r>
            <a:r>
              <a:rPr lang="fa-IR" sz="1800" dirty="0" smtClean="0">
                <a:cs typeface="B Nazanin" panose="00000400000000000000" pitchFamily="2" charset="-78"/>
              </a:rPr>
              <a:t>کف تمام شده </a:t>
            </a:r>
            <a:r>
              <a:rPr lang="fa-IR" sz="1800" dirty="0">
                <a:cs typeface="B Nazanin" panose="00000400000000000000" pitchFamily="2" charset="-78"/>
              </a:rPr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g </a:t>
            </a:r>
            <a:r>
              <a:rPr lang="fa-IR" sz="1800" dirty="0" smtClean="0">
                <a:cs typeface="B Nazanin" panose="00000400000000000000" pitchFamily="2" charset="-78"/>
              </a:rPr>
              <a:t>بتن سبک  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h</a:t>
            </a:r>
            <a:r>
              <a:rPr lang="ru-RU" sz="1800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سقف تمام شده 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عنصر متحرک شفاف  </a:t>
            </a:r>
            <a:r>
              <a:rPr lang="en-US" sz="1800" dirty="0" smtClean="0"/>
              <a:t>j</a:t>
            </a:r>
            <a:r>
              <a:rPr lang="fa-IR" sz="1800" dirty="0" smtClean="0">
                <a:cs typeface="B Nazanin" panose="00000400000000000000" pitchFamily="2" charset="-78"/>
              </a:rPr>
              <a:t>پنجره دو جداره         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k </a:t>
            </a:r>
            <a:r>
              <a:rPr lang="fa-IR" sz="1800" dirty="0" smtClean="0">
                <a:cs typeface="B Nazanin" panose="00000400000000000000" pitchFamily="2" charset="-78"/>
              </a:rPr>
              <a:t>شیشه ثابت  خارجی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l </a:t>
            </a:r>
            <a:r>
              <a:rPr lang="fa-IR" sz="1800" dirty="0" smtClean="0">
                <a:cs typeface="B Nazanin" panose="00000400000000000000" pitchFamily="2" charset="-78"/>
              </a:rPr>
              <a:t>شیشه تیره جاذب گرما         </a:t>
            </a:r>
            <a:r>
              <a:rPr lang="en-US" sz="1800" dirty="0" smtClean="0"/>
              <a:t>m </a:t>
            </a:r>
            <a:r>
              <a:rPr lang="fa-IR" sz="1800" dirty="0" smtClean="0">
                <a:cs typeface="B Nazanin" panose="00000400000000000000" pitchFamily="2" charset="-78"/>
              </a:rPr>
              <a:t>چهارچوب ورودی هوا     </a:t>
            </a:r>
            <a:r>
              <a:rPr lang="en-US" sz="1800" dirty="0" smtClean="0"/>
              <a:t>n </a:t>
            </a:r>
            <a:r>
              <a:rPr lang="fa-IR" sz="1800" dirty="0" smtClean="0">
                <a:cs typeface="B Nazanin" panose="00000400000000000000" pitchFamily="2" charset="-78"/>
              </a:rPr>
              <a:t>چهارچوب خروجی هوا     </a:t>
            </a:r>
            <a:r>
              <a:rPr lang="en-US" sz="1800" dirty="0" smtClean="0"/>
              <a:t>o </a:t>
            </a:r>
            <a:r>
              <a:rPr lang="fa-IR" sz="1800" dirty="0" smtClean="0">
                <a:cs typeface="B Nazanin" panose="00000400000000000000" pitchFamily="2" charset="-78"/>
              </a:rPr>
              <a:t>نوردهی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p </a:t>
            </a:r>
            <a:r>
              <a:rPr lang="fa-IR" sz="1800" dirty="0" smtClean="0">
                <a:cs typeface="B Nazanin" panose="00000400000000000000" pitchFamily="2" charset="-78"/>
              </a:rPr>
              <a:t>روکش شیشه ای               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fa-IR" sz="1800" dirty="0" smtClean="0">
                <a:cs typeface="B Nazanin" panose="00000400000000000000" pitchFamily="2" charset="-78"/>
              </a:rPr>
              <a:t/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fa-IR" sz="1800" dirty="0" smtClean="0">
                <a:cs typeface="B Nazanin" panose="00000400000000000000" pitchFamily="2" charset="-78"/>
              </a:rPr>
              <a:t/>
            </a:r>
            <a:br>
              <a:rPr lang="fa-IR" sz="1800" dirty="0" smtClean="0">
                <a:cs typeface="B Nazanin" panose="00000400000000000000" pitchFamily="2" charset="-78"/>
              </a:rPr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4175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12838"/>
            <a:ext cx="2362200" cy="6354762"/>
          </a:xfrm>
        </p:spPr>
        <p:txBody>
          <a:bodyPr/>
          <a:lstStyle/>
          <a:p>
            <a:pPr algn="r"/>
            <a:r>
              <a:rPr lang="en-US" sz="2000" dirty="0" smtClean="0"/>
              <a:t>A</a:t>
            </a:r>
            <a:r>
              <a:rPr lang="fa-IR" sz="2000" dirty="0" smtClean="0">
                <a:cs typeface="B Nazanin" panose="00000400000000000000" pitchFamily="2" charset="-78"/>
              </a:rPr>
              <a:t>         </a:t>
            </a:r>
            <a:r>
              <a:rPr lang="en-US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سازه فلزی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>
                <a:cs typeface="B Nazanin" panose="00000400000000000000" pitchFamily="2" charset="-78"/>
              </a:rPr>
              <a:t> </a:t>
            </a:r>
            <a:r>
              <a:rPr lang="en-US" sz="1800" dirty="0" smtClean="0"/>
              <a:t>b</a:t>
            </a:r>
            <a:r>
              <a:rPr lang="fa-IR" sz="1800" dirty="0" smtClean="0">
                <a:cs typeface="B Nazanin" panose="00000400000000000000" pitchFamily="2" charset="-78"/>
              </a:rPr>
              <a:t>پارتیشن شفاف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>
                <a:cs typeface="B Nazanin" panose="00000400000000000000" pitchFamily="2" charset="-78"/>
              </a:rPr>
              <a:t> </a:t>
            </a:r>
            <a:r>
              <a:rPr lang="en-US" sz="1800" dirty="0" smtClean="0"/>
              <a:t>c </a:t>
            </a:r>
            <a:r>
              <a:rPr lang="fa-IR" sz="1800" dirty="0" smtClean="0">
                <a:cs typeface="B Nazanin" panose="00000400000000000000" pitchFamily="2" charset="-78"/>
              </a:rPr>
              <a:t>آبفشان ضد حریق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d </a:t>
            </a:r>
            <a:r>
              <a:rPr lang="fa-IR" sz="1800" dirty="0" smtClean="0">
                <a:cs typeface="B Nazanin" panose="00000400000000000000" pitchFamily="2" charset="-78"/>
              </a:rPr>
              <a:t>تهویه مطبوع             </a:t>
            </a:r>
            <a:r>
              <a:rPr lang="en-US" sz="1800" dirty="0" smtClean="0"/>
              <a:t>e</a:t>
            </a:r>
            <a:r>
              <a:rPr lang="fa-IR" sz="1800" dirty="0" smtClean="0">
                <a:cs typeface="B Nazanin" panose="00000400000000000000" pitchFamily="2" charset="-78"/>
              </a:rPr>
              <a:t>محافظ سازه دربرابر آتش  </a:t>
            </a:r>
            <a:r>
              <a:rPr lang="en-US" sz="1800" dirty="0" smtClean="0"/>
              <a:t>f</a:t>
            </a:r>
            <a:r>
              <a:rPr lang="fa-IR" sz="1800" dirty="0" smtClean="0">
                <a:cs typeface="B Nazanin" panose="00000400000000000000" pitchFamily="2" charset="-78"/>
              </a:rPr>
              <a:t>کف تمام شده </a:t>
            </a:r>
            <a:r>
              <a:rPr lang="fa-IR" sz="1800" dirty="0">
                <a:cs typeface="B Nazanin" panose="00000400000000000000" pitchFamily="2" charset="-78"/>
              </a:rPr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g </a:t>
            </a:r>
            <a:r>
              <a:rPr lang="fa-IR" sz="1800" dirty="0" smtClean="0">
                <a:cs typeface="B Nazanin" panose="00000400000000000000" pitchFamily="2" charset="-78"/>
              </a:rPr>
              <a:t>بتن سبک  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h</a:t>
            </a:r>
            <a:r>
              <a:rPr lang="ru-RU" sz="1800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سقف تمام شده  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 </a:t>
            </a:r>
            <a:r>
              <a:rPr lang="fa-IR" sz="1800" dirty="0" smtClean="0">
                <a:cs typeface="B Nazanin" panose="00000400000000000000" pitchFamily="2" charset="-78"/>
              </a:rPr>
              <a:t>عنصر متحرک شفاف  </a:t>
            </a:r>
            <a:r>
              <a:rPr lang="en-US" sz="1800" dirty="0" smtClean="0"/>
              <a:t>j</a:t>
            </a:r>
            <a:r>
              <a:rPr lang="fa-IR" sz="1800" dirty="0" smtClean="0">
                <a:cs typeface="B Nazanin" panose="00000400000000000000" pitchFamily="2" charset="-78"/>
              </a:rPr>
              <a:t>پنجره دو جداره         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k </a:t>
            </a:r>
            <a:r>
              <a:rPr lang="fa-IR" sz="1800" dirty="0" smtClean="0">
                <a:cs typeface="B Nazanin" panose="00000400000000000000" pitchFamily="2" charset="-78"/>
              </a:rPr>
              <a:t>شیشه ثابت  خارجی         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l </a:t>
            </a:r>
            <a:r>
              <a:rPr lang="fa-IR" sz="1800" dirty="0" smtClean="0">
                <a:cs typeface="B Nazanin" panose="00000400000000000000" pitchFamily="2" charset="-78"/>
              </a:rPr>
              <a:t>شیشه تیره جاذب گرما         </a:t>
            </a:r>
            <a:r>
              <a:rPr lang="en-US" sz="1800" dirty="0" smtClean="0"/>
              <a:t>m </a:t>
            </a:r>
            <a:r>
              <a:rPr lang="fa-IR" sz="1800" dirty="0" smtClean="0">
                <a:cs typeface="B Nazanin" panose="00000400000000000000" pitchFamily="2" charset="-78"/>
              </a:rPr>
              <a:t>چهارچوب ورودی هوا     </a:t>
            </a:r>
            <a:r>
              <a:rPr lang="en-US" sz="1800" dirty="0" smtClean="0"/>
              <a:t>n </a:t>
            </a:r>
            <a:r>
              <a:rPr lang="fa-IR" sz="1800" dirty="0" smtClean="0">
                <a:cs typeface="B Nazanin" panose="00000400000000000000" pitchFamily="2" charset="-78"/>
              </a:rPr>
              <a:t>چهارچوب خروجی هوا     </a:t>
            </a:r>
            <a:r>
              <a:rPr lang="en-US" sz="1800" dirty="0" smtClean="0"/>
              <a:t>o </a:t>
            </a:r>
            <a:r>
              <a:rPr lang="fa-IR" sz="1800" dirty="0" smtClean="0">
                <a:cs typeface="B Nazanin" panose="00000400000000000000" pitchFamily="2" charset="-78"/>
              </a:rPr>
              <a:t>نوردهی </a:t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en-US" sz="1800" dirty="0" smtClean="0"/>
              <a:t>p </a:t>
            </a:r>
            <a:r>
              <a:rPr lang="fa-IR" sz="1800" dirty="0" smtClean="0">
                <a:cs typeface="B Nazanin" panose="00000400000000000000" pitchFamily="2" charset="-78"/>
              </a:rPr>
              <a:t>روکش شیشه ای               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fa-IR" sz="1800" dirty="0" smtClean="0">
                <a:cs typeface="B Nazanin" panose="00000400000000000000" pitchFamily="2" charset="-78"/>
              </a:rPr>
              <a:t/>
            </a:r>
            <a:br>
              <a:rPr lang="fa-IR" sz="1800" dirty="0" smtClean="0">
                <a:cs typeface="B Nazanin" panose="00000400000000000000" pitchFamily="2" charset="-78"/>
              </a:rPr>
            </a:br>
            <a:r>
              <a:rPr lang="fa-IR" sz="1800" dirty="0" smtClean="0">
                <a:cs typeface="B Nazanin" panose="00000400000000000000" pitchFamily="2" charset="-78"/>
              </a:rPr>
              <a:t/>
            </a:r>
            <a:br>
              <a:rPr lang="fa-IR" sz="1800" dirty="0" smtClean="0">
                <a:cs typeface="B Nazanin" panose="00000400000000000000" pitchFamily="2" charset="-78"/>
              </a:rPr>
            </a:br>
            <a:endParaRPr lang="en-US" sz="1800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3581400" cy="6907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334000" y="274638"/>
            <a:ext cx="3352800" cy="1173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4400" dirty="0" smtClean="0">
                <a:latin typeface="+mj-lt"/>
                <a:ea typeface="+mj-ea"/>
                <a:cs typeface="B Nazanin" panose="00000400000000000000" pitchFamily="2" charset="-78"/>
              </a:rPr>
              <a:t>ت</a:t>
            </a:r>
            <a:r>
              <a:rPr kumimoji="0" lang="fa-I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anose="00000400000000000000" pitchFamily="2" charset="-78"/>
              </a:rPr>
              <a:t>اسیسات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3693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-76200"/>
            <a:ext cx="3886200" cy="47244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معماری و نور</a:t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1600" dirty="0" smtClean="0">
                <a:cs typeface="B Nazanin" panose="00000400000000000000" pitchFamily="2" charset="-78"/>
              </a:rPr>
              <a:t>-در مرکز پلان جاییکه بهعنوان نقطه کور پلان تعریف می شود جای خود را به فضای جالب  و شور ا نگیزی  داده است.</a:t>
            </a:r>
            <a:br>
              <a:rPr lang="fa-IR" sz="1600" dirty="0" smtClean="0">
                <a:cs typeface="B Nazanin" panose="00000400000000000000" pitchFamily="2" charset="-78"/>
              </a:rPr>
            </a:br>
            <a:r>
              <a:rPr lang="fa-IR" sz="1600" dirty="0" smtClean="0">
                <a:cs typeface="B Nazanin" panose="00000400000000000000" pitchFamily="2" charset="-78"/>
              </a:rPr>
              <a:t>-در حقیقت نور آتریوم توسط آینه های پریسکوپ عظیم به هال مرکزی بانک منتقل می شود.</a:t>
            </a:r>
            <a:br>
              <a:rPr lang="fa-IR" sz="1600" dirty="0" smtClean="0">
                <a:cs typeface="B Nazanin" panose="00000400000000000000" pitchFamily="2" charset="-78"/>
              </a:rPr>
            </a:br>
            <a:r>
              <a:rPr lang="fa-IR" sz="1600" dirty="0" smtClean="0">
                <a:cs typeface="B Nazanin" panose="00000400000000000000" pitchFamily="2" charset="-78"/>
              </a:rPr>
              <a:t>-به کمک دو دسته آینه آینه های مسطح که در قسمت  جنوبی طبقه ی 12 واقع شده و آینه های مقعر که بر فراز آتریوم قرار دارد.</a:t>
            </a:r>
            <a:br>
              <a:rPr lang="fa-IR" sz="1600" dirty="0" smtClean="0">
                <a:cs typeface="B Nazanin" panose="00000400000000000000" pitchFamily="2" charset="-78"/>
              </a:rPr>
            </a:br>
            <a:r>
              <a:rPr lang="fa-IR" sz="1600" dirty="0" smtClean="0">
                <a:cs typeface="B Nazanin" panose="00000400000000000000" pitchFamily="2" charset="-78"/>
              </a:rPr>
              <a:t>-این آینه ها فقط در یک جهت حرکت می کنند که بر اساس ارتفاع خورشید در طول روز تنظیم می شود و حرکت شرقی غربی ندارد. </a:t>
            </a:r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endParaRPr lang="en-US" dirty="0"/>
          </a:p>
        </p:txBody>
      </p:sp>
      <p:pic>
        <p:nvPicPr>
          <p:cNvPr id="22530" name="Picture 2" descr="C:\Documents and Settings\Babak\Desktop\x2\ScreenHunter_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3771900" cy="5054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7325" y="3810000"/>
            <a:ext cx="3190875" cy="2476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Down Arrow 4"/>
          <p:cNvSpPr/>
          <p:nvPr/>
        </p:nvSpPr>
        <p:spPr>
          <a:xfrm>
            <a:off x="2133600" y="1447800"/>
            <a:ext cx="685800" cy="3124200"/>
          </a:xfrm>
          <a:prstGeom prst="downArrow">
            <a:avLst/>
          </a:prstGeom>
          <a:solidFill>
            <a:srgbClr val="FFC000">
              <a:alpha val="44000"/>
            </a:srgbClr>
          </a:solidFill>
          <a:ln>
            <a:solidFill>
              <a:srgbClr val="FFC0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9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04800"/>
            <a:ext cx="4343400" cy="3539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865372"/>
            <a:ext cx="3852746" cy="3916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92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Babak\Desktop\ax ketab\IMG_03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79423"/>
            <a:ext cx="2514600" cy="617377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Sun 5"/>
          <p:cNvSpPr/>
          <p:nvPr/>
        </p:nvSpPr>
        <p:spPr>
          <a:xfrm>
            <a:off x="7239000" y="2819400"/>
            <a:ext cx="304800" cy="381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6667500" y="3771900"/>
            <a:ext cx="1143000" cy="15240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5410200" y="4419600"/>
            <a:ext cx="914400" cy="762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own Arrow 19"/>
          <p:cNvSpPr/>
          <p:nvPr/>
        </p:nvSpPr>
        <p:spPr>
          <a:xfrm>
            <a:off x="6019800" y="762000"/>
            <a:ext cx="228600" cy="3352800"/>
          </a:xfrm>
          <a:prstGeom prst="downArrow">
            <a:avLst/>
          </a:prstGeom>
          <a:solidFill>
            <a:srgbClr val="FFC000">
              <a:alpha val="64000"/>
            </a:srgbClr>
          </a:solidFill>
          <a:ln>
            <a:solidFill>
              <a:srgbClr val="FFC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3" descr="C:\Documents and Settings\Babak\Desktop\x2\screenshot0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85800"/>
            <a:ext cx="3829050" cy="5610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1" name="Straight Arrow Connector 10"/>
          <p:cNvCxnSpPr/>
          <p:nvPr/>
        </p:nvCxnSpPr>
        <p:spPr>
          <a:xfrm rot="10800000">
            <a:off x="6248400" y="4495800"/>
            <a:ext cx="838200" cy="158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Manual Input 12"/>
          <p:cNvSpPr/>
          <p:nvPr/>
        </p:nvSpPr>
        <p:spPr>
          <a:xfrm>
            <a:off x="6019800" y="4495800"/>
            <a:ext cx="304800" cy="1600200"/>
          </a:xfrm>
          <a:prstGeom prst="flowChartManualInput">
            <a:avLst/>
          </a:prstGeom>
          <a:solidFill>
            <a:srgbClr val="FFC000">
              <a:alpha val="46000"/>
            </a:srgbClr>
          </a:solidFill>
          <a:ln>
            <a:solidFill>
              <a:srgbClr val="FFC000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stud\tarahi fanni\hsbc3\browse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919" t="1482" r="4969"/>
          <a:stretch>
            <a:fillRect/>
          </a:stretch>
        </p:blipFill>
        <p:spPr bwMode="auto">
          <a:xfrm>
            <a:off x="381000" y="838200"/>
            <a:ext cx="7086600" cy="5486400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6705600" y="381000"/>
            <a:ext cx="228600" cy="1447800"/>
          </a:xfrm>
          <a:prstGeom prst="downArrow">
            <a:avLst/>
          </a:prstGeom>
          <a:solidFill>
            <a:srgbClr val="FFC000">
              <a:alpha val="37000"/>
            </a:srgbClr>
          </a:solidFill>
          <a:ln>
            <a:solidFill>
              <a:srgbClr val="FFC000">
                <a:alpha val="3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5400000">
            <a:off x="5029200" y="609600"/>
            <a:ext cx="381000" cy="2667000"/>
          </a:xfrm>
          <a:prstGeom prst="downArrow">
            <a:avLst/>
          </a:prstGeom>
          <a:solidFill>
            <a:srgbClr val="FFC000">
              <a:alpha val="19000"/>
            </a:srgbClr>
          </a:solidFill>
          <a:ln>
            <a:solidFill>
              <a:srgbClr val="FFC000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581400" y="2362200"/>
            <a:ext cx="533400" cy="3581400"/>
          </a:xfrm>
          <a:prstGeom prst="downArrow">
            <a:avLst/>
          </a:prstGeom>
          <a:solidFill>
            <a:srgbClr val="FFC000">
              <a:alpha val="37000"/>
            </a:srgbClr>
          </a:solidFill>
          <a:ln>
            <a:solidFill>
              <a:srgbClr val="FFC000">
                <a:alpha val="3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7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7292" r="21399"/>
          <a:stretch>
            <a:fillRect/>
          </a:stretch>
        </p:blipFill>
        <p:spPr bwMode="auto">
          <a:xfrm>
            <a:off x="685800" y="304800"/>
            <a:ext cx="2971800" cy="6245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80999"/>
            <a:ext cx="3495675" cy="2838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1" y="3855208"/>
            <a:ext cx="3429000" cy="2640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99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28600"/>
            <a:ext cx="4267200" cy="3276600"/>
          </a:xfrm>
        </p:spPr>
        <p:txBody>
          <a:bodyPr>
            <a:noAutofit/>
          </a:bodyPr>
          <a:lstStyle/>
          <a:p>
            <a:pPr algn="r"/>
            <a:r>
              <a:rPr lang="fa-IR" sz="22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سازه و معماری</a:t>
            </a:r>
            <a:r>
              <a:rPr lang="fa-IR" sz="2200" spc="300" dirty="0" smtClean="0">
                <a:cs typeface="B Nazanin" panose="00000400000000000000" pitchFamily="2" charset="-78"/>
              </a:rPr>
              <a:t/>
            </a:r>
            <a:br>
              <a:rPr lang="fa-IR" sz="2200" spc="300" dirty="0" smtClean="0"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-سازه ی بنا از نظر بصری و کارکردی مهم 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ترین ویژگی ان محسوب می شودو کاملا نظر کارفرما مبنی بر داشتن پلان باز و نبود ستون در فضا رعایت شده است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-بدلیل عد م وجود عناصر باربر داخلی. 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-عدم جلوگیری از دید مطبوع.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-ستون ها در داخل دیده نمی شوند و در نما به وضوح دیده می شوند.</a:t>
            </a:r>
            <a:br>
              <a:rPr lang="fa-IR" sz="2200" b="0" dirty="0" smtClean="0">
                <a:effectLst/>
                <a:cs typeface="B Nazanin" panose="00000400000000000000" pitchFamily="2" charset="-78"/>
              </a:rPr>
            </a:br>
            <a:r>
              <a:rPr lang="fa-IR" sz="2200" b="0" dirty="0" smtClean="0">
                <a:effectLst/>
                <a:cs typeface="B Nazanin" panose="00000400000000000000" pitchFamily="2" charset="-78"/>
              </a:rPr>
              <a:t>-هر طبقه ی خرپایی نشان دهنده ی هویتی جداست.</a:t>
            </a:r>
            <a:endParaRPr lang="en-US" sz="2200" b="0" dirty="0">
              <a:effectLst/>
            </a:endParaRPr>
          </a:p>
        </p:txBody>
      </p:sp>
      <p:pic>
        <p:nvPicPr>
          <p:cNvPr id="25604" name="Picture 4" descr="C:\Documents and Settings\Babak\Desktop\x2\0063_n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415393"/>
            <a:ext cx="4953000" cy="32902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5" name="Picture 5" descr="C:\Documents and Settings\Babak\Desktop\x2\0058_n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533400"/>
            <a:ext cx="3442929" cy="2287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 descr="C:\Documents and Settings\Babak\Desktop\x\2007_08_25t10.41.19_08.00_hong_kong_island_hsbc_build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0"/>
            <a:ext cx="2743200" cy="4104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542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33400" y="274638"/>
            <a:ext cx="9372600" cy="1706562"/>
          </a:xfrm>
        </p:spPr>
        <p:txBody>
          <a:bodyPr>
            <a:normAutofit/>
          </a:bodyPr>
          <a:lstStyle/>
          <a:p>
            <a:pPr algn="r" rtl="1"/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معرفی بنا</a:t>
            </a:r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b="0" dirty="0" smtClean="0">
                <a:cs typeface="B Nazanin" panose="00000400000000000000" pitchFamily="2" charset="-78"/>
              </a:rPr>
              <a:t>- </a:t>
            </a:r>
            <a:r>
              <a:rPr lang="fa-IR" sz="2700" b="0" dirty="0" smtClean="0">
                <a:cs typeface="B Nazanin" panose="00000400000000000000" pitchFamily="2" charset="-78"/>
              </a:rPr>
              <a:t>ارتفاع ساختمان180 متر    - 43 طبقه روی زمین و 4 طبقه زیر زمین </a:t>
            </a:r>
            <a:endParaRPr lang="en-US" sz="2700" b="0" dirty="0">
              <a:cs typeface="+mn-cs"/>
            </a:endParaRPr>
          </a:p>
        </p:txBody>
      </p:sp>
      <p:pic>
        <p:nvPicPr>
          <p:cNvPr id="5122" name="Picture 2" descr="C:\Documents and Settings\Babak\Desktop\x2\ScreenHunter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81200"/>
            <a:ext cx="7391400" cy="45145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545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533400"/>
            <a:ext cx="4648200" cy="1143000"/>
          </a:xfrm>
        </p:spPr>
        <p:txBody>
          <a:bodyPr>
            <a:normAutofit/>
          </a:bodyPr>
          <a:lstStyle/>
          <a:p>
            <a:r>
              <a:rPr lang="fa-IR" sz="3000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ساختمان در منظر شهری</a:t>
            </a:r>
            <a:endParaRPr lang="en-US" sz="3000" spc="300" dirty="0">
              <a:solidFill>
                <a:srgbClr val="C00000"/>
              </a:solidFill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3080458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80" name="Picture 4" descr="C:\Documents and Settings\Babak\Desktop\ax ketab\IMG_0371 copy.jpg"/>
          <p:cNvPicPr>
            <a:picLocks noChangeAspect="1" noChangeArrowheads="1"/>
          </p:cNvPicPr>
          <p:nvPr/>
        </p:nvPicPr>
        <p:blipFill>
          <a:blip r:embed="rId3"/>
          <a:srcRect r="1485" b="58491"/>
          <a:stretch>
            <a:fillRect/>
          </a:stretch>
        </p:blipFill>
        <p:spPr bwMode="auto">
          <a:xfrm>
            <a:off x="2514600" y="3962400"/>
            <a:ext cx="6241473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52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52000"/>
          </a:blip>
          <a:stretch>
            <a:fillRect/>
          </a:stretch>
        </p:blipFill>
        <p:spPr bwMode="auto">
          <a:xfrm>
            <a:off x="3276600" y="2594769"/>
            <a:ext cx="2133600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85800"/>
            <a:ext cx="5448300" cy="4191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2048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Babak\Desktop\x2\ScreenHunter_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2952509" cy="39939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943600" y="665202"/>
            <a:ext cx="3276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000" b="1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جداره ها و نما</a:t>
            </a:r>
            <a:endParaRPr lang="en-US" sz="3000" b="1" spc="300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Documents and Settings\Babak\Desktop\x2\hsbcb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191000"/>
            <a:ext cx="3556000" cy="213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3" name="Picture 3" descr="C:\Documents and Settings\Babak\Desktop\x2\Hong_Kong_Shanghai_Bank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1981200"/>
            <a:ext cx="2701925" cy="4381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747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Babak\Desktop\ax ketab\Untitled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807786"/>
            <a:ext cx="4073014" cy="56987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Babak\Desktop\x2\ScreenHunter_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"/>
            <a:ext cx="3200400" cy="55602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3621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1143000"/>
            <a:ext cx="66294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پیش بینی ها و روادید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-سیستم دو نوع پسیو و اکتیو است.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-سیستم اکتیو شامل زنگ اخطار و دستگاههای تشخیص اتش سوزی است.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-سیستم پسیو شامل مقاومت سازه در برابر اتش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-سازه ها با پوشش استیل ولایه هایی از سرامیک پوشش داده شده است. و پس از ان الومینیوم و رنگ ضد اتش.یک لایه فولاد در نهایت برای تقویت سازه روی ان قرار گرفته است.</a:t>
            </a:r>
          </a:p>
          <a:p>
            <a:pPr algn="r"/>
            <a:r>
              <a:rPr lang="fa-IR" sz="2600" dirty="0" smtClean="0">
                <a:cs typeface="B Nazanin" panose="00000400000000000000" pitchFamily="2" charset="-78"/>
              </a:rPr>
              <a:t>-ساختمان اسانسور و پله فرار جداگانه دارد.</a:t>
            </a:r>
          </a:p>
          <a:p>
            <a:pPr algn="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359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ویژگی ها:</a:t>
            </a:r>
            <a:b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-انعطاف پذیری سازه و معماری.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-استفاده از فنگ شویی و فرهنگ مردم هنگ کنگ.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-شکل گیری هال مرکزی با سنت بازاری مردم.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-هویت مستقل طبقات خریایی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-بهینه کردن رفت امد با تقسیم فضا به 5 بخش.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-بالا رفتن دید با استفاده از عقب کشیدن ساختمان تا محدوده ی اسانسورها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-استفاده از نور طبیعی در ساختمان.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-استفاده از عناصر طبیعی در تهویه</a:t>
            </a:r>
            <a:b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</a:br>
            <a: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  <a:t>ارکان بارز</a:t>
            </a:r>
            <a:b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</a:br>
            <a: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  <a:t>-</a:t>
            </a:r>
            <a:r>
              <a:rPr lang="fa-IR" sz="2900" b="0" spc="30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وجود 8 ستون ویریندیل</a:t>
            </a:r>
            <a: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  <a:t>.</a:t>
            </a:r>
            <a:b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</a:br>
            <a:r>
              <a:rPr lang="fa-IR" sz="2900" b="0" dirty="0" smtClean="0">
                <a:solidFill>
                  <a:schemeClr val="tx1"/>
                </a:solidFill>
                <a:effectLst/>
                <a:cs typeface="B Nazanin" panose="00000400000000000000" pitchFamily="2" charset="-78"/>
              </a:rPr>
              <a:t>-وجود ایینه ها برای نور طبیعی</a:t>
            </a:r>
            <a: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  <a:t/>
            </a:r>
            <a:br>
              <a:rPr lang="fa-IR" sz="3300" spc="300" dirty="0" smtClean="0">
                <a:solidFill>
                  <a:srgbClr val="C00000"/>
                </a:solidFill>
                <a:effectLst/>
                <a:cs typeface="B Nazanin" panose="00000400000000000000" pitchFamily="2" charset="-78"/>
              </a:rPr>
            </a:br>
            <a:endParaRPr lang="en-US" sz="3300" spc="30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9912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76200"/>
            <a:ext cx="2819400" cy="114300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ویژگیها</a:t>
            </a:r>
            <a:endParaRPr lang="en-US" dirty="0"/>
          </a:p>
        </p:txBody>
      </p:sp>
      <p:pic>
        <p:nvPicPr>
          <p:cNvPr id="4" name="Picture 2" descr="C:\Documents and Settings\Babak\Desktop\x2\0055_n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286" r="8571"/>
          <a:stretch>
            <a:fillRect/>
          </a:stretch>
        </p:blipFill>
        <p:spPr bwMode="auto">
          <a:xfrm>
            <a:off x="4800600" y="1295400"/>
            <a:ext cx="4114800" cy="3543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0722" name="Picture 2" descr="C:\Documents and Settings\Babak\Desktop\x\cid_3111272.jpg"/>
          <p:cNvPicPr>
            <a:picLocks noChangeAspect="1" noChangeArrowheads="1"/>
          </p:cNvPicPr>
          <p:nvPr/>
        </p:nvPicPr>
        <p:blipFill>
          <a:blip r:embed="rId3"/>
          <a:srcRect l="17004" r="16194"/>
          <a:stretch>
            <a:fillRect/>
          </a:stretch>
        </p:blipFill>
        <p:spPr bwMode="auto">
          <a:xfrm>
            <a:off x="381000" y="1308100"/>
            <a:ext cx="4191000" cy="5016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0900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pc="3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نتیجه گیری</a:t>
            </a:r>
            <a:endParaRPr lang="en-US" spc="300" dirty="0">
              <a:solidFill>
                <a:srgbClr val="C00000"/>
              </a:solidFill>
            </a:endParaRPr>
          </a:p>
        </p:txBody>
      </p:sp>
      <p:pic>
        <p:nvPicPr>
          <p:cNvPr id="6" name="Picture 3" descr="C:\Documents and Settings\Babak\Desktop\ax ketab\IMG_0367 cop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26942" y="2141538"/>
            <a:ext cx="5032915" cy="3649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1746" name="Picture 2" descr="C:\Documents and Settings\Babak\Desktop\x2\ScreenHunter_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"/>
            <a:ext cx="2914455" cy="4038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834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F:\stud\tarahi fanni\hsbc2\ScreenHunter_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79784"/>
            <a:ext cx="4800600" cy="6525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88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533400"/>
            <a:ext cx="3657600" cy="5029200"/>
          </a:xfrm>
        </p:spPr>
        <p:txBody>
          <a:bodyPr>
            <a:normAutofit/>
          </a:bodyPr>
          <a:lstStyle/>
          <a:p>
            <a:pPr algn="r" rtl="1"/>
            <a:r>
              <a:rPr lang="fa-IR" sz="2600" b="0" dirty="0" smtClean="0">
                <a:cs typeface="B Nazanin" panose="00000400000000000000" pitchFamily="2" charset="-78"/>
              </a:rPr>
              <a:t>-زیر بنایی معادل یک میلیون فوت مربع دارد.</a:t>
            </a:r>
            <a:r>
              <a:rPr lang="en-US" sz="2600" b="0" dirty="0" smtClean="0"/>
              <a:t/>
            </a:r>
            <a:br>
              <a:rPr lang="en-US" sz="2600" b="0" dirty="0" smtClean="0"/>
            </a:br>
            <a:r>
              <a:rPr lang="fa-IR" sz="2600" b="0" dirty="0" smtClean="0">
                <a:cs typeface="B Nazanin" panose="00000400000000000000" pitchFamily="2" charset="-78"/>
              </a:rPr>
              <a:t>- زیربنای طبقات به 29000 فوت مربع می رسد.</a:t>
            </a:r>
            <a:br>
              <a:rPr lang="fa-IR" sz="2600" b="0" dirty="0" smtClean="0">
                <a:cs typeface="B Nazanin" panose="00000400000000000000" pitchFamily="2" charset="-78"/>
              </a:rPr>
            </a:br>
            <a:r>
              <a:rPr lang="fa-IR" sz="2600" b="0" dirty="0" smtClean="0">
                <a:cs typeface="B Nazanin" panose="00000400000000000000" pitchFamily="2" charset="-78"/>
              </a:rPr>
              <a:t>- نسبت سطح اشغال طبقات به مساحت زمین 1/1.2 و در طبقات بزرگ به 1/1.4 هم می رسد.</a:t>
            </a:r>
            <a:br>
              <a:rPr lang="fa-IR" sz="2600" b="0" dirty="0" smtClean="0">
                <a:cs typeface="B Nazanin" panose="00000400000000000000" pitchFamily="2" charset="-78"/>
              </a:rPr>
            </a:br>
            <a:endParaRPr lang="en-US" sz="2600" b="0" dirty="0"/>
          </a:p>
        </p:txBody>
      </p:sp>
      <p:pic>
        <p:nvPicPr>
          <p:cNvPr id="6146" name="Picture 2" descr="C:\Documents and Settings\Babak\Desktop\x2\ScreenHunter_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4150986" cy="5562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9543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bak\Desktop\x2\0055_n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905" y="124326"/>
            <a:ext cx="4387645" cy="2914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Content Placeholder 5" descr="C:\Documents and Settings\Babak\Desktop\x2\2370599069_b278a16069_b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078755" y="3633537"/>
            <a:ext cx="4812995" cy="2754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105400" y="9144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-مسیر ورودی از نظر حسی مانع ورود دسته جمعی می شود.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44905" y="4042237"/>
            <a:ext cx="289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-دو پله برقی زاویه دار طبق فنگ شویی منحنی وار به سالن بانک منتهی می شوندکه احساس سوررئال  به انسان میدهند.</a:t>
            </a:r>
          </a:p>
        </p:txBody>
      </p:sp>
    </p:spTree>
    <p:extLst>
      <p:ext uri="{BB962C8B-B14F-4D97-AF65-F5344CB8AC3E}">
        <p14:creationId xmlns:p14="http://schemas.microsoft.com/office/powerpoint/2010/main" val="241558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M:\HSBC\Hongkong and Shanghai Bank-photo\Hongkong and Shanghai Bank-photo\dramatic escalator entry.jpg"/>
          <p:cNvPicPr>
            <a:picLocks noChangeAspect="1" noChangeArrowheads="1"/>
          </p:cNvPicPr>
          <p:nvPr/>
        </p:nvPicPr>
        <p:blipFill>
          <a:blip r:embed="rId2"/>
          <a:srcRect l="16237" t="21981" r="10747"/>
          <a:stretch>
            <a:fillRect/>
          </a:stretch>
        </p:blipFill>
        <p:spPr bwMode="auto">
          <a:xfrm>
            <a:off x="762000" y="609600"/>
            <a:ext cx="3505200" cy="4676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 descr="C:\Documents and Settings\Babak\Desktop\x2\0056_n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200400"/>
            <a:ext cx="4724400" cy="31383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4495800" y="1161871"/>
            <a:ext cx="41014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cs typeface="B Nazanin" panose="00000400000000000000" pitchFamily="2" charset="-78"/>
              </a:rPr>
              <a:t>-در برابر این ورودی های عظیم فضای الو مینیوم و شیشه کمی دور از انتظار است.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565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24400" y="5791200"/>
            <a:ext cx="2743200" cy="914400"/>
          </a:xfrm>
          <a:prstGeom prst="rect">
            <a:avLst/>
          </a:prstGeom>
          <a:solidFill>
            <a:srgbClr val="FFFF00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:\Documents and Settings\Babak\Desktop\ax ketab\IMG_0359 copy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54165" r="1310" b="44130"/>
          <a:stretch>
            <a:fillRect/>
          </a:stretch>
        </p:blipFill>
        <p:spPr bwMode="auto">
          <a:xfrm>
            <a:off x="304800" y="609600"/>
            <a:ext cx="5181600" cy="4876800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867400" y="533400"/>
            <a:ext cx="2667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-پلان طبقات نشان می دهد که چگونه ساختمان با ارتفاع گرفتن عقب می نشیند.</a:t>
            </a:r>
          </a:p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-هال مرکزی به غیر از اسانسور و بالا برها کاملا باز است.</a:t>
            </a:r>
          </a:p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-طبقات 3-12 یک اتریوم مرکزی دارند.</a:t>
            </a:r>
          </a:p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-طبقات 13-29 کل ساختمان را در بر می گیرند.</a:t>
            </a:r>
          </a:p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-از 30-36 ساختمان 1/3 سطح عقب می نشیند.</a:t>
            </a:r>
          </a:p>
          <a:p>
            <a:pPr algn="r"/>
            <a:r>
              <a:rPr lang="fa-IR" sz="2000" dirty="0" smtClean="0">
                <a:cs typeface="B Nazanin" panose="00000400000000000000" pitchFamily="2" charset="-78"/>
              </a:rPr>
              <a:t>از 37 به بالا فقط 1/3 سطح را پوشش می دهد.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4724400" y="5638800"/>
            <a:ext cx="1828800" cy="914400"/>
          </a:xfrm>
          <a:prstGeom prst="rect">
            <a:avLst/>
          </a:prstGeom>
          <a:solidFill>
            <a:srgbClr val="92D050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638800" y="5791200"/>
            <a:ext cx="1143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458200" y="5638800"/>
            <a:ext cx="3810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458200" y="5943600"/>
            <a:ext cx="381000" cy="228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458200" y="6248400"/>
            <a:ext cx="381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391400" y="56388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13-29</a:t>
            </a:r>
          </a:p>
          <a:p>
            <a:pPr algn="r"/>
            <a:r>
              <a:rPr lang="fa-IR" dirty="0" smtClean="0">
                <a:cs typeface="B Nazanin" panose="00000400000000000000" pitchFamily="2" charset="-78"/>
              </a:rPr>
              <a:t>30-36 </a:t>
            </a:r>
          </a:p>
          <a:p>
            <a:pPr algn="r"/>
            <a:r>
              <a:rPr lang="fa-IR" dirty="0" smtClean="0">
                <a:cs typeface="B Nazanin" panose="00000400000000000000" pitchFamily="2" charset="-78"/>
              </a:rPr>
              <a:t>37-47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810000" y="621268"/>
            <a:ext cx="16764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پلان سطح چهار راه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743200" y="5581471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1.اسانسورها</a:t>
            </a:r>
          </a:p>
          <a:p>
            <a:pPr algn="r"/>
            <a:r>
              <a:rPr lang="fa-IR" dirty="0" smtClean="0">
                <a:cs typeface="B Nazanin" panose="00000400000000000000" pitchFamily="2" charset="-78"/>
              </a:rPr>
              <a:t>2.پله برقی ها</a:t>
            </a:r>
          </a:p>
          <a:p>
            <a:pPr algn="r"/>
            <a:r>
              <a:rPr lang="fa-IR" dirty="0" smtClean="0">
                <a:cs typeface="B Nazanin" panose="00000400000000000000" pitchFamily="2" charset="-78"/>
              </a:rPr>
              <a:t>3.پله های اضطراری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37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38</TotalTime>
  <Words>842</Words>
  <Application>Microsoft Office PowerPoint</Application>
  <PresentationFormat>On-screen Show (4:3)</PresentationFormat>
  <Paragraphs>133</Paragraphs>
  <Slides>58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B Homa</vt:lpstr>
      <vt:lpstr>B Nazanin</vt:lpstr>
      <vt:lpstr>Calibri</vt:lpstr>
      <vt:lpstr>Calibri Light</vt:lpstr>
      <vt:lpstr>Celestial</vt:lpstr>
      <vt:lpstr>PowerPoint Presentation</vt:lpstr>
      <vt:lpstr>مقدمه - بعد از نیو یورک  و لندن هنگ کنگ بزرگترین مرکز اقتصادی در دنیا محسوب می شود. - بانک مرکزی هنگ کنگ معروفترین پروژه بانکی های-تک است که شش سال از کانسپت تا کامل شدن(1979-1985)طول کشیده است. -به نوعی مرکز سرمایه هاست که مشرف به مجسمه ی شمالی میدان و گذرگاه اصلی پایانه ی مسافربری است و دیدی مستقیم به بندر دارد. - در سال 1985 هزینه ی پروژه 670 میلیون دلار تخمین زده شد. -طرح مذکور برای تامین نیازهای ساختمان اداره ی مرکزی بانک،که توانایی انجام خواسته های کارکردی دقیق و فنی یکی از نهادهای مهم مالی جهان را داشته با شد و در عین حال برای قرن اینده نیز مناسب باشد،تطبیق داده شده است. -یکی از برجهای اداری با بلندترین ساختار فنر بندی در جهان((suspension structureاست. - ارتفاع ساختمان180 متر از روی زمین و 4 طبقه در زیر زمین ،بطور کل 47 طبقه می باشد. - این بنا را سر نورمان فاستر و همکاران به عنوان معمار و آ و آروپ و شرکا به عنوان مهندس سازه طرح ریزی شده است.  </vt:lpstr>
      <vt:lpstr>معرفی معمار  - نورمن فاستر در سال 1935 در منچستر بدنیا آمد. - واژه های تک  در معماری فاستر و شرکا  اکتشافی بزرگ از نو آوری های تکنولوژیکی و فرمها را نشان می دهد. - طراحی مدولار - استفاده از عناصر پیش ساخته - سبک  معماری بنا اکسپرسیونیسم سازه ای است.</vt:lpstr>
      <vt:lpstr>تاریخچه بنا  - اولین ساختمان  بانک در سال 1865 که اوج شکوفایی اقتصادی منطقه بود شروع به کار کردو تا سال 1882 مورد استفاده قرار گرفت.   - در سال 1886 تخریب شد و دوباره در همان سال ساخته شد. </vt:lpstr>
      <vt:lpstr>معرفی بنا - ارتفاع ساختمان180 متر    - 43 طبقه روی زمین و 4 طبقه زیر زمین </vt:lpstr>
      <vt:lpstr>-زیر بنایی معادل یک میلیون فوت مربع دارد. - زیربنای طبقات به 29000 فوت مربع می رسد. - نسبت سطح اشغال طبقات به مساحت زمین 1/1.2 و در طبقات بزرگ به 1/1.4 هم می رسد. </vt:lpstr>
      <vt:lpstr>PowerPoint Presentation</vt:lpstr>
      <vt:lpstr>PowerPoint Presentation</vt:lpstr>
      <vt:lpstr>PowerPoint Presentation</vt:lpstr>
      <vt:lpstr>PowerPoint Presentation</vt:lpstr>
      <vt:lpstr>پلان طبقه سی ام    </vt:lpstr>
      <vt:lpstr>آتریوم</vt:lpstr>
      <vt:lpstr>برش شرقی غربی</vt:lpstr>
      <vt:lpstr>نمای شمالی</vt:lpstr>
      <vt:lpstr>برش در جهت شمالی جنوبی</vt:lpstr>
      <vt:lpstr>PowerPoint Presentation</vt:lpstr>
      <vt:lpstr>PowerPoint Presentation</vt:lpstr>
      <vt:lpstr>ارتباطات عمودی  -این ساختمان از ساختمان هایی است که اسانسورها همه ی کارهای حمل و نقل را انجام نمی دهندو پله برقی ها خیلی از ارتباطات را تسهیل می دهند.  -5 طبقه ی خرپایی که ارتفاع دو برابر معمول دارند به عنوان مرکز اداره کننده ی ارتباطات عمودی عمل می کنند.  -اسانسورها در یکی از این طبقات زوج یا فرد که در غرب قرار دارند طوقف می کنند.  -بین این طبقات ارتباط عمودی توسط پله برقی ها که اجتماعی ترند صورت می گیرد.</vt:lpstr>
      <vt:lpstr>PowerPoint Presentation</vt:lpstr>
      <vt:lpstr>PowerPoint Presentation</vt:lpstr>
      <vt:lpstr>معرفی سازه -یک سازه ی عمودی متشکل از 8 ستون عظیم اساس سازه ای این بنا را تشکیل میدهند. -هر ستون از 4 ستون لوله ای گرد است که به شکل مربع قرار گرفته است. -این ستون ها در تراز هر طبقه به یکدیگر متصل می شوند.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-طره شدن خرپاها از ستون ویریندیل</vt:lpstr>
      <vt:lpstr>PowerPoint Presentation</vt:lpstr>
      <vt:lpstr>PowerPoint Presentation</vt:lpstr>
      <vt:lpstr>PowerPoint Presentation</vt:lpstr>
      <vt:lpstr>PowerPoint Presentation</vt:lpstr>
      <vt:lpstr>جزییات سازه</vt:lpstr>
      <vt:lpstr>ساخت بنا -در هر ستون 30000 تن استیل و 4500 تن الومینیوم استفاده شده است. -عملیات ساخت به طور همزمان در پایین و بالا شروع شد. -عملیات ساخت تماما در شب انجام می شد. -تیرها به صورت موقتی توسط نگهدارنده نگه داشته می شد. -به علت نوسانات دما متصل کردن عناصر با چالش روبرو می شد. -عامل دیگر تغییر سطح مقاومت زمین بود.</vt:lpstr>
      <vt:lpstr>-دکل ها در بریتانیا ساخته شده اند. -ضخامت ورق فولادی بکار رفته برای این ستونها و اندازه قطر آنها به تناسب کاهش بارهای ساختار در سطوح بالا تغییر می کند -درپی ساختمان قطر هر ستون 1.4 متر و ضخامت بیش از 100میلیمتر و در بالای برج قطر آنها 80 سانتیمتر و ضخامت 25میلیمتراست. -دهانه خرپای معلق 33.6 متر و در جهت شرقی غربی با بیش از 10.8 متر کنسول وجود دارد. -کف  طبقات بوسیله ساختارهای فولادی ثانویه به یکی از خرپاها وصل می شود. -در جهت  شمالی جنوبی وزن این طبقات بوسیله بادبندهای چون پلی به خرپاهای معلق در انتهای ساختمان متصل می شود. -بارهای قایم به بستر سنگی منتقل می شوندو بارهای افقی از طریق دکلها و بوسیله دال بتنی طبقه همکف به کف زیرزمین انتقال می یابد. -به دلیل بالا بودن سطح آب ذر زیرزمین  دیواری محیطی به ضخامت 1 متر ساخته شده  که از 25 تا 35 متری زیر بستر سنگی کشیده شده است -هر چهار ستونی که دکل را درست می کنند روی شمع  های جداگانه ای قرار گرفته اند. -ترتیب دکل ها رو ساخت توزیع منظم بار مرده مورد نیاز برای مقررات در برابر حرکتهای زمین ناشی از فشار سطح آب را مانع می شود.</vt:lpstr>
      <vt:lpstr>نوع اتصال</vt:lpstr>
      <vt:lpstr>تاسیسات -سیستم توزیع از طریق کف برای تمام خدمات شامل خدمات الکتریکی و ارتباط دوربرد و تهویه مطبوع  طراحی شده و همچنین سیستم پیش ساخته رایزرهای مدولار که تمام خدمات عمودی شبکه های توزیع را در خود جای داده است. -سرعت کیفیت متراکم کردن سه خاصه ای بود که باعث شد مشکل شبکه های تهویه وتوزیع هوا بوجود بیاید. -مسیر های قایم در دو طرف شرق و غرب ساختمان را بر عهده دارند. </vt:lpstr>
      <vt:lpstr>تهویه همرفتی</vt:lpstr>
      <vt:lpstr>A          سازه فلزی bپارتیشن شفاف         c آبفشان ضد حریق       d تهویه مطبوع             eمحافظ سازه دربرابر آتش  fکف تمام شده              g بتن سبک              h سقف تمام شده              عنصر متحرک شفاف  jپنجره دو جداره           k شیشه ثابت  خارجی           l شیشه تیره جاذب گرما         m چهارچوب ورودی هوا     n چهارچوب خروجی هوا     o نوردهی  p روکش شیشه ای                   </vt:lpstr>
      <vt:lpstr>A          سازه فلزی  bپارتیشن شفاف          c آبفشان ضد حریق       d تهویه مطبوع             eمحافظ سازه دربرابر آتش  fکف تمام شده              g بتن سبک              h سقف تمام شده              عنصر متحرک شفاف  jپنجره دو جداره           k شیشه ثابت  خارجی           l شیشه تیره جاذب گرما         m چهارچوب ورودی هوا     n چهارچوب خروجی هوا     o نوردهی  p روکش شیشه ای                   </vt:lpstr>
      <vt:lpstr>معماری و نور -در مرکز پلان جاییکه بهعنوان نقطه کور پلان تعریف می شود جای خود را به فضای جالب  و شور ا نگیزی  داده است. -در حقیقت نور آتریوم توسط آینه های پریسکوپ عظیم به هال مرکزی بانک منتقل می شود. -به کمک دو دسته آینه آینه های مسطح که در قسمت  جنوبی طبقه ی 12 واقع شده و آینه های مقعر که بر فراز آتریوم قرار دارد. -این آینه ها فقط در یک جهت حرکت می کنند که بر اساس ارتفاع خورشید در طول روز تنظیم می شود و حرکت شرقی غربی ندارد.  </vt:lpstr>
      <vt:lpstr>PowerPoint Presentation</vt:lpstr>
      <vt:lpstr>PowerPoint Presentation</vt:lpstr>
      <vt:lpstr>PowerPoint Presentation</vt:lpstr>
      <vt:lpstr>PowerPoint Presentation</vt:lpstr>
      <vt:lpstr>سازه و معماری -سازه ی بنا از نظر بصری و کارکردی مهم  ترین ویژگی ان محسوب می شودو کاملا نظر کارفرما مبنی بر داشتن پلان باز و نبود ستون در فضا رعایت شده است -بدلیل عد م وجود عناصر باربر داخلی.  -عدم جلوگیری از دید مطبوع. -ستون ها در داخل دیده نمی شوند و در نما به وضوح دیده می شوند. -هر طبقه ی خرپایی نشان دهنده ی هویتی جداست.</vt:lpstr>
      <vt:lpstr>ساختمان در منظر شهری</vt:lpstr>
      <vt:lpstr>PowerPoint Presentation</vt:lpstr>
      <vt:lpstr>PowerPoint Presentation</vt:lpstr>
      <vt:lpstr>PowerPoint Presentation</vt:lpstr>
      <vt:lpstr>PowerPoint Presentation</vt:lpstr>
      <vt:lpstr>ویژگی ها: -انعطاف پذیری سازه و معماری. -استفاده از فنگ شویی و فرهنگ مردم هنگ کنگ. -شکل گیری هال مرکزی با سنت بازاری مردم. -هویت مستقل طبقات خریایی -بهینه کردن رفت امد با تقسیم فضا به 5 بخش. -بالا رفتن دید با استفاده از عقب کشیدن ساختمان تا محدوده ی اسانسورها -استفاده از نور طبیعی در ساختمان. -استفاده از عناصر طبیعی در تهویه ارکان بارز -وجود 8 ستون ویریندیل. -وجود ایینه ها برای نور طبیعی </vt:lpstr>
      <vt:lpstr>ویژگیها</vt:lpstr>
      <vt:lpstr>نتیجه گیری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5</cp:revision>
  <dcterms:created xsi:type="dcterms:W3CDTF">2020-05-29T12:04:55Z</dcterms:created>
  <dcterms:modified xsi:type="dcterms:W3CDTF">2020-05-30T13:08:40Z</dcterms:modified>
</cp:coreProperties>
</file>