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2513CB9A-A3F4-4CCA-9B7F-B9835C53738B}" type="datetimeFigureOut">
              <a:rPr lang="fa-IR" smtClean="0"/>
              <a:t>12/04/1442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3289758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2513CB9A-A3F4-4CCA-9B7F-B9835C53738B}" type="datetimeFigureOut">
              <a:rPr lang="fa-IR" smtClean="0"/>
              <a:t>12/04/1442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307422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2513CB9A-A3F4-4CCA-9B7F-B9835C53738B}" type="datetimeFigureOut">
              <a:rPr lang="fa-IR" smtClean="0"/>
              <a:t>12/04/1442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13872224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pPr>
              <a:defRPr/>
            </a:pPr>
            <a:fld id="{C05FCAB3-F6C3-4FED-9562-A10A69701FCF}"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a:xfrm>
            <a:off x="2692397" y="5037663"/>
            <a:ext cx="5214635" cy="279400"/>
          </a:xfrm>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a:xfrm>
            <a:off x="8956900" y="5037663"/>
            <a:ext cx="551167" cy="279400"/>
          </a:xfrm>
        </p:spPr>
        <p:txBody>
          <a:bodyPr/>
          <a:lstStyle/>
          <a:p>
            <a:pPr>
              <a:defRPr/>
            </a:pPr>
            <a:fld id="{FE51567D-5033-4187-9105-D9FBC45B09A1}" type="slidenum">
              <a:rPr lang="en-US" smtClean="0">
                <a:solidFill>
                  <a:prstClr val="black"/>
                </a:solidFill>
              </a:rPr>
              <a:pPr>
                <a:defRPr/>
              </a:pPr>
              <a:t>‹#›</a:t>
            </a:fld>
            <a:endParaRPr lang="en-US">
              <a:solidFill>
                <a:prstClr val="black"/>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3210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395535D3-9613-44A1-A9AD-03F030C2E722}"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7A646BE-D9FC-4C5E-8C61-458B6E0F3A7B}" type="slidenum">
              <a:rPr lang="en-US"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069671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2CC8A104-20B0-4CFB-976E-CFAE36A04AE7}"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EBA40CD4-ED48-4144-97E0-9BF79D89B83D}" type="slidenum">
              <a:rPr lang="en-US" smtClean="0">
                <a:solidFill>
                  <a:prstClr val="black"/>
                </a:solidFill>
              </a:rPr>
              <a:pPr>
                <a:defRPr/>
              </a:pPr>
              <a:t>‹#›</a:t>
            </a:fld>
            <a:endParaRPr lang="en-US">
              <a:solidFill>
                <a:prstClr val="black"/>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79860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3A3A300A-0813-4CAC-88B2-BF496193FA76}" type="datetimeFigureOut">
              <a:rPr lang="en-US" smtClean="0">
                <a:solidFill>
                  <a:prstClr val="black"/>
                </a:solidFill>
              </a:rPr>
              <a:pPr>
                <a:defRPr/>
              </a:pPr>
              <a:t>11/27/2020</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D305FC34-296C-4664-9AFE-9E7AD9E7B911}" type="slidenum">
              <a:rPr lang="en-US"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86949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AFD6535F-BBE4-4388-88D5-C51778DBDEA1}" type="datetimeFigureOut">
              <a:rPr lang="en-US" smtClean="0">
                <a:solidFill>
                  <a:prstClr val="black"/>
                </a:solidFill>
              </a:rPr>
              <a:pPr>
                <a:defRPr/>
              </a:pPr>
              <a:t>11/27/2020</a:t>
            </a:fld>
            <a:endParaRPr lang="en-US">
              <a:solidFill>
                <a:prstClr val="black"/>
              </a:solidFill>
            </a:endParaRPr>
          </a:p>
        </p:txBody>
      </p:sp>
      <p:sp>
        <p:nvSpPr>
          <p:cNvPr id="8" name="Footer Placeholder 7"/>
          <p:cNvSpPr>
            <a:spLocks noGrp="1"/>
          </p:cNvSpPr>
          <p:nvPr>
            <p:ph type="ftr" sz="quarter" idx="11"/>
          </p:nvPr>
        </p:nvSpPr>
        <p:spPr/>
        <p:txBody>
          <a:bodyPr/>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p>
            <a:pPr>
              <a:defRPr/>
            </a:pPr>
            <a:fld id="{B08CF771-1A84-40D3-AB32-19A7E8884F24}" type="slidenum">
              <a:rPr lang="en-US" smtClean="0">
                <a:solidFill>
                  <a:prstClr val="black"/>
                </a:solidFill>
              </a:rPr>
              <a:pPr>
                <a:defRPr/>
              </a:pPr>
              <a:t>‹#›</a:t>
            </a:fld>
            <a:endParaRPr lang="en-US">
              <a:solidFill>
                <a:prstClr val="black"/>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54475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D34E3341-B88A-49A4-9EC1-2573C58E5E44}" type="datetimeFigureOut">
              <a:rPr lang="en-US" smtClean="0">
                <a:solidFill>
                  <a:prstClr val="black"/>
                </a:solidFill>
              </a:rPr>
              <a:pPr>
                <a:defRPr/>
              </a:pPr>
              <a:t>11/27/2020</a:t>
            </a:fld>
            <a:endParaRPr lang="en-US">
              <a:solidFill>
                <a:prstClr val="black"/>
              </a:solidFill>
            </a:endParaRPr>
          </a:p>
        </p:txBody>
      </p:sp>
      <p:sp>
        <p:nvSpPr>
          <p:cNvPr id="4" name="Footer Placeholder 3"/>
          <p:cNvSpPr>
            <a:spLocks noGrp="1"/>
          </p:cNvSpPr>
          <p:nvPr>
            <p:ph type="ftr" sz="quarter" idx="11"/>
          </p:nvPr>
        </p:nvSpPr>
        <p:spPr/>
        <p:txBody>
          <a:bodyPr/>
          <a:lstStyle/>
          <a:p>
            <a:pPr>
              <a:defRPr/>
            </a:pP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61EF95D2-8B67-4AA7-900C-D9AAE74074F7}" type="slidenum">
              <a:rPr lang="en-US" smtClean="0">
                <a:solidFill>
                  <a:prstClr val="black"/>
                </a:solidFill>
              </a:rPr>
              <a:pPr>
                <a:defRPr/>
              </a:pPr>
              <a:t>‹#›</a:t>
            </a:fld>
            <a:endParaRPr lang="en-US">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6654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0F022B5-8C83-4192-956F-B8B7C5BCD768}" type="datetimeFigureOut">
              <a:rPr lang="en-US" smtClean="0">
                <a:solidFill>
                  <a:prstClr val="black"/>
                </a:solidFill>
              </a:rPr>
              <a:pPr>
                <a:defRPr/>
              </a:pPr>
              <a:t>11/27/2020</a:t>
            </a:fld>
            <a:endParaRPr lang="en-US">
              <a:solidFill>
                <a:prstClr val="black"/>
              </a:solidFill>
            </a:endParaRPr>
          </a:p>
        </p:txBody>
      </p:sp>
      <p:sp>
        <p:nvSpPr>
          <p:cNvPr id="3" name="Footer Placeholder 2"/>
          <p:cNvSpPr>
            <a:spLocks noGrp="1"/>
          </p:cNvSpPr>
          <p:nvPr>
            <p:ph type="ftr" sz="quarter" idx="11"/>
          </p:nvPr>
        </p:nvSpPr>
        <p:spPr/>
        <p:txBody>
          <a:bodyPr/>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p>
            <a:pPr>
              <a:defRPr/>
            </a:pPr>
            <a:fld id="{16BE2B21-3E17-4930-B793-406A5A247DBA}" type="slidenum">
              <a:rPr lang="en-US"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364821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942E05CC-0D6C-4B42-8911-E3BE4098DFAD}" type="datetimeFigureOut">
              <a:rPr lang="en-US" smtClean="0">
                <a:solidFill>
                  <a:prstClr val="black"/>
                </a:solidFill>
              </a:rPr>
              <a:pPr>
                <a:defRPr/>
              </a:pPr>
              <a:t>11/27/2020</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6D1B1DC0-30EF-402C-9319-F16A1D25A70F}" type="slidenum">
              <a:rPr lang="en-US" smtClean="0">
                <a:solidFill>
                  <a:prstClr val="black"/>
                </a:solidFill>
              </a:rPr>
              <a:pPr>
                <a:defRPr/>
              </a:pPr>
              <a:t>‹#›</a:t>
            </a:fld>
            <a:endParaRPr lang="en-US">
              <a:solidFill>
                <a:prstClr val="black"/>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5359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2513CB9A-A3F4-4CCA-9B7F-B9835C53738B}" type="datetimeFigureOut">
              <a:rPr lang="fa-IR" smtClean="0"/>
              <a:t>12/04/1442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2033982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C794D9A2-F7A5-43DC-A1B9-EC744B40F8EA}" type="datetimeFigureOut">
              <a:rPr lang="en-US" smtClean="0">
                <a:solidFill>
                  <a:prstClr val="black"/>
                </a:solidFill>
              </a:rPr>
              <a:pPr>
                <a:defRPr/>
              </a:pPr>
              <a:t>11/27/2020</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DED89969-EE59-4BEE-B0DC-4F9147347F1B}" type="slidenum">
              <a:rPr lang="en-US"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5194840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652CC93-C31B-4214-8866-61A73FF12707}" type="datetimeFigureOut">
              <a:rPr lang="en-US" smtClean="0">
                <a:solidFill>
                  <a:prstClr val="black"/>
                </a:solidFill>
              </a:rPr>
              <a:pPr>
                <a:defRPr/>
              </a:pPr>
              <a:t>11/27/2020</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E3B1CEE2-530B-4F78-9161-1D71329E5198}" type="slidenum">
              <a:rPr lang="en-US"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9298647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B29DC479-D90B-4B53-9F94-B59894098CCF}"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FB8BB069-2F12-4134-8E5C-0C372FEA6422}" type="slidenum">
              <a:rPr lang="en-US" smtClean="0">
                <a:solidFill>
                  <a:prstClr val="black"/>
                </a:solidFill>
              </a:rPr>
              <a:pPr>
                <a:defRPr/>
              </a:pPr>
              <a:t>‹#›</a:t>
            </a:fld>
            <a:endParaRPr lang="en-US">
              <a:solidFill>
                <a:prstClr val="black"/>
              </a:solidFill>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22561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F8DDC5C-BEDC-4202-9F4C-E9893D5162BE}"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2691BABF-65B7-4FAF-8A22-330FFE7AEE7C}" type="slidenum">
              <a:rPr lang="en-US" smtClean="0">
                <a:solidFill>
                  <a:prstClr val="black"/>
                </a:solidFill>
              </a:rPr>
              <a:pPr>
                <a:defRPr/>
              </a:pPr>
              <a:t>‹#›</a:t>
            </a:fld>
            <a:endParaRPr lang="en-US">
              <a:solidFill>
                <a:prstClr val="black"/>
              </a:solidFill>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algn="l" defTabSz="457200" rtl="0" eaLnBrk="0" fontAlgn="base" hangingPunct="0">
              <a:spcBef>
                <a:spcPct val="0"/>
              </a:spcBef>
              <a:spcAft>
                <a:spcPct val="0"/>
              </a:spcAft>
            </a:pPr>
            <a:r>
              <a:rPr lang="en-US" sz="8000" dirty="0">
                <a:solidFill>
                  <a:prstClr val="black"/>
                </a:solidFill>
                <a:latin typeface="Trebuchet MS" panose="020B0603020202020204" pitchFamily="34" charset="0"/>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defTabSz="457200" rtl="0" eaLnBrk="0" fontAlgn="base" hangingPunct="0">
              <a:spcBef>
                <a:spcPct val="0"/>
              </a:spcBef>
              <a:spcAft>
                <a:spcPct val="0"/>
              </a:spcAft>
            </a:pPr>
            <a:r>
              <a:rPr lang="en-US" sz="8000" dirty="0">
                <a:solidFill>
                  <a:prstClr val="black"/>
                </a:solidFill>
                <a:latin typeface="Trebuchet MS" panose="020B0603020202020204" pitchFamily="34" charset="0"/>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1276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C0DA46E-7744-4E76-9AB8-929C5AE6DAAB}"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54EB845C-CC6F-45F0-B575-990F017D5A7B}" type="slidenum">
              <a:rPr lang="en-US"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0916999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C7D10305-69E5-4BE7-812C-D13AFF792E30}"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C6423598-C9E8-4551-9041-F2DAC34CEDDE}" type="slidenum">
              <a:rPr lang="en-US" smtClean="0">
                <a:solidFill>
                  <a:prstClr val="black"/>
                </a:solidFill>
              </a:rPr>
              <a:pPr>
                <a:defRPr/>
              </a:pPr>
              <a:t>‹#›</a:t>
            </a:fld>
            <a:endParaRPr lang="en-US">
              <a:solidFill>
                <a:prstClr val="black"/>
              </a:solidFill>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algn="l" defTabSz="457200" rtl="0" eaLnBrk="0" fontAlgn="base" hangingPunct="0">
              <a:spcBef>
                <a:spcPct val="0"/>
              </a:spcBef>
              <a:spcAft>
                <a:spcPct val="0"/>
              </a:spcAft>
            </a:pPr>
            <a:r>
              <a:rPr lang="en-US" sz="8000" dirty="0">
                <a:solidFill>
                  <a:prstClr val="black"/>
                </a:solidFill>
                <a:latin typeface="Trebuchet MS" panose="020B0603020202020204" pitchFamily="34" charset="0"/>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defTabSz="457200" rtl="0" eaLnBrk="0" fontAlgn="base" hangingPunct="0">
              <a:spcBef>
                <a:spcPct val="0"/>
              </a:spcBef>
              <a:spcAft>
                <a:spcPct val="0"/>
              </a:spcAft>
            </a:pPr>
            <a:r>
              <a:rPr lang="en-US" sz="8000" dirty="0">
                <a:solidFill>
                  <a:prstClr val="black"/>
                </a:solidFill>
                <a:latin typeface="Trebuchet MS" panose="020B0603020202020204" pitchFamily="34" charset="0"/>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69120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D2278920-60F6-4A92-89B1-0CEC8604C346}"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4D812F48-5BBA-4A2B-B35A-11278A87D585}" type="slidenum">
              <a:rPr lang="en-US" smtClean="0">
                <a:solidFill>
                  <a:prstClr val="black"/>
                </a:solidFill>
              </a:rPr>
              <a:pPr>
                <a:defRPr/>
              </a:pPr>
              <a:t>‹#›</a:t>
            </a:fld>
            <a:endParaRPr lang="en-US">
              <a:solidFill>
                <a:prstClr val="black"/>
              </a:solidFill>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27693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AF375EC2-581E-4D3B-B89D-828AD3A8BB94}"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B260A39A-3BBD-4E46-AE6E-55899122222D}" type="slidenum">
              <a:rPr lang="en-US" smtClean="0">
                <a:solidFill>
                  <a:prstClr val="black"/>
                </a:solidFill>
              </a:rPr>
              <a:pPr>
                <a:defRPr/>
              </a:pPr>
              <a:t>‹#›</a:t>
            </a:fld>
            <a:endParaRPr lang="en-US">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74926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8BC4E3F-80FC-4AD7-B00B-EBF1F1855103}" type="datetimeFigureOut">
              <a:rPr lang="en-US" smtClean="0">
                <a:solidFill>
                  <a:prstClr val="black"/>
                </a:solidFill>
              </a:rPr>
              <a:pPr>
                <a:def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1229AC53-C10B-4130-A983-2B8BABE3D5C4}" type="slidenum">
              <a:rPr lang="en-US" smtClean="0">
                <a:solidFill>
                  <a:prstClr val="black"/>
                </a:solidFill>
              </a:rPr>
              <a:pPr>
                <a:defRPr/>
              </a:pPr>
              <a:t>‹#›</a:t>
            </a:fld>
            <a:endParaRPr lang="en-US">
              <a:solidFill>
                <a:prstClr val="black"/>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734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13CB9A-A3F4-4CCA-9B7F-B9835C53738B}" type="datetimeFigureOut">
              <a:rPr lang="fa-IR" smtClean="0"/>
              <a:t>12/04/1442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1347328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2513CB9A-A3F4-4CCA-9B7F-B9835C53738B}" type="datetimeFigureOut">
              <a:rPr lang="fa-IR" smtClean="0"/>
              <a:t>12/04/1442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860298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2513CB9A-A3F4-4CCA-9B7F-B9835C53738B}" type="datetimeFigureOut">
              <a:rPr lang="fa-IR" smtClean="0"/>
              <a:t>12/04/1442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2250662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2513CB9A-A3F4-4CCA-9B7F-B9835C53738B}" type="datetimeFigureOut">
              <a:rPr lang="fa-IR" smtClean="0"/>
              <a:t>12/04/1442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155106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13CB9A-A3F4-4CCA-9B7F-B9835C53738B}" type="datetimeFigureOut">
              <a:rPr lang="fa-IR" smtClean="0"/>
              <a:t>12/04/1442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4228142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3CB9A-A3F4-4CCA-9B7F-B9835C53738B}" type="datetimeFigureOut">
              <a:rPr lang="fa-IR" smtClean="0"/>
              <a:t>12/04/1442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2407271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3CB9A-A3F4-4CCA-9B7F-B9835C53738B}" type="datetimeFigureOut">
              <a:rPr lang="fa-IR" smtClean="0"/>
              <a:t>12/04/1442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839F09C-3AC6-43CA-8589-B291A9D07D92}" type="slidenum">
              <a:rPr lang="fa-IR" smtClean="0"/>
              <a:t>‹#›</a:t>
            </a:fld>
            <a:endParaRPr lang="fa-IR"/>
          </a:p>
        </p:txBody>
      </p:sp>
    </p:spTree>
    <p:extLst>
      <p:ext uri="{BB962C8B-B14F-4D97-AF65-F5344CB8AC3E}">
        <p14:creationId xmlns:p14="http://schemas.microsoft.com/office/powerpoint/2010/main" val="895007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513CB9A-A3F4-4CCA-9B7F-B9835C53738B}" type="datetimeFigureOut">
              <a:rPr lang="fa-IR" smtClean="0"/>
              <a:t>12/04/1442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839F09C-3AC6-43CA-8589-B291A9D07D92}" type="slidenum">
              <a:rPr lang="fa-IR" smtClean="0"/>
              <a:t>‹#›</a:t>
            </a:fld>
            <a:endParaRPr lang="fa-IR"/>
          </a:p>
        </p:txBody>
      </p:sp>
    </p:spTree>
    <p:extLst>
      <p:ext uri="{BB962C8B-B14F-4D97-AF65-F5344CB8AC3E}">
        <p14:creationId xmlns:p14="http://schemas.microsoft.com/office/powerpoint/2010/main" val="31612208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57200" rtl="0" eaLnBrk="0" fontAlgn="base" hangingPunct="0">
              <a:spcBef>
                <a:spcPct val="0"/>
              </a:spcBef>
              <a:spcAft>
                <a:spcPct val="0"/>
              </a:spcAft>
              <a:defRPr/>
            </a:pPr>
            <a:fld id="{A652CC93-C31B-4214-8866-61A73FF12707}" type="datetimeFigureOut">
              <a:rPr lang="en-US" smtClean="0">
                <a:solidFill>
                  <a:prstClr val="black"/>
                </a:solidFill>
              </a:rPr>
              <a:pPr defTabSz="457200" rtl="0" eaLnBrk="0" fontAlgn="base" hangingPunct="0">
                <a:spcBef>
                  <a:spcPct val="0"/>
                </a:spcBef>
                <a:spcAft>
                  <a:spcPct val="0"/>
                </a:spcAft>
                <a:defRPr/>
              </a:pPr>
              <a:t>11/27/2020</a:t>
            </a:fld>
            <a:endParaRPr lang="en-US">
              <a:solidFill>
                <a:prstClr val="black"/>
              </a:solidFill>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defTabSz="457200" rtl="0" eaLnBrk="0" fontAlgn="base" hangingPunct="0">
              <a:spcBef>
                <a:spcPct val="0"/>
              </a:spcBef>
              <a:spcAft>
                <a:spcPct val="0"/>
              </a:spcAft>
              <a:defRPr/>
            </a:pPr>
            <a:endParaRPr lang="en-US">
              <a:solidFill>
                <a:prstClr val="black"/>
              </a:solidFill>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57200" rtl="0" eaLnBrk="0" fontAlgn="base" hangingPunct="0">
              <a:spcBef>
                <a:spcPct val="0"/>
              </a:spcBef>
              <a:spcAft>
                <a:spcPct val="0"/>
              </a:spcAft>
              <a:defRPr/>
            </a:pPr>
            <a:fld id="{E3B1CEE2-530B-4F78-9161-1D71329E5198}" type="slidenum">
              <a:rPr lang="en-US" smtClean="0">
                <a:solidFill>
                  <a:prstClr val="black"/>
                </a:solidFill>
              </a:rPr>
              <a:pPr defTabSz="457200" rtl="0" eaLnBrk="0" fontAlgn="base" hangingPunct="0">
                <a:spcBef>
                  <a:spcPct val="0"/>
                </a:spcBef>
                <a:spcAft>
                  <a:spcPct val="0"/>
                </a:spcAft>
                <a:defRPr/>
              </a:pPr>
              <a:t>‹#›</a:t>
            </a:fld>
            <a:endParaRPr lang="en-US">
              <a:solidFill>
                <a:prstClr val="black"/>
              </a:solidFill>
            </a:endParaRPr>
          </a:p>
        </p:txBody>
      </p:sp>
    </p:spTree>
    <p:extLst>
      <p:ext uri="{BB962C8B-B14F-4D97-AF65-F5344CB8AC3E}">
        <p14:creationId xmlns:p14="http://schemas.microsoft.com/office/powerpoint/2010/main" val="12946886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7211" y="1590675"/>
            <a:ext cx="7083164" cy="1711325"/>
          </a:xfrm>
        </p:spPr>
        <p:txBody>
          <a:bodyPr rtlCol="0">
            <a:normAutofit fontScale="90000"/>
          </a:bodyPr>
          <a:lstStyle/>
          <a:p>
            <a:pPr algn="ctr" fontAlgn="auto">
              <a:spcAft>
                <a:spcPts val="0"/>
              </a:spcAft>
              <a:defRPr/>
            </a:pPr>
            <a:r>
              <a:rPr lang="fa-IR" dirty="0" smtClean="0">
                <a:cs typeface="B Homa" panose="00000400000000000000" pitchFamily="2" charset="-78"/>
              </a:rPr>
              <a:t>برنامه ریزی راهبردی مدارس معماری،چرا و چگونه؟</a:t>
            </a:r>
            <a:endParaRPr lang="en-US" dirty="0"/>
          </a:p>
        </p:txBody>
      </p:sp>
      <p:sp>
        <p:nvSpPr>
          <p:cNvPr id="5123" name="Subtitle 2"/>
          <p:cNvSpPr>
            <a:spLocks noGrp="1"/>
          </p:cNvSpPr>
          <p:nvPr>
            <p:ph type="subTitle" idx="1"/>
          </p:nvPr>
        </p:nvSpPr>
        <p:spPr>
          <a:xfrm>
            <a:off x="4221271" y="2446337"/>
            <a:ext cx="3491326" cy="3008312"/>
          </a:xfrm>
        </p:spPr>
        <p:txBody>
          <a:bodyPr/>
          <a:lstStyle/>
          <a:p>
            <a:pPr rtl="1"/>
            <a:endParaRPr lang="fa-IR" altLang="fa-IR" sz="1200" b="1" dirty="0" smtClean="0">
              <a:solidFill>
                <a:srgbClr val="404040"/>
              </a:solidFill>
              <a:cs typeface="B Homa" panose="00000400000000000000" pitchFamily="2" charset="-78"/>
            </a:endParaRPr>
          </a:p>
          <a:p>
            <a:pPr rtl="1"/>
            <a:endParaRPr lang="fa-IR" altLang="fa-IR" sz="1200" b="1" dirty="0" smtClean="0">
              <a:solidFill>
                <a:srgbClr val="404040"/>
              </a:solidFill>
              <a:cs typeface="B Homa" panose="00000400000000000000" pitchFamily="2" charset="-78"/>
            </a:endParaRPr>
          </a:p>
          <a:p>
            <a:pPr rtl="1"/>
            <a:endParaRPr lang="fa-IR" altLang="fa-IR" sz="1200" b="1" dirty="0" smtClean="0">
              <a:solidFill>
                <a:srgbClr val="404040"/>
              </a:solidFill>
              <a:cs typeface="B Homa" panose="00000400000000000000" pitchFamily="2" charset="-78"/>
            </a:endParaRPr>
          </a:p>
          <a:p>
            <a:pPr rtl="1"/>
            <a:endParaRPr lang="fa-IR" altLang="fa-IR" sz="1200" b="1" dirty="0" smtClean="0">
              <a:solidFill>
                <a:srgbClr val="404040"/>
              </a:solidFill>
              <a:cs typeface="B Homa" panose="00000400000000000000" pitchFamily="2" charset="-78"/>
            </a:endParaRPr>
          </a:p>
          <a:p>
            <a:pPr rtl="1"/>
            <a:r>
              <a:rPr lang="fa-IR" altLang="fa-IR" sz="1200" b="1" dirty="0" smtClean="0">
                <a:solidFill>
                  <a:srgbClr val="404040"/>
                </a:solidFill>
                <a:cs typeface="B Homa" panose="00000400000000000000" pitchFamily="2" charset="-78"/>
              </a:rPr>
              <a:t>برگرفته از مجله </a:t>
            </a:r>
            <a:r>
              <a:rPr lang="fa-IR" altLang="fa-IR" sz="1200" b="1" dirty="0" smtClean="0">
                <a:solidFill>
                  <a:srgbClr val="404040"/>
                </a:solidFill>
                <a:cs typeface="B Homa" panose="00000400000000000000" pitchFamily="2" charset="-78"/>
              </a:rPr>
              <a:t>صفه شماره </a:t>
            </a:r>
            <a:r>
              <a:rPr lang="fa-IR" altLang="fa-IR" sz="1200" b="1" dirty="0" smtClean="0">
                <a:solidFill>
                  <a:srgbClr val="404040"/>
                </a:solidFill>
                <a:cs typeface="B Homa" panose="00000400000000000000" pitchFamily="2" charset="-78"/>
              </a:rPr>
              <a:t>41 -دکتر </a:t>
            </a:r>
            <a:r>
              <a:rPr lang="fa-IR" altLang="fa-IR" sz="1200" b="1" dirty="0" smtClean="0">
                <a:solidFill>
                  <a:srgbClr val="404040"/>
                </a:solidFill>
                <a:cs typeface="B Homa" panose="00000400000000000000" pitchFamily="2" charset="-78"/>
              </a:rPr>
              <a:t>حمید ندیمی</a:t>
            </a:r>
          </a:p>
          <a:p>
            <a:pPr rtl="1"/>
            <a:endParaRPr lang="fa-IR" altLang="fa-IR" sz="1200" b="1" dirty="0" smtClean="0">
              <a:solidFill>
                <a:srgbClr val="404040"/>
              </a:solidFill>
              <a:cs typeface="B Homa" panose="00000400000000000000" pitchFamily="2" charset="-78"/>
            </a:endParaRPr>
          </a:p>
        </p:txBody>
      </p:sp>
    </p:spTree>
    <p:extLst>
      <p:ext uri="{BB962C8B-B14F-4D97-AF65-F5344CB8AC3E}">
        <p14:creationId xmlns:p14="http://schemas.microsoft.com/office/powerpoint/2010/main" val="24017468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r" rtl="1"/>
            <a:r>
              <a:rPr lang="fa-IR" altLang="fa-IR" dirty="0" smtClean="0">
                <a:cs typeface="B Homa" panose="00000400000000000000" pitchFamily="2" charset="-78"/>
              </a:rPr>
              <a:t>ماموریت:</a:t>
            </a:r>
            <a:endParaRPr lang="en-US" altLang="fa-IR" dirty="0" smtClean="0">
              <a:cs typeface="B Homa" panose="00000400000000000000" pitchFamily="2" charset="-78"/>
            </a:endParaRPr>
          </a:p>
        </p:txBody>
      </p:sp>
      <p:sp>
        <p:nvSpPr>
          <p:cNvPr id="3" name="Content Placeholder 2"/>
          <p:cNvSpPr>
            <a:spLocks noGrp="1"/>
          </p:cNvSpPr>
          <p:nvPr>
            <p:ph idx="1"/>
          </p:nvPr>
        </p:nvSpPr>
        <p:spPr/>
        <p:txBody>
          <a:bodyPr/>
          <a:lstStyle/>
          <a:p>
            <a:pPr algn="just" rtl="1"/>
            <a:r>
              <a:rPr lang="fa-IR" altLang="fa-IR" dirty="0" smtClean="0">
                <a:cs typeface="B Homa" panose="00000400000000000000" pitchFamily="2" charset="-78"/>
              </a:rPr>
              <a:t>به واسطه مفاهیم زیر توصیف میشود:</a:t>
            </a:r>
          </a:p>
          <a:p>
            <a:pPr algn="just" rtl="1"/>
            <a:r>
              <a:rPr lang="fa-IR" altLang="fa-IR" dirty="0" smtClean="0">
                <a:cs typeface="B Homa" panose="00000400000000000000" pitchFamily="2" charset="-78"/>
              </a:rPr>
              <a:t>مقصد و علت وجودی و اینکه سازمان چه میخواهد بکند؟</a:t>
            </a:r>
          </a:p>
          <a:p>
            <a:pPr algn="just" rtl="1"/>
            <a:r>
              <a:rPr lang="fa-IR" altLang="fa-IR" b="1" dirty="0" smtClean="0">
                <a:cs typeface="B Homa" panose="00000400000000000000" pitchFamily="2" charset="-78"/>
              </a:rPr>
              <a:t>روش و فعالیت اصلی که بواسطه آن سعی میکند به مقصد برسد.</a:t>
            </a:r>
          </a:p>
          <a:p>
            <a:pPr algn="just" rtl="1"/>
            <a:r>
              <a:rPr lang="fa-IR" altLang="fa-IR" dirty="0" smtClean="0">
                <a:cs typeface="B Homa" panose="00000400000000000000" pitchFamily="2" charset="-78"/>
              </a:rPr>
              <a:t>اصول،ارزشها و باورهایی که اعضای سازمان را در حرکت به سوی مقصد هدایت میکند.</a:t>
            </a:r>
          </a:p>
          <a:p>
            <a:pPr algn="just" rtl="1"/>
            <a:r>
              <a:rPr lang="fa-IR" altLang="fa-IR" dirty="0" smtClean="0">
                <a:cs typeface="B Homa" panose="00000400000000000000" pitchFamily="2" charset="-78"/>
              </a:rPr>
              <a:t>ماموریت سازمان در سندی موسوم به </a:t>
            </a:r>
            <a:r>
              <a:rPr lang="fa-IR" altLang="fa-IR" b="1" dirty="0" smtClean="0">
                <a:cs typeface="B Homa" panose="00000400000000000000" pitchFamily="2" charset="-78"/>
              </a:rPr>
              <a:t>بیانیه ماموریت </a:t>
            </a:r>
            <a:r>
              <a:rPr lang="fa-IR" altLang="fa-IR" dirty="0" smtClean="0">
                <a:cs typeface="B Homa" panose="00000400000000000000" pitchFamily="2" charset="-78"/>
              </a:rPr>
              <a:t>تدوین میشود.</a:t>
            </a:r>
          </a:p>
          <a:p>
            <a:pPr algn="just" rtl="1"/>
            <a:endParaRPr lang="en-US" altLang="fa-IR" dirty="0" smtClean="0">
              <a:cs typeface="B Homa" panose="00000400000000000000" pitchFamily="2" charset="-78"/>
            </a:endParaRPr>
          </a:p>
        </p:txBody>
      </p:sp>
    </p:spTree>
    <p:extLst>
      <p:ext uri="{BB962C8B-B14F-4D97-AF65-F5344CB8AC3E}">
        <p14:creationId xmlns:p14="http://schemas.microsoft.com/office/powerpoint/2010/main" val="1296427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mph" presetSubtype="0" fill="hold" nodeType="clickEffect">
                                  <p:stCondLst>
                                    <p:cond delay="0"/>
                                  </p:stCondLst>
                                  <p:iterate type="lt">
                                    <p:tmPct val="4000"/>
                                  </p:iterate>
                                  <p:childTnLst>
                                    <p:set>
                                      <p:cBhvr override="childStyle">
                                        <p:cTn id="11" dur="500" fill="hold"/>
                                        <p:tgtEl>
                                          <p:spTgt spid="3">
                                            <p:txEl>
                                              <p:pRg st="3" end="3"/>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تحلیل وضعیت موجود:</a:t>
            </a:r>
            <a:endParaRPr lang="en-US" altLang="fa-IR" dirty="0" smtClean="0">
              <a:cs typeface="B Homa" panose="00000400000000000000" pitchFamily="2" charset="-78"/>
            </a:endParaRPr>
          </a:p>
        </p:txBody>
      </p:sp>
      <p:sp>
        <p:nvSpPr>
          <p:cNvPr id="3" name="Content Placeholder 2"/>
          <p:cNvSpPr>
            <a:spLocks noGrp="1"/>
          </p:cNvSpPr>
          <p:nvPr>
            <p:ph idx="1"/>
          </p:nvPr>
        </p:nvSpPr>
        <p:spPr/>
        <p:txBody>
          <a:bodyPr>
            <a:normAutofit lnSpcReduction="10000"/>
          </a:bodyPr>
          <a:lstStyle/>
          <a:p>
            <a:pPr algn="r" rtl="1"/>
            <a:r>
              <a:rPr lang="fa-IR" altLang="fa-IR" dirty="0" smtClean="0">
                <a:cs typeface="B Homa" panose="00000400000000000000" pitchFamily="2" charset="-78"/>
              </a:rPr>
              <a:t>تحلیل وضع موجود یا به عبارت دیگر تحلیل محیطی (</a:t>
            </a:r>
            <a:r>
              <a:rPr lang="en-US" altLang="fa-IR" dirty="0" smtClean="0">
                <a:cs typeface="B Homa" panose="00000400000000000000" pitchFamily="2" charset="-78"/>
              </a:rPr>
              <a:t>environmental analysis</a:t>
            </a:r>
            <a:r>
              <a:rPr lang="fa-IR" altLang="fa-IR" dirty="0" smtClean="0">
                <a:cs typeface="B Homa" panose="00000400000000000000" pitchFamily="2" charset="-78"/>
              </a:rPr>
              <a:t>):</a:t>
            </a:r>
          </a:p>
          <a:p>
            <a:pPr algn="r" rtl="1"/>
            <a:r>
              <a:rPr lang="fa-IR" altLang="fa-IR" dirty="0" smtClean="0">
                <a:cs typeface="B Homa" panose="00000400000000000000" pitchFamily="2" charset="-78"/>
              </a:rPr>
              <a:t> </a:t>
            </a:r>
            <a:r>
              <a:rPr lang="fa-IR" altLang="fa-IR" b="1" dirty="0" smtClean="0">
                <a:cs typeface="B Homa" panose="00000400000000000000" pitchFamily="2" charset="-78"/>
              </a:rPr>
              <a:t>مطالعه محیط </a:t>
            </a:r>
            <a:r>
              <a:rPr lang="fa-IR" altLang="fa-IR" dirty="0" smtClean="0">
                <a:cs typeface="B Homa" panose="00000400000000000000" pitchFamily="2" charset="-78"/>
              </a:rPr>
              <a:t>و </a:t>
            </a:r>
            <a:r>
              <a:rPr lang="fa-IR" altLang="fa-IR" b="1" dirty="0" smtClean="0">
                <a:cs typeface="B Homa" panose="00000400000000000000" pitchFamily="2" charset="-78"/>
              </a:rPr>
              <a:t>شرایط سازمان </a:t>
            </a:r>
            <a:r>
              <a:rPr lang="fa-IR" altLang="fa-IR" dirty="0" smtClean="0">
                <a:cs typeface="B Homa" panose="00000400000000000000" pitchFamily="2" charset="-78"/>
              </a:rPr>
              <a:t>برای </a:t>
            </a:r>
            <a:r>
              <a:rPr lang="fa-IR" altLang="fa-IR" dirty="0" smtClean="0">
                <a:solidFill>
                  <a:srgbClr val="FF0000"/>
                </a:solidFill>
                <a:cs typeface="B Homa" panose="00000400000000000000" pitchFamily="2" charset="-78"/>
              </a:rPr>
              <a:t>شناسایی عواملی که بر عملکرد سازمان تاثیر بسزایی دارند.</a:t>
            </a:r>
            <a:r>
              <a:rPr lang="en-US" altLang="fa-IR" dirty="0" smtClean="0">
                <a:solidFill>
                  <a:srgbClr val="FF0000"/>
                </a:solidFill>
                <a:cs typeface="B Homa" panose="00000400000000000000" pitchFamily="2" charset="-78"/>
              </a:rPr>
              <a:t>  </a:t>
            </a:r>
          </a:p>
          <a:p>
            <a:pPr algn="r" rtl="1"/>
            <a:r>
              <a:rPr lang="fa-IR" altLang="fa-IR" dirty="0" smtClean="0">
                <a:cs typeface="B Homa" panose="00000400000000000000" pitchFamily="2" charset="-78"/>
              </a:rPr>
              <a:t>محیط سازمان معمولا در </a:t>
            </a:r>
            <a:r>
              <a:rPr lang="fa-IR" altLang="fa-IR" b="1" dirty="0" smtClean="0">
                <a:cs typeface="B Homa" panose="00000400000000000000" pitchFamily="2" charset="-78"/>
              </a:rPr>
              <a:t>3 سطح متفاوت </a:t>
            </a:r>
            <a:r>
              <a:rPr lang="fa-IR" altLang="fa-IR" dirty="0" smtClean="0">
                <a:cs typeface="B Homa" panose="00000400000000000000" pitchFamily="2" charset="-78"/>
              </a:rPr>
              <a:t>دسته بندی میشود:</a:t>
            </a:r>
          </a:p>
          <a:p>
            <a:pPr algn="r" rtl="1"/>
            <a:r>
              <a:rPr lang="fa-IR" altLang="fa-IR" dirty="0" smtClean="0">
                <a:solidFill>
                  <a:srgbClr val="FF0000"/>
                </a:solidFill>
                <a:cs typeface="B Homa" panose="00000400000000000000" pitchFamily="2" charset="-78"/>
              </a:rPr>
              <a:t>محیط عمومی</a:t>
            </a:r>
          </a:p>
          <a:p>
            <a:pPr algn="r" rtl="1"/>
            <a:r>
              <a:rPr lang="fa-IR" altLang="fa-IR" dirty="0" smtClean="0">
                <a:solidFill>
                  <a:srgbClr val="FF0000"/>
                </a:solidFill>
                <a:cs typeface="B Homa" panose="00000400000000000000" pitchFamily="2" charset="-78"/>
              </a:rPr>
              <a:t>محیط عملیاتی</a:t>
            </a:r>
          </a:p>
          <a:p>
            <a:pPr algn="r" rtl="1"/>
            <a:r>
              <a:rPr lang="fa-IR" altLang="fa-IR" dirty="0" smtClean="0">
                <a:solidFill>
                  <a:srgbClr val="FF0000"/>
                </a:solidFill>
                <a:cs typeface="B Homa" panose="00000400000000000000" pitchFamily="2" charset="-78"/>
              </a:rPr>
              <a:t>محیط درونی</a:t>
            </a:r>
            <a:endParaRPr lang="en-US" altLang="fa-IR" dirty="0" smtClean="0">
              <a:solidFill>
                <a:srgbClr val="FF0000"/>
              </a:solidFill>
              <a:cs typeface="B Homa" panose="00000400000000000000" pitchFamily="2" charset="-78"/>
            </a:endParaRPr>
          </a:p>
        </p:txBody>
      </p:sp>
    </p:spTree>
    <p:extLst>
      <p:ext uri="{BB962C8B-B14F-4D97-AF65-F5344CB8AC3E}">
        <p14:creationId xmlns:p14="http://schemas.microsoft.com/office/powerpoint/2010/main" val="34001988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endParaRPr lang="fa-IR" altLang="fa-IR" dirty="0" smtClean="0">
              <a:cs typeface="B Homa" panose="00000400000000000000" pitchFamily="2" charset="-78"/>
            </a:endParaRPr>
          </a:p>
        </p:txBody>
      </p:sp>
      <p:sp>
        <p:nvSpPr>
          <p:cNvPr id="3" name="Content Placeholder 2"/>
          <p:cNvSpPr>
            <a:spLocks noGrp="1"/>
          </p:cNvSpPr>
          <p:nvPr>
            <p:ph idx="1"/>
          </p:nvPr>
        </p:nvSpPr>
        <p:spPr/>
        <p:txBody>
          <a:bodyPr/>
          <a:lstStyle/>
          <a:p>
            <a:pPr algn="just" rtl="1"/>
            <a:r>
              <a:rPr lang="fa-IR" altLang="fa-IR" sz="2400" b="1" dirty="0" smtClean="0">
                <a:cs typeface="B Homa" panose="00000400000000000000" pitchFamily="2" charset="-78"/>
              </a:rPr>
              <a:t>محیط عمومی </a:t>
            </a:r>
            <a:r>
              <a:rPr lang="fa-IR" altLang="fa-IR" dirty="0" smtClean="0">
                <a:cs typeface="B Homa" panose="00000400000000000000" pitchFamily="2" charset="-78"/>
              </a:rPr>
              <a:t>در بر گیرنده عوامل اجتماعی،سیاسی،اقتصادی،تکنولوژیک و قانونی استو مولفه های متعددی را شامل میشود که خارج از حیطه کنترل سازمان است.</a:t>
            </a:r>
          </a:p>
          <a:p>
            <a:pPr algn="just" rtl="1"/>
            <a:r>
              <a:rPr lang="fa-IR" altLang="fa-IR" sz="2400" b="1" dirty="0" smtClean="0">
                <a:cs typeface="B Homa" panose="00000400000000000000" pitchFamily="2" charset="-78"/>
              </a:rPr>
              <a:t>محیط عملیاتی </a:t>
            </a:r>
            <a:r>
              <a:rPr lang="fa-IR" altLang="fa-IR" dirty="0" smtClean="0">
                <a:cs typeface="B Homa" panose="00000400000000000000" pitchFamily="2" charset="-78"/>
              </a:rPr>
              <a:t>شامل مولفه هایی چون مشتری،نیروی کار،تامین کننده اعتبارات مالی و ... است.</a:t>
            </a:r>
          </a:p>
          <a:p>
            <a:pPr algn="just" rtl="1"/>
            <a:r>
              <a:rPr lang="fa-IR" altLang="fa-IR" sz="2400" b="1" dirty="0" smtClean="0">
                <a:cs typeface="B Homa" panose="00000400000000000000" pitchFamily="2" charset="-78"/>
              </a:rPr>
              <a:t>محیط درونی </a:t>
            </a:r>
            <a:r>
              <a:rPr lang="fa-IR" altLang="fa-IR" dirty="0" smtClean="0">
                <a:cs typeface="B Homa" panose="00000400000000000000" pitchFamily="2" charset="-78"/>
              </a:rPr>
              <a:t>در بر گیرنده عواملی نظیر ساختار سازمانی،قابلیتهای سازمان،نیروی انسانی،منابع مالی و... از نظر مدیریتی،محیط درونی شامل برنامه ریزی،سازماندهی و کنترل سازمان است.</a:t>
            </a:r>
          </a:p>
          <a:p>
            <a:pPr algn="just" rtl="1"/>
            <a:endParaRPr lang="fa-IR" altLang="fa-IR" sz="3200" b="1" dirty="0" smtClean="0">
              <a:cs typeface="B Homa" panose="00000400000000000000" pitchFamily="2" charset="-78"/>
            </a:endParaRPr>
          </a:p>
          <a:p>
            <a:pPr algn="just" rtl="1"/>
            <a:endParaRPr lang="en-US" altLang="fa-IR" dirty="0" smtClean="0">
              <a:cs typeface="B Homa" panose="00000400000000000000" pitchFamily="2" charset="-78"/>
            </a:endParaRPr>
          </a:p>
        </p:txBody>
      </p:sp>
    </p:spTree>
    <p:extLst>
      <p:ext uri="{BB962C8B-B14F-4D97-AF65-F5344CB8AC3E}">
        <p14:creationId xmlns:p14="http://schemas.microsoft.com/office/powerpoint/2010/main" val="737319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lgn="r" rtl="1" fontAlgn="auto">
              <a:spcAft>
                <a:spcPts val="0"/>
              </a:spcAft>
              <a:defRPr/>
            </a:pPr>
            <a:r>
              <a:rPr lang="fa-IR" sz="3200" dirty="0" smtClean="0">
                <a:cs typeface="B Homa" panose="00000400000000000000" pitchFamily="2" charset="-78"/>
              </a:rPr>
              <a:t>الگوی ماتریس </a:t>
            </a:r>
            <a:r>
              <a:rPr lang="fa-IR" sz="3200" dirty="0">
                <a:cs typeface="B Homa" panose="00000400000000000000" pitchFamily="2" charset="-78"/>
              </a:rPr>
              <a:t>"</a:t>
            </a:r>
            <a:r>
              <a:rPr lang="en-US" sz="3200" dirty="0" smtClean="0"/>
              <a:t>TOWS</a:t>
            </a:r>
            <a:r>
              <a:rPr lang="fa-IR" sz="3200" dirty="0" smtClean="0">
                <a:cs typeface="B Homa" panose="00000400000000000000" pitchFamily="2" charset="-78"/>
              </a:rPr>
              <a:t>" با چهار دسته راهبرد حاصل از آن</a:t>
            </a:r>
            <a:br>
              <a:rPr lang="fa-IR" sz="3200" dirty="0" smtClean="0">
                <a:cs typeface="B Homa" panose="00000400000000000000" pitchFamily="2" charset="-78"/>
              </a:rPr>
            </a:br>
            <a:r>
              <a:rPr lang="fa-IR" sz="3200" dirty="0" smtClean="0">
                <a:cs typeface="B Homa" panose="00000400000000000000" pitchFamily="2" charset="-78"/>
              </a:rPr>
              <a:t>(اقتباس از </a:t>
            </a:r>
            <a:r>
              <a:rPr lang="en-US" sz="3200" dirty="0" smtClean="0"/>
              <a:t>1998 , Weilhrich</a:t>
            </a:r>
            <a:r>
              <a:rPr lang="fa-IR" sz="3200" dirty="0" smtClean="0">
                <a:cs typeface="B Homa" panose="00000400000000000000" pitchFamily="2" charset="-78"/>
              </a:rPr>
              <a:t>)</a:t>
            </a:r>
            <a:endParaRPr lang="en-US" sz="3200" dirty="0"/>
          </a:p>
        </p:txBody>
      </p:sp>
      <p:graphicFrame>
        <p:nvGraphicFramePr>
          <p:cNvPr id="4" name="Content Placeholder 3"/>
          <p:cNvGraphicFramePr>
            <a:graphicFrameLocks noGrp="1"/>
          </p:cNvGraphicFramePr>
          <p:nvPr>
            <p:ph idx="1"/>
          </p:nvPr>
        </p:nvGraphicFramePr>
        <p:xfrm>
          <a:off x="1295400" y="2557463"/>
          <a:ext cx="9601197" cy="3566112"/>
        </p:xfrm>
        <a:graphic>
          <a:graphicData uri="http://schemas.openxmlformats.org/drawingml/2006/table">
            <a:tbl>
              <a:tblPr firstRow="1" bandRow="1">
                <a:tableStyleId>{5940675A-B579-460E-94D1-54222C63F5DA}</a:tableStyleId>
              </a:tblPr>
              <a:tblGrid>
                <a:gridCol w="3200399">
                  <a:extLst>
                    <a:ext uri="{9D8B030D-6E8A-4147-A177-3AD203B41FA5}">
                      <a16:colId xmlns:a16="http://schemas.microsoft.com/office/drawing/2014/main" xmlns="" val="3489418576"/>
                    </a:ext>
                  </a:extLst>
                </a:gridCol>
                <a:gridCol w="3200399">
                  <a:extLst>
                    <a:ext uri="{9D8B030D-6E8A-4147-A177-3AD203B41FA5}">
                      <a16:colId xmlns:a16="http://schemas.microsoft.com/office/drawing/2014/main" xmlns="" val="2376108472"/>
                    </a:ext>
                  </a:extLst>
                </a:gridCol>
                <a:gridCol w="3200399">
                  <a:extLst>
                    <a:ext uri="{9D8B030D-6E8A-4147-A177-3AD203B41FA5}">
                      <a16:colId xmlns:a16="http://schemas.microsoft.com/office/drawing/2014/main" xmlns="" val="827418776"/>
                    </a:ext>
                  </a:extLst>
                </a:gridCol>
              </a:tblGrid>
              <a:tr h="1188508">
                <a:tc>
                  <a:txBody>
                    <a:bodyPr/>
                    <a:lstStyle/>
                    <a:p>
                      <a:pPr algn="r" rtl="1"/>
                      <a:r>
                        <a:rPr lang="fa-IR" sz="1800" dirty="0" smtClean="0">
                          <a:cs typeface="B Homa" panose="00000400000000000000" pitchFamily="2" charset="-78"/>
                        </a:rPr>
                        <a:t>عوامل درونی</a:t>
                      </a:r>
                    </a:p>
                    <a:p>
                      <a:pPr algn="r" rtl="1"/>
                      <a:endParaRPr lang="fa-IR" sz="1800" dirty="0" smtClean="0">
                        <a:cs typeface="B Homa" panose="00000400000000000000" pitchFamily="2" charset="-78"/>
                      </a:endParaRPr>
                    </a:p>
                    <a:p>
                      <a:pPr algn="r" rtl="1"/>
                      <a:endParaRPr lang="fa-IR" sz="1800" dirty="0" smtClean="0">
                        <a:cs typeface="B Homa" panose="00000400000000000000" pitchFamily="2" charset="-78"/>
                      </a:endParaRPr>
                    </a:p>
                    <a:p>
                      <a:pPr algn="r" rtl="1"/>
                      <a:r>
                        <a:rPr lang="fa-IR" sz="1800" dirty="0" smtClean="0">
                          <a:cs typeface="B Homa" panose="00000400000000000000" pitchFamily="2" charset="-78"/>
                        </a:rPr>
                        <a:t>عوامل بیرونی</a:t>
                      </a:r>
                      <a:endParaRPr lang="en-US" sz="1800" dirty="0"/>
                    </a:p>
                  </a:txBody>
                  <a:tcPr marL="83489" marR="83489" marT="45712" marB="45712"/>
                </a:tc>
                <a:tc>
                  <a:txBody>
                    <a:bodyPr/>
                    <a:lstStyle/>
                    <a:p>
                      <a:pPr algn="r" rtl="1"/>
                      <a:r>
                        <a:rPr lang="fa-IR" sz="1800" dirty="0" smtClean="0">
                          <a:cs typeface="B Homa" panose="00000400000000000000" pitchFamily="2" charset="-78"/>
                        </a:rPr>
                        <a:t>فهرست قوت های درونی</a:t>
                      </a:r>
                    </a:p>
                    <a:p>
                      <a:pPr algn="r" rtl="1"/>
                      <a:r>
                        <a:rPr lang="fa-IR" sz="1800" dirty="0" smtClean="0">
                          <a:cs typeface="B Homa" panose="00000400000000000000" pitchFamily="2" charset="-78"/>
                        </a:rPr>
                        <a:t>-</a:t>
                      </a:r>
                    </a:p>
                    <a:p>
                      <a:pPr algn="r" rtl="1"/>
                      <a:r>
                        <a:rPr lang="fa-IR" sz="1800" dirty="0" smtClean="0">
                          <a:cs typeface="B Homa" panose="00000400000000000000" pitchFamily="2" charset="-78"/>
                        </a:rPr>
                        <a:t>-</a:t>
                      </a:r>
                    </a:p>
                    <a:p>
                      <a:pPr algn="r" rtl="1"/>
                      <a:r>
                        <a:rPr lang="en-US" sz="1800" dirty="0" smtClean="0"/>
                        <a:t>strength</a:t>
                      </a:r>
                      <a:endParaRPr lang="en-US" sz="1800" dirty="0"/>
                    </a:p>
                  </a:txBody>
                  <a:tcPr marL="83489" marR="83489" marT="45712" marB="45712"/>
                </a:tc>
                <a:tc>
                  <a:txBody>
                    <a:bodyPr/>
                    <a:lstStyle/>
                    <a:p>
                      <a:pPr algn="r" rtl="1"/>
                      <a:r>
                        <a:rPr lang="fa-IR" sz="1800" dirty="0" smtClean="0">
                          <a:cs typeface="B Homa" panose="00000400000000000000" pitchFamily="2" charset="-78"/>
                        </a:rPr>
                        <a:t>فهرست ضعفهای درونی</a:t>
                      </a:r>
                    </a:p>
                    <a:p>
                      <a:pPr algn="r" rtl="1"/>
                      <a:r>
                        <a:rPr lang="fa-IR" sz="1800" dirty="0" smtClean="0">
                          <a:cs typeface="B Homa" panose="00000400000000000000" pitchFamily="2" charset="-78"/>
                        </a:rPr>
                        <a:t>-</a:t>
                      </a:r>
                    </a:p>
                    <a:p>
                      <a:pPr algn="r" rtl="1"/>
                      <a:r>
                        <a:rPr lang="fa-IR" sz="1800" dirty="0" smtClean="0">
                          <a:cs typeface="B Homa" panose="00000400000000000000" pitchFamily="2" charset="-78"/>
                        </a:rPr>
                        <a:t>-</a:t>
                      </a:r>
                    </a:p>
                    <a:p>
                      <a:pPr algn="r" rtl="1"/>
                      <a:r>
                        <a:rPr lang="en-US" sz="1800" dirty="0" smtClean="0"/>
                        <a:t>weakness</a:t>
                      </a:r>
                      <a:endParaRPr lang="en-US" sz="1800" dirty="0"/>
                    </a:p>
                  </a:txBody>
                  <a:tcPr marL="83489" marR="83489" marT="45712" marB="45712"/>
                </a:tc>
                <a:extLst>
                  <a:ext uri="{0D108BD9-81ED-4DB2-BD59-A6C34878D82A}">
                    <a16:rowId xmlns:a16="http://schemas.microsoft.com/office/drawing/2014/main" xmlns="" val="2927641510"/>
                  </a:ext>
                </a:extLst>
              </a:tr>
              <a:tr h="1188508">
                <a:tc>
                  <a:txBody>
                    <a:bodyPr/>
                    <a:lstStyle/>
                    <a:p>
                      <a:pPr algn="r" rtl="1"/>
                      <a:r>
                        <a:rPr lang="fa-IR" sz="1800" dirty="0" smtClean="0">
                          <a:cs typeface="B Homa" panose="00000400000000000000" pitchFamily="2" charset="-78"/>
                        </a:rPr>
                        <a:t>فهرست فرصتهای بیرونی</a:t>
                      </a:r>
                    </a:p>
                    <a:p>
                      <a:pPr algn="r" rtl="1"/>
                      <a:r>
                        <a:rPr lang="fa-IR" sz="1800" dirty="0" smtClean="0">
                          <a:cs typeface="B Homa" panose="00000400000000000000" pitchFamily="2" charset="-78"/>
                        </a:rPr>
                        <a:t>-</a:t>
                      </a:r>
                    </a:p>
                    <a:p>
                      <a:pPr algn="r" rtl="1"/>
                      <a:r>
                        <a:rPr lang="fa-IR" sz="1800" dirty="0" smtClean="0">
                          <a:cs typeface="B Homa" panose="00000400000000000000" pitchFamily="2" charset="-78"/>
                        </a:rPr>
                        <a:t>-</a:t>
                      </a:r>
                    </a:p>
                    <a:p>
                      <a:pPr algn="r" rtl="1"/>
                      <a:r>
                        <a:rPr lang="en-US" sz="1800" dirty="0" smtClean="0"/>
                        <a:t>opportunity</a:t>
                      </a:r>
                      <a:endParaRPr lang="fa-IR" sz="1800" dirty="0" smtClean="0">
                        <a:cs typeface="B Homa" panose="00000400000000000000" pitchFamily="2" charset="-78"/>
                      </a:endParaRPr>
                    </a:p>
                  </a:txBody>
                  <a:tcPr marL="83489" marR="83489" marT="45712" marB="45712"/>
                </a:tc>
                <a:tc>
                  <a:txBody>
                    <a:bodyPr/>
                    <a:lstStyle/>
                    <a:p>
                      <a:pPr algn="r" rtl="1"/>
                      <a:r>
                        <a:rPr lang="fa-IR" sz="1800" dirty="0" smtClean="0">
                          <a:cs typeface="B Homa" panose="00000400000000000000" pitchFamily="2" charset="-78"/>
                        </a:rPr>
                        <a:t>راهبردهای،</a:t>
                      </a:r>
                      <a:r>
                        <a:rPr lang="en-US" sz="1800" dirty="0" smtClean="0"/>
                        <a:t>S-O</a:t>
                      </a:r>
                    </a:p>
                    <a:p>
                      <a:pPr algn="r" rtl="1"/>
                      <a:r>
                        <a:rPr lang="en-US" sz="1800" dirty="0" smtClean="0"/>
                        <a:t>-</a:t>
                      </a:r>
                    </a:p>
                    <a:p>
                      <a:pPr algn="r" rtl="1"/>
                      <a:r>
                        <a:rPr lang="en-US" sz="1800" dirty="0" smtClean="0"/>
                        <a:t>-</a:t>
                      </a:r>
                    </a:p>
                    <a:p>
                      <a:pPr algn="r" rtl="1"/>
                      <a:r>
                        <a:rPr lang="en-US" sz="1800" dirty="0" smtClean="0"/>
                        <a:t>Maxi-maxi</a:t>
                      </a:r>
                      <a:endParaRPr lang="en-US" sz="1800" dirty="0"/>
                    </a:p>
                  </a:txBody>
                  <a:tcPr marL="83489" marR="83489" marT="45712" marB="45712"/>
                </a:tc>
                <a:tc>
                  <a:txBody>
                    <a:bodyPr/>
                    <a:lstStyle/>
                    <a:p>
                      <a:pPr algn="r" rtl="1"/>
                      <a:r>
                        <a:rPr lang="fa-IR" sz="1800" dirty="0" smtClean="0">
                          <a:cs typeface="B Homa" panose="00000400000000000000" pitchFamily="2" charset="-78"/>
                        </a:rPr>
                        <a:t>راهبردهای</a:t>
                      </a:r>
                      <a:r>
                        <a:rPr lang="fa-IR" sz="1800" baseline="0" dirty="0" smtClean="0">
                          <a:cs typeface="B Homa" panose="00000400000000000000" pitchFamily="2" charset="-78"/>
                        </a:rPr>
                        <a:t> ، </a:t>
                      </a:r>
                      <a:r>
                        <a:rPr lang="en-US" sz="1800" baseline="0" dirty="0" smtClean="0"/>
                        <a:t>W-O</a:t>
                      </a:r>
                    </a:p>
                    <a:p>
                      <a:pPr algn="r" rtl="1"/>
                      <a:r>
                        <a:rPr lang="en-US" sz="1800" baseline="0" dirty="0" smtClean="0"/>
                        <a:t>-</a:t>
                      </a:r>
                    </a:p>
                    <a:p>
                      <a:pPr algn="r" rtl="1"/>
                      <a:r>
                        <a:rPr lang="en-US" sz="1800" baseline="0" dirty="0" smtClean="0"/>
                        <a:t>-</a:t>
                      </a:r>
                    </a:p>
                    <a:p>
                      <a:pPr algn="r" rtl="1"/>
                      <a:r>
                        <a:rPr lang="en-US" sz="1800" baseline="0" dirty="0" smtClean="0"/>
                        <a:t>Mini-maxi</a:t>
                      </a:r>
                      <a:endParaRPr lang="en-US" sz="1800" dirty="0"/>
                    </a:p>
                  </a:txBody>
                  <a:tcPr marL="83489" marR="83489" marT="45712" marB="45712"/>
                </a:tc>
                <a:extLst>
                  <a:ext uri="{0D108BD9-81ED-4DB2-BD59-A6C34878D82A}">
                    <a16:rowId xmlns:a16="http://schemas.microsoft.com/office/drawing/2014/main" xmlns="" val="3541320622"/>
                  </a:ext>
                </a:extLst>
              </a:tr>
              <a:tr h="1188508">
                <a:tc>
                  <a:txBody>
                    <a:bodyPr/>
                    <a:lstStyle/>
                    <a:p>
                      <a:pPr algn="r" rtl="1"/>
                      <a:r>
                        <a:rPr lang="fa-IR" sz="1800" dirty="0" smtClean="0">
                          <a:cs typeface="B Homa" panose="00000400000000000000" pitchFamily="2" charset="-78"/>
                        </a:rPr>
                        <a:t>فهرست تهدیدهای بیرونی</a:t>
                      </a:r>
                    </a:p>
                    <a:p>
                      <a:pPr algn="r" rtl="1"/>
                      <a:r>
                        <a:rPr lang="fa-IR" sz="1800" dirty="0" smtClean="0">
                          <a:cs typeface="B Homa" panose="00000400000000000000" pitchFamily="2" charset="-78"/>
                        </a:rPr>
                        <a:t>-</a:t>
                      </a:r>
                    </a:p>
                    <a:p>
                      <a:pPr algn="r" rtl="1"/>
                      <a:r>
                        <a:rPr lang="fa-IR" sz="1800" dirty="0" smtClean="0">
                          <a:cs typeface="B Homa" panose="00000400000000000000" pitchFamily="2" charset="-78"/>
                        </a:rPr>
                        <a:t>-</a:t>
                      </a:r>
                    </a:p>
                    <a:p>
                      <a:pPr algn="r" rtl="1"/>
                      <a:r>
                        <a:rPr lang="en-US" sz="1800" dirty="0" smtClean="0"/>
                        <a:t>threat</a:t>
                      </a:r>
                      <a:endParaRPr lang="en-US" sz="1800" dirty="0"/>
                    </a:p>
                  </a:txBody>
                  <a:tcPr marL="83489" marR="83489" marT="45712" marB="45712"/>
                </a:tc>
                <a:tc>
                  <a:txBody>
                    <a:bodyPr/>
                    <a:lstStyle/>
                    <a:p>
                      <a:pPr algn="r" rtl="1"/>
                      <a:r>
                        <a:rPr lang="fa-IR" sz="1800" dirty="0" smtClean="0">
                          <a:cs typeface="B Homa" panose="00000400000000000000" pitchFamily="2" charset="-78"/>
                        </a:rPr>
                        <a:t>راهبردهای ،</a:t>
                      </a:r>
                      <a:r>
                        <a:rPr lang="en-US" sz="1800" dirty="0" smtClean="0"/>
                        <a:t>S-T</a:t>
                      </a:r>
                    </a:p>
                    <a:p>
                      <a:pPr algn="r" rtl="1"/>
                      <a:r>
                        <a:rPr lang="en-US" sz="1800" dirty="0" smtClean="0"/>
                        <a:t>-</a:t>
                      </a:r>
                    </a:p>
                    <a:p>
                      <a:pPr algn="r" rtl="1"/>
                      <a:r>
                        <a:rPr lang="en-US" sz="1800" dirty="0" smtClean="0"/>
                        <a:t>-</a:t>
                      </a:r>
                    </a:p>
                    <a:p>
                      <a:pPr algn="r" rtl="1"/>
                      <a:r>
                        <a:rPr lang="en-US" sz="1800" dirty="0" smtClean="0"/>
                        <a:t>Maxi-mini</a:t>
                      </a:r>
                      <a:endParaRPr lang="en-US" sz="1800" dirty="0"/>
                    </a:p>
                  </a:txBody>
                  <a:tcPr marL="83489" marR="83489" marT="45712" marB="45712"/>
                </a:tc>
                <a:tc>
                  <a:txBody>
                    <a:bodyPr/>
                    <a:lstStyle/>
                    <a:p>
                      <a:pPr algn="r" rtl="1"/>
                      <a:r>
                        <a:rPr lang="fa-IR" sz="1800" dirty="0" smtClean="0">
                          <a:cs typeface="B Homa" panose="00000400000000000000" pitchFamily="2" charset="-78"/>
                        </a:rPr>
                        <a:t>راهبردهای،</a:t>
                      </a:r>
                      <a:r>
                        <a:rPr lang="fa-IR" sz="1800" baseline="0" dirty="0" smtClean="0">
                          <a:cs typeface="B Homa" panose="00000400000000000000" pitchFamily="2" charset="-78"/>
                        </a:rPr>
                        <a:t> </a:t>
                      </a:r>
                      <a:r>
                        <a:rPr lang="en-US" sz="1800" baseline="0" dirty="0" smtClean="0"/>
                        <a:t>W-T</a:t>
                      </a:r>
                    </a:p>
                    <a:p>
                      <a:pPr algn="r" rtl="1"/>
                      <a:r>
                        <a:rPr lang="en-US" sz="1800" baseline="0" dirty="0" smtClean="0"/>
                        <a:t>-</a:t>
                      </a:r>
                    </a:p>
                    <a:p>
                      <a:pPr algn="r" rtl="1"/>
                      <a:r>
                        <a:rPr lang="en-US" sz="1800" baseline="0" dirty="0" smtClean="0"/>
                        <a:t>-</a:t>
                      </a:r>
                    </a:p>
                    <a:p>
                      <a:pPr algn="r" rtl="1"/>
                      <a:r>
                        <a:rPr lang="en-US" sz="1800" baseline="0" dirty="0" smtClean="0"/>
                        <a:t>Mini-mini</a:t>
                      </a:r>
                      <a:endParaRPr lang="en-US" sz="1800" dirty="0"/>
                    </a:p>
                  </a:txBody>
                  <a:tcPr marL="83489" marR="83489" marT="45712" marB="45712"/>
                </a:tc>
                <a:extLst>
                  <a:ext uri="{0D108BD9-81ED-4DB2-BD59-A6C34878D82A}">
                    <a16:rowId xmlns:a16="http://schemas.microsoft.com/office/drawing/2014/main" xmlns="" val="3578680593"/>
                  </a:ext>
                </a:extLst>
              </a:tr>
            </a:tbl>
          </a:graphicData>
        </a:graphic>
      </p:graphicFrame>
    </p:spTree>
    <p:extLst>
      <p:ext uri="{BB962C8B-B14F-4D97-AF65-F5344CB8AC3E}">
        <p14:creationId xmlns:p14="http://schemas.microsoft.com/office/powerpoint/2010/main" val="552314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انواع راهبردها</a:t>
            </a:r>
            <a:endParaRPr lang="en-US" altLang="fa-IR" dirty="0" smtClean="0">
              <a:cs typeface="B Homa" panose="00000400000000000000" pitchFamily="2" charset="-78"/>
            </a:endParaRPr>
          </a:p>
        </p:txBody>
      </p:sp>
      <p:sp>
        <p:nvSpPr>
          <p:cNvPr id="3" name="Content Placeholder 2"/>
          <p:cNvSpPr>
            <a:spLocks noGrp="1"/>
          </p:cNvSpPr>
          <p:nvPr>
            <p:ph idx="1"/>
          </p:nvPr>
        </p:nvSpPr>
        <p:spPr>
          <a:xfrm>
            <a:off x="838200" y="1498600"/>
            <a:ext cx="10515600" cy="4849813"/>
          </a:xfrm>
        </p:spPr>
        <p:txBody>
          <a:bodyPr rtlCol="0">
            <a:normAutofit/>
          </a:bodyPr>
          <a:lstStyle/>
          <a:p>
            <a:pPr algn="just" rtl="1" fontAlgn="auto">
              <a:lnSpc>
                <a:spcPct val="150000"/>
              </a:lnSpc>
              <a:spcAft>
                <a:spcPts val="0"/>
              </a:spcAft>
              <a:buFont typeface="Wingdings 3" charset="2"/>
              <a:buChar char=""/>
              <a:defRPr/>
            </a:pPr>
            <a:r>
              <a:rPr lang="fa-IR" b="1" dirty="0" smtClean="0">
                <a:solidFill>
                  <a:schemeClr val="tx1">
                    <a:lumMod val="75000"/>
                    <a:lumOff val="25000"/>
                  </a:schemeClr>
                </a:solidFill>
                <a:cs typeface="B Homa" panose="00000400000000000000" pitchFamily="2" charset="-78"/>
              </a:rPr>
              <a:t>قوت ها + فرصت ها :</a:t>
            </a:r>
            <a:r>
              <a:rPr lang="fa-IR" dirty="0" smtClean="0">
                <a:solidFill>
                  <a:schemeClr val="tx1">
                    <a:lumMod val="75000"/>
                    <a:lumOff val="25000"/>
                  </a:schemeClr>
                </a:solidFill>
                <a:cs typeface="B Homa" panose="00000400000000000000" pitchFamily="2" charset="-78"/>
              </a:rPr>
              <a:t> در صدد به حداکثر رساندن قوت های درونی برای بیشترین استفاده از فرصت های بیرونی است.این راهبردها که سازمان را در بهترین و فعالترین حالت خود نشان میدهند </a:t>
            </a:r>
          </a:p>
          <a:p>
            <a:pPr algn="just" rtl="1" fontAlgn="auto">
              <a:lnSpc>
                <a:spcPct val="150000"/>
              </a:lnSpc>
              <a:spcAft>
                <a:spcPts val="0"/>
              </a:spcAft>
              <a:buFont typeface="Wingdings 3" charset="2"/>
              <a:buChar char=""/>
              <a:defRPr/>
            </a:pPr>
            <a:endParaRPr lang="fa-IR" dirty="0">
              <a:solidFill>
                <a:schemeClr val="tx1">
                  <a:lumMod val="75000"/>
                  <a:lumOff val="25000"/>
                </a:schemeClr>
              </a:solidFill>
              <a:cs typeface="B Homa" panose="00000400000000000000" pitchFamily="2" charset="-78"/>
            </a:endParaRPr>
          </a:p>
          <a:p>
            <a:pPr algn="just" rtl="1" fontAlgn="auto">
              <a:lnSpc>
                <a:spcPct val="150000"/>
              </a:lnSpc>
              <a:spcAft>
                <a:spcPts val="0"/>
              </a:spcAft>
              <a:buFont typeface="Wingdings 3" charset="2"/>
              <a:buChar char=""/>
              <a:defRPr/>
            </a:pPr>
            <a:r>
              <a:rPr lang="fa-IR" dirty="0" smtClean="0">
                <a:solidFill>
                  <a:schemeClr val="tx1">
                    <a:lumMod val="75000"/>
                    <a:lumOff val="25000"/>
                  </a:schemeClr>
                </a:solidFill>
                <a:cs typeface="B Homa" panose="00000400000000000000" pitchFamily="2" charset="-78"/>
              </a:rPr>
              <a:t>    </a:t>
            </a:r>
          </a:p>
          <a:p>
            <a:pPr algn="just" rtl="1" fontAlgn="auto">
              <a:spcAft>
                <a:spcPts val="0"/>
              </a:spcAft>
              <a:buFont typeface="Wingdings 3" charset="2"/>
              <a:buChar char=""/>
              <a:defRPr/>
            </a:pPr>
            <a:r>
              <a:rPr lang="fa-IR" dirty="0" smtClean="0">
                <a:solidFill>
                  <a:schemeClr val="tx1">
                    <a:lumMod val="75000"/>
                    <a:lumOff val="25000"/>
                  </a:schemeClr>
                </a:solidFill>
                <a:cs typeface="B Homa" panose="00000400000000000000" pitchFamily="2" charset="-78"/>
              </a:rPr>
              <a:t>                       </a:t>
            </a:r>
          </a:p>
          <a:p>
            <a:pPr marL="0" indent="0" algn="just" rtl="1" fontAlgn="auto">
              <a:lnSpc>
                <a:spcPct val="150000"/>
              </a:lnSpc>
              <a:spcAft>
                <a:spcPts val="0"/>
              </a:spcAft>
              <a:buFont typeface="Wingdings 3" charset="2"/>
              <a:buNone/>
              <a:defRPr/>
            </a:pPr>
            <a:r>
              <a:rPr lang="fa-IR" b="1" dirty="0" smtClean="0">
                <a:solidFill>
                  <a:schemeClr val="tx1">
                    <a:lumMod val="75000"/>
                    <a:lumOff val="25000"/>
                  </a:schemeClr>
                </a:solidFill>
                <a:cs typeface="B Homa" panose="00000400000000000000" pitchFamily="2" charset="-78"/>
              </a:rPr>
              <a:t>ضعف ها + فرصت ها :</a:t>
            </a:r>
            <a:r>
              <a:rPr lang="fa-IR" dirty="0" smtClean="0">
                <a:solidFill>
                  <a:schemeClr val="tx1">
                    <a:lumMod val="75000"/>
                    <a:lumOff val="25000"/>
                  </a:schemeClr>
                </a:solidFill>
                <a:cs typeface="B Homa" panose="00000400000000000000" pitchFamily="2" charset="-78"/>
              </a:rPr>
              <a:t> راهبردهایی برای رفع موانع موجود بر سر راه استفاده درست از فرصتها بدست آمد </a:t>
            </a:r>
            <a:endParaRPr lang="en-US" dirty="0">
              <a:solidFill>
                <a:schemeClr val="tx1">
                  <a:lumMod val="75000"/>
                  <a:lumOff val="25000"/>
                </a:schemeClr>
              </a:solidFill>
            </a:endParaRPr>
          </a:p>
        </p:txBody>
      </p:sp>
      <p:sp>
        <p:nvSpPr>
          <p:cNvPr id="6" name="TextBox 5"/>
          <p:cNvSpPr txBox="1">
            <a:spLocks noChangeArrowheads="1"/>
          </p:cNvSpPr>
          <p:nvPr/>
        </p:nvSpPr>
        <p:spPr bwMode="auto">
          <a:xfrm>
            <a:off x="1670050" y="2819400"/>
            <a:ext cx="406241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algn="l" defTabSz="457200" rtl="0" fontAlgn="base">
              <a:spcBef>
                <a:spcPct val="0"/>
              </a:spcBef>
              <a:spcAft>
                <a:spcPct val="0"/>
              </a:spcAft>
              <a:defRPr>
                <a:solidFill>
                  <a:schemeClr val="tx1"/>
                </a:solidFill>
                <a:latin typeface="Trebuchet MS" panose="020B0603020202020204" pitchFamily="34" charset="0"/>
              </a:defRPr>
            </a:lvl6pPr>
            <a:lvl7pPr marL="2971800" indent="-228600" algn="l" defTabSz="457200" rtl="0" fontAlgn="base">
              <a:spcBef>
                <a:spcPct val="0"/>
              </a:spcBef>
              <a:spcAft>
                <a:spcPct val="0"/>
              </a:spcAft>
              <a:defRPr>
                <a:solidFill>
                  <a:schemeClr val="tx1"/>
                </a:solidFill>
                <a:latin typeface="Trebuchet MS" panose="020B0603020202020204" pitchFamily="34" charset="0"/>
              </a:defRPr>
            </a:lvl7pPr>
            <a:lvl8pPr marL="3429000" indent="-228600" algn="l" defTabSz="457200" rtl="0" fontAlgn="base">
              <a:spcBef>
                <a:spcPct val="0"/>
              </a:spcBef>
              <a:spcAft>
                <a:spcPct val="0"/>
              </a:spcAft>
              <a:defRPr>
                <a:solidFill>
                  <a:schemeClr val="tx1"/>
                </a:solidFill>
                <a:latin typeface="Trebuchet MS" panose="020B0603020202020204" pitchFamily="34" charset="0"/>
              </a:defRPr>
            </a:lvl8pPr>
            <a:lvl9pPr marL="3886200" indent="-228600" algn="l" defTabSz="457200" rtl="0" fontAlgn="base">
              <a:spcBef>
                <a:spcPct val="0"/>
              </a:spcBef>
              <a:spcAft>
                <a:spcPct val="0"/>
              </a:spcAft>
              <a:defRPr>
                <a:solidFill>
                  <a:schemeClr val="tx1"/>
                </a:solidFill>
                <a:latin typeface="Trebuchet MS" panose="020B0603020202020204" pitchFamily="34" charset="0"/>
              </a:defRPr>
            </a:lvl9pPr>
          </a:lstStyle>
          <a:p>
            <a:pPr algn="l" defTabSz="457200" rtl="0" fontAlgn="base">
              <a:spcBef>
                <a:spcPct val="0"/>
              </a:spcBef>
              <a:spcAft>
                <a:spcPct val="0"/>
              </a:spcAft>
            </a:pPr>
            <a:r>
              <a:rPr lang="fa-IR" altLang="fa-IR" sz="2400" b="1" dirty="0">
                <a:solidFill>
                  <a:srgbClr val="FF0000"/>
                </a:solidFill>
                <a:cs typeface="B Homa" panose="00000400000000000000" pitchFamily="2" charset="-78"/>
              </a:rPr>
              <a:t>راهبردهای کنشگر</a:t>
            </a:r>
          </a:p>
          <a:p>
            <a:pPr algn="l" defTabSz="457200" rtl="0" fontAlgn="base">
              <a:spcBef>
                <a:spcPct val="0"/>
              </a:spcBef>
              <a:spcAft>
                <a:spcPct val="0"/>
              </a:spcAft>
            </a:pPr>
            <a:endParaRPr lang="en-US" altLang="fa-IR" dirty="0">
              <a:solidFill>
                <a:prstClr val="black"/>
              </a:solidFill>
              <a:cs typeface="B Homa" panose="00000400000000000000" pitchFamily="2" charset="-78"/>
            </a:endParaRPr>
          </a:p>
        </p:txBody>
      </p:sp>
      <p:sp>
        <p:nvSpPr>
          <p:cNvPr id="11" name="TextBox 10"/>
          <p:cNvSpPr txBox="1">
            <a:spLocks noChangeArrowheads="1"/>
          </p:cNvSpPr>
          <p:nvPr/>
        </p:nvSpPr>
        <p:spPr bwMode="auto">
          <a:xfrm>
            <a:off x="1670050" y="5045075"/>
            <a:ext cx="4754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algn="l" defTabSz="457200" rtl="0" fontAlgn="base">
              <a:spcBef>
                <a:spcPct val="0"/>
              </a:spcBef>
              <a:spcAft>
                <a:spcPct val="0"/>
              </a:spcAft>
              <a:defRPr>
                <a:solidFill>
                  <a:schemeClr val="tx1"/>
                </a:solidFill>
                <a:latin typeface="Trebuchet MS" panose="020B0603020202020204" pitchFamily="34" charset="0"/>
              </a:defRPr>
            </a:lvl6pPr>
            <a:lvl7pPr marL="2971800" indent="-228600" algn="l" defTabSz="457200" rtl="0" fontAlgn="base">
              <a:spcBef>
                <a:spcPct val="0"/>
              </a:spcBef>
              <a:spcAft>
                <a:spcPct val="0"/>
              </a:spcAft>
              <a:defRPr>
                <a:solidFill>
                  <a:schemeClr val="tx1"/>
                </a:solidFill>
                <a:latin typeface="Trebuchet MS" panose="020B0603020202020204" pitchFamily="34" charset="0"/>
              </a:defRPr>
            </a:lvl7pPr>
            <a:lvl8pPr marL="3429000" indent="-228600" algn="l" defTabSz="457200" rtl="0" fontAlgn="base">
              <a:spcBef>
                <a:spcPct val="0"/>
              </a:spcBef>
              <a:spcAft>
                <a:spcPct val="0"/>
              </a:spcAft>
              <a:defRPr>
                <a:solidFill>
                  <a:schemeClr val="tx1"/>
                </a:solidFill>
                <a:latin typeface="Trebuchet MS" panose="020B0603020202020204" pitchFamily="34" charset="0"/>
              </a:defRPr>
            </a:lvl8pPr>
            <a:lvl9pPr marL="3886200" indent="-228600" algn="l" defTabSz="457200" rtl="0" fontAlgn="base">
              <a:spcBef>
                <a:spcPct val="0"/>
              </a:spcBef>
              <a:spcAft>
                <a:spcPct val="0"/>
              </a:spcAft>
              <a:defRPr>
                <a:solidFill>
                  <a:schemeClr val="tx1"/>
                </a:solidFill>
                <a:latin typeface="Trebuchet MS" panose="020B0603020202020204" pitchFamily="34" charset="0"/>
              </a:defRPr>
            </a:lvl9pPr>
          </a:lstStyle>
          <a:p>
            <a:pPr algn="l" defTabSz="457200" rtl="0" fontAlgn="base">
              <a:spcBef>
                <a:spcPct val="0"/>
              </a:spcBef>
              <a:spcAft>
                <a:spcPct val="0"/>
              </a:spcAft>
            </a:pPr>
            <a:r>
              <a:rPr lang="fa-IR" altLang="fa-IR" sz="2400" b="1" dirty="0">
                <a:solidFill>
                  <a:srgbClr val="FF0000"/>
                </a:solidFill>
                <a:cs typeface="B Homa" panose="00000400000000000000" pitchFamily="2" charset="-78"/>
              </a:rPr>
              <a:t>راهبردهای رفع موانع</a:t>
            </a:r>
            <a:endParaRPr lang="en-US" altLang="fa-IR" sz="2400" b="1" dirty="0">
              <a:solidFill>
                <a:srgbClr val="FF0000"/>
              </a:solidFill>
              <a:cs typeface="B Homa" panose="00000400000000000000" pitchFamily="2" charset="-78"/>
            </a:endParaRPr>
          </a:p>
        </p:txBody>
      </p:sp>
    </p:spTree>
    <p:extLst>
      <p:ext uri="{BB962C8B-B14F-4D97-AF65-F5344CB8AC3E}">
        <p14:creationId xmlns:p14="http://schemas.microsoft.com/office/powerpoint/2010/main" val="24641960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mph" presetSubtype="0" fill="remove" nodeType="clickEffect">
                                  <p:stCondLst>
                                    <p:cond delay="0"/>
                                  </p:stCondLst>
                                  <p:childTnLst>
                                    <p:animClr clrSpc="rgb" dir="cw">
                                      <p:cBhvr override="childStyle">
                                        <p:cTn id="11" dur="250" autoRev="1" fill="remove"/>
                                        <p:tgtEl>
                                          <p:spTgt spid="3">
                                            <p:txEl>
                                              <p:pRg st="0" end="0"/>
                                            </p:txEl>
                                          </p:spTgt>
                                        </p:tgtEl>
                                        <p:attrNameLst>
                                          <p:attrName>style.color</p:attrName>
                                        </p:attrNameLst>
                                      </p:cBhvr>
                                      <p:to>
                                        <a:schemeClr val="bg1"/>
                                      </p:to>
                                    </p:animClr>
                                    <p:animClr clrSpc="rgb" dir="cw">
                                      <p:cBhvr>
                                        <p:cTn id="12" dur="250" autoRev="1" fill="remove"/>
                                        <p:tgtEl>
                                          <p:spTgt spid="3">
                                            <p:txEl>
                                              <p:pRg st="0" end="0"/>
                                            </p:txEl>
                                          </p:spTgt>
                                        </p:tgtEl>
                                        <p:attrNameLst>
                                          <p:attrName>fillcolor</p:attrName>
                                        </p:attrNameLst>
                                      </p:cBhvr>
                                      <p:to>
                                        <a:schemeClr val="bg1"/>
                                      </p:to>
                                    </p:animClr>
                                    <p:set>
                                      <p:cBhvr>
                                        <p:cTn id="13" dur="250" autoRev="1" fill="remove"/>
                                        <p:tgtEl>
                                          <p:spTgt spid="3">
                                            <p:txEl>
                                              <p:pRg st="0" end="0"/>
                                            </p:txEl>
                                          </p:spTgt>
                                        </p:tgtEl>
                                        <p:attrNameLst>
                                          <p:attrName>fill.type</p:attrName>
                                        </p:attrNameLst>
                                      </p:cBhvr>
                                      <p:to>
                                        <p:strVal val="solid"/>
                                      </p:to>
                                    </p:set>
                                    <p:set>
                                      <p:cBhvr>
                                        <p:cTn id="14" dur="250" autoRev="1" fill="remove"/>
                                        <p:tgtEl>
                                          <p:spTgt spid="3">
                                            <p:txEl>
                                              <p:pRg st="0" end="0"/>
                                            </p:txEl>
                                          </p:spTgt>
                                        </p:tgtEl>
                                        <p:attrNameLst>
                                          <p:attrName>fill.on</p:attrName>
                                        </p:attrNameLst>
                                      </p:cBhvr>
                                      <p:to>
                                        <p:strVal val="tru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7" presetClass="emph" presetSubtype="0" fill="remove" nodeType="clickEffect">
                                  <p:stCondLst>
                                    <p:cond delay="0"/>
                                  </p:stCondLst>
                                  <p:childTnLst>
                                    <p:animClr clrSpc="rgb" dir="cw">
                                      <p:cBhvr override="childStyle">
                                        <p:cTn id="18" dur="250" autoRev="1" fill="remove"/>
                                        <p:tgtEl>
                                          <p:spTgt spid="3">
                                            <p:txEl>
                                              <p:pRg st="2" end="2"/>
                                            </p:txEl>
                                          </p:spTgt>
                                        </p:tgtEl>
                                        <p:attrNameLst>
                                          <p:attrName>style.color</p:attrName>
                                        </p:attrNameLst>
                                      </p:cBhvr>
                                      <p:to>
                                        <a:schemeClr val="bg1"/>
                                      </p:to>
                                    </p:animClr>
                                    <p:animClr clrSpc="rgb" dir="cw">
                                      <p:cBhvr>
                                        <p:cTn id="19" dur="250" autoRev="1" fill="remove"/>
                                        <p:tgtEl>
                                          <p:spTgt spid="3">
                                            <p:txEl>
                                              <p:pRg st="2" end="2"/>
                                            </p:txEl>
                                          </p:spTgt>
                                        </p:tgtEl>
                                        <p:attrNameLst>
                                          <p:attrName>fillcolor</p:attrName>
                                        </p:attrNameLst>
                                      </p:cBhvr>
                                      <p:to>
                                        <a:schemeClr val="bg1"/>
                                      </p:to>
                                    </p:animClr>
                                    <p:set>
                                      <p:cBhvr>
                                        <p:cTn id="20" dur="250" autoRev="1" fill="remove"/>
                                        <p:tgtEl>
                                          <p:spTgt spid="3">
                                            <p:txEl>
                                              <p:pRg st="2" end="2"/>
                                            </p:txEl>
                                          </p:spTgt>
                                        </p:tgtEl>
                                        <p:attrNameLst>
                                          <p:attrName>fill.type</p:attrName>
                                        </p:attrNameLst>
                                      </p:cBhvr>
                                      <p:to>
                                        <p:strVal val="solid"/>
                                      </p:to>
                                    </p:set>
                                    <p:set>
                                      <p:cBhvr>
                                        <p:cTn id="21" dur="250" autoRev="1" fill="remove"/>
                                        <p:tgtEl>
                                          <p:spTgt spid="3">
                                            <p:txEl>
                                              <p:pRg st="2" end="2"/>
                                            </p:txEl>
                                          </p:spTgt>
                                        </p:tgtEl>
                                        <p:attrNameLst>
                                          <p:attrName>fill.on</p:attrName>
                                        </p:attrNameLst>
                                      </p:cBhvr>
                                      <p:to>
                                        <p:strVal val="true"/>
                                      </p:to>
                                    </p:set>
                                  </p:childTnLst>
                                </p:cTn>
                              </p:par>
                              <p:par>
                                <p:cTn id="22" presetID="2" presetClass="entr" presetSubtype="4"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7" presetClass="emph" presetSubtype="0" fill="remove" nodeType="clickEffect">
                                  <p:stCondLst>
                                    <p:cond delay="0"/>
                                  </p:stCondLst>
                                  <p:childTnLst>
                                    <p:animClr clrSpc="rgb" dir="cw">
                                      <p:cBhvr override="childStyle">
                                        <p:cTn id="29" dur="250" autoRev="1" fill="remove"/>
                                        <p:tgtEl>
                                          <p:spTgt spid="3">
                                            <p:txEl>
                                              <p:pRg st="4" end="4"/>
                                            </p:txEl>
                                          </p:spTgt>
                                        </p:tgtEl>
                                        <p:attrNameLst>
                                          <p:attrName>style.color</p:attrName>
                                        </p:attrNameLst>
                                      </p:cBhvr>
                                      <p:to>
                                        <a:schemeClr val="bg1"/>
                                      </p:to>
                                    </p:animClr>
                                    <p:animClr clrSpc="rgb" dir="cw">
                                      <p:cBhvr>
                                        <p:cTn id="30" dur="250" autoRev="1" fill="remove"/>
                                        <p:tgtEl>
                                          <p:spTgt spid="3">
                                            <p:txEl>
                                              <p:pRg st="4" end="4"/>
                                            </p:txEl>
                                          </p:spTgt>
                                        </p:tgtEl>
                                        <p:attrNameLst>
                                          <p:attrName>fillcolor</p:attrName>
                                        </p:attrNameLst>
                                      </p:cBhvr>
                                      <p:to>
                                        <a:schemeClr val="bg1"/>
                                      </p:to>
                                    </p:animClr>
                                    <p:set>
                                      <p:cBhvr>
                                        <p:cTn id="31" dur="250" autoRev="1" fill="remove"/>
                                        <p:tgtEl>
                                          <p:spTgt spid="3">
                                            <p:txEl>
                                              <p:pRg st="4" end="4"/>
                                            </p:txEl>
                                          </p:spTgt>
                                        </p:tgtEl>
                                        <p:attrNameLst>
                                          <p:attrName>fill.type</p:attrName>
                                        </p:attrNameLst>
                                      </p:cBhvr>
                                      <p:to>
                                        <p:strVal val="solid"/>
                                      </p:to>
                                    </p:set>
                                    <p:set>
                                      <p:cBhvr>
                                        <p:cTn id="32" dur="250" autoRev="1" fill="remove"/>
                                        <p:tgtEl>
                                          <p:spTgt spid="3">
                                            <p:txEl>
                                              <p:pRg st="4" end="4"/>
                                            </p:txEl>
                                          </p:spTgt>
                                        </p:tgtEl>
                                        <p:attrNameLst>
                                          <p:attrName>fill.on</p:attrName>
                                        </p:attrNameLst>
                                      </p:cBhvr>
                                      <p:to>
                                        <p:strVal val="true"/>
                                      </p:to>
                                    </p:set>
                                  </p:childTnLst>
                                </p:cTn>
                              </p:par>
                              <p:par>
                                <p:cTn id="33" presetID="2" presetClass="entr" presetSubtype="4"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fa-IR" altLang="fa-IR" dirty="0" smtClean="0">
              <a:cs typeface="B Homa" panose="00000400000000000000" pitchFamily="2" charset="-78"/>
            </a:endParaRPr>
          </a:p>
        </p:txBody>
      </p:sp>
      <p:sp>
        <p:nvSpPr>
          <p:cNvPr id="3" name="Content Placeholder 2"/>
          <p:cNvSpPr>
            <a:spLocks noGrp="1"/>
          </p:cNvSpPr>
          <p:nvPr>
            <p:ph idx="1"/>
          </p:nvPr>
        </p:nvSpPr>
        <p:spPr>
          <a:xfrm>
            <a:off x="838200" y="1825625"/>
            <a:ext cx="10515600" cy="4745038"/>
          </a:xfrm>
        </p:spPr>
        <p:txBody>
          <a:bodyPr/>
          <a:lstStyle/>
          <a:p>
            <a:pPr algn="just" rtl="1">
              <a:lnSpc>
                <a:spcPct val="150000"/>
              </a:lnSpc>
            </a:pPr>
            <a:r>
              <a:rPr lang="fa-IR" altLang="fa-IR" b="1" dirty="0" smtClean="0">
                <a:cs typeface="B Homa" panose="00000400000000000000" pitchFamily="2" charset="-78"/>
              </a:rPr>
              <a:t>ضعف ها + تهدید ها :</a:t>
            </a:r>
            <a:r>
              <a:rPr lang="fa-IR" altLang="fa-IR" dirty="0" smtClean="0">
                <a:cs typeface="B Homa" panose="00000400000000000000" pitchFamily="2" charset="-78"/>
              </a:rPr>
              <a:t> این راهبردها در نقطه مقابل راهبردهای کنشگر ، سازمان را در وضعی منفعل (</a:t>
            </a:r>
            <a:r>
              <a:rPr lang="en-US" altLang="fa-IR" dirty="0" smtClean="0">
                <a:cs typeface="B Homa" panose="00000400000000000000" pitchFamily="2" charset="-78"/>
              </a:rPr>
              <a:t>re-active</a:t>
            </a:r>
            <a:r>
              <a:rPr lang="fa-IR" altLang="fa-IR" dirty="0" smtClean="0">
                <a:cs typeface="B Homa" panose="00000400000000000000" pitchFamily="2" charset="-78"/>
              </a:rPr>
              <a:t>) در مقابله با ضعفهایی که به تهدیدهای بیرونی دامن میزند تصور میکند.</a:t>
            </a:r>
          </a:p>
          <a:p>
            <a:pPr algn="just" rtl="1"/>
            <a:endParaRPr lang="fa-IR" altLang="fa-IR" dirty="0" smtClean="0">
              <a:cs typeface="B Homa" panose="00000400000000000000" pitchFamily="2" charset="-78"/>
            </a:endParaRPr>
          </a:p>
          <a:p>
            <a:pPr algn="just" rtl="1"/>
            <a:endParaRPr lang="fa-IR" altLang="fa-IR" dirty="0" smtClean="0">
              <a:cs typeface="B Homa" panose="00000400000000000000" pitchFamily="2" charset="-78"/>
            </a:endParaRPr>
          </a:p>
          <a:p>
            <a:pPr algn="just" rtl="1">
              <a:lnSpc>
                <a:spcPct val="150000"/>
              </a:lnSpc>
            </a:pPr>
            <a:r>
              <a:rPr lang="fa-IR" altLang="fa-IR" b="1" dirty="0" smtClean="0">
                <a:cs typeface="B Homa" panose="00000400000000000000" pitchFamily="2" charset="-78"/>
              </a:rPr>
              <a:t>قوت ها + تهدید ها :</a:t>
            </a:r>
            <a:r>
              <a:rPr lang="fa-IR" altLang="fa-IR" dirty="0" smtClean="0">
                <a:cs typeface="B Homa" panose="00000400000000000000" pitchFamily="2" charset="-78"/>
              </a:rPr>
              <a:t> راهبردهایی تالیف شد که هدف استفاده از قوت ها برای مقابله با تهدید ها را دنبال میکند.</a:t>
            </a:r>
          </a:p>
          <a:p>
            <a:pPr algn="just" rtl="1"/>
            <a:endParaRPr lang="en-US" altLang="fa-IR" dirty="0" smtClean="0">
              <a:cs typeface="B Homa" panose="00000400000000000000" pitchFamily="2" charset="-78"/>
            </a:endParaRPr>
          </a:p>
          <a:p>
            <a:pPr algn="just" rtl="1"/>
            <a:endParaRPr lang="en-US" altLang="fa-IR" dirty="0" smtClean="0">
              <a:cs typeface="B Homa" panose="00000400000000000000" pitchFamily="2" charset="-78"/>
            </a:endParaRPr>
          </a:p>
        </p:txBody>
      </p:sp>
      <p:sp>
        <p:nvSpPr>
          <p:cNvPr id="4" name="TextBox 3"/>
          <p:cNvSpPr txBox="1">
            <a:spLocks noChangeArrowheads="1"/>
          </p:cNvSpPr>
          <p:nvPr/>
        </p:nvSpPr>
        <p:spPr bwMode="auto">
          <a:xfrm>
            <a:off x="2103438" y="2684463"/>
            <a:ext cx="16859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algn="l" defTabSz="457200" rtl="0" fontAlgn="base">
              <a:spcBef>
                <a:spcPct val="0"/>
              </a:spcBef>
              <a:spcAft>
                <a:spcPct val="0"/>
              </a:spcAft>
              <a:defRPr>
                <a:solidFill>
                  <a:schemeClr val="tx1"/>
                </a:solidFill>
                <a:latin typeface="Trebuchet MS" panose="020B0603020202020204" pitchFamily="34" charset="0"/>
              </a:defRPr>
            </a:lvl6pPr>
            <a:lvl7pPr marL="2971800" indent="-228600" algn="l" defTabSz="457200" rtl="0" fontAlgn="base">
              <a:spcBef>
                <a:spcPct val="0"/>
              </a:spcBef>
              <a:spcAft>
                <a:spcPct val="0"/>
              </a:spcAft>
              <a:defRPr>
                <a:solidFill>
                  <a:schemeClr val="tx1"/>
                </a:solidFill>
                <a:latin typeface="Trebuchet MS" panose="020B0603020202020204" pitchFamily="34" charset="0"/>
              </a:defRPr>
            </a:lvl7pPr>
            <a:lvl8pPr marL="3429000" indent="-228600" algn="l" defTabSz="457200" rtl="0" fontAlgn="base">
              <a:spcBef>
                <a:spcPct val="0"/>
              </a:spcBef>
              <a:spcAft>
                <a:spcPct val="0"/>
              </a:spcAft>
              <a:defRPr>
                <a:solidFill>
                  <a:schemeClr val="tx1"/>
                </a:solidFill>
                <a:latin typeface="Trebuchet MS" panose="020B0603020202020204" pitchFamily="34" charset="0"/>
              </a:defRPr>
            </a:lvl8pPr>
            <a:lvl9pPr marL="3886200" indent="-228600" algn="l" defTabSz="457200" rtl="0" fontAlgn="base">
              <a:spcBef>
                <a:spcPct val="0"/>
              </a:spcBef>
              <a:spcAft>
                <a:spcPct val="0"/>
              </a:spcAft>
              <a:defRPr>
                <a:solidFill>
                  <a:schemeClr val="tx1"/>
                </a:solidFill>
                <a:latin typeface="Trebuchet MS" panose="020B0603020202020204" pitchFamily="34" charset="0"/>
              </a:defRPr>
            </a:lvl9pPr>
          </a:lstStyle>
          <a:p>
            <a:pPr algn="l" defTabSz="457200" rtl="0" fontAlgn="base">
              <a:spcBef>
                <a:spcPct val="0"/>
              </a:spcBef>
              <a:spcAft>
                <a:spcPct val="0"/>
              </a:spcAft>
            </a:pPr>
            <a:r>
              <a:rPr lang="fa-IR" altLang="fa-IR" sz="2400" b="1" dirty="0">
                <a:solidFill>
                  <a:srgbClr val="FF0000"/>
                </a:solidFill>
                <a:cs typeface="B Homa" panose="00000400000000000000" pitchFamily="2" charset="-78"/>
              </a:rPr>
              <a:t>راهبردهای بقا</a:t>
            </a:r>
            <a:endParaRPr lang="en-US" altLang="fa-IR" sz="2400" b="1" dirty="0">
              <a:solidFill>
                <a:srgbClr val="FF0000"/>
              </a:solidFill>
              <a:cs typeface="B Homa" panose="00000400000000000000" pitchFamily="2" charset="-78"/>
            </a:endParaRPr>
          </a:p>
        </p:txBody>
      </p:sp>
      <p:sp>
        <p:nvSpPr>
          <p:cNvPr id="19461" name="TextBox 6"/>
          <p:cNvSpPr txBox="1">
            <a:spLocks noChangeArrowheads="1"/>
          </p:cNvSpPr>
          <p:nvPr/>
        </p:nvSpPr>
        <p:spPr bwMode="auto">
          <a:xfrm>
            <a:off x="1308100" y="4935538"/>
            <a:ext cx="2794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algn="l" defTabSz="457200" rtl="0" fontAlgn="base">
              <a:spcBef>
                <a:spcPct val="0"/>
              </a:spcBef>
              <a:spcAft>
                <a:spcPct val="0"/>
              </a:spcAft>
              <a:defRPr>
                <a:solidFill>
                  <a:schemeClr val="tx1"/>
                </a:solidFill>
                <a:latin typeface="Trebuchet MS" panose="020B0603020202020204" pitchFamily="34" charset="0"/>
              </a:defRPr>
            </a:lvl6pPr>
            <a:lvl7pPr marL="2971800" indent="-228600" algn="l" defTabSz="457200" rtl="0" fontAlgn="base">
              <a:spcBef>
                <a:spcPct val="0"/>
              </a:spcBef>
              <a:spcAft>
                <a:spcPct val="0"/>
              </a:spcAft>
              <a:defRPr>
                <a:solidFill>
                  <a:schemeClr val="tx1"/>
                </a:solidFill>
                <a:latin typeface="Trebuchet MS" panose="020B0603020202020204" pitchFamily="34" charset="0"/>
              </a:defRPr>
            </a:lvl7pPr>
            <a:lvl8pPr marL="3429000" indent="-228600" algn="l" defTabSz="457200" rtl="0" fontAlgn="base">
              <a:spcBef>
                <a:spcPct val="0"/>
              </a:spcBef>
              <a:spcAft>
                <a:spcPct val="0"/>
              </a:spcAft>
              <a:defRPr>
                <a:solidFill>
                  <a:schemeClr val="tx1"/>
                </a:solidFill>
                <a:latin typeface="Trebuchet MS" panose="020B0603020202020204" pitchFamily="34" charset="0"/>
              </a:defRPr>
            </a:lvl8pPr>
            <a:lvl9pPr marL="3886200" indent="-228600" algn="l" defTabSz="457200" rtl="0" fontAlgn="base">
              <a:spcBef>
                <a:spcPct val="0"/>
              </a:spcBef>
              <a:spcAft>
                <a:spcPct val="0"/>
              </a:spcAft>
              <a:defRPr>
                <a:solidFill>
                  <a:schemeClr val="tx1"/>
                </a:solidFill>
                <a:latin typeface="Trebuchet MS" panose="020B0603020202020204" pitchFamily="34" charset="0"/>
              </a:defRPr>
            </a:lvl9pPr>
          </a:lstStyle>
          <a:p>
            <a:pPr algn="l" defTabSz="457200" rtl="0" fontAlgn="base">
              <a:spcBef>
                <a:spcPct val="0"/>
              </a:spcBef>
              <a:spcAft>
                <a:spcPct val="0"/>
              </a:spcAft>
            </a:pPr>
            <a:r>
              <a:rPr lang="fa-IR" altLang="fa-IR" sz="2400" b="1" dirty="0">
                <a:solidFill>
                  <a:srgbClr val="FF0000"/>
                </a:solidFill>
                <a:cs typeface="B Homa" panose="00000400000000000000" pitchFamily="2" charset="-78"/>
              </a:rPr>
              <a:t>راهبردهای تهدید زدایی</a:t>
            </a:r>
            <a:endParaRPr lang="en-US" altLang="fa-IR" sz="2400" b="1" dirty="0">
              <a:solidFill>
                <a:srgbClr val="FF0000"/>
              </a:solidFill>
              <a:cs typeface="B Homa" panose="00000400000000000000" pitchFamily="2" charset="-78"/>
            </a:endParaRPr>
          </a:p>
        </p:txBody>
      </p:sp>
    </p:spTree>
    <p:extLst>
      <p:ext uri="{BB962C8B-B14F-4D97-AF65-F5344CB8AC3E}">
        <p14:creationId xmlns:p14="http://schemas.microsoft.com/office/powerpoint/2010/main" val="22244125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16" presetClass="entr" presetSubtype="21"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endParaRPr lang="fa-IR" altLang="fa-IR" dirty="0" smtClean="0">
              <a:cs typeface="B Homa" panose="00000400000000000000" pitchFamily="2" charset="-78"/>
            </a:endParaRPr>
          </a:p>
        </p:txBody>
      </p:sp>
      <p:sp>
        <p:nvSpPr>
          <p:cNvPr id="3" name="Content Placeholder 2"/>
          <p:cNvSpPr>
            <a:spLocks noGrp="1"/>
          </p:cNvSpPr>
          <p:nvPr>
            <p:ph idx="1"/>
          </p:nvPr>
        </p:nvSpPr>
        <p:spPr/>
        <p:txBody>
          <a:bodyPr/>
          <a:lstStyle/>
          <a:p>
            <a:pPr algn="r" rtl="1"/>
            <a:r>
              <a:rPr lang="fa-IR" altLang="fa-IR" sz="3200" b="1" dirty="0" smtClean="0">
                <a:cs typeface="B Homa" panose="00000400000000000000" pitchFamily="2" charset="-78"/>
              </a:rPr>
              <a:t>عوامل محیط درونی</a:t>
            </a:r>
          </a:p>
          <a:p>
            <a:pPr algn="r" rtl="1"/>
            <a:r>
              <a:rPr lang="fa-IR" altLang="fa-IR" dirty="0" smtClean="0">
                <a:cs typeface="B Homa" panose="00000400000000000000" pitchFamily="2" charset="-78"/>
              </a:rPr>
              <a:t>قوت</a:t>
            </a:r>
          </a:p>
          <a:p>
            <a:pPr algn="r" rtl="1"/>
            <a:r>
              <a:rPr lang="fa-IR" altLang="fa-IR" dirty="0" smtClean="0">
                <a:cs typeface="B Homa" panose="00000400000000000000" pitchFamily="2" charset="-78"/>
              </a:rPr>
              <a:t>ضعف</a:t>
            </a:r>
          </a:p>
          <a:p>
            <a:pPr algn="r" rtl="1"/>
            <a:r>
              <a:rPr lang="fa-IR" altLang="fa-IR" sz="3200" b="1" dirty="0" smtClean="0">
                <a:cs typeface="B Homa" panose="00000400000000000000" pitchFamily="2" charset="-78"/>
              </a:rPr>
              <a:t>عوامل محیط بیرونی</a:t>
            </a:r>
          </a:p>
          <a:p>
            <a:pPr algn="r" rtl="1"/>
            <a:r>
              <a:rPr lang="fa-IR" altLang="fa-IR" dirty="0" smtClean="0">
                <a:cs typeface="B Homa" panose="00000400000000000000" pitchFamily="2" charset="-78"/>
              </a:rPr>
              <a:t>فرصت</a:t>
            </a:r>
          </a:p>
          <a:p>
            <a:pPr algn="r" rtl="1"/>
            <a:r>
              <a:rPr lang="fa-IR" altLang="fa-IR" dirty="0" smtClean="0">
                <a:cs typeface="B Homa" panose="00000400000000000000" pitchFamily="2" charset="-78"/>
              </a:rPr>
              <a:t>تهدید</a:t>
            </a:r>
            <a:endParaRPr lang="en-US" altLang="fa-IR" dirty="0" smtClean="0">
              <a:cs typeface="B Homa" panose="00000400000000000000" pitchFamily="2" charset="-78"/>
            </a:endParaRPr>
          </a:p>
        </p:txBody>
      </p:sp>
    </p:spTree>
    <p:extLst>
      <p:ext uri="{BB962C8B-B14F-4D97-AF65-F5344CB8AC3E}">
        <p14:creationId xmlns:p14="http://schemas.microsoft.com/office/powerpoint/2010/main" val="13463664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arn(inVertical)">
                                      <p:cBhvr>
                                        <p:cTn id="10" dur="500"/>
                                        <p:tgtEl>
                                          <p:spTgt spid="3">
                                            <p:txEl>
                                              <p:pRg st="3" end="3"/>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7" presetClass="emph" presetSubtype="0" fill="remove" nodeType="clickEffect">
                                  <p:stCondLst>
                                    <p:cond delay="0"/>
                                  </p:stCondLst>
                                  <p:childTnLst>
                                    <p:animClr clrSpc="rgb" dir="cw">
                                      <p:cBhvr override="childStyle">
                                        <p:cTn id="14" dur="250" autoRev="1" fill="remove"/>
                                        <p:tgtEl>
                                          <p:spTgt spid="3">
                                            <p:txEl>
                                              <p:pRg st="1" end="1"/>
                                            </p:txEl>
                                          </p:spTgt>
                                        </p:tgtEl>
                                        <p:attrNameLst>
                                          <p:attrName>style.color</p:attrName>
                                        </p:attrNameLst>
                                      </p:cBhvr>
                                      <p:to>
                                        <a:schemeClr val="bg1"/>
                                      </p:to>
                                    </p:animClr>
                                    <p:animClr clrSpc="rgb" dir="cw">
                                      <p:cBhvr>
                                        <p:cTn id="15" dur="250" autoRev="1" fill="remove"/>
                                        <p:tgtEl>
                                          <p:spTgt spid="3">
                                            <p:txEl>
                                              <p:pRg st="1" end="1"/>
                                            </p:txEl>
                                          </p:spTgt>
                                        </p:tgtEl>
                                        <p:attrNameLst>
                                          <p:attrName>fillcolor</p:attrName>
                                        </p:attrNameLst>
                                      </p:cBhvr>
                                      <p:to>
                                        <a:schemeClr val="bg1"/>
                                      </p:to>
                                    </p:animClr>
                                    <p:set>
                                      <p:cBhvr>
                                        <p:cTn id="16" dur="250" autoRev="1" fill="remove"/>
                                        <p:tgtEl>
                                          <p:spTgt spid="3">
                                            <p:txEl>
                                              <p:pRg st="1" end="1"/>
                                            </p:txEl>
                                          </p:spTgt>
                                        </p:tgtEl>
                                        <p:attrNameLst>
                                          <p:attrName>fill.type</p:attrName>
                                        </p:attrNameLst>
                                      </p:cBhvr>
                                      <p:to>
                                        <p:strVal val="solid"/>
                                      </p:to>
                                    </p:set>
                                    <p:set>
                                      <p:cBhvr>
                                        <p:cTn id="17" dur="250" autoRev="1" fill="remove"/>
                                        <p:tgtEl>
                                          <p:spTgt spid="3">
                                            <p:txEl>
                                              <p:pRg st="1" end="1"/>
                                            </p:txEl>
                                          </p:spTgt>
                                        </p:tgtEl>
                                        <p:attrNameLst>
                                          <p:attrName>fill.on</p:attrName>
                                        </p:attrNameLst>
                                      </p:cBhvr>
                                      <p:to>
                                        <p:strVal val="true"/>
                                      </p:to>
                                    </p:set>
                                  </p:childTnLst>
                                </p:cTn>
                              </p:par>
                              <p:par>
                                <p:cTn id="18" presetID="27" presetClass="emph" presetSubtype="0" fill="remove" nodeType="withEffect">
                                  <p:stCondLst>
                                    <p:cond delay="0"/>
                                  </p:stCondLst>
                                  <p:childTnLst>
                                    <p:animClr clrSpc="rgb" dir="cw">
                                      <p:cBhvr override="childStyle">
                                        <p:cTn id="19" dur="250" autoRev="1" fill="remove"/>
                                        <p:tgtEl>
                                          <p:spTgt spid="3">
                                            <p:txEl>
                                              <p:pRg st="2" end="2"/>
                                            </p:txEl>
                                          </p:spTgt>
                                        </p:tgtEl>
                                        <p:attrNameLst>
                                          <p:attrName>style.color</p:attrName>
                                        </p:attrNameLst>
                                      </p:cBhvr>
                                      <p:to>
                                        <a:schemeClr val="bg1"/>
                                      </p:to>
                                    </p:animClr>
                                    <p:animClr clrSpc="rgb" dir="cw">
                                      <p:cBhvr>
                                        <p:cTn id="20" dur="250" autoRev="1" fill="remove"/>
                                        <p:tgtEl>
                                          <p:spTgt spid="3">
                                            <p:txEl>
                                              <p:pRg st="2" end="2"/>
                                            </p:txEl>
                                          </p:spTgt>
                                        </p:tgtEl>
                                        <p:attrNameLst>
                                          <p:attrName>fillcolor</p:attrName>
                                        </p:attrNameLst>
                                      </p:cBhvr>
                                      <p:to>
                                        <a:schemeClr val="bg1"/>
                                      </p:to>
                                    </p:animClr>
                                    <p:set>
                                      <p:cBhvr>
                                        <p:cTn id="21" dur="250" autoRev="1" fill="remove"/>
                                        <p:tgtEl>
                                          <p:spTgt spid="3">
                                            <p:txEl>
                                              <p:pRg st="2" end="2"/>
                                            </p:txEl>
                                          </p:spTgt>
                                        </p:tgtEl>
                                        <p:attrNameLst>
                                          <p:attrName>fill.type</p:attrName>
                                        </p:attrNameLst>
                                      </p:cBhvr>
                                      <p:to>
                                        <p:strVal val="solid"/>
                                      </p:to>
                                    </p:set>
                                    <p:set>
                                      <p:cBhvr>
                                        <p:cTn id="22" dur="250" autoRev="1" fill="remove"/>
                                        <p:tgtEl>
                                          <p:spTgt spid="3">
                                            <p:txEl>
                                              <p:pRg st="2" end="2"/>
                                            </p:txEl>
                                          </p:spTgt>
                                        </p:tgtEl>
                                        <p:attrNameLst>
                                          <p:attrName>fill.on</p:attrName>
                                        </p:attrNameLst>
                                      </p:cBhvr>
                                      <p:to>
                                        <p:strVal val="true"/>
                                      </p:to>
                                    </p:set>
                                  </p:childTnLst>
                                </p:cTn>
                              </p:par>
                              <p:par>
                                <p:cTn id="23" presetID="27" presetClass="emph" presetSubtype="0" fill="remove" nodeType="withEffect">
                                  <p:stCondLst>
                                    <p:cond delay="0"/>
                                  </p:stCondLst>
                                  <p:childTnLst>
                                    <p:animClr clrSpc="rgb" dir="cw">
                                      <p:cBhvr override="childStyle">
                                        <p:cTn id="24" dur="250" autoRev="1" fill="remove"/>
                                        <p:tgtEl>
                                          <p:spTgt spid="3">
                                            <p:txEl>
                                              <p:pRg st="4" end="4"/>
                                            </p:txEl>
                                          </p:spTgt>
                                        </p:tgtEl>
                                        <p:attrNameLst>
                                          <p:attrName>style.color</p:attrName>
                                        </p:attrNameLst>
                                      </p:cBhvr>
                                      <p:to>
                                        <a:schemeClr val="bg1"/>
                                      </p:to>
                                    </p:animClr>
                                    <p:animClr clrSpc="rgb" dir="cw">
                                      <p:cBhvr>
                                        <p:cTn id="25" dur="250" autoRev="1" fill="remove"/>
                                        <p:tgtEl>
                                          <p:spTgt spid="3">
                                            <p:txEl>
                                              <p:pRg st="4" end="4"/>
                                            </p:txEl>
                                          </p:spTgt>
                                        </p:tgtEl>
                                        <p:attrNameLst>
                                          <p:attrName>fillcolor</p:attrName>
                                        </p:attrNameLst>
                                      </p:cBhvr>
                                      <p:to>
                                        <a:schemeClr val="bg1"/>
                                      </p:to>
                                    </p:animClr>
                                    <p:set>
                                      <p:cBhvr>
                                        <p:cTn id="26" dur="250" autoRev="1" fill="remove"/>
                                        <p:tgtEl>
                                          <p:spTgt spid="3">
                                            <p:txEl>
                                              <p:pRg st="4" end="4"/>
                                            </p:txEl>
                                          </p:spTgt>
                                        </p:tgtEl>
                                        <p:attrNameLst>
                                          <p:attrName>fill.type</p:attrName>
                                        </p:attrNameLst>
                                      </p:cBhvr>
                                      <p:to>
                                        <p:strVal val="solid"/>
                                      </p:to>
                                    </p:set>
                                    <p:set>
                                      <p:cBhvr>
                                        <p:cTn id="27" dur="250" autoRev="1" fill="remove"/>
                                        <p:tgtEl>
                                          <p:spTgt spid="3">
                                            <p:txEl>
                                              <p:pRg st="4" end="4"/>
                                            </p:txEl>
                                          </p:spTgt>
                                        </p:tgtEl>
                                        <p:attrNameLst>
                                          <p:attrName>fill.on</p:attrName>
                                        </p:attrNameLst>
                                      </p:cBhvr>
                                      <p:to>
                                        <p:strVal val="true"/>
                                      </p:to>
                                    </p:set>
                                  </p:childTnLst>
                                </p:cTn>
                              </p:par>
                              <p:par>
                                <p:cTn id="28" presetID="27" presetClass="emph" presetSubtype="0" fill="remove" nodeType="withEffect">
                                  <p:stCondLst>
                                    <p:cond delay="0"/>
                                  </p:stCondLst>
                                  <p:childTnLst>
                                    <p:animClr clrSpc="rgb" dir="cw">
                                      <p:cBhvr override="childStyle">
                                        <p:cTn id="29" dur="250" autoRev="1" fill="remove"/>
                                        <p:tgtEl>
                                          <p:spTgt spid="3">
                                            <p:txEl>
                                              <p:pRg st="5" end="5"/>
                                            </p:txEl>
                                          </p:spTgt>
                                        </p:tgtEl>
                                        <p:attrNameLst>
                                          <p:attrName>style.color</p:attrName>
                                        </p:attrNameLst>
                                      </p:cBhvr>
                                      <p:to>
                                        <a:schemeClr val="bg1"/>
                                      </p:to>
                                    </p:animClr>
                                    <p:animClr clrSpc="rgb" dir="cw">
                                      <p:cBhvr>
                                        <p:cTn id="30" dur="250" autoRev="1" fill="remove"/>
                                        <p:tgtEl>
                                          <p:spTgt spid="3">
                                            <p:txEl>
                                              <p:pRg st="5" end="5"/>
                                            </p:txEl>
                                          </p:spTgt>
                                        </p:tgtEl>
                                        <p:attrNameLst>
                                          <p:attrName>fillcolor</p:attrName>
                                        </p:attrNameLst>
                                      </p:cBhvr>
                                      <p:to>
                                        <a:schemeClr val="bg1"/>
                                      </p:to>
                                    </p:animClr>
                                    <p:set>
                                      <p:cBhvr>
                                        <p:cTn id="31" dur="250" autoRev="1" fill="remove"/>
                                        <p:tgtEl>
                                          <p:spTgt spid="3">
                                            <p:txEl>
                                              <p:pRg st="5" end="5"/>
                                            </p:txEl>
                                          </p:spTgt>
                                        </p:tgtEl>
                                        <p:attrNameLst>
                                          <p:attrName>fill.type</p:attrName>
                                        </p:attrNameLst>
                                      </p:cBhvr>
                                      <p:to>
                                        <p:strVal val="solid"/>
                                      </p:to>
                                    </p:set>
                                    <p:set>
                                      <p:cBhvr>
                                        <p:cTn id="32" dur="250" autoRev="1" fill="remove"/>
                                        <p:tgtEl>
                                          <p:spTgt spid="3">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جلسات ذهنکاوی</a:t>
            </a:r>
            <a:endParaRPr lang="en-US" altLang="fa-IR" dirty="0" smtClean="0">
              <a:cs typeface="B Homa" panose="00000400000000000000" pitchFamily="2" charset="-78"/>
            </a:endParaRPr>
          </a:p>
        </p:txBody>
      </p:sp>
      <p:sp>
        <p:nvSpPr>
          <p:cNvPr id="3" name="Content Placeholder 2"/>
          <p:cNvSpPr>
            <a:spLocks noGrp="1"/>
          </p:cNvSpPr>
          <p:nvPr>
            <p:ph idx="1"/>
          </p:nvPr>
        </p:nvSpPr>
        <p:spPr>
          <a:xfrm>
            <a:off x="838200" y="1838325"/>
            <a:ext cx="8763000" cy="4351338"/>
          </a:xfrm>
        </p:spPr>
        <p:txBody>
          <a:bodyPr/>
          <a:lstStyle/>
          <a:p>
            <a:pPr algn="just" rtl="1"/>
            <a:r>
              <a:rPr lang="fa-IR" altLang="fa-IR" dirty="0" smtClean="0">
                <a:cs typeface="B Homa" panose="00000400000000000000" pitchFamily="2" charset="-78"/>
              </a:rPr>
              <a:t>از این روش برای </a:t>
            </a:r>
            <a:r>
              <a:rPr lang="fa-IR" altLang="fa-IR" b="1" dirty="0" smtClean="0">
                <a:cs typeface="B Homa" panose="00000400000000000000" pitchFamily="2" charset="-78"/>
              </a:rPr>
              <a:t>ثبت گزاره های پیشنهادی مدیران دانشگاه </a:t>
            </a:r>
            <a:r>
              <a:rPr lang="fa-IR" altLang="fa-IR" dirty="0" smtClean="0">
                <a:cs typeface="B Homa" panose="00000400000000000000" pitchFamily="2" charset="-78"/>
              </a:rPr>
              <a:t>برای شاخص های 4گانه </a:t>
            </a:r>
            <a:r>
              <a:rPr lang="en-US" altLang="fa-IR" dirty="0" err="1" smtClean="0">
                <a:cs typeface="B Homa" panose="00000400000000000000" pitchFamily="2" charset="-78"/>
              </a:rPr>
              <a:t>swot</a:t>
            </a:r>
            <a:r>
              <a:rPr lang="fa-IR" altLang="fa-IR" dirty="0" smtClean="0">
                <a:cs typeface="B Homa" panose="00000400000000000000" pitchFamily="2" charset="-78"/>
              </a:rPr>
              <a:t> </a:t>
            </a:r>
            <a:r>
              <a:rPr lang="en-US" altLang="fa-IR" dirty="0" smtClean="0">
                <a:cs typeface="B Homa" panose="00000400000000000000" pitchFamily="2" charset="-78"/>
              </a:rPr>
              <a:t> </a:t>
            </a:r>
            <a:r>
              <a:rPr lang="fa-IR" altLang="fa-IR" dirty="0" smtClean="0">
                <a:cs typeface="B Homa" panose="00000400000000000000" pitchFamily="2" charset="-78"/>
              </a:rPr>
              <a:t>استفاده شد.</a:t>
            </a:r>
          </a:p>
          <a:p>
            <a:pPr algn="just" rtl="1"/>
            <a:r>
              <a:rPr lang="fa-IR" altLang="fa-IR" dirty="0" smtClean="0">
                <a:cs typeface="B Homa" panose="00000400000000000000" pitchFamily="2" charset="-78"/>
              </a:rPr>
              <a:t>تعداد گزاره های بدست آمده در آن جلسات بدلیل </a:t>
            </a:r>
            <a:r>
              <a:rPr lang="fa-IR" altLang="fa-IR" b="1" dirty="0" smtClean="0">
                <a:cs typeface="B Homa" panose="00000400000000000000" pitchFamily="2" charset="-78"/>
              </a:rPr>
              <a:t>طبیعت واگرای روش ذهنکاوی </a:t>
            </a:r>
            <a:r>
              <a:rPr lang="fa-IR" altLang="fa-IR" dirty="0" smtClean="0">
                <a:cs typeface="B Homa" panose="00000400000000000000" pitchFamily="2" charset="-78"/>
              </a:rPr>
              <a:t>بسیار زیاد بود.(تا 139 گزاره برای یک شاخص)</a:t>
            </a:r>
          </a:p>
          <a:p>
            <a:pPr algn="just" rtl="1"/>
            <a:r>
              <a:rPr lang="fa-IR" altLang="fa-IR" dirty="0" smtClean="0">
                <a:cs typeface="B Homa" panose="00000400000000000000" pitchFamily="2" charset="-78"/>
              </a:rPr>
              <a:t>در این مرحله لازم است حداکثر تعداد گزاره ها به 10 تا برای هر شاخص برسد.</a:t>
            </a:r>
          </a:p>
          <a:p>
            <a:pPr algn="just" rtl="1"/>
            <a:r>
              <a:rPr lang="fa-IR" altLang="fa-IR" dirty="0" smtClean="0">
                <a:cs typeface="B Homa" panose="00000400000000000000" pitchFamily="2" charset="-78"/>
              </a:rPr>
              <a:t>کسب توافق جمعی  روی گزاره هایی که معرف مهمترین قوت ها ، ضعف ها ، فرصتها و تهدیدهای محیط درونی و بیرونی دانشکده ضرورت داشت.</a:t>
            </a:r>
          </a:p>
          <a:p>
            <a:pPr algn="just" rtl="1"/>
            <a:endParaRPr lang="en-US" altLang="fa-IR" dirty="0" smtClean="0">
              <a:cs typeface="B Homa" panose="00000400000000000000" pitchFamily="2" charset="-78"/>
            </a:endParaRPr>
          </a:p>
        </p:txBody>
      </p:sp>
    </p:spTree>
    <p:extLst>
      <p:ext uri="{BB962C8B-B14F-4D97-AF65-F5344CB8AC3E}">
        <p14:creationId xmlns:p14="http://schemas.microsoft.com/office/powerpoint/2010/main" val="23702827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mph" presetSubtype="0" fill="remove" nodeType="clickEffect">
                                  <p:stCondLst>
                                    <p:cond delay="0"/>
                                  </p:stCondLst>
                                  <p:childTnLst>
                                    <p:animClr clrSpc="rgb" dir="cw">
                                      <p:cBhvr override="childStyle">
                                        <p:cTn id="11" dur="250" autoRev="1" fill="remove"/>
                                        <p:tgtEl>
                                          <p:spTgt spid="3">
                                            <p:txEl>
                                              <p:pRg st="0" end="0"/>
                                            </p:txEl>
                                          </p:spTgt>
                                        </p:tgtEl>
                                        <p:attrNameLst>
                                          <p:attrName>style.color</p:attrName>
                                        </p:attrNameLst>
                                      </p:cBhvr>
                                      <p:to>
                                        <a:schemeClr val="bg1"/>
                                      </p:to>
                                    </p:animClr>
                                    <p:animClr clrSpc="rgb" dir="cw">
                                      <p:cBhvr>
                                        <p:cTn id="12" dur="250" autoRev="1" fill="remove"/>
                                        <p:tgtEl>
                                          <p:spTgt spid="3">
                                            <p:txEl>
                                              <p:pRg st="0" end="0"/>
                                            </p:txEl>
                                          </p:spTgt>
                                        </p:tgtEl>
                                        <p:attrNameLst>
                                          <p:attrName>fillcolor</p:attrName>
                                        </p:attrNameLst>
                                      </p:cBhvr>
                                      <p:to>
                                        <a:schemeClr val="bg1"/>
                                      </p:to>
                                    </p:animClr>
                                    <p:set>
                                      <p:cBhvr>
                                        <p:cTn id="13" dur="250" autoRev="1" fill="remove"/>
                                        <p:tgtEl>
                                          <p:spTgt spid="3">
                                            <p:txEl>
                                              <p:pRg st="0" end="0"/>
                                            </p:txEl>
                                          </p:spTgt>
                                        </p:tgtEl>
                                        <p:attrNameLst>
                                          <p:attrName>fill.type</p:attrName>
                                        </p:attrNameLst>
                                      </p:cBhvr>
                                      <p:to>
                                        <p:strVal val="solid"/>
                                      </p:to>
                                    </p:set>
                                    <p:set>
                                      <p:cBhvr>
                                        <p:cTn id="14" dur="250" autoRev="1" fill="remove"/>
                                        <p:tgtEl>
                                          <p:spTgt spid="3">
                                            <p:txEl>
                                              <p:pRg st="0" end="0"/>
                                            </p:txEl>
                                          </p:spTgt>
                                        </p:tgtEl>
                                        <p:attrNameLst>
                                          <p:attrName>fill.on</p:attrName>
                                        </p:attrNameLst>
                                      </p:cBhvr>
                                      <p:to>
                                        <p:strVal val="tru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7" presetClass="emph" presetSubtype="0" fill="remove" nodeType="clickEffect">
                                  <p:stCondLst>
                                    <p:cond delay="0"/>
                                  </p:stCondLst>
                                  <p:childTnLst>
                                    <p:animClr clrSpc="rgb" dir="cw">
                                      <p:cBhvr override="childStyle">
                                        <p:cTn id="18" dur="250" autoRev="1" fill="remove"/>
                                        <p:tgtEl>
                                          <p:spTgt spid="3">
                                            <p:txEl>
                                              <p:pRg st="1" end="1"/>
                                            </p:txEl>
                                          </p:spTgt>
                                        </p:tgtEl>
                                        <p:attrNameLst>
                                          <p:attrName>style.color</p:attrName>
                                        </p:attrNameLst>
                                      </p:cBhvr>
                                      <p:to>
                                        <a:schemeClr val="bg1"/>
                                      </p:to>
                                    </p:animClr>
                                    <p:animClr clrSpc="rgb" dir="cw">
                                      <p:cBhvr>
                                        <p:cTn id="19" dur="250" autoRev="1" fill="remove"/>
                                        <p:tgtEl>
                                          <p:spTgt spid="3">
                                            <p:txEl>
                                              <p:pRg st="1" end="1"/>
                                            </p:txEl>
                                          </p:spTgt>
                                        </p:tgtEl>
                                        <p:attrNameLst>
                                          <p:attrName>fillcolor</p:attrName>
                                        </p:attrNameLst>
                                      </p:cBhvr>
                                      <p:to>
                                        <a:schemeClr val="bg1"/>
                                      </p:to>
                                    </p:animClr>
                                    <p:set>
                                      <p:cBhvr>
                                        <p:cTn id="20" dur="250" autoRev="1" fill="remove"/>
                                        <p:tgtEl>
                                          <p:spTgt spid="3">
                                            <p:txEl>
                                              <p:pRg st="1" end="1"/>
                                            </p:txEl>
                                          </p:spTgt>
                                        </p:tgtEl>
                                        <p:attrNameLst>
                                          <p:attrName>fill.type</p:attrName>
                                        </p:attrNameLst>
                                      </p:cBhvr>
                                      <p:to>
                                        <p:strVal val="solid"/>
                                      </p:to>
                                    </p:set>
                                    <p:set>
                                      <p:cBhvr>
                                        <p:cTn id="21" dur="250" autoRev="1" fill="remove"/>
                                        <p:tgtEl>
                                          <p:spTgt spid="3">
                                            <p:txEl>
                                              <p:pRg st="1" end="1"/>
                                            </p:txEl>
                                          </p:spTgt>
                                        </p:tgtEl>
                                        <p:attrNameLst>
                                          <p:attrName>fill.on</p:attrName>
                                        </p:attrNameLst>
                                      </p:cBhvr>
                                      <p:to>
                                        <p:strVal val="tru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27" presetClass="emph" presetSubtype="0" fill="remove" nodeType="clickEffect">
                                  <p:stCondLst>
                                    <p:cond delay="0"/>
                                  </p:stCondLst>
                                  <p:childTnLst>
                                    <p:animClr clrSpc="rgb" dir="cw">
                                      <p:cBhvr override="childStyle">
                                        <p:cTn id="25" dur="250" autoRev="1" fill="remove"/>
                                        <p:tgtEl>
                                          <p:spTgt spid="3">
                                            <p:txEl>
                                              <p:pRg st="2" end="2"/>
                                            </p:txEl>
                                          </p:spTgt>
                                        </p:tgtEl>
                                        <p:attrNameLst>
                                          <p:attrName>style.color</p:attrName>
                                        </p:attrNameLst>
                                      </p:cBhvr>
                                      <p:to>
                                        <a:schemeClr val="bg1"/>
                                      </p:to>
                                    </p:animClr>
                                    <p:animClr clrSpc="rgb" dir="cw">
                                      <p:cBhvr>
                                        <p:cTn id="26" dur="250" autoRev="1" fill="remove"/>
                                        <p:tgtEl>
                                          <p:spTgt spid="3">
                                            <p:txEl>
                                              <p:pRg st="2" end="2"/>
                                            </p:txEl>
                                          </p:spTgt>
                                        </p:tgtEl>
                                        <p:attrNameLst>
                                          <p:attrName>fillcolor</p:attrName>
                                        </p:attrNameLst>
                                      </p:cBhvr>
                                      <p:to>
                                        <a:schemeClr val="bg1"/>
                                      </p:to>
                                    </p:animClr>
                                    <p:set>
                                      <p:cBhvr>
                                        <p:cTn id="27" dur="250" autoRev="1" fill="remove"/>
                                        <p:tgtEl>
                                          <p:spTgt spid="3">
                                            <p:txEl>
                                              <p:pRg st="2" end="2"/>
                                            </p:txEl>
                                          </p:spTgt>
                                        </p:tgtEl>
                                        <p:attrNameLst>
                                          <p:attrName>fill.type</p:attrName>
                                        </p:attrNameLst>
                                      </p:cBhvr>
                                      <p:to>
                                        <p:strVal val="solid"/>
                                      </p:to>
                                    </p:set>
                                    <p:set>
                                      <p:cBhvr>
                                        <p:cTn id="28" dur="250" autoRev="1" fill="remove"/>
                                        <p:tgtEl>
                                          <p:spTgt spid="3">
                                            <p:txEl>
                                              <p:pRg st="2" end="2"/>
                                            </p:txEl>
                                          </p:spTgt>
                                        </p:tgtEl>
                                        <p:attrNameLst>
                                          <p:attrName>fill.on</p:attrName>
                                        </p:attrNameLst>
                                      </p:cBhvr>
                                      <p:to>
                                        <p:strVal val="tru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27" presetClass="emph" presetSubtype="0" fill="remove" nodeType="clickEffect">
                                  <p:stCondLst>
                                    <p:cond delay="0"/>
                                  </p:stCondLst>
                                  <p:childTnLst>
                                    <p:animClr clrSpc="rgb" dir="cw">
                                      <p:cBhvr override="childStyle">
                                        <p:cTn id="32" dur="250" autoRev="1" fill="remove"/>
                                        <p:tgtEl>
                                          <p:spTgt spid="3">
                                            <p:txEl>
                                              <p:pRg st="3" end="3"/>
                                            </p:txEl>
                                          </p:spTgt>
                                        </p:tgtEl>
                                        <p:attrNameLst>
                                          <p:attrName>style.color</p:attrName>
                                        </p:attrNameLst>
                                      </p:cBhvr>
                                      <p:to>
                                        <a:schemeClr val="bg1"/>
                                      </p:to>
                                    </p:animClr>
                                    <p:animClr clrSpc="rgb" dir="cw">
                                      <p:cBhvr>
                                        <p:cTn id="33" dur="250" autoRev="1" fill="remove"/>
                                        <p:tgtEl>
                                          <p:spTgt spid="3">
                                            <p:txEl>
                                              <p:pRg st="3" end="3"/>
                                            </p:txEl>
                                          </p:spTgt>
                                        </p:tgtEl>
                                        <p:attrNameLst>
                                          <p:attrName>fillcolor</p:attrName>
                                        </p:attrNameLst>
                                      </p:cBhvr>
                                      <p:to>
                                        <a:schemeClr val="bg1"/>
                                      </p:to>
                                    </p:animClr>
                                    <p:set>
                                      <p:cBhvr>
                                        <p:cTn id="34" dur="250" autoRev="1" fill="remove"/>
                                        <p:tgtEl>
                                          <p:spTgt spid="3">
                                            <p:txEl>
                                              <p:pRg st="3" end="3"/>
                                            </p:txEl>
                                          </p:spTgt>
                                        </p:tgtEl>
                                        <p:attrNameLst>
                                          <p:attrName>fill.type</p:attrName>
                                        </p:attrNameLst>
                                      </p:cBhvr>
                                      <p:to>
                                        <p:strVal val="solid"/>
                                      </p:to>
                                    </p:set>
                                    <p:set>
                                      <p:cBhvr>
                                        <p:cTn id="35" dur="250" autoRev="1" fill="remove"/>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r" rtl="1"/>
            <a:r>
              <a:rPr lang="fa-IR" altLang="fa-IR" dirty="0" smtClean="0">
                <a:cs typeface="B Homa" panose="00000400000000000000" pitchFamily="2" charset="-78"/>
              </a:rPr>
              <a:t>روش دلفی</a:t>
            </a:r>
            <a:endParaRPr lang="en-US" altLang="fa-IR" dirty="0" smtClean="0">
              <a:cs typeface="B Homa" panose="00000400000000000000" pitchFamily="2" charset="-78"/>
            </a:endParaRPr>
          </a:p>
        </p:txBody>
      </p:sp>
      <p:sp>
        <p:nvSpPr>
          <p:cNvPr id="22531" name="Content Placeholder 2"/>
          <p:cNvSpPr>
            <a:spLocks noGrp="1"/>
          </p:cNvSpPr>
          <p:nvPr>
            <p:ph idx="1"/>
          </p:nvPr>
        </p:nvSpPr>
        <p:spPr/>
        <p:txBody>
          <a:bodyPr>
            <a:normAutofit fontScale="92500"/>
          </a:bodyPr>
          <a:lstStyle/>
          <a:p>
            <a:pPr algn="just" rtl="1"/>
            <a:r>
              <a:rPr lang="fa-IR" altLang="fa-IR" dirty="0" smtClean="0">
                <a:cs typeface="B Homa" panose="00000400000000000000" pitchFamily="2" charset="-78"/>
              </a:rPr>
              <a:t>این روش بخصوص زمانی که در کسب اطلاعات دقیق و طراحی مدلهای ریاضی و آماری و بکارگیری فرمولها و قوانین محدودیتهایی وجود داشته باشد،کاربرد دارد.این روش </a:t>
            </a:r>
            <a:r>
              <a:rPr lang="fa-IR" altLang="fa-IR" b="1" dirty="0" smtClean="0">
                <a:cs typeface="B Homa" panose="00000400000000000000" pitchFamily="2" charset="-78"/>
              </a:rPr>
              <a:t>مبتنی بر نظر سنجی،اخذ پیشنهادات و پیش بینی آینده </a:t>
            </a:r>
            <a:r>
              <a:rPr lang="fa-IR" altLang="fa-IR" dirty="0" smtClean="0">
                <a:cs typeface="B Homa" panose="00000400000000000000" pitchFamily="2" charset="-78"/>
              </a:rPr>
              <a:t>برای کمک به تصمیم گیری ها و بدست آوردن توافق عام یک عده متخصصان از طریق پرسشنامه است.در کاربرد این روش از دو گروه استفاده میشود:</a:t>
            </a:r>
          </a:p>
          <a:p>
            <a:pPr algn="just" rtl="1"/>
            <a:r>
              <a:rPr lang="fa-IR" altLang="fa-IR" dirty="0" smtClean="0">
                <a:cs typeface="B Homa" panose="00000400000000000000" pitchFamily="2" charset="-78"/>
              </a:rPr>
              <a:t>1)گروه کوچک که </a:t>
            </a:r>
            <a:r>
              <a:rPr lang="fa-IR" altLang="fa-IR" b="1" dirty="0" smtClean="0">
                <a:cs typeface="B Homa" panose="00000400000000000000" pitchFamily="2" charset="-78"/>
              </a:rPr>
              <a:t>"تیم تحلیلگر" </a:t>
            </a:r>
            <a:r>
              <a:rPr lang="fa-IR" altLang="fa-IR" dirty="0" smtClean="0">
                <a:cs typeface="B Homa" panose="00000400000000000000" pitchFamily="2" charset="-78"/>
              </a:rPr>
              <a:t>است.وظیفه آن تنظیم پرسشنامه ها دستور العمل پاسخگویی و نهایتا تحلیل جوابها است.وظیفه گروه کوچک در این طرح به عهده "مجری طرح" بود</a:t>
            </a:r>
          </a:p>
          <a:p>
            <a:pPr algn="just" rtl="1"/>
            <a:r>
              <a:rPr lang="fa-IR" altLang="fa-IR" dirty="0" smtClean="0">
                <a:cs typeface="B Homa" panose="00000400000000000000" pitchFamily="2" charset="-78"/>
              </a:rPr>
              <a:t>2) گروه بزرگتر که </a:t>
            </a:r>
            <a:r>
              <a:rPr lang="fa-IR" altLang="fa-IR" b="1" dirty="0" smtClean="0">
                <a:cs typeface="B Homa" panose="00000400000000000000" pitchFamily="2" charset="-78"/>
              </a:rPr>
              <a:t>"گروه دلفی" </a:t>
            </a:r>
            <a:r>
              <a:rPr lang="fa-IR" altLang="fa-IR" dirty="0" smtClean="0">
                <a:cs typeface="B Homa" panose="00000400000000000000" pitchFamily="2" charset="-78"/>
              </a:rPr>
              <a:t>نام دارد.در حقیقت پاسخگوی پرسشهای گروه کوچک است.وظایف گروه دلفی را "شورای برنامه ریزی راهبردی" بر عهده داشت.</a:t>
            </a:r>
            <a:endParaRPr lang="en-US" altLang="fa-IR" dirty="0" smtClean="0">
              <a:cs typeface="B Homa" panose="00000400000000000000" pitchFamily="2" charset="-78"/>
            </a:endParaRPr>
          </a:p>
        </p:txBody>
      </p:sp>
    </p:spTree>
    <p:extLst>
      <p:ext uri="{BB962C8B-B14F-4D97-AF65-F5344CB8AC3E}">
        <p14:creationId xmlns:p14="http://schemas.microsoft.com/office/powerpoint/2010/main" val="3079958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تدوین راهبرد ها</a:t>
            </a:r>
            <a:endParaRPr lang="en-US" altLang="fa-IR" dirty="0" smtClean="0">
              <a:cs typeface="B Homa" panose="00000400000000000000" pitchFamily="2" charset="-78"/>
            </a:endParaRPr>
          </a:p>
        </p:txBody>
      </p:sp>
      <p:sp>
        <p:nvSpPr>
          <p:cNvPr id="3" name="Content Placeholder 2"/>
          <p:cNvSpPr>
            <a:spLocks noGrp="1"/>
          </p:cNvSpPr>
          <p:nvPr>
            <p:ph idx="1"/>
          </p:nvPr>
        </p:nvSpPr>
        <p:spPr/>
        <p:txBody>
          <a:bodyPr rtlCol="0">
            <a:normAutofit/>
          </a:bodyPr>
          <a:lstStyle/>
          <a:p>
            <a:pPr algn="just" rtl="1" fontAlgn="auto">
              <a:spcAft>
                <a:spcPts val="0"/>
              </a:spcAft>
              <a:buFont typeface="Wingdings 3" charset="2"/>
              <a:buChar char=""/>
              <a:defRPr/>
            </a:pPr>
            <a:r>
              <a:rPr lang="fa-IR" dirty="0" smtClean="0">
                <a:solidFill>
                  <a:schemeClr val="tx1">
                    <a:lumMod val="75000"/>
                    <a:lumOff val="25000"/>
                  </a:schemeClr>
                </a:solidFill>
                <a:cs typeface="B Homa" panose="00000400000000000000" pitchFamily="2" charset="-78"/>
              </a:rPr>
              <a:t>پس از تکمیل داده های ماتریس </a:t>
            </a:r>
            <a:r>
              <a:rPr lang="en-US" dirty="0" smtClean="0">
                <a:solidFill>
                  <a:schemeClr val="tx1">
                    <a:lumMod val="75000"/>
                    <a:lumOff val="25000"/>
                  </a:schemeClr>
                </a:solidFill>
              </a:rPr>
              <a:t>tows</a:t>
            </a:r>
            <a:r>
              <a:rPr lang="fa-IR" dirty="0" smtClean="0">
                <a:solidFill>
                  <a:schemeClr val="tx1">
                    <a:lumMod val="75000"/>
                    <a:lumOff val="25000"/>
                  </a:schemeClr>
                </a:solidFill>
                <a:cs typeface="B Homa" panose="00000400000000000000" pitchFamily="2" charset="-78"/>
              </a:rPr>
              <a:t> در مرحله بعد یعنی تدوین راهبردها ابتدا از حاصل تعامل دو به دو میان گزاره های چهار شاخص معرفی شده در دو ضلع ماتریس </a:t>
            </a:r>
            <a:r>
              <a:rPr lang="en-US" dirty="0" smtClean="0">
                <a:solidFill>
                  <a:schemeClr val="tx1">
                    <a:lumMod val="75000"/>
                    <a:lumOff val="25000"/>
                  </a:schemeClr>
                </a:solidFill>
              </a:rPr>
              <a:t>tows</a:t>
            </a:r>
            <a:r>
              <a:rPr lang="fa-IR" dirty="0" smtClean="0">
                <a:solidFill>
                  <a:schemeClr val="tx1">
                    <a:lumMod val="75000"/>
                    <a:lumOff val="25000"/>
                  </a:schemeClr>
                </a:solidFill>
                <a:cs typeface="B Homa" panose="00000400000000000000" pitchFamily="2" charset="-78"/>
              </a:rPr>
              <a:t> ، چهار دسته راهبرد بدست آمد.(</a:t>
            </a:r>
            <a:r>
              <a:rPr lang="en-US" dirty="0" err="1" smtClean="0">
                <a:solidFill>
                  <a:schemeClr val="tx1">
                    <a:lumMod val="75000"/>
                    <a:lumOff val="25000"/>
                  </a:schemeClr>
                </a:solidFill>
              </a:rPr>
              <a:t>os,ow,ts,tw</a:t>
            </a:r>
            <a:r>
              <a:rPr lang="fa-IR" dirty="0" smtClean="0">
                <a:solidFill>
                  <a:schemeClr val="tx1">
                    <a:lumMod val="75000"/>
                    <a:lumOff val="25000"/>
                  </a:schemeClr>
                </a:solidFill>
                <a:cs typeface="B Homa" panose="00000400000000000000" pitchFamily="2" charset="-78"/>
              </a:rPr>
              <a:t>)</a:t>
            </a:r>
            <a:endParaRPr lang="en-US" dirty="0" smtClean="0">
              <a:solidFill>
                <a:schemeClr val="tx1">
                  <a:lumMod val="75000"/>
                  <a:lumOff val="25000"/>
                </a:schemeClr>
              </a:solidFill>
            </a:endParaRPr>
          </a:p>
          <a:p>
            <a:pPr marL="0" indent="0" algn="just" rtl="1" fontAlgn="auto">
              <a:spcAft>
                <a:spcPts val="0"/>
              </a:spcAft>
              <a:buFont typeface="Wingdings 3" charset="2"/>
              <a:buNone/>
              <a:defRPr/>
            </a:pPr>
            <a:r>
              <a:rPr lang="fa-IR" dirty="0" smtClean="0">
                <a:solidFill>
                  <a:schemeClr val="tx1">
                    <a:lumMod val="75000"/>
                    <a:lumOff val="25000"/>
                  </a:schemeClr>
                </a:solidFill>
                <a:cs typeface="B Homa" panose="00000400000000000000" pitchFamily="2" charset="-78"/>
              </a:rPr>
              <a:t>تدوین استراتژی ها فرآیندی مکانیکی نیست بلکه امری خلاق است که چهارچوب ذهنی . نظام ارزشی تصمیم گیران در آن نقش تعیین کننده دارند.</a:t>
            </a:r>
            <a:endParaRPr lang="en-US" dirty="0">
              <a:solidFill>
                <a:schemeClr val="tx1">
                  <a:lumMod val="75000"/>
                  <a:lumOff val="25000"/>
                </a:schemeClr>
              </a:solidFill>
            </a:endParaRPr>
          </a:p>
        </p:txBody>
      </p:sp>
    </p:spTree>
    <p:extLst>
      <p:ext uri="{BB962C8B-B14F-4D97-AF65-F5344CB8AC3E}">
        <p14:creationId xmlns:p14="http://schemas.microsoft.com/office/powerpoint/2010/main" val="19027991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mph" presetSubtype="0" fill="remove" nodeType="clickEffect">
                                  <p:stCondLst>
                                    <p:cond delay="0"/>
                                  </p:stCondLst>
                                  <p:childTnLst>
                                    <p:animClr clrSpc="rgb" dir="cw">
                                      <p:cBhvr override="childStyle">
                                        <p:cTn id="11" dur="250" autoRev="1" fill="remove"/>
                                        <p:tgtEl>
                                          <p:spTgt spid="3">
                                            <p:txEl>
                                              <p:pRg st="0" end="0"/>
                                            </p:txEl>
                                          </p:spTgt>
                                        </p:tgtEl>
                                        <p:attrNameLst>
                                          <p:attrName>style.color</p:attrName>
                                        </p:attrNameLst>
                                      </p:cBhvr>
                                      <p:to>
                                        <a:schemeClr val="bg1"/>
                                      </p:to>
                                    </p:animClr>
                                    <p:animClr clrSpc="rgb" dir="cw">
                                      <p:cBhvr>
                                        <p:cTn id="12" dur="250" autoRev="1" fill="remove"/>
                                        <p:tgtEl>
                                          <p:spTgt spid="3">
                                            <p:txEl>
                                              <p:pRg st="0" end="0"/>
                                            </p:txEl>
                                          </p:spTgt>
                                        </p:tgtEl>
                                        <p:attrNameLst>
                                          <p:attrName>fillcolor</p:attrName>
                                        </p:attrNameLst>
                                      </p:cBhvr>
                                      <p:to>
                                        <a:schemeClr val="bg1"/>
                                      </p:to>
                                    </p:animClr>
                                    <p:set>
                                      <p:cBhvr>
                                        <p:cTn id="13" dur="250" autoRev="1" fill="remove"/>
                                        <p:tgtEl>
                                          <p:spTgt spid="3">
                                            <p:txEl>
                                              <p:pRg st="0" end="0"/>
                                            </p:txEl>
                                          </p:spTgt>
                                        </p:tgtEl>
                                        <p:attrNameLst>
                                          <p:attrName>fill.type</p:attrName>
                                        </p:attrNameLst>
                                      </p:cBhvr>
                                      <p:to>
                                        <p:strVal val="solid"/>
                                      </p:to>
                                    </p:set>
                                    <p:set>
                                      <p:cBhvr>
                                        <p:cTn id="14" dur="250" autoRev="1" fill="remove"/>
                                        <p:tgtEl>
                                          <p:spTgt spid="3">
                                            <p:txEl>
                                              <p:pRg st="0" end="0"/>
                                            </p:txEl>
                                          </p:spTgt>
                                        </p:tgtEl>
                                        <p:attrNameLst>
                                          <p:attrName>fill.on</p:attrName>
                                        </p:attrNameLst>
                                      </p:cBhvr>
                                      <p:to>
                                        <p:strVal val="tru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7" presetClass="emph" presetSubtype="0" fill="remove" nodeType="clickEffect">
                                  <p:stCondLst>
                                    <p:cond delay="0"/>
                                  </p:stCondLst>
                                  <p:childTnLst>
                                    <p:animClr clrSpc="rgb" dir="cw">
                                      <p:cBhvr override="childStyle">
                                        <p:cTn id="18" dur="250" autoRev="1" fill="remove"/>
                                        <p:tgtEl>
                                          <p:spTgt spid="3">
                                            <p:txEl>
                                              <p:pRg st="1" end="1"/>
                                            </p:txEl>
                                          </p:spTgt>
                                        </p:tgtEl>
                                        <p:attrNameLst>
                                          <p:attrName>style.color</p:attrName>
                                        </p:attrNameLst>
                                      </p:cBhvr>
                                      <p:to>
                                        <a:schemeClr val="bg1"/>
                                      </p:to>
                                    </p:animClr>
                                    <p:animClr clrSpc="rgb" dir="cw">
                                      <p:cBhvr>
                                        <p:cTn id="19" dur="250" autoRev="1" fill="remove"/>
                                        <p:tgtEl>
                                          <p:spTgt spid="3">
                                            <p:txEl>
                                              <p:pRg st="1" end="1"/>
                                            </p:txEl>
                                          </p:spTgt>
                                        </p:tgtEl>
                                        <p:attrNameLst>
                                          <p:attrName>fillcolor</p:attrName>
                                        </p:attrNameLst>
                                      </p:cBhvr>
                                      <p:to>
                                        <a:schemeClr val="bg1"/>
                                      </p:to>
                                    </p:animClr>
                                    <p:set>
                                      <p:cBhvr>
                                        <p:cTn id="20" dur="250" autoRev="1" fill="remove"/>
                                        <p:tgtEl>
                                          <p:spTgt spid="3">
                                            <p:txEl>
                                              <p:pRg st="1" end="1"/>
                                            </p:txEl>
                                          </p:spTgt>
                                        </p:tgtEl>
                                        <p:attrNameLst>
                                          <p:attrName>fill.type</p:attrName>
                                        </p:attrNameLst>
                                      </p:cBhvr>
                                      <p:to>
                                        <p:strVal val="solid"/>
                                      </p:to>
                                    </p:set>
                                    <p:set>
                                      <p:cBhvr>
                                        <p:cTn id="21" dur="250" autoRev="1" fill="remove"/>
                                        <p:tgtEl>
                                          <p:spTgt spid="3">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فهرست</a:t>
            </a:r>
            <a:endParaRPr lang="en-US" altLang="fa-IR" dirty="0" smtClean="0">
              <a:cs typeface="B Homa" panose="00000400000000000000" pitchFamily="2" charset="-78"/>
            </a:endParaRPr>
          </a:p>
        </p:txBody>
      </p:sp>
      <p:sp>
        <p:nvSpPr>
          <p:cNvPr id="3" name="Content Placeholder 2"/>
          <p:cNvSpPr>
            <a:spLocks noGrp="1"/>
          </p:cNvSpPr>
          <p:nvPr>
            <p:ph idx="1"/>
          </p:nvPr>
        </p:nvSpPr>
        <p:spPr/>
        <p:txBody>
          <a:bodyPr/>
          <a:lstStyle/>
          <a:p>
            <a:pPr lvl="1" algn="just" rtl="1"/>
            <a:r>
              <a:rPr lang="fa-IR" altLang="fa-IR" sz="2800" dirty="0" smtClean="0">
                <a:cs typeface="B Homa" panose="00000400000000000000" pitchFamily="2" charset="-78"/>
              </a:rPr>
              <a:t>گذار از مرحله توسعه کمی به توسعه کیفی</a:t>
            </a:r>
          </a:p>
          <a:p>
            <a:pPr lvl="1" algn="just" rtl="1"/>
            <a:r>
              <a:rPr lang="fa-IR" altLang="fa-IR" sz="2800" dirty="0" smtClean="0">
                <a:cs typeface="B Homa" panose="00000400000000000000" pitchFamily="2" charset="-78"/>
              </a:rPr>
              <a:t>ضرورت برنامه راهبردی</a:t>
            </a:r>
          </a:p>
          <a:p>
            <a:pPr lvl="1" algn="just" rtl="1"/>
            <a:r>
              <a:rPr lang="fa-IR" altLang="fa-IR" sz="2800" dirty="0" smtClean="0">
                <a:cs typeface="B Homa" panose="00000400000000000000" pitchFamily="2" charset="-78"/>
              </a:rPr>
              <a:t>چیستی برنامه راهبردی</a:t>
            </a:r>
          </a:p>
          <a:p>
            <a:pPr lvl="1" algn="just" rtl="1"/>
            <a:r>
              <a:rPr lang="fa-IR" altLang="fa-IR" sz="2800" dirty="0" smtClean="0">
                <a:cs typeface="B Homa" panose="00000400000000000000" pitchFamily="2" charset="-78"/>
              </a:rPr>
              <a:t>چگونگی برنامه ریزی کاربردی (نمونه موردی)</a:t>
            </a:r>
          </a:p>
          <a:p>
            <a:pPr lvl="1" algn="just" rtl="1"/>
            <a:r>
              <a:rPr lang="fa-IR" altLang="fa-IR" sz="2800" dirty="0" smtClean="0">
                <a:cs typeface="B Homa" panose="00000400000000000000" pitchFamily="2" charset="-78"/>
              </a:rPr>
              <a:t>آینده پژوهش و چند نکته پایانی</a:t>
            </a:r>
            <a:endParaRPr lang="en-US" altLang="fa-IR" sz="2800" dirty="0" smtClean="0">
              <a:cs typeface="B Homa" panose="00000400000000000000" pitchFamily="2" charset="-78"/>
            </a:endParaRPr>
          </a:p>
        </p:txBody>
      </p:sp>
    </p:spTree>
    <p:extLst>
      <p:ext uri="{BB962C8B-B14F-4D97-AF65-F5344CB8AC3E}">
        <p14:creationId xmlns:p14="http://schemas.microsoft.com/office/powerpoint/2010/main" val="13494925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2"/>
                                        </p:tgtEl>
                                        <p:attrNameLst>
                                          <p:attrName>style.color</p:attrName>
                                        </p:attrNameLst>
                                      </p:cBhvr>
                                      <p:to>
                                        <p:clrVal>
                                          <a:srgbClr val="FF0000"/>
                                        </p:clrVal>
                                      </p:to>
                                    </p:set>
                                    <p:set>
                                      <p:cBhvr>
                                        <p:cTn id="7" dur="500" fill="hold"/>
                                        <p:tgtEl>
                                          <p:spTgt spid="2"/>
                                        </p:tgtEl>
                                        <p:attrNameLst>
                                          <p:attrName>fillcolor</p:attrName>
                                        </p:attrNameLst>
                                      </p:cBhvr>
                                      <p:to>
                                        <p:clrVal>
                                          <a:srgbClr val="FF0000"/>
                                        </p:clrVal>
                                      </p:to>
                                    </p:set>
                                    <p:set>
                                      <p:cBhvr>
                                        <p:cTn id="8" dur="500" fill="hold"/>
                                        <p:tgtEl>
                                          <p:spTgt spid="2"/>
                                        </p:tgtEl>
                                        <p:attrNameLst>
                                          <p:attrName>fill.type</p:attrName>
                                        </p:attrNameLst>
                                      </p:cBhvr>
                                      <p:to>
                                        <p:strVal val="solid"/>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27" presetClass="emph" presetSubtype="0" fill="remove" nodeType="clickEffect">
                                  <p:stCondLst>
                                    <p:cond delay="0"/>
                                  </p:stCondLst>
                                  <p:childTnLst>
                                    <p:animClr clrSpc="rgb" dir="cw">
                                      <p:cBhvr override="childStyle">
                                        <p:cTn id="12" dur="250" autoRev="1" fill="remove"/>
                                        <p:tgtEl>
                                          <p:spTgt spid="3">
                                            <p:txEl>
                                              <p:pRg st="0" end="0"/>
                                            </p:txEl>
                                          </p:spTgt>
                                        </p:tgtEl>
                                        <p:attrNameLst>
                                          <p:attrName>style.color</p:attrName>
                                        </p:attrNameLst>
                                      </p:cBhvr>
                                      <p:to>
                                        <a:schemeClr val="bg1"/>
                                      </p:to>
                                    </p:animClr>
                                    <p:animClr clrSpc="rgb" dir="cw">
                                      <p:cBhvr>
                                        <p:cTn id="13" dur="250" autoRev="1" fill="remove"/>
                                        <p:tgtEl>
                                          <p:spTgt spid="3">
                                            <p:txEl>
                                              <p:pRg st="0" end="0"/>
                                            </p:txEl>
                                          </p:spTgt>
                                        </p:tgtEl>
                                        <p:attrNameLst>
                                          <p:attrName>fillcolor</p:attrName>
                                        </p:attrNameLst>
                                      </p:cBhvr>
                                      <p:to>
                                        <a:schemeClr val="bg1"/>
                                      </p:to>
                                    </p:animClr>
                                    <p:set>
                                      <p:cBhvr>
                                        <p:cTn id="14" dur="250" autoRev="1" fill="remove"/>
                                        <p:tgtEl>
                                          <p:spTgt spid="3">
                                            <p:txEl>
                                              <p:pRg st="0" end="0"/>
                                            </p:txEl>
                                          </p:spTgt>
                                        </p:tgtEl>
                                        <p:attrNameLst>
                                          <p:attrName>fill.type</p:attrName>
                                        </p:attrNameLst>
                                      </p:cBhvr>
                                      <p:to>
                                        <p:strVal val="solid"/>
                                      </p:to>
                                    </p:set>
                                    <p:set>
                                      <p:cBhvr>
                                        <p:cTn id="15" dur="250" autoRev="1" fill="remove"/>
                                        <p:tgtEl>
                                          <p:spTgt spid="3">
                                            <p:txEl>
                                              <p:pRg st="0" end="0"/>
                                            </p:txEl>
                                          </p:spTgt>
                                        </p:tgtEl>
                                        <p:attrNameLst>
                                          <p:attrName>fill.on</p:attrName>
                                        </p:attrNameLst>
                                      </p:cBhvr>
                                      <p:to>
                                        <p:strVal val="tru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27" presetClass="emph" presetSubtype="0" fill="remove" nodeType="clickEffect">
                                  <p:stCondLst>
                                    <p:cond delay="0"/>
                                  </p:stCondLst>
                                  <p:childTnLst>
                                    <p:animClr clrSpc="rgb" dir="cw">
                                      <p:cBhvr override="childStyle">
                                        <p:cTn id="19" dur="250" autoRev="1" fill="remove"/>
                                        <p:tgtEl>
                                          <p:spTgt spid="3">
                                            <p:txEl>
                                              <p:pRg st="1" end="1"/>
                                            </p:txEl>
                                          </p:spTgt>
                                        </p:tgtEl>
                                        <p:attrNameLst>
                                          <p:attrName>style.color</p:attrName>
                                        </p:attrNameLst>
                                      </p:cBhvr>
                                      <p:to>
                                        <a:schemeClr val="bg1"/>
                                      </p:to>
                                    </p:animClr>
                                    <p:animClr clrSpc="rgb" dir="cw">
                                      <p:cBhvr>
                                        <p:cTn id="20" dur="250" autoRev="1" fill="remove"/>
                                        <p:tgtEl>
                                          <p:spTgt spid="3">
                                            <p:txEl>
                                              <p:pRg st="1" end="1"/>
                                            </p:txEl>
                                          </p:spTgt>
                                        </p:tgtEl>
                                        <p:attrNameLst>
                                          <p:attrName>fillcolor</p:attrName>
                                        </p:attrNameLst>
                                      </p:cBhvr>
                                      <p:to>
                                        <a:schemeClr val="bg1"/>
                                      </p:to>
                                    </p:animClr>
                                    <p:set>
                                      <p:cBhvr>
                                        <p:cTn id="21" dur="250" autoRev="1" fill="remove"/>
                                        <p:tgtEl>
                                          <p:spTgt spid="3">
                                            <p:txEl>
                                              <p:pRg st="1" end="1"/>
                                            </p:txEl>
                                          </p:spTgt>
                                        </p:tgtEl>
                                        <p:attrNameLst>
                                          <p:attrName>fill.type</p:attrName>
                                        </p:attrNameLst>
                                      </p:cBhvr>
                                      <p:to>
                                        <p:strVal val="solid"/>
                                      </p:to>
                                    </p:set>
                                    <p:set>
                                      <p:cBhvr>
                                        <p:cTn id="22" dur="250" autoRev="1" fill="remove"/>
                                        <p:tgtEl>
                                          <p:spTgt spid="3">
                                            <p:txEl>
                                              <p:pRg st="1" end="1"/>
                                            </p:txEl>
                                          </p:spTgt>
                                        </p:tgtEl>
                                        <p:attrNameLst>
                                          <p:attrName>fill.on</p:attrName>
                                        </p:attrNameLst>
                                      </p:cBhvr>
                                      <p:to>
                                        <p:strVal val="tru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7" presetClass="emph" presetSubtype="0" fill="remove" nodeType="clickEffect">
                                  <p:stCondLst>
                                    <p:cond delay="0"/>
                                  </p:stCondLst>
                                  <p:childTnLst>
                                    <p:animClr clrSpc="rgb" dir="cw">
                                      <p:cBhvr override="childStyle">
                                        <p:cTn id="26" dur="250" autoRev="1" fill="remove"/>
                                        <p:tgtEl>
                                          <p:spTgt spid="3">
                                            <p:txEl>
                                              <p:pRg st="2" end="2"/>
                                            </p:txEl>
                                          </p:spTgt>
                                        </p:tgtEl>
                                        <p:attrNameLst>
                                          <p:attrName>style.color</p:attrName>
                                        </p:attrNameLst>
                                      </p:cBhvr>
                                      <p:to>
                                        <a:schemeClr val="bg1"/>
                                      </p:to>
                                    </p:animClr>
                                    <p:animClr clrSpc="rgb" dir="cw">
                                      <p:cBhvr>
                                        <p:cTn id="27" dur="250" autoRev="1" fill="remove"/>
                                        <p:tgtEl>
                                          <p:spTgt spid="3">
                                            <p:txEl>
                                              <p:pRg st="2" end="2"/>
                                            </p:txEl>
                                          </p:spTgt>
                                        </p:tgtEl>
                                        <p:attrNameLst>
                                          <p:attrName>fillcolor</p:attrName>
                                        </p:attrNameLst>
                                      </p:cBhvr>
                                      <p:to>
                                        <a:schemeClr val="bg1"/>
                                      </p:to>
                                    </p:animClr>
                                    <p:set>
                                      <p:cBhvr>
                                        <p:cTn id="28" dur="250" autoRev="1" fill="remove"/>
                                        <p:tgtEl>
                                          <p:spTgt spid="3">
                                            <p:txEl>
                                              <p:pRg st="2" end="2"/>
                                            </p:txEl>
                                          </p:spTgt>
                                        </p:tgtEl>
                                        <p:attrNameLst>
                                          <p:attrName>fill.type</p:attrName>
                                        </p:attrNameLst>
                                      </p:cBhvr>
                                      <p:to>
                                        <p:strVal val="solid"/>
                                      </p:to>
                                    </p:set>
                                    <p:set>
                                      <p:cBhvr>
                                        <p:cTn id="29" dur="250" autoRev="1" fill="remove"/>
                                        <p:tgtEl>
                                          <p:spTgt spid="3">
                                            <p:txEl>
                                              <p:pRg st="2" end="2"/>
                                            </p:txEl>
                                          </p:spTgt>
                                        </p:tgtEl>
                                        <p:attrNameLst>
                                          <p:attrName>fill.on</p:attrName>
                                        </p:attrNameLst>
                                      </p:cBhvr>
                                      <p:to>
                                        <p:strVal val="tru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27" presetClass="emph" presetSubtype="0" fill="remove" nodeType="clickEffect">
                                  <p:stCondLst>
                                    <p:cond delay="0"/>
                                  </p:stCondLst>
                                  <p:childTnLst>
                                    <p:animClr clrSpc="rgb" dir="cw">
                                      <p:cBhvr override="childStyle">
                                        <p:cTn id="33" dur="250" autoRev="1" fill="remove"/>
                                        <p:tgtEl>
                                          <p:spTgt spid="3">
                                            <p:txEl>
                                              <p:pRg st="3" end="3"/>
                                            </p:txEl>
                                          </p:spTgt>
                                        </p:tgtEl>
                                        <p:attrNameLst>
                                          <p:attrName>style.color</p:attrName>
                                        </p:attrNameLst>
                                      </p:cBhvr>
                                      <p:to>
                                        <a:schemeClr val="bg1"/>
                                      </p:to>
                                    </p:animClr>
                                    <p:animClr clrSpc="rgb" dir="cw">
                                      <p:cBhvr>
                                        <p:cTn id="34" dur="250" autoRev="1" fill="remove"/>
                                        <p:tgtEl>
                                          <p:spTgt spid="3">
                                            <p:txEl>
                                              <p:pRg st="3" end="3"/>
                                            </p:txEl>
                                          </p:spTgt>
                                        </p:tgtEl>
                                        <p:attrNameLst>
                                          <p:attrName>fillcolor</p:attrName>
                                        </p:attrNameLst>
                                      </p:cBhvr>
                                      <p:to>
                                        <a:schemeClr val="bg1"/>
                                      </p:to>
                                    </p:animClr>
                                    <p:set>
                                      <p:cBhvr>
                                        <p:cTn id="35" dur="250" autoRev="1" fill="remove"/>
                                        <p:tgtEl>
                                          <p:spTgt spid="3">
                                            <p:txEl>
                                              <p:pRg st="3" end="3"/>
                                            </p:txEl>
                                          </p:spTgt>
                                        </p:tgtEl>
                                        <p:attrNameLst>
                                          <p:attrName>fill.type</p:attrName>
                                        </p:attrNameLst>
                                      </p:cBhvr>
                                      <p:to>
                                        <p:strVal val="solid"/>
                                      </p:to>
                                    </p:set>
                                    <p:set>
                                      <p:cBhvr>
                                        <p:cTn id="36" dur="250" autoRev="1" fill="remove"/>
                                        <p:tgtEl>
                                          <p:spTgt spid="3">
                                            <p:txEl>
                                              <p:pRg st="3" end="3"/>
                                            </p:txEl>
                                          </p:spTgt>
                                        </p:tgtEl>
                                        <p:attrNameLst>
                                          <p:attrName>fill.on</p:attrName>
                                        </p:attrNameLst>
                                      </p:cBhvr>
                                      <p:to>
                                        <p:strVal val="tru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7" presetClass="emph" presetSubtype="0" fill="remove" nodeType="clickEffect">
                                  <p:stCondLst>
                                    <p:cond delay="0"/>
                                  </p:stCondLst>
                                  <p:childTnLst>
                                    <p:animClr clrSpc="rgb" dir="cw">
                                      <p:cBhvr override="childStyle">
                                        <p:cTn id="40" dur="250" autoRev="1" fill="remove"/>
                                        <p:tgtEl>
                                          <p:spTgt spid="3">
                                            <p:txEl>
                                              <p:pRg st="4" end="4"/>
                                            </p:txEl>
                                          </p:spTgt>
                                        </p:tgtEl>
                                        <p:attrNameLst>
                                          <p:attrName>style.color</p:attrName>
                                        </p:attrNameLst>
                                      </p:cBhvr>
                                      <p:to>
                                        <a:schemeClr val="bg1"/>
                                      </p:to>
                                    </p:animClr>
                                    <p:animClr clrSpc="rgb" dir="cw">
                                      <p:cBhvr>
                                        <p:cTn id="41" dur="250" autoRev="1" fill="remove"/>
                                        <p:tgtEl>
                                          <p:spTgt spid="3">
                                            <p:txEl>
                                              <p:pRg st="4" end="4"/>
                                            </p:txEl>
                                          </p:spTgt>
                                        </p:tgtEl>
                                        <p:attrNameLst>
                                          <p:attrName>fillcolor</p:attrName>
                                        </p:attrNameLst>
                                      </p:cBhvr>
                                      <p:to>
                                        <a:schemeClr val="bg1"/>
                                      </p:to>
                                    </p:animClr>
                                    <p:set>
                                      <p:cBhvr>
                                        <p:cTn id="42" dur="250" autoRev="1" fill="remove"/>
                                        <p:tgtEl>
                                          <p:spTgt spid="3">
                                            <p:txEl>
                                              <p:pRg st="4" end="4"/>
                                            </p:txEl>
                                          </p:spTgt>
                                        </p:tgtEl>
                                        <p:attrNameLst>
                                          <p:attrName>fill.type</p:attrName>
                                        </p:attrNameLst>
                                      </p:cBhvr>
                                      <p:to>
                                        <p:strVal val="solid"/>
                                      </p:to>
                                    </p:set>
                                    <p:set>
                                      <p:cBhvr>
                                        <p:cTn id="43" dur="250" autoRev="1" fill="remove"/>
                                        <p:tgtEl>
                                          <p:spTgt spid="3">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altLang="fa-IR" dirty="0" smtClean="0">
                <a:cs typeface="B Homa" panose="00000400000000000000" pitchFamily="2" charset="-78"/>
              </a:rPr>
              <a:t>رسالت دانشکده معماری و شهرسازی شهید بهشتی</a:t>
            </a:r>
            <a:endParaRPr lang="en-US" altLang="fa-IR" dirty="0" smtClean="0">
              <a:cs typeface="B Homa" panose="00000400000000000000" pitchFamily="2" charset="-78"/>
            </a:endParaRPr>
          </a:p>
        </p:txBody>
      </p:sp>
      <p:sp>
        <p:nvSpPr>
          <p:cNvPr id="3" name="Content Placeholder 2"/>
          <p:cNvSpPr>
            <a:spLocks noGrp="1"/>
          </p:cNvSpPr>
          <p:nvPr>
            <p:ph idx="1"/>
          </p:nvPr>
        </p:nvSpPr>
        <p:spPr/>
        <p:txBody>
          <a:bodyPr/>
          <a:lstStyle/>
          <a:p>
            <a:pPr algn="just" rtl="1"/>
            <a:r>
              <a:rPr lang="fa-IR" altLang="fa-IR" dirty="0" smtClean="0">
                <a:cs typeface="B Homa" panose="00000400000000000000" pitchFamily="2" charset="-78"/>
              </a:rPr>
              <a:t>رسالت دانشکده بعنوان نهادی آموزشی و پژوهشی ، پرورش فارق التحصیلانی است که با وجدان و تعهد اخلاقی ،اعتقاد به هویت های فرهنگی و نیز قابلیتهای خلاقه علمی و عملی خود قادر باشند در طیف متنوع گرایش های تخصصی حوزه معماری به معنای اعم،نقش کیفی خویش رادر ارتباط با فرآیند تامین محیط کالبدی مطلوب و شایسته انسان بویژه در جامعه امروز و فردای ایران اسلامی در بالاترین سطوح ایفا کنند.</a:t>
            </a:r>
            <a:endParaRPr lang="en-US" altLang="fa-IR" dirty="0" smtClean="0">
              <a:cs typeface="B Homa" panose="00000400000000000000" pitchFamily="2" charset="-78"/>
            </a:endParaRPr>
          </a:p>
        </p:txBody>
      </p:sp>
    </p:spTree>
    <p:extLst>
      <p:ext uri="{BB962C8B-B14F-4D97-AF65-F5344CB8AC3E}">
        <p14:creationId xmlns:p14="http://schemas.microsoft.com/office/powerpoint/2010/main" val="11931906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mph" presetSubtype="0" fill="remove" nodeType="clickEffect">
                                  <p:stCondLst>
                                    <p:cond delay="0"/>
                                  </p:stCondLst>
                                  <p:childTnLst>
                                    <p:animClr clrSpc="rgb" dir="cw">
                                      <p:cBhvr override="childStyle">
                                        <p:cTn id="11" dur="250" autoRev="1" fill="remove"/>
                                        <p:tgtEl>
                                          <p:spTgt spid="3">
                                            <p:txEl>
                                              <p:pRg st="0" end="0"/>
                                            </p:txEl>
                                          </p:spTgt>
                                        </p:tgtEl>
                                        <p:attrNameLst>
                                          <p:attrName>style.color</p:attrName>
                                        </p:attrNameLst>
                                      </p:cBhvr>
                                      <p:to>
                                        <a:schemeClr val="bg1"/>
                                      </p:to>
                                    </p:animClr>
                                    <p:animClr clrSpc="rgb" dir="cw">
                                      <p:cBhvr>
                                        <p:cTn id="12" dur="250" autoRev="1" fill="remove"/>
                                        <p:tgtEl>
                                          <p:spTgt spid="3">
                                            <p:txEl>
                                              <p:pRg st="0" end="0"/>
                                            </p:txEl>
                                          </p:spTgt>
                                        </p:tgtEl>
                                        <p:attrNameLst>
                                          <p:attrName>fillcolor</p:attrName>
                                        </p:attrNameLst>
                                      </p:cBhvr>
                                      <p:to>
                                        <a:schemeClr val="bg1"/>
                                      </p:to>
                                    </p:animClr>
                                    <p:set>
                                      <p:cBhvr>
                                        <p:cTn id="13" dur="250" autoRev="1" fill="remove"/>
                                        <p:tgtEl>
                                          <p:spTgt spid="3">
                                            <p:txEl>
                                              <p:pRg st="0" end="0"/>
                                            </p:txEl>
                                          </p:spTgt>
                                        </p:tgtEl>
                                        <p:attrNameLst>
                                          <p:attrName>fill.type</p:attrName>
                                        </p:attrNameLst>
                                      </p:cBhvr>
                                      <p:to>
                                        <p:strVal val="solid"/>
                                      </p:to>
                                    </p:set>
                                    <p:set>
                                      <p:cBhvr>
                                        <p:cTn id="14" dur="25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بیانیه راهبردی دانشکده معماری و شهرسازی</a:t>
            </a:r>
            <a:endParaRPr lang="en-US" altLang="fa-IR" dirty="0" smtClean="0">
              <a:cs typeface="B Homa" panose="00000400000000000000" pitchFamily="2" charset="-78"/>
            </a:endParaRPr>
          </a:p>
        </p:txBody>
      </p:sp>
      <p:sp>
        <p:nvSpPr>
          <p:cNvPr id="3" name="Content Placeholder 2"/>
          <p:cNvSpPr>
            <a:spLocks noGrp="1"/>
          </p:cNvSpPr>
          <p:nvPr>
            <p:ph idx="1"/>
          </p:nvPr>
        </p:nvSpPr>
        <p:spPr/>
        <p:txBody>
          <a:bodyPr/>
          <a:lstStyle/>
          <a:p>
            <a:pPr algn="just" rtl="1"/>
            <a:r>
              <a:rPr lang="fa-IR" altLang="fa-IR" dirty="0" smtClean="0">
                <a:cs typeface="B Homa" panose="00000400000000000000" pitchFamily="2" charset="-78"/>
              </a:rPr>
              <a:t>دانشکده در حرکت راهبردی خود ایجاد جو آکادمیک پر انگیزش،معنوی و مولد را برای استاد و دانشجو هدف قرار میدهد و تحقق این مهم را در گرو نهادینه کردن امر برنامه ریزی و ارزیابی مستمر کلیه فعالیتها،تامین پشتوانه مالی متکی به خود ،گزینش بهترین دانشجویان و توسعه گرایشهای تخصصی در سطوح تحصیلات تکمیلی می داند.</a:t>
            </a:r>
          </a:p>
          <a:p>
            <a:pPr algn="just" rtl="1"/>
            <a:endParaRPr lang="en-US" altLang="fa-IR" dirty="0" smtClean="0">
              <a:cs typeface="B Homa" panose="00000400000000000000" pitchFamily="2" charset="-78"/>
            </a:endParaRPr>
          </a:p>
        </p:txBody>
      </p:sp>
    </p:spTree>
    <p:extLst>
      <p:ext uri="{BB962C8B-B14F-4D97-AF65-F5344CB8AC3E}">
        <p14:creationId xmlns:p14="http://schemas.microsoft.com/office/powerpoint/2010/main" val="21105716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mph" presetSubtype="0" fill="remove" nodeType="clickEffect">
                                  <p:stCondLst>
                                    <p:cond delay="0"/>
                                  </p:stCondLst>
                                  <p:childTnLst>
                                    <p:animClr clrSpc="rgb" dir="cw">
                                      <p:cBhvr override="childStyle">
                                        <p:cTn id="11" dur="250" autoRev="1" fill="remove"/>
                                        <p:tgtEl>
                                          <p:spTgt spid="3">
                                            <p:txEl>
                                              <p:pRg st="0" end="0"/>
                                            </p:txEl>
                                          </p:spTgt>
                                        </p:tgtEl>
                                        <p:attrNameLst>
                                          <p:attrName>style.color</p:attrName>
                                        </p:attrNameLst>
                                      </p:cBhvr>
                                      <p:to>
                                        <a:schemeClr val="bg1"/>
                                      </p:to>
                                    </p:animClr>
                                    <p:animClr clrSpc="rgb" dir="cw">
                                      <p:cBhvr>
                                        <p:cTn id="12" dur="250" autoRev="1" fill="remove"/>
                                        <p:tgtEl>
                                          <p:spTgt spid="3">
                                            <p:txEl>
                                              <p:pRg st="0" end="0"/>
                                            </p:txEl>
                                          </p:spTgt>
                                        </p:tgtEl>
                                        <p:attrNameLst>
                                          <p:attrName>fillcolor</p:attrName>
                                        </p:attrNameLst>
                                      </p:cBhvr>
                                      <p:to>
                                        <a:schemeClr val="bg1"/>
                                      </p:to>
                                    </p:animClr>
                                    <p:set>
                                      <p:cBhvr>
                                        <p:cTn id="13" dur="250" autoRev="1" fill="remove"/>
                                        <p:tgtEl>
                                          <p:spTgt spid="3">
                                            <p:txEl>
                                              <p:pRg st="0" end="0"/>
                                            </p:txEl>
                                          </p:spTgt>
                                        </p:tgtEl>
                                        <p:attrNameLst>
                                          <p:attrName>fill.type</p:attrName>
                                        </p:attrNameLst>
                                      </p:cBhvr>
                                      <p:to>
                                        <p:strVal val="solid"/>
                                      </p:to>
                                    </p:set>
                                    <p:set>
                                      <p:cBhvr>
                                        <p:cTn id="14" dur="25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آینده پژوهش و چند نکته پایانی</a:t>
            </a:r>
            <a:endParaRPr lang="en-US" altLang="fa-IR" dirty="0" smtClean="0">
              <a:cs typeface="B Homa" panose="00000400000000000000" pitchFamily="2" charset="-78"/>
            </a:endParaRPr>
          </a:p>
        </p:txBody>
      </p:sp>
      <p:sp>
        <p:nvSpPr>
          <p:cNvPr id="3" name="Content Placeholder 2"/>
          <p:cNvSpPr>
            <a:spLocks noGrp="1"/>
          </p:cNvSpPr>
          <p:nvPr>
            <p:ph idx="1"/>
          </p:nvPr>
        </p:nvSpPr>
        <p:spPr/>
        <p:txBody>
          <a:bodyPr>
            <a:normAutofit fontScale="92500"/>
          </a:bodyPr>
          <a:lstStyle/>
          <a:p>
            <a:pPr algn="just" rtl="1"/>
            <a:r>
              <a:rPr lang="fa-IR" altLang="fa-IR" dirty="0" smtClean="0">
                <a:cs typeface="B Homa" panose="00000400000000000000" pitchFamily="2" charset="-78"/>
              </a:rPr>
              <a:t>این دانشکده تنها دانشکده ای است که به موازات تدوین برنامه کلان توسعه دانشگاه بعنوان برنامه بالا دست مبادرت به تهیه برنامه راهبردی خود کرد.</a:t>
            </a:r>
          </a:p>
          <a:p>
            <a:pPr algn="just" rtl="1"/>
            <a:r>
              <a:rPr lang="fa-IR" altLang="fa-IR" dirty="0" smtClean="0">
                <a:cs typeface="B Homa" panose="00000400000000000000" pitchFamily="2" charset="-78"/>
              </a:rPr>
              <a:t>مقایسه ای سریع میان محتوای دو برنامه مشخص میسازد که جهت گیری های کلی دو برنامه با هم سازگاری لازم را دارد.بویژه آنکه ،معنای درست سازگاری دو برنامه در نبود مغایرت و تزاحم سیاست های اجرایی دانشکده با سیاست های اجرایی کلان دانشگاه است.</a:t>
            </a:r>
          </a:p>
          <a:p>
            <a:pPr algn="just" rtl="1"/>
            <a:r>
              <a:rPr lang="fa-IR" altLang="fa-IR" dirty="0" smtClean="0">
                <a:cs typeface="B Homa" panose="00000400000000000000" pitchFamily="2" charset="-78"/>
              </a:rPr>
              <a:t>دامنه طرح پژوهشی یاد شده "تدوین چارچوب برنامه راهبردی دانشکده" بوده است.لذا با تدوین و سپس حصول توافق جمعی روی بیانیه های چشم انداز ،ماموریت و نیز بیانیه راهبردی دانشکده که گزارش اجمالی آن داده شد،طرح به اهداف خود نائل شد.</a:t>
            </a:r>
            <a:endParaRPr lang="en-US" altLang="fa-IR" dirty="0" smtClean="0">
              <a:cs typeface="B Homa" panose="00000400000000000000" pitchFamily="2" charset="-78"/>
            </a:endParaRPr>
          </a:p>
        </p:txBody>
      </p:sp>
    </p:spTree>
    <p:extLst>
      <p:ext uri="{BB962C8B-B14F-4D97-AF65-F5344CB8AC3E}">
        <p14:creationId xmlns:p14="http://schemas.microsoft.com/office/powerpoint/2010/main" val="3750615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mph" presetSubtype="0" fill="remove" nodeType="clickEffect">
                                  <p:stCondLst>
                                    <p:cond delay="0"/>
                                  </p:stCondLst>
                                  <p:childTnLst>
                                    <p:animClr clrSpc="rgb" dir="cw">
                                      <p:cBhvr override="childStyle">
                                        <p:cTn id="11" dur="250" autoRev="1" fill="remove"/>
                                        <p:tgtEl>
                                          <p:spTgt spid="3">
                                            <p:txEl>
                                              <p:pRg st="0" end="0"/>
                                            </p:txEl>
                                          </p:spTgt>
                                        </p:tgtEl>
                                        <p:attrNameLst>
                                          <p:attrName>style.color</p:attrName>
                                        </p:attrNameLst>
                                      </p:cBhvr>
                                      <p:to>
                                        <a:schemeClr val="bg1"/>
                                      </p:to>
                                    </p:animClr>
                                    <p:animClr clrSpc="rgb" dir="cw">
                                      <p:cBhvr>
                                        <p:cTn id="12" dur="250" autoRev="1" fill="remove"/>
                                        <p:tgtEl>
                                          <p:spTgt spid="3">
                                            <p:txEl>
                                              <p:pRg st="0" end="0"/>
                                            </p:txEl>
                                          </p:spTgt>
                                        </p:tgtEl>
                                        <p:attrNameLst>
                                          <p:attrName>fillcolor</p:attrName>
                                        </p:attrNameLst>
                                      </p:cBhvr>
                                      <p:to>
                                        <a:schemeClr val="bg1"/>
                                      </p:to>
                                    </p:animClr>
                                    <p:set>
                                      <p:cBhvr>
                                        <p:cTn id="13" dur="250" autoRev="1" fill="remove"/>
                                        <p:tgtEl>
                                          <p:spTgt spid="3">
                                            <p:txEl>
                                              <p:pRg st="0" end="0"/>
                                            </p:txEl>
                                          </p:spTgt>
                                        </p:tgtEl>
                                        <p:attrNameLst>
                                          <p:attrName>fill.type</p:attrName>
                                        </p:attrNameLst>
                                      </p:cBhvr>
                                      <p:to>
                                        <p:strVal val="solid"/>
                                      </p:to>
                                    </p:set>
                                    <p:set>
                                      <p:cBhvr>
                                        <p:cTn id="14" dur="250" autoRev="1" fill="remove"/>
                                        <p:tgtEl>
                                          <p:spTgt spid="3">
                                            <p:txEl>
                                              <p:pRg st="0" end="0"/>
                                            </p:txEl>
                                          </p:spTgt>
                                        </p:tgtEl>
                                        <p:attrNameLst>
                                          <p:attrName>fill.on</p:attrName>
                                        </p:attrNameLst>
                                      </p:cBhvr>
                                      <p:to>
                                        <p:strVal val="tru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7" presetClass="emph" presetSubtype="0" fill="remove" nodeType="clickEffect">
                                  <p:stCondLst>
                                    <p:cond delay="0"/>
                                  </p:stCondLst>
                                  <p:childTnLst>
                                    <p:animClr clrSpc="rgb" dir="cw">
                                      <p:cBhvr override="childStyle">
                                        <p:cTn id="18" dur="250" autoRev="1" fill="remove"/>
                                        <p:tgtEl>
                                          <p:spTgt spid="3">
                                            <p:txEl>
                                              <p:pRg st="1" end="1"/>
                                            </p:txEl>
                                          </p:spTgt>
                                        </p:tgtEl>
                                        <p:attrNameLst>
                                          <p:attrName>style.color</p:attrName>
                                        </p:attrNameLst>
                                      </p:cBhvr>
                                      <p:to>
                                        <a:schemeClr val="bg1"/>
                                      </p:to>
                                    </p:animClr>
                                    <p:animClr clrSpc="rgb" dir="cw">
                                      <p:cBhvr>
                                        <p:cTn id="19" dur="250" autoRev="1" fill="remove"/>
                                        <p:tgtEl>
                                          <p:spTgt spid="3">
                                            <p:txEl>
                                              <p:pRg st="1" end="1"/>
                                            </p:txEl>
                                          </p:spTgt>
                                        </p:tgtEl>
                                        <p:attrNameLst>
                                          <p:attrName>fillcolor</p:attrName>
                                        </p:attrNameLst>
                                      </p:cBhvr>
                                      <p:to>
                                        <a:schemeClr val="bg1"/>
                                      </p:to>
                                    </p:animClr>
                                    <p:set>
                                      <p:cBhvr>
                                        <p:cTn id="20" dur="250" autoRev="1" fill="remove"/>
                                        <p:tgtEl>
                                          <p:spTgt spid="3">
                                            <p:txEl>
                                              <p:pRg st="1" end="1"/>
                                            </p:txEl>
                                          </p:spTgt>
                                        </p:tgtEl>
                                        <p:attrNameLst>
                                          <p:attrName>fill.type</p:attrName>
                                        </p:attrNameLst>
                                      </p:cBhvr>
                                      <p:to>
                                        <p:strVal val="solid"/>
                                      </p:to>
                                    </p:set>
                                    <p:set>
                                      <p:cBhvr>
                                        <p:cTn id="21" dur="250" autoRev="1" fill="remove"/>
                                        <p:tgtEl>
                                          <p:spTgt spid="3">
                                            <p:txEl>
                                              <p:pRg st="1" end="1"/>
                                            </p:txEl>
                                          </p:spTgt>
                                        </p:tgtEl>
                                        <p:attrNameLst>
                                          <p:attrName>fill.on</p:attrName>
                                        </p:attrNameLst>
                                      </p:cBhvr>
                                      <p:to>
                                        <p:strVal val="tru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27" presetClass="emph" presetSubtype="0" fill="remove" nodeType="clickEffect">
                                  <p:stCondLst>
                                    <p:cond delay="0"/>
                                  </p:stCondLst>
                                  <p:childTnLst>
                                    <p:animClr clrSpc="rgb" dir="cw">
                                      <p:cBhvr override="childStyle">
                                        <p:cTn id="25" dur="250" autoRev="1" fill="remove"/>
                                        <p:tgtEl>
                                          <p:spTgt spid="3">
                                            <p:txEl>
                                              <p:pRg st="2" end="2"/>
                                            </p:txEl>
                                          </p:spTgt>
                                        </p:tgtEl>
                                        <p:attrNameLst>
                                          <p:attrName>style.color</p:attrName>
                                        </p:attrNameLst>
                                      </p:cBhvr>
                                      <p:to>
                                        <a:schemeClr val="bg1"/>
                                      </p:to>
                                    </p:animClr>
                                    <p:animClr clrSpc="rgb" dir="cw">
                                      <p:cBhvr>
                                        <p:cTn id="26" dur="250" autoRev="1" fill="remove"/>
                                        <p:tgtEl>
                                          <p:spTgt spid="3">
                                            <p:txEl>
                                              <p:pRg st="2" end="2"/>
                                            </p:txEl>
                                          </p:spTgt>
                                        </p:tgtEl>
                                        <p:attrNameLst>
                                          <p:attrName>fillcolor</p:attrName>
                                        </p:attrNameLst>
                                      </p:cBhvr>
                                      <p:to>
                                        <a:schemeClr val="bg1"/>
                                      </p:to>
                                    </p:animClr>
                                    <p:set>
                                      <p:cBhvr>
                                        <p:cTn id="27" dur="250" autoRev="1" fill="remove"/>
                                        <p:tgtEl>
                                          <p:spTgt spid="3">
                                            <p:txEl>
                                              <p:pRg st="2" end="2"/>
                                            </p:txEl>
                                          </p:spTgt>
                                        </p:tgtEl>
                                        <p:attrNameLst>
                                          <p:attrName>fill.type</p:attrName>
                                        </p:attrNameLst>
                                      </p:cBhvr>
                                      <p:to>
                                        <p:strVal val="solid"/>
                                      </p:to>
                                    </p:set>
                                    <p:set>
                                      <p:cBhvr>
                                        <p:cTn id="28" dur="250" autoRev="1" fill="remove"/>
                                        <p:tgtEl>
                                          <p:spTgt spid="3">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endParaRPr lang="fa-IR" altLang="fa-IR" dirty="0" smtClean="0">
              <a:cs typeface="B Homa" panose="00000400000000000000" pitchFamily="2" charset="-78"/>
            </a:endParaRPr>
          </a:p>
        </p:txBody>
      </p:sp>
      <p:sp>
        <p:nvSpPr>
          <p:cNvPr id="3" name="Content Placeholder 2"/>
          <p:cNvSpPr>
            <a:spLocks noGrp="1"/>
          </p:cNvSpPr>
          <p:nvPr>
            <p:ph idx="1"/>
          </p:nvPr>
        </p:nvSpPr>
        <p:spPr/>
        <p:txBody>
          <a:bodyPr/>
          <a:lstStyle/>
          <a:p>
            <a:pPr algn="just" rtl="1"/>
            <a:r>
              <a:rPr lang="fa-IR" altLang="fa-IR" dirty="0" smtClean="0">
                <a:cs typeface="B Homa" panose="00000400000000000000" pitchFamily="2" charset="-78"/>
              </a:rPr>
              <a:t>اما از آنجا که برنامه ریزی ضرورتی مستمر و ذومراتب است،تحقق اهداف آرمانی برنامه و پیاده شدن راهبردهای تعیین شده،در گرو تداوم امر برنامه ریزی در سطوح مختلف،به تفصیل بردن آن در قالب سیاست های کلان،تدوین برنامه های عملیاتی و مهمتر از همه وجود یک نظام ارزیابی و کنترل مستمر خواهد بود که تضمین کننده انجام ویرایش های دوره ای برنامه و اجرای درست مفاد آن،هماهنگ با برنامه فرادست و در پرتو سیاست های کلان دانشگاه است.</a:t>
            </a:r>
            <a:endParaRPr lang="en-US" altLang="fa-IR" dirty="0" smtClean="0">
              <a:cs typeface="B Homa" panose="00000400000000000000" pitchFamily="2" charset="-78"/>
            </a:endParaRPr>
          </a:p>
        </p:txBody>
      </p:sp>
    </p:spTree>
    <p:extLst>
      <p:ext uri="{BB962C8B-B14F-4D97-AF65-F5344CB8AC3E}">
        <p14:creationId xmlns:p14="http://schemas.microsoft.com/office/powerpoint/2010/main" val="19744099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1" fontAlgn="auto">
              <a:spcAft>
                <a:spcPts val="0"/>
              </a:spcAft>
              <a:defRPr/>
            </a:pPr>
            <a:r>
              <a:rPr lang="fa-IR" dirty="0" smtClean="0">
                <a:cs typeface="B Homa" panose="00000400000000000000" pitchFamily="2" charset="-78"/>
              </a:rPr>
              <a:t/>
            </a:r>
            <a:br>
              <a:rPr lang="fa-IR" dirty="0" smtClean="0">
                <a:cs typeface="B Homa" panose="00000400000000000000" pitchFamily="2" charset="-78"/>
              </a:rPr>
            </a:br>
            <a:r>
              <a:rPr lang="fa-IR" dirty="0" smtClean="0">
                <a:cs typeface="B Homa" panose="00000400000000000000" pitchFamily="2" charset="-78"/>
              </a:rPr>
              <a:t>گذار </a:t>
            </a:r>
            <a:r>
              <a:rPr lang="fa-IR" dirty="0">
                <a:cs typeface="B Homa" panose="00000400000000000000" pitchFamily="2" charset="-78"/>
              </a:rPr>
              <a:t>از مرحله توسعه کمی به توسعه </a:t>
            </a:r>
            <a:r>
              <a:rPr lang="fa-IR" dirty="0" smtClean="0">
                <a:cs typeface="B Homa" panose="00000400000000000000" pitchFamily="2" charset="-78"/>
              </a:rPr>
              <a:t>کیفی:</a:t>
            </a:r>
            <a:r>
              <a:rPr lang="fa-IR" dirty="0">
                <a:cs typeface="B Homa" panose="00000400000000000000" pitchFamily="2" charset="-78"/>
              </a:rPr>
              <a:t/>
            </a:r>
            <a:br>
              <a:rPr lang="fa-IR" dirty="0">
                <a:cs typeface="B Homa" panose="00000400000000000000" pitchFamily="2" charset="-78"/>
              </a:rPr>
            </a:br>
            <a:endParaRPr lang="en-US" dirty="0"/>
          </a:p>
        </p:txBody>
      </p:sp>
      <p:sp>
        <p:nvSpPr>
          <p:cNvPr id="3" name="Content Placeholder 2"/>
          <p:cNvSpPr>
            <a:spLocks noGrp="1"/>
          </p:cNvSpPr>
          <p:nvPr>
            <p:ph idx="1"/>
          </p:nvPr>
        </p:nvSpPr>
        <p:spPr/>
        <p:txBody>
          <a:bodyPr rtlCol="0">
            <a:normAutofit/>
          </a:bodyPr>
          <a:lstStyle/>
          <a:p>
            <a:pPr algn="just" rtl="1" fontAlgn="auto">
              <a:spcAft>
                <a:spcPts val="0"/>
              </a:spcAft>
              <a:buFont typeface="Wingdings 3" charset="2"/>
              <a:buChar char=""/>
              <a:defRPr/>
            </a:pPr>
            <a:r>
              <a:rPr lang="fa-IR" dirty="0" smtClean="0">
                <a:solidFill>
                  <a:schemeClr val="accent1">
                    <a:lumMod val="75000"/>
                  </a:schemeClr>
                </a:solidFill>
                <a:cs typeface="B Homa" panose="00000400000000000000" pitchFamily="2" charset="-78"/>
              </a:rPr>
              <a:t>ضرورت تاسیس نهاد مستقل برای برنامه ریزی آموزشی</a:t>
            </a:r>
          </a:p>
          <a:p>
            <a:pPr algn="just" rtl="1" fontAlgn="auto">
              <a:spcAft>
                <a:spcPts val="0"/>
              </a:spcAft>
              <a:buFont typeface="Wingdings 3" charset="2"/>
              <a:buChar char=""/>
              <a:defRPr/>
            </a:pPr>
            <a:r>
              <a:rPr lang="fa-IR" dirty="0" smtClean="0">
                <a:solidFill>
                  <a:schemeClr val="accent1">
                    <a:lumMod val="75000"/>
                  </a:schemeClr>
                </a:solidFill>
                <a:cs typeface="B Homa" panose="00000400000000000000" pitchFamily="2" charset="-78"/>
              </a:rPr>
              <a:t>گرایش به توسعه کمی از سال 1368 به بعد</a:t>
            </a:r>
          </a:p>
          <a:p>
            <a:pPr algn="just" rtl="1" fontAlgn="auto">
              <a:spcAft>
                <a:spcPts val="0"/>
              </a:spcAft>
              <a:buFont typeface="Wingdings 3" charset="2"/>
              <a:buChar char=""/>
              <a:defRPr/>
            </a:pPr>
            <a:r>
              <a:rPr lang="fa-IR" dirty="0" smtClean="0">
                <a:solidFill>
                  <a:schemeClr val="accent1">
                    <a:lumMod val="75000"/>
                  </a:schemeClr>
                </a:solidFill>
                <a:cs typeface="B Homa" panose="00000400000000000000" pitchFamily="2" charset="-78"/>
              </a:rPr>
              <a:t>نبود چشم انداز روشن برای فارق التحصیلان رشته معماری</a:t>
            </a:r>
          </a:p>
          <a:p>
            <a:pPr algn="just" rtl="1" fontAlgn="auto">
              <a:spcAft>
                <a:spcPts val="0"/>
              </a:spcAft>
              <a:buFont typeface="Wingdings 3" charset="2"/>
              <a:buChar char=""/>
              <a:defRPr/>
            </a:pPr>
            <a:r>
              <a:rPr lang="fa-IR" dirty="0" smtClean="0">
                <a:solidFill>
                  <a:schemeClr val="accent1">
                    <a:lumMod val="75000"/>
                  </a:schemeClr>
                </a:solidFill>
                <a:cs typeface="B Homa" panose="00000400000000000000" pitchFamily="2" charset="-78"/>
              </a:rPr>
              <a:t>اندک بودن سهم کمی هر دانشگاه</a:t>
            </a:r>
            <a:endParaRPr lang="en-US" dirty="0">
              <a:solidFill>
                <a:schemeClr val="accent1">
                  <a:lumMod val="75000"/>
                </a:schemeClr>
              </a:solidFill>
            </a:endParaRPr>
          </a:p>
        </p:txBody>
      </p:sp>
    </p:spTree>
    <p:extLst>
      <p:ext uri="{BB962C8B-B14F-4D97-AF65-F5344CB8AC3E}">
        <p14:creationId xmlns:p14="http://schemas.microsoft.com/office/powerpoint/2010/main" val="19928288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6" presetClass="emph" presetSubtype="0" fill="hold" nodeType="clickEffect">
                                  <p:stCondLst>
                                    <p:cond delay="0"/>
                                  </p:stCondLst>
                                  <p:iterate type="lt">
                                    <p:tmPct val="4000"/>
                                  </p:iterate>
                                  <p:childTnLst>
                                    <p:set>
                                      <p:cBhvr override="childStyle">
                                        <p:cTn id="13" dur="500" fill="hold"/>
                                        <p:tgtEl>
                                          <p:spTgt spid="3">
                                            <p:txEl>
                                              <p:pRg st="0" end="0"/>
                                            </p:txEl>
                                          </p:spTgt>
                                        </p:tgtEl>
                                        <p:attrNameLst>
                                          <p:attrName>style.color</p:attrName>
                                        </p:attrNameLst>
                                      </p:cBhvr>
                                      <p:to>
                                        <p:clrVal>
                                          <a:srgbClr val="000000"/>
                                        </p:clrVal>
                                      </p:to>
                                    </p:set>
                                    <p:set>
                                      <p:cBhvr>
                                        <p:cTn id="14" dur="500" fill="hold"/>
                                        <p:tgtEl>
                                          <p:spTgt spid="3">
                                            <p:txEl>
                                              <p:pRg st="0" end="0"/>
                                            </p:txEl>
                                          </p:spTgt>
                                        </p:tgtEl>
                                        <p:attrNameLst>
                                          <p:attrName>fillcolor</p:attrName>
                                        </p:attrNameLst>
                                      </p:cBhvr>
                                      <p:to>
                                        <p:clrVal>
                                          <a:srgbClr val="000000"/>
                                        </p:clrVal>
                                      </p:to>
                                    </p:set>
                                    <p:set>
                                      <p:cBhvr>
                                        <p:cTn id="15" dur="500" fill="hold"/>
                                        <p:tgtEl>
                                          <p:spTgt spid="3">
                                            <p:txEl>
                                              <p:pRg st="0" end="0"/>
                                            </p:txEl>
                                          </p:spTgt>
                                        </p:tgtEl>
                                        <p:attrNameLst>
                                          <p:attrName>fill.type</p:attrName>
                                        </p:attrNameLst>
                                      </p:cBhvr>
                                      <p:to>
                                        <p:strVal val="solid"/>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6" presetClass="emph" presetSubtype="0" fill="hold" nodeType="clickEffect">
                                  <p:stCondLst>
                                    <p:cond delay="0"/>
                                  </p:stCondLst>
                                  <p:iterate type="lt">
                                    <p:tmPct val="4000"/>
                                  </p:iterate>
                                  <p:childTnLst>
                                    <p:set>
                                      <p:cBhvr override="childStyle">
                                        <p:cTn id="19" dur="500" fill="hold"/>
                                        <p:tgtEl>
                                          <p:spTgt spid="3">
                                            <p:txEl>
                                              <p:pRg st="1" end="1"/>
                                            </p:txEl>
                                          </p:spTgt>
                                        </p:tgtEl>
                                        <p:attrNameLst>
                                          <p:attrName>style.color</p:attrName>
                                        </p:attrNameLst>
                                      </p:cBhvr>
                                      <p:to>
                                        <p:clrVal>
                                          <a:srgbClr val="000000"/>
                                        </p:clrVal>
                                      </p:to>
                                    </p:set>
                                    <p:set>
                                      <p:cBhvr>
                                        <p:cTn id="20" dur="500" fill="hold"/>
                                        <p:tgtEl>
                                          <p:spTgt spid="3">
                                            <p:txEl>
                                              <p:pRg st="1" end="1"/>
                                            </p:txEl>
                                          </p:spTgt>
                                        </p:tgtEl>
                                        <p:attrNameLst>
                                          <p:attrName>fillcolor</p:attrName>
                                        </p:attrNameLst>
                                      </p:cBhvr>
                                      <p:to>
                                        <p:clrVal>
                                          <a:srgbClr val="000000"/>
                                        </p:clrVal>
                                      </p:to>
                                    </p:set>
                                    <p:set>
                                      <p:cBhvr>
                                        <p:cTn id="21" dur="500" fill="hold"/>
                                        <p:tgtEl>
                                          <p:spTgt spid="3">
                                            <p:txEl>
                                              <p:pRg st="1" end="1"/>
                                            </p:txEl>
                                          </p:spTgt>
                                        </p:tgtEl>
                                        <p:attrNameLst>
                                          <p:attrName>fill.type</p:attrName>
                                        </p:attrNameLst>
                                      </p:cBhvr>
                                      <p:to>
                                        <p:strVal val="solid"/>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6" presetClass="emph" presetSubtype="0" fill="hold" nodeType="clickEffect">
                                  <p:stCondLst>
                                    <p:cond delay="0"/>
                                  </p:stCondLst>
                                  <p:iterate type="lt">
                                    <p:tmPct val="4000"/>
                                  </p:iterate>
                                  <p:childTnLst>
                                    <p:set>
                                      <p:cBhvr override="childStyle">
                                        <p:cTn id="25" dur="500" fill="hold"/>
                                        <p:tgtEl>
                                          <p:spTgt spid="3">
                                            <p:txEl>
                                              <p:pRg st="2" end="2"/>
                                            </p:txEl>
                                          </p:spTgt>
                                        </p:tgtEl>
                                        <p:attrNameLst>
                                          <p:attrName>style.color</p:attrName>
                                        </p:attrNameLst>
                                      </p:cBhvr>
                                      <p:to>
                                        <p:clrVal>
                                          <a:srgbClr val="000000"/>
                                        </p:clrVal>
                                      </p:to>
                                    </p:set>
                                    <p:set>
                                      <p:cBhvr>
                                        <p:cTn id="26" dur="500" fill="hold"/>
                                        <p:tgtEl>
                                          <p:spTgt spid="3">
                                            <p:txEl>
                                              <p:pRg st="2" end="2"/>
                                            </p:txEl>
                                          </p:spTgt>
                                        </p:tgtEl>
                                        <p:attrNameLst>
                                          <p:attrName>fillcolor</p:attrName>
                                        </p:attrNameLst>
                                      </p:cBhvr>
                                      <p:to>
                                        <p:clrVal>
                                          <a:srgbClr val="000000"/>
                                        </p:clrVal>
                                      </p:to>
                                    </p:set>
                                    <p:set>
                                      <p:cBhvr>
                                        <p:cTn id="27" dur="500" fill="hold"/>
                                        <p:tgtEl>
                                          <p:spTgt spid="3">
                                            <p:txEl>
                                              <p:pRg st="2" end="2"/>
                                            </p:txEl>
                                          </p:spTgt>
                                        </p:tgtEl>
                                        <p:attrNameLst>
                                          <p:attrName>fill.type</p:attrName>
                                        </p:attrNameLst>
                                      </p:cBhvr>
                                      <p:to>
                                        <p:strVal val="solid"/>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mph" presetSubtype="0" fill="hold" nodeType="clickEffect">
                                  <p:stCondLst>
                                    <p:cond delay="0"/>
                                  </p:stCondLst>
                                  <p:iterate type="lt">
                                    <p:tmPct val="4000"/>
                                  </p:iterate>
                                  <p:childTnLst>
                                    <p:set>
                                      <p:cBhvr override="childStyle">
                                        <p:cTn id="31" dur="500" fill="hold"/>
                                        <p:tgtEl>
                                          <p:spTgt spid="3">
                                            <p:txEl>
                                              <p:pRg st="3" end="3"/>
                                            </p:txEl>
                                          </p:spTgt>
                                        </p:tgtEl>
                                        <p:attrNameLst>
                                          <p:attrName>style.color</p:attrName>
                                        </p:attrNameLst>
                                      </p:cBhvr>
                                      <p:to>
                                        <p:clrVal>
                                          <a:srgbClr val="000000"/>
                                        </p:clrVal>
                                      </p:to>
                                    </p:set>
                                    <p:set>
                                      <p:cBhvr>
                                        <p:cTn id="32" dur="500" fill="hold"/>
                                        <p:tgtEl>
                                          <p:spTgt spid="3">
                                            <p:txEl>
                                              <p:pRg st="3" end="3"/>
                                            </p:txEl>
                                          </p:spTgt>
                                        </p:tgtEl>
                                        <p:attrNameLst>
                                          <p:attrName>fillcolor</p:attrName>
                                        </p:attrNameLst>
                                      </p:cBhvr>
                                      <p:to>
                                        <p:clrVal>
                                          <a:srgbClr val="000000"/>
                                        </p:clrVal>
                                      </p:to>
                                    </p:set>
                                    <p:set>
                                      <p:cBhvr>
                                        <p:cTn id="33" dur="500" fill="hold"/>
                                        <p:tgtEl>
                                          <p:spTgt spid="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1" fontAlgn="auto">
              <a:spcAft>
                <a:spcPts val="0"/>
              </a:spcAft>
              <a:defRPr/>
            </a:pPr>
            <a:r>
              <a:rPr lang="fa-IR" dirty="0" smtClean="0">
                <a:cs typeface="B Homa" panose="00000400000000000000" pitchFamily="2" charset="-78"/>
              </a:rPr>
              <a:t/>
            </a:r>
            <a:br>
              <a:rPr lang="fa-IR" dirty="0" smtClean="0">
                <a:cs typeface="B Homa" panose="00000400000000000000" pitchFamily="2" charset="-78"/>
              </a:rPr>
            </a:br>
            <a:r>
              <a:rPr lang="fa-IR" dirty="0" smtClean="0">
                <a:cs typeface="B Homa" panose="00000400000000000000" pitchFamily="2" charset="-78"/>
              </a:rPr>
              <a:t>دو </a:t>
            </a:r>
            <a:r>
              <a:rPr lang="fa-IR" dirty="0">
                <a:cs typeface="B Homa" panose="00000400000000000000" pitchFamily="2" charset="-78"/>
              </a:rPr>
              <a:t>گام مهم تدوین </a:t>
            </a:r>
            <a:r>
              <a:rPr lang="fa-IR" dirty="0" smtClean="0">
                <a:cs typeface="B Homa" panose="00000400000000000000" pitchFamily="2" charset="-78"/>
              </a:rPr>
              <a:t>راهبرد:</a:t>
            </a:r>
            <a:r>
              <a:rPr lang="fa-IR" dirty="0">
                <a:cs typeface="B Homa" panose="00000400000000000000" pitchFamily="2" charset="-78"/>
              </a:rPr>
              <a:t/>
            </a:r>
            <a:br>
              <a:rPr lang="fa-IR" dirty="0">
                <a:cs typeface="B Homa" panose="00000400000000000000" pitchFamily="2" charset="-78"/>
              </a:rPr>
            </a:br>
            <a:endParaRPr lang="en-US" dirty="0"/>
          </a:p>
        </p:txBody>
      </p:sp>
      <p:sp>
        <p:nvSpPr>
          <p:cNvPr id="3" name="Content Placeholder 2"/>
          <p:cNvSpPr>
            <a:spLocks noGrp="1"/>
          </p:cNvSpPr>
          <p:nvPr>
            <p:ph idx="1"/>
          </p:nvPr>
        </p:nvSpPr>
        <p:spPr/>
        <p:txBody>
          <a:bodyPr/>
          <a:lstStyle/>
          <a:p>
            <a:pPr algn="r" rtl="1"/>
            <a:endParaRPr lang="fa-IR" altLang="fa-IR" dirty="0" smtClean="0">
              <a:cs typeface="B Homa" panose="00000400000000000000" pitchFamily="2" charset="-78"/>
            </a:endParaRPr>
          </a:p>
          <a:p>
            <a:pPr algn="r" rtl="1"/>
            <a:endParaRPr lang="fa-IR" altLang="fa-IR" dirty="0" smtClean="0">
              <a:cs typeface="B Homa" panose="00000400000000000000" pitchFamily="2" charset="-78"/>
            </a:endParaRPr>
          </a:p>
          <a:p>
            <a:pPr algn="r" rtl="1"/>
            <a:r>
              <a:rPr lang="fa-IR" altLang="fa-IR" sz="3200" dirty="0" smtClean="0">
                <a:cs typeface="B Homa" panose="00000400000000000000" pitchFamily="2" charset="-78"/>
              </a:rPr>
              <a:t>ترسیم وضعیت مطلوب </a:t>
            </a:r>
          </a:p>
          <a:p>
            <a:pPr algn="r" rtl="1"/>
            <a:r>
              <a:rPr lang="fa-IR" altLang="fa-IR" sz="3200" dirty="0" smtClean="0">
                <a:cs typeface="B Homa" panose="00000400000000000000" pitchFamily="2" charset="-78"/>
              </a:rPr>
              <a:t>تحلیل وضع موجود</a:t>
            </a:r>
            <a:endParaRPr lang="en-US" altLang="fa-IR" sz="3200" dirty="0" smtClean="0">
              <a:cs typeface="B Homa" panose="00000400000000000000" pitchFamily="2" charset="-78"/>
            </a:endParaRPr>
          </a:p>
        </p:txBody>
      </p:sp>
      <p:sp>
        <p:nvSpPr>
          <p:cNvPr id="5" name="TextBox 4"/>
          <p:cNvSpPr txBox="1">
            <a:spLocks noChangeArrowheads="1"/>
          </p:cNvSpPr>
          <p:nvPr/>
        </p:nvSpPr>
        <p:spPr bwMode="auto">
          <a:xfrm>
            <a:off x="677863" y="2139950"/>
            <a:ext cx="3760787"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algn="l" defTabSz="457200" rtl="0" fontAlgn="base">
              <a:spcBef>
                <a:spcPct val="0"/>
              </a:spcBef>
              <a:spcAft>
                <a:spcPct val="0"/>
              </a:spcAft>
              <a:defRPr>
                <a:solidFill>
                  <a:schemeClr val="tx1"/>
                </a:solidFill>
                <a:latin typeface="Trebuchet MS" panose="020B0603020202020204" pitchFamily="34" charset="0"/>
              </a:defRPr>
            </a:lvl6pPr>
            <a:lvl7pPr marL="2971800" indent="-228600" algn="l" defTabSz="457200" rtl="0" fontAlgn="base">
              <a:spcBef>
                <a:spcPct val="0"/>
              </a:spcBef>
              <a:spcAft>
                <a:spcPct val="0"/>
              </a:spcAft>
              <a:defRPr>
                <a:solidFill>
                  <a:schemeClr val="tx1"/>
                </a:solidFill>
                <a:latin typeface="Trebuchet MS" panose="020B0603020202020204" pitchFamily="34" charset="0"/>
              </a:defRPr>
            </a:lvl7pPr>
            <a:lvl8pPr marL="3429000" indent="-228600" algn="l" defTabSz="457200" rtl="0" fontAlgn="base">
              <a:spcBef>
                <a:spcPct val="0"/>
              </a:spcBef>
              <a:spcAft>
                <a:spcPct val="0"/>
              </a:spcAft>
              <a:defRPr>
                <a:solidFill>
                  <a:schemeClr val="tx1"/>
                </a:solidFill>
                <a:latin typeface="Trebuchet MS" panose="020B0603020202020204" pitchFamily="34" charset="0"/>
              </a:defRPr>
            </a:lvl8pPr>
            <a:lvl9pPr marL="3886200" indent="-228600" algn="l" defTabSz="457200" rtl="0" fontAlgn="base">
              <a:spcBef>
                <a:spcPct val="0"/>
              </a:spcBef>
              <a:spcAft>
                <a:spcPct val="0"/>
              </a:spcAft>
              <a:defRPr>
                <a:solidFill>
                  <a:schemeClr val="tx1"/>
                </a:solidFill>
                <a:latin typeface="Trebuchet MS" panose="020B0603020202020204" pitchFamily="34" charset="0"/>
              </a:defRPr>
            </a:lvl9pPr>
          </a:lstStyle>
          <a:p>
            <a:pPr defTabSz="457200" fontAlgn="base">
              <a:spcBef>
                <a:spcPct val="0"/>
              </a:spcBef>
              <a:spcAft>
                <a:spcPct val="0"/>
              </a:spcAft>
            </a:pPr>
            <a:r>
              <a:rPr lang="fa-IR" altLang="fa-IR" sz="2800" dirty="0">
                <a:solidFill>
                  <a:prstClr val="black"/>
                </a:solidFill>
                <a:cs typeface="B Homa" panose="00000400000000000000" pitchFamily="2" charset="-78"/>
              </a:rPr>
              <a:t>-استفاده از روش ماتریس </a:t>
            </a:r>
            <a:r>
              <a:rPr lang="en-US" altLang="fa-IR" sz="2800" dirty="0">
                <a:solidFill>
                  <a:prstClr val="black"/>
                </a:solidFill>
                <a:cs typeface="B Homa" panose="00000400000000000000" pitchFamily="2" charset="-78"/>
              </a:rPr>
              <a:t>TOWS</a:t>
            </a:r>
          </a:p>
          <a:p>
            <a:pPr defTabSz="457200" fontAlgn="base">
              <a:spcBef>
                <a:spcPct val="0"/>
              </a:spcBef>
              <a:spcAft>
                <a:spcPct val="0"/>
              </a:spcAft>
            </a:pPr>
            <a:endParaRPr lang="fa-IR" altLang="fa-IR" sz="2800" dirty="0">
              <a:solidFill>
                <a:prstClr val="black"/>
              </a:solidFill>
              <a:cs typeface="B Homa" panose="00000400000000000000" pitchFamily="2" charset="-78"/>
            </a:endParaRPr>
          </a:p>
          <a:p>
            <a:pPr defTabSz="457200" fontAlgn="base">
              <a:spcBef>
                <a:spcPct val="0"/>
              </a:spcBef>
              <a:spcAft>
                <a:spcPct val="0"/>
              </a:spcAft>
            </a:pPr>
            <a:r>
              <a:rPr lang="fa-IR" altLang="fa-IR" sz="2800" dirty="0">
                <a:solidFill>
                  <a:prstClr val="black"/>
                </a:solidFill>
                <a:cs typeface="B Homa" panose="00000400000000000000" pitchFamily="2" charset="-78"/>
              </a:rPr>
              <a:t>-جلسات ذهنکاوی</a:t>
            </a:r>
            <a:endParaRPr lang="en-US" altLang="fa-IR" sz="2800" dirty="0">
              <a:solidFill>
                <a:prstClr val="black"/>
              </a:solidFill>
              <a:cs typeface="B Homa" panose="00000400000000000000" pitchFamily="2" charset="-78"/>
            </a:endParaRPr>
          </a:p>
          <a:p>
            <a:pPr defTabSz="457200" fontAlgn="base">
              <a:spcBef>
                <a:spcPct val="0"/>
              </a:spcBef>
              <a:spcAft>
                <a:spcPct val="0"/>
              </a:spcAft>
            </a:pPr>
            <a:endParaRPr lang="fa-IR" altLang="fa-IR" sz="2800" dirty="0">
              <a:solidFill>
                <a:prstClr val="black"/>
              </a:solidFill>
              <a:cs typeface="B Homa" panose="00000400000000000000" pitchFamily="2" charset="-78"/>
            </a:endParaRPr>
          </a:p>
          <a:p>
            <a:pPr defTabSz="457200" fontAlgn="base">
              <a:spcBef>
                <a:spcPct val="0"/>
              </a:spcBef>
              <a:spcAft>
                <a:spcPct val="0"/>
              </a:spcAft>
            </a:pPr>
            <a:r>
              <a:rPr lang="fa-IR" altLang="fa-IR" sz="2800" dirty="0">
                <a:solidFill>
                  <a:prstClr val="black"/>
                </a:solidFill>
                <a:cs typeface="B Homa" panose="00000400000000000000" pitchFamily="2" charset="-78"/>
              </a:rPr>
              <a:t>-روش دلفی</a:t>
            </a:r>
            <a:endParaRPr lang="en-US" altLang="fa-IR" sz="2800" dirty="0">
              <a:solidFill>
                <a:prstClr val="black"/>
              </a:solidFill>
              <a:cs typeface="B Homa" panose="00000400000000000000" pitchFamily="2" charset="-78"/>
            </a:endParaRPr>
          </a:p>
        </p:txBody>
      </p:sp>
      <p:cxnSp>
        <p:nvCxnSpPr>
          <p:cNvPr id="7" name="Straight Connector 6"/>
          <p:cNvCxnSpPr/>
          <p:nvPr/>
        </p:nvCxnSpPr>
        <p:spPr>
          <a:xfrm>
            <a:off x="4741863" y="1641475"/>
            <a:ext cx="0" cy="367347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65810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mph" presetSubtype="0" fill="remove" nodeType="clickEffect">
                                  <p:stCondLst>
                                    <p:cond delay="0"/>
                                  </p:stCondLst>
                                  <p:childTnLst>
                                    <p:animClr clrSpc="rgb" dir="cw">
                                      <p:cBhvr override="childStyle">
                                        <p:cTn id="13" dur="250" autoRev="1" fill="remove"/>
                                        <p:tgtEl>
                                          <p:spTgt spid="3">
                                            <p:txEl>
                                              <p:pRg st="2" end="2"/>
                                            </p:txEl>
                                          </p:spTgt>
                                        </p:tgtEl>
                                        <p:attrNameLst>
                                          <p:attrName>style.color</p:attrName>
                                        </p:attrNameLst>
                                      </p:cBhvr>
                                      <p:to>
                                        <a:schemeClr val="bg1"/>
                                      </p:to>
                                    </p:animClr>
                                    <p:animClr clrSpc="rgb" dir="cw">
                                      <p:cBhvr>
                                        <p:cTn id="14" dur="250" autoRev="1" fill="remove"/>
                                        <p:tgtEl>
                                          <p:spTgt spid="3">
                                            <p:txEl>
                                              <p:pRg st="2" end="2"/>
                                            </p:txEl>
                                          </p:spTgt>
                                        </p:tgtEl>
                                        <p:attrNameLst>
                                          <p:attrName>fillcolor</p:attrName>
                                        </p:attrNameLst>
                                      </p:cBhvr>
                                      <p:to>
                                        <a:schemeClr val="bg1"/>
                                      </p:to>
                                    </p:animClr>
                                    <p:set>
                                      <p:cBhvr>
                                        <p:cTn id="15" dur="250" autoRev="1" fill="remove"/>
                                        <p:tgtEl>
                                          <p:spTgt spid="3">
                                            <p:txEl>
                                              <p:pRg st="2" end="2"/>
                                            </p:txEl>
                                          </p:spTgt>
                                        </p:tgtEl>
                                        <p:attrNameLst>
                                          <p:attrName>fill.type</p:attrName>
                                        </p:attrNameLst>
                                      </p:cBhvr>
                                      <p:to>
                                        <p:strVal val="solid"/>
                                      </p:to>
                                    </p:set>
                                    <p:set>
                                      <p:cBhvr>
                                        <p:cTn id="16" dur="250" autoRev="1" fill="remove"/>
                                        <p:tgtEl>
                                          <p:spTgt spid="3">
                                            <p:txEl>
                                              <p:pRg st="2" end="2"/>
                                            </p:txEl>
                                          </p:spTgt>
                                        </p:tgtEl>
                                        <p:attrNameLst>
                                          <p:attrName>fill.on</p:attrName>
                                        </p:attrNameLst>
                                      </p:cBhvr>
                                      <p:to>
                                        <p:strVal val="tru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mph" presetSubtype="0" fill="remove" nodeType="clickEffect">
                                  <p:stCondLst>
                                    <p:cond delay="0"/>
                                  </p:stCondLst>
                                  <p:childTnLst>
                                    <p:animClr clrSpc="rgb" dir="cw">
                                      <p:cBhvr override="childStyle">
                                        <p:cTn id="20" dur="250" autoRev="1" fill="remove"/>
                                        <p:tgtEl>
                                          <p:spTgt spid="3">
                                            <p:txEl>
                                              <p:pRg st="3" end="3"/>
                                            </p:txEl>
                                          </p:spTgt>
                                        </p:tgtEl>
                                        <p:attrNameLst>
                                          <p:attrName>style.color</p:attrName>
                                        </p:attrNameLst>
                                      </p:cBhvr>
                                      <p:to>
                                        <a:schemeClr val="bg1"/>
                                      </p:to>
                                    </p:animClr>
                                    <p:animClr clrSpc="rgb" dir="cw">
                                      <p:cBhvr>
                                        <p:cTn id="21" dur="250" autoRev="1" fill="remove"/>
                                        <p:tgtEl>
                                          <p:spTgt spid="3">
                                            <p:txEl>
                                              <p:pRg st="3" end="3"/>
                                            </p:txEl>
                                          </p:spTgt>
                                        </p:tgtEl>
                                        <p:attrNameLst>
                                          <p:attrName>fillcolor</p:attrName>
                                        </p:attrNameLst>
                                      </p:cBhvr>
                                      <p:to>
                                        <a:schemeClr val="bg1"/>
                                      </p:to>
                                    </p:animClr>
                                    <p:set>
                                      <p:cBhvr>
                                        <p:cTn id="22" dur="250" autoRev="1" fill="remove"/>
                                        <p:tgtEl>
                                          <p:spTgt spid="3">
                                            <p:txEl>
                                              <p:pRg st="3" end="3"/>
                                            </p:txEl>
                                          </p:spTgt>
                                        </p:tgtEl>
                                        <p:attrNameLst>
                                          <p:attrName>fill.type</p:attrName>
                                        </p:attrNameLst>
                                      </p:cBhvr>
                                      <p:to>
                                        <p:strVal val="solid"/>
                                      </p:to>
                                    </p:set>
                                    <p:set>
                                      <p:cBhvr>
                                        <p:cTn id="23" dur="250" autoRev="1" fill="remove"/>
                                        <p:tgtEl>
                                          <p:spTgt spid="3">
                                            <p:txEl>
                                              <p:pRg st="3" end="3"/>
                                            </p:txEl>
                                          </p:spTgt>
                                        </p:tgtEl>
                                        <p:attrNameLst>
                                          <p:attrName>fill.on</p:attrName>
                                        </p:attrNameLst>
                                      </p:cBhvr>
                                      <p:to>
                                        <p:strVal val="tru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6" presetClass="emph" presetSubtype="0" fill="hold" nodeType="clickEffect">
                                  <p:stCondLst>
                                    <p:cond delay="0"/>
                                  </p:stCondLst>
                                  <p:childTnLst>
                                    <p:animEffect transition="out" filter="fade">
                                      <p:cBhvr>
                                        <p:cTn id="27" dur="500" tmFilter="0, 0; .2, .5; .8, .5; 1, 0"/>
                                        <p:tgtEl>
                                          <p:spTgt spid="5">
                                            <p:txEl>
                                              <p:pRg st="0" end="0"/>
                                            </p:txEl>
                                          </p:spTgt>
                                        </p:tgtEl>
                                      </p:cBhvr>
                                    </p:animEffect>
                                    <p:animScale>
                                      <p:cBhvr>
                                        <p:cTn id="28" dur="250" autoRev="1" fill="hold"/>
                                        <p:tgtEl>
                                          <p:spTgt spid="5">
                                            <p:txEl>
                                              <p:pRg st="0" end="0"/>
                                            </p:txEl>
                                          </p:spTgt>
                                        </p:tgtEl>
                                      </p:cBhvr>
                                      <p:by x="105000" y="105000"/>
                                    </p:animScale>
                                  </p:childTnLst>
                                </p:cTn>
                              </p:par>
                            </p:childTnLst>
                          </p:cTn>
                        </p:par>
                      </p:childTnLst>
                    </p:cTn>
                  </p:par>
                  <p:par>
                    <p:cTn id="29" fill="hold" nodeType="clickPar">
                      <p:stCondLst>
                        <p:cond delay="indefinite"/>
                      </p:stCondLst>
                      <p:childTnLst>
                        <p:par>
                          <p:cTn id="30" fill="hold" nodeType="withGroup">
                            <p:stCondLst>
                              <p:cond delay="0"/>
                            </p:stCondLst>
                            <p:childTnLst>
                              <p:par>
                                <p:cTn id="31" presetID="26" presetClass="emph" presetSubtype="0" fill="hold" nodeType="clickEffect">
                                  <p:stCondLst>
                                    <p:cond delay="0"/>
                                  </p:stCondLst>
                                  <p:childTnLst>
                                    <p:animEffect transition="out" filter="fade">
                                      <p:cBhvr>
                                        <p:cTn id="32" dur="500" tmFilter="0, 0; .2, .5; .8, .5; 1, 0"/>
                                        <p:tgtEl>
                                          <p:spTgt spid="5">
                                            <p:txEl>
                                              <p:pRg st="2" end="2"/>
                                            </p:txEl>
                                          </p:spTgt>
                                        </p:tgtEl>
                                      </p:cBhvr>
                                    </p:animEffect>
                                    <p:animScale>
                                      <p:cBhvr>
                                        <p:cTn id="33" dur="250" autoRev="1" fill="hold"/>
                                        <p:tgtEl>
                                          <p:spTgt spid="5">
                                            <p:txEl>
                                              <p:pRg st="2" end="2"/>
                                            </p:txEl>
                                          </p:spTgt>
                                        </p:tgtEl>
                                      </p:cBhvr>
                                      <p:by x="105000" y="105000"/>
                                    </p:animScale>
                                  </p:childTnLst>
                                </p:cTn>
                              </p:par>
                            </p:childTnLst>
                          </p:cTn>
                        </p:par>
                      </p:childTnLst>
                    </p:cTn>
                  </p:par>
                  <p:par>
                    <p:cTn id="34" fill="hold" nodeType="clickPar">
                      <p:stCondLst>
                        <p:cond delay="indefinite"/>
                      </p:stCondLst>
                      <p:childTnLst>
                        <p:par>
                          <p:cTn id="35" fill="hold" nodeType="withGroup">
                            <p:stCondLst>
                              <p:cond delay="0"/>
                            </p:stCondLst>
                            <p:childTnLst>
                              <p:par>
                                <p:cTn id="36" presetID="26" presetClass="emph" presetSubtype="0" fill="hold" nodeType="clickEffect">
                                  <p:stCondLst>
                                    <p:cond delay="0"/>
                                  </p:stCondLst>
                                  <p:childTnLst>
                                    <p:animEffect transition="out" filter="fade">
                                      <p:cBhvr>
                                        <p:cTn id="37" dur="500" tmFilter="0, 0; .2, .5; .8, .5; 1, 0"/>
                                        <p:tgtEl>
                                          <p:spTgt spid="5">
                                            <p:txEl>
                                              <p:pRg st="4" end="4"/>
                                            </p:txEl>
                                          </p:spTgt>
                                        </p:tgtEl>
                                      </p:cBhvr>
                                    </p:animEffect>
                                    <p:animScale>
                                      <p:cBhvr>
                                        <p:cTn id="38" dur="250" autoRev="1" fill="hold"/>
                                        <p:tgtEl>
                                          <p:spTgt spid="5">
                                            <p:txEl>
                                              <p:pRg st="4" end="4"/>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r" rtl="1"/>
            <a:endParaRPr lang="fa-IR" altLang="fa-IR" dirty="0" smtClean="0">
              <a:cs typeface="B Homa" panose="00000400000000000000" pitchFamily="2" charset="-78"/>
            </a:endParaRPr>
          </a:p>
        </p:txBody>
      </p:sp>
      <p:sp>
        <p:nvSpPr>
          <p:cNvPr id="4" name="Content Placeholder 3"/>
          <p:cNvSpPr>
            <a:spLocks noGrp="1"/>
          </p:cNvSpPr>
          <p:nvPr>
            <p:ph idx="1"/>
          </p:nvPr>
        </p:nvSpPr>
        <p:spPr/>
        <p:txBody>
          <a:bodyPr/>
          <a:lstStyle/>
          <a:p>
            <a:pPr marL="0" indent="0" algn="ctr" rtl="1">
              <a:buFont typeface="Wingdings 3" panose="05040102010807070707" pitchFamily="18" charset="2"/>
              <a:buNone/>
            </a:pPr>
            <a:endParaRPr lang="fa-IR" altLang="fa-IR" sz="4000" dirty="0" smtClean="0">
              <a:cs typeface="B Homa" panose="00000400000000000000" pitchFamily="2" charset="-78"/>
            </a:endParaRPr>
          </a:p>
          <a:p>
            <a:pPr marL="0" indent="0" algn="ctr" rtl="1">
              <a:buFont typeface="Wingdings 3" panose="05040102010807070707" pitchFamily="18" charset="2"/>
              <a:buNone/>
            </a:pPr>
            <a:endParaRPr lang="fa-IR" altLang="fa-IR" sz="4000" dirty="0" smtClean="0">
              <a:cs typeface="B Homa" panose="00000400000000000000" pitchFamily="2" charset="-78"/>
            </a:endParaRPr>
          </a:p>
          <a:p>
            <a:pPr marL="0" indent="0" algn="ctr" rtl="1">
              <a:buFont typeface="Wingdings 3" panose="05040102010807070707" pitchFamily="18" charset="2"/>
              <a:buNone/>
            </a:pPr>
            <a:r>
              <a:rPr lang="fa-IR" altLang="fa-IR" sz="4000" dirty="0" smtClean="0">
                <a:cs typeface="B Homa" panose="00000400000000000000" pitchFamily="2" charset="-78"/>
              </a:rPr>
              <a:t>چیستی برنامه راهبردی</a:t>
            </a:r>
          </a:p>
          <a:p>
            <a:pPr marL="0" indent="0" algn="ctr">
              <a:buFont typeface="Wingdings 3" panose="05040102010807070707" pitchFamily="18" charset="2"/>
              <a:buNone/>
            </a:pPr>
            <a:endParaRPr lang="fa-IR" altLang="fa-IR" sz="4000" dirty="0" smtClean="0">
              <a:cs typeface="B Homa" panose="00000400000000000000" pitchFamily="2" charset="-78"/>
            </a:endParaRPr>
          </a:p>
          <a:p>
            <a:pPr marL="0" indent="0" algn="ctr">
              <a:buFont typeface="Wingdings 3" panose="05040102010807070707" pitchFamily="18" charset="2"/>
              <a:buNone/>
            </a:pPr>
            <a:endParaRPr lang="fa-IR" altLang="fa-IR" sz="4000" dirty="0" smtClean="0">
              <a:cs typeface="B Homa" panose="00000400000000000000" pitchFamily="2" charset="-78"/>
            </a:endParaRPr>
          </a:p>
          <a:p>
            <a:pPr marL="0" indent="0" algn="ctr">
              <a:buFont typeface="Wingdings 3" panose="05040102010807070707" pitchFamily="18" charset="2"/>
              <a:buNone/>
            </a:pPr>
            <a:endParaRPr lang="en-US" altLang="fa-IR" sz="4000" dirty="0" smtClean="0">
              <a:cs typeface="B Homa" panose="00000400000000000000" pitchFamily="2" charset="-78"/>
            </a:endParaRPr>
          </a:p>
        </p:txBody>
      </p:sp>
    </p:spTree>
    <p:extLst>
      <p:ext uri="{BB962C8B-B14F-4D97-AF65-F5344CB8AC3E}">
        <p14:creationId xmlns:p14="http://schemas.microsoft.com/office/powerpoint/2010/main" val="32699547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arn(inVertical)">
                                      <p:cBhvr>
                                        <p:cTn id="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fa-IR" altLang="fa-IR" dirty="0" smtClean="0">
              <a:cs typeface="B Homa" panose="00000400000000000000" pitchFamily="2" charset="-78"/>
            </a:endParaRPr>
          </a:p>
        </p:txBody>
      </p:sp>
      <p:sp>
        <p:nvSpPr>
          <p:cNvPr id="4" name="Content Placeholder 3"/>
          <p:cNvSpPr>
            <a:spLocks noGrp="1"/>
          </p:cNvSpPr>
          <p:nvPr>
            <p:ph idx="1"/>
          </p:nvPr>
        </p:nvSpPr>
        <p:spPr/>
        <p:txBody>
          <a:bodyPr rtlCol="0">
            <a:normAutofit/>
          </a:bodyPr>
          <a:lstStyle/>
          <a:p>
            <a:pPr algn="ctr" rtl="1" fontAlgn="auto">
              <a:spcAft>
                <a:spcPts val="0"/>
              </a:spcAft>
              <a:buFont typeface="Wingdings 3" charset="2"/>
              <a:buChar char=""/>
              <a:defRPr/>
            </a:pPr>
            <a:endParaRPr lang="fa-IR" sz="4000" dirty="0" smtClean="0">
              <a:solidFill>
                <a:schemeClr val="tx1">
                  <a:lumMod val="75000"/>
                  <a:lumOff val="25000"/>
                </a:schemeClr>
              </a:solidFill>
              <a:cs typeface="B Homa" panose="00000400000000000000" pitchFamily="2" charset="-78"/>
            </a:endParaRPr>
          </a:p>
          <a:p>
            <a:pPr algn="ctr" rtl="1" fontAlgn="auto">
              <a:spcAft>
                <a:spcPts val="0"/>
              </a:spcAft>
              <a:buFont typeface="Wingdings 3" charset="2"/>
              <a:buChar char=""/>
              <a:defRPr/>
            </a:pPr>
            <a:endParaRPr lang="fa-IR" sz="4000" dirty="0">
              <a:solidFill>
                <a:schemeClr val="tx1">
                  <a:lumMod val="75000"/>
                  <a:lumOff val="25000"/>
                </a:schemeClr>
              </a:solidFill>
              <a:cs typeface="B Homa" panose="00000400000000000000" pitchFamily="2" charset="-78"/>
            </a:endParaRPr>
          </a:p>
          <a:p>
            <a:pPr marL="0" indent="0" algn="ctr" rtl="1" fontAlgn="auto">
              <a:spcAft>
                <a:spcPts val="0"/>
              </a:spcAft>
              <a:buFont typeface="Wingdings 3" charset="2"/>
              <a:buNone/>
              <a:defRPr/>
            </a:pPr>
            <a:r>
              <a:rPr lang="fa-IR" sz="4000" dirty="0" smtClean="0">
                <a:solidFill>
                  <a:schemeClr val="tx1">
                    <a:lumMod val="75000"/>
                    <a:lumOff val="25000"/>
                  </a:schemeClr>
                </a:solidFill>
                <a:cs typeface="B Homa" panose="00000400000000000000" pitchFamily="2" charset="-78"/>
              </a:rPr>
              <a:t>برنامه </a:t>
            </a:r>
            <a:r>
              <a:rPr lang="fa-IR" sz="4000" dirty="0">
                <a:solidFill>
                  <a:schemeClr val="tx1">
                    <a:lumMod val="75000"/>
                    <a:lumOff val="25000"/>
                  </a:schemeClr>
                </a:solidFill>
                <a:cs typeface="B Homa" panose="00000400000000000000" pitchFamily="2" charset="-78"/>
              </a:rPr>
              <a:t>ریزی راهبردی 3 ویژگی دارد</a:t>
            </a:r>
            <a:endParaRPr lang="en-US" sz="4000" dirty="0">
              <a:solidFill>
                <a:schemeClr val="tx1">
                  <a:lumMod val="75000"/>
                  <a:lumOff val="25000"/>
                </a:schemeClr>
              </a:solidFill>
            </a:endParaRPr>
          </a:p>
        </p:txBody>
      </p:sp>
    </p:spTree>
    <p:extLst>
      <p:ext uri="{BB962C8B-B14F-4D97-AF65-F5344CB8AC3E}">
        <p14:creationId xmlns:p14="http://schemas.microsoft.com/office/powerpoint/2010/main" val="41842150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6" presetClass="entr" presetSubtype="21"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barn(inVertical)">
                                      <p:cBhvr>
                                        <p:cTn id="1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چگونگی برنامه ریزی راهبردی :</a:t>
            </a:r>
            <a:endParaRPr lang="en-US" altLang="fa-IR" dirty="0" smtClean="0">
              <a:cs typeface="B Homa" panose="00000400000000000000" pitchFamily="2" charset="-78"/>
            </a:endParaRPr>
          </a:p>
        </p:txBody>
      </p:sp>
      <p:sp>
        <p:nvSpPr>
          <p:cNvPr id="3" name="Content Placeholder 2"/>
          <p:cNvSpPr>
            <a:spLocks noGrp="1"/>
          </p:cNvSpPr>
          <p:nvPr>
            <p:ph idx="1"/>
          </p:nvPr>
        </p:nvSpPr>
        <p:spPr/>
        <p:txBody>
          <a:bodyPr/>
          <a:lstStyle/>
          <a:p>
            <a:pPr algn="just" rtl="1"/>
            <a:r>
              <a:rPr lang="fa-IR" altLang="fa-IR" b="1" dirty="0" smtClean="0">
                <a:cs typeface="B Homa" panose="00000400000000000000" pitchFamily="2" charset="-78"/>
              </a:rPr>
              <a:t>آنچه در تمامی مدلها و روشهای متنوع برنامه ریزی مشترک است آن که </a:t>
            </a:r>
            <a:r>
              <a:rPr lang="fa-IR" altLang="fa-IR" dirty="0" smtClean="0">
                <a:cs typeface="B Homa" panose="00000400000000000000" pitchFamily="2" charset="-78"/>
              </a:rPr>
              <a:t>: </a:t>
            </a:r>
            <a:r>
              <a:rPr lang="fa-IR" altLang="fa-IR" dirty="0" smtClean="0">
                <a:solidFill>
                  <a:srgbClr val="C00000"/>
                </a:solidFill>
                <a:cs typeface="B Homa" panose="00000400000000000000" pitchFamily="2" charset="-78"/>
              </a:rPr>
              <a:t>توجه به آینده و در حقیقت راه حرکت از وضعیت موجود به وضعیت مطلوب</a:t>
            </a:r>
          </a:p>
          <a:p>
            <a:pPr algn="just" rtl="1"/>
            <a:r>
              <a:rPr lang="fa-IR" altLang="fa-IR" dirty="0" smtClean="0">
                <a:cs typeface="B Homa" panose="00000400000000000000" pitchFamily="2" charset="-78"/>
              </a:rPr>
              <a:t>برای تحقق این مهم "</a:t>
            </a:r>
            <a:r>
              <a:rPr lang="fa-IR" altLang="fa-IR" sz="3200" b="1" dirty="0" smtClean="0">
                <a:cs typeface="B Homa" panose="00000400000000000000" pitchFamily="2" charset="-78"/>
              </a:rPr>
              <a:t>شورای برنامه ریزی راهبردی" </a:t>
            </a:r>
            <a:r>
              <a:rPr lang="fa-IR" altLang="fa-IR" dirty="0" smtClean="0">
                <a:cs typeface="B Homa" panose="00000400000000000000" pitchFamily="2" charset="-78"/>
              </a:rPr>
              <a:t>تشکیل شد.</a:t>
            </a:r>
          </a:p>
          <a:p>
            <a:pPr algn="just" rtl="1"/>
            <a:r>
              <a:rPr lang="fa-IR" altLang="fa-IR" dirty="0" smtClean="0">
                <a:cs typeface="B Homa" panose="00000400000000000000" pitchFamily="2" charset="-78"/>
              </a:rPr>
              <a:t>این شورا شامل جمعی متشکل از "مدیران کلیه گروههای آموزشی و پژوهشی" + "رئیس" و "معاونین دانشکده" میباشد.</a:t>
            </a:r>
          </a:p>
          <a:p>
            <a:pPr algn="just" rtl="1"/>
            <a:r>
              <a:rPr lang="fa-IR" altLang="fa-IR" dirty="0" smtClean="0">
                <a:cs typeface="B Homa" panose="00000400000000000000" pitchFamily="2" charset="-78"/>
              </a:rPr>
              <a:t>این شورا منبع اصلی کسب اطلاعات قابل پردازش این طرح بوده و وظیفه هم اندیشی های لازم در جریان کار را بر عهده دارد.</a:t>
            </a:r>
            <a:endParaRPr lang="en-US" altLang="fa-IR" dirty="0" smtClean="0">
              <a:cs typeface="B Homa" panose="00000400000000000000" pitchFamily="2" charset="-78"/>
            </a:endParaRPr>
          </a:p>
        </p:txBody>
      </p:sp>
    </p:spTree>
    <p:extLst>
      <p:ext uri="{BB962C8B-B14F-4D97-AF65-F5344CB8AC3E}">
        <p14:creationId xmlns:p14="http://schemas.microsoft.com/office/powerpoint/2010/main" val="42477471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2000" fill="hold"/>
                                        <p:tgtEl>
                                          <p:spTgt spid="3">
                                            <p:txEl>
                                              <p:pRg st="0" end="0"/>
                                            </p:txEl>
                                          </p:spTgt>
                                        </p:tgtEl>
                                        <p:attrNameLst>
                                          <p:attrName>style.color</p:attrName>
                                        </p:attrNameLst>
                                      </p:cBhvr>
                                      <p:to>
                                        <a:schemeClr val="accent2"/>
                                      </p:to>
                                    </p:animClr>
                                  </p:childTnLst>
                                </p:cTn>
                              </p:par>
                            </p:childTnLst>
                          </p:cTn>
                        </p:par>
                      </p:childTnLst>
                    </p:cTn>
                  </p:par>
                  <p:par>
                    <p:cTn id="7" fill="hold" nodeType="clickPar">
                      <p:stCondLst>
                        <p:cond delay="indefinite"/>
                      </p:stCondLst>
                      <p:childTnLst>
                        <p:par>
                          <p:cTn id="8" fill="hold" nodeType="withGroup">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7" presetClass="emph" presetSubtype="0" fill="remove" nodeType="clickEffect">
                                  <p:stCondLst>
                                    <p:cond delay="0"/>
                                  </p:stCondLst>
                                  <p:childTnLst>
                                    <p:animClr clrSpc="rgb" dir="cw">
                                      <p:cBhvr override="childStyle">
                                        <p:cTn id="15" dur="250" autoRev="1" fill="remove"/>
                                        <p:tgtEl>
                                          <p:spTgt spid="3">
                                            <p:txEl>
                                              <p:pRg st="1" end="1"/>
                                            </p:txEl>
                                          </p:spTgt>
                                        </p:tgtEl>
                                        <p:attrNameLst>
                                          <p:attrName>style.color</p:attrName>
                                        </p:attrNameLst>
                                      </p:cBhvr>
                                      <p:to>
                                        <a:schemeClr val="bg1"/>
                                      </p:to>
                                    </p:animClr>
                                    <p:animClr clrSpc="rgb" dir="cw">
                                      <p:cBhvr>
                                        <p:cTn id="16" dur="250" autoRev="1" fill="remove"/>
                                        <p:tgtEl>
                                          <p:spTgt spid="3">
                                            <p:txEl>
                                              <p:pRg st="1" end="1"/>
                                            </p:txEl>
                                          </p:spTgt>
                                        </p:tgtEl>
                                        <p:attrNameLst>
                                          <p:attrName>fillcolor</p:attrName>
                                        </p:attrNameLst>
                                      </p:cBhvr>
                                      <p:to>
                                        <a:schemeClr val="bg1"/>
                                      </p:to>
                                    </p:animClr>
                                    <p:set>
                                      <p:cBhvr>
                                        <p:cTn id="17" dur="250" autoRev="1" fill="remove"/>
                                        <p:tgtEl>
                                          <p:spTgt spid="3">
                                            <p:txEl>
                                              <p:pRg st="1" end="1"/>
                                            </p:txEl>
                                          </p:spTgt>
                                        </p:tgtEl>
                                        <p:attrNameLst>
                                          <p:attrName>fill.type</p:attrName>
                                        </p:attrNameLst>
                                      </p:cBhvr>
                                      <p:to>
                                        <p:strVal val="solid"/>
                                      </p:to>
                                    </p:set>
                                    <p:set>
                                      <p:cBhvr>
                                        <p:cTn id="18" dur="250" autoRev="1" fill="remove"/>
                                        <p:tgtEl>
                                          <p:spTgt spid="3">
                                            <p:txEl>
                                              <p:pRg st="1" end="1"/>
                                            </p:txEl>
                                          </p:spTgt>
                                        </p:tgtEl>
                                        <p:attrNameLst>
                                          <p:attrName>fill.on</p:attrName>
                                        </p:attrNameLst>
                                      </p:cBhvr>
                                      <p:to>
                                        <p:strVal val="tru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7" presetClass="emph" presetSubtype="0" fill="remove" nodeType="clickEffect">
                                  <p:stCondLst>
                                    <p:cond delay="0"/>
                                  </p:stCondLst>
                                  <p:childTnLst>
                                    <p:animClr clrSpc="rgb" dir="cw">
                                      <p:cBhvr override="childStyle">
                                        <p:cTn id="22" dur="250" autoRev="1" fill="remove"/>
                                        <p:tgtEl>
                                          <p:spTgt spid="3">
                                            <p:txEl>
                                              <p:pRg st="2" end="2"/>
                                            </p:txEl>
                                          </p:spTgt>
                                        </p:tgtEl>
                                        <p:attrNameLst>
                                          <p:attrName>style.color</p:attrName>
                                        </p:attrNameLst>
                                      </p:cBhvr>
                                      <p:to>
                                        <a:schemeClr val="bg1"/>
                                      </p:to>
                                    </p:animClr>
                                    <p:animClr clrSpc="rgb" dir="cw">
                                      <p:cBhvr>
                                        <p:cTn id="23" dur="250" autoRev="1" fill="remove"/>
                                        <p:tgtEl>
                                          <p:spTgt spid="3">
                                            <p:txEl>
                                              <p:pRg st="2" end="2"/>
                                            </p:txEl>
                                          </p:spTgt>
                                        </p:tgtEl>
                                        <p:attrNameLst>
                                          <p:attrName>fillcolor</p:attrName>
                                        </p:attrNameLst>
                                      </p:cBhvr>
                                      <p:to>
                                        <a:schemeClr val="bg1"/>
                                      </p:to>
                                    </p:animClr>
                                    <p:set>
                                      <p:cBhvr>
                                        <p:cTn id="24" dur="250" autoRev="1" fill="remove"/>
                                        <p:tgtEl>
                                          <p:spTgt spid="3">
                                            <p:txEl>
                                              <p:pRg st="2" end="2"/>
                                            </p:txEl>
                                          </p:spTgt>
                                        </p:tgtEl>
                                        <p:attrNameLst>
                                          <p:attrName>fill.type</p:attrName>
                                        </p:attrNameLst>
                                      </p:cBhvr>
                                      <p:to>
                                        <p:strVal val="solid"/>
                                      </p:to>
                                    </p:set>
                                    <p:set>
                                      <p:cBhvr>
                                        <p:cTn id="25" dur="250" autoRev="1" fill="remove"/>
                                        <p:tgtEl>
                                          <p:spTgt spid="3">
                                            <p:txEl>
                                              <p:pRg st="2" end="2"/>
                                            </p:txEl>
                                          </p:spTgt>
                                        </p:tgtEl>
                                        <p:attrNameLst>
                                          <p:attrName>fill.on</p:attrName>
                                        </p:attrNameLst>
                                      </p:cBhvr>
                                      <p:to>
                                        <p:strVal val="tru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27" presetClass="emph" presetSubtype="0" fill="remove" nodeType="clickEffect">
                                  <p:stCondLst>
                                    <p:cond delay="0"/>
                                  </p:stCondLst>
                                  <p:childTnLst>
                                    <p:animClr clrSpc="rgb" dir="cw">
                                      <p:cBhvr override="childStyle">
                                        <p:cTn id="29" dur="250" autoRev="1" fill="remove"/>
                                        <p:tgtEl>
                                          <p:spTgt spid="3">
                                            <p:txEl>
                                              <p:pRg st="3" end="3"/>
                                            </p:txEl>
                                          </p:spTgt>
                                        </p:tgtEl>
                                        <p:attrNameLst>
                                          <p:attrName>style.color</p:attrName>
                                        </p:attrNameLst>
                                      </p:cBhvr>
                                      <p:to>
                                        <a:schemeClr val="bg1"/>
                                      </p:to>
                                    </p:animClr>
                                    <p:animClr clrSpc="rgb" dir="cw">
                                      <p:cBhvr>
                                        <p:cTn id="30" dur="250" autoRev="1" fill="remove"/>
                                        <p:tgtEl>
                                          <p:spTgt spid="3">
                                            <p:txEl>
                                              <p:pRg st="3" end="3"/>
                                            </p:txEl>
                                          </p:spTgt>
                                        </p:tgtEl>
                                        <p:attrNameLst>
                                          <p:attrName>fillcolor</p:attrName>
                                        </p:attrNameLst>
                                      </p:cBhvr>
                                      <p:to>
                                        <a:schemeClr val="bg1"/>
                                      </p:to>
                                    </p:animClr>
                                    <p:set>
                                      <p:cBhvr>
                                        <p:cTn id="31" dur="250" autoRev="1" fill="remove"/>
                                        <p:tgtEl>
                                          <p:spTgt spid="3">
                                            <p:txEl>
                                              <p:pRg st="3" end="3"/>
                                            </p:txEl>
                                          </p:spTgt>
                                        </p:tgtEl>
                                        <p:attrNameLst>
                                          <p:attrName>fill.type</p:attrName>
                                        </p:attrNameLst>
                                      </p:cBhvr>
                                      <p:to>
                                        <p:strVal val="solid"/>
                                      </p:to>
                                    </p:set>
                                    <p:set>
                                      <p:cBhvr>
                                        <p:cTn id="32" dur="250" autoRev="1" fill="remove"/>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ترسیم وضعیت مطلوب:</a:t>
            </a:r>
            <a:endParaRPr lang="en-US" altLang="fa-IR" dirty="0" smtClean="0">
              <a:cs typeface="B Homa" panose="00000400000000000000" pitchFamily="2" charset="-78"/>
            </a:endParaRPr>
          </a:p>
        </p:txBody>
      </p:sp>
      <p:sp>
        <p:nvSpPr>
          <p:cNvPr id="3" name="Content Placeholder 2"/>
          <p:cNvSpPr>
            <a:spLocks noGrp="1"/>
          </p:cNvSpPr>
          <p:nvPr>
            <p:ph idx="1"/>
          </p:nvPr>
        </p:nvSpPr>
        <p:spPr>
          <a:xfrm>
            <a:off x="0" y="1825625"/>
            <a:ext cx="10423525" cy="4902200"/>
          </a:xfrm>
        </p:spPr>
        <p:txBody>
          <a:bodyPr/>
          <a:lstStyle/>
          <a:p>
            <a:pPr algn="just" rtl="1"/>
            <a:r>
              <a:rPr lang="fa-IR" altLang="fa-IR" sz="3200" b="1" dirty="0" smtClean="0">
                <a:solidFill>
                  <a:srgbClr val="FF0000"/>
                </a:solidFill>
                <a:cs typeface="B Homa" panose="00000400000000000000" pitchFamily="2" charset="-78"/>
              </a:rPr>
              <a:t>ماموریت (</a:t>
            </a:r>
            <a:r>
              <a:rPr lang="en-US" altLang="fa-IR" sz="3200" b="1" dirty="0" smtClean="0">
                <a:solidFill>
                  <a:srgbClr val="FF0000"/>
                </a:solidFill>
                <a:cs typeface="B Homa" panose="00000400000000000000" pitchFamily="2" charset="-78"/>
              </a:rPr>
              <a:t>mission</a:t>
            </a:r>
            <a:r>
              <a:rPr lang="fa-IR" altLang="fa-IR" sz="3200" b="1" dirty="0" smtClean="0">
                <a:solidFill>
                  <a:srgbClr val="FF0000"/>
                </a:solidFill>
                <a:cs typeface="B Homa" panose="00000400000000000000" pitchFamily="2" charset="-78"/>
              </a:rPr>
              <a:t>)</a:t>
            </a:r>
            <a:r>
              <a:rPr lang="en-US" altLang="fa-IR" sz="3200" b="1" dirty="0" smtClean="0">
                <a:solidFill>
                  <a:srgbClr val="FF0000"/>
                </a:solidFill>
                <a:cs typeface="B Homa" panose="00000400000000000000" pitchFamily="2" charset="-78"/>
              </a:rPr>
              <a:t> </a:t>
            </a:r>
            <a:r>
              <a:rPr lang="fa-IR" altLang="fa-IR" sz="3200" b="1" dirty="0" smtClean="0">
                <a:solidFill>
                  <a:srgbClr val="FF0000"/>
                </a:solidFill>
                <a:cs typeface="B Homa" panose="00000400000000000000" pitchFamily="2" charset="-78"/>
              </a:rPr>
              <a:t>:</a:t>
            </a:r>
            <a:r>
              <a:rPr lang="fa-IR" altLang="fa-IR" dirty="0" smtClean="0">
                <a:cs typeface="B Homa" panose="00000400000000000000" pitchFamily="2" charset="-78"/>
              </a:rPr>
              <a:t>معادل فلسفه وجودی و رسالت است و زمینه های اصلی فعالیت سازمان را مشخص میکند.</a:t>
            </a:r>
          </a:p>
          <a:p>
            <a:pPr algn="just" rtl="1"/>
            <a:r>
              <a:rPr lang="fa-IR" altLang="fa-IR" sz="3200" b="1" dirty="0" smtClean="0">
                <a:solidFill>
                  <a:srgbClr val="FF0000"/>
                </a:solidFill>
                <a:cs typeface="B Homa" panose="00000400000000000000" pitchFamily="2" charset="-78"/>
              </a:rPr>
              <a:t> چشم انداز (</a:t>
            </a:r>
            <a:r>
              <a:rPr lang="en-US" altLang="fa-IR" sz="3200" b="1" dirty="0" smtClean="0">
                <a:solidFill>
                  <a:srgbClr val="FF0000"/>
                </a:solidFill>
                <a:cs typeface="B Homa" panose="00000400000000000000" pitchFamily="2" charset="-78"/>
              </a:rPr>
              <a:t>vision</a:t>
            </a:r>
            <a:r>
              <a:rPr lang="fa-IR" altLang="fa-IR" sz="3200" b="1" dirty="0" smtClean="0">
                <a:solidFill>
                  <a:srgbClr val="FF0000"/>
                </a:solidFill>
                <a:cs typeface="B Homa" panose="00000400000000000000" pitchFamily="2" charset="-78"/>
              </a:rPr>
              <a:t>) :</a:t>
            </a:r>
            <a:r>
              <a:rPr lang="fa-IR" altLang="fa-IR" dirty="0" smtClean="0">
                <a:cs typeface="B Homa" panose="00000400000000000000" pitchFamily="2" charset="-78"/>
              </a:rPr>
              <a:t>در حکم تصویر زنده سازمان در آینده،در شرایط تحقق کامل ماموریت سازمان است.</a:t>
            </a:r>
          </a:p>
          <a:p>
            <a:pPr algn="just" rtl="1"/>
            <a:r>
              <a:rPr lang="fa-IR" altLang="fa-IR" sz="3200" b="1" dirty="0" smtClean="0">
                <a:solidFill>
                  <a:srgbClr val="FF0000"/>
                </a:solidFill>
                <a:cs typeface="B Homa" panose="00000400000000000000" pitchFamily="2" charset="-78"/>
              </a:rPr>
              <a:t>ارزش ها (</a:t>
            </a:r>
            <a:r>
              <a:rPr lang="en-US" altLang="fa-IR" sz="3200" b="1" dirty="0" smtClean="0">
                <a:solidFill>
                  <a:srgbClr val="FF0000"/>
                </a:solidFill>
                <a:cs typeface="B Homa" panose="00000400000000000000" pitchFamily="2" charset="-78"/>
              </a:rPr>
              <a:t>values</a:t>
            </a:r>
            <a:r>
              <a:rPr lang="fa-IR" altLang="fa-IR" sz="3200" b="1" dirty="0" smtClean="0">
                <a:solidFill>
                  <a:srgbClr val="FF0000"/>
                </a:solidFill>
                <a:cs typeface="B Homa" panose="00000400000000000000" pitchFamily="2" charset="-78"/>
              </a:rPr>
              <a:t>) :</a:t>
            </a:r>
            <a:r>
              <a:rPr lang="fa-IR" altLang="fa-IR" dirty="0" smtClean="0">
                <a:cs typeface="B Homa" panose="00000400000000000000" pitchFamily="2" charset="-78"/>
              </a:rPr>
              <a:t>به منزله اصول اعتقادی دیرپا و اساسی سازمان است.</a:t>
            </a:r>
          </a:p>
          <a:p>
            <a:pPr algn="just" rtl="1"/>
            <a:endParaRPr lang="fa-IR" altLang="fa-IR" dirty="0" smtClean="0">
              <a:cs typeface="B Homa" panose="00000400000000000000" pitchFamily="2" charset="-78"/>
            </a:endParaRPr>
          </a:p>
          <a:p>
            <a:pPr algn="just" rtl="1"/>
            <a:r>
              <a:rPr lang="fa-IR" altLang="fa-IR" dirty="0" smtClean="0">
                <a:cs typeface="B Homa" panose="00000400000000000000" pitchFamily="2" charset="-78"/>
              </a:rPr>
              <a:t>معمولا ماموریت و چشم انداز  هر سازمان در شکل بیانه ماموریت(</a:t>
            </a:r>
            <a:r>
              <a:rPr lang="en-US" altLang="fa-IR" dirty="0" smtClean="0">
                <a:cs typeface="B Homa" panose="00000400000000000000" pitchFamily="2" charset="-78"/>
              </a:rPr>
              <a:t>mission statement</a:t>
            </a:r>
            <a:r>
              <a:rPr lang="fa-IR" altLang="fa-IR" dirty="0" smtClean="0">
                <a:cs typeface="B Homa" panose="00000400000000000000" pitchFamily="2" charset="-78"/>
              </a:rPr>
              <a:t>) و بیانیه چشم انداز(</a:t>
            </a:r>
            <a:r>
              <a:rPr lang="en-US" altLang="fa-IR" dirty="0" smtClean="0">
                <a:cs typeface="B Homa" panose="00000400000000000000" pitchFamily="2" charset="-78"/>
              </a:rPr>
              <a:t>vision statement</a:t>
            </a:r>
            <a:r>
              <a:rPr lang="fa-IR" altLang="fa-IR" dirty="0" smtClean="0">
                <a:cs typeface="B Homa" panose="00000400000000000000" pitchFamily="2" charset="-78"/>
              </a:rPr>
              <a:t>) </a:t>
            </a:r>
            <a:r>
              <a:rPr lang="fa-IR" altLang="fa-IR" b="1" dirty="0" smtClean="0">
                <a:solidFill>
                  <a:srgbClr val="C00000"/>
                </a:solidFill>
                <a:cs typeface="B Homa" panose="00000400000000000000" pitchFamily="2" charset="-78"/>
              </a:rPr>
              <a:t>مکتوب</a:t>
            </a:r>
            <a:r>
              <a:rPr lang="fa-IR" altLang="fa-IR" dirty="0" smtClean="0">
                <a:cs typeface="B Homa" panose="00000400000000000000" pitchFamily="2" charset="-78"/>
              </a:rPr>
              <a:t> ،ولی ارزشها علاوه بر اینکه در کل برنامه </a:t>
            </a:r>
            <a:r>
              <a:rPr lang="fa-IR" altLang="fa-IR" b="1" dirty="0" smtClean="0">
                <a:solidFill>
                  <a:srgbClr val="C00000"/>
                </a:solidFill>
                <a:cs typeface="B Homa" panose="00000400000000000000" pitchFamily="2" charset="-78"/>
              </a:rPr>
              <a:t>مستتر </a:t>
            </a:r>
            <a:r>
              <a:rPr lang="fa-IR" altLang="fa-IR" dirty="0" smtClean="0">
                <a:cs typeface="B Homa" panose="00000400000000000000" pitchFamily="2" charset="-78"/>
              </a:rPr>
              <a:t>است،بصورت شعار سازمان بیان میشود. </a:t>
            </a:r>
          </a:p>
          <a:p>
            <a:pPr algn="just" rtl="1"/>
            <a:endParaRPr lang="fa-IR" altLang="fa-IR" dirty="0" smtClean="0">
              <a:cs typeface="B Homa" panose="00000400000000000000" pitchFamily="2" charset="-78"/>
            </a:endParaRPr>
          </a:p>
          <a:p>
            <a:pPr algn="just" rtl="1"/>
            <a:endParaRPr lang="en-US" altLang="fa-IR" dirty="0" smtClean="0">
              <a:cs typeface="B Homa" panose="00000400000000000000" pitchFamily="2" charset="-78"/>
            </a:endParaRPr>
          </a:p>
        </p:txBody>
      </p:sp>
      <p:sp>
        <p:nvSpPr>
          <p:cNvPr id="4" name="TextBox 3"/>
          <p:cNvSpPr txBox="1">
            <a:spLocks noChangeArrowheads="1"/>
          </p:cNvSpPr>
          <p:nvPr/>
        </p:nvSpPr>
        <p:spPr bwMode="auto">
          <a:xfrm>
            <a:off x="10872788" y="2403475"/>
            <a:ext cx="1319212"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algn="l" defTabSz="457200" rtl="0" fontAlgn="base">
              <a:spcBef>
                <a:spcPct val="0"/>
              </a:spcBef>
              <a:spcAft>
                <a:spcPct val="0"/>
              </a:spcAft>
              <a:defRPr>
                <a:solidFill>
                  <a:schemeClr val="tx1"/>
                </a:solidFill>
                <a:latin typeface="Trebuchet MS" panose="020B0603020202020204" pitchFamily="34" charset="0"/>
              </a:defRPr>
            </a:lvl6pPr>
            <a:lvl7pPr marL="2971800" indent="-228600" algn="l" defTabSz="457200" rtl="0" fontAlgn="base">
              <a:spcBef>
                <a:spcPct val="0"/>
              </a:spcBef>
              <a:spcAft>
                <a:spcPct val="0"/>
              </a:spcAft>
              <a:defRPr>
                <a:solidFill>
                  <a:schemeClr val="tx1"/>
                </a:solidFill>
                <a:latin typeface="Trebuchet MS" panose="020B0603020202020204" pitchFamily="34" charset="0"/>
              </a:defRPr>
            </a:lvl7pPr>
            <a:lvl8pPr marL="3429000" indent="-228600" algn="l" defTabSz="457200" rtl="0" fontAlgn="base">
              <a:spcBef>
                <a:spcPct val="0"/>
              </a:spcBef>
              <a:spcAft>
                <a:spcPct val="0"/>
              </a:spcAft>
              <a:defRPr>
                <a:solidFill>
                  <a:schemeClr val="tx1"/>
                </a:solidFill>
                <a:latin typeface="Trebuchet MS" panose="020B0603020202020204" pitchFamily="34" charset="0"/>
              </a:defRPr>
            </a:lvl8pPr>
            <a:lvl9pPr marL="3886200" indent="-228600" algn="l" defTabSz="457200" rtl="0" fontAlgn="base">
              <a:spcBef>
                <a:spcPct val="0"/>
              </a:spcBef>
              <a:spcAft>
                <a:spcPct val="0"/>
              </a:spcAft>
              <a:defRPr>
                <a:solidFill>
                  <a:schemeClr val="tx1"/>
                </a:solidFill>
                <a:latin typeface="Trebuchet MS" panose="020B0603020202020204" pitchFamily="34" charset="0"/>
              </a:defRPr>
            </a:lvl9pPr>
          </a:lstStyle>
          <a:p>
            <a:pPr algn="l" defTabSz="457200" rtl="0" fontAlgn="base">
              <a:spcBef>
                <a:spcPct val="0"/>
              </a:spcBef>
              <a:spcAft>
                <a:spcPct val="0"/>
              </a:spcAft>
            </a:pPr>
            <a:r>
              <a:rPr lang="fa-IR" altLang="fa-IR" sz="2400" b="1" dirty="0">
                <a:solidFill>
                  <a:prstClr val="black"/>
                </a:solidFill>
                <a:cs typeface="B Homa" panose="00000400000000000000" pitchFamily="2" charset="-78"/>
              </a:rPr>
              <a:t>3عنصر اصلی </a:t>
            </a:r>
          </a:p>
          <a:p>
            <a:pPr algn="l" defTabSz="457200" rtl="0" fontAlgn="base">
              <a:spcBef>
                <a:spcPct val="0"/>
              </a:spcBef>
              <a:spcAft>
                <a:spcPct val="0"/>
              </a:spcAft>
            </a:pPr>
            <a:endParaRPr lang="en-US" altLang="fa-IR" sz="1400" dirty="0">
              <a:solidFill>
                <a:prstClr val="black"/>
              </a:solidFill>
              <a:cs typeface="B Homa" panose="00000400000000000000" pitchFamily="2" charset="-78"/>
            </a:endParaRPr>
          </a:p>
        </p:txBody>
      </p:sp>
      <p:sp>
        <p:nvSpPr>
          <p:cNvPr id="5" name="Left Brace 4"/>
          <p:cNvSpPr/>
          <p:nvPr/>
        </p:nvSpPr>
        <p:spPr>
          <a:xfrm>
            <a:off x="10423525" y="1855788"/>
            <a:ext cx="449263" cy="2451100"/>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defTabSz="457200" rtl="0">
              <a:defRPr/>
            </a:pPr>
            <a:endParaRPr lang="en-US">
              <a:solidFill>
                <a:prstClr val="black"/>
              </a:solidFill>
            </a:endParaRPr>
          </a:p>
        </p:txBody>
      </p:sp>
    </p:spTree>
    <p:extLst>
      <p:ext uri="{BB962C8B-B14F-4D97-AF65-F5344CB8AC3E}">
        <p14:creationId xmlns:p14="http://schemas.microsoft.com/office/powerpoint/2010/main" val="29413973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2" presetClass="emph" presetSubtype="0" fill="hold" grpId="0" nodeType="clickEffect">
                                  <p:stCondLst>
                                    <p:cond delay="0"/>
                                  </p:stCondLst>
                                  <p:childTnLst>
                                    <p:animRot by="120000">
                                      <p:cBhvr>
                                        <p:cTn id="16" dur="100" fill="hold">
                                          <p:stCondLst>
                                            <p:cond delay="0"/>
                                          </p:stCondLst>
                                        </p:cTn>
                                        <p:tgtEl>
                                          <p:spTgt spid="5"/>
                                        </p:tgtEl>
                                        <p:attrNameLst>
                                          <p:attrName>r</p:attrName>
                                        </p:attrNameLst>
                                      </p:cBhvr>
                                    </p:animRot>
                                    <p:animRot by="-240000">
                                      <p:cBhvr>
                                        <p:cTn id="17" dur="200" fill="hold">
                                          <p:stCondLst>
                                            <p:cond delay="200"/>
                                          </p:stCondLst>
                                        </p:cTn>
                                        <p:tgtEl>
                                          <p:spTgt spid="5"/>
                                        </p:tgtEl>
                                        <p:attrNameLst>
                                          <p:attrName>r</p:attrName>
                                        </p:attrNameLst>
                                      </p:cBhvr>
                                    </p:animRot>
                                    <p:animRot by="240000">
                                      <p:cBhvr>
                                        <p:cTn id="18" dur="200" fill="hold">
                                          <p:stCondLst>
                                            <p:cond delay="400"/>
                                          </p:stCondLst>
                                        </p:cTn>
                                        <p:tgtEl>
                                          <p:spTgt spid="5"/>
                                        </p:tgtEl>
                                        <p:attrNameLst>
                                          <p:attrName>r</p:attrName>
                                        </p:attrNameLst>
                                      </p:cBhvr>
                                    </p:animRot>
                                    <p:animRot by="-240000">
                                      <p:cBhvr>
                                        <p:cTn id="19" dur="200" fill="hold">
                                          <p:stCondLst>
                                            <p:cond delay="600"/>
                                          </p:stCondLst>
                                        </p:cTn>
                                        <p:tgtEl>
                                          <p:spTgt spid="5"/>
                                        </p:tgtEl>
                                        <p:attrNameLst>
                                          <p:attrName>r</p:attrName>
                                        </p:attrNameLst>
                                      </p:cBhvr>
                                    </p:animRot>
                                    <p:animRot by="120000">
                                      <p:cBhvr>
                                        <p:cTn id="20" dur="200" fill="hold">
                                          <p:stCondLst>
                                            <p:cond delay="800"/>
                                          </p:stCondLst>
                                        </p:cTn>
                                        <p:tgtEl>
                                          <p:spTgt spid="5"/>
                                        </p:tgtEl>
                                        <p:attrNameLst>
                                          <p:attrName>r</p:attrName>
                                        </p:attrNameLst>
                                      </p:cBhvr>
                                    </p:animRot>
                                  </p:childTnLst>
                                </p:cTn>
                              </p:par>
                            </p:childTnLst>
                          </p:cTn>
                        </p:par>
                      </p:childTnLst>
                    </p:cTn>
                  </p:par>
                  <p:par>
                    <p:cTn id="21" fill="hold" nodeType="clickPar">
                      <p:stCondLst>
                        <p:cond delay="indefinite"/>
                      </p:stCondLst>
                      <p:childTnLst>
                        <p:par>
                          <p:cTn id="22" fill="hold" nodeType="withGroup">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arn(inVertical)">
                                      <p:cBhvr>
                                        <p:cTn id="25" dur="500"/>
                                        <p:tgtEl>
                                          <p:spTgt spid="3">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6" presetClass="entr" presetSubtype="21"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barn(inVertical)">
                                      <p:cBhvr>
                                        <p:cTn id="30" dur="500"/>
                                        <p:tgtEl>
                                          <p:spTgt spid="3">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barn(inVertical)">
                                      <p:cBhvr>
                                        <p:cTn id="35" dur="500"/>
                                        <p:tgtEl>
                                          <p:spTgt spid="3">
                                            <p:txEl>
                                              <p:pRg st="2" end="2"/>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wipe(down)">
                                      <p:cBhvr>
                                        <p:cTn id="4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altLang="fa-IR" dirty="0" smtClean="0">
                <a:cs typeface="B Homa" panose="00000400000000000000" pitchFamily="2" charset="-78"/>
              </a:rPr>
              <a:t>چشم انداز:</a:t>
            </a:r>
            <a:endParaRPr lang="en-US" altLang="fa-IR" dirty="0" smtClean="0">
              <a:cs typeface="B Homa" panose="00000400000000000000" pitchFamily="2" charset="-78"/>
            </a:endParaRPr>
          </a:p>
        </p:txBody>
      </p:sp>
      <p:sp>
        <p:nvSpPr>
          <p:cNvPr id="3" name="Content Placeholder 2"/>
          <p:cNvSpPr>
            <a:spLocks noGrp="1"/>
          </p:cNvSpPr>
          <p:nvPr>
            <p:ph idx="1"/>
          </p:nvPr>
        </p:nvSpPr>
        <p:spPr/>
        <p:txBody>
          <a:bodyPr/>
          <a:lstStyle/>
          <a:p>
            <a:pPr algn="r" rtl="1"/>
            <a:r>
              <a:rPr lang="fa-IR" altLang="fa-IR" b="1" dirty="0" smtClean="0">
                <a:cs typeface="B Homa" panose="00000400000000000000" pitchFamily="2" charset="-78"/>
              </a:rPr>
              <a:t>این بیانیه معمولا کوتاه،روشن و قابل درک است.</a:t>
            </a:r>
          </a:p>
          <a:p>
            <a:pPr algn="r" rtl="1"/>
            <a:r>
              <a:rPr lang="fa-IR" altLang="fa-IR" dirty="0" smtClean="0">
                <a:cs typeface="B Homa" panose="00000400000000000000" pitchFamily="2" charset="-78"/>
              </a:rPr>
              <a:t>طراحی یک سوال خطاب به همه اعضای هیئت علمی دانشکده معماری و شهرسازی شهید بهشتی:</a:t>
            </a:r>
          </a:p>
          <a:p>
            <a:pPr algn="r" rtl="1"/>
            <a:r>
              <a:rPr lang="fa-IR" altLang="fa-IR" dirty="0" smtClean="0">
                <a:cs typeface="B Homa" panose="00000400000000000000" pitchFamily="2" charset="-78"/>
              </a:rPr>
              <a:t>"ما بعنوان دانشکده معماری و شهرسازی چه میخواهیم باشیم؟"</a:t>
            </a:r>
          </a:p>
          <a:p>
            <a:pPr algn="r" rtl="1"/>
            <a:endParaRPr lang="fa-IR" altLang="fa-IR" dirty="0" smtClean="0">
              <a:cs typeface="B Homa" panose="00000400000000000000" pitchFamily="2" charset="-78"/>
            </a:endParaRPr>
          </a:p>
        </p:txBody>
      </p:sp>
    </p:spTree>
    <p:extLst>
      <p:ext uri="{BB962C8B-B14F-4D97-AF65-F5344CB8AC3E}">
        <p14:creationId xmlns:p14="http://schemas.microsoft.com/office/powerpoint/2010/main" val="21969605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mph" presetSubtype="0" fill="hold" nodeType="clickEffect">
                                  <p:stCondLst>
                                    <p:cond delay="0"/>
                                  </p:stCondLst>
                                  <p:iterate type="lt">
                                    <p:tmPct val="4000"/>
                                  </p:iterate>
                                  <p:childTnLst>
                                    <p:set>
                                      <p:cBhvr override="childStyle">
                                        <p:cTn id="11" dur="500" fill="hold"/>
                                        <p:tgtEl>
                                          <p:spTgt spid="3">
                                            <p:txEl>
                                              <p:pRg st="0" end="0"/>
                                            </p:txEl>
                                          </p:spTgt>
                                        </p:tgtEl>
                                        <p:attrNameLst>
                                          <p:attrName>style.textDecorationUnderline</p:attrName>
                                        </p:attrNameLst>
                                      </p:cBhvr>
                                      <p:to>
                                        <p:strVal val="tru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4"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down)">
                                      <p:cBhvr>
                                        <p:cTn id="16" dur="5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mph" presetSubtype="0" fill="remove" nodeType="clickEffect">
                                  <p:stCondLst>
                                    <p:cond delay="0"/>
                                  </p:stCondLst>
                                  <p:childTnLst>
                                    <p:animClr clrSpc="rgb" dir="cw">
                                      <p:cBhvr override="childStyle">
                                        <p:cTn id="20" dur="250" autoRev="1" fill="remove"/>
                                        <p:tgtEl>
                                          <p:spTgt spid="3">
                                            <p:txEl>
                                              <p:pRg st="2" end="2"/>
                                            </p:txEl>
                                          </p:spTgt>
                                        </p:tgtEl>
                                        <p:attrNameLst>
                                          <p:attrName>style.color</p:attrName>
                                        </p:attrNameLst>
                                      </p:cBhvr>
                                      <p:to>
                                        <a:schemeClr val="bg1"/>
                                      </p:to>
                                    </p:animClr>
                                    <p:animClr clrSpc="rgb" dir="cw">
                                      <p:cBhvr>
                                        <p:cTn id="21" dur="250" autoRev="1" fill="remove"/>
                                        <p:tgtEl>
                                          <p:spTgt spid="3">
                                            <p:txEl>
                                              <p:pRg st="2" end="2"/>
                                            </p:txEl>
                                          </p:spTgt>
                                        </p:tgtEl>
                                        <p:attrNameLst>
                                          <p:attrName>fillcolor</p:attrName>
                                        </p:attrNameLst>
                                      </p:cBhvr>
                                      <p:to>
                                        <a:schemeClr val="bg1"/>
                                      </p:to>
                                    </p:animClr>
                                    <p:set>
                                      <p:cBhvr>
                                        <p:cTn id="22" dur="250" autoRev="1" fill="remove"/>
                                        <p:tgtEl>
                                          <p:spTgt spid="3">
                                            <p:txEl>
                                              <p:pRg st="2" end="2"/>
                                            </p:txEl>
                                          </p:spTgt>
                                        </p:tgtEl>
                                        <p:attrNameLst>
                                          <p:attrName>fill.type</p:attrName>
                                        </p:attrNameLst>
                                      </p:cBhvr>
                                      <p:to>
                                        <p:strVal val="solid"/>
                                      </p:to>
                                    </p:set>
                                    <p:set>
                                      <p:cBhvr>
                                        <p:cTn id="23" dur="250" autoRev="1" fill="remove"/>
                                        <p:tgtEl>
                                          <p:spTgt spid="3">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otalTime>0</TotalTime>
  <Words>1344</Words>
  <Application>Microsoft Office PowerPoint</Application>
  <PresentationFormat>Widescreen</PresentationFormat>
  <Paragraphs>144</Paragraphs>
  <Slides>23</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23</vt:i4>
      </vt:variant>
    </vt:vector>
  </HeadingPairs>
  <TitlesOfParts>
    <vt:vector size="33" baseType="lpstr">
      <vt:lpstr>Arial</vt:lpstr>
      <vt:lpstr>B Homa</vt:lpstr>
      <vt:lpstr>Calibri</vt:lpstr>
      <vt:lpstr>Calibri Light</vt:lpstr>
      <vt:lpstr>Garamond</vt:lpstr>
      <vt:lpstr>Times New Roman</vt:lpstr>
      <vt:lpstr>Trebuchet MS</vt:lpstr>
      <vt:lpstr>Wingdings 3</vt:lpstr>
      <vt:lpstr>Office Theme</vt:lpstr>
      <vt:lpstr>Organic</vt:lpstr>
      <vt:lpstr>برنامه ریزی راهبردی مدارس معماری،چرا و چگونه؟</vt:lpstr>
      <vt:lpstr>فهرست</vt:lpstr>
      <vt:lpstr> گذار از مرحله توسعه کمی به توسعه کیفی: </vt:lpstr>
      <vt:lpstr> دو گام مهم تدوین راهبرد: </vt:lpstr>
      <vt:lpstr>PowerPoint Presentation</vt:lpstr>
      <vt:lpstr>PowerPoint Presentation</vt:lpstr>
      <vt:lpstr>چگونگی برنامه ریزی راهبردی :</vt:lpstr>
      <vt:lpstr>ترسیم وضعیت مطلوب:</vt:lpstr>
      <vt:lpstr>چشم انداز:</vt:lpstr>
      <vt:lpstr>ماموریت:</vt:lpstr>
      <vt:lpstr>تحلیل وضعیت موجود:</vt:lpstr>
      <vt:lpstr>PowerPoint Presentation</vt:lpstr>
      <vt:lpstr>الگوی ماتریس "TOWS" با چهار دسته راهبرد حاصل از آن (اقتباس از 1998 , Weilhrich)</vt:lpstr>
      <vt:lpstr>انواع راهبردها</vt:lpstr>
      <vt:lpstr>PowerPoint Presentation</vt:lpstr>
      <vt:lpstr>PowerPoint Presentation</vt:lpstr>
      <vt:lpstr>جلسات ذهنکاوی</vt:lpstr>
      <vt:lpstr>روش دلفی</vt:lpstr>
      <vt:lpstr>تدوین راهبرد ها</vt:lpstr>
      <vt:lpstr>رسالت دانشکده معماری و شهرسازی شهید بهشتی</vt:lpstr>
      <vt:lpstr>بیانیه راهبردی دانشکده معماری و شهرسازی</vt:lpstr>
      <vt:lpstr>آینده پژوهش و چند نکته پایانی</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برنامه ریزی راهبردی مدارس معماری،چرا و چگونه؟</dc:title>
  <dc:creator>Mohammad</dc:creator>
  <cp:lastModifiedBy>Mohammad</cp:lastModifiedBy>
  <cp:revision>1</cp:revision>
  <dcterms:created xsi:type="dcterms:W3CDTF">2020-11-27T07:59:50Z</dcterms:created>
  <dcterms:modified xsi:type="dcterms:W3CDTF">2020-11-27T08:00:00Z</dcterms:modified>
</cp:coreProperties>
</file>