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56" r:id="rId1"/>
  </p:sldMasterIdLst>
  <p:notesMasterIdLst>
    <p:notesMasterId r:id="rId5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10" r:id="rId54"/>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94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D25B88D7-1BFE-4A0C-9766-7C738C15ACE3}" type="datetimeFigureOut">
              <a:rPr lang="fa-IR" smtClean="0"/>
              <a:t>28/12/1441</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723A1AD-5D14-4D70-A8C7-5EF344FF3DCD}" type="slidenum">
              <a:rPr lang="fa-IR" smtClean="0"/>
              <a:t>‹#›</a:t>
            </a:fld>
            <a:endParaRPr lang="fa-IR"/>
          </a:p>
        </p:txBody>
      </p:sp>
    </p:spTree>
    <p:extLst>
      <p:ext uri="{BB962C8B-B14F-4D97-AF65-F5344CB8AC3E}">
        <p14:creationId xmlns:p14="http://schemas.microsoft.com/office/powerpoint/2010/main" val="39523868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8C1FB6A-2CD6-46BB-B043-C43D6FCB21BC}" type="slidenum">
              <a:rPr lang="fa-IR" smtClean="0">
                <a:solidFill>
                  <a:prstClr val="black"/>
                </a:solidFill>
              </a:rPr>
              <a:pPr/>
              <a:t>53</a:t>
            </a:fld>
            <a:endParaRPr lang="fa-IR">
              <a:solidFill>
                <a:prstClr val="black"/>
              </a:solidFill>
            </a:endParaRPr>
          </a:p>
        </p:txBody>
      </p:sp>
    </p:spTree>
    <p:extLst>
      <p:ext uri="{BB962C8B-B14F-4D97-AF65-F5344CB8AC3E}">
        <p14:creationId xmlns:p14="http://schemas.microsoft.com/office/powerpoint/2010/main" val="29085307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Droplets-S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13259" y="1300786"/>
            <a:ext cx="6517482"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313259" y="3886201"/>
            <a:ext cx="6517482"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1F1872B-AF5C-4BDA-9A41-578093E68769}" type="datetimeFigureOut">
              <a:rPr lang="fa-IR" smtClean="0"/>
              <a:pPr/>
              <a:t>28/12/1441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643C548-F8B0-4D49-9A2F-725D4D631BE9}" type="slidenum">
              <a:rPr lang="fa-IR" smtClean="0"/>
              <a:pPr/>
              <a:t>‹#›</a:t>
            </a:fld>
            <a:endParaRPr lang="fa-IR"/>
          </a:p>
        </p:txBody>
      </p:sp>
    </p:spTree>
    <p:extLst>
      <p:ext uri="{BB962C8B-B14F-4D97-AF65-F5344CB8AC3E}">
        <p14:creationId xmlns:p14="http://schemas.microsoft.com/office/powerpoint/2010/main" val="1206321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46" y="4289374"/>
            <a:ext cx="7773324"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88558" y="698261"/>
            <a:ext cx="7366899"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31" y="5108728"/>
            <a:ext cx="7773339"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6" name="Footer Placeholder 5"/>
          <p:cNvSpPr>
            <a:spLocks noGrp="1"/>
          </p:cNvSpPr>
          <p:nvPr>
            <p:ph type="ftr" sz="quarter" idx="11"/>
          </p:nvPr>
        </p:nvSpPr>
        <p:spPr/>
        <p:txBody>
          <a:bodyPr/>
          <a:lstStyle/>
          <a:p>
            <a:endParaRPr lang="fa-IR">
              <a:solidFill>
                <a:srgbClr val="B13F9A"/>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009588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7773339"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31" y="4204821"/>
            <a:ext cx="7773339"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6" name="Footer Placeholder 5"/>
          <p:cNvSpPr>
            <a:spLocks noGrp="1"/>
          </p:cNvSpPr>
          <p:nvPr>
            <p:ph type="ftr" sz="quarter" idx="11"/>
          </p:nvPr>
        </p:nvSpPr>
        <p:spPr/>
        <p:txBody>
          <a:bodyPr/>
          <a:lstStyle/>
          <a:p>
            <a:endParaRPr lang="fa-IR">
              <a:solidFill>
                <a:srgbClr val="B13F9A"/>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827068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3" name="Picture 12"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084659" y="872588"/>
            <a:ext cx="6977064" cy="2729915"/>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331" y="4372797"/>
            <a:ext cx="7773339"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6" name="Footer Placeholder 5"/>
          <p:cNvSpPr>
            <a:spLocks noGrp="1"/>
          </p:cNvSpPr>
          <p:nvPr>
            <p:ph type="ftr" sz="quarter" idx="11"/>
          </p:nvPr>
        </p:nvSpPr>
        <p:spPr/>
        <p:txBody>
          <a:bodyPr/>
          <a:lstStyle/>
          <a:p>
            <a:endParaRPr lang="fa-IR">
              <a:solidFill>
                <a:srgbClr val="B13F9A"/>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
        <p:nvSpPr>
          <p:cNvPr id="11" name="TextBox 10"/>
          <p:cNvSpPr txBox="1"/>
          <p:nvPr/>
        </p:nvSpPr>
        <p:spPr>
          <a:xfrm>
            <a:off x="737626" y="887859"/>
            <a:ext cx="546888"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850130" y="3120015"/>
            <a:ext cx="553641"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6008918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2138722"/>
            <a:ext cx="7773339"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31" y="4662335"/>
            <a:ext cx="777333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6" name="Footer Placeholder 5"/>
          <p:cNvSpPr>
            <a:spLocks noGrp="1"/>
          </p:cNvSpPr>
          <p:nvPr>
            <p:ph type="ftr" sz="quarter" idx="11"/>
          </p:nvPr>
        </p:nvSpPr>
        <p:spPr/>
        <p:txBody>
          <a:bodyPr/>
          <a:lstStyle/>
          <a:p>
            <a:endParaRPr lang="fa-IR">
              <a:solidFill>
                <a:srgbClr val="B13F9A"/>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855008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4" name="Picture 13"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Title 1"/>
          <p:cNvSpPr>
            <a:spLocks noGrp="1"/>
          </p:cNvSpPr>
          <p:nvPr>
            <p:ph type="title"/>
          </p:nvPr>
        </p:nvSpPr>
        <p:spPr>
          <a:xfrm>
            <a:off x="685331" y="609600"/>
            <a:ext cx="7773339"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31" y="2367093"/>
            <a:ext cx="2474232"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331" y="2943356"/>
            <a:ext cx="2474232"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39292" y="2367093"/>
            <a:ext cx="2468641"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31012" y="2943356"/>
            <a:ext cx="2477513"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979974" y="2367093"/>
            <a:ext cx="2478696"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979974" y="2943356"/>
            <a:ext cx="247869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4" name="Footer Placeholder 3"/>
          <p:cNvSpPr>
            <a:spLocks noGrp="1"/>
          </p:cNvSpPr>
          <p:nvPr>
            <p:ph type="ftr" sz="quarter" idx="11"/>
          </p:nvPr>
        </p:nvSpPr>
        <p:spPr/>
        <p:txBody>
          <a:bodyPr/>
          <a:lstStyle/>
          <a:p>
            <a:endParaRPr lang="fa-IR">
              <a:solidFill>
                <a:srgbClr val="B13F9A"/>
              </a:solidFill>
            </a:endParaRPr>
          </a:p>
        </p:txBody>
      </p:sp>
      <p:sp>
        <p:nvSpPr>
          <p:cNvPr id="5" name="Slide Number Placeholder 4"/>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47818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7" name="Picture 1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 name="Title 1"/>
          <p:cNvSpPr>
            <a:spLocks noGrp="1"/>
          </p:cNvSpPr>
          <p:nvPr>
            <p:ph type="title"/>
          </p:nvPr>
        </p:nvSpPr>
        <p:spPr>
          <a:xfrm>
            <a:off x="685331" y="610772"/>
            <a:ext cx="7773339"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31" y="4204820"/>
            <a:ext cx="2472307"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5331" y="2367093"/>
            <a:ext cx="2472307"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5331" y="4781082"/>
            <a:ext cx="2472307"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32069" y="4204820"/>
            <a:ext cx="2476371"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331011" y="2367093"/>
            <a:ext cx="2477514"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781081"/>
            <a:ext cx="2477514"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979974" y="4204820"/>
            <a:ext cx="2475511"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979974" y="2367093"/>
            <a:ext cx="2478696"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79880" y="4781079"/>
            <a:ext cx="2478790"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4" name="Footer Placeholder 3"/>
          <p:cNvSpPr>
            <a:spLocks noGrp="1"/>
          </p:cNvSpPr>
          <p:nvPr>
            <p:ph type="ftr" sz="quarter" idx="11"/>
          </p:nvPr>
        </p:nvSpPr>
        <p:spPr/>
        <p:txBody>
          <a:bodyPr/>
          <a:lstStyle/>
          <a:p>
            <a:endParaRPr lang="fa-IR">
              <a:solidFill>
                <a:srgbClr val="B13F9A"/>
              </a:solidFill>
            </a:endParaRPr>
          </a:p>
        </p:txBody>
      </p:sp>
      <p:sp>
        <p:nvSpPr>
          <p:cNvPr id="5" name="Slide Number Placeholder 4"/>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37532261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331" y="2367094"/>
            <a:ext cx="7773339"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5" name="Footer Placeholder 4"/>
          <p:cNvSpPr>
            <a:spLocks noGrp="1"/>
          </p:cNvSpPr>
          <p:nvPr>
            <p:ph type="ftr" sz="quarter" idx="11"/>
          </p:nvPr>
        </p:nvSpPr>
        <p:spPr/>
        <p:txBody>
          <a:bodyPr/>
          <a:lstStyle/>
          <a:p>
            <a:endParaRPr lang="fa-IR">
              <a:solidFill>
                <a:srgbClr val="B13F9A"/>
              </a:solidFill>
            </a:endParaRPr>
          </a:p>
        </p:txBody>
      </p:sp>
      <p:sp>
        <p:nvSpPr>
          <p:cNvPr id="6" name="Slide Number Placeholder 5"/>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7219198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10" name="Picture 9"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6543675" y="609602"/>
            <a:ext cx="1914995"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331" y="609602"/>
            <a:ext cx="5744043"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5" name="Footer Placeholder 4"/>
          <p:cNvSpPr>
            <a:spLocks noGrp="1"/>
          </p:cNvSpPr>
          <p:nvPr>
            <p:ph type="ftr" sz="quarter" idx="11"/>
          </p:nvPr>
        </p:nvSpPr>
        <p:spPr/>
        <p:txBody>
          <a:bodyPr/>
          <a:lstStyle/>
          <a:p>
            <a:endParaRPr lang="fa-IR">
              <a:solidFill>
                <a:srgbClr val="B13F9A"/>
              </a:solidFill>
            </a:endParaRPr>
          </a:p>
        </p:txBody>
      </p:sp>
      <p:sp>
        <p:nvSpPr>
          <p:cNvPr id="6" name="Slide Number Placeholder 5"/>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1593430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330" y="2367093"/>
            <a:ext cx="777287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5" name="Footer Placeholder 4"/>
          <p:cNvSpPr>
            <a:spLocks noGrp="1"/>
          </p:cNvSpPr>
          <p:nvPr>
            <p:ph type="ftr" sz="quarter" idx="11"/>
          </p:nvPr>
        </p:nvSpPr>
        <p:spPr/>
        <p:txBody>
          <a:bodyPr/>
          <a:lstStyle/>
          <a:p>
            <a:endParaRPr lang="fa-IR">
              <a:solidFill>
                <a:srgbClr val="B13F9A"/>
              </a:solidFill>
            </a:endParaRPr>
          </a:p>
        </p:txBody>
      </p:sp>
      <p:sp>
        <p:nvSpPr>
          <p:cNvPr id="6" name="Slide Number Placeholder 5"/>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293794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828564"/>
            <a:ext cx="7763814"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685331" y="3657458"/>
            <a:ext cx="7763814"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5" name="Footer Placeholder 4"/>
          <p:cNvSpPr>
            <a:spLocks noGrp="1"/>
          </p:cNvSpPr>
          <p:nvPr>
            <p:ph type="ftr" sz="quarter" idx="11"/>
          </p:nvPr>
        </p:nvSpPr>
        <p:spPr/>
        <p:txBody>
          <a:bodyPr/>
          <a:lstStyle/>
          <a:p>
            <a:endParaRPr lang="fa-IR">
              <a:solidFill>
                <a:srgbClr val="B13F9A"/>
              </a:solidFill>
            </a:endParaRPr>
          </a:p>
        </p:txBody>
      </p:sp>
      <p:sp>
        <p:nvSpPr>
          <p:cNvPr id="6" name="Slide Number Placeholder 5"/>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766492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330" y="2367093"/>
            <a:ext cx="382952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629150" y="2367093"/>
            <a:ext cx="382905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6" name="Footer Placeholder 5"/>
          <p:cNvSpPr>
            <a:spLocks noGrp="1"/>
          </p:cNvSpPr>
          <p:nvPr>
            <p:ph type="ftr" sz="quarter" idx="11"/>
          </p:nvPr>
        </p:nvSpPr>
        <p:spPr/>
        <p:txBody>
          <a:bodyPr/>
          <a:lstStyle/>
          <a:p>
            <a:endParaRPr lang="fa-IR">
              <a:solidFill>
                <a:srgbClr val="B13F9A"/>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1873463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59746" y="2371018"/>
            <a:ext cx="3655106" cy="679994"/>
          </a:xfrm>
        </p:spPr>
        <p:txBody>
          <a:bodyPr anchor="b">
            <a:noAutofit/>
          </a:bodyPr>
          <a:lstStyle>
            <a:lvl1pPr marL="0" indent="0">
              <a:lnSpc>
                <a:spcPct val="7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685331" y="3051013"/>
            <a:ext cx="3829520"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97317" y="2371018"/>
            <a:ext cx="3661353" cy="679994"/>
          </a:xfrm>
        </p:spPr>
        <p:txBody>
          <a:bodyPr anchor="b">
            <a:noAutofit/>
          </a:bodyPr>
          <a:lstStyle>
            <a:lvl1pPr marL="0" indent="0">
              <a:lnSpc>
                <a:spcPct val="7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4629150" y="3051013"/>
            <a:ext cx="382905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8" name="Footer Placeholder 7"/>
          <p:cNvSpPr>
            <a:spLocks noGrp="1"/>
          </p:cNvSpPr>
          <p:nvPr>
            <p:ph type="ftr" sz="quarter" idx="11"/>
          </p:nvPr>
        </p:nvSpPr>
        <p:spPr/>
        <p:txBody>
          <a:bodyPr/>
          <a:lstStyle/>
          <a:p>
            <a:endParaRPr lang="fa-IR">
              <a:solidFill>
                <a:srgbClr val="B13F9A"/>
              </a:solidFill>
            </a:endParaRPr>
          </a:p>
        </p:txBody>
      </p:sp>
      <p:sp>
        <p:nvSpPr>
          <p:cNvPr id="9" name="Slide Number Placeholder 8"/>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1384879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4" name="Footer Placeholder 3"/>
          <p:cNvSpPr>
            <a:spLocks noGrp="1"/>
          </p:cNvSpPr>
          <p:nvPr>
            <p:ph type="ftr" sz="quarter" idx="11"/>
          </p:nvPr>
        </p:nvSpPr>
        <p:spPr/>
        <p:txBody>
          <a:bodyPr/>
          <a:lstStyle/>
          <a:p>
            <a:endParaRPr lang="fa-IR">
              <a:solidFill>
                <a:srgbClr val="B13F9A"/>
              </a:solidFill>
            </a:endParaRPr>
          </a:p>
        </p:txBody>
      </p:sp>
      <p:sp>
        <p:nvSpPr>
          <p:cNvPr id="5" name="Slide Number Placeholder 4"/>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3441209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3" name="Footer Placeholder 2"/>
          <p:cNvSpPr>
            <a:spLocks noGrp="1"/>
          </p:cNvSpPr>
          <p:nvPr>
            <p:ph type="ftr" sz="quarter" idx="11"/>
          </p:nvPr>
        </p:nvSpPr>
        <p:spPr/>
        <p:txBody>
          <a:bodyPr/>
          <a:lstStyle/>
          <a:p>
            <a:endParaRPr lang="fa-IR">
              <a:solidFill>
                <a:srgbClr val="B13F9A"/>
              </a:solidFill>
            </a:endParaRPr>
          </a:p>
        </p:txBody>
      </p:sp>
      <p:sp>
        <p:nvSpPr>
          <p:cNvPr id="4" name="Slide Number Placeholder 3"/>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3351348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2951766"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3808547" y="609601"/>
            <a:ext cx="4650122"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331" y="2632852"/>
            <a:ext cx="2951767"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6" name="Footer Placeholder 5"/>
          <p:cNvSpPr>
            <a:spLocks noGrp="1"/>
          </p:cNvSpPr>
          <p:nvPr>
            <p:ph type="ftr" sz="quarter" idx="11"/>
          </p:nvPr>
        </p:nvSpPr>
        <p:spPr/>
        <p:txBody>
          <a:bodyPr/>
          <a:lstStyle/>
          <a:p>
            <a:endParaRPr lang="fa-IR">
              <a:solidFill>
                <a:srgbClr val="B13F9A"/>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862145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2" y="609600"/>
            <a:ext cx="4129618"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004270" y="609601"/>
            <a:ext cx="3005851"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632853"/>
            <a:ext cx="4129604"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F1872B-AF5C-4BDA-9A41-578093E68769}" type="datetimeFigureOut">
              <a:rPr lang="fa-IR" smtClean="0">
                <a:solidFill>
                  <a:srgbClr val="F4E7ED"/>
                </a:solidFill>
              </a:rPr>
              <a:pPr/>
              <a:t>28/12/1441</a:t>
            </a:fld>
            <a:endParaRPr lang="fa-IR">
              <a:solidFill>
                <a:srgbClr val="F4E7ED"/>
              </a:solidFill>
            </a:endParaRPr>
          </a:p>
        </p:txBody>
      </p:sp>
      <p:sp>
        <p:nvSpPr>
          <p:cNvPr id="6" name="Footer Placeholder 5"/>
          <p:cNvSpPr>
            <a:spLocks noGrp="1"/>
          </p:cNvSpPr>
          <p:nvPr>
            <p:ph type="ftr" sz="quarter" idx="11"/>
          </p:nvPr>
        </p:nvSpPr>
        <p:spPr/>
        <p:txBody>
          <a:bodyPr/>
          <a:lstStyle/>
          <a:p>
            <a:endParaRPr lang="fa-IR">
              <a:solidFill>
                <a:srgbClr val="F4E7ED"/>
              </a:solidFill>
            </a:endParaRPr>
          </a:p>
        </p:txBody>
      </p:sp>
      <p:sp>
        <p:nvSpPr>
          <p:cNvPr id="7" name="Slide Number Placeholder 6"/>
          <p:cNvSpPr>
            <a:spLocks noGrp="1"/>
          </p:cNvSpPr>
          <p:nvPr>
            <p:ph type="sldNum" sz="quarter" idx="12"/>
          </p:nvPr>
        </p:nvSpPr>
        <p:spPr/>
        <p:txBody>
          <a:bodyPr/>
          <a:lstStyle/>
          <a:p>
            <a:fld id="{9643C548-F8B0-4D49-9A2F-725D4D631BE9}" type="slidenum">
              <a:rPr lang="fa-IR" smtClean="0">
                <a:solidFill>
                  <a:srgbClr val="F4E7ED"/>
                </a:solidFill>
              </a:rPr>
              <a:pPr/>
              <a:t>‹#›</a:t>
            </a:fld>
            <a:endParaRPr lang="fa-IR">
              <a:solidFill>
                <a:srgbClr val="F4E7ED"/>
              </a:solidFill>
            </a:endParaRPr>
          </a:p>
        </p:txBody>
      </p:sp>
    </p:spTree>
    <p:extLst>
      <p:ext uri="{BB962C8B-B14F-4D97-AF65-F5344CB8AC3E}">
        <p14:creationId xmlns:p14="http://schemas.microsoft.com/office/powerpoint/2010/main" val="1605127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685332" y="618518"/>
            <a:ext cx="7773338"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31" y="2367094"/>
            <a:ext cx="7773339"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3" y="5883276"/>
            <a:ext cx="2057400" cy="365125"/>
          </a:xfrm>
          <a:prstGeom prst="rect">
            <a:avLst/>
          </a:prstGeom>
        </p:spPr>
        <p:txBody>
          <a:bodyPr vert="horz" lIns="91440" tIns="45720" rIns="91440" bIns="45720" rtlCol="0" anchor="ctr"/>
          <a:lstStyle>
            <a:lvl1pPr algn="r">
              <a:defRPr sz="1000">
                <a:solidFill>
                  <a:schemeClr val="tx1"/>
                </a:solidFill>
              </a:defRPr>
            </a:lvl1pPr>
          </a:lstStyle>
          <a:p>
            <a:fld id="{C1F1872B-AF5C-4BDA-9A41-578093E68769}" type="datetimeFigureOut">
              <a:rPr lang="fa-IR" smtClean="0">
                <a:solidFill>
                  <a:srgbClr val="B13F9A"/>
                </a:solidFill>
              </a:rPr>
              <a:pPr/>
              <a:t>28/12/1441</a:t>
            </a:fld>
            <a:endParaRPr lang="fa-IR">
              <a:solidFill>
                <a:srgbClr val="B13F9A"/>
              </a:solidFill>
            </a:endParaRPr>
          </a:p>
        </p:txBody>
      </p:sp>
      <p:sp>
        <p:nvSpPr>
          <p:cNvPr id="5" name="Footer Placeholder 4"/>
          <p:cNvSpPr>
            <a:spLocks noGrp="1"/>
          </p:cNvSpPr>
          <p:nvPr>
            <p:ph type="ftr" sz="quarter" idx="3"/>
          </p:nvPr>
        </p:nvSpPr>
        <p:spPr>
          <a:xfrm>
            <a:off x="685331" y="5883276"/>
            <a:ext cx="5004665" cy="365125"/>
          </a:xfrm>
          <a:prstGeom prst="rect">
            <a:avLst/>
          </a:prstGeom>
        </p:spPr>
        <p:txBody>
          <a:bodyPr vert="horz" lIns="91440" tIns="45720" rIns="91440" bIns="45720" rtlCol="0" anchor="ctr"/>
          <a:lstStyle>
            <a:lvl1pPr algn="l">
              <a:defRPr sz="1000">
                <a:solidFill>
                  <a:schemeClr val="tx1"/>
                </a:solidFill>
              </a:defRPr>
            </a:lvl1pPr>
          </a:lstStyle>
          <a:p>
            <a:endParaRPr lang="fa-IR">
              <a:solidFill>
                <a:srgbClr val="B13F9A"/>
              </a:solidFill>
            </a:endParaRPr>
          </a:p>
        </p:txBody>
      </p:sp>
      <p:sp>
        <p:nvSpPr>
          <p:cNvPr id="6" name="Slide Number Placeholder 5"/>
          <p:cNvSpPr>
            <a:spLocks noGrp="1"/>
          </p:cNvSpPr>
          <p:nvPr>
            <p:ph type="sldNum" sz="quarter" idx="4"/>
          </p:nvPr>
        </p:nvSpPr>
        <p:spPr>
          <a:xfrm>
            <a:off x="7885509" y="5883276"/>
            <a:ext cx="573161" cy="365125"/>
          </a:xfrm>
          <a:prstGeom prst="rect">
            <a:avLst/>
          </a:prstGeom>
        </p:spPr>
        <p:txBody>
          <a:bodyPr vert="horz" lIns="91440" tIns="45720" rIns="91440" bIns="45720" rtlCol="0" anchor="ctr"/>
          <a:lstStyle>
            <a:lvl1pPr algn="r">
              <a:defRPr sz="1000">
                <a:solidFill>
                  <a:schemeClr val="tx1"/>
                </a:solidFill>
              </a:defRPr>
            </a:lvl1pPr>
          </a:lstStyle>
          <a:p>
            <a:fld id="{9643C548-F8B0-4D49-9A2F-725D4D631BE9}" type="slidenum">
              <a:rPr lang="fa-IR" smtClean="0">
                <a:solidFill>
                  <a:srgbClr val="B13F9A"/>
                </a:solidFill>
              </a:rPr>
              <a:pPr/>
              <a:t>‹#›</a:t>
            </a:fld>
            <a:endParaRPr lang="fa-IR">
              <a:solidFill>
                <a:srgbClr val="B13F9A"/>
              </a:solidFill>
            </a:endParaRPr>
          </a:p>
        </p:txBody>
      </p:sp>
    </p:spTree>
    <p:extLst>
      <p:ext uri="{BB962C8B-B14F-4D97-AF65-F5344CB8AC3E}">
        <p14:creationId xmlns:p14="http://schemas.microsoft.com/office/powerpoint/2010/main" val="2753183915"/>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 id="2147483773" r:id="rId17"/>
  </p:sldLayoutIdLst>
  <p:txStyles>
    <p:titleStyle>
      <a:lvl1pPr algn="ctr" defTabSz="914400" rtl="1"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6.xml"/><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6.xml"/><Relationship Id="rId6" Type="http://schemas.openxmlformats.org/officeDocument/2006/relationships/image" Target="../media/image54.png"/><Relationship Id="rId5" Type="http://schemas.microsoft.com/office/2007/relationships/hdphoto" Target="../media/hdphoto1.wdp"/><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6.xml"/><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457200" y="1024171"/>
            <a:ext cx="8320086" cy="2868168"/>
          </a:xfrm>
        </p:spPr>
        <p:txBody>
          <a:bodyPr>
            <a:normAutofit/>
          </a:bodyPr>
          <a:lstStyle/>
          <a:p>
            <a:pPr algn="ctr"/>
            <a:r>
              <a:rPr lang="fa-IR" sz="3600" dirty="0" smtClean="0">
                <a:solidFill>
                  <a:schemeClr val="bg1">
                    <a:lumMod val="50000"/>
                  </a:schemeClr>
                </a:solidFill>
                <a:cs typeface="B Homa" panose="00000400000000000000" pitchFamily="2" charset="-78"/>
              </a:rPr>
              <a:t>معرفی وبررسی کامل سازه های کابلی</a:t>
            </a:r>
            <a:endParaRPr lang="fa-IR" sz="3600" dirty="0">
              <a:solidFill>
                <a:schemeClr val="bg1">
                  <a:lumMod val="50000"/>
                </a:schemeClr>
              </a:solidFill>
              <a:cs typeface="B Homa" panose="00000400000000000000" pitchFamily="2" charset="-78"/>
            </a:endParaRPr>
          </a:p>
        </p:txBody>
      </p:sp>
    </p:spTree>
    <p:extLst>
      <p:ext uri="{BB962C8B-B14F-4D97-AF65-F5344CB8AC3E}">
        <p14:creationId xmlns:p14="http://schemas.microsoft.com/office/powerpoint/2010/main" val="113756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928802"/>
            <a:ext cx="7242048" cy="1143000"/>
          </a:xfrm>
        </p:spPr>
        <p:txBody>
          <a:bodyPr>
            <a:normAutofit fontScale="90000"/>
          </a:bodyPr>
          <a:lstStyle/>
          <a:p>
            <a:pPr algn="justLow">
              <a:lnSpc>
                <a:spcPct val="150000"/>
              </a:lnSpc>
            </a:pPr>
            <a:r>
              <a:rPr lang="fa-IR" sz="2700" dirty="0" smtClean="0">
                <a:solidFill>
                  <a:schemeClr val="accent5">
                    <a:lumMod val="50000"/>
                  </a:schemeClr>
                </a:solidFill>
                <a:cs typeface="B Homa" panose="00000400000000000000" pitchFamily="2" charset="-78"/>
              </a:rPr>
              <a:t/>
            </a:r>
            <a:br>
              <a:rPr lang="fa-IR" sz="2700" dirty="0" smtClean="0">
                <a:solidFill>
                  <a:schemeClr val="accent5">
                    <a:lumMod val="50000"/>
                  </a:schemeClr>
                </a:solidFill>
                <a:cs typeface="B Homa" panose="00000400000000000000" pitchFamily="2" charset="-78"/>
              </a:rPr>
            </a:br>
            <a:endParaRPr lang="fa-IR" sz="2700" dirty="0" smtClean="0">
              <a:solidFill>
                <a:schemeClr val="accent5">
                  <a:lumMod val="50000"/>
                </a:schemeClr>
              </a:solidFill>
              <a:cs typeface="B Homa" panose="00000400000000000000" pitchFamily="2" charset="-78"/>
            </a:endParaRPr>
          </a:p>
        </p:txBody>
      </p:sp>
      <p:sp>
        <p:nvSpPr>
          <p:cNvPr id="7" name="Rectangle 6"/>
          <p:cNvSpPr/>
          <p:nvPr/>
        </p:nvSpPr>
        <p:spPr>
          <a:xfrm>
            <a:off x="5955271" y="272457"/>
            <a:ext cx="2045753" cy="584775"/>
          </a:xfrm>
          <a:prstGeom prst="rect">
            <a:avLst/>
          </a:prstGeom>
        </p:spPr>
        <p:txBody>
          <a:bodyPr wrap="none">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.معرفی کابل</a:t>
            </a:r>
          </a:p>
        </p:txBody>
      </p:sp>
      <p:sp>
        <p:nvSpPr>
          <p:cNvPr id="8" name="TextBox 7"/>
          <p:cNvSpPr txBox="1"/>
          <p:nvPr/>
        </p:nvSpPr>
        <p:spPr>
          <a:xfrm>
            <a:off x="2571736" y="939961"/>
            <a:ext cx="5486400" cy="6740307"/>
          </a:xfrm>
          <a:prstGeom prst="rect">
            <a:avLst/>
          </a:prstGeom>
          <a:noFill/>
        </p:spPr>
        <p:txBody>
          <a:bodyPr wrap="square" rtlCol="0">
            <a:spAutoFit/>
          </a:bodyPr>
          <a:lstStyle/>
          <a:p>
            <a:pPr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های در هم تنیده و رشته ای:</a:t>
            </a:r>
          </a:p>
          <a:p>
            <a:pPr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این کابل ها اصولا با فرم منحنی طنابی عمل می کنند.که می توان آن ها را به دو گونه تقسیم کرد:</a:t>
            </a:r>
          </a:p>
          <a:p>
            <a:pPr algn="just">
              <a:lnSpc>
                <a:spcPct val="150000"/>
              </a:lnSpc>
              <a:buFontTx/>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های سهمی که برای بارهایی که به صورت یکنواخت در یک دهانه افقی وارد می شوند کاربرد دارد.</a:t>
            </a:r>
          </a:p>
          <a:p>
            <a:pPr algn="just">
              <a:lnSpc>
                <a:spcPct val="150000"/>
              </a:lnSpc>
              <a:buFontTx/>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کابل های زنجیر وار برای بار هایی که در طول منحنی کابل یکنواخت هستند کاربرد دارند.</a:t>
            </a:r>
          </a:p>
          <a:p>
            <a:pPr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در جایی که نسبت دهانه به خیز در کابل ها بیشتر از 5 باشد این دو رفتاری یکسان از خود نشان می دهند.</a:t>
            </a:r>
          </a:p>
          <a:p>
            <a:pPr algn="just">
              <a:lnSpc>
                <a:spcPct val="150000"/>
              </a:lnSpc>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10" name="Picture 6"/>
          <p:cNvPicPr>
            <a:picLocks noChangeAspect="1" noChangeArrowheads="1"/>
          </p:cNvPicPr>
          <p:nvPr/>
        </p:nvPicPr>
        <p:blipFill>
          <a:blip r:embed="rId2">
            <a:clrChange>
              <a:clrFrom>
                <a:srgbClr val="FEFFFF"/>
              </a:clrFrom>
              <a:clrTo>
                <a:srgbClr val="FEFFFF">
                  <a:alpha val="0"/>
                </a:srgbClr>
              </a:clrTo>
            </a:clrChange>
            <a:lum bright="-30000" contrast="40000"/>
          </a:blip>
          <a:srcRect l="51056"/>
          <a:stretch>
            <a:fillRect/>
          </a:stretch>
        </p:blipFill>
        <p:spPr bwMode="auto">
          <a:xfrm>
            <a:off x="0" y="857232"/>
            <a:ext cx="2404241" cy="2999213"/>
          </a:xfrm>
          <a:prstGeom prst="rect">
            <a:avLst/>
          </a:prstGeom>
          <a:noFill/>
          <a:ln w="9525">
            <a:noFill/>
            <a:miter lim="800000"/>
            <a:headEnd/>
            <a:tailEnd/>
          </a:ln>
          <a:effectLst/>
        </p:spPr>
      </p:pic>
      <p:pic>
        <p:nvPicPr>
          <p:cNvPr id="11" name="Picture 6"/>
          <p:cNvPicPr>
            <a:picLocks noChangeAspect="1" noChangeArrowheads="1"/>
          </p:cNvPicPr>
          <p:nvPr/>
        </p:nvPicPr>
        <p:blipFill>
          <a:blip r:embed="rId2">
            <a:clrChange>
              <a:clrFrom>
                <a:srgbClr val="FEFFFF"/>
              </a:clrFrom>
              <a:clrTo>
                <a:srgbClr val="FEFFFF">
                  <a:alpha val="0"/>
                </a:srgbClr>
              </a:clrTo>
            </a:clrChange>
            <a:lum bright="-30000" contrast="40000"/>
          </a:blip>
          <a:srcRect r="50402"/>
          <a:stretch>
            <a:fillRect/>
          </a:stretch>
        </p:blipFill>
        <p:spPr bwMode="auto">
          <a:xfrm>
            <a:off x="142844" y="3571876"/>
            <a:ext cx="2436364" cy="2999213"/>
          </a:xfrm>
          <a:prstGeom prst="rect">
            <a:avLst/>
          </a:prstGeom>
          <a:noFill/>
          <a:ln w="9525">
            <a:noFill/>
            <a:miter lim="800000"/>
            <a:headEnd/>
            <a:tailEnd/>
          </a:ln>
          <a:effectLst/>
        </p:spPr>
      </p:pic>
    </p:spTree>
    <p:extLst>
      <p:ext uri="{BB962C8B-B14F-4D97-AF65-F5344CB8AC3E}">
        <p14:creationId xmlns:p14="http://schemas.microsoft.com/office/powerpoint/2010/main" val="21702451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739215" y="3000372"/>
            <a:ext cx="5596405" cy="923330"/>
          </a:xfrm>
          <a:prstGeom prst="rect">
            <a:avLst/>
          </a:prstGeom>
        </p:spPr>
        <p:txBody>
          <a:bodyPr wrap="none">
            <a:spAutoFit/>
          </a:bodyPr>
          <a:lstStyle/>
          <a:p>
            <a:r>
              <a:rPr lang="fa-IR" sz="5400" b="1" cap="all" dirty="0">
                <a:ln w="500">
                  <a:solidFill>
                    <a:srgbClr val="B13F9A">
                      <a:shade val="20000"/>
                      <a:satMod val="120000"/>
                    </a:srgbClr>
                  </a:solidFill>
                </a:ln>
                <a:solidFill>
                  <a:srgbClr val="CF6DA4">
                    <a:lumMod val="50000"/>
                  </a:srgbClr>
                </a:solidFill>
                <a:cs typeface="B Homa" panose="00000400000000000000" pitchFamily="2" charset="-78"/>
              </a:rPr>
              <a:t>کابل ها                     </a:t>
            </a:r>
            <a:endParaRPr lang="en-US" sz="5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69633" name="Rectangle 1"/>
          <p:cNvSpPr>
            <a:spLocks noChangeArrowheads="1"/>
          </p:cNvSpPr>
          <p:nvPr/>
        </p:nvSpPr>
        <p:spPr bwMode="auto">
          <a:xfrm>
            <a:off x="1893757" y="2169375"/>
            <a:ext cx="3087705" cy="258532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justLow" fontAlgn="base">
              <a:spcBef>
                <a:spcPct val="0"/>
              </a:spcBef>
              <a:spcAft>
                <a:spcPct val="0"/>
              </a:spcAft>
            </a:pPr>
            <a:r>
              <a:rPr lang="fa-IR" sz="5400" b="1" cap="all" dirty="0">
                <a:ln w="500">
                  <a:solidFill>
                    <a:srgbClr val="B13F9A">
                      <a:shade val="20000"/>
                      <a:satMod val="120000"/>
                    </a:srgbClr>
                  </a:solidFill>
                </a:ln>
                <a:solidFill>
                  <a:srgbClr val="CF6DA4">
                    <a:lumMod val="50000"/>
                  </a:srgbClr>
                </a:solidFill>
                <a:cs typeface="B Homa" panose="00000400000000000000" pitchFamily="2" charset="-78"/>
              </a:rPr>
              <a:t>ساختمان ها</a:t>
            </a:r>
            <a:endParaRPr lang="en-US" sz="5400" b="1" cap="all" dirty="0">
              <a:ln w="500">
                <a:solidFill>
                  <a:srgbClr val="B13F9A">
                    <a:shade val="20000"/>
                    <a:satMod val="120000"/>
                  </a:srgbClr>
                </a:solidFill>
              </a:ln>
              <a:solidFill>
                <a:srgbClr val="CF6DA4">
                  <a:lumMod val="50000"/>
                </a:srgbClr>
              </a:solidFill>
              <a:cs typeface="B Homa" panose="00000400000000000000" pitchFamily="2" charset="-78"/>
            </a:endParaRPr>
          </a:p>
          <a:p>
            <a:pPr algn="justLow" eaLnBrk="0" fontAlgn="base" hangingPunct="0">
              <a:spcBef>
                <a:spcPct val="0"/>
              </a:spcBef>
              <a:spcAft>
                <a:spcPct val="0"/>
              </a:spcAft>
            </a:pPr>
            <a:r>
              <a:rPr lang="fa-IR" sz="5400" b="1" cap="all" dirty="0">
                <a:ln w="500">
                  <a:solidFill>
                    <a:srgbClr val="B13F9A">
                      <a:shade val="20000"/>
                      <a:satMod val="120000"/>
                    </a:srgbClr>
                  </a:solidFill>
                </a:ln>
                <a:solidFill>
                  <a:srgbClr val="CF6DA4">
                    <a:lumMod val="50000"/>
                  </a:srgbClr>
                </a:solidFill>
                <a:cs typeface="B Homa" panose="00000400000000000000" pitchFamily="2" charset="-78"/>
              </a:rPr>
              <a:t> </a:t>
            </a:r>
          </a:p>
          <a:p>
            <a:pPr algn="justLow" eaLnBrk="0" fontAlgn="base" hangingPunct="0">
              <a:spcBef>
                <a:spcPct val="0"/>
              </a:spcBef>
              <a:spcAft>
                <a:spcPct val="0"/>
              </a:spcAft>
            </a:pPr>
            <a:r>
              <a:rPr lang="fa-IR" sz="5400" b="1" cap="all" dirty="0">
                <a:ln w="500">
                  <a:solidFill>
                    <a:srgbClr val="B13F9A">
                      <a:shade val="20000"/>
                      <a:satMod val="120000"/>
                    </a:srgbClr>
                  </a:solidFill>
                </a:ln>
                <a:solidFill>
                  <a:srgbClr val="CF6DA4">
                    <a:lumMod val="50000"/>
                  </a:srgbClr>
                </a:solidFill>
                <a:cs typeface="B Homa" panose="00000400000000000000" pitchFamily="2" charset="-78"/>
              </a:rPr>
              <a:t>پل ها</a:t>
            </a:r>
          </a:p>
        </p:txBody>
      </p:sp>
      <p:sp>
        <p:nvSpPr>
          <p:cNvPr id="17" name="Right Brace 16"/>
          <p:cNvSpPr/>
          <p:nvPr/>
        </p:nvSpPr>
        <p:spPr>
          <a:xfrm>
            <a:off x="4731429" y="1747524"/>
            <a:ext cx="500066" cy="3429024"/>
          </a:xfrm>
          <a:prstGeom prst="rightBrace">
            <a:avLst/>
          </a:prstGeom>
          <a:ln w="57150"/>
        </p:spPr>
        <p:style>
          <a:lnRef idx="3">
            <a:schemeClr val="accent2"/>
          </a:lnRef>
          <a:fillRef idx="0">
            <a:schemeClr val="accent2"/>
          </a:fillRef>
          <a:effectRef idx="2">
            <a:schemeClr val="accent2"/>
          </a:effectRef>
          <a:fontRef idx="minor">
            <a:schemeClr val="tx1"/>
          </a:fontRef>
        </p:style>
        <p:txBody>
          <a:bodyPr rtlCol="1" anchor="ctr"/>
          <a:lstStyle/>
          <a:p>
            <a:pPr algn="ctr"/>
            <a:endParaRPr lang="fa-IR">
              <a:solidFill>
                <a:prstClr val="black"/>
              </a:solidFill>
            </a:endParaRPr>
          </a:p>
        </p:txBody>
      </p:sp>
    </p:spTree>
    <p:extLst>
      <p:ext uri="{BB962C8B-B14F-4D97-AF65-F5344CB8AC3E}">
        <p14:creationId xmlns:p14="http://schemas.microsoft.com/office/powerpoint/2010/main" val="7941728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556018" y="4423876"/>
            <a:ext cx="2712815" cy="642942"/>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fa-IR">
              <a:solidFill>
                <a:prstClr val="black"/>
              </a:solidFill>
            </a:endParaRPr>
          </a:p>
        </p:txBody>
      </p:sp>
      <p:sp>
        <p:nvSpPr>
          <p:cNvPr id="10" name="Rectangle 9"/>
          <p:cNvSpPr/>
          <p:nvPr/>
        </p:nvSpPr>
        <p:spPr>
          <a:xfrm>
            <a:off x="2952236" y="2285992"/>
            <a:ext cx="2357454" cy="642942"/>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fa-IR">
              <a:solidFill>
                <a:prstClr val="black"/>
              </a:solidFill>
            </a:endParaRPr>
          </a:p>
        </p:txBody>
      </p:sp>
      <p:sp>
        <p:nvSpPr>
          <p:cNvPr id="9" name="Title 8"/>
          <p:cNvSpPr>
            <a:spLocks noGrp="1"/>
          </p:cNvSpPr>
          <p:nvPr>
            <p:ph type="title"/>
          </p:nvPr>
        </p:nvSpPr>
        <p:spPr>
          <a:xfrm>
            <a:off x="1647810" y="1571616"/>
            <a:ext cx="7242048" cy="1143000"/>
          </a:xfrm>
        </p:spPr>
        <p:txBody>
          <a:bodyPr>
            <a:normAutofit fontScale="90000"/>
          </a:bodyPr>
          <a:lstStyle/>
          <a:p>
            <a:pPr algn="r">
              <a:lnSpc>
                <a:spcPct val="150000"/>
              </a:lnSpc>
            </a:pP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4400" dirty="0" smtClean="0">
                <a:solidFill>
                  <a:schemeClr val="accent5">
                    <a:lumMod val="50000"/>
                  </a:schemeClr>
                </a:solidFill>
                <a:cs typeface="B Homa" panose="00000400000000000000" pitchFamily="2" charset="-78"/>
              </a:rPr>
              <a:t>.</a:t>
            </a:r>
            <a:r>
              <a:rPr lang="fa-IR" sz="3600" dirty="0" smtClean="0">
                <a:solidFill>
                  <a:schemeClr val="accent5">
                    <a:lumMod val="50000"/>
                  </a:schemeClr>
                </a:solidFill>
                <a:cs typeface="B Homa" panose="00000400000000000000" pitchFamily="2" charset="-78"/>
              </a:rPr>
              <a:t> مطالعات موردی پل ها </a:t>
            </a:r>
            <a:br>
              <a:rPr lang="fa-IR" sz="3600" dirty="0" smtClean="0">
                <a:solidFill>
                  <a:schemeClr val="accent5">
                    <a:lumMod val="50000"/>
                  </a:schemeClr>
                </a:solidFill>
                <a:cs typeface="B Homa" panose="00000400000000000000" pitchFamily="2" charset="-78"/>
              </a:rPr>
            </a:br>
            <a:r>
              <a:rPr lang="fa-IR" sz="3600" dirty="0" smtClean="0">
                <a:solidFill>
                  <a:schemeClr val="bg1"/>
                </a:solidFill>
                <a:cs typeface="B Davat" pitchFamily="2" charset="-78"/>
              </a:rPr>
              <a:t/>
            </a:r>
            <a:br>
              <a:rPr lang="fa-IR" sz="3600" dirty="0" smtClean="0">
                <a:solidFill>
                  <a:schemeClr val="bg1"/>
                </a:solidFill>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endParaRPr lang="fa-IR" sz="3600" dirty="0">
              <a:solidFill>
                <a:schemeClr val="accent5">
                  <a:lumMod val="50000"/>
                </a:schemeClr>
              </a:solidFill>
              <a:cs typeface="B Homa" panose="00000400000000000000" pitchFamily="2" charset="-78"/>
            </a:endParaRPr>
          </a:p>
        </p:txBody>
      </p:sp>
      <p:sp>
        <p:nvSpPr>
          <p:cNvPr id="3" name="TextBox 2"/>
          <p:cNvSpPr txBox="1"/>
          <p:nvPr/>
        </p:nvSpPr>
        <p:spPr>
          <a:xfrm>
            <a:off x="5715008" y="3344291"/>
            <a:ext cx="4429156" cy="584775"/>
          </a:xfrm>
          <a:prstGeom prst="rect">
            <a:avLst/>
          </a:prstGeom>
          <a:noFill/>
        </p:spPr>
        <p:txBody>
          <a:bodyPr wrap="square" rtlCol="1">
            <a:spAutoFit/>
          </a:bodyPr>
          <a:lstStyle/>
          <a:p>
            <a:pPr algn="l"/>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انواع پل های کابلی</a:t>
            </a:r>
            <a:endParaRPr lang="en-GB"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7" name="Rectangle 6"/>
          <p:cNvSpPr/>
          <p:nvPr/>
        </p:nvSpPr>
        <p:spPr>
          <a:xfrm>
            <a:off x="3912425" y="2267627"/>
            <a:ext cx="1350050" cy="600164"/>
          </a:xfrm>
          <a:prstGeom prst="rect">
            <a:avLst/>
          </a:prstGeom>
          <a:ln>
            <a:noFill/>
          </a:ln>
        </p:spPr>
        <p:txBody>
          <a:bodyPr wrap="none">
            <a:spAutoFit/>
          </a:bodyPr>
          <a:lstStyle/>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1.پل معلق</a:t>
            </a:r>
          </a:p>
        </p:txBody>
      </p:sp>
      <p:sp>
        <p:nvSpPr>
          <p:cNvPr id="8" name="Rectangle 7"/>
          <p:cNvSpPr/>
          <p:nvPr/>
        </p:nvSpPr>
        <p:spPr>
          <a:xfrm>
            <a:off x="2231019" y="4362733"/>
            <a:ext cx="3109658" cy="646331"/>
          </a:xfrm>
          <a:prstGeom prst="rect">
            <a:avLst/>
          </a:prstGeom>
        </p:spPr>
        <p:txBody>
          <a:bodyPr wrap="square">
            <a:spAutoFit/>
          </a:bodyPr>
          <a:lstStyle/>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2.پل معلق متکی بر کابل</a:t>
            </a:r>
            <a:endParaRPr lang="en-US"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16" name="Right Brace 15"/>
          <p:cNvSpPr/>
          <p:nvPr/>
        </p:nvSpPr>
        <p:spPr>
          <a:xfrm>
            <a:off x="5143504" y="2000240"/>
            <a:ext cx="571504" cy="3357586"/>
          </a:xfrm>
          <a:prstGeom prst="righ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fa-IR">
              <a:solidFill>
                <a:prstClr val="black"/>
              </a:solidFill>
            </a:endParaRPr>
          </a:p>
        </p:txBody>
      </p:sp>
      <p:sp>
        <p:nvSpPr>
          <p:cNvPr id="19" name="Rectangle 18"/>
          <p:cNvSpPr/>
          <p:nvPr/>
        </p:nvSpPr>
        <p:spPr>
          <a:xfrm>
            <a:off x="714348" y="5995512"/>
            <a:ext cx="1698795" cy="642942"/>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4.نوع ستاره</a:t>
            </a:r>
          </a:p>
        </p:txBody>
      </p:sp>
      <p:sp>
        <p:nvSpPr>
          <p:cNvPr id="20" name="Rectangle 19"/>
          <p:cNvSpPr/>
          <p:nvPr/>
        </p:nvSpPr>
        <p:spPr>
          <a:xfrm>
            <a:off x="714348" y="3638058"/>
            <a:ext cx="1698795" cy="642942"/>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marL="285750" indent="-285750" algn="just">
              <a:lnSpc>
                <a:spcPct val="150000"/>
              </a:lnSpc>
            </a:pPr>
            <a:r>
              <a:rPr lang="fa-IR" sz="2000" b="1" cap="all" dirty="0" smtClean="0">
                <a:ln w="500">
                  <a:solidFill>
                    <a:srgbClr val="B13F9A">
                      <a:shade val="20000"/>
                      <a:satMod val="120000"/>
                    </a:srgbClr>
                  </a:solidFill>
                </a:ln>
                <a:solidFill>
                  <a:srgbClr val="CF6DA4">
                    <a:lumMod val="50000"/>
                  </a:srgbClr>
                </a:solidFill>
                <a:cs typeface="B Homa" panose="00000400000000000000" pitchFamily="2" charset="-78"/>
              </a:rPr>
              <a:t>1.نوع کابل </a:t>
            </a: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تکی</a:t>
            </a:r>
          </a:p>
        </p:txBody>
      </p:sp>
      <p:sp>
        <p:nvSpPr>
          <p:cNvPr id="21" name="Rectangle 20"/>
          <p:cNvSpPr/>
          <p:nvPr/>
        </p:nvSpPr>
        <p:spPr>
          <a:xfrm>
            <a:off x="714348" y="4423876"/>
            <a:ext cx="1698795" cy="642942"/>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2.نوع چنگ</a:t>
            </a:r>
          </a:p>
        </p:txBody>
      </p:sp>
      <p:sp>
        <p:nvSpPr>
          <p:cNvPr id="22" name="Rectangle 21"/>
          <p:cNvSpPr/>
          <p:nvPr/>
        </p:nvSpPr>
        <p:spPr>
          <a:xfrm>
            <a:off x="714348" y="5209694"/>
            <a:ext cx="1698795" cy="642942"/>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3.نوع بادبزن</a:t>
            </a:r>
          </a:p>
        </p:txBody>
      </p:sp>
    </p:spTree>
    <p:extLst>
      <p:ext uri="{BB962C8B-B14F-4D97-AF65-F5344CB8AC3E}">
        <p14:creationId xmlns:p14="http://schemas.microsoft.com/office/powerpoint/2010/main" val="9003533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948471" y="500050"/>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1.پل معلق</a:t>
            </a: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pic>
        <p:nvPicPr>
          <p:cNvPr id="5" name="Picture 4"/>
          <p:cNvPicPr>
            <a:picLocks noChangeAspect="1" noChangeArrowheads="1"/>
          </p:cNvPicPr>
          <p:nvPr/>
        </p:nvPicPr>
        <p:blipFill>
          <a:blip r:embed="rId2" cstate="print"/>
          <a:srcRect/>
          <a:stretch>
            <a:fillRect/>
          </a:stretch>
        </p:blipFill>
        <p:spPr bwMode="auto">
          <a:xfrm>
            <a:off x="2577366" y="1643050"/>
            <a:ext cx="6357982" cy="30407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noChangeArrowheads="1"/>
          </p:cNvPicPr>
          <p:nvPr/>
        </p:nvPicPr>
        <p:blipFill>
          <a:blip r:embed="rId3">
            <a:duotone>
              <a:prstClr val="black"/>
              <a:schemeClr val="accent2">
                <a:tint val="45000"/>
                <a:satMod val="400000"/>
              </a:schemeClr>
            </a:duotone>
          </a:blip>
          <a:srcRect/>
          <a:stretch>
            <a:fillRect/>
          </a:stretch>
        </p:blipFill>
        <p:spPr bwMode="auto">
          <a:xfrm>
            <a:off x="-32" y="1643050"/>
            <a:ext cx="2584472" cy="3929066"/>
          </a:xfrm>
          <a:prstGeom prst="rect">
            <a:avLst/>
          </a:prstGeom>
          <a:noFill/>
          <a:ln w="9525">
            <a:noFill/>
            <a:miter lim="800000"/>
            <a:headEnd/>
            <a:tailEnd/>
          </a:ln>
          <a:effectLst/>
        </p:spPr>
      </p:pic>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8758" y="0"/>
            <a:ext cx="41814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7367" y="4621010"/>
            <a:ext cx="4082866" cy="2341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750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fade">
                                      <p:cBhvr>
                                        <p:cTn id="13" dur="1000"/>
                                        <p:tgtEl>
                                          <p:spTgt spid="13314"/>
                                        </p:tgtEl>
                                      </p:cBhvr>
                                    </p:animEffect>
                                    <p:anim calcmode="lin" valueType="num">
                                      <p:cBhvr>
                                        <p:cTn id="14" dur="1000" fill="hold"/>
                                        <p:tgtEl>
                                          <p:spTgt spid="13314"/>
                                        </p:tgtEl>
                                        <p:attrNameLst>
                                          <p:attrName>ppt_x</p:attrName>
                                        </p:attrNameLst>
                                      </p:cBhvr>
                                      <p:tavLst>
                                        <p:tav tm="0">
                                          <p:val>
                                            <p:strVal val="#ppt_x"/>
                                          </p:val>
                                        </p:tav>
                                        <p:tav tm="100000">
                                          <p:val>
                                            <p:strVal val="#ppt_x"/>
                                          </p:val>
                                        </p:tav>
                                      </p:tavLst>
                                    </p:anim>
                                    <p:anim calcmode="lin" valueType="num">
                                      <p:cBhvr>
                                        <p:cTn id="15"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3315"/>
                                        </p:tgtEl>
                                        <p:attrNameLst>
                                          <p:attrName>style.visibility</p:attrName>
                                        </p:attrNameLst>
                                      </p:cBhvr>
                                      <p:to>
                                        <p:strVal val="visible"/>
                                      </p:to>
                                    </p:set>
                                    <p:animEffect transition="in" filter="fade">
                                      <p:cBhvr>
                                        <p:cTn id="20" dur="1000"/>
                                        <p:tgtEl>
                                          <p:spTgt spid="13315"/>
                                        </p:tgtEl>
                                      </p:cBhvr>
                                    </p:animEffect>
                                    <p:anim calcmode="lin" valueType="num">
                                      <p:cBhvr>
                                        <p:cTn id="21" dur="1000" fill="hold"/>
                                        <p:tgtEl>
                                          <p:spTgt spid="13315"/>
                                        </p:tgtEl>
                                        <p:attrNameLst>
                                          <p:attrName>ppt_x</p:attrName>
                                        </p:attrNameLst>
                                      </p:cBhvr>
                                      <p:tavLst>
                                        <p:tav tm="0">
                                          <p:val>
                                            <p:strVal val="#ppt_x"/>
                                          </p:val>
                                        </p:tav>
                                        <p:tav tm="100000">
                                          <p:val>
                                            <p:strVal val="#ppt_x"/>
                                          </p:val>
                                        </p:tav>
                                      </p:tavLst>
                                    </p:anim>
                                    <p:anim calcmode="lin" valueType="num">
                                      <p:cBhvr>
                                        <p:cTn id="22"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83568" y="116632"/>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1.پل معلق</a:t>
            </a: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pic>
        <p:nvPicPr>
          <p:cNvPr id="11" name="Picture 2" descr="C:\Users\masi\Desktop\Capture1.JPG"/>
          <p:cNvPicPr>
            <a:picLocks noChangeAspect="1" noChangeArrowheads="1"/>
          </p:cNvPicPr>
          <p:nvPr/>
        </p:nvPicPr>
        <p:blipFill>
          <a:blip r:embed="rId2"/>
          <a:srcRect/>
          <a:stretch>
            <a:fillRect/>
          </a:stretch>
        </p:blipFill>
        <p:spPr bwMode="auto">
          <a:xfrm>
            <a:off x="5500694" y="2357430"/>
            <a:ext cx="2304256" cy="24071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10"/>
          <p:cNvPicPr>
            <a:picLocks noChangeAspect="1" noChangeArrowheads="1"/>
          </p:cNvPicPr>
          <p:nvPr/>
        </p:nvPicPr>
        <p:blipFill>
          <a:blip r:embed="rId3" cstate="print"/>
          <a:srcRect/>
          <a:stretch>
            <a:fillRect/>
          </a:stretch>
        </p:blipFill>
        <p:spPr bwMode="auto">
          <a:xfrm>
            <a:off x="214282" y="2357430"/>
            <a:ext cx="4872508" cy="1785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3286116" y="928670"/>
            <a:ext cx="4572000" cy="1200329"/>
          </a:xfrm>
          <a:prstGeom prst="rect">
            <a:avLst/>
          </a:prstGeom>
        </p:spPr>
        <p:txBody>
          <a:bodyPr>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مهارها(شالوده ها):</a:t>
            </a:r>
          </a:p>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مهار رانش های کابل</a:t>
            </a:r>
          </a:p>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انتقال نیروی رانشی کابل ها به زمین</a:t>
            </a:r>
          </a:p>
        </p:txBody>
      </p:sp>
      <p:pic>
        <p:nvPicPr>
          <p:cNvPr id="13" name="Picture 3"/>
          <p:cNvPicPr>
            <a:picLocks noChangeAspect="1" noChangeArrowheads="1"/>
          </p:cNvPicPr>
          <p:nvPr/>
        </p:nvPicPr>
        <p:blipFill>
          <a:blip r:embed="rId4"/>
          <a:srcRect/>
          <a:stretch>
            <a:fillRect/>
          </a:stretch>
        </p:blipFill>
        <p:spPr bwMode="auto">
          <a:xfrm>
            <a:off x="1857356" y="4429132"/>
            <a:ext cx="3251317" cy="19288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Oval 13"/>
          <p:cNvSpPr/>
          <p:nvPr/>
        </p:nvSpPr>
        <p:spPr>
          <a:xfrm>
            <a:off x="4286248" y="3143248"/>
            <a:ext cx="857256" cy="928694"/>
          </a:xfrm>
          <a:prstGeom prst="ellipse">
            <a:avLst/>
          </a:prstGeom>
          <a:noFill/>
          <a:ln w="57150"/>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
        <p:nvSpPr>
          <p:cNvPr id="15" name="Down Arrow 14"/>
          <p:cNvSpPr/>
          <p:nvPr/>
        </p:nvSpPr>
        <p:spPr>
          <a:xfrm>
            <a:off x="4572000" y="4071942"/>
            <a:ext cx="357190" cy="857256"/>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33806845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00034" y="500042"/>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1.پل معلق</a:t>
            </a: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pic>
        <p:nvPicPr>
          <p:cNvPr id="1025" name="Picture 1" descr="F:\kabl\23_files\bridge-anchorage.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24" y="0"/>
            <a:ext cx="5980176" cy="33624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a:blip r:embed="rId3"/>
          <a:srcRect/>
          <a:stretch>
            <a:fillRect/>
          </a:stretch>
        </p:blipFill>
        <p:spPr bwMode="auto">
          <a:xfrm>
            <a:off x="-32" y="3386643"/>
            <a:ext cx="5143536" cy="3471357"/>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4413359" y="3719497"/>
            <a:ext cx="4572000" cy="2308324"/>
          </a:xfrm>
          <a:prstGeom prst="rect">
            <a:avLst/>
          </a:prstGeom>
        </p:spPr>
        <p:txBody>
          <a:bodyPr>
            <a:spAutoFit/>
          </a:bodyPr>
          <a:lstStyle/>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ها </a:t>
            </a: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کشش</a:t>
            </a:r>
          </a:p>
          <a:p>
            <a:pPr marL="285750" indent="-285750" algn="just">
              <a:lnSpc>
                <a:spcPct val="150000"/>
              </a:lnSpc>
            </a:pP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سواره رو خمش</a:t>
            </a:r>
          </a:p>
          <a:p>
            <a:pPr marL="285750" indent="-285750" algn="just">
              <a:lnSpc>
                <a:spcPct val="150000"/>
              </a:lnSpc>
            </a:pP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برج </a:t>
            </a: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ها فشار</a:t>
            </a:r>
          </a:p>
          <a:p>
            <a:pPr marL="285750" indent="-285750" algn="just">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و بلوک بتنی برش را تحمل می کنند.</a:t>
            </a:r>
            <a:endParaRPr lang="en-US"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Tree>
    <p:extLst>
      <p:ext uri="{BB962C8B-B14F-4D97-AF65-F5344CB8AC3E}">
        <p14:creationId xmlns:p14="http://schemas.microsoft.com/office/powerpoint/2010/main" val="3264953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765884" y="359824"/>
            <a:ext cx="4273742" cy="668646"/>
          </a:xfrm>
          <a:prstGeom prst="rect">
            <a:avLst/>
          </a:prstGeom>
        </p:spPr>
        <p:txBody>
          <a:bodyPr vert="horz" lIns="95678" tIns="47844" rIns="95678" bIns="47844" rtlCol="0" anchor="ctr">
            <a:noAutofit/>
          </a:bodyPr>
          <a:lstStyle>
            <a:lvl1pPr algn="ctr" defTabSz="956779" rtl="0" eaLnBrk="1" latinLnBrk="0" hangingPunct="1">
              <a:spcBef>
                <a:spcPct val="0"/>
              </a:spcBef>
              <a:buNone/>
              <a:defRPr sz="4600" kern="1200">
                <a:solidFill>
                  <a:schemeClr val="tx1"/>
                </a:solidFill>
                <a:latin typeface="+mj-lt"/>
                <a:ea typeface="+mj-ea"/>
                <a:cs typeface="+mj-cs"/>
              </a:defRPr>
            </a:lvl1pPr>
          </a:lstStyle>
          <a:p>
            <a:pPr marL="285750" indent="-285750" algn="just" defTabSz="914400" rtl="1">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نسل اول پل های معلق</a:t>
            </a:r>
            <a:endParaRPr lang="en-GB"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6" name="Rectangle 5"/>
          <p:cNvSpPr/>
          <p:nvPr/>
        </p:nvSpPr>
        <p:spPr>
          <a:xfrm>
            <a:off x="6144508" y="2538588"/>
            <a:ext cx="2271988" cy="2816156"/>
          </a:xfrm>
          <a:prstGeom prst="rect">
            <a:avLst/>
          </a:prstGeom>
        </p:spPr>
        <p:txBody>
          <a:bodyPr wrap="square">
            <a:spAutoFit/>
          </a:bodyPr>
          <a:lstStyle/>
          <a:p>
            <a:pPr marL="285750" indent="-285750">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اولین پل معلق در آمریکای جنوبی </a:t>
            </a:r>
          </a:p>
          <a:p>
            <a:pPr marL="285750" indent="-285750">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با استفاده از الیاف گیاه بامبو</a:t>
            </a:r>
            <a:endParaRPr lang="en-US"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2050" name="Picture 2" descr="E:\masi\masi\masi\681x454.jpg"/>
          <p:cNvPicPr>
            <a:picLocks noChangeAspect="1" noChangeArrowheads="1"/>
          </p:cNvPicPr>
          <p:nvPr/>
        </p:nvPicPr>
        <p:blipFill>
          <a:blip r:embed="rId2"/>
          <a:srcRect/>
          <a:stretch>
            <a:fillRect/>
          </a:stretch>
        </p:blipFill>
        <p:spPr bwMode="auto">
          <a:xfrm>
            <a:off x="539552" y="2348880"/>
            <a:ext cx="4878632" cy="35234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37282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60575" y="409228"/>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1.پل معلق</a:t>
            </a: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2" name="Rectangle 1"/>
          <p:cNvSpPr/>
          <p:nvPr/>
        </p:nvSpPr>
        <p:spPr>
          <a:xfrm>
            <a:off x="755576" y="845542"/>
            <a:ext cx="7164288" cy="1200329"/>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این پل ها به دليل معلق بودن در هوا (توسط كابلها) در برابر نيروي گشتاوري بخصوص در هنگام وزش بادهاي تند بسيار اسيب پذير است</a:t>
            </a:r>
          </a:p>
        </p:txBody>
      </p:sp>
      <p:sp>
        <p:nvSpPr>
          <p:cNvPr id="5" name="Rectangle 4"/>
          <p:cNvSpPr/>
          <p:nvPr/>
        </p:nvSpPr>
        <p:spPr>
          <a:xfrm>
            <a:off x="878460" y="3625185"/>
            <a:ext cx="6840760" cy="1569660"/>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باد موجب پیچش جانبی شدیدی در سطح پل شد که بسرعت باعث گسیختگی کابل های عمودی گردید، لرزش آئرودینامیکی پل که طراحان آن را در نظر نگرفته بودند سرانجام باعث ریختن آن شد</a:t>
            </a:r>
          </a:p>
        </p:txBody>
      </p:sp>
      <p:sp>
        <p:nvSpPr>
          <p:cNvPr id="11" name="Title 8"/>
          <p:cNvSpPr txBox="1">
            <a:spLocks/>
          </p:cNvSpPr>
          <p:nvPr/>
        </p:nvSpPr>
        <p:spPr>
          <a:xfrm>
            <a:off x="677816" y="2482185"/>
            <a:ext cx="7242048" cy="1143000"/>
          </a:xfrm>
          <a:prstGeom prst="rect">
            <a:avLst/>
          </a:prstGeom>
        </p:spPr>
        <p:txBody>
          <a:bodyPr vert="horz" lIns="45720" tIns="0" rIns="45720" bIns="0" anchor="b" anchorCtr="0">
            <a:noAutofit/>
          </a:bodyPr>
          <a:lst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a:lstStyle>
          <a:p>
            <a:pPr algn="r">
              <a:lnSpc>
                <a:spcPct val="150000"/>
              </a:lnSpc>
            </a:pPr>
            <a:r>
              <a:rPr lang="fa-IR" sz="3200" dirty="0" smtClean="0">
                <a:ln w="500">
                  <a:solidFill>
                    <a:srgbClr val="B13F9A">
                      <a:shade val="20000"/>
                      <a:satMod val="120000"/>
                    </a:srgbClr>
                  </a:solidFill>
                </a:ln>
                <a:solidFill>
                  <a:srgbClr val="CF6DA4">
                    <a:lumMod val="50000"/>
                  </a:srgbClr>
                </a:solidFill>
                <a:cs typeface="B Homa" panose="00000400000000000000" pitchFamily="2" charset="-78"/>
              </a:rPr>
              <a:t/>
            </a:r>
            <a:br>
              <a:rPr lang="fa-IR" sz="3200" dirty="0" smtClean="0">
                <a:ln w="500">
                  <a:solidFill>
                    <a:srgbClr val="B13F9A">
                      <a:shade val="20000"/>
                      <a:satMod val="120000"/>
                    </a:srgbClr>
                  </a:solidFill>
                </a:ln>
                <a:solidFill>
                  <a:srgbClr val="CF6DA4">
                    <a:lumMod val="50000"/>
                  </a:srgbClr>
                </a:solidFill>
                <a:cs typeface="B Homa" panose="00000400000000000000" pitchFamily="2" charset="-78"/>
              </a:rPr>
            </a:br>
            <a:r>
              <a:rPr lang="fa-IR" sz="3200" dirty="0" smtClean="0">
                <a:ln w="500">
                  <a:solidFill>
                    <a:srgbClr val="B13F9A">
                      <a:shade val="20000"/>
                      <a:satMod val="120000"/>
                    </a:srgbClr>
                  </a:solidFill>
                </a:ln>
                <a:solidFill>
                  <a:srgbClr val="CF6DA4">
                    <a:lumMod val="50000"/>
                  </a:srgbClr>
                </a:solidFill>
                <a:cs typeface="B Homa" panose="00000400000000000000" pitchFamily="2" charset="-78"/>
              </a:rPr>
              <a:t>پل تاکوما نروز</a:t>
            </a:r>
            <a:r>
              <a:rPr lang="en-GB" sz="3200" dirty="0" smtClean="0">
                <a:ln w="500">
                  <a:solidFill>
                    <a:srgbClr val="B13F9A">
                      <a:shade val="20000"/>
                      <a:satMod val="120000"/>
                    </a:srgbClr>
                  </a:solidFill>
                </a:ln>
                <a:solidFill>
                  <a:srgbClr val="CF6DA4">
                    <a:lumMod val="50000"/>
                  </a:srgbClr>
                </a:solidFill>
                <a:cs typeface="B Homa" panose="00000400000000000000" pitchFamily="2" charset="-78"/>
              </a:rPr>
              <a:t/>
            </a:r>
            <a:br>
              <a:rPr lang="en-GB" sz="3200" dirty="0" smtClean="0">
                <a:ln w="500">
                  <a:solidFill>
                    <a:srgbClr val="B13F9A">
                      <a:shade val="20000"/>
                      <a:satMod val="120000"/>
                    </a:srgbClr>
                  </a:solidFill>
                </a:ln>
                <a:solidFill>
                  <a:srgbClr val="CF6DA4">
                    <a:lumMod val="50000"/>
                  </a:srgbClr>
                </a:solidFill>
                <a:cs typeface="B Homa" panose="00000400000000000000" pitchFamily="2" charset="-78"/>
              </a:rPr>
            </a:br>
            <a:endParaRPr lang="fa-IR" sz="3200" dirty="0" smtClean="0">
              <a:ln w="500">
                <a:solidFill>
                  <a:srgbClr val="B13F9A">
                    <a:shade val="20000"/>
                    <a:satMod val="120000"/>
                  </a:srgbClr>
                </a:solidFill>
              </a:ln>
              <a:solidFill>
                <a:srgbClr val="CF6DA4">
                  <a:lumMod val="50000"/>
                </a:srgbClr>
              </a:solidFill>
              <a:cs typeface="B Homa" panose="00000400000000000000" pitchFamily="2" charset="-78"/>
            </a:endParaRPr>
          </a:p>
        </p:txBody>
      </p:sp>
    </p:spTree>
    <p:extLst>
      <p:ext uri="{BB962C8B-B14F-4D97-AF65-F5344CB8AC3E}">
        <p14:creationId xmlns:p14="http://schemas.microsoft.com/office/powerpoint/2010/main" val="10779247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60575" y="409228"/>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1.پل معلق</a:t>
            </a: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2" name="Rectangle 1"/>
          <p:cNvSpPr/>
          <p:nvPr/>
        </p:nvSpPr>
        <p:spPr>
          <a:xfrm>
            <a:off x="2489204" y="1343391"/>
            <a:ext cx="5838401" cy="830997"/>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برای جلوگیری از این آسیب 2 راه را امتحان کرده اند</a:t>
            </a:r>
          </a:p>
          <a:p>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3074" name="Picture 2" descr="C:\Users\Clinic-0911-137-6307\Desktop\New folder\SAM_353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242" t="24973" r="16702"/>
          <a:stretch/>
        </p:blipFill>
        <p:spPr bwMode="auto">
          <a:xfrm>
            <a:off x="587872" y="2405222"/>
            <a:ext cx="2726027" cy="425716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357115" y="1486903"/>
            <a:ext cx="1500373" cy="584775"/>
          </a:xfrm>
          <a:prstGeom prst="rect">
            <a:avLst/>
          </a:prstGeom>
        </p:spPr>
        <p:txBody>
          <a:bodyPr wrap="square">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تونل باد</a:t>
            </a:r>
          </a:p>
        </p:txBody>
      </p:sp>
      <p:sp>
        <p:nvSpPr>
          <p:cNvPr id="4" name="TextBox 3"/>
          <p:cNvSpPr txBox="1"/>
          <p:nvPr/>
        </p:nvSpPr>
        <p:spPr>
          <a:xfrm>
            <a:off x="179512" y="1943556"/>
            <a:ext cx="266429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پل سورن</a:t>
            </a:r>
          </a:p>
        </p:txBody>
      </p:sp>
      <p:pic>
        <p:nvPicPr>
          <p:cNvPr id="7" name="Picture 2" descr="C:\Users\Clinic-0911-137-6307\Desktop\New folder\SAM_353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113" t="58413" r="5258"/>
          <a:stretch/>
        </p:blipFill>
        <p:spPr bwMode="auto">
          <a:xfrm>
            <a:off x="3635896" y="3491273"/>
            <a:ext cx="4382329" cy="31711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202972" y="2629911"/>
            <a:ext cx="1512168" cy="584775"/>
          </a:xfrm>
          <a:prstGeom prst="rect">
            <a:avLst/>
          </a:prstGeom>
          <a:noFill/>
        </p:spPr>
        <p:txBody>
          <a:bodyPr wrap="square" rtlCol="1">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خرپایی</a:t>
            </a:r>
          </a:p>
        </p:txBody>
      </p:sp>
      <p:sp>
        <p:nvSpPr>
          <p:cNvPr id="8" name="TextBox 7"/>
          <p:cNvSpPr txBox="1"/>
          <p:nvPr/>
        </p:nvSpPr>
        <p:spPr>
          <a:xfrm>
            <a:off x="5021796" y="3046568"/>
            <a:ext cx="1512168"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فورث</a:t>
            </a:r>
          </a:p>
        </p:txBody>
      </p:sp>
    </p:spTree>
    <p:extLst>
      <p:ext uri="{BB962C8B-B14F-4D97-AF65-F5344CB8AC3E}">
        <p14:creationId xmlns:p14="http://schemas.microsoft.com/office/powerpoint/2010/main" val="29502604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142984"/>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
            </a:r>
            <a:br>
              <a:rPr lang="fa-IR" sz="3200" dirty="0" smtClean="0">
                <a:solidFill>
                  <a:schemeClr val="accent5">
                    <a:lumMod val="50000"/>
                  </a:schemeClr>
                </a:solidFill>
                <a:cs typeface="B Homa" panose="00000400000000000000" pitchFamily="2" charset="-78"/>
              </a:rPr>
            </a:b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3" name="Rectangle 2"/>
          <p:cNvSpPr/>
          <p:nvPr/>
        </p:nvSpPr>
        <p:spPr>
          <a:xfrm>
            <a:off x="4334629" y="527572"/>
            <a:ext cx="3799438" cy="769441"/>
          </a:xfrm>
          <a:prstGeom prst="rect">
            <a:avLst/>
          </a:prstGeom>
        </p:spPr>
        <p:txBody>
          <a:bodyPr wrap="none">
            <a:spAutoFit/>
          </a:bodyPr>
          <a:lstStyle/>
          <a:p>
            <a:pPr marL="285750" indent="-285750"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2.پل معلق متکی بر کابل</a:t>
            </a:r>
            <a:endParaRPr lang="en-US"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8016" b="10931"/>
          <a:stretch/>
        </p:blipFill>
        <p:spPr>
          <a:xfrm>
            <a:off x="374601" y="2132856"/>
            <a:ext cx="7626423" cy="2979487"/>
          </a:xfrm>
          <a:prstGeom prst="rect">
            <a:avLst/>
          </a:prstGeom>
        </p:spPr>
      </p:pic>
    </p:spTree>
    <p:extLst>
      <p:ext uri="{BB962C8B-B14F-4D97-AF65-F5344CB8AC3E}">
        <p14:creationId xmlns:p14="http://schemas.microsoft.com/office/powerpoint/2010/main" val="30622386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44965" y="21949"/>
            <a:ext cx="3786214" cy="707886"/>
          </a:xfrm>
          <a:prstGeom prst="rect">
            <a:avLst/>
          </a:prstGeom>
          <a:noFill/>
        </p:spPr>
        <p:txBody>
          <a:bodyPr wrap="square" rtlCol="1">
            <a:spAutoFit/>
          </a:bodyPr>
          <a:lstStyle/>
          <a:p>
            <a:r>
              <a:rPr lang="fa-IR" sz="4000" dirty="0">
                <a:ln w="0"/>
                <a:effectLst>
                  <a:outerShdw blurRad="38100" dist="19050" dir="2700000" algn="tl" rotWithShape="0">
                    <a:schemeClr val="dk1">
                      <a:alpha val="40000"/>
                    </a:schemeClr>
                  </a:outerShdw>
                </a:effectLst>
                <a:cs typeface="B Homa" panose="00000400000000000000" pitchFamily="2" charset="-78"/>
              </a:rPr>
              <a:t>فهرست</a:t>
            </a:r>
          </a:p>
        </p:txBody>
      </p:sp>
      <p:sp>
        <p:nvSpPr>
          <p:cNvPr id="8" name="TextBox 7"/>
          <p:cNvSpPr txBox="1"/>
          <p:nvPr/>
        </p:nvSpPr>
        <p:spPr>
          <a:xfrm>
            <a:off x="4830651" y="960667"/>
            <a:ext cx="4000528" cy="584775"/>
          </a:xfrm>
          <a:prstGeom prst="rect">
            <a:avLst/>
          </a:prstGeom>
          <a:noFill/>
        </p:spPr>
        <p:txBody>
          <a:bodyPr wrap="square" rtlCol="1">
            <a:spAutoFit/>
          </a:bodyPr>
          <a:lstStyle/>
          <a:p>
            <a:pPr>
              <a:buFont typeface="Wingdings" pitchFamily="2" charset="2"/>
              <a:buChar char="q"/>
            </a:pPr>
            <a:r>
              <a:rPr lang="fa-IR" sz="3200" dirty="0">
                <a:ln w="0"/>
                <a:effectLst>
                  <a:outerShdw blurRad="38100" dist="19050" dir="2700000" algn="tl" rotWithShape="0">
                    <a:schemeClr val="dk1">
                      <a:alpha val="40000"/>
                    </a:schemeClr>
                  </a:outerShdw>
                </a:effectLst>
                <a:cs typeface="B Homa" panose="00000400000000000000" pitchFamily="2" charset="-78"/>
              </a:rPr>
              <a:t>معرفی کابل</a:t>
            </a:r>
          </a:p>
        </p:txBody>
      </p:sp>
      <p:sp>
        <p:nvSpPr>
          <p:cNvPr id="10" name="TextBox 9"/>
          <p:cNvSpPr txBox="1"/>
          <p:nvPr/>
        </p:nvSpPr>
        <p:spPr>
          <a:xfrm>
            <a:off x="3633537" y="1643050"/>
            <a:ext cx="5197642" cy="584775"/>
          </a:xfrm>
          <a:prstGeom prst="rect">
            <a:avLst/>
          </a:prstGeom>
          <a:noFill/>
        </p:spPr>
        <p:txBody>
          <a:bodyPr wrap="square" rtlCol="1">
            <a:spAutoFit/>
          </a:bodyPr>
          <a:lstStyle/>
          <a:p>
            <a:pPr>
              <a:buFont typeface="Wingdings" pitchFamily="2" charset="2"/>
              <a:buChar char="q"/>
            </a:pPr>
            <a:r>
              <a:rPr lang="fa-IR" sz="3200" dirty="0">
                <a:ln w="0"/>
                <a:effectLst>
                  <a:outerShdw blurRad="38100" dist="19050" dir="2700000" algn="tl" rotWithShape="0">
                    <a:schemeClr val="dk1">
                      <a:alpha val="40000"/>
                    </a:schemeClr>
                  </a:outerShdw>
                </a:effectLst>
                <a:cs typeface="B Homa" panose="00000400000000000000" pitchFamily="2" charset="-78"/>
              </a:rPr>
              <a:t>انواع سازه های کابلی</a:t>
            </a:r>
          </a:p>
        </p:txBody>
      </p:sp>
      <p:sp>
        <p:nvSpPr>
          <p:cNvPr id="11" name="TextBox 10"/>
          <p:cNvSpPr txBox="1"/>
          <p:nvPr/>
        </p:nvSpPr>
        <p:spPr>
          <a:xfrm>
            <a:off x="3838074" y="2227825"/>
            <a:ext cx="4993105" cy="584775"/>
          </a:xfrm>
          <a:prstGeom prst="rect">
            <a:avLst/>
          </a:prstGeom>
          <a:noFill/>
        </p:spPr>
        <p:txBody>
          <a:bodyPr wrap="square" rtlCol="1">
            <a:spAutoFit/>
          </a:bodyPr>
          <a:lstStyle/>
          <a:p>
            <a:pPr>
              <a:buFont typeface="Wingdings" pitchFamily="2" charset="2"/>
              <a:buChar char="q"/>
            </a:pPr>
            <a:r>
              <a:rPr lang="fa-IR" sz="3200" dirty="0">
                <a:ln w="0"/>
                <a:effectLst>
                  <a:outerShdw blurRad="38100" dist="19050" dir="2700000" algn="tl" rotWithShape="0">
                    <a:schemeClr val="dk1">
                      <a:alpha val="40000"/>
                    </a:schemeClr>
                  </a:outerShdw>
                </a:effectLst>
                <a:cs typeface="B Homa" panose="00000400000000000000" pitchFamily="2" charset="-78"/>
              </a:rPr>
              <a:t>مطالعات موردی پل ها</a:t>
            </a:r>
          </a:p>
        </p:txBody>
      </p:sp>
      <p:sp>
        <p:nvSpPr>
          <p:cNvPr id="12" name="TextBox 11"/>
          <p:cNvSpPr txBox="1"/>
          <p:nvPr/>
        </p:nvSpPr>
        <p:spPr>
          <a:xfrm>
            <a:off x="2937928" y="2858766"/>
            <a:ext cx="5893251" cy="1077218"/>
          </a:xfrm>
          <a:prstGeom prst="rect">
            <a:avLst/>
          </a:prstGeom>
          <a:noFill/>
        </p:spPr>
        <p:txBody>
          <a:bodyPr wrap="square" rtlCol="1">
            <a:spAutoFit/>
          </a:bodyPr>
          <a:lstStyle/>
          <a:p>
            <a:pPr>
              <a:buFont typeface="Wingdings" pitchFamily="2" charset="2"/>
              <a:buChar char="q"/>
            </a:pPr>
            <a:r>
              <a:rPr lang="fa-IR" sz="3200" dirty="0">
                <a:ln w="0"/>
                <a:effectLst>
                  <a:outerShdw blurRad="38100" dist="19050" dir="2700000" algn="tl" rotWithShape="0">
                    <a:schemeClr val="dk1">
                      <a:alpha val="40000"/>
                    </a:schemeClr>
                  </a:outerShdw>
                </a:effectLst>
                <a:cs typeface="B Homa" panose="00000400000000000000" pitchFamily="2" charset="-78"/>
              </a:rPr>
              <a:t>مطالعات موردی کابل در ساختمان</a:t>
            </a:r>
            <a:br>
              <a:rPr lang="fa-IR" sz="3200" dirty="0">
                <a:ln w="0"/>
                <a:effectLst>
                  <a:outerShdw blurRad="38100" dist="19050" dir="2700000" algn="tl" rotWithShape="0">
                    <a:schemeClr val="dk1">
                      <a:alpha val="40000"/>
                    </a:schemeClr>
                  </a:outerShdw>
                </a:effectLst>
                <a:cs typeface="B Homa" panose="00000400000000000000" pitchFamily="2" charset="-78"/>
              </a:rPr>
            </a:br>
            <a:endParaRPr lang="fa-IR" sz="3200" dirty="0">
              <a:ln w="0"/>
              <a:effectLst>
                <a:outerShdw blurRad="38100" dist="19050" dir="2700000" algn="tl" rotWithShape="0">
                  <a:schemeClr val="dk1">
                    <a:alpha val="40000"/>
                  </a:schemeClr>
                </a:outerShdw>
              </a:effectLst>
              <a:cs typeface="B Homa" panose="00000400000000000000" pitchFamily="2" charset="-78"/>
            </a:endParaRPr>
          </a:p>
        </p:txBody>
      </p:sp>
      <p:sp>
        <p:nvSpPr>
          <p:cNvPr id="13" name="TextBox 12"/>
          <p:cNvSpPr txBox="1"/>
          <p:nvPr/>
        </p:nvSpPr>
        <p:spPr>
          <a:xfrm>
            <a:off x="5259279" y="3443541"/>
            <a:ext cx="3571900" cy="584775"/>
          </a:xfrm>
          <a:prstGeom prst="rect">
            <a:avLst/>
          </a:prstGeom>
          <a:noFill/>
        </p:spPr>
        <p:txBody>
          <a:bodyPr wrap="square" rtlCol="1">
            <a:spAutoFit/>
          </a:bodyPr>
          <a:lstStyle/>
          <a:p>
            <a:pPr>
              <a:buFont typeface="Wingdings" pitchFamily="2" charset="2"/>
              <a:buChar char="q"/>
            </a:pPr>
            <a:r>
              <a:rPr lang="fa-IR" sz="3200" dirty="0">
                <a:ln w="0"/>
                <a:effectLst>
                  <a:outerShdw blurRad="38100" dist="19050" dir="2700000" algn="tl" rotWithShape="0">
                    <a:schemeClr val="dk1">
                      <a:alpha val="40000"/>
                    </a:schemeClr>
                  </a:outerShdw>
                </a:effectLst>
                <a:cs typeface="B Homa" panose="00000400000000000000" pitchFamily="2" charset="-78"/>
              </a:rPr>
              <a:t>منابع</a:t>
            </a:r>
          </a:p>
        </p:txBody>
      </p:sp>
    </p:spTree>
    <p:extLst>
      <p:ext uri="{BB962C8B-B14F-4D97-AF65-F5344CB8AC3E}">
        <p14:creationId xmlns:p14="http://schemas.microsoft.com/office/powerpoint/2010/main" val="40373574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142984"/>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
            </a:r>
            <a:br>
              <a:rPr lang="fa-IR" sz="3200" dirty="0" smtClean="0">
                <a:solidFill>
                  <a:schemeClr val="accent5">
                    <a:lumMod val="50000"/>
                  </a:schemeClr>
                </a:solidFill>
                <a:cs typeface="B Homa" panose="00000400000000000000" pitchFamily="2" charset="-78"/>
              </a:rPr>
            </a:b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3" name="Rectangle 2"/>
          <p:cNvSpPr/>
          <p:nvPr/>
        </p:nvSpPr>
        <p:spPr>
          <a:xfrm>
            <a:off x="4510966" y="142852"/>
            <a:ext cx="3799438" cy="769441"/>
          </a:xfrm>
          <a:prstGeom prst="rect">
            <a:avLst/>
          </a:prstGeom>
        </p:spPr>
        <p:txBody>
          <a:bodyPr wrap="none">
            <a:spAutoFit/>
          </a:bodyPr>
          <a:lstStyle/>
          <a:p>
            <a:pPr marL="285750" indent="-285750"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2.پل معلق متکی بر کابل</a:t>
            </a:r>
            <a:endParaRPr lang="en-US"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5" name="Picture 3"/>
          <p:cNvPicPr>
            <a:picLocks noChangeAspect="1" noChangeArrowheads="1"/>
          </p:cNvPicPr>
          <p:nvPr/>
        </p:nvPicPr>
        <p:blipFill>
          <a:blip r:embed="rId2"/>
          <a:srcRect/>
          <a:stretch>
            <a:fillRect/>
          </a:stretch>
        </p:blipFill>
        <p:spPr bwMode="auto">
          <a:xfrm>
            <a:off x="3245507" y="1714488"/>
            <a:ext cx="5469158" cy="4000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2519866" y="3071810"/>
            <a:ext cx="654203" cy="515526"/>
          </a:xfrm>
          <a:prstGeom prst="rect">
            <a:avLst/>
          </a:prstGeom>
        </p:spPr>
        <p:txBody>
          <a:bodyPr wrap="square">
            <a:spAutoFit/>
          </a:bodyPr>
          <a:lstStyle/>
          <a:p>
            <a:pPr marL="285750" indent="-285750" algn="just">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چنگی</a:t>
            </a:r>
          </a:p>
        </p:txBody>
      </p:sp>
      <p:sp>
        <p:nvSpPr>
          <p:cNvPr id="7" name="Rectangle 6"/>
          <p:cNvSpPr/>
          <p:nvPr/>
        </p:nvSpPr>
        <p:spPr>
          <a:xfrm>
            <a:off x="530863" y="4056482"/>
            <a:ext cx="2773536" cy="977191"/>
          </a:xfrm>
          <a:prstGeom prst="rect">
            <a:avLst/>
          </a:prstGeom>
        </p:spPr>
        <p:txBody>
          <a:bodyPr wrap="square">
            <a:spAutoFit/>
          </a:bodyPr>
          <a:lstStyle/>
          <a:p>
            <a:pPr marL="285750" indent="-285750" algn="just">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بادبزن(همگرایی کابل روی دکل)</a:t>
            </a:r>
          </a:p>
        </p:txBody>
      </p:sp>
      <p:sp>
        <p:nvSpPr>
          <p:cNvPr id="8" name="Rectangle 7"/>
          <p:cNvSpPr/>
          <p:nvPr/>
        </p:nvSpPr>
        <p:spPr>
          <a:xfrm>
            <a:off x="842321" y="2127656"/>
            <a:ext cx="2331748" cy="977191"/>
          </a:xfrm>
          <a:prstGeom prst="rect">
            <a:avLst/>
          </a:prstGeom>
        </p:spPr>
        <p:txBody>
          <a:bodyPr wrap="square">
            <a:spAutoFit/>
          </a:bodyPr>
          <a:lstStyle/>
          <a:p>
            <a:pPr marL="285750" indent="-285750" algn="just">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تکی(برای عابر پیاده و سبک)</a:t>
            </a:r>
          </a:p>
        </p:txBody>
      </p:sp>
      <p:sp>
        <p:nvSpPr>
          <p:cNvPr id="10" name="Rectangle 9"/>
          <p:cNvSpPr/>
          <p:nvPr/>
        </p:nvSpPr>
        <p:spPr>
          <a:xfrm>
            <a:off x="-183517" y="5128052"/>
            <a:ext cx="3467742" cy="515526"/>
          </a:xfrm>
          <a:prstGeom prst="rect">
            <a:avLst/>
          </a:prstGeom>
        </p:spPr>
        <p:txBody>
          <a:bodyPr wrap="square">
            <a:spAutoFit/>
          </a:bodyPr>
          <a:lstStyle/>
          <a:p>
            <a:pPr marL="285750" indent="-285750" algn="just">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ستاره ای(همگرایی کابل روی عرشه)</a:t>
            </a:r>
          </a:p>
        </p:txBody>
      </p:sp>
    </p:spTree>
    <p:extLst>
      <p:ext uri="{BB962C8B-B14F-4D97-AF65-F5344CB8AC3E}">
        <p14:creationId xmlns:p14="http://schemas.microsoft.com/office/powerpoint/2010/main" val="22191926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142984"/>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
            </a:r>
            <a:br>
              <a:rPr lang="fa-IR" sz="3200" dirty="0" smtClean="0">
                <a:solidFill>
                  <a:schemeClr val="accent5">
                    <a:lumMod val="50000"/>
                  </a:schemeClr>
                </a:solidFill>
                <a:cs typeface="B Homa" panose="00000400000000000000" pitchFamily="2" charset="-78"/>
              </a:rPr>
            </a:b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3" name="Rectangle 2"/>
          <p:cNvSpPr/>
          <p:nvPr/>
        </p:nvSpPr>
        <p:spPr>
          <a:xfrm>
            <a:off x="4510966" y="142852"/>
            <a:ext cx="3799438" cy="769441"/>
          </a:xfrm>
          <a:prstGeom prst="rect">
            <a:avLst/>
          </a:prstGeom>
        </p:spPr>
        <p:txBody>
          <a:bodyPr wrap="none">
            <a:spAutoFit/>
          </a:bodyPr>
          <a:lstStyle/>
          <a:p>
            <a:pPr marL="285750" indent="-285750"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2.پل معلق متکی بر کابل</a:t>
            </a:r>
            <a:endParaRPr lang="en-US"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4" name="TextBox 3"/>
          <p:cNvSpPr txBox="1"/>
          <p:nvPr/>
        </p:nvSpPr>
        <p:spPr>
          <a:xfrm>
            <a:off x="4714876" y="1201151"/>
            <a:ext cx="3214710" cy="584775"/>
          </a:xfrm>
          <a:prstGeom prst="rect">
            <a:avLst/>
          </a:prstGeom>
          <a:noFill/>
        </p:spPr>
        <p:txBody>
          <a:bodyPr wrap="square" rtlCol="1">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پل آلامیلو(چنگی)</a:t>
            </a:r>
          </a:p>
        </p:txBody>
      </p:sp>
      <p:sp>
        <p:nvSpPr>
          <p:cNvPr id="2" name="Rectangle 1"/>
          <p:cNvSpPr/>
          <p:nvPr/>
        </p:nvSpPr>
        <p:spPr>
          <a:xfrm>
            <a:off x="1114882" y="1505117"/>
            <a:ext cx="6869495" cy="738664"/>
          </a:xfrm>
          <a:prstGeom prst="rect">
            <a:avLst/>
          </a:prstGeom>
        </p:spPr>
        <p:txBody>
          <a:bodyPr wrap="square">
            <a:spAutoFit/>
          </a:bodyPr>
          <a:lstStyle/>
          <a:p>
            <a:endParaRPr lang="en-US" dirty="0">
              <a:solidFill>
                <a:prstClr val="black"/>
              </a:solidFill>
            </a:endParaRPr>
          </a:p>
          <a:p>
            <a:pPr algn="justLow"/>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معمار این پل کالاتراوای معروف است..</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3472226"/>
            <a:ext cx="3047367" cy="2255052"/>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48058"/>
            <a:ext cx="5331187" cy="3998390"/>
          </a:xfrm>
          <a:prstGeom prst="rect">
            <a:avLst/>
          </a:prstGeom>
        </p:spPr>
      </p:pic>
    </p:spTree>
    <p:extLst>
      <p:ext uri="{BB962C8B-B14F-4D97-AF65-F5344CB8AC3E}">
        <p14:creationId xmlns:p14="http://schemas.microsoft.com/office/powerpoint/2010/main" val="8157144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142984"/>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
            </a:r>
            <a:br>
              <a:rPr lang="fa-IR" sz="3200" dirty="0" smtClean="0">
                <a:solidFill>
                  <a:schemeClr val="accent5">
                    <a:lumMod val="50000"/>
                  </a:schemeClr>
                </a:solidFill>
                <a:cs typeface="B Homa" panose="00000400000000000000" pitchFamily="2" charset="-78"/>
              </a:rPr>
            </a:b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3" name="Rectangle 2"/>
          <p:cNvSpPr/>
          <p:nvPr/>
        </p:nvSpPr>
        <p:spPr>
          <a:xfrm>
            <a:off x="4510966" y="142852"/>
            <a:ext cx="3799438" cy="769441"/>
          </a:xfrm>
          <a:prstGeom prst="rect">
            <a:avLst/>
          </a:prstGeom>
        </p:spPr>
        <p:txBody>
          <a:bodyPr wrap="none">
            <a:spAutoFit/>
          </a:bodyPr>
          <a:lstStyle/>
          <a:p>
            <a:pPr marL="285750" indent="-285750"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2.پل معلق متکی بر کابل</a:t>
            </a:r>
            <a:endParaRPr lang="en-US"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4" name="TextBox 3"/>
          <p:cNvSpPr txBox="1"/>
          <p:nvPr/>
        </p:nvSpPr>
        <p:spPr>
          <a:xfrm>
            <a:off x="4714876" y="1201151"/>
            <a:ext cx="3214710" cy="584775"/>
          </a:xfrm>
          <a:prstGeom prst="rect">
            <a:avLst/>
          </a:prstGeom>
          <a:noFill/>
        </p:spPr>
        <p:txBody>
          <a:bodyPr wrap="square" rtlCol="1">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پل آلامیلو(چنگی)</a:t>
            </a:r>
          </a:p>
        </p:txBody>
      </p:sp>
      <p:sp>
        <p:nvSpPr>
          <p:cNvPr id="2" name="Rectangle 1"/>
          <p:cNvSpPr/>
          <p:nvPr/>
        </p:nvSpPr>
        <p:spPr>
          <a:xfrm>
            <a:off x="870857" y="1628800"/>
            <a:ext cx="6869495" cy="738664"/>
          </a:xfrm>
          <a:prstGeom prst="rect">
            <a:avLst/>
          </a:prstGeom>
        </p:spPr>
        <p:txBody>
          <a:bodyPr wrap="square">
            <a:spAutoFit/>
          </a:bodyPr>
          <a:lstStyle/>
          <a:p>
            <a:endParaRPr lang="en-US" dirty="0">
              <a:solidFill>
                <a:prstClr val="black"/>
              </a:solidFill>
            </a:endParaRPr>
          </a:p>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a:t>
            </a:r>
          </a:p>
        </p:txBody>
      </p:sp>
      <p:pic>
        <p:nvPicPr>
          <p:cNvPr id="1027" name="Picture 3" descr="C:\Users\Clinic-0911-137-6307\Desktop\New folder\SAM_355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266" t="63280" r="14253" b="20023"/>
          <a:stretch/>
        </p:blipFill>
        <p:spPr bwMode="auto">
          <a:xfrm>
            <a:off x="0" y="2263921"/>
            <a:ext cx="9144000" cy="29725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9512" y="5610815"/>
            <a:ext cx="230425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دهانه های متقاطع</a:t>
            </a:r>
          </a:p>
        </p:txBody>
      </p:sp>
      <p:sp>
        <p:nvSpPr>
          <p:cNvPr id="10" name="TextBox 9"/>
          <p:cNvSpPr txBox="1"/>
          <p:nvPr/>
        </p:nvSpPr>
        <p:spPr>
          <a:xfrm>
            <a:off x="5596051" y="5610815"/>
            <a:ext cx="2880320"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ستون فقرات تو خالی پر</a:t>
            </a:r>
          </a:p>
        </p:txBody>
      </p:sp>
      <p:sp>
        <p:nvSpPr>
          <p:cNvPr id="11" name="TextBox 10"/>
          <p:cNvSpPr txBox="1"/>
          <p:nvPr/>
        </p:nvSpPr>
        <p:spPr>
          <a:xfrm>
            <a:off x="334439" y="3266500"/>
            <a:ext cx="181519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سطح ماشین رو</a:t>
            </a:r>
          </a:p>
        </p:txBody>
      </p:sp>
      <p:sp>
        <p:nvSpPr>
          <p:cNvPr id="12" name="TextBox 11"/>
          <p:cNvSpPr txBox="1"/>
          <p:nvPr/>
        </p:nvSpPr>
        <p:spPr>
          <a:xfrm>
            <a:off x="5794996" y="3212976"/>
            <a:ext cx="194535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های معلق</a:t>
            </a:r>
          </a:p>
        </p:txBody>
      </p:sp>
      <p:cxnSp>
        <p:nvCxnSpPr>
          <p:cNvPr id="6" name="Straight Arrow Connector 5"/>
          <p:cNvCxnSpPr/>
          <p:nvPr/>
        </p:nvCxnSpPr>
        <p:spPr>
          <a:xfrm>
            <a:off x="1259632" y="3773535"/>
            <a:ext cx="504056" cy="663577"/>
          </a:xfrm>
          <a:prstGeom prst="straightConnector1">
            <a:avLst/>
          </a:prstGeom>
          <a:ln w="57150">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2282740" y="4437112"/>
            <a:ext cx="982078" cy="1173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911595">
            <a:off x="4843297" y="2843213"/>
            <a:ext cx="987425"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936487">
            <a:off x="3806825" y="4133073"/>
            <a:ext cx="1530350" cy="150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10732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142984"/>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
            </a:r>
            <a:br>
              <a:rPr lang="fa-IR" sz="3200" dirty="0" smtClean="0">
                <a:solidFill>
                  <a:schemeClr val="accent5">
                    <a:lumMod val="50000"/>
                  </a:schemeClr>
                </a:solidFill>
                <a:cs typeface="B Homa" panose="00000400000000000000" pitchFamily="2" charset="-78"/>
              </a:rPr>
            </a:b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3" name="Rectangle 2"/>
          <p:cNvSpPr/>
          <p:nvPr/>
        </p:nvSpPr>
        <p:spPr>
          <a:xfrm>
            <a:off x="4510966" y="142852"/>
            <a:ext cx="3799438" cy="769441"/>
          </a:xfrm>
          <a:prstGeom prst="rect">
            <a:avLst/>
          </a:prstGeom>
        </p:spPr>
        <p:txBody>
          <a:bodyPr wrap="none">
            <a:spAutoFit/>
          </a:bodyPr>
          <a:lstStyle/>
          <a:p>
            <a:pPr marL="285750" indent="-285750"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2.پل معلق متکی بر کابل</a:t>
            </a:r>
            <a:endParaRPr lang="en-US"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4" name="TextBox 3"/>
          <p:cNvSpPr txBox="1"/>
          <p:nvPr/>
        </p:nvSpPr>
        <p:spPr>
          <a:xfrm>
            <a:off x="4714876" y="1201151"/>
            <a:ext cx="3214710" cy="584775"/>
          </a:xfrm>
          <a:prstGeom prst="rect">
            <a:avLst/>
          </a:prstGeom>
          <a:noFill/>
        </p:spPr>
        <p:txBody>
          <a:bodyPr wrap="square" rtlCol="1">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پل آلامیلو(چنگی)</a:t>
            </a:r>
          </a:p>
        </p:txBody>
      </p:sp>
      <p:pic>
        <p:nvPicPr>
          <p:cNvPr id="2050" name="Picture 2" descr="C:\Users\Clinic-0911-137-6307\Desktop\New folder\SAM_355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016" t="35978" r="29892" b="31641"/>
          <a:stretch/>
        </p:blipFill>
        <p:spPr bwMode="auto">
          <a:xfrm>
            <a:off x="8430" y="2223504"/>
            <a:ext cx="8163970" cy="421020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5870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906038" y="285728"/>
            <a:ext cx="6023680" cy="668646"/>
          </a:xfrm>
          <a:prstGeom prst="rect">
            <a:avLst/>
          </a:prstGeom>
        </p:spPr>
        <p:txBody>
          <a:bodyPr vert="horz" lIns="95678" tIns="47844" rIns="95678" bIns="47844" rtlCol="0" anchor="ctr">
            <a:noAutofit/>
          </a:bodyPr>
          <a:lstStyle>
            <a:lvl1pPr algn="ctr" defTabSz="956779" rtl="0" eaLnBrk="1" latinLnBrk="0" hangingPunct="1">
              <a:spcBef>
                <a:spcPct val="0"/>
              </a:spcBef>
              <a:buNone/>
              <a:defRPr sz="4600" kern="1200">
                <a:solidFill>
                  <a:schemeClr val="tx1"/>
                </a:solidFill>
                <a:latin typeface="+mj-lt"/>
                <a:ea typeface="+mj-ea"/>
                <a:cs typeface="+mj-cs"/>
              </a:defRPr>
            </a:lvl1pPr>
          </a:lstStyle>
          <a:p>
            <a:pPr algn="l"/>
            <a:r>
              <a:rPr lang="fa-IR" sz="3200" b="1" cap="all" dirty="0" smtClean="0">
                <a:ln w="500">
                  <a:solidFill>
                    <a:srgbClr val="B13F9A">
                      <a:shade val="20000"/>
                      <a:satMod val="120000"/>
                    </a:srgbClr>
                  </a:solidFill>
                </a:ln>
                <a:solidFill>
                  <a:srgbClr val="CF6DA4">
                    <a:lumMod val="50000"/>
                  </a:srgbClr>
                </a:solidFill>
                <a:cs typeface="B Homa" panose="00000400000000000000" pitchFamily="2" charset="-78"/>
              </a:rPr>
              <a:t>تفاوت پل متکی بر کابل با پل معلق</a:t>
            </a:r>
          </a:p>
        </p:txBody>
      </p:sp>
      <p:pic>
        <p:nvPicPr>
          <p:cNvPr id="5122" name="Picture 2" descr="C:\Users\masi\Desktop\elham\New folder\kabl\picture\big\800px-Bridge-suspension_svg.png"/>
          <p:cNvPicPr>
            <a:picLocks noChangeAspect="1" noChangeArrowheads="1"/>
          </p:cNvPicPr>
          <p:nvPr/>
        </p:nvPicPr>
        <p:blipFill>
          <a:blip r:embed="rId2"/>
          <a:srcRect/>
          <a:stretch>
            <a:fillRect/>
          </a:stretch>
        </p:blipFill>
        <p:spPr bwMode="auto">
          <a:xfrm>
            <a:off x="1500166" y="3571876"/>
            <a:ext cx="5627077" cy="16611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3" name="Picture 3" descr="C:\Users\masi\Desktop\elham\New folder\kabl\picture\big\700px-Bridge-fan-cable-stayed_svg.png"/>
          <p:cNvPicPr>
            <a:picLocks noChangeAspect="1" noChangeArrowheads="1"/>
          </p:cNvPicPr>
          <p:nvPr/>
        </p:nvPicPr>
        <p:blipFill>
          <a:blip r:embed="rId3"/>
          <a:srcRect/>
          <a:stretch>
            <a:fillRect/>
          </a:stretch>
        </p:blipFill>
        <p:spPr bwMode="auto">
          <a:xfrm>
            <a:off x="1500166" y="1676400"/>
            <a:ext cx="5643602" cy="16097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89582660"/>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63255" y="2285991"/>
            <a:ext cx="2878233" cy="951557"/>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fa-IR">
              <a:solidFill>
                <a:prstClr val="black"/>
              </a:solidFill>
            </a:endParaRPr>
          </a:p>
        </p:txBody>
      </p:sp>
      <p:sp>
        <p:nvSpPr>
          <p:cNvPr id="11" name="Rectangle 10"/>
          <p:cNvSpPr/>
          <p:nvPr/>
        </p:nvSpPr>
        <p:spPr>
          <a:xfrm>
            <a:off x="363255" y="3714752"/>
            <a:ext cx="2851423" cy="2500330"/>
          </a:xfrm>
          <a:prstGeom prst="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fa-IR">
              <a:solidFill>
                <a:prstClr val="black"/>
              </a:solidFill>
            </a:endParaRPr>
          </a:p>
        </p:txBody>
      </p:sp>
      <p:sp>
        <p:nvSpPr>
          <p:cNvPr id="9" name="Title 8"/>
          <p:cNvSpPr>
            <a:spLocks noGrp="1"/>
          </p:cNvSpPr>
          <p:nvPr>
            <p:ph type="title"/>
          </p:nvPr>
        </p:nvSpPr>
        <p:spPr>
          <a:xfrm>
            <a:off x="488514" y="2094474"/>
            <a:ext cx="2869039" cy="1143000"/>
          </a:xfrm>
        </p:spPr>
        <p:txBody>
          <a:bodyPr>
            <a:noAutofit/>
          </a:bodyPr>
          <a:lstStyle/>
          <a:p>
            <a:pPr marL="285750" indent="-285750" algn="r">
              <a:lnSpc>
                <a:spcPct val="150000"/>
              </a:lnSpc>
            </a:pPr>
            <a:r>
              <a:rPr lang="fa-IR" sz="2000" b="1" dirty="0">
                <a:ln w="500">
                  <a:solidFill>
                    <a:srgbClr val="B13F9A">
                      <a:shade val="20000"/>
                      <a:satMod val="120000"/>
                    </a:srgbClr>
                  </a:solidFill>
                </a:ln>
                <a:solidFill>
                  <a:srgbClr val="CF6DA4">
                    <a:lumMod val="50000"/>
                  </a:srgbClr>
                </a:solidFill>
                <a:latin typeface="+mn-lt"/>
                <a:ea typeface="+mn-ea"/>
                <a:cs typeface="B Homa" panose="00000400000000000000" pitchFamily="2" charset="-78"/>
              </a:rPr>
              <a:t>سقف هاودکل های </a:t>
            </a:r>
            <a:r>
              <a:rPr lang="fa-IR" sz="2000" b="1" dirty="0" smtClean="0">
                <a:ln w="500">
                  <a:solidFill>
                    <a:srgbClr val="B13F9A">
                      <a:shade val="20000"/>
                      <a:satMod val="120000"/>
                    </a:srgbClr>
                  </a:solidFill>
                </a:ln>
                <a:solidFill>
                  <a:srgbClr val="CF6DA4">
                    <a:lumMod val="50000"/>
                  </a:srgbClr>
                </a:solidFill>
                <a:latin typeface="+mn-lt"/>
                <a:ea typeface="+mn-ea"/>
                <a:cs typeface="B Homa" panose="00000400000000000000" pitchFamily="2" charset="-78"/>
              </a:rPr>
              <a:t>مهارشده</a:t>
            </a:r>
            <a:br>
              <a:rPr lang="fa-IR" sz="2000" b="1" dirty="0" smtClean="0">
                <a:ln w="500">
                  <a:solidFill>
                    <a:srgbClr val="B13F9A">
                      <a:shade val="20000"/>
                      <a:satMod val="120000"/>
                    </a:srgbClr>
                  </a:solidFill>
                </a:ln>
                <a:solidFill>
                  <a:srgbClr val="CF6DA4">
                    <a:lumMod val="50000"/>
                  </a:srgbClr>
                </a:solidFill>
                <a:latin typeface="+mn-lt"/>
                <a:ea typeface="+mn-ea"/>
                <a:cs typeface="B Homa" panose="00000400000000000000" pitchFamily="2" charset="-78"/>
              </a:rPr>
            </a:br>
            <a:r>
              <a:rPr lang="fa-IR" sz="2000" b="1" dirty="0" smtClean="0">
                <a:ln w="500">
                  <a:solidFill>
                    <a:srgbClr val="B13F9A">
                      <a:shade val="20000"/>
                      <a:satMod val="120000"/>
                    </a:srgbClr>
                  </a:solidFill>
                </a:ln>
                <a:solidFill>
                  <a:srgbClr val="CF6DA4">
                    <a:lumMod val="50000"/>
                  </a:srgbClr>
                </a:solidFill>
                <a:latin typeface="+mn-lt"/>
                <a:ea typeface="+mn-ea"/>
                <a:cs typeface="B Homa" panose="00000400000000000000" pitchFamily="2" charset="-78"/>
              </a:rPr>
              <a:t> </a:t>
            </a:r>
            <a:r>
              <a:rPr lang="fa-IR" sz="2000" b="1" dirty="0">
                <a:ln w="500">
                  <a:solidFill>
                    <a:srgbClr val="B13F9A">
                      <a:shade val="20000"/>
                      <a:satMod val="120000"/>
                    </a:srgbClr>
                  </a:solidFill>
                </a:ln>
                <a:solidFill>
                  <a:srgbClr val="CF6DA4">
                    <a:lumMod val="50000"/>
                  </a:srgbClr>
                </a:solidFill>
                <a:latin typeface="+mn-lt"/>
                <a:ea typeface="+mn-ea"/>
                <a:cs typeface="B Homa" panose="00000400000000000000" pitchFamily="2" charset="-78"/>
              </a:rPr>
              <a:t>باکابل</a:t>
            </a:r>
          </a:p>
        </p:txBody>
      </p:sp>
      <p:sp>
        <p:nvSpPr>
          <p:cNvPr id="5" name="Rectangle 4"/>
          <p:cNvSpPr/>
          <p:nvPr/>
        </p:nvSpPr>
        <p:spPr>
          <a:xfrm>
            <a:off x="3429024" y="500042"/>
            <a:ext cx="4572000" cy="1138773"/>
          </a:xfrm>
          <a:prstGeom prst="rect">
            <a:avLst/>
          </a:prstGeom>
        </p:spPr>
        <p:txBody>
          <a:bodyPr>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 مطالعات موردی ساختمان ها</a:t>
            </a:r>
            <a:br>
              <a:rPr lang="fa-IR" sz="3200" b="1" cap="all" dirty="0">
                <a:ln w="500">
                  <a:solidFill>
                    <a:srgbClr val="B13F9A">
                      <a:shade val="20000"/>
                      <a:satMod val="120000"/>
                    </a:srgbClr>
                  </a:solidFill>
                </a:ln>
                <a:solidFill>
                  <a:srgbClr val="CF6DA4">
                    <a:lumMod val="50000"/>
                  </a:srgbClr>
                </a:solidFill>
                <a:cs typeface="B Homa" panose="00000400000000000000" pitchFamily="2" charset="-78"/>
              </a:rPr>
            </a:br>
            <a:r>
              <a:rPr lang="fa-IR" dirty="0">
                <a:solidFill>
                  <a:prstClr val="white"/>
                </a:solidFill>
                <a:cs typeface="B Davat" pitchFamily="2" charset="-78"/>
              </a:rPr>
              <a:t/>
            </a:r>
            <a:br>
              <a:rPr lang="fa-IR" dirty="0">
                <a:solidFill>
                  <a:prstClr val="white"/>
                </a:solidFill>
                <a:cs typeface="B Davat" pitchFamily="2" charset="-78"/>
              </a:rPr>
            </a:br>
            <a:endParaRPr lang="fa-IR" dirty="0">
              <a:solidFill>
                <a:prstClr val="black"/>
              </a:solidFill>
            </a:endParaRPr>
          </a:p>
        </p:txBody>
      </p:sp>
      <p:sp>
        <p:nvSpPr>
          <p:cNvPr id="6" name="Title 1"/>
          <p:cNvSpPr txBox="1">
            <a:spLocks/>
          </p:cNvSpPr>
          <p:nvPr/>
        </p:nvSpPr>
        <p:spPr>
          <a:xfrm>
            <a:off x="5582439" y="2974668"/>
            <a:ext cx="3561561" cy="668646"/>
          </a:xfrm>
          <a:prstGeom prst="rect">
            <a:avLst/>
          </a:prstGeom>
        </p:spPr>
        <p:txBody>
          <a:bodyPr vert="horz" lIns="95678" tIns="47844" rIns="95678" bIns="47844" rtlCol="0" anchor="ctr">
            <a:noAutofit/>
          </a:bodyPr>
          <a:lstStyle>
            <a:lvl1pPr algn="ctr" defTabSz="956779" rtl="0" eaLnBrk="1" latinLnBrk="0" hangingPunct="1">
              <a:spcBef>
                <a:spcPct val="0"/>
              </a:spcBef>
              <a:buNone/>
              <a:defRPr sz="4600" kern="1200">
                <a:solidFill>
                  <a:schemeClr val="tx1"/>
                </a:solidFill>
                <a:latin typeface="+mj-lt"/>
                <a:ea typeface="+mj-ea"/>
                <a:cs typeface="+mj-cs"/>
              </a:defRPr>
            </a:lvl1pPr>
          </a:lstStyle>
          <a:p>
            <a:pPr algn="r"/>
            <a:r>
              <a:rPr lang="fa-IR" sz="2800" b="1" cap="all" dirty="0" smtClean="0">
                <a:ln w="500">
                  <a:solidFill>
                    <a:srgbClr val="B13F9A">
                      <a:shade val="20000"/>
                      <a:satMod val="120000"/>
                    </a:srgbClr>
                  </a:solidFill>
                </a:ln>
                <a:solidFill>
                  <a:srgbClr val="CF6DA4">
                    <a:lumMod val="50000"/>
                  </a:srgbClr>
                </a:solidFill>
                <a:cs typeface="B Homa" panose="00000400000000000000" pitchFamily="2" charset="-78"/>
              </a:rPr>
              <a:t>انواع ساختمان </a:t>
            </a:r>
          </a:p>
          <a:p>
            <a:pPr algn="r"/>
            <a:r>
              <a:rPr lang="fa-IR" sz="2800" b="1" cap="all" dirty="0" smtClean="0">
                <a:ln w="500">
                  <a:solidFill>
                    <a:srgbClr val="B13F9A">
                      <a:shade val="20000"/>
                      <a:satMod val="120000"/>
                    </a:srgbClr>
                  </a:solidFill>
                </a:ln>
                <a:solidFill>
                  <a:srgbClr val="CF6DA4">
                    <a:lumMod val="50000"/>
                  </a:srgbClr>
                </a:solidFill>
                <a:cs typeface="B Homa" panose="00000400000000000000" pitchFamily="2" charset="-78"/>
              </a:rPr>
              <a:t>های کابلی</a:t>
            </a:r>
            <a:endParaRPr lang="en-GB" sz="28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7" name="Rectangle 6"/>
          <p:cNvSpPr/>
          <p:nvPr/>
        </p:nvSpPr>
        <p:spPr>
          <a:xfrm>
            <a:off x="2592672" y="2285992"/>
            <a:ext cx="4572000" cy="1938992"/>
          </a:xfrm>
          <a:prstGeom prst="rect">
            <a:avLst/>
          </a:prstGeom>
        </p:spPr>
        <p:txBody>
          <a:bodyPr>
            <a:spAutoFit/>
          </a:bodyPr>
          <a:lstStyle/>
          <a:p>
            <a:pPr marL="285750" indent="-285750" algn="just">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1. مهار شده با کابل(متکی بر کابل)</a:t>
            </a:r>
          </a:p>
          <a:p>
            <a:pPr marL="285750" indent="-285750" algn="just">
              <a:lnSpc>
                <a:spcPct val="150000"/>
              </a:lnSpc>
            </a:pPr>
            <a:endParaRPr lang="fa-IR" sz="2000" b="1" cap="all" dirty="0">
              <a:ln w="500">
                <a:solidFill>
                  <a:srgbClr val="B13F9A">
                    <a:shade val="20000"/>
                    <a:satMod val="120000"/>
                  </a:srgbClr>
                </a:solidFill>
              </a:ln>
              <a:solidFill>
                <a:srgbClr val="CF6DA4">
                  <a:lumMod val="50000"/>
                </a:srgbClr>
              </a:solidFill>
              <a:cs typeface="B Homa" panose="00000400000000000000" pitchFamily="2" charset="-78"/>
            </a:endParaRPr>
          </a:p>
          <a:p>
            <a:pPr marL="285750" indent="-285750" algn="just">
              <a:lnSpc>
                <a:spcPct val="150000"/>
              </a:lnSpc>
            </a:pPr>
            <a:endParaRPr lang="fa-IR" sz="2000" b="1" cap="all" dirty="0">
              <a:ln w="500">
                <a:solidFill>
                  <a:srgbClr val="B13F9A">
                    <a:shade val="20000"/>
                    <a:satMod val="120000"/>
                  </a:srgbClr>
                </a:solidFill>
              </a:ln>
              <a:solidFill>
                <a:srgbClr val="CF6DA4">
                  <a:lumMod val="50000"/>
                </a:srgbClr>
              </a:solidFill>
              <a:cs typeface="B Homa" panose="00000400000000000000" pitchFamily="2" charset="-78"/>
            </a:endParaRPr>
          </a:p>
          <a:p>
            <a:pPr marL="285750" indent="-285750" algn="just">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2.سازه های معلق با فرم طنابی</a:t>
            </a:r>
          </a:p>
        </p:txBody>
      </p:sp>
      <p:sp>
        <p:nvSpPr>
          <p:cNvPr id="8" name="Right Brace 7"/>
          <p:cNvSpPr/>
          <p:nvPr/>
        </p:nvSpPr>
        <p:spPr>
          <a:xfrm>
            <a:off x="7021796" y="2120249"/>
            <a:ext cx="285752" cy="2428892"/>
          </a:xfrm>
          <a:prstGeom prst="righ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fa-IR" dirty="0">
              <a:solidFill>
                <a:prstClr val="black"/>
              </a:solidFill>
            </a:endParaRPr>
          </a:p>
          <a:p>
            <a:pPr algn="ctr"/>
            <a:endParaRPr lang="fa-IR" dirty="0">
              <a:solidFill>
                <a:prstClr val="black"/>
              </a:solidFill>
            </a:endParaRPr>
          </a:p>
          <a:p>
            <a:pPr algn="ctr"/>
            <a:endParaRPr lang="fa-IR" dirty="0">
              <a:solidFill>
                <a:prstClr val="black"/>
              </a:solidFill>
            </a:endParaRPr>
          </a:p>
          <a:p>
            <a:pPr algn="ctr"/>
            <a:endParaRPr lang="fa-IR" dirty="0">
              <a:solidFill>
                <a:prstClr val="black"/>
              </a:solidFill>
            </a:endParaRPr>
          </a:p>
        </p:txBody>
      </p:sp>
      <p:sp>
        <p:nvSpPr>
          <p:cNvPr id="10" name="Rectangle 9"/>
          <p:cNvSpPr/>
          <p:nvPr/>
        </p:nvSpPr>
        <p:spPr>
          <a:xfrm>
            <a:off x="363255" y="3643314"/>
            <a:ext cx="2851423" cy="2400657"/>
          </a:xfrm>
          <a:prstGeom prst="rect">
            <a:avLst/>
          </a:prstGeom>
        </p:spPr>
        <p:txBody>
          <a:bodyPr wrap="square">
            <a:spAutoFit/>
          </a:bodyPr>
          <a:lstStyle/>
          <a:p>
            <a:pPr marL="285750" indent="-285750">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1.تک انحنا</a:t>
            </a:r>
          </a:p>
          <a:p>
            <a:pPr marL="285750" indent="-285750">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2.کابل های مضاعف(سقف چرخ دوچرخه ای)</a:t>
            </a:r>
          </a:p>
          <a:p>
            <a:pPr marL="285750" indent="-285750">
              <a:lnSpc>
                <a:spcPct val="150000"/>
              </a:lnSpc>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3.سازه های معلق باانحنای </a:t>
            </a:r>
            <a:r>
              <a:rPr lang="fa-IR" sz="2000" b="1" cap="all" dirty="0" smtClean="0">
                <a:ln w="500">
                  <a:solidFill>
                    <a:srgbClr val="B13F9A">
                      <a:shade val="20000"/>
                      <a:satMod val="120000"/>
                    </a:srgbClr>
                  </a:solidFill>
                </a:ln>
                <a:solidFill>
                  <a:srgbClr val="CF6DA4">
                    <a:lumMod val="50000"/>
                  </a:srgbClr>
                </a:solidFill>
                <a:cs typeface="B Homa" panose="00000400000000000000" pitchFamily="2" charset="-78"/>
              </a:rPr>
              <a:t>دوگانه(زین </a:t>
            </a: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اسبی)</a:t>
            </a:r>
          </a:p>
        </p:txBody>
      </p:sp>
      <p:sp>
        <p:nvSpPr>
          <p:cNvPr id="13" name="Left Arrow 12"/>
          <p:cNvSpPr/>
          <p:nvPr/>
        </p:nvSpPr>
        <p:spPr>
          <a:xfrm>
            <a:off x="3357554" y="3857628"/>
            <a:ext cx="785818" cy="214314"/>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
        <p:nvSpPr>
          <p:cNvPr id="14" name="Left Arrow 13"/>
          <p:cNvSpPr/>
          <p:nvPr/>
        </p:nvSpPr>
        <p:spPr>
          <a:xfrm>
            <a:off x="3357554" y="2500306"/>
            <a:ext cx="642942" cy="214314"/>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39281698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0" y="2357430"/>
            <a:ext cx="7242048" cy="1143000"/>
          </a:xfrm>
        </p:spPr>
        <p:txBody>
          <a:bodyPr>
            <a:noAutofit/>
          </a:bodyPr>
          <a:lstStyle/>
          <a:p>
            <a:pPr algn="r">
              <a:lnSpc>
                <a:spcPct val="150000"/>
              </a:lnSpc>
            </a:pPr>
            <a:r>
              <a:rPr lang="fa-IR" sz="3200" dirty="0" smtClean="0">
                <a:solidFill>
                  <a:schemeClr val="accent5">
                    <a:lumMod val="50000"/>
                  </a:schemeClr>
                </a:solidFill>
                <a:cs typeface="B Homa" panose="00000400000000000000" pitchFamily="2" charset="-78"/>
              </a:rPr>
              <a:t/>
            </a:r>
            <a:br>
              <a:rPr lang="fa-IR" sz="3200" dirty="0" smtClean="0">
                <a:solidFill>
                  <a:schemeClr val="accent5">
                    <a:lumMod val="50000"/>
                  </a:schemeClr>
                </a:solidFill>
                <a:cs typeface="B Homa" panose="00000400000000000000" pitchFamily="2" charset="-78"/>
              </a:rPr>
            </a:br>
            <a:r>
              <a:rPr lang="en-GB" sz="3200" dirty="0" smtClean="0">
                <a:solidFill>
                  <a:schemeClr val="accent5">
                    <a:lumMod val="50000"/>
                  </a:schemeClr>
                </a:solidFill>
                <a:cs typeface="B Homa" panose="00000400000000000000" pitchFamily="2" charset="-78"/>
              </a:rPr>
              <a:t/>
            </a:r>
            <a:br>
              <a:rPr lang="en-GB" sz="3200" dirty="0" smtClean="0">
                <a:solidFill>
                  <a:schemeClr val="accent5">
                    <a:lumMod val="50000"/>
                  </a:schemeClr>
                </a:solidFill>
                <a:cs typeface="B Homa" panose="00000400000000000000" pitchFamily="2" charset="-78"/>
              </a:rPr>
            </a:br>
            <a:endParaRPr lang="fa-IR" sz="3200" dirty="0" smtClean="0">
              <a:solidFill>
                <a:schemeClr val="accent5">
                  <a:lumMod val="50000"/>
                </a:schemeClr>
              </a:solidFill>
              <a:cs typeface="B Homa" panose="00000400000000000000" pitchFamily="2" charset="-78"/>
            </a:endParaRPr>
          </a:p>
        </p:txBody>
      </p:sp>
      <p:sp>
        <p:nvSpPr>
          <p:cNvPr id="7" name="Rectangle 6"/>
          <p:cNvSpPr/>
          <p:nvPr/>
        </p:nvSpPr>
        <p:spPr>
          <a:xfrm>
            <a:off x="2003952" y="261099"/>
            <a:ext cx="6851289" cy="1292662"/>
          </a:xfrm>
          <a:prstGeom prst="rect">
            <a:avLst/>
          </a:prstGeom>
        </p:spPr>
        <p:txBody>
          <a:bodyPr wrap="square">
            <a:spAutoFit/>
          </a:bodyPr>
          <a:lstStyle/>
          <a:p>
            <a:pPr marL="285750" indent="-285750"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دکل های مهار شده با کابل(متکی بر کابل)</a:t>
            </a:r>
          </a:p>
          <a:p>
            <a:pPr marL="285750" indent="-285750" algn="just">
              <a:lnSpc>
                <a:spcPct val="150000"/>
              </a:lnSpc>
            </a:pPr>
            <a:endParaRPr lang="fa-IR" sz="20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12" name="Picture 5"/>
          <p:cNvPicPr>
            <a:picLocks noChangeAspect="1" noChangeArrowheads="1"/>
          </p:cNvPicPr>
          <p:nvPr/>
        </p:nvPicPr>
        <p:blipFill>
          <a:blip r:embed="rId2"/>
          <a:srcRect/>
          <a:stretch>
            <a:fillRect/>
          </a:stretch>
        </p:blipFill>
        <p:spPr bwMode="auto">
          <a:xfrm>
            <a:off x="5729828" y="2318288"/>
            <a:ext cx="2321641" cy="45397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Content Placeholder 2"/>
          <p:cNvSpPr txBox="1">
            <a:spLocks/>
          </p:cNvSpPr>
          <p:nvPr/>
        </p:nvSpPr>
        <p:spPr>
          <a:xfrm>
            <a:off x="3635896" y="1721265"/>
            <a:ext cx="2093932" cy="2152017"/>
          </a:xfrm>
          <a:prstGeom prst="rect">
            <a:avLst/>
          </a:prstGeom>
        </p:spPr>
        <p:txBody>
          <a:bodyPr>
            <a:noAutofit/>
          </a:bodyPr>
          <a:lstStyle/>
          <a:p>
            <a:pPr marL="274320" indent="-274320" algn="justLow">
              <a:spcBef>
                <a:spcPts val="600"/>
              </a:spcBef>
              <a:buClr>
                <a:srgbClr val="B13F9A"/>
              </a:buClr>
              <a:buSzPct val="73000"/>
              <a:buFont typeface="Wingdings 2"/>
              <a:buNone/>
              <a:defRPr/>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 نقش کابل ها ،تامین پایداری دکل است.</a:t>
            </a:r>
          </a:p>
          <a:p>
            <a:pPr marL="274320" indent="-274320" algn="justLow">
              <a:spcBef>
                <a:spcPts val="600"/>
              </a:spcBef>
              <a:buClr>
                <a:srgbClr val="B13F9A"/>
              </a:buClr>
              <a:buSzPct val="73000"/>
              <a:buFont typeface="Wingdings 2"/>
              <a:buNone/>
              <a:defRPr/>
            </a:pPr>
            <a:r>
              <a:rPr lang="fa-IR" sz="2000" b="1" cap="all" dirty="0">
                <a:ln w="500">
                  <a:solidFill>
                    <a:srgbClr val="B13F9A">
                      <a:shade val="20000"/>
                      <a:satMod val="120000"/>
                    </a:srgbClr>
                  </a:solidFill>
                </a:ln>
                <a:solidFill>
                  <a:srgbClr val="CF6DA4">
                    <a:lumMod val="50000"/>
                  </a:srgbClr>
                </a:solidFill>
                <a:cs typeface="B Homa" panose="00000400000000000000" pitchFamily="2" charset="-78"/>
              </a:rPr>
              <a:t>ایده این نوع دکل ها ساخت دکلی ظریف با مصالح کمتر است.</a:t>
            </a: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a:p>
            <a:pPr marL="274320" indent="-274320">
              <a:spcBef>
                <a:spcPts val="600"/>
              </a:spcBef>
              <a:buClr>
                <a:srgbClr val="B13F9A"/>
              </a:buClr>
              <a:buSzPct val="73000"/>
              <a:buFont typeface="Wingdings 2"/>
              <a:buNone/>
              <a:defRPr/>
            </a:pPr>
            <a:endParaRPr lang="fa-IR" sz="2000" b="1" dirty="0">
              <a:solidFill>
                <a:prstClr val="black"/>
              </a:solidFill>
              <a:cs typeface="B Nazanin" pitchFamily="2" charset="-78"/>
            </a:endParaRPr>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520" y="2420888"/>
            <a:ext cx="3441997" cy="4549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24541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cstate="print"/>
          <a:srcRect/>
          <a:stretch>
            <a:fillRect/>
          </a:stretch>
        </p:blipFill>
        <p:spPr bwMode="auto">
          <a:xfrm>
            <a:off x="1619672" y="1991553"/>
            <a:ext cx="5582994" cy="44188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itle 1"/>
          <p:cNvSpPr txBox="1">
            <a:spLocks/>
          </p:cNvSpPr>
          <p:nvPr/>
        </p:nvSpPr>
        <p:spPr>
          <a:xfrm>
            <a:off x="2856972" y="265975"/>
            <a:ext cx="6279856" cy="668646"/>
          </a:xfrm>
          <a:prstGeom prst="rect">
            <a:avLst/>
          </a:prstGeom>
        </p:spPr>
        <p:txBody>
          <a:bodyPr vert="horz" lIns="95678" tIns="47844" rIns="95678" bIns="47844" rtlCol="0" anchor="ctr">
            <a:noAutofit/>
          </a:bodyPr>
          <a:lstStyle>
            <a:lvl1pPr algn="ctr" defTabSz="956779" rtl="0" eaLnBrk="1" latinLnBrk="0" hangingPunct="1">
              <a:spcBef>
                <a:spcPct val="0"/>
              </a:spcBef>
              <a:buNone/>
              <a:defRPr sz="4600" kern="1200">
                <a:solidFill>
                  <a:schemeClr val="tx1"/>
                </a:solidFill>
                <a:latin typeface="+mj-lt"/>
                <a:ea typeface="+mj-ea"/>
                <a:cs typeface="+mj-cs"/>
              </a:defRPr>
            </a:lvl1pPr>
          </a:lstStyle>
          <a:p>
            <a:pPr algn="l"/>
            <a:r>
              <a:rPr lang="fa-IR" sz="3200" b="1" cap="all" dirty="0" smtClean="0">
                <a:ln w="500">
                  <a:solidFill>
                    <a:srgbClr val="B13F9A">
                      <a:shade val="20000"/>
                      <a:satMod val="120000"/>
                    </a:srgbClr>
                  </a:solidFill>
                </a:ln>
                <a:solidFill>
                  <a:srgbClr val="CF6DA4">
                    <a:lumMod val="50000"/>
                  </a:srgbClr>
                </a:solidFill>
                <a:cs typeface="B Homa" panose="00000400000000000000" pitchFamily="2" charset="-78"/>
              </a:rPr>
              <a:t>دکل های مهار شده با کابل (متکی بر کابل)</a:t>
            </a:r>
            <a:endParaRPr lang="en-GB" sz="32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7" name="Content Placeholder 2"/>
          <p:cNvSpPr>
            <a:spLocks noGrp="1"/>
          </p:cNvSpPr>
          <p:nvPr>
            <p:ph sz="quarter" idx="13"/>
          </p:nvPr>
        </p:nvSpPr>
        <p:spPr>
          <a:xfrm>
            <a:off x="4644008" y="3789040"/>
            <a:ext cx="3456384" cy="1952932"/>
          </a:xfrm>
        </p:spPr>
        <p:txBody>
          <a:bodyPr>
            <a:normAutofit/>
          </a:bodyPr>
          <a:lstStyle/>
          <a:p>
            <a:pPr algn="justLow">
              <a:buNone/>
            </a:pPr>
            <a:r>
              <a:rPr lang="fa-IR" sz="1600" dirty="0" smtClean="0">
                <a:cs typeface="B Davat" pitchFamily="2" charset="-78"/>
              </a:rPr>
              <a:t>          </a:t>
            </a:r>
            <a:endParaRPr lang="fa-IR" sz="2400" b="1" cap="all" dirty="0">
              <a:ln w="500">
                <a:solidFill>
                  <a:schemeClr val="tx2">
                    <a:shade val="20000"/>
                    <a:satMod val="120000"/>
                  </a:schemeClr>
                </a:solidFill>
              </a:ln>
              <a:solidFill>
                <a:schemeClr val="accent5">
                  <a:lumMod val="50000"/>
                </a:schemeClr>
              </a:solidFill>
              <a:latin typeface="+mj-lt"/>
              <a:ea typeface="+mj-ea"/>
              <a:cs typeface="B Homa" panose="00000400000000000000" pitchFamily="2" charset="-78"/>
            </a:endParaRPr>
          </a:p>
        </p:txBody>
      </p:sp>
      <p:sp>
        <p:nvSpPr>
          <p:cNvPr id="8" name="Content Placeholder 2"/>
          <p:cNvSpPr txBox="1">
            <a:spLocks/>
          </p:cNvSpPr>
          <p:nvPr/>
        </p:nvSpPr>
        <p:spPr>
          <a:xfrm>
            <a:off x="4791134" y="1268760"/>
            <a:ext cx="2411532" cy="580054"/>
          </a:xfrm>
          <a:prstGeom prst="rect">
            <a:avLst/>
          </a:prstGeom>
        </p:spPr>
        <p:txBody>
          <a:bodyPr vert="horz" lIns="91440" tIns="45720" rIns="91440" bIns="45720" rtlCol="1">
            <a:normAutofit fontScale="32500" lnSpcReduction="20000"/>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fa-IR" sz="6000" b="1" cap="all" dirty="0" smtClean="0">
                <a:ln w="500">
                  <a:solidFill>
                    <a:srgbClr val="B13F9A">
                      <a:shade val="20000"/>
                      <a:satMod val="120000"/>
                    </a:srgbClr>
                  </a:solidFill>
                </a:ln>
                <a:solidFill>
                  <a:srgbClr val="CF6DA4">
                    <a:lumMod val="50000"/>
                  </a:srgbClr>
                </a:solidFill>
                <a:cs typeface="B Homa" panose="00000400000000000000" pitchFamily="2" charset="-78"/>
              </a:rPr>
              <a:t>چگونگی ارایش کابل ها</a:t>
            </a:r>
          </a:p>
          <a:p>
            <a:pPr>
              <a:buFont typeface="Arial" pitchFamily="34" charset="0"/>
              <a:buNone/>
            </a:pPr>
            <a:endParaRPr lang="fa-IR" sz="6000" b="1" cap="all" dirty="0" smtClean="0">
              <a:ln w="500">
                <a:solidFill>
                  <a:srgbClr val="B13F9A">
                    <a:shade val="20000"/>
                    <a:satMod val="120000"/>
                  </a:srgbClr>
                </a:solidFill>
              </a:ln>
              <a:solidFill>
                <a:srgbClr val="CF6DA4">
                  <a:lumMod val="50000"/>
                </a:srgbClr>
              </a:solidFill>
              <a:cs typeface="B Homa" panose="00000400000000000000" pitchFamily="2" charset="-78"/>
            </a:endParaRPr>
          </a:p>
          <a:p>
            <a:pPr>
              <a:buFont typeface="Arial" pitchFamily="34" charset="0"/>
              <a:buNone/>
            </a:pPr>
            <a:endParaRPr lang="fa-IR" sz="6000" b="1" cap="all" dirty="0" smtClean="0">
              <a:ln w="500">
                <a:solidFill>
                  <a:srgbClr val="B13F9A">
                    <a:shade val="20000"/>
                    <a:satMod val="120000"/>
                  </a:srgbClr>
                </a:solidFill>
              </a:ln>
              <a:solidFill>
                <a:srgbClr val="CF6DA4">
                  <a:lumMod val="50000"/>
                </a:srgbClr>
              </a:solidFill>
              <a:cs typeface="B Homa" panose="00000400000000000000" pitchFamily="2" charset="-78"/>
            </a:endParaRPr>
          </a:p>
          <a:p>
            <a:pPr>
              <a:buFont typeface="Arial" pitchFamily="34" charset="0"/>
              <a:buNone/>
            </a:pPr>
            <a:endParaRPr lang="fa-IR" sz="6000" b="1" cap="all" dirty="0" smtClean="0">
              <a:ln w="500">
                <a:solidFill>
                  <a:srgbClr val="B13F9A">
                    <a:shade val="20000"/>
                    <a:satMod val="120000"/>
                  </a:srgbClr>
                </a:solidFill>
              </a:ln>
              <a:solidFill>
                <a:srgbClr val="CF6DA4">
                  <a:lumMod val="50000"/>
                </a:srgbClr>
              </a:solidFill>
              <a:cs typeface="B Homa" panose="00000400000000000000" pitchFamily="2" charset="-78"/>
            </a:endParaRPr>
          </a:p>
          <a:p>
            <a:pPr>
              <a:buFont typeface="Arial" pitchFamily="34" charset="0"/>
              <a:buNone/>
            </a:pPr>
            <a:endParaRPr lang="fa-IR" sz="1600" b="1" dirty="0" smtClean="0">
              <a:solidFill>
                <a:prstClr val="black"/>
              </a:solidFill>
              <a:cs typeface="B Nazanin" pitchFamily="2" charset="-78"/>
            </a:endParaRPr>
          </a:p>
          <a:p>
            <a:pPr>
              <a:buFont typeface="Arial" pitchFamily="34" charset="0"/>
              <a:buNone/>
            </a:pPr>
            <a:endParaRPr lang="fa-IR" sz="1600" b="1" dirty="0" smtClean="0">
              <a:solidFill>
                <a:prstClr val="black"/>
              </a:solidFill>
              <a:cs typeface="B Nazanin" pitchFamily="2" charset="-78"/>
            </a:endParaRPr>
          </a:p>
          <a:p>
            <a:pPr>
              <a:buFont typeface="Arial" pitchFamily="34" charset="0"/>
              <a:buNone/>
            </a:pPr>
            <a:endParaRPr lang="fa-IR" sz="1600" b="1" dirty="0" smtClean="0">
              <a:solidFill>
                <a:prstClr val="black"/>
              </a:solidFill>
              <a:cs typeface="B Nazanin" pitchFamily="2" charset="-78"/>
            </a:endParaRPr>
          </a:p>
          <a:p>
            <a:pPr>
              <a:buFont typeface="Arial" pitchFamily="34" charset="0"/>
              <a:buNone/>
            </a:pPr>
            <a:endParaRPr lang="fa-IR" sz="1600" b="1" dirty="0">
              <a:solidFill>
                <a:prstClr val="black"/>
              </a:solidFill>
              <a:cs typeface="B Nazanin" pitchFamily="2" charset="-78"/>
            </a:endParaRPr>
          </a:p>
        </p:txBody>
      </p:sp>
    </p:spTree>
    <p:extLst>
      <p:ext uri="{BB962C8B-B14F-4D97-AF65-F5344CB8AC3E}">
        <p14:creationId xmlns:p14="http://schemas.microsoft.com/office/powerpoint/2010/main" val="6891260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047874" y="0"/>
            <a:ext cx="7242048" cy="1143000"/>
          </a:xfrm>
        </p:spPr>
        <p:txBody>
          <a:bodyPr>
            <a:noAutofit/>
          </a:bodyPr>
          <a:lstStyle/>
          <a:p>
            <a:r>
              <a:rPr lang="fa-IR" sz="3200" dirty="0" smtClean="0">
                <a:solidFill>
                  <a:schemeClr val="accent5">
                    <a:lumMod val="50000"/>
                  </a:schemeClr>
                </a:solidFill>
                <a:cs typeface="B Homa" panose="00000400000000000000" pitchFamily="2" charset="-78"/>
              </a:rPr>
              <a:t>سقف های مهار شده با کابل (متکی بر کابل)</a:t>
            </a:r>
            <a:endParaRPr lang="en-GB" sz="3200" dirty="0" smtClean="0">
              <a:solidFill>
                <a:schemeClr val="accent5">
                  <a:lumMod val="50000"/>
                </a:schemeClr>
              </a:solidFill>
              <a:cs typeface="B Homa" panose="00000400000000000000" pitchFamily="2" charset="-78"/>
            </a:endParaRPr>
          </a:p>
        </p:txBody>
      </p:sp>
      <p:pic>
        <p:nvPicPr>
          <p:cNvPr id="5" name="Picture 4"/>
          <p:cNvPicPr>
            <a:picLocks noChangeAspect="1" noChangeArrowheads="1"/>
          </p:cNvPicPr>
          <p:nvPr/>
        </p:nvPicPr>
        <p:blipFill>
          <a:blip r:embed="rId2"/>
          <a:srcRect/>
          <a:stretch>
            <a:fillRect/>
          </a:stretch>
        </p:blipFill>
        <p:spPr bwMode="auto">
          <a:xfrm>
            <a:off x="1142976" y="1928802"/>
            <a:ext cx="6022933" cy="29289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Content Placeholder 2"/>
          <p:cNvSpPr txBox="1">
            <a:spLocks/>
          </p:cNvSpPr>
          <p:nvPr/>
        </p:nvSpPr>
        <p:spPr>
          <a:xfrm>
            <a:off x="428596" y="5000636"/>
            <a:ext cx="7500990" cy="792088"/>
          </a:xfrm>
          <a:prstGeom prst="rect">
            <a:avLst/>
          </a:prstGeom>
        </p:spPr>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Low">
              <a:buFont typeface="Arial" pitchFamily="34" charset="0"/>
              <a:buNone/>
            </a:pPr>
            <a:r>
              <a:rPr lang="fa-IR" b="1" cap="all" dirty="0" smtClean="0">
                <a:ln w="500">
                  <a:solidFill>
                    <a:srgbClr val="B13F9A">
                      <a:shade val="20000"/>
                      <a:satMod val="120000"/>
                    </a:srgbClr>
                  </a:solidFill>
                </a:ln>
                <a:solidFill>
                  <a:srgbClr val="CF6DA4">
                    <a:lumMod val="50000"/>
                  </a:srgbClr>
                </a:solidFill>
                <a:cs typeface="B Homa" panose="00000400000000000000" pitchFamily="2" charset="-78"/>
              </a:rPr>
              <a:t>کابل سازه اصلی نیست و تنها برای کمک به سازه استفاده می شود</a:t>
            </a:r>
            <a:endParaRPr lang="fa-IR"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Tree>
    <p:extLst>
      <p:ext uri="{BB962C8B-B14F-4D97-AF65-F5344CB8AC3E}">
        <p14:creationId xmlns:p14="http://schemas.microsoft.com/office/powerpoint/2010/main" val="23971519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27006" y="1285860"/>
            <a:ext cx="3633046" cy="461665"/>
          </a:xfrm>
          <a:prstGeom prst="rect">
            <a:avLst/>
          </a:prstGeom>
        </p:spPr>
        <p:txBody>
          <a:bodyPr wrap="none">
            <a:spAutoFit/>
          </a:bodyPr>
          <a:lstStyle/>
          <a:p>
            <a:r>
              <a:rPr lang="en-US" sz="2400" b="1" cap="all" dirty="0">
                <a:ln w="500">
                  <a:solidFill>
                    <a:srgbClr val="B13F9A">
                      <a:shade val="20000"/>
                      <a:satMod val="120000"/>
                    </a:srgbClr>
                  </a:solidFill>
                </a:ln>
                <a:solidFill>
                  <a:srgbClr val="CF6DA4">
                    <a:lumMod val="50000"/>
                  </a:srgbClr>
                </a:solidFill>
                <a:cs typeface="B Homa" panose="00000400000000000000" pitchFamily="2" charset="-78"/>
              </a:rPr>
              <a:t>P.A TECHNOLOGY CENTER</a:t>
            </a: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4" name="Title 8"/>
          <p:cNvSpPr>
            <a:spLocks noGrp="1"/>
          </p:cNvSpPr>
          <p:nvPr>
            <p:ph type="title"/>
          </p:nvPr>
        </p:nvSpPr>
        <p:spPr>
          <a:xfrm>
            <a:off x="2107865" y="-197809"/>
            <a:ext cx="7242175" cy="1143001"/>
          </a:xfrm>
        </p:spPr>
        <p:txBody>
          <a:bodyPr>
            <a:noAutofit/>
          </a:bodyPr>
          <a:lstStyle/>
          <a:p>
            <a:r>
              <a:rPr lang="fa-IR" sz="3200" dirty="0" smtClean="0">
                <a:solidFill>
                  <a:schemeClr val="accent5">
                    <a:lumMod val="50000"/>
                  </a:schemeClr>
                </a:solidFill>
                <a:cs typeface="B Homa" panose="00000400000000000000" pitchFamily="2" charset="-78"/>
              </a:rPr>
              <a:t>سقف های مهار شده با کابل (متکی بر کابل)</a:t>
            </a:r>
            <a:endParaRPr lang="en-GB" sz="3200" dirty="0" smtClean="0">
              <a:solidFill>
                <a:schemeClr val="accent5">
                  <a:lumMod val="50000"/>
                </a:schemeClr>
              </a:solidFill>
              <a:cs typeface="B Homa" panose="00000400000000000000" pitchFamily="2" charset="-78"/>
            </a:endParaRPr>
          </a:p>
        </p:txBody>
      </p:sp>
      <p:pic>
        <p:nvPicPr>
          <p:cNvPr id="8" name="Picture 7" descr="217_0006_1_W.jpg"/>
          <p:cNvPicPr>
            <a:picLocks noChangeAspect="1"/>
          </p:cNvPicPr>
          <p:nvPr/>
        </p:nvPicPr>
        <p:blipFill>
          <a:blip r:embed="rId2"/>
          <a:stretch>
            <a:fillRect/>
          </a:stretch>
        </p:blipFill>
        <p:spPr>
          <a:xfrm>
            <a:off x="764006" y="1747525"/>
            <a:ext cx="7099152" cy="5012871"/>
          </a:xfrm>
          <a:prstGeom prst="rect">
            <a:avLst/>
          </a:prstGeom>
        </p:spPr>
      </p:pic>
    </p:spTree>
    <p:extLst>
      <p:ext uri="{BB962C8B-B14F-4D97-AF65-F5344CB8AC3E}">
        <p14:creationId xmlns:p14="http://schemas.microsoft.com/office/powerpoint/2010/main" val="11266471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190089" y="1411299"/>
            <a:ext cx="7242048" cy="1143000"/>
          </a:xfrm>
        </p:spPr>
        <p:txBody>
          <a:bodyPr>
            <a:normAutofit fontScale="90000"/>
          </a:bodyPr>
          <a:lstStyle/>
          <a:p>
            <a:pPr algn="r">
              <a:lnSpc>
                <a:spcPct val="150000"/>
              </a:lnSpc>
            </a:pPr>
            <a:r>
              <a:rPr lang="fa-IR" sz="3600" dirty="0" smtClean="0">
                <a:solidFill>
                  <a:schemeClr val="accent5">
                    <a:lumMod val="50000"/>
                  </a:schemeClr>
                </a:solidFill>
                <a:cs typeface="B Homa" panose="00000400000000000000" pitchFamily="2" charset="-78"/>
              </a:rPr>
              <a:t>معرفی کابل</a:t>
            </a: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r>
              <a:rPr lang="fa-IR" sz="2800" dirty="0" smtClean="0">
                <a:cs typeface="B Davat" pitchFamily="2" charset="-78"/>
              </a:rPr>
              <a:t/>
            </a:r>
            <a:br>
              <a:rPr lang="fa-IR" sz="2800" dirty="0" smtClean="0">
                <a:cs typeface="B Davat" pitchFamily="2" charset="-78"/>
              </a:rPr>
            </a:br>
            <a:endParaRPr lang="fa-IR" sz="3600" dirty="0">
              <a:solidFill>
                <a:schemeClr val="accent5">
                  <a:lumMod val="50000"/>
                </a:schemeClr>
              </a:solidFill>
              <a:cs typeface="B Homa" panose="00000400000000000000" pitchFamily="2" charset="-78"/>
            </a:endParaRPr>
          </a:p>
        </p:txBody>
      </p:sp>
      <p:sp>
        <p:nvSpPr>
          <p:cNvPr id="5" name="Rectangle 4"/>
          <p:cNvSpPr/>
          <p:nvPr/>
        </p:nvSpPr>
        <p:spPr>
          <a:xfrm>
            <a:off x="343624" y="869930"/>
            <a:ext cx="8429652" cy="3970318"/>
          </a:xfrm>
          <a:prstGeom prst="rect">
            <a:avLst/>
          </a:prstGeom>
        </p:spPr>
        <p:txBody>
          <a:bodyPr wrap="square">
            <a:spAutoFit/>
          </a:bodyPr>
          <a:lstStyle/>
          <a:p>
            <a:pPr>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عضو سازه ای کششی انعطاف پذیر است و در واقع هر </a:t>
            </a: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انچه </a:t>
            </a: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قطرش نسبت به طولش کم باشد را می توان کابل قلمداد نمود. همه نقاط در تحمل نیرو با هم یکسان شرکت می کند این انعطاف پذیری کابل ها نمایانگر مقاومت خمشی محدود آن هاست.</a:t>
            </a:r>
          </a:p>
          <a:p>
            <a:pPr>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روش های ساخت کابل ها ، نوع چینش اعضای تشکیل دهنده کابل در کنار هم ، وزن ، شکل و </a:t>
            </a: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ساختار </a:t>
            </a: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های متفاوتی برای کابل ها وجود دارد.</a:t>
            </a:r>
          </a:p>
          <a:p>
            <a:pPr>
              <a:lnSpc>
                <a:spcPct val="150000"/>
              </a:lnSpc>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251" t="15380" r="9251" b="11336"/>
          <a:stretch/>
        </p:blipFill>
        <p:spPr bwMode="auto">
          <a:xfrm>
            <a:off x="500034" y="4357694"/>
            <a:ext cx="3120572" cy="2104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descr="cable_bundle_cross_section.jpg"/>
          <p:cNvPicPr>
            <a:picLocks noChangeAspect="1"/>
          </p:cNvPicPr>
          <p:nvPr/>
        </p:nvPicPr>
        <p:blipFill>
          <a:blip r:embed="rId3"/>
          <a:stretch>
            <a:fillRect/>
          </a:stretch>
        </p:blipFill>
        <p:spPr>
          <a:xfrm>
            <a:off x="4720160" y="4284268"/>
            <a:ext cx="3362332" cy="2915356"/>
          </a:xfrm>
          <a:prstGeom prst="rect">
            <a:avLst/>
          </a:prstGeom>
        </p:spPr>
      </p:pic>
    </p:spTree>
    <p:extLst>
      <p:ext uri="{BB962C8B-B14F-4D97-AF65-F5344CB8AC3E}">
        <p14:creationId xmlns:p14="http://schemas.microsoft.com/office/powerpoint/2010/main" val="3795844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27006" y="1285860"/>
            <a:ext cx="3633046" cy="461665"/>
          </a:xfrm>
          <a:prstGeom prst="rect">
            <a:avLst/>
          </a:prstGeom>
        </p:spPr>
        <p:txBody>
          <a:bodyPr wrap="none">
            <a:spAutoFit/>
          </a:bodyPr>
          <a:lstStyle/>
          <a:p>
            <a:r>
              <a:rPr lang="en-US" sz="2400" b="1" cap="all" dirty="0">
                <a:ln w="500">
                  <a:solidFill>
                    <a:srgbClr val="B13F9A">
                      <a:shade val="20000"/>
                      <a:satMod val="120000"/>
                    </a:srgbClr>
                  </a:solidFill>
                </a:ln>
                <a:solidFill>
                  <a:srgbClr val="CF6DA4">
                    <a:lumMod val="50000"/>
                  </a:srgbClr>
                </a:solidFill>
                <a:cs typeface="B Homa" panose="00000400000000000000" pitchFamily="2" charset="-78"/>
              </a:rPr>
              <a:t>P.A TECHNOLOGY CENTER</a:t>
            </a: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4" name="Title 8"/>
          <p:cNvSpPr>
            <a:spLocks noGrp="1"/>
          </p:cNvSpPr>
          <p:nvPr>
            <p:ph type="title"/>
          </p:nvPr>
        </p:nvSpPr>
        <p:spPr>
          <a:xfrm>
            <a:off x="2146143" y="-34365"/>
            <a:ext cx="7242175" cy="1143001"/>
          </a:xfrm>
        </p:spPr>
        <p:txBody>
          <a:bodyPr>
            <a:noAutofit/>
          </a:bodyPr>
          <a:lstStyle/>
          <a:p>
            <a:r>
              <a:rPr lang="fa-IR" sz="3200" dirty="0" smtClean="0">
                <a:solidFill>
                  <a:schemeClr val="accent5">
                    <a:lumMod val="50000"/>
                  </a:schemeClr>
                </a:solidFill>
                <a:cs typeface="B Homa" panose="00000400000000000000" pitchFamily="2" charset="-78"/>
              </a:rPr>
              <a:t>سقف های مهار شده با کابل (متکی بر کابل)</a:t>
            </a:r>
            <a:endParaRPr lang="en-GB" sz="3200" dirty="0" smtClean="0">
              <a:solidFill>
                <a:schemeClr val="accent5">
                  <a:lumMod val="50000"/>
                </a:schemeClr>
              </a:solidFill>
              <a:cs typeface="B Homa" panose="00000400000000000000" pitchFamily="2" charset="-78"/>
            </a:endParaRPr>
          </a:p>
        </p:txBody>
      </p:sp>
      <p:pic>
        <p:nvPicPr>
          <p:cNvPr id="5" name="Picture 4" descr="ar-7.jpg"/>
          <p:cNvPicPr>
            <a:picLocks noChangeAspect="1"/>
          </p:cNvPicPr>
          <p:nvPr/>
        </p:nvPicPr>
        <p:blipFill>
          <a:blip r:embed="rId2"/>
          <a:stretch>
            <a:fillRect/>
          </a:stretch>
        </p:blipFill>
        <p:spPr>
          <a:xfrm>
            <a:off x="0" y="2500306"/>
            <a:ext cx="8077200" cy="3013175"/>
          </a:xfrm>
          <a:prstGeom prst="rect">
            <a:avLst/>
          </a:prstGeom>
        </p:spPr>
      </p:pic>
      <p:sp>
        <p:nvSpPr>
          <p:cNvPr id="6" name="Rectangle 5"/>
          <p:cNvSpPr/>
          <p:nvPr/>
        </p:nvSpPr>
        <p:spPr>
          <a:xfrm>
            <a:off x="533400" y="3643306"/>
            <a:ext cx="1524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5257800" y="4862506"/>
            <a:ext cx="12954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9" name="Straight Arrow Connector 8"/>
          <p:cNvCxnSpPr/>
          <p:nvPr/>
        </p:nvCxnSpPr>
        <p:spPr>
          <a:xfrm flipV="1">
            <a:off x="4038600" y="2347906"/>
            <a:ext cx="609600" cy="533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4114800" y="2161752"/>
            <a:ext cx="1524000" cy="338554"/>
          </a:xfrm>
          <a:prstGeom prst="rect">
            <a:avLst/>
          </a:prstGeom>
          <a:noFill/>
        </p:spPr>
        <p:txBody>
          <a:bodyPr wrap="square" rtlCol="0">
            <a:spAutoFit/>
          </a:bodyPr>
          <a:lstStyle/>
          <a:p>
            <a:r>
              <a:rPr lang="fa-IR" sz="1600" b="1" dirty="0">
                <a:solidFill>
                  <a:prstClr val="black"/>
                </a:solidFill>
              </a:rPr>
              <a:t>رابط حلقوی</a:t>
            </a:r>
            <a:endParaRPr lang="en-US" sz="1600" b="1" dirty="0">
              <a:solidFill>
                <a:prstClr val="black"/>
              </a:solidFill>
            </a:endParaRPr>
          </a:p>
        </p:txBody>
      </p:sp>
      <p:cxnSp>
        <p:nvCxnSpPr>
          <p:cNvPr id="11" name="Straight Arrow Connector 10"/>
          <p:cNvCxnSpPr/>
          <p:nvPr/>
        </p:nvCxnSpPr>
        <p:spPr>
          <a:xfrm rot="10800000">
            <a:off x="2667000" y="2728907"/>
            <a:ext cx="1295400" cy="83819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1143000" y="2424106"/>
            <a:ext cx="1524000" cy="584775"/>
          </a:xfrm>
          <a:prstGeom prst="rect">
            <a:avLst/>
          </a:prstGeom>
          <a:noFill/>
        </p:spPr>
        <p:txBody>
          <a:bodyPr wrap="square" rtlCol="0">
            <a:spAutoFit/>
          </a:bodyPr>
          <a:lstStyle/>
          <a:p>
            <a:pPr algn="ctr"/>
            <a:r>
              <a:rPr lang="fa-IR" sz="1600" b="1" dirty="0">
                <a:solidFill>
                  <a:prstClr val="black"/>
                </a:solidFill>
              </a:rPr>
              <a:t>تجهیزات مکانیکی نمایان</a:t>
            </a:r>
            <a:endParaRPr lang="en-US" sz="1600" b="1" dirty="0">
              <a:solidFill>
                <a:prstClr val="black"/>
              </a:solidFill>
            </a:endParaRPr>
          </a:p>
        </p:txBody>
      </p:sp>
      <p:sp>
        <p:nvSpPr>
          <p:cNvPr id="13" name="TextBox 12"/>
          <p:cNvSpPr txBox="1"/>
          <p:nvPr/>
        </p:nvSpPr>
        <p:spPr>
          <a:xfrm>
            <a:off x="5486400" y="3380952"/>
            <a:ext cx="1524000" cy="338554"/>
          </a:xfrm>
          <a:prstGeom prst="rect">
            <a:avLst/>
          </a:prstGeom>
          <a:noFill/>
        </p:spPr>
        <p:txBody>
          <a:bodyPr wrap="square" rtlCol="0">
            <a:spAutoFit/>
          </a:bodyPr>
          <a:lstStyle/>
          <a:p>
            <a:r>
              <a:rPr lang="fa-IR" sz="1600" b="1" dirty="0">
                <a:solidFill>
                  <a:prstClr val="black"/>
                </a:solidFill>
              </a:rPr>
              <a:t>رابط حلقوی</a:t>
            </a:r>
            <a:endParaRPr lang="en-US" sz="1600" b="1" dirty="0">
              <a:solidFill>
                <a:prstClr val="black"/>
              </a:solidFill>
            </a:endParaRPr>
          </a:p>
        </p:txBody>
      </p:sp>
      <p:cxnSp>
        <p:nvCxnSpPr>
          <p:cNvPr id="14" name="Straight Arrow Connector 13"/>
          <p:cNvCxnSpPr/>
          <p:nvPr/>
        </p:nvCxnSpPr>
        <p:spPr>
          <a:xfrm flipV="1">
            <a:off x="5486400" y="3719506"/>
            <a:ext cx="609600" cy="533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p:nvPr/>
        </p:nvCxnSpPr>
        <p:spPr>
          <a:xfrm rot="5400000" flipH="1" flipV="1">
            <a:off x="6248400" y="4252906"/>
            <a:ext cx="228600" cy="76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p:nvPr/>
        </p:nvCxnSpPr>
        <p:spPr>
          <a:xfrm flipV="1">
            <a:off x="5943600" y="4176706"/>
            <a:ext cx="457200" cy="3810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7" name="Straight Arrow Connector 16"/>
          <p:cNvCxnSpPr/>
          <p:nvPr/>
        </p:nvCxnSpPr>
        <p:spPr>
          <a:xfrm flipV="1">
            <a:off x="5638800" y="4176706"/>
            <a:ext cx="838200" cy="3048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6400800" y="3990552"/>
            <a:ext cx="1752600" cy="338554"/>
          </a:xfrm>
          <a:prstGeom prst="rect">
            <a:avLst/>
          </a:prstGeom>
          <a:noFill/>
        </p:spPr>
        <p:txBody>
          <a:bodyPr wrap="square" rtlCol="0">
            <a:spAutoFit/>
          </a:bodyPr>
          <a:lstStyle/>
          <a:p>
            <a:pPr algn="ctr"/>
            <a:r>
              <a:rPr lang="fa-IR" sz="1600" b="1" dirty="0">
                <a:solidFill>
                  <a:prstClr val="black"/>
                </a:solidFill>
              </a:rPr>
              <a:t>میله های مهار فرعی</a:t>
            </a:r>
            <a:endParaRPr lang="en-US" sz="1600" b="1" dirty="0">
              <a:solidFill>
                <a:prstClr val="black"/>
              </a:solidFill>
            </a:endParaRPr>
          </a:p>
        </p:txBody>
      </p:sp>
      <p:sp>
        <p:nvSpPr>
          <p:cNvPr id="19" name="TextBox 18"/>
          <p:cNvSpPr txBox="1"/>
          <p:nvPr/>
        </p:nvSpPr>
        <p:spPr>
          <a:xfrm>
            <a:off x="5105400" y="4786306"/>
            <a:ext cx="1524000" cy="338554"/>
          </a:xfrm>
          <a:prstGeom prst="rect">
            <a:avLst/>
          </a:prstGeom>
          <a:noFill/>
        </p:spPr>
        <p:txBody>
          <a:bodyPr wrap="square" rtlCol="0">
            <a:spAutoFit/>
          </a:bodyPr>
          <a:lstStyle/>
          <a:p>
            <a:pPr algn="ctr"/>
            <a:r>
              <a:rPr lang="fa-IR" sz="1600" b="1" dirty="0">
                <a:solidFill>
                  <a:prstClr val="black"/>
                </a:solidFill>
              </a:rPr>
              <a:t>آزمایشگاه</a:t>
            </a:r>
            <a:endParaRPr lang="en-US" sz="1600" b="1" dirty="0">
              <a:solidFill>
                <a:prstClr val="black"/>
              </a:solidFill>
            </a:endParaRPr>
          </a:p>
        </p:txBody>
      </p:sp>
      <p:sp>
        <p:nvSpPr>
          <p:cNvPr id="20" name="TextBox 19"/>
          <p:cNvSpPr txBox="1"/>
          <p:nvPr/>
        </p:nvSpPr>
        <p:spPr>
          <a:xfrm>
            <a:off x="1447800" y="4786306"/>
            <a:ext cx="1524000" cy="338554"/>
          </a:xfrm>
          <a:prstGeom prst="rect">
            <a:avLst/>
          </a:prstGeom>
          <a:noFill/>
        </p:spPr>
        <p:txBody>
          <a:bodyPr wrap="square" rtlCol="0">
            <a:spAutoFit/>
          </a:bodyPr>
          <a:lstStyle/>
          <a:p>
            <a:pPr algn="ctr"/>
            <a:r>
              <a:rPr lang="fa-IR" sz="1600" b="1" dirty="0">
                <a:solidFill>
                  <a:prstClr val="black"/>
                </a:solidFill>
              </a:rPr>
              <a:t>آزمایشگاه</a:t>
            </a:r>
            <a:endParaRPr lang="en-US" sz="1600" b="1" dirty="0">
              <a:solidFill>
                <a:prstClr val="black"/>
              </a:solidFill>
            </a:endParaRPr>
          </a:p>
        </p:txBody>
      </p:sp>
      <p:cxnSp>
        <p:nvCxnSpPr>
          <p:cNvPr id="21" name="Curved Connector 20"/>
          <p:cNvCxnSpPr/>
          <p:nvPr/>
        </p:nvCxnSpPr>
        <p:spPr>
          <a:xfrm rot="16200000" flipH="1">
            <a:off x="7353300" y="4976806"/>
            <a:ext cx="685800" cy="609600"/>
          </a:xfrm>
          <a:prstGeom prst="curved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22" name="TextBox 21"/>
          <p:cNvSpPr txBox="1"/>
          <p:nvPr/>
        </p:nvSpPr>
        <p:spPr>
          <a:xfrm>
            <a:off x="5029200" y="5649331"/>
            <a:ext cx="3200400" cy="584775"/>
          </a:xfrm>
          <a:prstGeom prst="rect">
            <a:avLst/>
          </a:prstGeom>
          <a:noFill/>
        </p:spPr>
        <p:txBody>
          <a:bodyPr wrap="square" rtlCol="0">
            <a:spAutoFit/>
          </a:bodyPr>
          <a:lstStyle/>
          <a:p>
            <a:pPr algn="ctr"/>
            <a:r>
              <a:rPr lang="fa-IR" sz="1600" b="1" dirty="0">
                <a:solidFill>
                  <a:prstClr val="black"/>
                </a:solidFill>
              </a:rPr>
              <a:t>تیر اتصال عمودی فقط در برابر نیروی رو به بالای باد</a:t>
            </a:r>
            <a:endParaRPr lang="en-US" sz="1600" b="1" dirty="0">
              <a:solidFill>
                <a:prstClr val="black"/>
              </a:solidFill>
            </a:endParaRPr>
          </a:p>
        </p:txBody>
      </p:sp>
      <p:sp>
        <p:nvSpPr>
          <p:cNvPr id="23" name="Down Arrow 22"/>
          <p:cNvSpPr/>
          <p:nvPr/>
        </p:nvSpPr>
        <p:spPr>
          <a:xfrm>
            <a:off x="3491880" y="4751747"/>
            <a:ext cx="135951" cy="3731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0697" y="4777672"/>
            <a:ext cx="238125"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Down Arrow 23"/>
          <p:cNvSpPr/>
          <p:nvPr/>
        </p:nvSpPr>
        <p:spPr>
          <a:xfrm rot="1126610">
            <a:off x="3762688" y="3361079"/>
            <a:ext cx="178722" cy="8674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315358">
            <a:off x="4059024" y="3338152"/>
            <a:ext cx="444500" cy="8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Up Arrow 26"/>
          <p:cNvSpPr/>
          <p:nvPr/>
        </p:nvSpPr>
        <p:spPr>
          <a:xfrm rot="2674626">
            <a:off x="3215758" y="3001581"/>
            <a:ext cx="168116" cy="110530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8" name="Up Arrow 27"/>
          <p:cNvSpPr/>
          <p:nvPr/>
        </p:nvSpPr>
        <p:spPr>
          <a:xfrm rot="4594047">
            <a:off x="1795268" y="4116945"/>
            <a:ext cx="157433" cy="65292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9" name="Up Arrow 28"/>
          <p:cNvSpPr/>
          <p:nvPr/>
        </p:nvSpPr>
        <p:spPr>
          <a:xfrm rot="17694343" flipH="1">
            <a:off x="2818727" y="4172745"/>
            <a:ext cx="131509" cy="41850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30" name="Up Arrow 29"/>
          <p:cNvSpPr/>
          <p:nvPr/>
        </p:nvSpPr>
        <p:spPr>
          <a:xfrm rot="3833890">
            <a:off x="2071834" y="4280449"/>
            <a:ext cx="148619" cy="46424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31" name="Up Arrow 30"/>
          <p:cNvSpPr/>
          <p:nvPr/>
        </p:nvSpPr>
        <p:spPr>
          <a:xfrm rot="2244416">
            <a:off x="2399715" y="4336443"/>
            <a:ext cx="101218" cy="42630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048" name="Down Arrow 2047"/>
          <p:cNvSpPr/>
          <p:nvPr/>
        </p:nvSpPr>
        <p:spPr>
          <a:xfrm>
            <a:off x="625767" y="4749655"/>
            <a:ext cx="160019" cy="4614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22812989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8"/>
          <p:cNvSpPr>
            <a:spLocks noGrp="1"/>
          </p:cNvSpPr>
          <p:nvPr>
            <p:ph type="title"/>
          </p:nvPr>
        </p:nvSpPr>
        <p:spPr>
          <a:xfrm>
            <a:off x="2601160" y="-159463"/>
            <a:ext cx="7242175" cy="1143001"/>
          </a:xfrm>
        </p:spPr>
        <p:txBody>
          <a:bodyPr>
            <a:noAutofit/>
          </a:bodyPr>
          <a:lstStyle/>
          <a:p>
            <a:r>
              <a:rPr lang="fa-IR" sz="2800" dirty="0" smtClean="0">
                <a:solidFill>
                  <a:schemeClr val="accent5">
                    <a:lumMod val="50000"/>
                  </a:schemeClr>
                </a:solidFill>
                <a:cs typeface="B Homa" panose="00000400000000000000" pitchFamily="2" charset="-78"/>
              </a:rPr>
              <a:t>سقف های مهار شده با کابل (متکی بر کابل)</a:t>
            </a:r>
            <a:endParaRPr lang="en-GB" sz="2800" dirty="0" smtClean="0">
              <a:solidFill>
                <a:schemeClr val="accent5">
                  <a:lumMod val="50000"/>
                </a:schemeClr>
              </a:solidFill>
              <a:cs typeface="B Homa" panose="00000400000000000000" pitchFamily="2" charset="-78"/>
            </a:endParaRPr>
          </a:p>
        </p:txBody>
      </p:sp>
      <p:sp>
        <p:nvSpPr>
          <p:cNvPr id="6" name="Rectangle 5"/>
          <p:cNvSpPr/>
          <p:nvPr/>
        </p:nvSpPr>
        <p:spPr>
          <a:xfrm>
            <a:off x="4038897" y="1000108"/>
            <a:ext cx="3785011" cy="461665"/>
          </a:xfrm>
          <a:prstGeom prst="rect">
            <a:avLst/>
          </a:prstGeom>
        </p:spPr>
        <p:txBody>
          <a:bodyPr wrap="non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مرکز نمایشگاهی بندرگاه دارلینگ-</a:t>
            </a:r>
          </a:p>
        </p:txBody>
      </p:sp>
      <p:sp>
        <p:nvSpPr>
          <p:cNvPr id="7" name="Rectangle 6"/>
          <p:cNvSpPr/>
          <p:nvPr/>
        </p:nvSpPr>
        <p:spPr>
          <a:xfrm>
            <a:off x="2214546" y="1000108"/>
            <a:ext cx="2704587" cy="461665"/>
          </a:xfrm>
          <a:prstGeom prst="rect">
            <a:avLst/>
          </a:prstGeom>
        </p:spPr>
        <p:txBody>
          <a:bodyPr wrap="none">
            <a:spAutoFit/>
          </a:bodyPr>
          <a:lstStyle/>
          <a:p>
            <a:r>
              <a:rPr lang="en-US" sz="2400" b="1" cap="all" dirty="0">
                <a:ln w="500">
                  <a:solidFill>
                    <a:srgbClr val="B13F9A">
                      <a:shade val="20000"/>
                      <a:satMod val="120000"/>
                    </a:srgbClr>
                  </a:solidFill>
                </a:ln>
                <a:solidFill>
                  <a:srgbClr val="CF6DA4">
                    <a:lumMod val="50000"/>
                  </a:srgbClr>
                </a:solidFill>
                <a:cs typeface="B Homa" panose="00000400000000000000" pitchFamily="2" charset="-78"/>
              </a:rPr>
              <a:t>Darling Harbor</a:t>
            </a: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8" name="Rectangle 7"/>
          <p:cNvSpPr/>
          <p:nvPr/>
        </p:nvSpPr>
        <p:spPr>
          <a:xfrm>
            <a:off x="71438" y="1357298"/>
            <a:ext cx="7786710" cy="830997"/>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سیدنی، استرالیا، مهندس معمار: فیلیپ کوکس و همکاران، مهندس سازه: اووآروپ و همکاران</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2204865"/>
            <a:ext cx="7688263"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51" y="2204865"/>
            <a:ext cx="3519985"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4859949" y="4221088"/>
            <a:ext cx="360123" cy="432048"/>
          </a:xfrm>
          <a:prstGeom prst="ellipse">
            <a:avLst/>
          </a:prstGeom>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2625569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387"/>
                                        </p:tgtEl>
                                        <p:attrNameLst>
                                          <p:attrName>style.visibility</p:attrName>
                                        </p:attrNameLst>
                                      </p:cBhvr>
                                      <p:to>
                                        <p:strVal val="visible"/>
                                      </p:to>
                                    </p:set>
                                    <p:animEffect transition="in" filter="fade">
                                      <p:cBhvr>
                                        <p:cTn id="13" dur="1000"/>
                                        <p:tgtEl>
                                          <p:spTgt spid="16387"/>
                                        </p:tgtEl>
                                      </p:cBhvr>
                                    </p:animEffect>
                                    <p:anim calcmode="lin" valueType="num">
                                      <p:cBhvr>
                                        <p:cTn id="14" dur="1000" fill="hold"/>
                                        <p:tgtEl>
                                          <p:spTgt spid="16387"/>
                                        </p:tgtEl>
                                        <p:attrNameLst>
                                          <p:attrName>ppt_x</p:attrName>
                                        </p:attrNameLst>
                                      </p:cBhvr>
                                      <p:tavLst>
                                        <p:tav tm="0">
                                          <p:val>
                                            <p:strVal val="#ppt_x"/>
                                          </p:val>
                                        </p:tav>
                                        <p:tav tm="100000">
                                          <p:val>
                                            <p:strVal val="#ppt_x"/>
                                          </p:val>
                                        </p:tav>
                                      </p:tavLst>
                                    </p:anim>
                                    <p:anim calcmode="lin" valueType="num">
                                      <p:cBhvr>
                                        <p:cTn id="15"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8"/>
          <p:cNvSpPr>
            <a:spLocks noGrp="1"/>
          </p:cNvSpPr>
          <p:nvPr>
            <p:ph type="title"/>
          </p:nvPr>
        </p:nvSpPr>
        <p:spPr>
          <a:xfrm>
            <a:off x="2131929" y="-126053"/>
            <a:ext cx="7242175" cy="1143001"/>
          </a:xfrm>
        </p:spPr>
        <p:txBody>
          <a:bodyPr>
            <a:noAutofit/>
          </a:bodyPr>
          <a:lstStyle/>
          <a:p>
            <a:r>
              <a:rPr lang="fa-IR" sz="3200" dirty="0" smtClean="0">
                <a:solidFill>
                  <a:schemeClr val="accent5">
                    <a:lumMod val="50000"/>
                  </a:schemeClr>
                </a:solidFill>
                <a:cs typeface="B Homa" panose="00000400000000000000" pitchFamily="2" charset="-78"/>
              </a:rPr>
              <a:t>سقف های مهار شده با کابل (متکی بر کابل)</a:t>
            </a:r>
            <a:endParaRPr lang="en-GB" sz="3200" dirty="0" smtClean="0">
              <a:solidFill>
                <a:schemeClr val="accent5">
                  <a:lumMod val="50000"/>
                </a:schemeClr>
              </a:solidFill>
              <a:cs typeface="B Homa" panose="00000400000000000000" pitchFamily="2" charset="-78"/>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629722"/>
            <a:ext cx="6773863"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1629722"/>
            <a:ext cx="4518025" cy="292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699792" y="1988840"/>
            <a:ext cx="866651" cy="72008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148114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7411"/>
                                        </p:tgtEl>
                                        <p:attrNameLst>
                                          <p:attrName>style.visibility</p:attrName>
                                        </p:attrNameLst>
                                      </p:cBhvr>
                                      <p:to>
                                        <p:strVal val="visible"/>
                                      </p:to>
                                    </p:set>
                                    <p:animEffect transition="in" filter="fade">
                                      <p:cBhvr>
                                        <p:cTn id="13" dur="1000"/>
                                        <p:tgtEl>
                                          <p:spTgt spid="17411"/>
                                        </p:tgtEl>
                                      </p:cBhvr>
                                    </p:animEffect>
                                    <p:anim calcmode="lin" valueType="num">
                                      <p:cBhvr>
                                        <p:cTn id="14" dur="1000" fill="hold"/>
                                        <p:tgtEl>
                                          <p:spTgt spid="17411"/>
                                        </p:tgtEl>
                                        <p:attrNameLst>
                                          <p:attrName>ppt_x</p:attrName>
                                        </p:attrNameLst>
                                      </p:cBhvr>
                                      <p:tavLst>
                                        <p:tav tm="0">
                                          <p:val>
                                            <p:strVal val="#ppt_x"/>
                                          </p:val>
                                        </p:tav>
                                        <p:tav tm="100000">
                                          <p:val>
                                            <p:strVal val="#ppt_x"/>
                                          </p:val>
                                        </p:tav>
                                      </p:tavLst>
                                    </p:anim>
                                    <p:anim calcmode="lin" valueType="num">
                                      <p:cBhvr>
                                        <p:cTn id="15"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88960" y="271450"/>
            <a:ext cx="7242048" cy="1143000"/>
          </a:xfrm>
        </p:spPr>
        <p:txBody>
          <a:bodyPr>
            <a:normAutofit/>
          </a:bodyPr>
          <a:lstStyle/>
          <a:p>
            <a:r>
              <a:rPr lang="fa-IR" dirty="0" smtClean="0">
                <a:solidFill>
                  <a:schemeClr val="accent5">
                    <a:lumMod val="50000"/>
                  </a:schemeClr>
                </a:solidFill>
                <a:cs typeface="B Homa" panose="00000400000000000000" pitchFamily="2" charset="-78"/>
              </a:rPr>
              <a:t>سازه های معلق با فرم طنابی(تک انحنا)</a:t>
            </a:r>
            <a:br>
              <a:rPr lang="fa-IR" dirty="0" smtClean="0">
                <a:solidFill>
                  <a:schemeClr val="accent5">
                    <a:lumMod val="50000"/>
                  </a:schemeClr>
                </a:solidFill>
                <a:cs typeface="B Homa" panose="00000400000000000000" pitchFamily="2" charset="-78"/>
              </a:rPr>
            </a:br>
            <a:endParaRPr lang="fa-IR" sz="3200" dirty="0"/>
          </a:p>
        </p:txBody>
      </p:sp>
      <p:sp>
        <p:nvSpPr>
          <p:cNvPr id="3" name="Content Placeholder 2"/>
          <p:cNvSpPr txBox="1">
            <a:spLocks/>
          </p:cNvSpPr>
          <p:nvPr/>
        </p:nvSpPr>
        <p:spPr>
          <a:xfrm>
            <a:off x="2357422" y="1928802"/>
            <a:ext cx="5328593" cy="1296144"/>
          </a:xfrm>
          <a:prstGeom prst="rect">
            <a:avLst/>
          </a:prstGeom>
        </p:spPr>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یک دسته کابل آویخته موازی با هم سقف را شکل می دهند:</a:t>
            </a:r>
          </a:p>
          <a:p>
            <a:pPr>
              <a:buFont typeface="+mj-lt"/>
              <a:buAutoNum type="arabicParenR"/>
            </a:pP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خود کابل ها سقف را شکل میدهند(سقف منحنی)</a:t>
            </a:r>
          </a:p>
          <a:p>
            <a:pPr>
              <a:buFont typeface="+mj-lt"/>
              <a:buAutoNum type="arabicParenR"/>
            </a:pPr>
            <a:r>
              <a:rPr lang="fa-IR" sz="2400" b="1" cap="all" dirty="0" smtClean="0">
                <a:ln w="500">
                  <a:solidFill>
                    <a:srgbClr val="B13F9A">
                      <a:shade val="20000"/>
                      <a:satMod val="120000"/>
                    </a:srgbClr>
                  </a:solidFill>
                </a:ln>
                <a:solidFill>
                  <a:srgbClr val="CF6DA4">
                    <a:lumMod val="50000"/>
                  </a:srgbClr>
                </a:solidFill>
                <a:cs typeface="B Homa" panose="00000400000000000000" pitchFamily="2" charset="-78"/>
              </a:rPr>
              <a:t>سقف با آویز به کابل ها متصل می شود(سقف مسطح)</a:t>
            </a:r>
          </a:p>
          <a:p>
            <a:pPr marL="0" indent="0">
              <a:buFont typeface="Arial" pitchFamily="34" charset="0"/>
              <a:buNone/>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در جهت دهانه بزرگتر قرار می گیرد.</a:t>
            </a:r>
            <a:endParaRPr lang="en-US" sz="2400" b="1" cap="all" dirty="0">
              <a:ln w="500">
                <a:solidFill>
                  <a:srgbClr val="B13F9A">
                    <a:shade val="20000"/>
                    <a:satMod val="120000"/>
                  </a:srgbClr>
                </a:solidFill>
              </a:ln>
              <a:solidFill>
                <a:srgbClr val="CF6DA4">
                  <a:lumMod val="50000"/>
                </a:srgbClr>
              </a:solidFill>
              <a:cs typeface="B Homa" panose="00000400000000000000" pitchFamily="2" charset="-78"/>
            </a:endParaRPr>
          </a:p>
          <a:p>
            <a:pPr marL="0" indent="0">
              <a:buFont typeface="Arial" pitchFamily="34" charset="0"/>
              <a:buNone/>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5" name="Picture 3"/>
          <p:cNvPicPr>
            <a:picLocks noChangeAspect="1" noChangeArrowheads="1"/>
          </p:cNvPicPr>
          <p:nvPr/>
        </p:nvPicPr>
        <p:blipFill>
          <a:blip r:embed="rId2" cstate="print"/>
          <a:srcRect/>
          <a:stretch>
            <a:fillRect/>
          </a:stretch>
        </p:blipFill>
        <p:spPr bwMode="auto">
          <a:xfrm>
            <a:off x="571472" y="3571876"/>
            <a:ext cx="3364630" cy="29273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103520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24057" y="310090"/>
            <a:ext cx="7242048" cy="1143000"/>
          </a:xfrm>
        </p:spPr>
        <p:txBody>
          <a:bodyPr>
            <a:normAutofit/>
          </a:bodyPr>
          <a:lstStyle/>
          <a:p>
            <a:r>
              <a:rPr lang="fa-IR" dirty="0" smtClean="0">
                <a:solidFill>
                  <a:schemeClr val="accent5">
                    <a:lumMod val="50000"/>
                  </a:schemeClr>
                </a:solidFill>
                <a:cs typeface="B Homa" panose="00000400000000000000" pitchFamily="2" charset="-78"/>
              </a:rPr>
              <a:t>سازه های معلق با فرم طنابی(تک انحنا)</a:t>
            </a:r>
            <a:br>
              <a:rPr lang="fa-IR" dirty="0" smtClean="0">
                <a:solidFill>
                  <a:schemeClr val="accent5">
                    <a:lumMod val="50000"/>
                  </a:schemeClr>
                </a:solidFill>
                <a:cs typeface="B Homa" panose="00000400000000000000" pitchFamily="2" charset="-78"/>
              </a:rPr>
            </a:br>
            <a:endParaRPr lang="fa-IR" sz="3200" dirty="0"/>
          </a:p>
        </p:txBody>
      </p:sp>
      <p:sp>
        <p:nvSpPr>
          <p:cNvPr id="6" name="TextBox 5"/>
          <p:cNvSpPr txBox="1"/>
          <p:nvPr/>
        </p:nvSpPr>
        <p:spPr>
          <a:xfrm>
            <a:off x="2643174" y="1142984"/>
            <a:ext cx="5143536" cy="461665"/>
          </a:xfrm>
          <a:prstGeom prst="rect">
            <a:avLst/>
          </a:prstGeom>
          <a:noFill/>
        </p:spPr>
        <p:txBody>
          <a:bodyPr wrap="square" rtlCol="1">
            <a:spAutoFit/>
          </a:bodyPr>
          <a:lstStyle/>
          <a:p>
            <a:pPr>
              <a:spcBef>
                <a:spcPct val="20000"/>
              </a:spcBef>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کارخانه کاغذسازی بورگو</a:t>
            </a:r>
            <a:endParaRPr lang="fa-IR" sz="2000"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9" name="Picture 8" descr="C:\Users\mr.najafi\Desktop\download.jpg"/>
          <p:cNvPicPr/>
          <p:nvPr/>
        </p:nvPicPr>
        <p:blipFill>
          <a:blip r:embed="rId2" cstate="print"/>
          <a:srcRect/>
          <a:stretch>
            <a:fillRect/>
          </a:stretch>
        </p:blipFill>
        <p:spPr bwMode="auto">
          <a:xfrm>
            <a:off x="1214414" y="2285992"/>
            <a:ext cx="5500726" cy="3000396"/>
          </a:xfrm>
          <a:prstGeom prst="rect">
            <a:avLst/>
          </a:prstGeom>
          <a:noFill/>
          <a:ln w="9525">
            <a:noFill/>
            <a:miter lim="800000"/>
            <a:headEnd/>
            <a:tailEnd/>
          </a:ln>
        </p:spPr>
      </p:pic>
      <p:sp>
        <p:nvSpPr>
          <p:cNvPr id="1031" name="AutoShape 7"/>
          <p:cNvSpPr>
            <a:spLocks noChangeArrowheads="1"/>
          </p:cNvSpPr>
          <p:nvPr/>
        </p:nvSpPr>
        <p:spPr bwMode="auto">
          <a:xfrm rot="-242738">
            <a:off x="4270375" y="4087813"/>
            <a:ext cx="546100" cy="742950"/>
          </a:xfrm>
          <a:prstGeom prst="flowChartExtract">
            <a:avLst/>
          </a:prstGeom>
          <a:gradFill rotWithShape="0">
            <a:gsLst>
              <a:gs pos="0">
                <a:srgbClr val="4BACC6"/>
              </a:gs>
              <a:gs pos="100000">
                <a:srgbClr val="205867"/>
              </a:gs>
            </a:gsLst>
            <a:lin ang="2700000" scaled="1"/>
          </a:gradFill>
          <a:ln w="12700">
            <a:solidFill>
              <a:srgbClr val="F2F2F2"/>
            </a:solidFill>
            <a:miter lim="800000"/>
            <a:headEnd/>
            <a:tailEnd/>
          </a:ln>
          <a:effectLst>
            <a:outerShdw sy="50000" kx="-2453608" rotWithShape="0">
              <a:srgbClr val="B6DDE8">
                <a:alpha val="50000"/>
              </a:srgbClr>
            </a:outerShdw>
          </a:effectLst>
        </p:spPr>
        <p:txBody>
          <a:bodyPr vert="horz" wrap="square" lIns="91440" tIns="45720" rIns="91440" bIns="45720" numCol="1" anchor="t" anchorCtr="0" compatLnSpc="1">
            <a:prstTxWarp prst="textNoShape">
              <a:avLst/>
            </a:prstTxWarp>
          </a:bodyPr>
          <a:lstStyle/>
          <a:p>
            <a:endParaRPr lang="fa-IR">
              <a:solidFill>
                <a:prstClr val="black"/>
              </a:solidFill>
            </a:endParaRPr>
          </a:p>
        </p:txBody>
      </p:sp>
      <p:sp>
        <p:nvSpPr>
          <p:cNvPr id="1032" name="Text Box 8"/>
          <p:cNvSpPr txBox="1">
            <a:spLocks noChangeArrowheads="1"/>
          </p:cNvSpPr>
          <p:nvPr/>
        </p:nvSpPr>
        <p:spPr bwMode="auto">
          <a:xfrm>
            <a:off x="2994025" y="5467350"/>
            <a:ext cx="2009775" cy="1176360"/>
          </a:xfrm>
          <a:prstGeom prst="rect">
            <a:avLst/>
          </a:prstGeom>
          <a:solidFill>
            <a:srgbClr val="FFFFFF"/>
          </a:solidFill>
          <a:ln w="3175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algn="justLow" fontAlgn="base">
              <a:spcBef>
                <a:spcPct val="0"/>
              </a:spcBef>
              <a:spcAft>
                <a:spcPts val="1000"/>
              </a:spcAft>
            </a:pPr>
            <a:r>
              <a:rPr lang="fa-IR" sz="1300" dirty="0">
                <a:solidFill>
                  <a:prstClr val="black"/>
                </a:solidFill>
                <a:latin typeface="Arial" pitchFamily="34" charset="0"/>
                <a:ea typeface="Arial" pitchFamily="34" charset="0"/>
                <a:cs typeface="B Homa" panose="00000400000000000000" pitchFamily="2" charset="-78"/>
              </a:rPr>
              <a:t>پایداری جانبی[مانند نیروی زلزله وباد] توسط </a:t>
            </a:r>
            <a:r>
              <a:rPr lang="fa-IR" sz="1300" dirty="0">
                <a:solidFill>
                  <a:srgbClr val="31849B"/>
                </a:solidFill>
                <a:latin typeface="Arial" pitchFamily="34" charset="0"/>
                <a:ea typeface="Arial" pitchFamily="34" charset="0"/>
                <a:cs typeface="B Homa" panose="00000400000000000000" pitchFamily="2" charset="-78"/>
              </a:rPr>
              <a:t>ترکیب مثلثی</a:t>
            </a:r>
            <a:r>
              <a:rPr lang="en-US" sz="1300" dirty="0">
                <a:solidFill>
                  <a:prstClr val="black"/>
                </a:solidFill>
                <a:latin typeface="Calibri" pitchFamily="34" charset="0"/>
                <a:ea typeface="Arial" pitchFamily="34" charset="0"/>
                <a:cs typeface="B Homa" panose="00000400000000000000" pitchFamily="2" charset="-78"/>
              </a:rPr>
              <a:t> [</a:t>
            </a:r>
            <a:r>
              <a:rPr lang="fa-IR" sz="1300" dirty="0">
                <a:solidFill>
                  <a:prstClr val="black"/>
                </a:solidFill>
                <a:latin typeface="Arial" pitchFamily="34" charset="0"/>
                <a:ea typeface="Arial" pitchFamily="34" charset="0"/>
                <a:cs typeface="B Homa" panose="00000400000000000000" pitchFamily="2" charset="-78"/>
              </a:rPr>
              <a:t>پایدارترین شکل هندسی</a:t>
            </a:r>
            <a:r>
              <a:rPr lang="en-US" sz="1300" dirty="0">
                <a:solidFill>
                  <a:prstClr val="black"/>
                </a:solidFill>
                <a:latin typeface="Calibri" pitchFamily="34" charset="0"/>
                <a:ea typeface="Arial" pitchFamily="34" charset="0"/>
                <a:cs typeface="B Homa" panose="00000400000000000000" pitchFamily="2" charset="-78"/>
              </a:rPr>
              <a:t>] </a:t>
            </a:r>
            <a:r>
              <a:rPr lang="fa-IR" sz="1300" dirty="0">
                <a:solidFill>
                  <a:prstClr val="black"/>
                </a:solidFill>
                <a:latin typeface="Arial" pitchFamily="34" charset="0"/>
                <a:ea typeface="Arial" pitchFamily="34" charset="0"/>
                <a:cs typeface="B Homa" panose="00000400000000000000" pitchFamily="2" charset="-78"/>
              </a:rPr>
              <a:t>زیرستون واتصلات صلب تامین میشود [مانند </a:t>
            </a:r>
            <a:r>
              <a:rPr lang="fa-IR" sz="1300" dirty="0">
                <a:solidFill>
                  <a:srgbClr val="E36C0A"/>
                </a:solidFill>
                <a:latin typeface="Arial" pitchFamily="34" charset="0"/>
                <a:ea typeface="Arial" pitchFamily="34" charset="0"/>
                <a:cs typeface="B Homa" panose="00000400000000000000" pitchFamily="2" charset="-78"/>
              </a:rPr>
              <a:t>انسانی</a:t>
            </a:r>
            <a:r>
              <a:rPr lang="fa-IR" sz="1300" dirty="0">
                <a:solidFill>
                  <a:prstClr val="black"/>
                </a:solidFill>
                <a:latin typeface="Arial" pitchFamily="34" charset="0"/>
                <a:ea typeface="Arial" pitchFamily="34" charset="0"/>
                <a:cs typeface="B Homa" panose="00000400000000000000" pitchFamily="2" charset="-78"/>
              </a:rPr>
              <a:t> که تیر را حمل میکند]</a:t>
            </a:r>
            <a:endParaRPr lang="en-US" sz="1300" dirty="0">
              <a:solidFill>
                <a:prstClr val="black"/>
              </a:solidFill>
              <a:latin typeface="Arial" pitchFamily="34" charset="0"/>
              <a:ea typeface="Arial" pitchFamily="34" charset="0"/>
              <a:cs typeface="B Homa" panose="00000400000000000000" pitchFamily="2" charset="-78"/>
            </a:endParaRPr>
          </a:p>
          <a:p>
            <a:pPr algn="justLow" fontAlgn="base">
              <a:spcBef>
                <a:spcPct val="0"/>
              </a:spcBef>
              <a:spcAft>
                <a:spcPct val="0"/>
              </a:spcAft>
            </a:pPr>
            <a:endParaRPr lang="fa-IR" dirty="0">
              <a:solidFill>
                <a:prstClr val="black"/>
              </a:solidFill>
              <a:latin typeface="Arial" pitchFamily="34" charset="0"/>
              <a:cs typeface="B Homa" panose="00000400000000000000" pitchFamily="2" charset="-78"/>
            </a:endParaRPr>
          </a:p>
        </p:txBody>
      </p:sp>
      <p:sp>
        <p:nvSpPr>
          <p:cNvPr id="1033" name="Rectangle 9"/>
          <p:cNvSpPr>
            <a:spLocks noChangeArrowheads="1"/>
          </p:cNvSpPr>
          <p:nvPr/>
        </p:nvSpPr>
        <p:spPr bwMode="auto">
          <a:xfrm rot="990265">
            <a:off x="4268788" y="3633788"/>
            <a:ext cx="163512" cy="1265237"/>
          </a:xfrm>
          <a:prstGeom prst="rect">
            <a:avLst/>
          </a:prstGeom>
          <a:gradFill rotWithShape="0">
            <a:gsLst>
              <a:gs pos="0">
                <a:srgbClr val="F79646"/>
              </a:gs>
              <a:gs pos="100000">
                <a:srgbClr val="DF6A09"/>
              </a:gs>
            </a:gsLst>
            <a:path path="shape">
              <a:fillToRect l="50000" t="50000" r="50000" b="50000"/>
            </a:path>
          </a:gradFill>
          <a:ln w="0">
            <a:noFill/>
            <a:miter lim="800000"/>
            <a:headEnd/>
            <a:tailEnd/>
          </a:ln>
          <a:effectLst>
            <a:outerShdw dist="28398" dir="3806097" algn="ctr" rotWithShape="0">
              <a:srgbClr val="974706"/>
            </a:outerShdw>
          </a:effectLst>
        </p:spPr>
        <p:txBody>
          <a:bodyPr vert="horz" wrap="square" lIns="91440" tIns="45720" rIns="91440" bIns="45720" numCol="1" anchor="t" anchorCtr="0" compatLnSpc="1">
            <a:prstTxWarp prst="textNoShape">
              <a:avLst/>
            </a:prstTxWarp>
          </a:bodyPr>
          <a:lstStyle/>
          <a:p>
            <a:endParaRPr lang="fa-IR">
              <a:solidFill>
                <a:prstClr val="black"/>
              </a:solidFill>
            </a:endParaRPr>
          </a:p>
        </p:txBody>
      </p:sp>
      <p:sp>
        <p:nvSpPr>
          <p:cNvPr id="1034" name="Rectangle 10"/>
          <p:cNvSpPr>
            <a:spLocks noChangeArrowheads="1"/>
          </p:cNvSpPr>
          <p:nvPr/>
        </p:nvSpPr>
        <p:spPr bwMode="auto">
          <a:xfrm rot="-438051">
            <a:off x="4368800" y="2587625"/>
            <a:ext cx="192088" cy="1128713"/>
          </a:xfrm>
          <a:prstGeom prst="rect">
            <a:avLst/>
          </a:prstGeom>
          <a:gradFill rotWithShape="0">
            <a:gsLst>
              <a:gs pos="0">
                <a:srgbClr val="F79646"/>
              </a:gs>
              <a:gs pos="100000">
                <a:srgbClr val="DF6A09"/>
              </a:gs>
            </a:gsLst>
            <a:path path="shape">
              <a:fillToRect l="50000" t="50000" r="50000" b="50000"/>
            </a:path>
          </a:gradFill>
          <a:ln w="0">
            <a:noFill/>
            <a:miter lim="800000"/>
            <a:headEnd/>
            <a:tailEnd/>
          </a:ln>
          <a:effectLst>
            <a:outerShdw dist="28398" dir="3806097" algn="ctr" rotWithShape="0">
              <a:srgbClr val="974706"/>
            </a:outerShdw>
          </a:effectLst>
        </p:spPr>
        <p:txBody>
          <a:bodyPr vert="horz" wrap="square" lIns="91440" tIns="45720" rIns="91440" bIns="45720" numCol="1" anchor="t" anchorCtr="0" compatLnSpc="1">
            <a:prstTxWarp prst="textNoShape">
              <a:avLst/>
            </a:prstTxWarp>
          </a:bodyPr>
          <a:lstStyle/>
          <a:p>
            <a:endParaRPr lang="fa-IR">
              <a:solidFill>
                <a:prstClr val="black"/>
              </a:solidFill>
            </a:endParaRPr>
          </a:p>
        </p:txBody>
      </p:sp>
      <p:sp>
        <p:nvSpPr>
          <p:cNvPr id="1035" name="Rectangle 11"/>
          <p:cNvSpPr>
            <a:spLocks noChangeArrowheads="1"/>
          </p:cNvSpPr>
          <p:nvPr/>
        </p:nvSpPr>
        <p:spPr bwMode="auto">
          <a:xfrm rot="-1118310">
            <a:off x="4635500" y="3665538"/>
            <a:ext cx="177800" cy="1128712"/>
          </a:xfrm>
          <a:prstGeom prst="rect">
            <a:avLst/>
          </a:prstGeom>
          <a:gradFill rotWithShape="0">
            <a:gsLst>
              <a:gs pos="0">
                <a:srgbClr val="F79646"/>
              </a:gs>
              <a:gs pos="100000">
                <a:srgbClr val="DF6A09"/>
              </a:gs>
            </a:gsLst>
            <a:path path="shape">
              <a:fillToRect l="50000" t="50000" r="50000" b="50000"/>
            </a:path>
          </a:gradFill>
          <a:ln w="0">
            <a:noFill/>
            <a:miter lim="800000"/>
            <a:headEnd/>
            <a:tailEnd/>
          </a:ln>
          <a:effectLst>
            <a:outerShdw dist="28398" dir="3806097" algn="ctr" rotWithShape="0">
              <a:srgbClr val="974706"/>
            </a:outerShdw>
          </a:effectLst>
        </p:spPr>
        <p:txBody>
          <a:bodyPr vert="horz" wrap="square" lIns="91440" tIns="45720" rIns="91440" bIns="45720" numCol="1" anchor="t" anchorCtr="0" compatLnSpc="1">
            <a:prstTxWarp prst="textNoShape">
              <a:avLst/>
            </a:prstTxWarp>
          </a:bodyPr>
          <a:lstStyle/>
          <a:p>
            <a:endParaRPr lang="fa-IR">
              <a:solidFill>
                <a:prstClr val="black"/>
              </a:solidFill>
            </a:endParaRPr>
          </a:p>
        </p:txBody>
      </p:sp>
      <p:cxnSp>
        <p:nvCxnSpPr>
          <p:cNvPr id="1036" name="AutoShape 12"/>
          <p:cNvCxnSpPr>
            <a:cxnSpLocks noChangeShapeType="1"/>
          </p:cNvCxnSpPr>
          <p:nvPr/>
        </p:nvCxnSpPr>
        <p:spPr bwMode="auto">
          <a:xfrm flipH="1">
            <a:off x="3987800" y="4899025"/>
            <a:ext cx="201613" cy="568325"/>
          </a:xfrm>
          <a:prstGeom prst="straightConnector1">
            <a:avLst/>
          </a:prstGeom>
          <a:noFill/>
          <a:ln w="63500">
            <a:solidFill>
              <a:srgbClr val="F79646"/>
            </a:solidFill>
            <a:round/>
            <a:headEnd/>
            <a:tailEnd type="triangle" w="med" len="med"/>
          </a:ln>
          <a:effectLst/>
        </p:spPr>
      </p:cxnSp>
      <p:cxnSp>
        <p:nvCxnSpPr>
          <p:cNvPr id="1037" name="AutoShape 13"/>
          <p:cNvCxnSpPr>
            <a:cxnSpLocks noChangeShapeType="1"/>
          </p:cNvCxnSpPr>
          <p:nvPr/>
        </p:nvCxnSpPr>
        <p:spPr bwMode="auto">
          <a:xfrm flipH="1">
            <a:off x="4432300" y="4876800"/>
            <a:ext cx="201613" cy="568325"/>
          </a:xfrm>
          <a:prstGeom prst="straightConnector1">
            <a:avLst/>
          </a:prstGeom>
          <a:noFill/>
          <a:ln w="63500">
            <a:solidFill>
              <a:srgbClr val="4BACC6"/>
            </a:solidFill>
            <a:round/>
            <a:headEnd/>
            <a:tailEnd type="triangle" w="med" len="med"/>
          </a:ln>
          <a:effectLst/>
        </p:spPr>
      </p:cxnSp>
      <p:cxnSp>
        <p:nvCxnSpPr>
          <p:cNvPr id="1038" name="AutoShape 14"/>
          <p:cNvCxnSpPr>
            <a:cxnSpLocks noChangeShapeType="1"/>
          </p:cNvCxnSpPr>
          <p:nvPr/>
        </p:nvCxnSpPr>
        <p:spPr bwMode="auto">
          <a:xfrm rot="10800000">
            <a:off x="3357555" y="1714488"/>
            <a:ext cx="1011247" cy="873138"/>
          </a:xfrm>
          <a:prstGeom prst="straightConnector1">
            <a:avLst/>
          </a:prstGeom>
          <a:noFill/>
          <a:ln w="63500">
            <a:solidFill>
              <a:srgbClr val="F79646"/>
            </a:solidFill>
            <a:round/>
            <a:headEnd/>
            <a:tailEnd type="triangle" w="med" len="med"/>
          </a:ln>
          <a:effectLst/>
        </p:spPr>
      </p:cxnSp>
      <p:cxnSp>
        <p:nvCxnSpPr>
          <p:cNvPr id="1039" name="AutoShape 15"/>
          <p:cNvCxnSpPr>
            <a:cxnSpLocks noChangeShapeType="1"/>
          </p:cNvCxnSpPr>
          <p:nvPr/>
        </p:nvCxnSpPr>
        <p:spPr bwMode="auto">
          <a:xfrm flipH="1">
            <a:off x="2181207" y="1443023"/>
            <a:ext cx="425450" cy="0"/>
          </a:xfrm>
          <a:prstGeom prst="straightConnector1">
            <a:avLst/>
          </a:prstGeom>
          <a:noFill/>
          <a:ln w="12700">
            <a:solidFill>
              <a:srgbClr val="F79646"/>
            </a:solidFill>
            <a:prstDash val="dash"/>
            <a:round/>
            <a:headEnd/>
            <a:tailEnd type="triangle" w="med" len="med"/>
          </a:ln>
          <a:effectLst/>
        </p:spPr>
      </p:cxnSp>
      <p:cxnSp>
        <p:nvCxnSpPr>
          <p:cNvPr id="1040" name="AutoShape 16"/>
          <p:cNvCxnSpPr>
            <a:cxnSpLocks noChangeShapeType="1"/>
          </p:cNvCxnSpPr>
          <p:nvPr/>
        </p:nvCxnSpPr>
        <p:spPr bwMode="auto">
          <a:xfrm flipH="1" flipV="1">
            <a:off x="2000232" y="1687498"/>
            <a:ext cx="123825" cy="339725"/>
          </a:xfrm>
          <a:prstGeom prst="straightConnector1">
            <a:avLst/>
          </a:prstGeom>
          <a:noFill/>
          <a:ln w="31750">
            <a:solidFill>
              <a:srgbClr val="F79646"/>
            </a:solidFill>
            <a:round/>
            <a:headEnd/>
            <a:tailEnd/>
          </a:ln>
          <a:effectLst/>
        </p:spPr>
      </p:cxnSp>
      <p:cxnSp>
        <p:nvCxnSpPr>
          <p:cNvPr id="1041" name="AutoShape 17"/>
          <p:cNvCxnSpPr>
            <a:cxnSpLocks noChangeShapeType="1"/>
          </p:cNvCxnSpPr>
          <p:nvPr/>
        </p:nvCxnSpPr>
        <p:spPr bwMode="auto">
          <a:xfrm flipH="1">
            <a:off x="1841482" y="1687498"/>
            <a:ext cx="158750" cy="339725"/>
          </a:xfrm>
          <a:prstGeom prst="straightConnector1">
            <a:avLst/>
          </a:prstGeom>
          <a:noFill/>
          <a:ln w="31750">
            <a:solidFill>
              <a:srgbClr val="F79646"/>
            </a:solidFill>
            <a:round/>
            <a:headEnd/>
            <a:tailEnd/>
          </a:ln>
          <a:effectLst/>
        </p:spPr>
      </p:cxnSp>
      <p:cxnSp>
        <p:nvCxnSpPr>
          <p:cNvPr id="1042" name="AutoShape 18"/>
          <p:cNvCxnSpPr>
            <a:cxnSpLocks noChangeShapeType="1"/>
          </p:cNvCxnSpPr>
          <p:nvPr/>
        </p:nvCxnSpPr>
        <p:spPr bwMode="auto">
          <a:xfrm flipV="1">
            <a:off x="2000232" y="1357298"/>
            <a:ext cx="0" cy="330200"/>
          </a:xfrm>
          <a:prstGeom prst="straightConnector1">
            <a:avLst/>
          </a:prstGeom>
          <a:noFill/>
          <a:ln w="31750">
            <a:solidFill>
              <a:srgbClr val="F79646"/>
            </a:solidFill>
            <a:round/>
            <a:headEnd/>
            <a:tailEnd/>
          </a:ln>
          <a:effectLst/>
        </p:spPr>
      </p:cxnSp>
      <p:pic>
        <p:nvPicPr>
          <p:cNvPr id="23" name="Picture 22" descr="C:\Users\mr.najafi\Desktop\J0302953.JPG"/>
          <p:cNvPicPr/>
          <p:nvPr/>
        </p:nvPicPr>
        <p:blipFill>
          <a:blip r:embed="rId3" cstate="print"/>
          <a:srcRect/>
          <a:stretch>
            <a:fillRect/>
          </a:stretch>
        </p:blipFill>
        <p:spPr bwMode="auto">
          <a:xfrm>
            <a:off x="2643174" y="1214422"/>
            <a:ext cx="571504" cy="857256"/>
          </a:xfrm>
          <a:prstGeom prst="rect">
            <a:avLst/>
          </a:prstGeom>
          <a:noFill/>
          <a:ln w="9525">
            <a:noFill/>
            <a:miter lim="800000"/>
            <a:headEnd/>
            <a:tailEnd/>
          </a:ln>
        </p:spPr>
      </p:pic>
      <p:sp>
        <p:nvSpPr>
          <p:cNvPr id="24" name="Rectangle 23"/>
          <p:cNvSpPr/>
          <p:nvPr/>
        </p:nvSpPr>
        <p:spPr>
          <a:xfrm>
            <a:off x="3357554" y="1500174"/>
            <a:ext cx="4572000" cy="830997"/>
          </a:xfrm>
          <a:prstGeom prst="rect">
            <a:avLst/>
          </a:prstGeom>
        </p:spPr>
        <p:txBody>
          <a:bodyPr>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(1962: مانتوا، ایتالیا، مهندس معمار و مهندس سازه: پیرلوئیجی نروی) </a:t>
            </a:r>
          </a:p>
        </p:txBody>
      </p:sp>
    </p:spTree>
    <p:extLst>
      <p:ext uri="{BB962C8B-B14F-4D97-AF65-F5344CB8AC3E}">
        <p14:creationId xmlns:p14="http://schemas.microsoft.com/office/powerpoint/2010/main" val="1669670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01952" y="277999"/>
            <a:ext cx="7242048" cy="1143000"/>
          </a:xfrm>
        </p:spPr>
        <p:txBody>
          <a:bodyPr>
            <a:normAutofit/>
          </a:bodyPr>
          <a:lstStyle/>
          <a:p>
            <a:r>
              <a:rPr lang="fa-IR" dirty="0" smtClean="0">
                <a:solidFill>
                  <a:schemeClr val="accent5">
                    <a:lumMod val="50000"/>
                  </a:schemeClr>
                </a:solidFill>
                <a:cs typeface="B Homa" panose="00000400000000000000" pitchFamily="2" charset="-78"/>
              </a:rPr>
              <a:t>سازه های معلق با فرم طنابی(تک انحنا)</a:t>
            </a:r>
            <a:br>
              <a:rPr lang="fa-IR" dirty="0" smtClean="0">
                <a:solidFill>
                  <a:schemeClr val="accent5">
                    <a:lumMod val="50000"/>
                  </a:schemeClr>
                </a:solidFill>
                <a:cs typeface="B Homa" panose="00000400000000000000" pitchFamily="2" charset="-78"/>
              </a:rPr>
            </a:br>
            <a:endParaRPr lang="fa-IR" sz="3200" dirty="0"/>
          </a:p>
        </p:txBody>
      </p:sp>
      <p:sp>
        <p:nvSpPr>
          <p:cNvPr id="6" name="TextBox 5"/>
          <p:cNvSpPr txBox="1"/>
          <p:nvPr/>
        </p:nvSpPr>
        <p:spPr>
          <a:xfrm>
            <a:off x="2643174" y="1142984"/>
            <a:ext cx="5143536" cy="461665"/>
          </a:xfrm>
          <a:prstGeom prst="rect">
            <a:avLst/>
          </a:prstGeom>
          <a:noFill/>
        </p:spPr>
        <p:txBody>
          <a:bodyPr wrap="square" rtlCol="1">
            <a:spAutoFit/>
          </a:bodyPr>
          <a:lstStyle/>
          <a:p>
            <a:pPr>
              <a:spcBef>
                <a:spcPct val="20000"/>
              </a:spcBef>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کارخانه کاغذسازی بورگو</a:t>
            </a:r>
            <a:endParaRPr lang="fa-IR" sz="2000"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3074" name="Picture 2" descr="F:\kabl\47408_burgogroupmantovapla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733" y="1772816"/>
            <a:ext cx="7154977" cy="258048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3" cstate="print"/>
          <a:srcRect/>
          <a:stretch>
            <a:fillRect/>
          </a:stretch>
        </p:blipFill>
        <p:spPr bwMode="auto">
          <a:xfrm>
            <a:off x="631732" y="4705116"/>
            <a:ext cx="7154977" cy="173454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7658622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93042" y="312420"/>
            <a:ext cx="7242048" cy="1143000"/>
          </a:xfrm>
        </p:spPr>
        <p:txBody>
          <a:bodyPr>
            <a:normAutofit/>
          </a:bodyPr>
          <a:lstStyle/>
          <a:p>
            <a:r>
              <a:rPr lang="fa-IR" dirty="0" smtClean="0">
                <a:solidFill>
                  <a:schemeClr val="accent5">
                    <a:lumMod val="50000"/>
                  </a:schemeClr>
                </a:solidFill>
                <a:cs typeface="B Homa" panose="00000400000000000000" pitchFamily="2" charset="-78"/>
              </a:rPr>
              <a:t>سازه های معلق با فرم طنابی(تک انحنا)</a:t>
            </a:r>
            <a:br>
              <a:rPr lang="fa-IR" dirty="0" smtClean="0">
                <a:solidFill>
                  <a:schemeClr val="accent5">
                    <a:lumMod val="50000"/>
                  </a:schemeClr>
                </a:solidFill>
                <a:cs typeface="B Homa" panose="00000400000000000000" pitchFamily="2" charset="-78"/>
              </a:rPr>
            </a:br>
            <a:endParaRPr lang="fa-IR" sz="3200" dirty="0"/>
          </a:p>
        </p:txBody>
      </p:sp>
      <p:sp>
        <p:nvSpPr>
          <p:cNvPr id="6" name="TextBox 5"/>
          <p:cNvSpPr txBox="1"/>
          <p:nvPr/>
        </p:nvSpPr>
        <p:spPr>
          <a:xfrm>
            <a:off x="2884847" y="1144420"/>
            <a:ext cx="5143536" cy="461665"/>
          </a:xfrm>
          <a:prstGeom prst="rect">
            <a:avLst/>
          </a:prstGeom>
          <a:noFill/>
        </p:spPr>
        <p:txBody>
          <a:bodyPr wrap="square" rtlCol="1">
            <a:spAutoFit/>
          </a:bodyPr>
          <a:lstStyle/>
          <a:p>
            <a:pPr>
              <a:spcBef>
                <a:spcPct val="20000"/>
              </a:spcBef>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کارخانه کاغذسازی بورگو</a:t>
            </a:r>
            <a:endParaRPr lang="fa-IR" sz="20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38" name="Rectangle 37"/>
          <p:cNvSpPr/>
          <p:nvPr/>
        </p:nvSpPr>
        <p:spPr>
          <a:xfrm>
            <a:off x="500034" y="1928802"/>
            <a:ext cx="7286660" cy="830997"/>
          </a:xfrm>
          <a:prstGeom prst="rect">
            <a:avLst/>
          </a:prstGeom>
        </p:spPr>
        <p:txBody>
          <a:bodyPr wrap="square">
            <a:spAutoFit/>
          </a:bodyPr>
          <a:lstStyle/>
          <a:p>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a:p>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7" name="Picture 2"/>
          <p:cNvPicPr>
            <a:picLocks noChangeAspect="1" noChangeArrowheads="1"/>
          </p:cNvPicPr>
          <p:nvPr/>
        </p:nvPicPr>
        <p:blipFill>
          <a:blip r:embed="rId2">
            <a:duotone>
              <a:prstClr val="black"/>
              <a:schemeClr val="accent2">
                <a:tint val="45000"/>
                <a:satMod val="400000"/>
              </a:schemeClr>
            </a:duotone>
          </a:blip>
          <a:srcRect/>
          <a:stretch>
            <a:fillRect/>
          </a:stretch>
        </p:blipFill>
        <p:spPr bwMode="auto">
          <a:xfrm>
            <a:off x="446448" y="3736215"/>
            <a:ext cx="7546974" cy="2995883"/>
          </a:xfrm>
          <a:prstGeom prst="rect">
            <a:avLst/>
          </a:prstGeom>
          <a:noFill/>
          <a:ln w="9525">
            <a:noFill/>
            <a:miter lim="800000"/>
            <a:headEnd/>
            <a:tailEnd/>
          </a:ln>
          <a:effectLst/>
        </p:spPr>
      </p:pic>
      <p:pic>
        <p:nvPicPr>
          <p:cNvPr id="9" name="Picture 5"/>
          <p:cNvPicPr>
            <a:picLocks noChangeAspect="1" noChangeArrowheads="1"/>
          </p:cNvPicPr>
          <p:nvPr/>
        </p:nvPicPr>
        <p:blipFill>
          <a:blip r:embed="rId3">
            <a:duotone>
              <a:prstClr val="black"/>
              <a:schemeClr val="accent2">
                <a:tint val="45000"/>
                <a:satMod val="400000"/>
              </a:schemeClr>
            </a:duotone>
          </a:blip>
          <a:srcRect/>
          <a:stretch>
            <a:fillRect/>
          </a:stretch>
        </p:blipFill>
        <p:spPr bwMode="auto">
          <a:xfrm>
            <a:off x="2988669" y="1593619"/>
            <a:ext cx="2467946" cy="1828800"/>
          </a:xfrm>
          <a:prstGeom prst="rect">
            <a:avLst/>
          </a:prstGeom>
          <a:noFill/>
          <a:ln w="9525">
            <a:noFill/>
            <a:miter lim="800000"/>
            <a:headEnd/>
            <a:tailEnd/>
          </a:ln>
          <a:effectLst/>
        </p:spPr>
      </p:pic>
      <p:pic>
        <p:nvPicPr>
          <p:cNvPr id="8" name="Picture 4"/>
          <p:cNvPicPr>
            <a:picLocks noChangeAspect="1" noChangeArrowheads="1"/>
          </p:cNvPicPr>
          <p:nvPr/>
        </p:nvPicPr>
        <p:blipFill>
          <a:blip r:embed="rId4">
            <a:duotone>
              <a:prstClr val="black"/>
              <a:schemeClr val="accent2">
                <a:tint val="45000"/>
                <a:satMod val="400000"/>
              </a:schemeClr>
            </a:duotone>
            <a:extLst>
              <a:ext uri="{BEBA8EAE-BF5A-486C-A8C5-ECC9F3942E4B}">
                <a14:imgProps xmlns:a14="http://schemas.microsoft.com/office/drawing/2010/main">
                  <a14:imgLayer r:embed="rId5">
                    <a14:imgEffect>
                      <a14:sharpenSoften amount="-25000"/>
                    </a14:imgEffect>
                    <a14:imgEffect>
                      <a14:brightnessContrast bright="-40000" contrast="-40000"/>
                    </a14:imgEffect>
                  </a14:imgLayer>
                </a14:imgProps>
              </a:ext>
            </a:extLst>
          </a:blip>
          <a:srcRect/>
          <a:stretch>
            <a:fillRect/>
          </a:stretch>
        </p:blipFill>
        <p:spPr bwMode="auto">
          <a:xfrm>
            <a:off x="5614066" y="1588129"/>
            <a:ext cx="2438400" cy="1828800"/>
          </a:xfrm>
          <a:prstGeom prst="rect">
            <a:avLst/>
          </a:prstGeom>
          <a:noFill/>
          <a:ln w="9525">
            <a:noFill/>
            <a:miter lim="800000"/>
            <a:headEnd/>
            <a:tailEnd/>
          </a:ln>
          <a:effectLst/>
        </p:spPr>
      </p:pic>
      <p:pic>
        <p:nvPicPr>
          <p:cNvPr id="10" name="Picture 3"/>
          <p:cNvPicPr>
            <a:picLocks noChangeAspect="1" noChangeArrowheads="1"/>
          </p:cNvPicPr>
          <p:nvPr/>
        </p:nvPicPr>
        <p:blipFill>
          <a:blip r:embed="rId6">
            <a:duotone>
              <a:prstClr val="black"/>
              <a:schemeClr val="accent2">
                <a:tint val="45000"/>
                <a:satMod val="400000"/>
              </a:schemeClr>
            </a:duotone>
          </a:blip>
          <a:srcRect/>
          <a:stretch>
            <a:fillRect/>
          </a:stretch>
        </p:blipFill>
        <p:spPr bwMode="auto">
          <a:xfrm>
            <a:off x="446447" y="1606085"/>
            <a:ext cx="2438400" cy="1828800"/>
          </a:xfrm>
          <a:prstGeom prst="rect">
            <a:avLst/>
          </a:prstGeom>
          <a:noFill/>
          <a:ln w="9525">
            <a:noFill/>
            <a:miter lim="800000"/>
            <a:headEnd/>
            <a:tailEnd/>
          </a:ln>
          <a:effectLst/>
        </p:spPr>
      </p:pic>
      <p:sp>
        <p:nvSpPr>
          <p:cNvPr id="5" name="Curved Right Arrow 4"/>
          <p:cNvSpPr/>
          <p:nvPr/>
        </p:nvSpPr>
        <p:spPr>
          <a:xfrm rot="13072791">
            <a:off x="6603652" y="3352490"/>
            <a:ext cx="528945" cy="158506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black"/>
              </a:solidFill>
            </a:endParaRPr>
          </a:p>
        </p:txBody>
      </p:sp>
      <p:sp>
        <p:nvSpPr>
          <p:cNvPr id="11" name="Curved Up Arrow 10"/>
          <p:cNvSpPr/>
          <p:nvPr/>
        </p:nvSpPr>
        <p:spPr>
          <a:xfrm rot="17528297">
            <a:off x="3994751" y="3634892"/>
            <a:ext cx="1233301" cy="47908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black"/>
              </a:solidFill>
            </a:endParaRPr>
          </a:p>
        </p:txBody>
      </p:sp>
      <p:sp>
        <p:nvSpPr>
          <p:cNvPr id="12" name="Curved Left Arrow 11"/>
          <p:cNvSpPr/>
          <p:nvPr/>
        </p:nvSpPr>
        <p:spPr>
          <a:xfrm rot="7741566">
            <a:off x="2207084" y="3064479"/>
            <a:ext cx="767062" cy="337576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black"/>
              </a:solidFill>
            </a:endParaRPr>
          </a:p>
        </p:txBody>
      </p:sp>
    </p:spTree>
    <p:extLst>
      <p:ext uri="{BB962C8B-B14F-4D97-AF65-F5344CB8AC3E}">
        <p14:creationId xmlns:p14="http://schemas.microsoft.com/office/powerpoint/2010/main" val="28636973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73181" y="318769"/>
            <a:ext cx="7242048" cy="1143000"/>
          </a:xfrm>
        </p:spPr>
        <p:txBody>
          <a:bodyPr>
            <a:normAutofit/>
          </a:bodyPr>
          <a:lstStyle/>
          <a:p>
            <a:r>
              <a:rPr lang="fa-IR" dirty="0" smtClean="0">
                <a:solidFill>
                  <a:schemeClr val="accent5">
                    <a:lumMod val="50000"/>
                  </a:schemeClr>
                </a:solidFill>
                <a:cs typeface="B Homa" panose="00000400000000000000" pitchFamily="2" charset="-78"/>
              </a:rPr>
              <a:t>سازه های معلق با فرم طنابی(تک انحنا)</a:t>
            </a:r>
            <a:br>
              <a:rPr lang="fa-IR" dirty="0" smtClean="0">
                <a:solidFill>
                  <a:schemeClr val="accent5">
                    <a:lumMod val="50000"/>
                  </a:schemeClr>
                </a:solidFill>
                <a:cs typeface="B Homa" panose="00000400000000000000" pitchFamily="2" charset="-78"/>
              </a:rPr>
            </a:br>
            <a:endParaRPr lang="fa-IR" sz="3200" dirty="0"/>
          </a:p>
        </p:txBody>
      </p:sp>
      <p:sp>
        <p:nvSpPr>
          <p:cNvPr id="6" name="TextBox 5"/>
          <p:cNvSpPr txBox="1"/>
          <p:nvPr/>
        </p:nvSpPr>
        <p:spPr>
          <a:xfrm>
            <a:off x="3292487" y="1209903"/>
            <a:ext cx="5143536" cy="461665"/>
          </a:xfrm>
          <a:prstGeom prst="rect">
            <a:avLst/>
          </a:prstGeom>
          <a:noFill/>
        </p:spPr>
        <p:txBody>
          <a:bodyPr wrap="square" rtlCol="1">
            <a:spAutoFit/>
          </a:bodyPr>
          <a:lstStyle/>
          <a:p>
            <a:pPr>
              <a:spcBef>
                <a:spcPct val="20000"/>
              </a:spcBef>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بانک فدرال ریزرو</a:t>
            </a:r>
          </a:p>
        </p:txBody>
      </p:sp>
      <p:pic>
        <p:nvPicPr>
          <p:cNvPr id="5" name="Picture 2" descr="C:\Users\12964\Pictures\federal_reserve_bank.jpg"/>
          <p:cNvPicPr>
            <a:picLocks noChangeAspect="1" noChangeArrowheads="1"/>
          </p:cNvPicPr>
          <p:nvPr/>
        </p:nvPicPr>
        <p:blipFill>
          <a:blip r:embed="rId2"/>
          <a:srcRect/>
          <a:stretch>
            <a:fillRect/>
          </a:stretch>
        </p:blipFill>
        <p:spPr bwMode="auto">
          <a:xfrm>
            <a:off x="142844" y="3286124"/>
            <a:ext cx="4643470" cy="3483721"/>
          </a:xfrm>
          <a:prstGeom prst="rect">
            <a:avLst/>
          </a:prstGeom>
          <a:noFill/>
        </p:spPr>
      </p:pic>
      <p:sp>
        <p:nvSpPr>
          <p:cNvPr id="7" name="Rectangle 6"/>
          <p:cNvSpPr/>
          <p:nvPr/>
        </p:nvSpPr>
        <p:spPr>
          <a:xfrm>
            <a:off x="434999" y="1732136"/>
            <a:ext cx="8001024" cy="769441"/>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فدرال ریزرو- میناپلولیس -</a:t>
            </a:r>
            <a:r>
              <a:rPr lang="en-US" sz="2000" cap="all" dirty="0" err="1">
                <a:ln w="500">
                  <a:solidFill>
                    <a:srgbClr val="B13F9A">
                      <a:shade val="20000"/>
                      <a:satMod val="120000"/>
                    </a:srgbClr>
                  </a:solidFill>
                </a:ln>
                <a:solidFill>
                  <a:srgbClr val="CF6DA4">
                    <a:lumMod val="50000"/>
                  </a:srgbClr>
                </a:solidFill>
                <a:cs typeface="B Homa" panose="00000400000000000000" pitchFamily="2" charset="-78"/>
              </a:rPr>
              <a:t>Minneapo</a:t>
            </a:r>
            <a:r>
              <a:rPr lang="en-US" sz="2000" cap="all" dirty="0">
                <a:ln w="500">
                  <a:solidFill>
                    <a:srgbClr val="B13F9A">
                      <a:shade val="20000"/>
                      <a:satMod val="120000"/>
                    </a:srgbClr>
                  </a:solidFill>
                </a:ln>
                <a:solidFill>
                  <a:srgbClr val="CF6DA4">
                    <a:lumMod val="50000"/>
                  </a:srgbClr>
                </a:solidFill>
                <a:cs typeface="B Homa" panose="00000400000000000000" pitchFamily="2" charset="-78"/>
              </a:rPr>
              <a:t> FEDERAL Reserve Bank</a:t>
            </a:r>
            <a:endParaRPr lang="fa-IR" sz="2000" cap="all" dirty="0">
              <a:ln w="500">
                <a:solidFill>
                  <a:srgbClr val="B13F9A">
                    <a:shade val="20000"/>
                    <a:satMod val="120000"/>
                  </a:srgbClr>
                </a:solidFill>
              </a:ln>
              <a:solidFill>
                <a:srgbClr val="CF6DA4">
                  <a:lumMod val="50000"/>
                </a:srgbClr>
              </a:solidFill>
              <a:cs typeface="B Homa" panose="00000400000000000000" pitchFamily="2" charset="-78"/>
            </a:endParaRPr>
          </a:p>
          <a:p>
            <a:r>
              <a:rPr lang="en-US" sz="2000" cap="all" dirty="0">
                <a:ln w="500">
                  <a:solidFill>
                    <a:srgbClr val="B13F9A">
                      <a:shade val="20000"/>
                      <a:satMod val="120000"/>
                    </a:srgbClr>
                  </a:solidFill>
                </a:ln>
                <a:solidFill>
                  <a:srgbClr val="CF6DA4">
                    <a:lumMod val="50000"/>
                  </a:srgbClr>
                </a:solidFill>
                <a:cs typeface="B Homa" panose="00000400000000000000" pitchFamily="2" charset="-78"/>
              </a:rPr>
              <a:t> </a:t>
            </a:r>
            <a:endParaRPr lang="fa-IR" sz="20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8" name="Rectangle 7"/>
          <p:cNvSpPr/>
          <p:nvPr/>
        </p:nvSpPr>
        <p:spPr>
          <a:xfrm>
            <a:off x="77777" y="2246316"/>
            <a:ext cx="8358246" cy="830997"/>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میناپولیس، مهندس معمار: جی، بیرکرتز و همکاران، مهندس سازه: اسکیلنگ ، هل، کریستین سن ورابرت سون</a:t>
            </a:r>
          </a:p>
        </p:txBody>
      </p:sp>
    </p:spTree>
    <p:extLst>
      <p:ext uri="{BB962C8B-B14F-4D97-AF65-F5344CB8AC3E}">
        <p14:creationId xmlns:p14="http://schemas.microsoft.com/office/powerpoint/2010/main" val="836294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81465" y="205764"/>
            <a:ext cx="7242048" cy="1143000"/>
          </a:xfrm>
        </p:spPr>
        <p:txBody>
          <a:bodyPr>
            <a:normAutofit/>
          </a:bodyPr>
          <a:lstStyle/>
          <a:p>
            <a:r>
              <a:rPr lang="fa-IR" dirty="0" smtClean="0">
                <a:solidFill>
                  <a:schemeClr val="accent5">
                    <a:lumMod val="50000"/>
                  </a:schemeClr>
                </a:solidFill>
                <a:cs typeface="B Homa" panose="00000400000000000000" pitchFamily="2" charset="-78"/>
              </a:rPr>
              <a:t>سازه های معلق با فرم طنابی(تک انحنا)</a:t>
            </a:r>
            <a:br>
              <a:rPr lang="fa-IR" dirty="0" smtClean="0">
                <a:solidFill>
                  <a:schemeClr val="accent5">
                    <a:lumMod val="50000"/>
                  </a:schemeClr>
                </a:solidFill>
                <a:cs typeface="B Homa" panose="00000400000000000000" pitchFamily="2" charset="-78"/>
              </a:rPr>
            </a:br>
            <a:endParaRPr lang="fa-IR" sz="3200" dirty="0"/>
          </a:p>
        </p:txBody>
      </p:sp>
      <p:sp>
        <p:nvSpPr>
          <p:cNvPr id="6" name="TextBox 5"/>
          <p:cNvSpPr txBox="1"/>
          <p:nvPr/>
        </p:nvSpPr>
        <p:spPr>
          <a:xfrm>
            <a:off x="2857488" y="1142984"/>
            <a:ext cx="5143536" cy="461665"/>
          </a:xfrm>
          <a:prstGeom prst="rect">
            <a:avLst/>
          </a:prstGeom>
          <a:noFill/>
        </p:spPr>
        <p:txBody>
          <a:bodyPr wrap="square" rtlCol="1">
            <a:spAutoFit/>
          </a:bodyPr>
          <a:lstStyle/>
          <a:p>
            <a:pPr>
              <a:spcBef>
                <a:spcPct val="20000"/>
              </a:spcBef>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بانک فدرال ریزرو</a:t>
            </a:r>
          </a:p>
        </p:txBody>
      </p:sp>
      <p:pic>
        <p:nvPicPr>
          <p:cNvPr id="11" name="Picture 4" descr="C:\Users\12964\Pictures\6990144_large.jpg"/>
          <p:cNvPicPr>
            <a:picLocks noChangeAspect="1" noChangeArrowheads="1"/>
          </p:cNvPicPr>
          <p:nvPr/>
        </p:nvPicPr>
        <p:blipFill>
          <a:blip r:embed="rId2"/>
          <a:srcRect/>
          <a:stretch>
            <a:fillRect/>
          </a:stretch>
        </p:blipFill>
        <p:spPr bwMode="auto">
          <a:xfrm>
            <a:off x="142844" y="1214422"/>
            <a:ext cx="3643338" cy="5437818"/>
          </a:xfrm>
          <a:prstGeom prst="rect">
            <a:avLst/>
          </a:prstGeom>
          <a:noFill/>
        </p:spPr>
      </p:pic>
      <p:pic>
        <p:nvPicPr>
          <p:cNvPr id="7170" name="Picture 2"/>
          <p:cNvPicPr>
            <a:picLocks noChangeAspect="1" noChangeArrowheads="1"/>
          </p:cNvPicPr>
          <p:nvPr/>
        </p:nvPicPr>
        <p:blipFill>
          <a:blip r:embed="rId3" cstate="print"/>
          <a:srcRect/>
          <a:stretch>
            <a:fillRect/>
          </a:stretch>
        </p:blipFill>
        <p:spPr bwMode="auto">
          <a:xfrm rot="16200000">
            <a:off x="4657167" y="1986513"/>
            <a:ext cx="2840065" cy="37247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ight Arrow 6"/>
          <p:cNvSpPr/>
          <p:nvPr/>
        </p:nvSpPr>
        <p:spPr>
          <a:xfrm>
            <a:off x="3643306" y="4357694"/>
            <a:ext cx="857256" cy="64294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13034366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13850" y="233655"/>
            <a:ext cx="7242048" cy="1143000"/>
          </a:xfrm>
        </p:spPr>
        <p:txBody>
          <a:bodyPr>
            <a:normAutofit/>
          </a:bodyPr>
          <a:lstStyle/>
          <a:p>
            <a:r>
              <a:rPr lang="fa-IR" sz="3200" dirty="0" smtClean="0">
                <a:solidFill>
                  <a:schemeClr val="accent5">
                    <a:lumMod val="50000"/>
                  </a:schemeClr>
                </a:solidFill>
                <a:cs typeface="B Homa" panose="00000400000000000000" pitchFamily="2" charset="-78"/>
              </a:rPr>
              <a:t>سازه های معلق با فرم طنابی(تک انحنا)</a:t>
            </a:r>
            <a:br>
              <a:rPr lang="fa-IR" sz="3200" dirty="0" smtClean="0">
                <a:solidFill>
                  <a:schemeClr val="accent5">
                    <a:lumMod val="50000"/>
                  </a:schemeClr>
                </a:solidFill>
                <a:cs typeface="B Homa" panose="00000400000000000000" pitchFamily="2" charset="-78"/>
              </a:rPr>
            </a:br>
            <a:endParaRPr lang="fa-IR" sz="2800" dirty="0"/>
          </a:p>
        </p:txBody>
      </p:sp>
      <p:sp>
        <p:nvSpPr>
          <p:cNvPr id="5" name="Rectangle 4"/>
          <p:cNvSpPr/>
          <p:nvPr/>
        </p:nvSpPr>
        <p:spPr>
          <a:xfrm>
            <a:off x="2894232" y="1181385"/>
            <a:ext cx="5035354" cy="461665"/>
          </a:xfrm>
          <a:prstGeom prst="rect">
            <a:avLst/>
          </a:prstGeom>
        </p:spPr>
        <p:txBody>
          <a:bodyPr wrap="non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ساختمان ترمینال دالاس </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Dulles Terminal</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7" name="Rectangle 6"/>
          <p:cNvSpPr/>
          <p:nvPr/>
        </p:nvSpPr>
        <p:spPr>
          <a:xfrm>
            <a:off x="714364" y="1643050"/>
            <a:ext cx="7215222" cy="830997"/>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واشنگتن، مهندس معمار: اروسارنین و همکاران، مهندس سازه: امان و ویتنی</a:t>
            </a:r>
          </a:p>
        </p:txBody>
      </p:sp>
      <p:pic>
        <p:nvPicPr>
          <p:cNvPr id="9218" name="Picture 2" descr="E:\term9\kabl\DullesAirport50800426.jpg"/>
          <p:cNvPicPr>
            <a:picLocks noChangeAspect="1" noChangeArrowheads="1"/>
          </p:cNvPicPr>
          <p:nvPr/>
        </p:nvPicPr>
        <p:blipFill>
          <a:blip r:embed="rId2"/>
          <a:srcRect/>
          <a:stretch>
            <a:fillRect/>
          </a:stretch>
        </p:blipFill>
        <p:spPr bwMode="auto">
          <a:xfrm>
            <a:off x="3872671" y="2850277"/>
            <a:ext cx="5325104" cy="3131162"/>
          </a:xfrm>
          <a:prstGeom prst="rect">
            <a:avLst/>
          </a:prstGeom>
          <a:noFill/>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33" y="2850276"/>
            <a:ext cx="3784297" cy="3205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42495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1394b-cross-section-cable_lg.gif"/>
          <p:cNvPicPr>
            <a:picLocks noChangeAspect="1"/>
          </p:cNvPicPr>
          <p:nvPr/>
        </p:nvPicPr>
        <p:blipFill>
          <a:blip r:embed="rId2"/>
          <a:stretch>
            <a:fillRect/>
          </a:stretch>
        </p:blipFill>
        <p:spPr>
          <a:xfrm>
            <a:off x="2071638" y="824195"/>
            <a:ext cx="6521078" cy="4214842"/>
          </a:xfrm>
          <a:prstGeom prst="rect">
            <a:avLst/>
          </a:prstGeom>
        </p:spPr>
      </p:pic>
      <p:sp>
        <p:nvSpPr>
          <p:cNvPr id="13" name="TextBox 12"/>
          <p:cNvSpPr txBox="1"/>
          <p:nvPr/>
        </p:nvSpPr>
        <p:spPr>
          <a:xfrm>
            <a:off x="71406" y="824195"/>
            <a:ext cx="178588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پوشش</a:t>
            </a:r>
          </a:p>
        </p:txBody>
      </p:sp>
      <p:sp>
        <p:nvSpPr>
          <p:cNvPr id="4" name="TextBox 3"/>
          <p:cNvSpPr txBox="1"/>
          <p:nvPr/>
        </p:nvSpPr>
        <p:spPr>
          <a:xfrm>
            <a:off x="357158" y="1324261"/>
            <a:ext cx="1428760"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نوار</a:t>
            </a:r>
          </a:p>
        </p:txBody>
      </p:sp>
      <p:sp>
        <p:nvSpPr>
          <p:cNvPr id="5" name="TextBox 4"/>
          <p:cNvSpPr txBox="1"/>
          <p:nvPr/>
        </p:nvSpPr>
        <p:spPr>
          <a:xfrm>
            <a:off x="71438" y="1785926"/>
            <a:ext cx="1785918"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پوشش دوجداره</a:t>
            </a:r>
          </a:p>
        </p:txBody>
      </p:sp>
      <p:sp>
        <p:nvSpPr>
          <p:cNvPr id="6" name="TextBox 5"/>
          <p:cNvSpPr txBox="1"/>
          <p:nvPr/>
        </p:nvSpPr>
        <p:spPr>
          <a:xfrm>
            <a:off x="71438" y="2357430"/>
            <a:ext cx="1785918"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پرکننده</a:t>
            </a:r>
          </a:p>
        </p:txBody>
      </p:sp>
      <p:sp>
        <p:nvSpPr>
          <p:cNvPr id="8" name="TextBox 7"/>
          <p:cNvSpPr txBox="1"/>
          <p:nvPr/>
        </p:nvSpPr>
        <p:spPr>
          <a:xfrm>
            <a:off x="-285784" y="3500438"/>
            <a:ext cx="2143140"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کدهای رنگی</a:t>
            </a:r>
          </a:p>
        </p:txBody>
      </p:sp>
      <p:sp>
        <p:nvSpPr>
          <p:cNvPr id="9" name="TextBox 8"/>
          <p:cNvSpPr txBox="1"/>
          <p:nvPr/>
        </p:nvSpPr>
        <p:spPr>
          <a:xfrm>
            <a:off x="357158" y="3753153"/>
            <a:ext cx="1500198"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ترکیب </a:t>
            </a:r>
          </a:p>
        </p:txBody>
      </p:sp>
      <p:sp>
        <p:nvSpPr>
          <p:cNvPr id="10" name="TextBox 9"/>
          <p:cNvSpPr txBox="1"/>
          <p:nvPr/>
        </p:nvSpPr>
        <p:spPr>
          <a:xfrm>
            <a:off x="-357254" y="4462169"/>
            <a:ext cx="2428892"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تک لایه رسانا</a:t>
            </a:r>
          </a:p>
        </p:txBody>
      </p:sp>
      <p:sp>
        <p:nvSpPr>
          <p:cNvPr id="11" name="Rectangle 10"/>
          <p:cNvSpPr/>
          <p:nvPr/>
        </p:nvSpPr>
        <p:spPr>
          <a:xfrm>
            <a:off x="5763862" y="285728"/>
            <a:ext cx="2023311" cy="584775"/>
          </a:xfrm>
          <a:prstGeom prst="rect">
            <a:avLst/>
          </a:prstGeom>
        </p:spPr>
        <p:txBody>
          <a:bodyPr wrap="non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a:t>
            </a: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معرفی کابل</a:t>
            </a:r>
          </a:p>
        </p:txBody>
      </p:sp>
    </p:spTree>
    <p:extLst>
      <p:ext uri="{BB962C8B-B14F-4D97-AF65-F5344CB8AC3E}">
        <p14:creationId xmlns:p14="http://schemas.microsoft.com/office/powerpoint/2010/main" val="41593523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5408" y="-71037"/>
            <a:ext cx="7242048" cy="1143000"/>
          </a:xfrm>
        </p:spPr>
        <p:txBody>
          <a:bodyPr>
            <a:normAutofit/>
          </a:bodyPr>
          <a:lstStyle/>
          <a:p>
            <a:r>
              <a:rPr lang="fa-IR" sz="3200" dirty="0" smtClean="0">
                <a:solidFill>
                  <a:schemeClr val="accent5">
                    <a:lumMod val="50000"/>
                  </a:schemeClr>
                </a:solidFill>
                <a:cs typeface="B Homa" panose="00000400000000000000" pitchFamily="2" charset="-78"/>
              </a:rPr>
              <a:t>سازه های معلق باکابل مضاعف</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408" y="2052706"/>
            <a:ext cx="8053296" cy="3566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Oval 26"/>
          <p:cNvSpPr/>
          <p:nvPr/>
        </p:nvSpPr>
        <p:spPr>
          <a:xfrm>
            <a:off x="7308304" y="5157192"/>
            <a:ext cx="360040" cy="432048"/>
          </a:xfrm>
          <a:prstGeom prst="ellipse">
            <a:avLst/>
          </a:prstGeom>
          <a:solidFill>
            <a:srgbClr val="7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8" name="Oval 27"/>
          <p:cNvSpPr/>
          <p:nvPr/>
        </p:nvSpPr>
        <p:spPr>
          <a:xfrm>
            <a:off x="7308304" y="5943454"/>
            <a:ext cx="360040" cy="437874"/>
          </a:xfrm>
          <a:prstGeom prst="ellipse">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9" name="TextBox 28"/>
          <p:cNvSpPr txBox="1"/>
          <p:nvPr/>
        </p:nvSpPr>
        <p:spPr>
          <a:xfrm>
            <a:off x="4355976" y="5943454"/>
            <a:ext cx="266429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تثبیت کننده</a:t>
            </a:r>
          </a:p>
        </p:txBody>
      </p:sp>
      <p:sp>
        <p:nvSpPr>
          <p:cNvPr id="30" name="TextBox 29"/>
          <p:cNvSpPr txBox="1"/>
          <p:nvPr/>
        </p:nvSpPr>
        <p:spPr>
          <a:xfrm>
            <a:off x="5076056" y="5157192"/>
            <a:ext cx="1944216"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اصلی</a:t>
            </a: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56" y="1579722"/>
            <a:ext cx="2946172" cy="4043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2111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73275" y="0"/>
            <a:ext cx="7242048" cy="1143000"/>
          </a:xfrm>
        </p:spPr>
        <p:txBody>
          <a:bodyPr>
            <a:normAutofit/>
          </a:bodyPr>
          <a:lstStyle/>
          <a:p>
            <a:r>
              <a:rPr lang="fa-IR" sz="3200" dirty="0" smtClean="0">
                <a:solidFill>
                  <a:schemeClr val="accent5">
                    <a:lumMod val="50000"/>
                  </a:schemeClr>
                </a:solidFill>
                <a:cs typeface="B Homa" panose="00000400000000000000" pitchFamily="2" charset="-78"/>
              </a:rPr>
              <a:t>سازه های معلق باکابل مضاعف</a:t>
            </a:r>
          </a:p>
        </p:txBody>
      </p:sp>
      <p:sp>
        <p:nvSpPr>
          <p:cNvPr id="4" name="Rectangle 3"/>
          <p:cNvSpPr/>
          <p:nvPr/>
        </p:nvSpPr>
        <p:spPr>
          <a:xfrm>
            <a:off x="-1071602" y="1285860"/>
            <a:ext cx="9072626" cy="461665"/>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ترمینال فرودگاه بین المللی دنور </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Denver International Airport</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5" name="Rectangle 4"/>
          <p:cNvSpPr/>
          <p:nvPr/>
        </p:nvSpPr>
        <p:spPr>
          <a:xfrm>
            <a:off x="-214346" y="1643050"/>
            <a:ext cx="8215370" cy="830997"/>
          </a:xfrm>
          <a:prstGeom prst="rect">
            <a:avLst/>
          </a:prstGeom>
        </p:spPr>
        <p:txBody>
          <a:bodyPr wrap="square">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(1995: دنور، کانکتیکات، مهندس معمار: فنترس ، بردبرن و همکاران، مهندس سازه: سورود و همکاران)</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876" y="2798069"/>
            <a:ext cx="4595123" cy="349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srcRect/>
          <a:stretch>
            <a:fillRect/>
          </a:stretch>
        </p:blipFill>
        <p:spPr bwMode="auto">
          <a:xfrm>
            <a:off x="237496" y="2924944"/>
            <a:ext cx="4031714" cy="3240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534334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01952" y="-163958"/>
            <a:ext cx="7242048" cy="1143000"/>
          </a:xfrm>
        </p:spPr>
        <p:txBody>
          <a:bodyPr>
            <a:normAutofit/>
          </a:bodyPr>
          <a:lstStyle/>
          <a:p>
            <a:r>
              <a:rPr lang="fa-IR" sz="3200" dirty="0" smtClean="0">
                <a:solidFill>
                  <a:schemeClr val="accent5">
                    <a:lumMod val="50000"/>
                  </a:schemeClr>
                </a:solidFill>
                <a:cs typeface="B Homa" panose="00000400000000000000" pitchFamily="2" charset="-78"/>
              </a:rPr>
              <a:t>سازه های معلق باکابل مضاعف-چرخ دوچرخه ای</a:t>
            </a:r>
          </a:p>
        </p:txBody>
      </p:sp>
      <p:pic>
        <p:nvPicPr>
          <p:cNvPr id="6146" name="Picture 2"/>
          <p:cNvPicPr>
            <a:picLocks noChangeAspect="1" noChangeArrowheads="1"/>
          </p:cNvPicPr>
          <p:nvPr/>
        </p:nvPicPr>
        <p:blipFill>
          <a:blip r:embed="rId2" cstate="print"/>
          <a:srcRect/>
          <a:stretch>
            <a:fillRect/>
          </a:stretch>
        </p:blipFill>
        <p:spPr bwMode="auto">
          <a:xfrm>
            <a:off x="3121066" y="857232"/>
            <a:ext cx="4879958" cy="2734642"/>
          </a:xfrm>
          <a:prstGeom prst="rect">
            <a:avLst/>
          </a:prstGeom>
          <a:ln w="88900" cap="sq" cmpd="thickThin">
            <a:solidFill>
              <a:srgbClr val="000000"/>
            </a:solidFill>
            <a:prstDash val="solid"/>
            <a:miter lim="800000"/>
          </a:ln>
          <a:effectLst>
            <a:innerShdw blurRad="76200">
              <a:srgbClr val="000000"/>
            </a:innerShdw>
          </a:effectLst>
        </p:spPr>
      </p:pic>
      <p:pic>
        <p:nvPicPr>
          <p:cNvPr id="6147" name="Picture 3"/>
          <p:cNvPicPr>
            <a:picLocks noChangeAspect="1" noChangeArrowheads="1"/>
          </p:cNvPicPr>
          <p:nvPr/>
        </p:nvPicPr>
        <p:blipFill>
          <a:blip r:embed="rId3" cstate="print"/>
          <a:srcRect/>
          <a:stretch>
            <a:fillRect/>
          </a:stretch>
        </p:blipFill>
        <p:spPr bwMode="auto">
          <a:xfrm>
            <a:off x="285720" y="3786190"/>
            <a:ext cx="4714876" cy="283165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0514356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12264" y="-142892"/>
            <a:ext cx="7242048" cy="1143000"/>
          </a:xfrm>
        </p:spPr>
        <p:txBody>
          <a:bodyPr>
            <a:normAutofit/>
          </a:bodyPr>
          <a:lstStyle/>
          <a:p>
            <a:r>
              <a:rPr lang="fa-IR" sz="3200" dirty="0" smtClean="0">
                <a:solidFill>
                  <a:schemeClr val="accent5">
                    <a:lumMod val="50000"/>
                  </a:schemeClr>
                </a:solidFill>
                <a:cs typeface="B Homa" panose="00000400000000000000" pitchFamily="2" charset="-78"/>
              </a:rPr>
              <a:t>سازه های معلق باکابل مضاعف-چرخ دوچرخه ای</a:t>
            </a:r>
          </a:p>
        </p:txBody>
      </p:sp>
      <p:sp>
        <p:nvSpPr>
          <p:cNvPr id="4" name="Rectangle 3"/>
          <p:cNvSpPr/>
          <p:nvPr/>
        </p:nvSpPr>
        <p:spPr>
          <a:xfrm>
            <a:off x="357158" y="1000108"/>
            <a:ext cx="7600541" cy="461665"/>
          </a:xfrm>
          <a:prstGeom prst="rect">
            <a:avLst/>
          </a:prstGeom>
        </p:spPr>
        <p:txBody>
          <a:bodyPr wrap="squar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سالن کنفرانس یوتیکا </a:t>
            </a: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(Utica Auditorium</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7" name="Picture 3" descr="C:\Users\12964\Pictures\g12c0000000000000003497fe96de7d24ca75a4b0cd431723645b15ab7b.jpg"/>
          <p:cNvPicPr>
            <a:picLocks noChangeAspect="1" noChangeArrowheads="1"/>
          </p:cNvPicPr>
          <p:nvPr/>
        </p:nvPicPr>
        <p:blipFill>
          <a:blip r:embed="rId2"/>
          <a:srcRect/>
          <a:stretch>
            <a:fillRect/>
          </a:stretch>
        </p:blipFill>
        <p:spPr bwMode="auto">
          <a:xfrm>
            <a:off x="3786182" y="2000240"/>
            <a:ext cx="4341706" cy="3357586"/>
          </a:xfrm>
          <a:prstGeom prst="rect">
            <a:avLst/>
          </a:prstGeom>
          <a:noFill/>
        </p:spPr>
      </p:pic>
      <p:pic>
        <p:nvPicPr>
          <p:cNvPr id="5" name="Picture 2" descr="C:\Users\12964\Pictures\T_Bear_Toss_003.jpg"/>
          <p:cNvPicPr>
            <a:picLocks noChangeAspect="1" noChangeArrowheads="1"/>
          </p:cNvPicPr>
          <p:nvPr/>
        </p:nvPicPr>
        <p:blipFill>
          <a:blip r:embed="rId3" cstate="print"/>
          <a:srcRect/>
          <a:stretch>
            <a:fillRect/>
          </a:stretch>
        </p:blipFill>
        <p:spPr bwMode="auto">
          <a:xfrm>
            <a:off x="1" y="4420826"/>
            <a:ext cx="3643306" cy="2437173"/>
          </a:xfrm>
          <a:prstGeom prst="rect">
            <a:avLst/>
          </a:prstGeom>
          <a:noFill/>
        </p:spPr>
      </p:pic>
      <p:sp>
        <p:nvSpPr>
          <p:cNvPr id="6" name="Rectangle 5"/>
          <p:cNvSpPr/>
          <p:nvPr/>
        </p:nvSpPr>
        <p:spPr>
          <a:xfrm>
            <a:off x="1500166" y="1428736"/>
            <a:ext cx="6429388" cy="461665"/>
          </a:xfrm>
          <a:prstGeom prst="rect">
            <a:avLst/>
          </a:prstGeom>
        </p:spPr>
        <p:txBody>
          <a:bodyPr wrap="squar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(1962: یوتیکا نیوجرسی، مهندسی سازه: لولتلین و همکاران)</a:t>
            </a:r>
          </a:p>
        </p:txBody>
      </p:sp>
    </p:spTree>
    <p:extLst>
      <p:ext uri="{BB962C8B-B14F-4D97-AF65-F5344CB8AC3E}">
        <p14:creationId xmlns:p14="http://schemas.microsoft.com/office/powerpoint/2010/main" val="218482874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77403" y="-234280"/>
            <a:ext cx="7242048" cy="1143000"/>
          </a:xfrm>
        </p:spPr>
        <p:txBody>
          <a:bodyPr>
            <a:normAutofit/>
          </a:bodyPr>
          <a:lstStyle/>
          <a:p>
            <a:r>
              <a:rPr lang="fa-IR" sz="3600" dirty="0" smtClean="0">
                <a:solidFill>
                  <a:schemeClr val="accent5">
                    <a:lumMod val="50000"/>
                  </a:schemeClr>
                </a:solidFill>
                <a:cs typeface="B Homa" panose="00000400000000000000" pitchFamily="2" charset="-78"/>
              </a:rPr>
              <a:t>سازه های معلق با انحنای دوگانه</a:t>
            </a:r>
          </a:p>
        </p:txBody>
      </p:sp>
      <p:sp>
        <p:nvSpPr>
          <p:cNvPr id="7" name="Rectangle 6"/>
          <p:cNvSpPr/>
          <p:nvPr/>
        </p:nvSpPr>
        <p:spPr>
          <a:xfrm>
            <a:off x="5897024" y="862573"/>
            <a:ext cx="2861682" cy="461665"/>
          </a:xfrm>
          <a:prstGeom prst="rect">
            <a:avLst/>
          </a:prstGeom>
        </p:spPr>
        <p:txBody>
          <a:bodyPr wrap="non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استادیوم المپیک مونیخ، </a:t>
            </a:r>
          </a:p>
        </p:txBody>
      </p:sp>
      <p:sp>
        <p:nvSpPr>
          <p:cNvPr id="8" name="Rectangle 7"/>
          <p:cNvSpPr/>
          <p:nvPr/>
        </p:nvSpPr>
        <p:spPr>
          <a:xfrm>
            <a:off x="2577403" y="895633"/>
            <a:ext cx="3566233" cy="461665"/>
          </a:xfrm>
          <a:prstGeom prst="rect">
            <a:avLst/>
          </a:prstGeom>
        </p:spPr>
        <p:txBody>
          <a:bodyPr wrap="none">
            <a:spAutoFit/>
          </a:bodyPr>
          <a:lstStyle/>
          <a:p>
            <a:r>
              <a:rPr lang="en-US" sz="2400" cap="all" dirty="0">
                <a:ln w="500">
                  <a:solidFill>
                    <a:srgbClr val="B13F9A">
                      <a:shade val="20000"/>
                      <a:satMod val="120000"/>
                    </a:srgbClr>
                  </a:solidFill>
                </a:ln>
                <a:solidFill>
                  <a:srgbClr val="CF6DA4">
                    <a:lumMod val="50000"/>
                  </a:srgbClr>
                </a:solidFill>
                <a:cs typeface="B Homa" panose="00000400000000000000" pitchFamily="2" charset="-78"/>
              </a:rPr>
              <a:t>Munich </a:t>
            </a:r>
            <a:r>
              <a:rPr lang="en-US" sz="2400" cap="all" dirty="0" err="1">
                <a:ln w="500">
                  <a:solidFill>
                    <a:srgbClr val="B13F9A">
                      <a:shade val="20000"/>
                      <a:satMod val="120000"/>
                    </a:srgbClr>
                  </a:solidFill>
                </a:ln>
                <a:solidFill>
                  <a:srgbClr val="CF6DA4">
                    <a:lumMod val="50000"/>
                  </a:srgbClr>
                </a:solidFill>
                <a:cs typeface="B Homa" panose="00000400000000000000" pitchFamily="2" charset="-78"/>
              </a:rPr>
              <a:t>Olypic</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 Stadium</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9" name="Rectangle 8"/>
          <p:cNvSpPr/>
          <p:nvPr/>
        </p:nvSpPr>
        <p:spPr>
          <a:xfrm>
            <a:off x="-214314" y="1196752"/>
            <a:ext cx="8286776" cy="830997"/>
          </a:xfrm>
          <a:prstGeom prst="rect">
            <a:avLst/>
          </a:prstGeom>
        </p:spPr>
        <p:txBody>
          <a:bodyPr wrap="squar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مونیخ، مهندس معمار: بهنیش و همکاران، مهندس سازه: فرای اوتو، لئون ، هاردت و آندره</a:t>
            </a:r>
          </a:p>
        </p:txBody>
      </p:sp>
      <p:pic>
        <p:nvPicPr>
          <p:cNvPr id="5122" name="Picture 2" descr="E:\term9\kabl\k9E7GWE5_FreiOttoEstadioselección09R.jpg"/>
          <p:cNvPicPr>
            <a:picLocks noChangeAspect="1" noChangeArrowheads="1"/>
          </p:cNvPicPr>
          <p:nvPr/>
        </p:nvPicPr>
        <p:blipFill rotWithShape="1">
          <a:blip r:embed="rId2"/>
          <a:srcRect b="30064"/>
          <a:stretch/>
        </p:blipFill>
        <p:spPr bwMode="auto">
          <a:xfrm>
            <a:off x="1475656" y="1772816"/>
            <a:ext cx="6162148" cy="2424132"/>
          </a:xfrm>
          <a:prstGeom prst="rect">
            <a:avLst/>
          </a:prstGeom>
          <a:ln w="88900" cap="sq" cmpd="thickThin">
            <a:solidFill>
              <a:srgbClr val="000000"/>
            </a:solidFill>
            <a:prstDash val="solid"/>
            <a:miter lim="800000"/>
          </a:ln>
          <a:effectLst>
            <a:innerShdw blurRad="76200">
              <a:srgbClr val="000000"/>
            </a:innerShdw>
          </a:effec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655" y="4293096"/>
            <a:ext cx="6280150" cy="2560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65055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77812" y="-117326"/>
            <a:ext cx="7242048" cy="1143000"/>
          </a:xfrm>
        </p:spPr>
        <p:txBody>
          <a:bodyPr>
            <a:normAutofit/>
          </a:bodyPr>
          <a:lstStyle/>
          <a:p>
            <a:r>
              <a:rPr lang="fa-IR" sz="3200" dirty="0" smtClean="0">
                <a:solidFill>
                  <a:schemeClr val="accent5">
                    <a:lumMod val="50000"/>
                  </a:schemeClr>
                </a:solidFill>
                <a:cs typeface="B Homa" panose="00000400000000000000" pitchFamily="2" charset="-78"/>
              </a:rPr>
              <a:t>سازه های معلق با انحنای دوگانه</a:t>
            </a:r>
          </a:p>
        </p:txBody>
      </p:sp>
      <p:pic>
        <p:nvPicPr>
          <p:cNvPr id="6146" name="Picture 2"/>
          <p:cNvPicPr>
            <a:picLocks noChangeAspect="1" noChangeArrowheads="1"/>
          </p:cNvPicPr>
          <p:nvPr/>
        </p:nvPicPr>
        <p:blipFill rotWithShape="1">
          <a:blip r:embed="rId2" cstate="print"/>
          <a:srcRect b="31429"/>
          <a:stretch/>
        </p:blipFill>
        <p:spPr bwMode="auto">
          <a:xfrm rot="16200000">
            <a:off x="5333165" y="1283924"/>
            <a:ext cx="3321945" cy="4299730"/>
          </a:xfrm>
          <a:prstGeom prst="rect">
            <a:avLst/>
          </a:prstGeom>
          <a:ln w="88900" cap="sq" cmpd="thickThin">
            <a:solidFill>
              <a:srgbClr val="000000"/>
            </a:solidFill>
            <a:prstDash val="solid"/>
            <a:miter lim="800000"/>
          </a:ln>
          <a:effectLst>
            <a:innerShdw blurRad="76200">
              <a:srgbClr val="000000"/>
            </a:innerShdw>
          </a:effectLst>
        </p:spPr>
      </p:pic>
      <p:pic>
        <p:nvPicPr>
          <p:cNvPr id="4" name="Picture 3"/>
          <p:cNvPicPr>
            <a:picLocks noChangeAspect="1" noChangeArrowheads="1"/>
          </p:cNvPicPr>
          <p:nvPr/>
        </p:nvPicPr>
        <p:blipFill>
          <a:blip r:embed="rId3"/>
          <a:srcRect/>
          <a:stretch>
            <a:fillRect/>
          </a:stretch>
        </p:blipFill>
        <p:spPr bwMode="auto">
          <a:xfrm>
            <a:off x="0" y="1843203"/>
            <a:ext cx="4800600" cy="31811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562831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80688" y="-169327"/>
            <a:ext cx="7242048" cy="1143000"/>
          </a:xfrm>
        </p:spPr>
        <p:txBody>
          <a:bodyPr>
            <a:normAutofit/>
          </a:bodyPr>
          <a:lstStyle/>
          <a:p>
            <a:r>
              <a:rPr lang="fa-IR" sz="3600" dirty="0" smtClean="0">
                <a:solidFill>
                  <a:schemeClr val="accent5">
                    <a:lumMod val="50000"/>
                  </a:schemeClr>
                </a:solidFill>
                <a:cs typeface="B Homa" panose="00000400000000000000" pitchFamily="2" charset="-78"/>
              </a:rPr>
              <a:t>سازه های معلق با انحنای دوگانه</a:t>
            </a:r>
          </a:p>
        </p:txBody>
      </p:sp>
      <p:sp>
        <p:nvSpPr>
          <p:cNvPr id="4" name="Rectangle 3"/>
          <p:cNvSpPr/>
          <p:nvPr/>
        </p:nvSpPr>
        <p:spPr>
          <a:xfrm>
            <a:off x="2092270" y="928670"/>
            <a:ext cx="5907899" cy="461665"/>
          </a:xfrm>
          <a:prstGeom prst="rect">
            <a:avLst/>
          </a:prstGeom>
        </p:spPr>
        <p:txBody>
          <a:bodyPr wrap="non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زمین بازی هاکی دانشگاه ییل-</a:t>
            </a:r>
            <a:r>
              <a:rPr lang="en-US" sz="2400" cap="all" dirty="0" err="1">
                <a:ln w="500">
                  <a:solidFill>
                    <a:srgbClr val="B13F9A">
                      <a:shade val="20000"/>
                      <a:satMod val="120000"/>
                    </a:srgbClr>
                  </a:solidFill>
                </a:ln>
                <a:solidFill>
                  <a:srgbClr val="CF6DA4">
                    <a:lumMod val="50000"/>
                  </a:srgbClr>
                </a:solidFill>
                <a:cs typeface="B Homa" panose="00000400000000000000" pitchFamily="2" charset="-78"/>
              </a:rPr>
              <a:t>Yake</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 Hockey Rink</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5" name="Rectangle 4"/>
          <p:cNvSpPr/>
          <p:nvPr/>
        </p:nvSpPr>
        <p:spPr>
          <a:xfrm>
            <a:off x="0" y="1357298"/>
            <a:ext cx="8001040" cy="830997"/>
          </a:xfrm>
          <a:prstGeom prst="rect">
            <a:avLst/>
          </a:prstGeom>
        </p:spPr>
        <p:txBody>
          <a:bodyPr wrap="squar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نیوهاون، کانکتیکات، مهندس معمار: اروسارنین و همکاران، مهندس سازه: سوردو فالستاد. کروئگر و همکاران</a:t>
            </a:r>
          </a:p>
        </p:txBody>
      </p:sp>
      <p:pic>
        <p:nvPicPr>
          <p:cNvPr id="7170" name="Picture 2"/>
          <p:cNvPicPr>
            <a:picLocks noChangeAspect="1" noChangeArrowheads="1"/>
          </p:cNvPicPr>
          <p:nvPr/>
        </p:nvPicPr>
        <p:blipFill>
          <a:blip r:embed="rId2" cstate="print"/>
          <a:srcRect/>
          <a:stretch>
            <a:fillRect/>
          </a:stretch>
        </p:blipFill>
        <p:spPr bwMode="auto">
          <a:xfrm rot="16200000">
            <a:off x="3780820" y="916700"/>
            <a:ext cx="2000263" cy="4000527"/>
          </a:xfrm>
          <a:prstGeom prst="rect">
            <a:avLst/>
          </a:prstGeom>
          <a:ln w="88900" cap="sq" cmpd="thickThin">
            <a:solidFill>
              <a:srgbClr val="000000"/>
            </a:solidFill>
            <a:prstDash val="solid"/>
            <a:miter lim="800000"/>
          </a:ln>
          <a:effectLst>
            <a:innerShdw blurRad="76200">
              <a:srgbClr val="000000"/>
            </a:innerShdw>
          </a:effectLst>
        </p:spPr>
      </p:pic>
      <p:pic>
        <p:nvPicPr>
          <p:cNvPr id="7171" name="Picture 3" descr="E:\term9\kabl\Yale-whale2.jpg"/>
          <p:cNvPicPr>
            <a:picLocks noChangeAspect="1" noChangeArrowheads="1"/>
          </p:cNvPicPr>
          <p:nvPr/>
        </p:nvPicPr>
        <p:blipFill>
          <a:blip r:embed="rId3"/>
          <a:srcRect/>
          <a:stretch>
            <a:fillRect/>
          </a:stretch>
        </p:blipFill>
        <p:spPr bwMode="auto">
          <a:xfrm>
            <a:off x="5508104" y="4143378"/>
            <a:ext cx="3515884" cy="2636912"/>
          </a:xfrm>
          <a:prstGeom prst="rect">
            <a:avLst/>
          </a:prstGeom>
          <a:ln w="88900" cap="sq" cmpd="thickThin">
            <a:solidFill>
              <a:srgbClr val="000000"/>
            </a:solidFill>
            <a:prstDash val="solid"/>
            <a:miter lim="800000"/>
          </a:ln>
          <a:effectLst>
            <a:innerShdw blurRad="76200">
              <a:srgbClr val="000000"/>
            </a:innerShdw>
          </a:effectLst>
        </p:spPr>
      </p:pic>
      <p:pic>
        <p:nvPicPr>
          <p:cNvPr id="819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4143378"/>
            <a:ext cx="4780952" cy="2737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778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73275" y="-75098"/>
            <a:ext cx="7242048" cy="1143000"/>
          </a:xfrm>
        </p:spPr>
        <p:txBody>
          <a:bodyPr>
            <a:normAutofit/>
          </a:bodyPr>
          <a:lstStyle/>
          <a:p>
            <a:r>
              <a:rPr lang="fa-IR" sz="3600" dirty="0" smtClean="0">
                <a:solidFill>
                  <a:schemeClr val="accent5">
                    <a:lumMod val="50000"/>
                  </a:schemeClr>
                </a:solidFill>
                <a:cs typeface="B Homa" panose="00000400000000000000" pitchFamily="2" charset="-78"/>
              </a:rPr>
              <a:t>سازه های معلق با انحنای دوگانه</a:t>
            </a:r>
          </a:p>
        </p:txBody>
      </p:sp>
      <p:pic>
        <p:nvPicPr>
          <p:cNvPr id="11266" name="Picture 2"/>
          <p:cNvPicPr>
            <a:picLocks noChangeAspect="1" noChangeArrowheads="1"/>
          </p:cNvPicPr>
          <p:nvPr/>
        </p:nvPicPr>
        <p:blipFill>
          <a:blip r:embed="rId2" cstate="print"/>
          <a:srcRect/>
          <a:stretch>
            <a:fillRect/>
          </a:stretch>
        </p:blipFill>
        <p:spPr bwMode="auto">
          <a:xfrm>
            <a:off x="14566" y="2534352"/>
            <a:ext cx="6573657" cy="4338781"/>
          </a:xfrm>
          <a:prstGeom prst="rect">
            <a:avLst/>
          </a:prstGeom>
          <a:noFill/>
          <a:ln w="9525">
            <a:noFill/>
            <a:miter lim="800000"/>
            <a:headEnd/>
            <a:tailEnd/>
          </a:ln>
          <a:effectLst/>
        </p:spPr>
      </p:pic>
      <p:sp>
        <p:nvSpPr>
          <p:cNvPr id="9" name="Rectangle 8"/>
          <p:cNvSpPr/>
          <p:nvPr/>
        </p:nvSpPr>
        <p:spPr>
          <a:xfrm>
            <a:off x="3834951" y="1214422"/>
            <a:ext cx="4154342" cy="461665"/>
          </a:xfrm>
          <a:prstGeom prst="rect">
            <a:avLst/>
          </a:prstGeom>
        </p:spPr>
        <p:txBody>
          <a:bodyPr wrap="non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زمین ورزشی رالی-</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Raleigh Arena</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10" name="Rectangle 9"/>
          <p:cNvSpPr/>
          <p:nvPr/>
        </p:nvSpPr>
        <p:spPr>
          <a:xfrm>
            <a:off x="3353074" y="1507463"/>
            <a:ext cx="4661371" cy="1200329"/>
          </a:xfrm>
          <a:prstGeom prst="rect">
            <a:avLst/>
          </a:prstGeom>
        </p:spPr>
        <p:txBody>
          <a:bodyPr wrap="squar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رالی، کارولینای شمالی، مهندس معمار، دیتریک ونورویکی، مهندس سازه: سورود، الستاد و کروئگر</a:t>
            </a: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91973"/>
            <a:ext cx="3339653" cy="2128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48950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25148" y="-142892"/>
            <a:ext cx="7242048" cy="1143000"/>
          </a:xfrm>
        </p:spPr>
        <p:txBody>
          <a:bodyPr>
            <a:normAutofit/>
          </a:bodyPr>
          <a:lstStyle/>
          <a:p>
            <a:r>
              <a:rPr lang="fa-IR" sz="3600" dirty="0" smtClean="0">
                <a:solidFill>
                  <a:schemeClr val="accent5">
                    <a:lumMod val="50000"/>
                  </a:schemeClr>
                </a:solidFill>
                <a:cs typeface="B Homa" panose="00000400000000000000" pitchFamily="2" charset="-78"/>
              </a:rPr>
              <a:t>سازه های معلق با انحنای دوگانه</a:t>
            </a:r>
          </a:p>
        </p:txBody>
      </p:sp>
      <p:sp>
        <p:nvSpPr>
          <p:cNvPr id="4" name="Rectangle 3"/>
          <p:cNvSpPr/>
          <p:nvPr/>
        </p:nvSpPr>
        <p:spPr>
          <a:xfrm>
            <a:off x="2408523" y="857232"/>
            <a:ext cx="5626220" cy="461665"/>
          </a:xfrm>
          <a:prstGeom prst="rect">
            <a:avLst/>
          </a:prstGeom>
        </p:spPr>
        <p:txBody>
          <a:bodyPr wrap="non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سقف زین اسبی کلگری-</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Calgary </a:t>
            </a:r>
            <a:r>
              <a:rPr lang="en-US" sz="2400" cap="all" dirty="0" err="1">
                <a:ln w="500">
                  <a:solidFill>
                    <a:srgbClr val="B13F9A">
                      <a:shade val="20000"/>
                      <a:satMod val="120000"/>
                    </a:srgbClr>
                  </a:solidFill>
                </a:ln>
                <a:solidFill>
                  <a:srgbClr val="CF6DA4">
                    <a:lumMod val="50000"/>
                  </a:srgbClr>
                </a:solidFill>
                <a:cs typeface="B Homa" panose="00000400000000000000" pitchFamily="2" charset="-78"/>
              </a:rPr>
              <a:t>Saddledom</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1026" name="Picture 2" descr="E:\term9\kabl\1 (2).jpg"/>
          <p:cNvPicPr>
            <a:picLocks noChangeAspect="1" noChangeArrowheads="1"/>
          </p:cNvPicPr>
          <p:nvPr/>
        </p:nvPicPr>
        <p:blipFill>
          <a:blip r:embed="rId2"/>
          <a:srcRect/>
          <a:stretch>
            <a:fillRect/>
          </a:stretch>
        </p:blipFill>
        <p:spPr bwMode="auto">
          <a:xfrm>
            <a:off x="0" y="1285860"/>
            <a:ext cx="4071966" cy="3050044"/>
          </a:xfrm>
          <a:prstGeom prst="rect">
            <a:avLst/>
          </a:prstGeom>
          <a:noFill/>
        </p:spPr>
      </p:pic>
      <p:pic>
        <p:nvPicPr>
          <p:cNvPr id="1027" name="Picture 3"/>
          <p:cNvPicPr>
            <a:picLocks noChangeAspect="1" noChangeArrowheads="1"/>
          </p:cNvPicPr>
          <p:nvPr/>
        </p:nvPicPr>
        <p:blipFill>
          <a:blip r:embed="rId3" cstate="print"/>
          <a:srcRect/>
          <a:stretch>
            <a:fillRect/>
          </a:stretch>
        </p:blipFill>
        <p:spPr bwMode="auto">
          <a:xfrm rot="16200000">
            <a:off x="4540864" y="3031509"/>
            <a:ext cx="3357586" cy="415256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9" name="Bent-Up Arrow 8"/>
          <p:cNvSpPr/>
          <p:nvPr/>
        </p:nvSpPr>
        <p:spPr>
          <a:xfrm rot="5400000">
            <a:off x="4036215" y="3893347"/>
            <a:ext cx="1000132" cy="1214446"/>
          </a:xfrm>
          <a:prstGeom prst="bentUpArrow">
            <a:avLst>
              <a:gd name="adj1" fmla="val 12515"/>
              <a:gd name="adj2" fmla="val 22572"/>
              <a:gd name="adj3" fmla="val 42370"/>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8305439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07161" y="-356616"/>
            <a:ext cx="7242048" cy="1143000"/>
          </a:xfrm>
        </p:spPr>
        <p:txBody>
          <a:bodyPr>
            <a:normAutofit/>
          </a:bodyPr>
          <a:lstStyle/>
          <a:p>
            <a:r>
              <a:rPr lang="fa-IR" sz="3600" dirty="0" smtClean="0">
                <a:solidFill>
                  <a:schemeClr val="accent5">
                    <a:lumMod val="50000"/>
                  </a:schemeClr>
                </a:solidFill>
                <a:cs typeface="B Homa" panose="00000400000000000000" pitchFamily="2" charset="-78"/>
              </a:rPr>
              <a:t>سازه های معلق با انحنای دوگانه</a:t>
            </a:r>
          </a:p>
        </p:txBody>
      </p:sp>
      <p:sp>
        <p:nvSpPr>
          <p:cNvPr id="4" name="Rectangle 3"/>
          <p:cNvSpPr/>
          <p:nvPr/>
        </p:nvSpPr>
        <p:spPr>
          <a:xfrm>
            <a:off x="2408523" y="786384"/>
            <a:ext cx="5626220" cy="461665"/>
          </a:xfrm>
          <a:prstGeom prst="rect">
            <a:avLst/>
          </a:prstGeom>
        </p:spPr>
        <p:txBody>
          <a:bodyPr wrap="none">
            <a:spAutoFit/>
          </a:bodyPr>
          <a:lstStyle/>
          <a:p>
            <a:r>
              <a:rPr lang="fa-IR" sz="2400" cap="all" dirty="0">
                <a:ln w="500">
                  <a:solidFill>
                    <a:srgbClr val="B13F9A">
                      <a:shade val="20000"/>
                      <a:satMod val="120000"/>
                    </a:srgbClr>
                  </a:solidFill>
                </a:ln>
                <a:solidFill>
                  <a:srgbClr val="CF6DA4">
                    <a:lumMod val="50000"/>
                  </a:srgbClr>
                </a:solidFill>
                <a:cs typeface="B Homa" panose="00000400000000000000" pitchFamily="2" charset="-78"/>
              </a:rPr>
              <a:t>سقف زین اسبی کلگری-</a:t>
            </a:r>
            <a:r>
              <a:rPr lang="en-US" sz="2400" cap="all" dirty="0">
                <a:ln w="500">
                  <a:solidFill>
                    <a:srgbClr val="B13F9A">
                      <a:shade val="20000"/>
                      <a:satMod val="120000"/>
                    </a:srgbClr>
                  </a:solidFill>
                </a:ln>
                <a:solidFill>
                  <a:srgbClr val="CF6DA4">
                    <a:lumMod val="50000"/>
                  </a:srgbClr>
                </a:solidFill>
                <a:cs typeface="B Homa" panose="00000400000000000000" pitchFamily="2" charset="-78"/>
              </a:rPr>
              <a:t>Calgary </a:t>
            </a:r>
            <a:r>
              <a:rPr lang="en-US" sz="2400" cap="all" dirty="0" err="1">
                <a:ln w="500">
                  <a:solidFill>
                    <a:srgbClr val="B13F9A">
                      <a:shade val="20000"/>
                      <a:satMod val="120000"/>
                    </a:srgbClr>
                  </a:solidFill>
                </a:ln>
                <a:solidFill>
                  <a:srgbClr val="CF6DA4">
                    <a:lumMod val="50000"/>
                  </a:srgbClr>
                </a:solidFill>
                <a:cs typeface="B Homa" panose="00000400000000000000" pitchFamily="2" charset="-78"/>
              </a:rPr>
              <a:t>Saddledom</a:t>
            </a:r>
            <a:endParaRPr lang="fa-IR" sz="2400" cap="all" dirty="0">
              <a:ln w="500">
                <a:solidFill>
                  <a:srgbClr val="B13F9A">
                    <a:shade val="20000"/>
                    <a:satMod val="120000"/>
                  </a:srgbClr>
                </a:solidFill>
              </a:ln>
              <a:solidFill>
                <a:srgbClr val="CF6DA4">
                  <a:lumMod val="50000"/>
                </a:srgbClr>
              </a:solidFill>
              <a:cs typeface="B Homa" panose="00000400000000000000" pitchFamily="2" charset="-78"/>
            </a:endParaRPr>
          </a:p>
        </p:txBody>
      </p:sp>
      <p:pic>
        <p:nvPicPr>
          <p:cNvPr id="3074" name="Picture 2"/>
          <p:cNvPicPr>
            <a:picLocks noChangeAspect="1" noChangeArrowheads="1"/>
          </p:cNvPicPr>
          <p:nvPr/>
        </p:nvPicPr>
        <p:blipFill rotWithShape="1">
          <a:blip r:embed="rId2" cstate="print"/>
          <a:srcRect r="29832"/>
          <a:stretch/>
        </p:blipFill>
        <p:spPr bwMode="auto">
          <a:xfrm rot="16200000">
            <a:off x="4045963" y="2717254"/>
            <a:ext cx="2423578" cy="5857914"/>
          </a:xfrm>
          <a:prstGeom prst="rect">
            <a:avLst/>
          </a:prstGeom>
          <a:ln w="88900" cap="sq" cmpd="thickThin">
            <a:solidFill>
              <a:srgbClr val="000000"/>
            </a:solidFill>
            <a:prstDash val="solid"/>
            <a:miter lim="800000"/>
          </a:ln>
          <a:effectLst>
            <a:innerShdw blurRad="76200">
              <a:srgbClr val="000000"/>
            </a:innerShdw>
          </a:effectLst>
        </p:spPr>
      </p:pic>
      <p:pic>
        <p:nvPicPr>
          <p:cNvPr id="8" name="Picture 2"/>
          <p:cNvPicPr>
            <a:picLocks noChangeAspect="1" noChangeArrowheads="1"/>
          </p:cNvPicPr>
          <p:nvPr/>
        </p:nvPicPr>
        <p:blipFill>
          <a:blip r:embed="rId3" cstate="print"/>
          <a:srcRect/>
          <a:stretch>
            <a:fillRect/>
          </a:stretch>
        </p:blipFill>
        <p:spPr bwMode="auto">
          <a:xfrm rot="16200000">
            <a:off x="1651476" y="-308027"/>
            <a:ext cx="3032737" cy="612068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867601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5642" y="1559497"/>
            <a:ext cx="7929586" cy="2954655"/>
          </a:xfrm>
          <a:prstGeom prst="rect">
            <a:avLst/>
          </a:prstGeom>
        </p:spPr>
        <p:txBody>
          <a:bodyPr wrap="square">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در پایداری هر سازه کابلی 3 عامل نقش مهمی دارند :</a:t>
            </a:r>
            <a:r>
              <a:rPr lang="fa-IR" sz="2200" b="1" cap="all" dirty="0">
                <a:ln w="500">
                  <a:solidFill>
                    <a:srgbClr val="B13F9A">
                      <a:shade val="20000"/>
                      <a:satMod val="120000"/>
                    </a:srgbClr>
                  </a:solidFill>
                </a:ln>
                <a:solidFill>
                  <a:srgbClr val="CF6DA4">
                    <a:lumMod val="50000"/>
                  </a:srgbClr>
                </a:solidFill>
                <a:cs typeface="B Homa" panose="00000400000000000000" pitchFamily="2" charset="-78"/>
              </a:rPr>
              <a:t/>
            </a:r>
            <a:br>
              <a:rPr lang="fa-IR" sz="2200" b="1" cap="all" dirty="0">
                <a:ln w="500">
                  <a:solidFill>
                    <a:srgbClr val="B13F9A">
                      <a:shade val="20000"/>
                      <a:satMod val="120000"/>
                    </a:srgbClr>
                  </a:solidFill>
                </a:ln>
                <a:solidFill>
                  <a:srgbClr val="CF6DA4">
                    <a:lumMod val="50000"/>
                  </a:srgbClr>
                </a:solidFill>
                <a:cs typeface="B Homa" panose="00000400000000000000" pitchFamily="2" charset="-78"/>
              </a:rPr>
            </a:br>
            <a:endParaRPr lang="fa-IR" sz="2200" b="1" cap="all" dirty="0">
              <a:ln w="500">
                <a:solidFill>
                  <a:srgbClr val="B13F9A">
                    <a:shade val="20000"/>
                    <a:satMod val="120000"/>
                  </a:srgbClr>
                </a:solidFill>
              </a:ln>
              <a:solidFill>
                <a:srgbClr val="CF6DA4">
                  <a:lumMod val="50000"/>
                </a:srgbClr>
              </a:solidFill>
              <a:cs typeface="B Homa" panose="00000400000000000000" pitchFamily="2" charset="-78"/>
            </a:endParaRPr>
          </a:p>
          <a:p>
            <a:pPr>
              <a:buFont typeface="Wingdings" pitchFamily="2" charset="2"/>
              <a:buChar char="q"/>
            </a:pPr>
            <a:r>
              <a:rPr lang="fa-IR" sz="2200" b="1" cap="all" dirty="0">
                <a:ln w="500">
                  <a:solidFill>
                    <a:srgbClr val="B13F9A">
                      <a:shade val="20000"/>
                      <a:satMod val="120000"/>
                    </a:srgbClr>
                  </a:solidFill>
                </a:ln>
                <a:solidFill>
                  <a:srgbClr val="CF6DA4">
                    <a:lumMod val="50000"/>
                  </a:srgbClr>
                </a:solidFill>
                <a:cs typeface="B Homa" panose="00000400000000000000" pitchFamily="2" charset="-78"/>
              </a:rPr>
              <a:t>مقابله با نیروی باد                                         ( سنگین کردن/کابل مضاعف/شبکه کابلی)</a:t>
            </a:r>
            <a:br>
              <a:rPr lang="fa-IR" sz="2200" b="1" cap="all" dirty="0">
                <a:ln w="500">
                  <a:solidFill>
                    <a:srgbClr val="B13F9A">
                      <a:shade val="20000"/>
                      <a:satMod val="120000"/>
                    </a:srgbClr>
                  </a:solidFill>
                </a:ln>
                <a:solidFill>
                  <a:srgbClr val="CF6DA4">
                    <a:lumMod val="50000"/>
                  </a:srgbClr>
                </a:solidFill>
                <a:cs typeface="B Homa" panose="00000400000000000000" pitchFamily="2" charset="-78"/>
              </a:rPr>
            </a:br>
            <a:endParaRPr lang="fa-IR" sz="2200" b="1" cap="all" dirty="0">
              <a:ln w="500">
                <a:solidFill>
                  <a:srgbClr val="B13F9A">
                    <a:shade val="20000"/>
                    <a:satMod val="120000"/>
                  </a:srgbClr>
                </a:solidFill>
              </a:ln>
              <a:solidFill>
                <a:srgbClr val="CF6DA4">
                  <a:lumMod val="50000"/>
                </a:srgbClr>
              </a:solidFill>
              <a:cs typeface="B Homa" panose="00000400000000000000" pitchFamily="2" charset="-78"/>
            </a:endParaRPr>
          </a:p>
          <a:p>
            <a:pPr>
              <a:buFont typeface="Wingdings" pitchFamily="2" charset="2"/>
              <a:buChar char="q"/>
            </a:pPr>
            <a:r>
              <a:rPr lang="fa-IR" sz="2200" b="1" cap="all" dirty="0">
                <a:ln w="500">
                  <a:solidFill>
                    <a:srgbClr val="B13F9A">
                      <a:shade val="20000"/>
                      <a:satMod val="120000"/>
                    </a:srgbClr>
                  </a:solidFill>
                </a:ln>
                <a:solidFill>
                  <a:srgbClr val="CF6DA4">
                    <a:lumMod val="50000"/>
                  </a:srgbClr>
                </a:solidFill>
                <a:cs typeface="B Homa" panose="00000400000000000000" pitchFamily="2" charset="-78"/>
              </a:rPr>
              <a:t>مقابله با نیروی رانش کابل                            ( آرایش متقارن / عوامل دیگر)</a:t>
            </a:r>
          </a:p>
          <a:p>
            <a:pPr>
              <a:buFont typeface="Wingdings" pitchFamily="2" charset="2"/>
              <a:buChar char="q"/>
            </a:pPr>
            <a:endParaRPr lang="fa-IR" sz="2200" b="1" cap="all" dirty="0">
              <a:ln w="500">
                <a:solidFill>
                  <a:srgbClr val="B13F9A">
                    <a:shade val="20000"/>
                    <a:satMod val="120000"/>
                  </a:srgbClr>
                </a:solidFill>
              </a:ln>
              <a:solidFill>
                <a:srgbClr val="CF6DA4">
                  <a:lumMod val="50000"/>
                </a:srgbClr>
              </a:solidFill>
              <a:cs typeface="B Homa" panose="00000400000000000000" pitchFamily="2" charset="-78"/>
            </a:endParaRPr>
          </a:p>
          <a:p>
            <a:pPr>
              <a:buFont typeface="Wingdings" pitchFamily="2" charset="2"/>
              <a:buChar char="q"/>
            </a:pPr>
            <a:r>
              <a:rPr lang="fa-IR" sz="2200" b="1" cap="all" dirty="0">
                <a:ln w="500">
                  <a:solidFill>
                    <a:srgbClr val="B13F9A">
                      <a:shade val="20000"/>
                      <a:satMod val="120000"/>
                    </a:srgbClr>
                  </a:solidFill>
                </a:ln>
                <a:solidFill>
                  <a:srgbClr val="CF6DA4">
                    <a:lumMod val="50000"/>
                  </a:srgbClr>
                </a:solidFill>
                <a:cs typeface="B Homa" panose="00000400000000000000" pitchFamily="2" charset="-78"/>
              </a:rPr>
              <a:t>پایداری جانبی در برابر باد و زلزله </a:t>
            </a:r>
          </a:p>
        </p:txBody>
      </p:sp>
      <p:sp>
        <p:nvSpPr>
          <p:cNvPr id="4" name="Left Arrow 3"/>
          <p:cNvSpPr/>
          <p:nvPr/>
        </p:nvSpPr>
        <p:spPr>
          <a:xfrm>
            <a:off x="4214810" y="2714620"/>
            <a:ext cx="1214446" cy="428628"/>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
        <p:nvSpPr>
          <p:cNvPr id="5" name="Left Arrow 4"/>
          <p:cNvSpPr/>
          <p:nvPr/>
        </p:nvSpPr>
        <p:spPr>
          <a:xfrm>
            <a:off x="4214810" y="3357562"/>
            <a:ext cx="1214446" cy="428628"/>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Tree>
    <p:extLst>
      <p:ext uri="{BB962C8B-B14F-4D97-AF65-F5344CB8AC3E}">
        <p14:creationId xmlns:p14="http://schemas.microsoft.com/office/powerpoint/2010/main" val="125526074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duotone>
              <a:prstClr val="black"/>
              <a:schemeClr val="tx2">
                <a:tint val="45000"/>
                <a:satMod val="400000"/>
              </a:schemeClr>
            </a:duotone>
          </a:blip>
          <a:stretch>
            <a:fillRect/>
          </a:stretch>
        </p:blipFill>
        <p:spPr bwMode="auto">
          <a:xfrm>
            <a:off x="395536" y="1225938"/>
            <a:ext cx="7557187" cy="4973405"/>
          </a:xfrm>
          <a:prstGeom prst="rect">
            <a:avLst/>
          </a:prstGeom>
          <a:noFill/>
          <a:ln w="9525">
            <a:noFill/>
            <a:miter lim="800000"/>
            <a:headEnd/>
            <a:tailEnd/>
          </a:ln>
          <a:effectLst/>
        </p:spPr>
      </p:pic>
      <p:sp>
        <p:nvSpPr>
          <p:cNvPr id="4" name="Rectangle 3"/>
          <p:cNvSpPr/>
          <p:nvPr/>
        </p:nvSpPr>
        <p:spPr>
          <a:xfrm>
            <a:off x="6982250" y="272679"/>
            <a:ext cx="1340432" cy="646331"/>
          </a:xfrm>
          <a:prstGeom prst="rect">
            <a:avLst/>
          </a:prstGeom>
        </p:spPr>
        <p:txBody>
          <a:bodyPr wrap="none">
            <a:spAutoFit/>
          </a:bodyPr>
          <a:lstStyle/>
          <a:p>
            <a:r>
              <a:rPr lang="fa-IR" sz="3600" dirty="0" smtClean="0">
                <a:ln w="0"/>
                <a:effectLst>
                  <a:outerShdw blurRad="38100" dist="19050" dir="2700000" algn="tl" rotWithShape="0">
                    <a:schemeClr val="dk1">
                      <a:alpha val="40000"/>
                    </a:schemeClr>
                  </a:outerShdw>
                </a:effectLst>
                <a:cs typeface="B Homa" panose="00000400000000000000" pitchFamily="2" charset="-78"/>
              </a:rPr>
              <a:t>جزییات</a:t>
            </a:r>
            <a:endParaRPr lang="fa-IR"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91100727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duotone>
              <a:prstClr val="black"/>
              <a:schemeClr val="tx2">
                <a:tint val="45000"/>
                <a:satMod val="400000"/>
              </a:schemeClr>
            </a:duotone>
          </a:blip>
          <a:srcRect/>
          <a:stretch>
            <a:fillRect/>
          </a:stretch>
        </p:blipFill>
        <p:spPr bwMode="auto">
          <a:xfrm>
            <a:off x="467544" y="1412776"/>
            <a:ext cx="7186634" cy="5307894"/>
          </a:xfrm>
          <a:prstGeom prst="rect">
            <a:avLst/>
          </a:prstGeom>
          <a:noFill/>
          <a:ln w="9525">
            <a:noFill/>
            <a:miter lim="800000"/>
            <a:headEnd/>
            <a:tailEnd/>
          </a:ln>
          <a:effectLst/>
        </p:spPr>
      </p:pic>
      <p:sp>
        <p:nvSpPr>
          <p:cNvPr id="5" name="Rectangle 4"/>
          <p:cNvSpPr/>
          <p:nvPr/>
        </p:nvSpPr>
        <p:spPr>
          <a:xfrm>
            <a:off x="6982250" y="272679"/>
            <a:ext cx="1340432" cy="646331"/>
          </a:xfrm>
          <a:prstGeom prst="rect">
            <a:avLst/>
          </a:prstGeom>
        </p:spPr>
        <p:txBody>
          <a:bodyPr wrap="none">
            <a:spAutoFit/>
          </a:bodyPr>
          <a:lstStyle/>
          <a:p>
            <a:r>
              <a:rPr lang="fa-IR" sz="3600" dirty="0" smtClean="0">
                <a:ln w="0"/>
                <a:effectLst>
                  <a:outerShdw blurRad="38100" dist="19050" dir="2700000" algn="tl" rotWithShape="0">
                    <a:schemeClr val="dk1">
                      <a:alpha val="40000"/>
                    </a:schemeClr>
                  </a:outerShdw>
                </a:effectLst>
                <a:cs typeface="B Homa" panose="00000400000000000000" pitchFamily="2" charset="-78"/>
              </a:rPr>
              <a:t>جزییات</a:t>
            </a:r>
            <a:endParaRPr lang="fa-IR"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256087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duotone>
              <a:prstClr val="black"/>
              <a:schemeClr val="tx2">
                <a:tint val="45000"/>
                <a:satMod val="400000"/>
              </a:schemeClr>
            </a:duotone>
          </a:blip>
          <a:stretch>
            <a:fillRect/>
          </a:stretch>
        </p:blipFill>
        <p:spPr bwMode="auto">
          <a:xfrm>
            <a:off x="683568" y="1340768"/>
            <a:ext cx="7307261" cy="4920320"/>
          </a:xfrm>
          <a:prstGeom prst="rect">
            <a:avLst/>
          </a:prstGeom>
          <a:noFill/>
          <a:ln w="9525">
            <a:noFill/>
            <a:miter lim="800000"/>
            <a:headEnd/>
            <a:tailEnd/>
          </a:ln>
          <a:effectLst/>
        </p:spPr>
      </p:pic>
      <p:sp>
        <p:nvSpPr>
          <p:cNvPr id="5" name="Rectangle 4"/>
          <p:cNvSpPr/>
          <p:nvPr/>
        </p:nvSpPr>
        <p:spPr>
          <a:xfrm>
            <a:off x="6982250" y="272679"/>
            <a:ext cx="1340432" cy="646331"/>
          </a:xfrm>
          <a:prstGeom prst="rect">
            <a:avLst/>
          </a:prstGeom>
        </p:spPr>
        <p:txBody>
          <a:bodyPr wrap="none">
            <a:spAutoFit/>
          </a:bodyPr>
          <a:lstStyle/>
          <a:p>
            <a:r>
              <a:rPr lang="fa-IR" sz="3600" dirty="0" smtClean="0">
                <a:ln w="0"/>
                <a:effectLst>
                  <a:outerShdw blurRad="38100" dist="19050" dir="2700000" algn="tl" rotWithShape="0">
                    <a:schemeClr val="dk1">
                      <a:alpha val="40000"/>
                    </a:schemeClr>
                  </a:outerShdw>
                </a:effectLst>
                <a:cs typeface="B Homa" panose="00000400000000000000" pitchFamily="2" charset="-78"/>
              </a:rPr>
              <a:t>جزییات</a:t>
            </a:r>
            <a:endParaRPr lang="fa-IR"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2595635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972" y="469232"/>
            <a:ext cx="8007795" cy="6101517"/>
          </a:xfrm>
        </p:spPr>
        <p:txBody>
          <a:bodyPr>
            <a:noAutofit/>
          </a:bodyPr>
          <a:lstStyle/>
          <a:p>
            <a:pPr algn="r">
              <a:lnSpc>
                <a:spcPct val="150000"/>
              </a:lnSpc>
            </a:pPr>
            <a:r>
              <a:rPr lang="fa-IR" sz="4400" dirty="0" smtClean="0">
                <a:solidFill>
                  <a:schemeClr val="accent5">
                    <a:lumMod val="50000"/>
                  </a:schemeClr>
                </a:solidFill>
                <a:cs typeface="B Homa" panose="00000400000000000000" pitchFamily="2" charset="-78"/>
              </a:rPr>
              <a:t>منابع</a:t>
            </a:r>
            <a:br>
              <a:rPr lang="fa-IR" sz="4400" dirty="0" smtClean="0">
                <a:solidFill>
                  <a:schemeClr val="accent5">
                    <a:lumMod val="50000"/>
                  </a:schemeClr>
                </a:solidFill>
                <a:cs typeface="B Homa" panose="00000400000000000000" pitchFamily="2" charset="-78"/>
              </a:rPr>
            </a:br>
            <a:r>
              <a:rPr lang="fa-IR" sz="2400" dirty="0" smtClean="0">
                <a:solidFill>
                  <a:schemeClr val="accent5">
                    <a:lumMod val="50000"/>
                  </a:schemeClr>
                </a:solidFill>
                <a:cs typeface="B Homa" panose="00000400000000000000" pitchFamily="2" charset="-78"/>
              </a:rPr>
              <a:t>درک رفتار سازه ها.فولرمور.ترجمه دکترگلابچی</a:t>
            </a:r>
            <a:br>
              <a:rPr lang="fa-IR" sz="2400" dirty="0" smtClean="0">
                <a:solidFill>
                  <a:schemeClr val="accent5">
                    <a:lumMod val="50000"/>
                  </a:schemeClr>
                </a:solidFill>
                <a:cs typeface="B Homa" panose="00000400000000000000" pitchFamily="2" charset="-78"/>
              </a:rPr>
            </a:br>
            <a:r>
              <a:rPr lang="fa-IR" sz="2400" dirty="0">
                <a:solidFill>
                  <a:schemeClr val="accent5">
                    <a:lumMod val="50000"/>
                  </a:schemeClr>
                </a:solidFill>
                <a:cs typeface="B Homa" panose="00000400000000000000" pitchFamily="2" charset="-78"/>
              </a:rPr>
              <a:t>سازه در </a:t>
            </a:r>
            <a:r>
              <a:rPr lang="fa-IR" sz="2400" dirty="0" smtClean="0">
                <a:solidFill>
                  <a:schemeClr val="accent5">
                    <a:lumMod val="50000"/>
                  </a:schemeClr>
                </a:solidFill>
                <a:cs typeface="B Homa" panose="00000400000000000000" pitchFamily="2" charset="-78"/>
              </a:rPr>
              <a:t>معماری.ترجمه </a:t>
            </a:r>
            <a:r>
              <a:rPr lang="fa-IR" sz="2400" dirty="0">
                <a:solidFill>
                  <a:schemeClr val="accent5">
                    <a:lumMod val="50000"/>
                  </a:schemeClr>
                </a:solidFill>
                <a:cs typeface="B Homa" panose="00000400000000000000" pitchFamily="2" charset="-78"/>
              </a:rPr>
              <a:t>دکترگلابچی</a:t>
            </a:r>
            <a:br>
              <a:rPr lang="fa-IR" sz="2400" dirty="0">
                <a:solidFill>
                  <a:schemeClr val="accent5">
                    <a:lumMod val="50000"/>
                  </a:schemeClr>
                </a:solidFill>
                <a:cs typeface="B Homa" panose="00000400000000000000" pitchFamily="2" charset="-78"/>
              </a:rPr>
            </a:br>
            <a:r>
              <a:rPr lang="fa-IR" sz="2400" dirty="0">
                <a:solidFill>
                  <a:schemeClr val="accent5">
                    <a:lumMod val="50000"/>
                  </a:schemeClr>
                </a:solidFill>
                <a:cs typeface="B Homa" panose="00000400000000000000" pitchFamily="2" charset="-78"/>
              </a:rPr>
              <a:t>درک رفتار سازه </a:t>
            </a:r>
            <a:r>
              <a:rPr lang="fa-IR" sz="2400" dirty="0" smtClean="0">
                <a:solidFill>
                  <a:schemeClr val="accent5">
                    <a:lumMod val="50000"/>
                  </a:schemeClr>
                </a:solidFill>
                <a:cs typeface="B Homa" panose="00000400000000000000" pitchFamily="2" charset="-78"/>
              </a:rPr>
              <a:t>ها.</a:t>
            </a:r>
            <a:r>
              <a:rPr lang="fa-IR" sz="2400" dirty="0">
                <a:solidFill>
                  <a:schemeClr val="accent5">
                    <a:lumMod val="50000"/>
                  </a:schemeClr>
                </a:solidFill>
                <a:cs typeface="B Homa" panose="00000400000000000000" pitchFamily="2" charset="-78"/>
              </a:rPr>
              <a:t> </a:t>
            </a:r>
            <a:r>
              <a:rPr lang="fa-IR" sz="2400" dirty="0" smtClean="0">
                <a:solidFill>
                  <a:schemeClr val="accent5">
                    <a:lumMod val="50000"/>
                  </a:schemeClr>
                </a:solidFill>
                <a:cs typeface="B Homa" panose="00000400000000000000" pitchFamily="2" charset="-78"/>
              </a:rPr>
              <a:t>ترجمه </a:t>
            </a:r>
            <a:r>
              <a:rPr lang="fa-IR" sz="2400" dirty="0">
                <a:solidFill>
                  <a:schemeClr val="accent5">
                    <a:lumMod val="50000"/>
                  </a:schemeClr>
                </a:solidFill>
                <a:cs typeface="B Homa" panose="00000400000000000000" pitchFamily="2" charset="-78"/>
              </a:rPr>
              <a:t>دکترگلابچی</a:t>
            </a:r>
            <a:br>
              <a:rPr lang="fa-IR" sz="2400" dirty="0">
                <a:solidFill>
                  <a:schemeClr val="accent5">
                    <a:lumMod val="50000"/>
                  </a:schemeClr>
                </a:solidFill>
                <a:cs typeface="B Homa" panose="00000400000000000000" pitchFamily="2" charset="-78"/>
              </a:rPr>
            </a:br>
            <a:r>
              <a:rPr lang="fa-IR" sz="2400" dirty="0">
                <a:solidFill>
                  <a:schemeClr val="accent5">
                    <a:lumMod val="50000"/>
                  </a:schemeClr>
                </a:solidFill>
                <a:cs typeface="B Homa" panose="00000400000000000000" pitchFamily="2" charset="-78"/>
              </a:rPr>
              <a:t>ساختمان ها چگونه عمل می </a:t>
            </a:r>
            <a:r>
              <a:rPr lang="fa-IR" sz="2400" dirty="0" smtClean="0">
                <a:solidFill>
                  <a:schemeClr val="accent5">
                    <a:lumMod val="50000"/>
                  </a:schemeClr>
                </a:solidFill>
                <a:cs typeface="B Homa" panose="00000400000000000000" pitchFamily="2" charset="-78"/>
              </a:rPr>
              <a:t>کنند: ترجمه دکترگلابچی و کتایون </a:t>
            </a:r>
            <a:r>
              <a:rPr lang="fa-IR" sz="2400" dirty="0">
                <a:solidFill>
                  <a:schemeClr val="accent5">
                    <a:lumMod val="50000"/>
                  </a:schemeClr>
                </a:solidFill>
                <a:cs typeface="B Homa" panose="00000400000000000000" pitchFamily="2" charset="-78"/>
              </a:rPr>
              <a:t>تقی </a:t>
            </a:r>
            <a:r>
              <a:rPr lang="fa-IR" sz="2400" dirty="0" smtClean="0">
                <a:solidFill>
                  <a:schemeClr val="accent5">
                    <a:lumMod val="50000"/>
                  </a:schemeClr>
                </a:solidFill>
                <a:cs typeface="B Homa" panose="00000400000000000000" pitchFamily="2" charset="-78"/>
              </a:rPr>
              <a:t>زاده</a:t>
            </a:r>
            <a:r>
              <a:rPr lang="fa-IR" sz="2400" dirty="0">
                <a:solidFill>
                  <a:schemeClr val="accent5">
                    <a:lumMod val="50000"/>
                  </a:schemeClr>
                </a:solidFill>
                <a:cs typeface="B Homa" panose="00000400000000000000" pitchFamily="2" charset="-78"/>
              </a:rPr>
              <a:t/>
            </a:r>
            <a:br>
              <a:rPr lang="fa-IR" sz="2400" dirty="0">
                <a:solidFill>
                  <a:schemeClr val="accent5">
                    <a:lumMod val="50000"/>
                  </a:schemeClr>
                </a:solidFill>
                <a:cs typeface="B Homa" panose="00000400000000000000" pitchFamily="2" charset="-78"/>
              </a:rPr>
            </a:br>
            <a:r>
              <a:rPr lang="fa-IR" sz="2400" dirty="0">
                <a:solidFill>
                  <a:schemeClr val="accent5">
                    <a:lumMod val="50000"/>
                  </a:schemeClr>
                </a:solidFill>
                <a:cs typeface="B Homa" panose="00000400000000000000" pitchFamily="2" charset="-78"/>
              </a:rPr>
              <a:t>سیستم های </a:t>
            </a:r>
            <a:r>
              <a:rPr lang="fa-IR" sz="2400" dirty="0" smtClean="0">
                <a:solidFill>
                  <a:schemeClr val="accent5">
                    <a:lumMod val="50000"/>
                  </a:schemeClr>
                </a:solidFill>
                <a:cs typeface="B Homa" panose="00000400000000000000" pitchFamily="2" charset="-78"/>
              </a:rPr>
              <a:t>سازه</a:t>
            </a:r>
            <a:r>
              <a:rPr lang="fa-IR" sz="2400" dirty="0">
                <a:solidFill>
                  <a:schemeClr val="accent5">
                    <a:lumMod val="50000"/>
                  </a:schemeClr>
                </a:solidFill>
                <a:cs typeface="B Homa" panose="00000400000000000000" pitchFamily="2" charset="-78"/>
              </a:rPr>
              <a:t> </a:t>
            </a:r>
            <a:r>
              <a:rPr lang="fa-IR" sz="2400" dirty="0" smtClean="0">
                <a:solidFill>
                  <a:schemeClr val="accent5">
                    <a:lumMod val="50000"/>
                  </a:schemeClr>
                </a:solidFill>
                <a:cs typeface="B Homa" panose="00000400000000000000" pitchFamily="2" charset="-78"/>
              </a:rPr>
              <a:t>ها.ترجمه </a:t>
            </a:r>
            <a:r>
              <a:rPr lang="fa-IR" sz="2400" dirty="0">
                <a:solidFill>
                  <a:schemeClr val="accent5">
                    <a:lumMod val="50000"/>
                  </a:schemeClr>
                </a:solidFill>
                <a:cs typeface="B Homa" panose="00000400000000000000" pitchFamily="2" charset="-78"/>
              </a:rPr>
              <a:t>دکترگلابچی</a:t>
            </a:r>
            <a:br>
              <a:rPr lang="fa-IR" sz="2400" dirty="0">
                <a:solidFill>
                  <a:schemeClr val="accent5">
                    <a:lumMod val="50000"/>
                  </a:schemeClr>
                </a:solidFill>
                <a:cs typeface="B Homa" panose="00000400000000000000" pitchFamily="2" charset="-78"/>
              </a:rPr>
            </a:br>
            <a:r>
              <a:rPr lang="fa-IR" sz="2400" dirty="0">
                <a:solidFill>
                  <a:schemeClr val="accent5">
                    <a:lumMod val="50000"/>
                  </a:schemeClr>
                </a:solidFill>
                <a:cs typeface="B Homa" panose="00000400000000000000" pitchFamily="2" charset="-78"/>
              </a:rPr>
              <a:t>معمار مهندس </a:t>
            </a:r>
            <a:r>
              <a:rPr lang="fa-IR" sz="2400" dirty="0" smtClean="0">
                <a:solidFill>
                  <a:schemeClr val="accent5">
                    <a:lumMod val="50000"/>
                  </a:schemeClr>
                </a:solidFill>
                <a:cs typeface="B Homa" panose="00000400000000000000" pitchFamily="2" charset="-78"/>
              </a:rPr>
              <a:t>ساختار.ترجمه </a:t>
            </a:r>
            <a:r>
              <a:rPr lang="fa-IR" sz="2400" dirty="0">
                <a:solidFill>
                  <a:schemeClr val="accent5">
                    <a:lumMod val="50000"/>
                  </a:schemeClr>
                </a:solidFill>
                <a:cs typeface="B Homa" panose="00000400000000000000" pitchFamily="2" charset="-78"/>
              </a:rPr>
              <a:t>دکترگلابچی</a:t>
            </a:r>
            <a:r>
              <a:rPr lang="fa-IR" sz="2400" dirty="0" smtClean="0">
                <a:cs typeface="B Nazanin" pitchFamily="2" charset="-78"/>
              </a:rPr>
              <a:t/>
            </a:r>
            <a:br>
              <a:rPr lang="fa-IR" sz="2400" dirty="0" smtClean="0">
                <a:cs typeface="B Nazanin" pitchFamily="2" charset="-78"/>
              </a:rPr>
            </a:br>
            <a:r>
              <a:rPr lang="fa-IR" sz="2400" dirty="0">
                <a:cs typeface="B Nazanin" pitchFamily="2" charset="-78"/>
              </a:rPr>
              <a:t/>
            </a:r>
            <a:br>
              <a:rPr lang="fa-IR" sz="2400" dirty="0">
                <a:cs typeface="B Nazanin" pitchFamily="2" charset="-78"/>
              </a:rPr>
            </a:br>
            <a:r>
              <a:rPr lang="fa-IR" sz="2400" dirty="0" smtClean="0">
                <a:solidFill>
                  <a:schemeClr val="accent5">
                    <a:lumMod val="50000"/>
                  </a:schemeClr>
                </a:solidFill>
                <a:cs typeface="B Homa" panose="00000400000000000000" pitchFamily="2" charset="-78"/>
              </a:rPr>
              <a:t/>
            </a:r>
            <a:br>
              <a:rPr lang="fa-IR" sz="2400" dirty="0" smtClean="0">
                <a:solidFill>
                  <a:schemeClr val="accent5">
                    <a:lumMod val="50000"/>
                  </a:schemeClr>
                </a:solidFill>
                <a:cs typeface="B Homa" panose="00000400000000000000" pitchFamily="2" charset="-78"/>
              </a:rPr>
            </a:br>
            <a:endParaRPr lang="fa-IR" sz="2400" dirty="0" smtClean="0">
              <a:solidFill>
                <a:schemeClr val="accent5">
                  <a:lumMod val="50000"/>
                </a:schemeClr>
              </a:solidFill>
              <a:cs typeface="B Homa" panose="00000400000000000000" pitchFamily="2" charset="-78"/>
            </a:endParaRPr>
          </a:p>
        </p:txBody>
      </p:sp>
    </p:spTree>
    <p:extLst>
      <p:ext uri="{BB962C8B-B14F-4D97-AF65-F5344CB8AC3E}">
        <p14:creationId xmlns:p14="http://schemas.microsoft.com/office/powerpoint/2010/main" val="36258308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928802"/>
            <a:ext cx="7242048" cy="1143000"/>
          </a:xfrm>
        </p:spPr>
        <p:txBody>
          <a:bodyPr>
            <a:normAutofit fontScale="90000"/>
          </a:bodyPr>
          <a:lstStyle/>
          <a:p>
            <a:pPr algn="justLow">
              <a:lnSpc>
                <a:spcPct val="150000"/>
              </a:lnSpc>
            </a:pPr>
            <a:r>
              <a:rPr lang="fa-IR" sz="2700" dirty="0" smtClean="0">
                <a:solidFill>
                  <a:schemeClr val="accent5">
                    <a:lumMod val="50000"/>
                  </a:schemeClr>
                </a:solidFill>
                <a:cs typeface="B Homa" panose="00000400000000000000" pitchFamily="2" charset="-78"/>
              </a:rPr>
              <a:t/>
            </a:r>
            <a:br>
              <a:rPr lang="fa-IR" sz="2700" dirty="0" smtClean="0">
                <a:solidFill>
                  <a:schemeClr val="accent5">
                    <a:lumMod val="50000"/>
                  </a:schemeClr>
                </a:solidFill>
                <a:cs typeface="B Homa" panose="00000400000000000000" pitchFamily="2" charset="-78"/>
              </a:rPr>
            </a:br>
            <a:endParaRPr lang="fa-IR" sz="2700" dirty="0" smtClean="0">
              <a:solidFill>
                <a:schemeClr val="accent5">
                  <a:lumMod val="50000"/>
                </a:schemeClr>
              </a:solidFill>
              <a:cs typeface="B Homa" panose="00000400000000000000" pitchFamily="2" charset="-78"/>
            </a:endParaRPr>
          </a:p>
        </p:txBody>
      </p:sp>
      <p:pic>
        <p:nvPicPr>
          <p:cNvPr id="8" name="Picture 3"/>
          <p:cNvPicPr>
            <a:picLocks noChangeAspect="1" noChangeArrowheads="1"/>
          </p:cNvPicPr>
          <p:nvPr/>
        </p:nvPicPr>
        <p:blipFill>
          <a:blip r:embed="rId2">
            <a:duotone>
              <a:prstClr val="black"/>
              <a:schemeClr val="accent1">
                <a:tint val="45000"/>
                <a:satMod val="400000"/>
              </a:schemeClr>
            </a:duotone>
          </a:blip>
          <a:srcRect/>
          <a:stretch>
            <a:fillRect/>
          </a:stretch>
        </p:blipFill>
        <p:spPr bwMode="auto">
          <a:xfrm>
            <a:off x="111926" y="2143116"/>
            <a:ext cx="4885477" cy="4143404"/>
          </a:xfrm>
          <a:prstGeom prst="rect">
            <a:avLst/>
          </a:prstGeom>
          <a:ln w="38100" cap="sq">
            <a:solidFill>
              <a:schemeClr val="accent2"/>
            </a:solidFill>
            <a:prstDash val="solid"/>
            <a:miter lim="800000"/>
          </a:ln>
          <a:effectLst>
            <a:outerShdw blurRad="50800" dist="38100" dir="2700000" algn="tl" rotWithShape="0">
              <a:srgbClr val="000000">
                <a:alpha val="43000"/>
              </a:srgbClr>
            </a:outerShdw>
          </a:effectLst>
        </p:spPr>
      </p:pic>
      <p:sp>
        <p:nvSpPr>
          <p:cNvPr id="10" name="TextBox 9"/>
          <p:cNvSpPr txBox="1"/>
          <p:nvPr/>
        </p:nvSpPr>
        <p:spPr>
          <a:xfrm>
            <a:off x="6264831" y="2967335"/>
            <a:ext cx="1296144"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افت کم</a:t>
            </a:r>
          </a:p>
        </p:txBody>
      </p:sp>
      <p:sp>
        <p:nvSpPr>
          <p:cNvPr id="11" name="TextBox 10"/>
          <p:cNvSpPr txBox="1"/>
          <p:nvPr/>
        </p:nvSpPr>
        <p:spPr>
          <a:xfrm>
            <a:off x="6310223" y="5015301"/>
            <a:ext cx="1296144" cy="461665"/>
          </a:xfrm>
          <a:prstGeom prst="rect">
            <a:avLst/>
          </a:prstGeom>
          <a:noFill/>
        </p:spPr>
        <p:txBody>
          <a:bodyPr wrap="square" rtlCol="1">
            <a:spAutoFit/>
          </a:bodyPr>
          <a:lstStyle/>
          <a:p>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افت زیاد</a:t>
            </a:r>
          </a:p>
        </p:txBody>
      </p:sp>
      <p:sp>
        <p:nvSpPr>
          <p:cNvPr id="12" name="Striped Right Arrow 11"/>
          <p:cNvSpPr/>
          <p:nvPr/>
        </p:nvSpPr>
        <p:spPr>
          <a:xfrm>
            <a:off x="5357818" y="3071810"/>
            <a:ext cx="1217866" cy="357190"/>
          </a:xfrm>
          <a:prstGeom prst="striped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
        <p:nvSpPr>
          <p:cNvPr id="13" name="Striped Right Arrow 12"/>
          <p:cNvSpPr/>
          <p:nvPr/>
        </p:nvSpPr>
        <p:spPr>
          <a:xfrm>
            <a:off x="5357818" y="5063006"/>
            <a:ext cx="1262763" cy="366257"/>
          </a:xfrm>
          <a:prstGeom prst="stripedRigh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fa-IR">
              <a:solidFill>
                <a:prstClr val="white"/>
              </a:solidFill>
            </a:endParaRPr>
          </a:p>
        </p:txBody>
      </p:sp>
      <p:sp>
        <p:nvSpPr>
          <p:cNvPr id="2" name="Rectangle 1"/>
          <p:cNvSpPr/>
          <p:nvPr/>
        </p:nvSpPr>
        <p:spPr>
          <a:xfrm>
            <a:off x="1512301" y="272191"/>
            <a:ext cx="7306845" cy="2339102"/>
          </a:xfrm>
          <a:prstGeom prst="rect">
            <a:avLst/>
          </a:prstGeom>
        </p:spPr>
        <p:txBody>
          <a:bodyPr wrap="square">
            <a:spAutoFit/>
          </a:bodyPr>
          <a:lstStyle/>
          <a:p>
            <a:r>
              <a:rPr lang="fa-IR" sz="3200" dirty="0">
                <a:ln w="0"/>
                <a:effectLst>
                  <a:outerShdw blurRad="38100" dist="19050" dir="2700000" algn="tl" rotWithShape="0">
                    <a:schemeClr val="dk1">
                      <a:alpha val="40000"/>
                    </a:schemeClr>
                  </a:outerShdw>
                </a:effectLst>
                <a:cs typeface="B Homa" panose="00000400000000000000" pitchFamily="2" charset="-78"/>
              </a:rPr>
              <a:t>افزایش افت کابل </a:t>
            </a:r>
            <a:r>
              <a:rPr lang="fa-IR" dirty="0">
                <a:ln w="0"/>
                <a:effectLst>
                  <a:outerShdw blurRad="38100" dist="19050" dir="2700000" algn="tl" rotWithShape="0">
                    <a:schemeClr val="dk1">
                      <a:alpha val="40000"/>
                    </a:schemeClr>
                  </a:outerShdw>
                </a:effectLst>
              </a:rPr>
              <a:t/>
            </a:r>
            <a:br>
              <a:rPr lang="fa-IR" dirty="0">
                <a:ln w="0"/>
                <a:effectLst>
                  <a:outerShdw blurRad="38100" dist="19050" dir="2700000" algn="tl" rotWithShape="0">
                    <a:schemeClr val="dk1">
                      <a:alpha val="40000"/>
                    </a:schemeClr>
                  </a:outerShdw>
                </a:effectLst>
              </a:rPr>
            </a:br>
            <a:r>
              <a:rPr lang="fa-IR" dirty="0">
                <a:ln w="0"/>
                <a:effectLst>
                  <a:outerShdw blurRad="38100" dist="19050" dir="2700000" algn="tl" rotWithShape="0">
                    <a:schemeClr val="dk1">
                      <a:alpha val="40000"/>
                    </a:schemeClr>
                  </a:outerShdw>
                </a:effectLst>
              </a:rPr>
              <a:t/>
            </a:r>
            <a:br>
              <a:rPr lang="fa-IR" dirty="0">
                <a:ln w="0"/>
                <a:effectLst>
                  <a:outerShdw blurRad="38100" dist="19050" dir="2700000" algn="tl" rotWithShape="0">
                    <a:schemeClr val="dk1">
                      <a:alpha val="40000"/>
                    </a:schemeClr>
                  </a:outerShdw>
                </a:effectLst>
              </a:rPr>
            </a:br>
            <a:r>
              <a:rPr lang="fa-IR" sz="2400" dirty="0">
                <a:ln w="0"/>
                <a:effectLst>
                  <a:outerShdw blurRad="38100" dist="19050" dir="2700000" algn="tl" rotWithShape="0">
                    <a:schemeClr val="dk1">
                      <a:alpha val="40000"/>
                    </a:schemeClr>
                  </a:outerShdw>
                </a:effectLst>
                <a:cs typeface="B Homa" panose="00000400000000000000" pitchFamily="2" charset="-78"/>
              </a:rPr>
              <a:t>افزایش طول کابل</a:t>
            </a:r>
            <a:br>
              <a:rPr lang="fa-IR" sz="2400" dirty="0">
                <a:ln w="0"/>
                <a:effectLst>
                  <a:outerShdw blurRad="38100" dist="19050" dir="2700000" algn="tl" rotWithShape="0">
                    <a:schemeClr val="dk1">
                      <a:alpha val="40000"/>
                    </a:schemeClr>
                  </a:outerShdw>
                </a:effectLst>
                <a:cs typeface="B Homa" panose="00000400000000000000" pitchFamily="2" charset="-78"/>
              </a:rPr>
            </a:br>
            <a:r>
              <a:rPr lang="fa-IR" sz="2400" dirty="0">
                <a:ln w="0"/>
                <a:effectLst>
                  <a:outerShdw blurRad="38100" dist="19050" dir="2700000" algn="tl" rotWithShape="0">
                    <a:schemeClr val="dk1">
                      <a:alpha val="40000"/>
                    </a:schemeClr>
                  </a:outerShdw>
                </a:effectLst>
                <a:cs typeface="B Homa" panose="00000400000000000000" pitchFamily="2" charset="-78"/>
              </a:rPr>
              <a:t>کاهش نیروی رانش تکیه گاهها</a:t>
            </a:r>
            <a:br>
              <a:rPr lang="fa-IR" sz="2400" dirty="0">
                <a:ln w="0"/>
                <a:effectLst>
                  <a:outerShdw blurRad="38100" dist="19050" dir="2700000" algn="tl" rotWithShape="0">
                    <a:schemeClr val="dk1">
                      <a:alpha val="40000"/>
                    </a:schemeClr>
                  </a:outerShdw>
                </a:effectLst>
                <a:cs typeface="B Homa" panose="00000400000000000000" pitchFamily="2" charset="-78"/>
              </a:rPr>
            </a:br>
            <a:r>
              <a:rPr lang="fa-IR" sz="2400" dirty="0">
                <a:ln w="0"/>
                <a:effectLst>
                  <a:outerShdw blurRad="38100" dist="19050" dir="2700000" algn="tl" rotWithShape="0">
                    <a:schemeClr val="dk1">
                      <a:alpha val="40000"/>
                    </a:schemeClr>
                  </a:outerShdw>
                </a:effectLst>
                <a:cs typeface="B Homa" panose="00000400000000000000" pitchFamily="2" charset="-78"/>
              </a:rPr>
              <a:t>کوچکتر شدن مقطع کابل</a:t>
            </a:r>
            <a:br>
              <a:rPr lang="fa-IR" sz="2400" dirty="0">
                <a:ln w="0"/>
                <a:effectLst>
                  <a:outerShdw blurRad="38100" dist="19050" dir="2700000" algn="tl" rotWithShape="0">
                    <a:schemeClr val="dk1">
                      <a:alpha val="40000"/>
                    </a:schemeClr>
                  </a:outerShdw>
                </a:effectLst>
                <a:cs typeface="B Homa" panose="00000400000000000000" pitchFamily="2" charset="-78"/>
              </a:rPr>
            </a:br>
            <a:r>
              <a:rPr lang="fa-IR" sz="2400" dirty="0">
                <a:ln w="0"/>
                <a:effectLst>
                  <a:outerShdw blurRad="38100" dist="19050" dir="2700000" algn="tl" rotWithShape="0">
                    <a:schemeClr val="dk1">
                      <a:alpha val="40000"/>
                    </a:schemeClr>
                  </a:outerShdw>
                </a:effectLst>
                <a:cs typeface="B Homa" panose="00000400000000000000" pitchFamily="2" charset="-78"/>
              </a:rPr>
              <a:t>کاهش نیروی درونی کابل</a:t>
            </a:r>
          </a:p>
        </p:txBody>
      </p:sp>
    </p:spTree>
    <p:extLst>
      <p:ext uri="{BB962C8B-B14F-4D97-AF65-F5344CB8AC3E}">
        <p14:creationId xmlns:p14="http://schemas.microsoft.com/office/powerpoint/2010/main" val="27428511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928802"/>
            <a:ext cx="7242048" cy="1143000"/>
          </a:xfrm>
        </p:spPr>
        <p:txBody>
          <a:bodyPr>
            <a:normAutofit fontScale="90000"/>
          </a:bodyPr>
          <a:lstStyle/>
          <a:p>
            <a:pPr algn="justLow">
              <a:lnSpc>
                <a:spcPct val="150000"/>
              </a:lnSpc>
            </a:pPr>
            <a:r>
              <a:rPr lang="fa-IR" sz="2700" dirty="0" smtClean="0">
                <a:solidFill>
                  <a:schemeClr val="accent5">
                    <a:lumMod val="50000"/>
                  </a:schemeClr>
                </a:solidFill>
                <a:cs typeface="B Homa" panose="00000400000000000000" pitchFamily="2" charset="-78"/>
              </a:rPr>
              <a:t/>
            </a:r>
            <a:br>
              <a:rPr lang="fa-IR" sz="2700" dirty="0" smtClean="0">
                <a:solidFill>
                  <a:schemeClr val="accent5">
                    <a:lumMod val="50000"/>
                  </a:schemeClr>
                </a:solidFill>
                <a:cs typeface="B Homa" panose="00000400000000000000" pitchFamily="2" charset="-78"/>
              </a:rPr>
            </a:br>
            <a:endParaRPr lang="fa-IR" sz="2700" dirty="0" smtClean="0">
              <a:solidFill>
                <a:schemeClr val="accent5">
                  <a:lumMod val="50000"/>
                </a:schemeClr>
              </a:solidFill>
              <a:cs typeface="B Homa" panose="00000400000000000000" pitchFamily="2" charset="-78"/>
            </a:endParaRPr>
          </a:p>
        </p:txBody>
      </p:sp>
      <p:sp>
        <p:nvSpPr>
          <p:cNvPr id="5" name="TextBox 4"/>
          <p:cNvSpPr txBox="1"/>
          <p:nvPr/>
        </p:nvSpPr>
        <p:spPr>
          <a:xfrm>
            <a:off x="1667628" y="857232"/>
            <a:ext cx="6891358" cy="5816977"/>
          </a:xfrm>
          <a:prstGeom prst="rect">
            <a:avLst/>
          </a:prstGeom>
          <a:noFill/>
        </p:spPr>
        <p:txBody>
          <a:bodyPr wrap="square" rtlCol="0">
            <a:spAutoFit/>
          </a:bodyPr>
          <a:lstStyle/>
          <a:p>
            <a:pPr algn="justLow">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چرا از کابل ها استفاده می کنیم؟</a:t>
            </a:r>
          </a:p>
          <a:p>
            <a:pPr marL="457200" indent="-457200" algn="justLow">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کابل ها امکان ایجاد فضاهای وسیع و بدون ستون را می دهند که برای بعضی از عمل کردها مثل آزمایشگاه ها و سالن های ورزشی و ...بسیار مناسب است.</a:t>
            </a:r>
          </a:p>
          <a:p>
            <a:pPr marL="457200" indent="-457200" algn="justLow">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کابل ها امکان ساخت پوشش های سبک و در عین حال مقاوم را روی دهانه ها ی بزرگ می دهند.</a:t>
            </a:r>
          </a:p>
          <a:p>
            <a:pPr marL="457200" indent="-457200" algn="justLow">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رفتار سازه ای بسیار مناسبی دارند به این معنی که در مقابل بارگذاری ها انعطاف پذیرند و خود را با نیروها تطبیق می دهند.</a:t>
            </a:r>
          </a:p>
          <a:p>
            <a:pPr marL="457200" indent="-457200" algn="justLow">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کابل ها امکان ترکیب با سازه های دیگر را دارند.</a:t>
            </a:r>
            <a:endParaRPr lang="en-US"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7" name="Rectangle 6"/>
          <p:cNvSpPr/>
          <p:nvPr/>
        </p:nvSpPr>
        <p:spPr>
          <a:xfrm>
            <a:off x="5455205" y="272457"/>
            <a:ext cx="2045753" cy="584775"/>
          </a:xfrm>
          <a:prstGeom prst="rect">
            <a:avLst/>
          </a:prstGeom>
        </p:spPr>
        <p:txBody>
          <a:bodyPr wrap="none">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.معرفی کابل</a:t>
            </a:r>
          </a:p>
        </p:txBody>
      </p:sp>
    </p:spTree>
    <p:extLst>
      <p:ext uri="{BB962C8B-B14F-4D97-AF65-F5344CB8AC3E}">
        <p14:creationId xmlns:p14="http://schemas.microsoft.com/office/powerpoint/2010/main" val="5373813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928802"/>
            <a:ext cx="7242048" cy="1143000"/>
          </a:xfrm>
        </p:spPr>
        <p:txBody>
          <a:bodyPr>
            <a:normAutofit fontScale="90000"/>
          </a:bodyPr>
          <a:lstStyle/>
          <a:p>
            <a:pPr algn="justLow">
              <a:lnSpc>
                <a:spcPct val="150000"/>
              </a:lnSpc>
            </a:pPr>
            <a:r>
              <a:rPr lang="fa-IR" sz="2700" dirty="0" smtClean="0">
                <a:solidFill>
                  <a:schemeClr val="accent5">
                    <a:lumMod val="50000"/>
                  </a:schemeClr>
                </a:solidFill>
                <a:cs typeface="B Homa" panose="00000400000000000000" pitchFamily="2" charset="-78"/>
              </a:rPr>
              <a:t/>
            </a:r>
            <a:br>
              <a:rPr lang="fa-IR" sz="2700" dirty="0" smtClean="0">
                <a:solidFill>
                  <a:schemeClr val="accent5">
                    <a:lumMod val="50000"/>
                  </a:schemeClr>
                </a:solidFill>
                <a:cs typeface="B Homa" panose="00000400000000000000" pitchFamily="2" charset="-78"/>
              </a:rPr>
            </a:br>
            <a:endParaRPr lang="fa-IR" sz="2700" dirty="0" smtClean="0">
              <a:solidFill>
                <a:schemeClr val="accent5">
                  <a:lumMod val="50000"/>
                </a:schemeClr>
              </a:solidFill>
              <a:cs typeface="B Homa" panose="00000400000000000000" pitchFamily="2" charset="-78"/>
            </a:endParaRPr>
          </a:p>
        </p:txBody>
      </p:sp>
      <p:sp>
        <p:nvSpPr>
          <p:cNvPr id="7" name="Rectangle 6"/>
          <p:cNvSpPr/>
          <p:nvPr/>
        </p:nvSpPr>
        <p:spPr>
          <a:xfrm>
            <a:off x="5455205" y="272457"/>
            <a:ext cx="2045753" cy="584775"/>
          </a:xfrm>
          <a:prstGeom prst="rect">
            <a:avLst/>
          </a:prstGeom>
        </p:spPr>
        <p:txBody>
          <a:bodyPr wrap="none">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.معرفی کابل</a:t>
            </a:r>
          </a:p>
        </p:txBody>
      </p:sp>
      <p:sp>
        <p:nvSpPr>
          <p:cNvPr id="6" name="TextBox 5"/>
          <p:cNvSpPr txBox="1"/>
          <p:nvPr/>
        </p:nvSpPr>
        <p:spPr>
          <a:xfrm>
            <a:off x="428620" y="1500174"/>
            <a:ext cx="7358090" cy="1938992"/>
          </a:xfrm>
          <a:prstGeom prst="rect">
            <a:avLst/>
          </a:prstGeom>
          <a:noFill/>
        </p:spPr>
        <p:txBody>
          <a:bodyPr wrap="square" rtlCol="0">
            <a:spAutoFit/>
          </a:bodyPr>
          <a:lstStyle/>
          <a:p>
            <a:pPr algn="just">
              <a:lnSpc>
                <a:spcPct val="150000"/>
              </a:lnSpc>
            </a:pPr>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کابل ها چه معایبی دارند؟</a:t>
            </a:r>
          </a:p>
          <a:p>
            <a:pPr algn="just">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در مقابل لرزش و ارتعاشات نامقاوم هستند.</a:t>
            </a:r>
          </a:p>
          <a:p>
            <a:pPr algn="just">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 در مقابل باد و زلزله نامقاومند.</a:t>
            </a:r>
          </a:p>
        </p:txBody>
      </p:sp>
    </p:spTree>
    <p:extLst>
      <p:ext uri="{BB962C8B-B14F-4D97-AF65-F5344CB8AC3E}">
        <p14:creationId xmlns:p14="http://schemas.microsoft.com/office/powerpoint/2010/main" val="17521073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571472" y="1928802"/>
            <a:ext cx="7242048" cy="1143000"/>
          </a:xfrm>
        </p:spPr>
        <p:txBody>
          <a:bodyPr>
            <a:normAutofit fontScale="90000"/>
          </a:bodyPr>
          <a:lstStyle/>
          <a:p>
            <a:pPr algn="justLow">
              <a:lnSpc>
                <a:spcPct val="150000"/>
              </a:lnSpc>
            </a:pPr>
            <a:r>
              <a:rPr lang="fa-IR" sz="2700" dirty="0" smtClean="0">
                <a:solidFill>
                  <a:schemeClr val="accent5">
                    <a:lumMod val="50000"/>
                  </a:schemeClr>
                </a:solidFill>
                <a:cs typeface="B Homa" panose="00000400000000000000" pitchFamily="2" charset="-78"/>
              </a:rPr>
              <a:t/>
            </a:r>
            <a:br>
              <a:rPr lang="fa-IR" sz="2700" dirty="0" smtClean="0">
                <a:solidFill>
                  <a:schemeClr val="accent5">
                    <a:lumMod val="50000"/>
                  </a:schemeClr>
                </a:solidFill>
                <a:cs typeface="B Homa" panose="00000400000000000000" pitchFamily="2" charset="-78"/>
              </a:rPr>
            </a:br>
            <a:endParaRPr lang="fa-IR" sz="2700" dirty="0" smtClean="0">
              <a:solidFill>
                <a:schemeClr val="accent5">
                  <a:lumMod val="50000"/>
                </a:schemeClr>
              </a:solidFill>
              <a:cs typeface="B Homa" panose="00000400000000000000" pitchFamily="2" charset="-78"/>
            </a:endParaRPr>
          </a:p>
        </p:txBody>
      </p:sp>
      <p:sp>
        <p:nvSpPr>
          <p:cNvPr id="7" name="Rectangle 6"/>
          <p:cNvSpPr/>
          <p:nvPr/>
        </p:nvSpPr>
        <p:spPr>
          <a:xfrm>
            <a:off x="5455205" y="272457"/>
            <a:ext cx="2045753" cy="584775"/>
          </a:xfrm>
          <a:prstGeom prst="rect">
            <a:avLst/>
          </a:prstGeom>
        </p:spPr>
        <p:txBody>
          <a:bodyPr wrap="none">
            <a:spAutoFit/>
          </a:bodyPr>
          <a:lstStyle/>
          <a:p>
            <a:r>
              <a:rPr lang="fa-IR" sz="3200" b="1" cap="all" dirty="0">
                <a:ln w="500">
                  <a:solidFill>
                    <a:srgbClr val="B13F9A">
                      <a:shade val="20000"/>
                      <a:satMod val="120000"/>
                    </a:srgbClr>
                  </a:solidFill>
                </a:ln>
                <a:solidFill>
                  <a:srgbClr val="CF6DA4">
                    <a:lumMod val="50000"/>
                  </a:srgbClr>
                </a:solidFill>
                <a:cs typeface="B Homa" panose="00000400000000000000" pitchFamily="2" charset="-78"/>
              </a:rPr>
              <a:t>.معرفی کابل</a:t>
            </a:r>
          </a:p>
        </p:txBody>
      </p:sp>
      <p:sp>
        <p:nvSpPr>
          <p:cNvPr id="5" name="TextBox 4"/>
          <p:cNvSpPr txBox="1"/>
          <p:nvPr/>
        </p:nvSpPr>
        <p:spPr>
          <a:xfrm>
            <a:off x="500034" y="1071546"/>
            <a:ext cx="7620000" cy="2862322"/>
          </a:xfrm>
          <a:prstGeom prst="rect">
            <a:avLst/>
          </a:prstGeom>
          <a:noFill/>
        </p:spPr>
        <p:txBody>
          <a:bodyPr wrap="square" rtlCol="0">
            <a:spAutoFit/>
          </a:bodyPr>
          <a:lstStyle/>
          <a:p>
            <a:pPr algn="justLow">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سازه های کابلی به دو گونه اند:</a:t>
            </a:r>
          </a:p>
          <a:p>
            <a:pPr algn="justLow">
              <a:lnSpc>
                <a:spcPct val="150000"/>
              </a:lnSpc>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a:p>
            <a:pPr algn="justLow">
              <a:lnSpc>
                <a:spcPct val="150000"/>
              </a:lnSpc>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a:p>
            <a:pPr algn="justLow">
              <a:lnSpc>
                <a:spcPct val="150000"/>
              </a:lnSpc>
              <a:buFont typeface="Arial" pitchFamily="34" charset="0"/>
              <a:buChar char="•"/>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a:p>
            <a:pPr algn="justLow">
              <a:lnSpc>
                <a:spcPct val="150000"/>
              </a:lnSpc>
              <a:buFont typeface="Arial" pitchFamily="34" charset="0"/>
              <a:buChar char="•"/>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
        <p:nvSpPr>
          <p:cNvPr id="10" name="TextBox 9"/>
          <p:cNvSpPr txBox="1"/>
          <p:nvPr/>
        </p:nvSpPr>
        <p:spPr>
          <a:xfrm>
            <a:off x="1500166" y="799911"/>
            <a:ext cx="3214710" cy="1754326"/>
          </a:xfrm>
          <a:prstGeom prst="rect">
            <a:avLst/>
          </a:prstGeom>
          <a:noFill/>
        </p:spPr>
        <p:txBody>
          <a:bodyPr wrap="square" rtlCol="1">
            <a:spAutoFit/>
          </a:bodyPr>
          <a:lstStyle/>
          <a:p>
            <a:pPr algn="justLow">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عناصر صلب(میله ها)</a:t>
            </a:r>
          </a:p>
          <a:p>
            <a:pPr algn="justLow">
              <a:lnSpc>
                <a:spcPct val="150000"/>
              </a:lnSpc>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رشته های در هم بافته کابل ها</a:t>
            </a:r>
          </a:p>
        </p:txBody>
      </p:sp>
      <p:sp>
        <p:nvSpPr>
          <p:cNvPr id="11" name="Right Brace 10"/>
          <p:cNvSpPr/>
          <p:nvPr/>
        </p:nvSpPr>
        <p:spPr>
          <a:xfrm>
            <a:off x="4500562" y="642918"/>
            <a:ext cx="428628" cy="1643074"/>
          </a:xfrm>
          <a:prstGeom prst="rightBrace">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fa-IR">
              <a:solidFill>
                <a:prstClr val="black"/>
              </a:solidFill>
            </a:endParaRPr>
          </a:p>
        </p:txBody>
      </p:sp>
      <p:pic>
        <p:nvPicPr>
          <p:cNvPr id="12" name="Content Placeholder 2"/>
          <p:cNvPicPr>
            <a:picLocks noChangeAspect="1" noChangeArrowheads="1"/>
          </p:cNvPicPr>
          <p:nvPr/>
        </p:nvPicPr>
        <p:blipFill>
          <a:blip r:embed="rId2"/>
          <a:srcRect/>
          <a:stretch>
            <a:fillRect/>
          </a:stretch>
        </p:blipFill>
        <p:spPr bwMode="auto">
          <a:xfrm>
            <a:off x="500034" y="2428868"/>
            <a:ext cx="3193094" cy="2143140"/>
          </a:xfrm>
          <a:prstGeom prst="rect">
            <a:avLst/>
          </a:prstGeom>
          <a:noFill/>
          <a:ln w="9525">
            <a:noFill/>
            <a:miter lim="800000"/>
            <a:headEnd/>
            <a:tailEnd/>
          </a:ln>
          <a:effectLst/>
        </p:spPr>
      </p:pic>
      <p:pic>
        <p:nvPicPr>
          <p:cNvPr id="13" name="Picture 11"/>
          <p:cNvPicPr>
            <a:picLocks noChangeAspect="1" noChangeArrowheads="1"/>
          </p:cNvPicPr>
          <p:nvPr/>
        </p:nvPicPr>
        <p:blipFill>
          <a:blip r:embed="rId3" cstate="print"/>
          <a:srcRect/>
          <a:stretch>
            <a:fillRect/>
          </a:stretch>
        </p:blipFill>
        <p:spPr bwMode="auto">
          <a:xfrm>
            <a:off x="3857620" y="2786058"/>
            <a:ext cx="4114800" cy="1609108"/>
          </a:xfrm>
          <a:prstGeom prst="rect">
            <a:avLst/>
          </a:prstGeom>
          <a:noFill/>
          <a:ln w="9525">
            <a:noFill/>
            <a:miter lim="800000"/>
            <a:headEnd/>
            <a:tailEnd/>
          </a:ln>
          <a:effectLst/>
        </p:spPr>
      </p:pic>
      <p:sp>
        <p:nvSpPr>
          <p:cNvPr id="14" name="Rectangle 13"/>
          <p:cNvSpPr/>
          <p:nvPr/>
        </p:nvSpPr>
        <p:spPr>
          <a:xfrm>
            <a:off x="357158" y="4549676"/>
            <a:ext cx="7786742" cy="2308324"/>
          </a:xfrm>
          <a:prstGeom prst="rect">
            <a:avLst/>
          </a:prstGeom>
        </p:spPr>
        <p:txBody>
          <a:bodyPr wrap="square">
            <a:spAutoFit/>
          </a:bodyPr>
          <a:lstStyle/>
          <a:p>
            <a:pPr algn="justLow">
              <a:lnSpc>
                <a:spcPct val="150000"/>
              </a:lnSpc>
              <a:buFont typeface="Arial" pitchFamily="34" charset="0"/>
              <a:buChar char="•"/>
            </a:pPr>
            <a:r>
              <a:rPr lang="fa-IR" sz="2400" b="1" cap="all" dirty="0">
                <a:ln w="500">
                  <a:solidFill>
                    <a:srgbClr val="B13F9A">
                      <a:shade val="20000"/>
                      <a:satMod val="120000"/>
                    </a:srgbClr>
                  </a:solidFill>
                </a:ln>
                <a:solidFill>
                  <a:srgbClr val="CF6DA4">
                    <a:lumMod val="50000"/>
                  </a:srgbClr>
                </a:solidFill>
                <a:cs typeface="B Homa" panose="00000400000000000000" pitchFamily="2" charset="-78"/>
              </a:rPr>
              <a:t>میله ها بیشتر به عنوان عناصر نگه دارنده که از یک دکل که با اتصالات صلب به پی متصل شده اند استفاده می شوند اما کابل ها اصولا برای پوشش فضاها ، ساخت پل ها و... مورد استفاده قرار می گیرند.</a:t>
            </a:r>
          </a:p>
          <a:p>
            <a:pPr algn="justLow">
              <a:lnSpc>
                <a:spcPct val="150000"/>
              </a:lnSpc>
            </a:pPr>
            <a:endParaRPr lang="fa-IR" sz="2400" b="1" cap="all" dirty="0">
              <a:ln w="500">
                <a:solidFill>
                  <a:srgbClr val="B13F9A">
                    <a:shade val="20000"/>
                    <a:satMod val="120000"/>
                  </a:srgbClr>
                </a:solidFill>
              </a:ln>
              <a:solidFill>
                <a:srgbClr val="CF6DA4">
                  <a:lumMod val="50000"/>
                </a:srgbClr>
              </a:solidFill>
              <a:cs typeface="B Homa" panose="00000400000000000000" pitchFamily="2" charset="-78"/>
            </a:endParaRPr>
          </a:p>
        </p:txBody>
      </p:sp>
    </p:spTree>
    <p:extLst>
      <p:ext uri="{BB962C8B-B14F-4D97-AF65-F5344CB8AC3E}">
        <p14:creationId xmlns:p14="http://schemas.microsoft.com/office/powerpoint/2010/main" val="837861166"/>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41</TotalTime>
  <Words>1306</Words>
  <Application>Microsoft Office PowerPoint</Application>
  <PresentationFormat>On-screen Show (4:3)</PresentationFormat>
  <Paragraphs>216</Paragraphs>
  <Slides>53</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53</vt:i4>
      </vt:variant>
    </vt:vector>
  </HeadingPairs>
  <TitlesOfParts>
    <vt:vector size="63" baseType="lpstr">
      <vt:lpstr>Arial</vt:lpstr>
      <vt:lpstr>B Davat</vt:lpstr>
      <vt:lpstr>B Homa</vt:lpstr>
      <vt:lpstr>B Nazanin</vt:lpstr>
      <vt:lpstr>Calibri</vt:lpstr>
      <vt:lpstr>Times New Roman</vt:lpstr>
      <vt:lpstr>Tw Cen MT</vt:lpstr>
      <vt:lpstr>Wingdings</vt:lpstr>
      <vt:lpstr>Wingdings 2</vt:lpstr>
      <vt:lpstr>Droplet</vt:lpstr>
      <vt:lpstr>معرفی وبررسی کامل سازه های کابلی</vt:lpstr>
      <vt:lpstr>PowerPoint Presentation</vt:lpstr>
      <vt:lpstr>معرفی کابل     </vt:lpstr>
      <vt:lpstr>PowerPoint Presentation</vt:lpstr>
      <vt:lpstr>PowerPoint Presentation</vt:lpstr>
      <vt:lpstr> </vt:lpstr>
      <vt:lpstr> </vt:lpstr>
      <vt:lpstr> </vt:lpstr>
      <vt:lpstr> </vt:lpstr>
      <vt:lpstr> </vt:lpstr>
      <vt:lpstr>PowerPoint Presentation</vt:lpstr>
      <vt:lpstr>  . مطالعات موردی پل ها        </vt:lpstr>
      <vt:lpstr>1.پل معلق </vt:lpstr>
      <vt:lpstr>1.پل معلق </vt:lpstr>
      <vt:lpstr>1.پل معلق </vt:lpstr>
      <vt:lpstr>PowerPoint Presentation</vt:lpstr>
      <vt:lpstr>1.پل معلق </vt:lpstr>
      <vt:lpstr>1.پل معلق </vt:lpstr>
      <vt:lpstr>  </vt:lpstr>
      <vt:lpstr>  </vt:lpstr>
      <vt:lpstr>  </vt:lpstr>
      <vt:lpstr>  </vt:lpstr>
      <vt:lpstr>  </vt:lpstr>
      <vt:lpstr>PowerPoint Presentation</vt:lpstr>
      <vt:lpstr>سقف هاودکل های مهارشده  باکابل</vt:lpstr>
      <vt:lpstr>  </vt:lpstr>
      <vt:lpstr>PowerPoint Presentation</vt:lpstr>
      <vt:lpstr>سقف های مهار شده با کابل (متکی بر کابل)</vt:lpstr>
      <vt:lpstr>سقف های مهار شده با کابل (متکی بر کابل)</vt:lpstr>
      <vt:lpstr>سقف های مهار شده با کابل (متکی بر کابل)</vt:lpstr>
      <vt:lpstr>سقف های مهار شده با کابل (متکی بر کابل)</vt:lpstr>
      <vt:lpstr>سقف های مهار شده با کابل (متکی بر کابل)</vt:lpstr>
      <vt:lpstr>سازه های معلق با فرم طنابی(تک انحنا) </vt:lpstr>
      <vt:lpstr>سازه های معلق با فرم طنابی(تک انحنا) </vt:lpstr>
      <vt:lpstr>سازه های معلق با فرم طنابی(تک انحنا) </vt:lpstr>
      <vt:lpstr>سازه های معلق با فرم طنابی(تک انحنا) </vt:lpstr>
      <vt:lpstr>سازه های معلق با فرم طنابی(تک انحنا) </vt:lpstr>
      <vt:lpstr>سازه های معلق با فرم طنابی(تک انحنا) </vt:lpstr>
      <vt:lpstr>سازه های معلق با فرم طنابی(تک انحنا) </vt:lpstr>
      <vt:lpstr>سازه های معلق باکابل مضاعف</vt:lpstr>
      <vt:lpstr>سازه های معلق باکابل مضاعف</vt:lpstr>
      <vt:lpstr>سازه های معلق باکابل مضاعف-چرخ دوچرخه ای</vt:lpstr>
      <vt:lpstr>سازه های معلق باکابل مضاعف-چرخ دوچرخه ای</vt:lpstr>
      <vt:lpstr>سازه های معلق با انحنای دوگانه</vt:lpstr>
      <vt:lpstr>سازه های معلق با انحنای دوگانه</vt:lpstr>
      <vt:lpstr>سازه های معلق با انحنای دوگانه</vt:lpstr>
      <vt:lpstr>سازه های معلق با انحنای دوگانه</vt:lpstr>
      <vt:lpstr>سازه های معلق با انحنای دوگانه</vt:lpstr>
      <vt:lpstr>سازه های معلق با انحنای دوگانه</vt:lpstr>
      <vt:lpstr>PowerPoint Presentation</vt:lpstr>
      <vt:lpstr>PowerPoint Presentation</vt:lpstr>
      <vt:lpstr>PowerPoint Presentation</vt:lpstr>
      <vt:lpstr>منابع درک رفتار سازه ها.فولرمور.ترجمه دکترگلابچی سازه در معماری.ترجمه دکترگلابچی درک رفتار سازه ها. ترجمه دکترگلابچی ساختمان ها چگونه عمل می کنند: ترجمه دکترگلابچی و کتایون تقی زاده سیستم های سازه ها.ترجمه دکترگلابچی معمار مهندس ساختار.ترجمه دکترگلابچی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معرفی وبررسی کامل سازه های کابلی</dc:title>
  <dc:creator>Mohammad</dc:creator>
  <cp:lastModifiedBy>Mohammad</cp:lastModifiedBy>
  <cp:revision>6</cp:revision>
  <dcterms:created xsi:type="dcterms:W3CDTF">2020-06-14T07:14:57Z</dcterms:created>
  <dcterms:modified xsi:type="dcterms:W3CDTF">2020-08-17T15:45:33Z</dcterms:modified>
</cp:coreProperties>
</file>