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107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sz="2128" b="1" i="0" u="none" strike="noStrike" kern="1200" baseline="0">
                <a:solidFill>
                  <a:schemeClr val="tx1">
                    <a:lumMod val="65000"/>
                    <a:lumOff val="35000"/>
                  </a:schemeClr>
                </a:solidFill>
                <a:latin typeface="+mn-lt"/>
                <a:ea typeface="+mn-ea"/>
                <a:cs typeface="+mn-cs"/>
              </a:defRPr>
            </a:pPr>
            <a:r>
              <a:rPr lang="fa-IR" b="1" dirty="0">
                <a:solidFill>
                  <a:schemeClr val="tx1"/>
                </a:solidFill>
                <a:cs typeface="B Homa" panose="00000400000000000000" pitchFamily="2" charset="-78"/>
              </a:rPr>
              <a:t>سهم استفاده روزانه از حمل و نقل شهری</a:t>
            </a:r>
          </a:p>
        </c:rich>
      </c:tx>
      <c:layout>
        <c:manualLayout>
          <c:xMode val="edge"/>
          <c:yMode val="edge"/>
          <c:x val="0.10976410422482609"/>
          <c:y val="2.5195613185836494E-2"/>
        </c:manualLayout>
      </c:layout>
      <c:overlay val="0"/>
      <c:spPr>
        <a:noFill/>
        <a:ln>
          <a:noFill/>
        </a:ln>
        <a:effectLst/>
      </c:spPr>
      <c:txPr>
        <a:bodyPr rot="0" spcFirstLastPara="1" vertOverflow="ellipsis" vert="horz" wrap="square" anchor="ctr" anchorCtr="1"/>
        <a:lstStyle/>
        <a:p>
          <a:pPr algn="ctr">
            <a:defRPr sz="2128" b="1" i="0" u="none" strike="noStrike" kern="1200" baseline="0">
              <a:solidFill>
                <a:schemeClr val="tx1">
                  <a:lumMod val="65000"/>
                  <a:lumOff val="35000"/>
                </a:schemeClr>
              </a:solidFill>
              <a:latin typeface="+mn-lt"/>
              <a:ea typeface="+mn-ea"/>
              <a:cs typeface="+mn-cs"/>
            </a:defRPr>
          </a:pPr>
          <a:endParaRPr lang="fa-IR"/>
        </a:p>
      </c:txPr>
    </c:title>
    <c:autoTitleDeleted val="0"/>
    <c:view3D>
      <c:rotX val="30"/>
      <c:rotY val="4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8993272150088972E-2"/>
          <c:y val="0.17861178303420833"/>
          <c:w val="0.67510417786001908"/>
          <c:h val="0.72520919392794736"/>
        </c:manualLayout>
      </c:layout>
      <c:pie3DChart>
        <c:varyColors val="1"/>
        <c:ser>
          <c:idx val="0"/>
          <c:order val="0"/>
          <c:tx>
            <c:strRef>
              <c:f>Sheet1!$B$1</c:f>
              <c:strCache>
                <c:ptCount val="1"/>
                <c:pt idx="0">
                  <c:v>سهم استفاده روزانه از حمل و نقل شهری</c:v>
                </c:pt>
              </c:strCache>
            </c:strRef>
          </c:tx>
          <c:dPt>
            <c:idx val="0"/>
            <c:bubble3D val="0"/>
            <c:spPr>
              <a:gradFill rotWithShape="1">
                <a:gsLst>
                  <a:gs pos="0">
                    <a:schemeClr val="accent1">
                      <a:tint val="96000"/>
                      <a:lumMod val="102000"/>
                    </a:schemeClr>
                  </a:gs>
                  <a:gs pos="100000">
                    <a:schemeClr val="accent1">
                      <a:shade val="88000"/>
                      <a:lumMod val="94000"/>
                    </a:schemeClr>
                  </a:gs>
                </a:gsLst>
                <a:path path="circle">
                  <a:fillToRect l="50000" t="100000" r="100000" b="50000"/>
                </a:path>
              </a:gra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c:spPr>
          </c:dPt>
          <c:dPt>
            <c:idx val="1"/>
            <c:bubble3D val="0"/>
            <c:explosion val="45"/>
            <c:spPr>
              <a:gradFill rotWithShape="1">
                <a:gsLst>
                  <a:gs pos="0">
                    <a:schemeClr val="accent2">
                      <a:tint val="96000"/>
                      <a:lumMod val="102000"/>
                    </a:schemeClr>
                  </a:gs>
                  <a:gs pos="100000">
                    <a:schemeClr val="accent2">
                      <a:shade val="88000"/>
                      <a:lumMod val="94000"/>
                    </a:schemeClr>
                  </a:gs>
                </a:gsLst>
                <a:path path="circle">
                  <a:fillToRect l="50000" t="100000" r="100000" b="50000"/>
                </a:path>
              </a:gra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c:spPr>
          </c:dPt>
          <c:dPt>
            <c:idx val="2"/>
            <c:bubble3D val="0"/>
            <c:spPr>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path path="circle">
                  <a:fillToRect l="50000" t="100000" r="100000" b="50000"/>
                </a:path>
              </a:gradFill>
              <a:ln w="6350" cap="flat" cmpd="sng" algn="ctr">
                <a:solidFill>
                  <a:schemeClr val="accent2"/>
                </a:solidFill>
                <a:prstDash val="solid"/>
                <a:miter lim="800000"/>
              </a:ln>
              <a:effectLst/>
              <a:scene3d>
                <a:camera prst="orthographicFront">
                  <a:rot lat="0" lon="0" rev="0"/>
                </a:camera>
                <a:lightRig rig="threePt" dir="tl">
                  <a:rot lat="0" lon="0" rev="1200000"/>
                </a:lightRig>
              </a:scene3d>
              <a:sp3d contourW="6350">
                <a:contourClr>
                  <a:schemeClr val="accent2"/>
                </a:contourClr>
              </a:sp3d>
            </c:spPr>
          </c:dPt>
          <c:dPt>
            <c:idx val="3"/>
            <c:bubble3D val="0"/>
            <c:spPr>
              <a:gradFill rotWithShape="1">
                <a:gsLst>
                  <a:gs pos="0">
                    <a:schemeClr val="accent4">
                      <a:tint val="96000"/>
                      <a:lumMod val="102000"/>
                    </a:schemeClr>
                  </a:gs>
                  <a:gs pos="100000">
                    <a:schemeClr val="accent4">
                      <a:shade val="88000"/>
                      <a:lumMod val="94000"/>
                    </a:schemeClr>
                  </a:gs>
                </a:gsLst>
                <a:path path="circle">
                  <a:fillToRect l="50000" t="100000" r="100000" b="50000"/>
                </a:path>
              </a:gra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fa-IR"/>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اتوبوس</c:v>
                </c:pt>
                <c:pt idx="1">
                  <c:v>مترو</c:v>
                </c:pt>
                <c:pt idx="2">
                  <c:v>سواری شخصی</c:v>
                </c:pt>
                <c:pt idx="3">
                  <c:v>تاکسی</c:v>
                </c:pt>
              </c:strCache>
            </c:strRef>
          </c:cat>
          <c:val>
            <c:numRef>
              <c:f>Sheet1!$B$2:$B$5</c:f>
              <c:numCache>
                <c:formatCode>General</c:formatCode>
                <c:ptCount val="4"/>
                <c:pt idx="0">
                  <c:v>27.6</c:v>
                </c:pt>
                <c:pt idx="1">
                  <c:v>34.700000000000003</c:v>
                </c:pt>
                <c:pt idx="2">
                  <c:v>26.3</c:v>
                </c:pt>
                <c:pt idx="3">
                  <c:v>6.3</c:v>
                </c:pt>
              </c:numCache>
            </c:numRef>
          </c:val>
        </c:ser>
        <c:dLbls>
          <c:showLegendKey val="0"/>
          <c:showVal val="0"/>
          <c:showCatName val="0"/>
          <c:showSerName val="0"/>
          <c:showPercent val="1"/>
          <c:showBubbleSize val="0"/>
          <c:showLeaderLines val="1"/>
        </c:dLbls>
      </c:pie3DChart>
      <c:spPr>
        <a:noFill/>
        <a:ln>
          <a:noFill/>
        </a:ln>
        <a:effectLst/>
      </c:spPr>
    </c:plotArea>
    <c:legend>
      <c:legendPos val="r"/>
      <c:layout>
        <c:manualLayout>
          <c:xMode val="edge"/>
          <c:yMode val="edge"/>
          <c:x val="0.75502562556801533"/>
          <c:y val="0.3208639696599368"/>
          <c:w val="0.2276265751892777"/>
          <c:h val="0.30842785145084889"/>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a-IR"/>
        </a:p>
      </c:txPr>
    </c:legend>
    <c:plotVisOnly val="1"/>
    <c:dispBlanksAs val="gap"/>
    <c:showDLblsOverMax val="0"/>
  </c:chart>
  <c:spPr>
    <a:noFill/>
    <a:ln>
      <a:noFill/>
    </a:ln>
    <a:effectLst/>
  </c:spPr>
  <c:txPr>
    <a:bodyPr/>
    <a:lstStyle/>
    <a:p>
      <a:pPr>
        <a:defRPr/>
      </a:pPr>
      <a:endParaRPr lang="fa-I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8F77D2-4D0D-45EF-A49C-B912D7D04113}" type="doc">
      <dgm:prSet loTypeId="urn:microsoft.com/office/officeart/2005/8/layout/vList6" loCatId="list" qsTypeId="urn:microsoft.com/office/officeart/2005/8/quickstyle/3d1" qsCatId="3D" csTypeId="urn:microsoft.com/office/officeart/2005/8/colors/accent1_2" csCatId="accent1" phldr="1"/>
      <dgm:spPr/>
      <dgm:t>
        <a:bodyPr/>
        <a:lstStyle/>
        <a:p>
          <a:endParaRPr lang="en-US"/>
        </a:p>
      </dgm:t>
    </dgm:pt>
    <dgm:pt modelId="{1903608A-AC4B-490C-82A1-79CB989F0BDF}">
      <dgm:prSet phldrT="[Text]"/>
      <dgm:spPr/>
      <dgm:t>
        <a:bodyPr/>
        <a:lstStyle/>
        <a:p>
          <a:r>
            <a:rPr lang="fa-IR" b="1" dirty="0" smtClean="0">
              <a:cs typeface="B Homa" panose="00000400000000000000" pitchFamily="2" charset="-78"/>
            </a:rPr>
            <a:t>بهبود سیستم حمل و نقل عمومی</a:t>
          </a:r>
          <a:endParaRPr lang="en-US" b="1" dirty="0">
            <a:cs typeface="B Homa" panose="00000400000000000000" pitchFamily="2" charset="-78"/>
          </a:endParaRPr>
        </a:p>
      </dgm:t>
    </dgm:pt>
    <dgm:pt modelId="{27872AB1-9CF7-4E28-A25E-C6840B290967}" type="parTrans" cxnId="{76ABB736-9846-4EFF-B805-53367D20E34E}">
      <dgm:prSet/>
      <dgm:spPr/>
      <dgm:t>
        <a:bodyPr/>
        <a:lstStyle/>
        <a:p>
          <a:endParaRPr lang="en-US"/>
        </a:p>
      </dgm:t>
    </dgm:pt>
    <dgm:pt modelId="{2A25077E-8048-4577-A00F-B0217B691852}" type="sibTrans" cxnId="{76ABB736-9846-4EFF-B805-53367D20E34E}">
      <dgm:prSet/>
      <dgm:spPr/>
      <dgm:t>
        <a:bodyPr/>
        <a:lstStyle/>
        <a:p>
          <a:endParaRPr lang="en-US"/>
        </a:p>
      </dgm:t>
    </dgm:pt>
    <dgm:pt modelId="{63DFDA17-E9C5-4298-B266-B67E4767FFC7}">
      <dgm:prSet phldrT="[Text]" custT="1"/>
      <dgm:spPr/>
      <dgm:t>
        <a:bodyPr/>
        <a:lstStyle/>
        <a:p>
          <a:pPr rtl="1"/>
          <a:r>
            <a:rPr lang="fa-IR" sz="2400" b="0" dirty="0" smtClean="0">
              <a:cs typeface="B Homa" panose="00000400000000000000" pitchFamily="2" charset="-78"/>
            </a:rPr>
            <a:t>توسعه خطوط ریلی و خطوط ویژه اتوبوس</a:t>
          </a:r>
          <a:endParaRPr lang="en-US" sz="2400" b="0" dirty="0">
            <a:cs typeface="B Homa" panose="00000400000000000000" pitchFamily="2" charset="-78"/>
          </a:endParaRPr>
        </a:p>
      </dgm:t>
    </dgm:pt>
    <dgm:pt modelId="{00ED8A7F-4AF8-4BA0-90EE-A568FBAA041D}" type="parTrans" cxnId="{E1A07C68-24C5-4E49-A3ED-85781BC678A2}">
      <dgm:prSet/>
      <dgm:spPr/>
      <dgm:t>
        <a:bodyPr/>
        <a:lstStyle/>
        <a:p>
          <a:endParaRPr lang="en-US"/>
        </a:p>
      </dgm:t>
    </dgm:pt>
    <dgm:pt modelId="{29F51917-1061-4154-B9A2-045BD25BD234}" type="sibTrans" cxnId="{E1A07C68-24C5-4E49-A3ED-85781BC678A2}">
      <dgm:prSet/>
      <dgm:spPr/>
      <dgm:t>
        <a:bodyPr/>
        <a:lstStyle/>
        <a:p>
          <a:endParaRPr lang="en-US"/>
        </a:p>
      </dgm:t>
    </dgm:pt>
    <dgm:pt modelId="{3D0C5B68-7BD4-45B6-8D9D-C3FD70F5BE40}">
      <dgm:prSet phldrT="[Text]" custT="1"/>
      <dgm:spPr/>
      <dgm:t>
        <a:bodyPr/>
        <a:lstStyle/>
        <a:p>
          <a:pPr rtl="1"/>
          <a:r>
            <a:rPr lang="fa-IR" sz="2400" b="0" dirty="0" smtClean="0">
              <a:cs typeface="B Homa" panose="00000400000000000000" pitchFamily="2" charset="-78"/>
            </a:rPr>
            <a:t>بهبود سرعت و راحتی در ارائه خدمات</a:t>
          </a:r>
          <a:endParaRPr lang="en-US" sz="2400" b="0" dirty="0">
            <a:cs typeface="B Homa" panose="00000400000000000000" pitchFamily="2" charset="-78"/>
          </a:endParaRPr>
        </a:p>
      </dgm:t>
    </dgm:pt>
    <dgm:pt modelId="{F32777B2-8F38-49A0-BC95-8F7508F34190}" type="parTrans" cxnId="{94E7E0AB-0E52-4D65-A257-D20CD97A804F}">
      <dgm:prSet/>
      <dgm:spPr/>
      <dgm:t>
        <a:bodyPr/>
        <a:lstStyle/>
        <a:p>
          <a:endParaRPr lang="en-US"/>
        </a:p>
      </dgm:t>
    </dgm:pt>
    <dgm:pt modelId="{77B11480-3D0D-4357-A2CE-E2292F4B1A20}" type="sibTrans" cxnId="{94E7E0AB-0E52-4D65-A257-D20CD97A804F}">
      <dgm:prSet/>
      <dgm:spPr/>
      <dgm:t>
        <a:bodyPr/>
        <a:lstStyle/>
        <a:p>
          <a:endParaRPr lang="en-US"/>
        </a:p>
      </dgm:t>
    </dgm:pt>
    <dgm:pt modelId="{A13E62F7-7F61-4B6E-A742-842812EE0CB1}">
      <dgm:prSet phldrT="[Text]"/>
      <dgm:spPr/>
      <dgm:t>
        <a:bodyPr/>
        <a:lstStyle/>
        <a:p>
          <a:r>
            <a:rPr lang="fa-IR" b="1" dirty="0" smtClean="0">
              <a:cs typeface="B Homa" panose="00000400000000000000" pitchFamily="2" charset="-78"/>
            </a:rPr>
            <a:t>کنترل کارآمد روی اتومبیل های شخصی</a:t>
          </a:r>
          <a:endParaRPr lang="en-US" b="1" dirty="0">
            <a:cs typeface="B Homa" panose="00000400000000000000" pitchFamily="2" charset="-78"/>
          </a:endParaRPr>
        </a:p>
      </dgm:t>
    </dgm:pt>
    <dgm:pt modelId="{3930E56A-5453-4D92-811E-36F28FB05051}" type="parTrans" cxnId="{333AB86C-D9C7-47E2-BA31-41893CB044EB}">
      <dgm:prSet/>
      <dgm:spPr/>
      <dgm:t>
        <a:bodyPr/>
        <a:lstStyle/>
        <a:p>
          <a:endParaRPr lang="en-US"/>
        </a:p>
      </dgm:t>
    </dgm:pt>
    <dgm:pt modelId="{04EFACE2-DC29-45CA-A74B-08900DC572AB}" type="sibTrans" cxnId="{333AB86C-D9C7-47E2-BA31-41893CB044EB}">
      <dgm:prSet/>
      <dgm:spPr/>
      <dgm:t>
        <a:bodyPr/>
        <a:lstStyle/>
        <a:p>
          <a:endParaRPr lang="en-US"/>
        </a:p>
      </dgm:t>
    </dgm:pt>
    <dgm:pt modelId="{38BB7160-A7C5-4DFD-81E7-F8DA97466D3E}">
      <dgm:prSet phldrT="[Text]" custT="1"/>
      <dgm:spPr/>
      <dgm:t>
        <a:bodyPr/>
        <a:lstStyle/>
        <a:p>
          <a:pPr rtl="1"/>
          <a:r>
            <a:rPr lang="fa-IR" sz="2000" b="0" dirty="0" smtClean="0">
              <a:cs typeface="B Homa" panose="00000400000000000000" pitchFamily="2" charset="-78"/>
            </a:rPr>
            <a:t>تشویق به عدم استفاده از اتومبیل شخصی</a:t>
          </a:r>
          <a:endParaRPr lang="en-US" sz="2000" b="0" dirty="0">
            <a:cs typeface="B Homa" panose="00000400000000000000" pitchFamily="2" charset="-78"/>
          </a:endParaRPr>
        </a:p>
      </dgm:t>
    </dgm:pt>
    <dgm:pt modelId="{0CCE9427-A625-4978-9FF8-B7E81BFB3339}" type="parTrans" cxnId="{A4B4E294-51F9-4B25-B8C8-855CDA48AA5A}">
      <dgm:prSet/>
      <dgm:spPr/>
      <dgm:t>
        <a:bodyPr/>
        <a:lstStyle/>
        <a:p>
          <a:endParaRPr lang="en-US"/>
        </a:p>
      </dgm:t>
    </dgm:pt>
    <dgm:pt modelId="{03407844-1C27-409B-BA11-577F60507EE8}" type="sibTrans" cxnId="{A4B4E294-51F9-4B25-B8C8-855CDA48AA5A}">
      <dgm:prSet/>
      <dgm:spPr/>
      <dgm:t>
        <a:bodyPr/>
        <a:lstStyle/>
        <a:p>
          <a:endParaRPr lang="en-US"/>
        </a:p>
      </dgm:t>
    </dgm:pt>
    <dgm:pt modelId="{45060EB3-997D-4F13-AF92-9315215EF58D}">
      <dgm:prSet phldrT="[Text]" custT="1"/>
      <dgm:spPr/>
      <dgm:t>
        <a:bodyPr/>
        <a:lstStyle/>
        <a:p>
          <a:pPr rtl="1"/>
          <a:r>
            <a:rPr lang="fa-IR" sz="2000" b="0" dirty="0" smtClean="0">
              <a:cs typeface="B Homa" panose="00000400000000000000" pitchFamily="2" charset="-78"/>
            </a:rPr>
            <a:t>اجرای سیاست های پارکینگ</a:t>
          </a:r>
          <a:endParaRPr lang="en-US" sz="2000" b="0" dirty="0">
            <a:cs typeface="B Homa" panose="00000400000000000000" pitchFamily="2" charset="-78"/>
          </a:endParaRPr>
        </a:p>
      </dgm:t>
    </dgm:pt>
    <dgm:pt modelId="{348D9DAF-7D74-4CBB-AD67-6C4FEBA2FCEC}" type="parTrans" cxnId="{C88CB63D-613E-46D0-8B18-801EAC974F29}">
      <dgm:prSet/>
      <dgm:spPr/>
      <dgm:t>
        <a:bodyPr/>
        <a:lstStyle/>
        <a:p>
          <a:endParaRPr lang="en-US"/>
        </a:p>
      </dgm:t>
    </dgm:pt>
    <dgm:pt modelId="{FC6137DD-BC89-43E1-B953-365D0656A8D7}" type="sibTrans" cxnId="{C88CB63D-613E-46D0-8B18-801EAC974F29}">
      <dgm:prSet/>
      <dgm:spPr/>
      <dgm:t>
        <a:bodyPr/>
        <a:lstStyle/>
        <a:p>
          <a:endParaRPr lang="en-US"/>
        </a:p>
      </dgm:t>
    </dgm:pt>
    <dgm:pt modelId="{03BBEE44-B92F-4342-8BF8-7B9624893479}">
      <dgm:prSet phldrT="[Text]" custT="1"/>
      <dgm:spPr/>
      <dgm:t>
        <a:bodyPr/>
        <a:lstStyle/>
        <a:p>
          <a:pPr rtl="1"/>
          <a:r>
            <a:rPr lang="fa-IR" sz="2000" b="1" dirty="0" smtClean="0">
              <a:cs typeface="B Homa" panose="00000400000000000000" pitchFamily="2" charset="-78"/>
            </a:rPr>
            <a:t>معرفی سیستم حمل و نقل هوشمند </a:t>
          </a:r>
          <a:r>
            <a:rPr lang="en-US" sz="2400" b="1" dirty="0" smtClean="0">
              <a:latin typeface="Angsana New" panose="02020603050405020304" pitchFamily="18" charset="-34"/>
              <a:cs typeface="Angsana New" panose="02020603050405020304" pitchFamily="18" charset="-34"/>
            </a:rPr>
            <a:t>(ITS)</a:t>
          </a:r>
          <a:endParaRPr lang="en-US" sz="2000" b="1" dirty="0">
            <a:latin typeface="Angsana New" panose="02020603050405020304" pitchFamily="18" charset="-34"/>
            <a:cs typeface="Angsana New" panose="02020603050405020304" pitchFamily="18" charset="-34"/>
          </a:endParaRPr>
        </a:p>
      </dgm:t>
    </dgm:pt>
    <dgm:pt modelId="{AF029F0A-DC36-46DA-B66E-057177D5BC01}" type="parTrans" cxnId="{640BE290-E57D-4F2D-B35C-95287DE7E4DE}">
      <dgm:prSet/>
      <dgm:spPr/>
      <dgm:t>
        <a:bodyPr/>
        <a:lstStyle/>
        <a:p>
          <a:endParaRPr lang="en-US"/>
        </a:p>
      </dgm:t>
    </dgm:pt>
    <dgm:pt modelId="{01B401BE-C7C6-4561-9D32-09195FF9A792}" type="sibTrans" cxnId="{640BE290-E57D-4F2D-B35C-95287DE7E4DE}">
      <dgm:prSet/>
      <dgm:spPr/>
      <dgm:t>
        <a:bodyPr/>
        <a:lstStyle/>
        <a:p>
          <a:endParaRPr lang="en-US"/>
        </a:p>
      </dgm:t>
    </dgm:pt>
    <dgm:pt modelId="{93367DA0-B21A-4E4C-9FBD-034CBAA48CAD}">
      <dgm:prSet phldrT="[Text]" custT="1"/>
      <dgm:spPr/>
      <dgm:t>
        <a:bodyPr/>
        <a:lstStyle/>
        <a:p>
          <a:pPr rtl="1"/>
          <a:r>
            <a:rPr lang="fa-IR" sz="2000" b="1" dirty="0" smtClean="0">
              <a:latin typeface="Angsana New" panose="02020603050405020304" pitchFamily="18" charset="-34"/>
              <a:cs typeface="B Homa" panose="00000400000000000000" pitchFamily="2" charset="-78"/>
            </a:rPr>
            <a:t>تلفیق و هماهنگی سیستم های حمل و نقل در ناحیه کلانشهری</a:t>
          </a:r>
          <a:endParaRPr lang="en-US" sz="2000" b="1" dirty="0">
            <a:latin typeface="Angsana New" panose="02020603050405020304" pitchFamily="18" charset="-34"/>
            <a:cs typeface="B Homa" panose="00000400000000000000" pitchFamily="2" charset="-78"/>
          </a:endParaRPr>
        </a:p>
      </dgm:t>
    </dgm:pt>
    <dgm:pt modelId="{1371B74F-2E80-48D1-B5C7-77AD459422B3}" type="parTrans" cxnId="{9F70EA12-2E7C-4629-BCF8-F059DD7D06CE}">
      <dgm:prSet/>
      <dgm:spPr/>
      <dgm:t>
        <a:bodyPr/>
        <a:lstStyle/>
        <a:p>
          <a:endParaRPr lang="en-US"/>
        </a:p>
      </dgm:t>
    </dgm:pt>
    <dgm:pt modelId="{50704B38-514C-4CF8-A23B-4DEE4CDCBB1D}" type="sibTrans" cxnId="{9F70EA12-2E7C-4629-BCF8-F059DD7D06CE}">
      <dgm:prSet/>
      <dgm:spPr/>
      <dgm:t>
        <a:bodyPr/>
        <a:lstStyle/>
        <a:p>
          <a:endParaRPr lang="en-US"/>
        </a:p>
      </dgm:t>
    </dgm:pt>
    <dgm:pt modelId="{72C12EAE-AF21-4194-92BF-29315D004BFE}">
      <dgm:prSet phldrT="[Text]" custT="1"/>
      <dgm:spPr/>
      <dgm:t>
        <a:bodyPr/>
        <a:lstStyle/>
        <a:p>
          <a:pPr rtl="1"/>
          <a:r>
            <a:rPr lang="fa-IR" sz="2000" b="1" dirty="0" smtClean="0">
              <a:latin typeface="Angsana New" panose="02020603050405020304" pitchFamily="18" charset="-34"/>
              <a:cs typeface="B Homa" panose="00000400000000000000" pitchFamily="2" charset="-78"/>
            </a:rPr>
            <a:t> اجرای سیاست های مرتبط با حمل و نقل پاک</a:t>
          </a:r>
          <a:endParaRPr lang="en-US" sz="2000" b="1" dirty="0">
            <a:latin typeface="Angsana New" panose="02020603050405020304" pitchFamily="18" charset="-34"/>
            <a:cs typeface="B Homa" panose="00000400000000000000" pitchFamily="2" charset="-78"/>
          </a:endParaRPr>
        </a:p>
      </dgm:t>
    </dgm:pt>
    <dgm:pt modelId="{039A6AD0-03D7-42E0-8880-A833841EDA8C}" type="parTrans" cxnId="{63CD8A46-CCEA-4169-80CB-3BBEB3BE964F}">
      <dgm:prSet/>
      <dgm:spPr/>
      <dgm:t>
        <a:bodyPr/>
        <a:lstStyle/>
        <a:p>
          <a:endParaRPr lang="en-US"/>
        </a:p>
      </dgm:t>
    </dgm:pt>
    <dgm:pt modelId="{5A06BBC8-AE32-4D46-A212-98A8E68029AB}" type="sibTrans" cxnId="{63CD8A46-CCEA-4169-80CB-3BBEB3BE964F}">
      <dgm:prSet/>
      <dgm:spPr/>
      <dgm:t>
        <a:bodyPr/>
        <a:lstStyle/>
        <a:p>
          <a:endParaRPr lang="en-US"/>
        </a:p>
      </dgm:t>
    </dgm:pt>
    <dgm:pt modelId="{8A6F23B6-AE7B-4686-A738-4CB23192AB92}">
      <dgm:prSet custT="1"/>
      <dgm:spPr/>
      <dgm:t>
        <a:bodyPr/>
        <a:lstStyle/>
        <a:p>
          <a:pPr rtl="1"/>
          <a:r>
            <a:rPr lang="fa-IR" sz="2000" dirty="0" smtClean="0">
              <a:cs typeface="B Homa" panose="00000400000000000000" pitchFamily="2" charset="-78"/>
            </a:rPr>
            <a:t>تسهیل جریان بین روش های حمل و نقل</a:t>
          </a:r>
          <a:endParaRPr lang="en-US" sz="2000" dirty="0">
            <a:cs typeface="B Homa" panose="00000400000000000000" pitchFamily="2" charset="-78"/>
          </a:endParaRPr>
        </a:p>
      </dgm:t>
    </dgm:pt>
    <dgm:pt modelId="{89B78D8C-8D8A-4298-9610-06E630A22ABF}" type="parTrans" cxnId="{FDB59F83-EB8F-4E07-8848-DBBA5A7349FB}">
      <dgm:prSet/>
      <dgm:spPr/>
      <dgm:t>
        <a:bodyPr/>
        <a:lstStyle/>
        <a:p>
          <a:endParaRPr lang="en-US"/>
        </a:p>
      </dgm:t>
    </dgm:pt>
    <dgm:pt modelId="{06BDD373-03B3-4A12-89CC-4EAF83F0D531}" type="sibTrans" cxnId="{FDB59F83-EB8F-4E07-8848-DBBA5A7349FB}">
      <dgm:prSet/>
      <dgm:spPr/>
      <dgm:t>
        <a:bodyPr/>
        <a:lstStyle/>
        <a:p>
          <a:endParaRPr lang="en-US"/>
        </a:p>
      </dgm:t>
    </dgm:pt>
    <dgm:pt modelId="{CACB850A-DF10-4927-8D6A-182AB454859A}">
      <dgm:prSet custT="1"/>
      <dgm:spPr/>
      <dgm:t>
        <a:bodyPr/>
        <a:lstStyle/>
        <a:p>
          <a:pPr rtl="1"/>
          <a:r>
            <a:rPr lang="fa-IR" sz="2000" dirty="0" smtClean="0">
              <a:cs typeface="B Homa" panose="00000400000000000000" pitchFamily="2" charset="-78"/>
            </a:rPr>
            <a:t>یکپارچگی شبکه حمل و نقل به یکدیگر برای پاسخ به سفر منطقه ای </a:t>
          </a:r>
          <a:endParaRPr lang="en-US" sz="2000" dirty="0">
            <a:cs typeface="B Homa" panose="00000400000000000000" pitchFamily="2" charset="-78"/>
          </a:endParaRPr>
        </a:p>
      </dgm:t>
    </dgm:pt>
    <dgm:pt modelId="{EACDA11D-134D-4E6E-A24A-1BE1C8C31468}" type="parTrans" cxnId="{E5A95B56-F308-45C7-A9B5-0E62B139D54D}">
      <dgm:prSet/>
      <dgm:spPr/>
      <dgm:t>
        <a:bodyPr/>
        <a:lstStyle/>
        <a:p>
          <a:endParaRPr lang="en-US"/>
        </a:p>
      </dgm:t>
    </dgm:pt>
    <dgm:pt modelId="{AD81FC39-F00D-4DAE-94F4-DD462836D0E5}" type="sibTrans" cxnId="{E5A95B56-F308-45C7-A9B5-0E62B139D54D}">
      <dgm:prSet/>
      <dgm:spPr/>
      <dgm:t>
        <a:bodyPr/>
        <a:lstStyle/>
        <a:p>
          <a:endParaRPr lang="en-US"/>
        </a:p>
      </dgm:t>
    </dgm:pt>
    <dgm:pt modelId="{BBEA35C3-F477-4802-9D53-9E0D93281AB5}">
      <dgm:prSet custT="1"/>
      <dgm:spPr/>
      <dgm:t>
        <a:bodyPr/>
        <a:lstStyle/>
        <a:p>
          <a:pPr rtl="1"/>
          <a:r>
            <a:rPr lang="fa-IR" sz="2000" dirty="0" smtClean="0">
              <a:cs typeface="B Homa" panose="00000400000000000000" pitchFamily="2" charset="-78"/>
            </a:rPr>
            <a:t>بهبود تسهیلات پیاده روی </a:t>
          </a:r>
          <a:endParaRPr lang="en-US" sz="2000" dirty="0">
            <a:cs typeface="B Homa" panose="00000400000000000000" pitchFamily="2" charset="-78"/>
          </a:endParaRPr>
        </a:p>
      </dgm:t>
    </dgm:pt>
    <dgm:pt modelId="{DAB45D9A-8DAC-423F-97E5-D9784D6B43D5}" type="parTrans" cxnId="{280FA382-C0F9-492F-8D2C-CF0D396FF5A2}">
      <dgm:prSet/>
      <dgm:spPr/>
      <dgm:t>
        <a:bodyPr/>
        <a:lstStyle/>
        <a:p>
          <a:endParaRPr lang="en-US"/>
        </a:p>
      </dgm:t>
    </dgm:pt>
    <dgm:pt modelId="{01C84E9A-BEDC-4834-9E1E-885488677C03}" type="sibTrans" cxnId="{280FA382-C0F9-492F-8D2C-CF0D396FF5A2}">
      <dgm:prSet/>
      <dgm:spPr/>
      <dgm:t>
        <a:bodyPr/>
        <a:lstStyle/>
        <a:p>
          <a:endParaRPr lang="en-US"/>
        </a:p>
      </dgm:t>
    </dgm:pt>
    <dgm:pt modelId="{B72B439C-22F6-42E0-A580-3B31DC021E5F}">
      <dgm:prSet custT="1"/>
      <dgm:spPr/>
      <dgm:t>
        <a:bodyPr/>
        <a:lstStyle/>
        <a:p>
          <a:pPr rtl="1"/>
          <a:r>
            <a:rPr lang="fa-IR" sz="2000" dirty="0" smtClean="0">
              <a:cs typeface="B Homa" panose="00000400000000000000" pitchFamily="2" charset="-78"/>
            </a:rPr>
            <a:t>تشویق روش های سفر سبز و بهبود تسهیلات حمل و نقل </a:t>
          </a:r>
          <a:endParaRPr lang="en-US" sz="2000" dirty="0">
            <a:cs typeface="B Homa" panose="00000400000000000000" pitchFamily="2" charset="-78"/>
          </a:endParaRPr>
        </a:p>
      </dgm:t>
    </dgm:pt>
    <dgm:pt modelId="{68177158-DFAA-4A84-9B96-8DE61491492D}" type="parTrans" cxnId="{F541B3A6-5C4F-41A0-BE80-56C82FDE5458}">
      <dgm:prSet/>
      <dgm:spPr/>
      <dgm:t>
        <a:bodyPr/>
        <a:lstStyle/>
        <a:p>
          <a:endParaRPr lang="en-US"/>
        </a:p>
      </dgm:t>
    </dgm:pt>
    <dgm:pt modelId="{689B5084-F9CD-4320-89A8-2E4C62A2EACE}" type="sibTrans" cxnId="{F541B3A6-5C4F-41A0-BE80-56C82FDE5458}">
      <dgm:prSet/>
      <dgm:spPr/>
      <dgm:t>
        <a:bodyPr/>
        <a:lstStyle/>
        <a:p>
          <a:endParaRPr lang="en-US"/>
        </a:p>
      </dgm:t>
    </dgm:pt>
    <dgm:pt modelId="{ABEB4170-A3C2-4F97-B06E-919B1514FE56}" type="pres">
      <dgm:prSet presAssocID="{2F8F77D2-4D0D-45EF-A49C-B912D7D04113}" presName="Name0" presStyleCnt="0">
        <dgm:presLayoutVars>
          <dgm:dir/>
          <dgm:animLvl val="lvl"/>
          <dgm:resizeHandles/>
        </dgm:presLayoutVars>
      </dgm:prSet>
      <dgm:spPr/>
      <dgm:t>
        <a:bodyPr/>
        <a:lstStyle/>
        <a:p>
          <a:endParaRPr lang="en-US"/>
        </a:p>
      </dgm:t>
    </dgm:pt>
    <dgm:pt modelId="{09621297-BC8B-49C2-B65E-D51F53D54DA7}" type="pres">
      <dgm:prSet presAssocID="{1903608A-AC4B-490C-82A1-79CB989F0BDF}" presName="linNode" presStyleCnt="0"/>
      <dgm:spPr/>
    </dgm:pt>
    <dgm:pt modelId="{CF117BD8-FF66-41ED-97D5-56C57A49BF1A}" type="pres">
      <dgm:prSet presAssocID="{1903608A-AC4B-490C-82A1-79CB989F0BDF}" presName="parentShp" presStyleLbl="node1" presStyleIdx="0" presStyleCnt="5" custScaleX="110631" custScaleY="127788" custLinFactNeighborX="99847" custLinFactNeighborY="20475">
        <dgm:presLayoutVars>
          <dgm:bulletEnabled val="1"/>
        </dgm:presLayoutVars>
      </dgm:prSet>
      <dgm:spPr/>
      <dgm:t>
        <a:bodyPr/>
        <a:lstStyle/>
        <a:p>
          <a:endParaRPr lang="en-US"/>
        </a:p>
      </dgm:t>
    </dgm:pt>
    <dgm:pt modelId="{9BC2D759-0DC7-4C83-B7D9-FEF12D41C63E}" type="pres">
      <dgm:prSet presAssocID="{1903608A-AC4B-490C-82A1-79CB989F0BDF}" presName="childShp" presStyleLbl="bgAccFollowNode1" presStyleIdx="0" presStyleCnt="5" custFlipHor="1" custScaleX="99755" custScaleY="173412" custLinFactX="-4642" custLinFactNeighborX="-100000" custLinFactNeighborY="18410">
        <dgm:presLayoutVars>
          <dgm:bulletEnabled val="1"/>
        </dgm:presLayoutVars>
      </dgm:prSet>
      <dgm:spPr/>
      <dgm:t>
        <a:bodyPr/>
        <a:lstStyle/>
        <a:p>
          <a:endParaRPr lang="en-US"/>
        </a:p>
      </dgm:t>
    </dgm:pt>
    <dgm:pt modelId="{2DCDA2B3-9F5D-4E72-885A-2ED163CD0A8F}" type="pres">
      <dgm:prSet presAssocID="{2A25077E-8048-4577-A00F-B0217B691852}" presName="spacing" presStyleCnt="0"/>
      <dgm:spPr/>
    </dgm:pt>
    <dgm:pt modelId="{35F0CC70-30FA-424C-BF2C-75ED7272B3D1}" type="pres">
      <dgm:prSet presAssocID="{A13E62F7-7F61-4B6E-A742-842812EE0CB1}" presName="linNode" presStyleCnt="0"/>
      <dgm:spPr/>
    </dgm:pt>
    <dgm:pt modelId="{3DA98B00-1C65-4F1F-8CDD-2E1EDAAAD4E4}" type="pres">
      <dgm:prSet presAssocID="{A13E62F7-7F61-4B6E-A742-842812EE0CB1}" presName="parentShp" presStyleLbl="node1" presStyleIdx="1" presStyleCnt="5" custScaleX="111440" custScaleY="133724" custLinFactNeighborX="97867" custLinFactNeighborY="6144">
        <dgm:presLayoutVars>
          <dgm:bulletEnabled val="1"/>
        </dgm:presLayoutVars>
      </dgm:prSet>
      <dgm:spPr/>
      <dgm:t>
        <a:bodyPr/>
        <a:lstStyle/>
        <a:p>
          <a:endParaRPr lang="en-US"/>
        </a:p>
      </dgm:t>
    </dgm:pt>
    <dgm:pt modelId="{16D1E576-63BF-49A3-8A20-7DD8A6A244D5}" type="pres">
      <dgm:prSet presAssocID="{A13E62F7-7F61-4B6E-A742-842812EE0CB1}" presName="childShp" presStyleLbl="bgAccFollowNode1" presStyleIdx="1" presStyleCnt="5" custFlipHor="1" custScaleX="93368" custScaleY="166008" custLinFactX="-4186" custLinFactNeighborX="-100000" custLinFactNeighborY="15617">
        <dgm:presLayoutVars>
          <dgm:bulletEnabled val="1"/>
        </dgm:presLayoutVars>
      </dgm:prSet>
      <dgm:spPr/>
      <dgm:t>
        <a:bodyPr/>
        <a:lstStyle/>
        <a:p>
          <a:endParaRPr lang="en-US"/>
        </a:p>
      </dgm:t>
    </dgm:pt>
    <dgm:pt modelId="{EDBDF7CD-6592-446A-A452-5A98701F9F1A}" type="pres">
      <dgm:prSet presAssocID="{04EFACE2-DC29-45CA-A74B-08900DC572AB}" presName="spacing" presStyleCnt="0"/>
      <dgm:spPr/>
    </dgm:pt>
    <dgm:pt modelId="{87A682E2-2002-49DD-9117-7DF1B93A2764}" type="pres">
      <dgm:prSet presAssocID="{03BBEE44-B92F-4342-8BF8-7B9624893479}" presName="linNode" presStyleCnt="0"/>
      <dgm:spPr/>
    </dgm:pt>
    <dgm:pt modelId="{EC7E2CD5-2E9F-43B4-85FA-3345676CBDD2}" type="pres">
      <dgm:prSet presAssocID="{03BBEE44-B92F-4342-8BF8-7B9624893479}" presName="parentShp" presStyleLbl="node1" presStyleIdx="2" presStyleCnt="5" custScaleX="108951" custScaleY="97000" custLinFactNeighborX="4412" custLinFactNeighborY="-2139">
        <dgm:presLayoutVars>
          <dgm:bulletEnabled val="1"/>
        </dgm:presLayoutVars>
      </dgm:prSet>
      <dgm:spPr/>
      <dgm:t>
        <a:bodyPr/>
        <a:lstStyle/>
        <a:p>
          <a:endParaRPr lang="en-US"/>
        </a:p>
      </dgm:t>
    </dgm:pt>
    <dgm:pt modelId="{9E46F990-9828-4091-B0C1-06F36F8CA261}" type="pres">
      <dgm:prSet presAssocID="{03BBEE44-B92F-4342-8BF8-7B9624893479}" presName="childShp" presStyleLbl="bgAccFollowNode1" presStyleIdx="2" presStyleCnt="5" custFlipHor="0" custScaleX="5531" custScaleY="8825" custLinFactNeighborX="-75274" custLinFactNeighborY="-8099">
        <dgm:presLayoutVars>
          <dgm:bulletEnabled val="1"/>
        </dgm:presLayoutVars>
        <dgm:style>
          <a:lnRef idx="2">
            <a:schemeClr val="accent3"/>
          </a:lnRef>
          <a:fillRef idx="1">
            <a:schemeClr val="lt1"/>
          </a:fillRef>
          <a:effectRef idx="0">
            <a:schemeClr val="accent3"/>
          </a:effectRef>
          <a:fontRef idx="minor">
            <a:schemeClr val="dk1"/>
          </a:fontRef>
        </dgm:style>
      </dgm:prSet>
      <dgm:spPr>
        <a:prstGeom prst="rect">
          <a:avLst/>
        </a:prstGeom>
      </dgm:spPr>
    </dgm:pt>
    <dgm:pt modelId="{3077CAED-3EBA-438D-B3F3-2A4AEF947035}" type="pres">
      <dgm:prSet presAssocID="{01B401BE-C7C6-4561-9D32-09195FF9A792}" presName="spacing" presStyleCnt="0"/>
      <dgm:spPr/>
    </dgm:pt>
    <dgm:pt modelId="{2749348E-9F1F-44BD-B245-99F53B77B64A}" type="pres">
      <dgm:prSet presAssocID="{93367DA0-B21A-4E4C-9FBD-034CBAA48CAD}" presName="linNode" presStyleCnt="0"/>
      <dgm:spPr/>
    </dgm:pt>
    <dgm:pt modelId="{B0E7C983-FE00-4068-8C75-FF26FC865D94}" type="pres">
      <dgm:prSet presAssocID="{93367DA0-B21A-4E4C-9FBD-034CBAA48CAD}" presName="parentShp" presStyleLbl="node1" presStyleIdx="3" presStyleCnt="5" custScaleX="114861" custScaleY="140126" custLinFactNeighborX="96276" custLinFactNeighborY="-23115">
        <dgm:presLayoutVars>
          <dgm:bulletEnabled val="1"/>
        </dgm:presLayoutVars>
      </dgm:prSet>
      <dgm:spPr/>
      <dgm:t>
        <a:bodyPr/>
        <a:lstStyle/>
        <a:p>
          <a:endParaRPr lang="en-US"/>
        </a:p>
      </dgm:t>
    </dgm:pt>
    <dgm:pt modelId="{C8452E2C-E24E-44EA-B643-95A8EC0E99B7}" type="pres">
      <dgm:prSet presAssocID="{93367DA0-B21A-4E4C-9FBD-034CBAA48CAD}" presName="childShp" presStyleLbl="bgAccFollowNode1" presStyleIdx="3" presStyleCnt="5" custFlipHor="1" custScaleX="93150" custScaleY="185050" custLinFactX="-6949" custLinFactNeighborX="-100000" custLinFactNeighborY="-22285">
        <dgm:presLayoutVars>
          <dgm:bulletEnabled val="1"/>
        </dgm:presLayoutVars>
      </dgm:prSet>
      <dgm:spPr/>
      <dgm:t>
        <a:bodyPr/>
        <a:lstStyle/>
        <a:p>
          <a:endParaRPr lang="en-US"/>
        </a:p>
      </dgm:t>
    </dgm:pt>
    <dgm:pt modelId="{C000A817-2F2A-472B-AC89-BF1FB4F3246A}" type="pres">
      <dgm:prSet presAssocID="{50704B38-514C-4CF8-A23B-4DEE4CDCBB1D}" presName="spacing" presStyleCnt="0"/>
      <dgm:spPr/>
    </dgm:pt>
    <dgm:pt modelId="{2185A2FD-4E2D-4192-AF79-CF1279854C50}" type="pres">
      <dgm:prSet presAssocID="{72C12EAE-AF21-4194-92BF-29315D004BFE}" presName="linNode" presStyleCnt="0"/>
      <dgm:spPr/>
    </dgm:pt>
    <dgm:pt modelId="{26667117-75A1-4AF0-8DB7-9E5476CE38F7}" type="pres">
      <dgm:prSet presAssocID="{72C12EAE-AF21-4194-92BF-29315D004BFE}" presName="parentShp" presStyleLbl="node1" presStyleIdx="4" presStyleCnt="5" custScaleX="106826" custScaleY="149492" custLinFactNeighborX="95034" custLinFactNeighborY="-28402">
        <dgm:presLayoutVars>
          <dgm:bulletEnabled val="1"/>
        </dgm:presLayoutVars>
      </dgm:prSet>
      <dgm:spPr/>
      <dgm:t>
        <a:bodyPr/>
        <a:lstStyle/>
        <a:p>
          <a:endParaRPr lang="en-US"/>
        </a:p>
      </dgm:t>
    </dgm:pt>
    <dgm:pt modelId="{B53DC0E6-D140-4EB5-8E51-7D10B915B285}" type="pres">
      <dgm:prSet presAssocID="{72C12EAE-AF21-4194-92BF-29315D004BFE}" presName="childShp" presStyleLbl="bgAccFollowNode1" presStyleIdx="4" presStyleCnt="5" custFlipHor="1" custScaleX="96591" custScaleY="183445" custLinFactX="-2661" custLinFactNeighborX="-100000" custLinFactNeighborY="-21726">
        <dgm:presLayoutVars>
          <dgm:bulletEnabled val="1"/>
        </dgm:presLayoutVars>
      </dgm:prSet>
      <dgm:spPr/>
      <dgm:t>
        <a:bodyPr/>
        <a:lstStyle/>
        <a:p>
          <a:endParaRPr lang="en-US"/>
        </a:p>
      </dgm:t>
    </dgm:pt>
  </dgm:ptLst>
  <dgm:cxnLst>
    <dgm:cxn modelId="{F541B3A6-5C4F-41A0-BE80-56C82FDE5458}" srcId="{72C12EAE-AF21-4194-92BF-29315D004BFE}" destId="{B72B439C-22F6-42E0-A580-3B31DC021E5F}" srcOrd="1" destOrd="0" parTransId="{68177158-DFAA-4A84-9B96-8DE61491492D}" sibTransId="{689B5084-F9CD-4320-89A8-2E4C62A2EACE}"/>
    <dgm:cxn modelId="{665C1970-9380-41E8-88CE-066C4665A28B}" type="presOf" srcId="{3D0C5B68-7BD4-45B6-8D9D-C3FD70F5BE40}" destId="{9BC2D759-0DC7-4C83-B7D9-FEF12D41C63E}" srcOrd="0" destOrd="1" presId="urn:microsoft.com/office/officeart/2005/8/layout/vList6"/>
    <dgm:cxn modelId="{A4B4E294-51F9-4B25-B8C8-855CDA48AA5A}" srcId="{A13E62F7-7F61-4B6E-A742-842812EE0CB1}" destId="{38BB7160-A7C5-4DFD-81E7-F8DA97466D3E}" srcOrd="0" destOrd="0" parTransId="{0CCE9427-A625-4978-9FF8-B7E81BFB3339}" sibTransId="{03407844-1C27-409B-BA11-577F60507EE8}"/>
    <dgm:cxn modelId="{63F5B4DF-0E89-4032-BAE9-1F41EB08A4B4}" type="presOf" srcId="{1903608A-AC4B-490C-82A1-79CB989F0BDF}" destId="{CF117BD8-FF66-41ED-97D5-56C57A49BF1A}" srcOrd="0" destOrd="0" presId="urn:microsoft.com/office/officeart/2005/8/layout/vList6"/>
    <dgm:cxn modelId="{640BE290-E57D-4F2D-B35C-95287DE7E4DE}" srcId="{2F8F77D2-4D0D-45EF-A49C-B912D7D04113}" destId="{03BBEE44-B92F-4342-8BF8-7B9624893479}" srcOrd="2" destOrd="0" parTransId="{AF029F0A-DC36-46DA-B66E-057177D5BC01}" sibTransId="{01B401BE-C7C6-4561-9D32-09195FF9A792}"/>
    <dgm:cxn modelId="{26C2CEA7-7AE8-45BB-8758-5F907FCBD06F}" type="presOf" srcId="{B72B439C-22F6-42E0-A580-3B31DC021E5F}" destId="{B53DC0E6-D140-4EB5-8E51-7D10B915B285}" srcOrd="0" destOrd="1" presId="urn:microsoft.com/office/officeart/2005/8/layout/vList6"/>
    <dgm:cxn modelId="{F1C00190-F396-4DCD-9322-782EB21EA0EC}" type="presOf" srcId="{2F8F77D2-4D0D-45EF-A49C-B912D7D04113}" destId="{ABEB4170-A3C2-4F97-B06E-919B1514FE56}" srcOrd="0" destOrd="0" presId="urn:microsoft.com/office/officeart/2005/8/layout/vList6"/>
    <dgm:cxn modelId="{9F70EA12-2E7C-4629-BCF8-F059DD7D06CE}" srcId="{2F8F77D2-4D0D-45EF-A49C-B912D7D04113}" destId="{93367DA0-B21A-4E4C-9FBD-034CBAA48CAD}" srcOrd="3" destOrd="0" parTransId="{1371B74F-2E80-48D1-B5C7-77AD459422B3}" sibTransId="{50704B38-514C-4CF8-A23B-4DEE4CDCBB1D}"/>
    <dgm:cxn modelId="{C700FE09-681D-42E3-B9DB-7D8FB36813AA}" type="presOf" srcId="{45060EB3-997D-4F13-AF92-9315215EF58D}" destId="{16D1E576-63BF-49A3-8A20-7DD8A6A244D5}" srcOrd="0" destOrd="1" presId="urn:microsoft.com/office/officeart/2005/8/layout/vList6"/>
    <dgm:cxn modelId="{280FA382-C0F9-492F-8D2C-CF0D396FF5A2}" srcId="{72C12EAE-AF21-4194-92BF-29315D004BFE}" destId="{BBEA35C3-F477-4802-9D53-9E0D93281AB5}" srcOrd="0" destOrd="0" parTransId="{DAB45D9A-8DAC-423F-97E5-D9784D6B43D5}" sibTransId="{01C84E9A-BEDC-4834-9E1E-885488677C03}"/>
    <dgm:cxn modelId="{FDB59F83-EB8F-4E07-8848-DBBA5A7349FB}" srcId="{93367DA0-B21A-4E4C-9FBD-034CBAA48CAD}" destId="{8A6F23B6-AE7B-4686-A738-4CB23192AB92}" srcOrd="0" destOrd="0" parTransId="{89B78D8C-8D8A-4298-9610-06E630A22ABF}" sibTransId="{06BDD373-03B3-4A12-89CC-4EAF83F0D531}"/>
    <dgm:cxn modelId="{B0CFD09A-FE8E-407B-88C2-32FF60C34639}" type="presOf" srcId="{72C12EAE-AF21-4194-92BF-29315D004BFE}" destId="{26667117-75A1-4AF0-8DB7-9E5476CE38F7}" srcOrd="0" destOrd="0" presId="urn:microsoft.com/office/officeart/2005/8/layout/vList6"/>
    <dgm:cxn modelId="{0BC00A05-BA7D-416B-9703-B66AC02F0BEC}" type="presOf" srcId="{93367DA0-B21A-4E4C-9FBD-034CBAA48CAD}" destId="{B0E7C983-FE00-4068-8C75-FF26FC865D94}" srcOrd="0" destOrd="0" presId="urn:microsoft.com/office/officeart/2005/8/layout/vList6"/>
    <dgm:cxn modelId="{94E7E0AB-0E52-4D65-A257-D20CD97A804F}" srcId="{1903608A-AC4B-490C-82A1-79CB989F0BDF}" destId="{3D0C5B68-7BD4-45B6-8D9D-C3FD70F5BE40}" srcOrd="1" destOrd="0" parTransId="{F32777B2-8F38-49A0-BC95-8F7508F34190}" sibTransId="{77B11480-3D0D-4357-A2CE-E2292F4B1A20}"/>
    <dgm:cxn modelId="{416DB073-F565-4B95-9168-44BE248C743E}" type="presOf" srcId="{8A6F23B6-AE7B-4686-A738-4CB23192AB92}" destId="{C8452E2C-E24E-44EA-B643-95A8EC0E99B7}" srcOrd="0" destOrd="0" presId="urn:microsoft.com/office/officeart/2005/8/layout/vList6"/>
    <dgm:cxn modelId="{7AF2E817-0C80-4563-8AA8-C405424C72D8}" type="presOf" srcId="{03BBEE44-B92F-4342-8BF8-7B9624893479}" destId="{EC7E2CD5-2E9F-43B4-85FA-3345676CBDD2}" srcOrd="0" destOrd="0" presId="urn:microsoft.com/office/officeart/2005/8/layout/vList6"/>
    <dgm:cxn modelId="{E1A07C68-24C5-4E49-A3ED-85781BC678A2}" srcId="{1903608A-AC4B-490C-82A1-79CB989F0BDF}" destId="{63DFDA17-E9C5-4298-B266-B67E4767FFC7}" srcOrd="0" destOrd="0" parTransId="{00ED8A7F-4AF8-4BA0-90EE-A568FBAA041D}" sibTransId="{29F51917-1061-4154-B9A2-045BD25BD234}"/>
    <dgm:cxn modelId="{76ABB736-9846-4EFF-B805-53367D20E34E}" srcId="{2F8F77D2-4D0D-45EF-A49C-B912D7D04113}" destId="{1903608A-AC4B-490C-82A1-79CB989F0BDF}" srcOrd="0" destOrd="0" parTransId="{27872AB1-9CF7-4E28-A25E-C6840B290967}" sibTransId="{2A25077E-8048-4577-A00F-B0217B691852}"/>
    <dgm:cxn modelId="{2C72BCD8-A86F-4D6A-A1FA-2B25D12E2A7D}" type="presOf" srcId="{A13E62F7-7F61-4B6E-A742-842812EE0CB1}" destId="{3DA98B00-1C65-4F1F-8CDD-2E1EDAAAD4E4}" srcOrd="0" destOrd="0" presId="urn:microsoft.com/office/officeart/2005/8/layout/vList6"/>
    <dgm:cxn modelId="{5106EB89-220C-4692-8ABF-1FA47B1ED42E}" type="presOf" srcId="{CACB850A-DF10-4927-8D6A-182AB454859A}" destId="{C8452E2C-E24E-44EA-B643-95A8EC0E99B7}" srcOrd="0" destOrd="1" presId="urn:microsoft.com/office/officeart/2005/8/layout/vList6"/>
    <dgm:cxn modelId="{C88CB63D-613E-46D0-8B18-801EAC974F29}" srcId="{A13E62F7-7F61-4B6E-A742-842812EE0CB1}" destId="{45060EB3-997D-4F13-AF92-9315215EF58D}" srcOrd="1" destOrd="0" parTransId="{348D9DAF-7D74-4CBB-AD67-6C4FEBA2FCEC}" sibTransId="{FC6137DD-BC89-43E1-B953-365D0656A8D7}"/>
    <dgm:cxn modelId="{3106BF8D-7E7E-4CD8-81D3-CD7056FA574E}" type="presOf" srcId="{63DFDA17-E9C5-4298-B266-B67E4767FFC7}" destId="{9BC2D759-0DC7-4C83-B7D9-FEF12D41C63E}" srcOrd="0" destOrd="0" presId="urn:microsoft.com/office/officeart/2005/8/layout/vList6"/>
    <dgm:cxn modelId="{333AB86C-D9C7-47E2-BA31-41893CB044EB}" srcId="{2F8F77D2-4D0D-45EF-A49C-B912D7D04113}" destId="{A13E62F7-7F61-4B6E-A742-842812EE0CB1}" srcOrd="1" destOrd="0" parTransId="{3930E56A-5453-4D92-811E-36F28FB05051}" sibTransId="{04EFACE2-DC29-45CA-A74B-08900DC572AB}"/>
    <dgm:cxn modelId="{63CD8A46-CCEA-4169-80CB-3BBEB3BE964F}" srcId="{2F8F77D2-4D0D-45EF-A49C-B912D7D04113}" destId="{72C12EAE-AF21-4194-92BF-29315D004BFE}" srcOrd="4" destOrd="0" parTransId="{039A6AD0-03D7-42E0-8880-A833841EDA8C}" sibTransId="{5A06BBC8-AE32-4D46-A212-98A8E68029AB}"/>
    <dgm:cxn modelId="{E5A95B56-F308-45C7-A9B5-0E62B139D54D}" srcId="{93367DA0-B21A-4E4C-9FBD-034CBAA48CAD}" destId="{CACB850A-DF10-4927-8D6A-182AB454859A}" srcOrd="1" destOrd="0" parTransId="{EACDA11D-134D-4E6E-A24A-1BE1C8C31468}" sibTransId="{AD81FC39-F00D-4DAE-94F4-DD462836D0E5}"/>
    <dgm:cxn modelId="{3E029865-6FF3-4FFB-A0AA-3AC543D5CF54}" type="presOf" srcId="{38BB7160-A7C5-4DFD-81E7-F8DA97466D3E}" destId="{16D1E576-63BF-49A3-8A20-7DD8A6A244D5}" srcOrd="0" destOrd="0" presId="urn:microsoft.com/office/officeart/2005/8/layout/vList6"/>
    <dgm:cxn modelId="{30E060EC-191B-41DD-86BB-18014F11EAA4}" type="presOf" srcId="{BBEA35C3-F477-4802-9D53-9E0D93281AB5}" destId="{B53DC0E6-D140-4EB5-8E51-7D10B915B285}" srcOrd="0" destOrd="0" presId="urn:microsoft.com/office/officeart/2005/8/layout/vList6"/>
    <dgm:cxn modelId="{F9B88F32-EB3C-4462-8033-B2C0F99A644F}" type="presParOf" srcId="{ABEB4170-A3C2-4F97-B06E-919B1514FE56}" destId="{09621297-BC8B-49C2-B65E-D51F53D54DA7}" srcOrd="0" destOrd="0" presId="urn:microsoft.com/office/officeart/2005/8/layout/vList6"/>
    <dgm:cxn modelId="{416162FD-F744-47CA-BCAD-DEE90E6828DE}" type="presParOf" srcId="{09621297-BC8B-49C2-B65E-D51F53D54DA7}" destId="{CF117BD8-FF66-41ED-97D5-56C57A49BF1A}" srcOrd="0" destOrd="0" presId="urn:microsoft.com/office/officeart/2005/8/layout/vList6"/>
    <dgm:cxn modelId="{B156533F-164E-43F8-B48E-F384D71901EE}" type="presParOf" srcId="{09621297-BC8B-49C2-B65E-D51F53D54DA7}" destId="{9BC2D759-0DC7-4C83-B7D9-FEF12D41C63E}" srcOrd="1" destOrd="0" presId="urn:microsoft.com/office/officeart/2005/8/layout/vList6"/>
    <dgm:cxn modelId="{D32C6281-293E-4278-8FCA-F445F1BCDCC4}" type="presParOf" srcId="{ABEB4170-A3C2-4F97-B06E-919B1514FE56}" destId="{2DCDA2B3-9F5D-4E72-885A-2ED163CD0A8F}" srcOrd="1" destOrd="0" presId="urn:microsoft.com/office/officeart/2005/8/layout/vList6"/>
    <dgm:cxn modelId="{F156DC88-F280-4CD5-86E0-97465FE23615}" type="presParOf" srcId="{ABEB4170-A3C2-4F97-B06E-919B1514FE56}" destId="{35F0CC70-30FA-424C-BF2C-75ED7272B3D1}" srcOrd="2" destOrd="0" presId="urn:microsoft.com/office/officeart/2005/8/layout/vList6"/>
    <dgm:cxn modelId="{AA4C8CA2-CB99-4DBB-B231-9A7962000A51}" type="presParOf" srcId="{35F0CC70-30FA-424C-BF2C-75ED7272B3D1}" destId="{3DA98B00-1C65-4F1F-8CDD-2E1EDAAAD4E4}" srcOrd="0" destOrd="0" presId="urn:microsoft.com/office/officeart/2005/8/layout/vList6"/>
    <dgm:cxn modelId="{01A86183-1209-4CDD-9780-C901730A1993}" type="presParOf" srcId="{35F0CC70-30FA-424C-BF2C-75ED7272B3D1}" destId="{16D1E576-63BF-49A3-8A20-7DD8A6A244D5}" srcOrd="1" destOrd="0" presId="urn:microsoft.com/office/officeart/2005/8/layout/vList6"/>
    <dgm:cxn modelId="{4023E6EF-6D36-4447-990C-B78481D7C49D}" type="presParOf" srcId="{ABEB4170-A3C2-4F97-B06E-919B1514FE56}" destId="{EDBDF7CD-6592-446A-A452-5A98701F9F1A}" srcOrd="3" destOrd="0" presId="urn:microsoft.com/office/officeart/2005/8/layout/vList6"/>
    <dgm:cxn modelId="{62DF92EC-DA43-4398-80AE-BC6C2FF75696}" type="presParOf" srcId="{ABEB4170-A3C2-4F97-B06E-919B1514FE56}" destId="{87A682E2-2002-49DD-9117-7DF1B93A2764}" srcOrd="4" destOrd="0" presId="urn:microsoft.com/office/officeart/2005/8/layout/vList6"/>
    <dgm:cxn modelId="{3F1FF690-EB3A-4041-A105-EF8B11EF8BAA}" type="presParOf" srcId="{87A682E2-2002-49DD-9117-7DF1B93A2764}" destId="{EC7E2CD5-2E9F-43B4-85FA-3345676CBDD2}" srcOrd="0" destOrd="0" presId="urn:microsoft.com/office/officeart/2005/8/layout/vList6"/>
    <dgm:cxn modelId="{76B9CA09-AC3C-4A0C-A16C-1F2486B73628}" type="presParOf" srcId="{87A682E2-2002-49DD-9117-7DF1B93A2764}" destId="{9E46F990-9828-4091-B0C1-06F36F8CA261}" srcOrd="1" destOrd="0" presId="urn:microsoft.com/office/officeart/2005/8/layout/vList6"/>
    <dgm:cxn modelId="{020F2A31-792E-4E6D-8E48-825C5BC3DFAE}" type="presParOf" srcId="{ABEB4170-A3C2-4F97-B06E-919B1514FE56}" destId="{3077CAED-3EBA-438D-B3F3-2A4AEF947035}" srcOrd="5" destOrd="0" presId="urn:microsoft.com/office/officeart/2005/8/layout/vList6"/>
    <dgm:cxn modelId="{E1FB46B7-D212-4491-8E4A-AC7C3DC68FD8}" type="presParOf" srcId="{ABEB4170-A3C2-4F97-B06E-919B1514FE56}" destId="{2749348E-9F1F-44BD-B245-99F53B77B64A}" srcOrd="6" destOrd="0" presId="urn:microsoft.com/office/officeart/2005/8/layout/vList6"/>
    <dgm:cxn modelId="{1ED7F695-8BDB-4765-8A01-3B27EE323402}" type="presParOf" srcId="{2749348E-9F1F-44BD-B245-99F53B77B64A}" destId="{B0E7C983-FE00-4068-8C75-FF26FC865D94}" srcOrd="0" destOrd="0" presId="urn:microsoft.com/office/officeart/2005/8/layout/vList6"/>
    <dgm:cxn modelId="{BF69BDE3-3F61-44E3-90CF-56D44F0AFB06}" type="presParOf" srcId="{2749348E-9F1F-44BD-B245-99F53B77B64A}" destId="{C8452E2C-E24E-44EA-B643-95A8EC0E99B7}" srcOrd="1" destOrd="0" presId="urn:microsoft.com/office/officeart/2005/8/layout/vList6"/>
    <dgm:cxn modelId="{BE9D1F62-2205-4B36-B0A9-8038ECCAFC5A}" type="presParOf" srcId="{ABEB4170-A3C2-4F97-B06E-919B1514FE56}" destId="{C000A817-2F2A-472B-AC89-BF1FB4F3246A}" srcOrd="7" destOrd="0" presId="urn:microsoft.com/office/officeart/2005/8/layout/vList6"/>
    <dgm:cxn modelId="{D96506B9-89DE-4B39-96F8-DEE4FA87CA3F}" type="presParOf" srcId="{ABEB4170-A3C2-4F97-B06E-919B1514FE56}" destId="{2185A2FD-4E2D-4192-AF79-CF1279854C50}" srcOrd="8" destOrd="0" presId="urn:microsoft.com/office/officeart/2005/8/layout/vList6"/>
    <dgm:cxn modelId="{BA42702F-625A-4DB3-BA52-EAB1BBE170A7}" type="presParOf" srcId="{2185A2FD-4E2D-4192-AF79-CF1279854C50}" destId="{26667117-75A1-4AF0-8DB7-9E5476CE38F7}" srcOrd="0" destOrd="0" presId="urn:microsoft.com/office/officeart/2005/8/layout/vList6"/>
    <dgm:cxn modelId="{CADC1B13-7D1C-4CEA-AF1E-95121D3B8CBE}" type="presParOf" srcId="{2185A2FD-4E2D-4192-AF79-CF1279854C50}" destId="{B53DC0E6-D140-4EB5-8E51-7D10B915B285}"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8A852FFF-A873-4F1E-85A7-11021B09EFA9}"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43E59079-3F75-41FC-A317-EE69A9B6C51F}" type="slidenum">
              <a:rPr lang="fa-IR" smtClean="0"/>
              <a:t>‹#›</a:t>
            </a:fld>
            <a:endParaRPr lang="fa-IR"/>
          </a:p>
        </p:txBody>
      </p:sp>
    </p:spTree>
    <p:extLst>
      <p:ext uri="{BB962C8B-B14F-4D97-AF65-F5344CB8AC3E}">
        <p14:creationId xmlns:p14="http://schemas.microsoft.com/office/powerpoint/2010/main" val="155761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8A852FFF-A873-4F1E-85A7-11021B09EFA9}"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43E59079-3F75-41FC-A317-EE69A9B6C51F}" type="slidenum">
              <a:rPr lang="fa-IR" smtClean="0"/>
              <a:t>‹#›</a:t>
            </a:fld>
            <a:endParaRPr lang="fa-IR"/>
          </a:p>
        </p:txBody>
      </p:sp>
    </p:spTree>
    <p:extLst>
      <p:ext uri="{BB962C8B-B14F-4D97-AF65-F5344CB8AC3E}">
        <p14:creationId xmlns:p14="http://schemas.microsoft.com/office/powerpoint/2010/main" val="2805053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365125"/>
            <a:ext cx="1478756"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71488" y="365125"/>
            <a:ext cx="4321969"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8A852FFF-A873-4F1E-85A7-11021B09EFA9}"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43E59079-3F75-41FC-A317-EE69A9B6C51F}" type="slidenum">
              <a:rPr lang="fa-IR" smtClean="0"/>
              <a:t>‹#›</a:t>
            </a:fld>
            <a:endParaRPr lang="fa-IR"/>
          </a:p>
        </p:txBody>
      </p:sp>
    </p:spTree>
    <p:extLst>
      <p:ext uri="{BB962C8B-B14F-4D97-AF65-F5344CB8AC3E}">
        <p14:creationId xmlns:p14="http://schemas.microsoft.com/office/powerpoint/2010/main" val="39418400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325773" y="6117336"/>
            <a:ext cx="857473" cy="365125"/>
          </a:xfrm>
        </p:spPr>
        <p:txBody>
          <a:bodyPr/>
          <a:lstStyle/>
          <a:p>
            <a:fld id="{B61BEF0D-F0BB-DE4B-95CE-6DB70DBA9567}" type="datetimeFigureOut">
              <a:rPr lang="en-US" dirty="0">
                <a:solidFill>
                  <a:prstClr val="black"/>
                </a:solidFill>
              </a:rPr>
              <a:pPr/>
              <a:t>11/10/2020</a:t>
            </a:fld>
            <a:endParaRPr lang="en-US" dirty="0">
              <a:solidFill>
                <a:prstClr val="black"/>
              </a:solidFill>
            </a:endParaRPr>
          </a:p>
        </p:txBody>
      </p:sp>
      <p:sp>
        <p:nvSpPr>
          <p:cNvPr id="5" name="Footer Placeholder 4"/>
          <p:cNvSpPr>
            <a:spLocks noGrp="1"/>
          </p:cNvSpPr>
          <p:nvPr>
            <p:ph type="ftr" sz="quarter" idx="11"/>
          </p:nvPr>
        </p:nvSpPr>
        <p:spPr>
          <a:xfrm>
            <a:off x="3623733" y="6117336"/>
            <a:ext cx="3609438" cy="365125"/>
          </a:xfr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8275320" y="6117336"/>
            <a:ext cx="411480" cy="365125"/>
          </a:xfrm>
        </p:spPr>
        <p:txBody>
          <a:bodyPr/>
          <a:lstStyle/>
          <a:p>
            <a:fld id="{D57F1E4F-1CFF-5643-939E-217C01CDF565}" type="slidenum">
              <a:rPr lang="en-US" dirty="0">
                <a:solidFill>
                  <a:prstClr val="black"/>
                </a:solidFill>
              </a:rPr>
              <a:pPr/>
              <a:t>‹#›</a:t>
            </a:fld>
            <a:endParaRPr lang="en-US" dirty="0">
              <a:solidFill>
                <a:prstClr val="black"/>
              </a:solidFill>
            </a:endParaRPr>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276763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344329" y="6108173"/>
            <a:ext cx="857473" cy="365125"/>
          </a:xfrm>
        </p:spPr>
        <p:txBody>
          <a:bodyPr/>
          <a:lstStyle/>
          <a:p>
            <a:fld id="{B61BEF0D-F0BB-DE4B-95CE-6DB70DBA9567}" type="datetimeFigureOut">
              <a:rPr lang="en-US" dirty="0">
                <a:solidFill>
                  <a:prstClr val="black"/>
                </a:solidFill>
              </a:rPr>
              <a:pPr/>
              <a:t>11/10/2020</a:t>
            </a:fld>
            <a:endParaRPr lang="en-US" dirty="0">
              <a:solidFill>
                <a:prstClr val="black"/>
              </a:solidFill>
            </a:endParaRPr>
          </a:p>
        </p:txBody>
      </p:sp>
      <p:sp>
        <p:nvSpPr>
          <p:cNvPr id="5" name="Footer Placeholder 4"/>
          <p:cNvSpPr>
            <a:spLocks noGrp="1"/>
          </p:cNvSpPr>
          <p:nvPr>
            <p:ph type="ftr" sz="quarter" idx="11"/>
          </p:nvPr>
        </p:nvSpPr>
        <p:spPr>
          <a:xfrm>
            <a:off x="1972647" y="6108173"/>
            <a:ext cx="5314517" cy="365125"/>
          </a:xfr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8258967" y="6108173"/>
            <a:ext cx="427833" cy="365125"/>
          </a:xfrm>
        </p:spPr>
        <p:txBody>
          <a:bodyPr/>
          <a:lstStyle/>
          <a:p>
            <a:fld id="{D57F1E4F-1CFF-5643-939E-217C01CDF56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03270696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solidFill>
              </a:rPr>
              <a:pPr/>
              <a:t>11/10/2020</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8273317" y="6116070"/>
            <a:ext cx="413483" cy="365125"/>
          </a:xfrm>
        </p:spPr>
        <p:txBody>
          <a:bodyPr/>
          <a:lstStyle/>
          <a:p>
            <a:fld id="{D57F1E4F-1CFF-5643-939E-217C01CDF56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42323278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solidFill>
              </a:rPr>
              <a:pPr/>
              <a:t>11/10/2020</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84710306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solidFill>
                  <a:prstClr val="black"/>
                </a:solidFill>
              </a:rPr>
              <a:pPr/>
              <a:t>11/10/2020</a:t>
            </a:fld>
            <a:endParaRPr lang="en-US" dirty="0">
              <a:solidFill>
                <a:prstClr val="black"/>
              </a:solidFill>
            </a:endParaRPr>
          </a:p>
        </p:txBody>
      </p:sp>
      <p:sp>
        <p:nvSpPr>
          <p:cNvPr id="8" name="Footer Placeholder 7"/>
          <p:cNvSpPr>
            <a:spLocks noGrp="1"/>
          </p:cNvSpPr>
          <p:nvPr>
            <p:ph type="ftr" sz="quarter" idx="11"/>
          </p:nvPr>
        </p:nvSpPr>
        <p:spPr/>
        <p:txBody>
          <a:bodyPr/>
          <a:lstStyle/>
          <a:p>
            <a:endParaRPr lang="en-US" dirty="0">
              <a:solidFill>
                <a:prstClr val="black"/>
              </a:solidFill>
            </a:endParaRPr>
          </a:p>
        </p:txBody>
      </p:sp>
      <p:sp>
        <p:nvSpPr>
          <p:cNvPr id="9" name="Slide Number Placeholder 8"/>
          <p:cNvSpPr>
            <a:spLocks noGrp="1"/>
          </p:cNvSpPr>
          <p:nvPr>
            <p:ph type="sldNum" sz="quarter" idx="12"/>
          </p:nvPr>
        </p:nvSpPr>
        <p:spPr/>
        <p:txBody>
          <a:bodyPr/>
          <a:lstStyle/>
          <a:p>
            <a:fld id="{D57F1E4F-1CFF-5643-939E-217C01CDF56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9329730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solidFill>
                  <a:prstClr val="black"/>
                </a:solidFill>
              </a:rPr>
              <a:pPr/>
              <a:t>11/10/2020</a:t>
            </a:fld>
            <a:endParaRPr lang="en-US" dirty="0">
              <a:solidFill>
                <a:prstClr val="black"/>
              </a:solidFill>
            </a:endParaRPr>
          </a:p>
        </p:txBody>
      </p:sp>
      <p:sp>
        <p:nvSpPr>
          <p:cNvPr id="4" name="Footer Placeholder 3"/>
          <p:cNvSpPr>
            <a:spLocks noGrp="1"/>
          </p:cNvSpPr>
          <p:nvPr>
            <p:ph type="ftr" sz="quarter" idx="11"/>
          </p:nvPr>
        </p:nvSpPr>
        <p:spPr/>
        <p:txBody>
          <a:bodyPr/>
          <a:lstStyle/>
          <a:p>
            <a:endParaRPr lang="en-US" dirty="0">
              <a:solidFill>
                <a:prstClr val="black"/>
              </a:solidFill>
            </a:endParaRPr>
          </a:p>
        </p:txBody>
      </p:sp>
      <p:sp>
        <p:nvSpPr>
          <p:cNvPr id="5" name="Slide Number Placeholder 4"/>
          <p:cNvSpPr>
            <a:spLocks noGrp="1"/>
          </p:cNvSpPr>
          <p:nvPr>
            <p:ph type="sldNum" sz="quarter" idx="12"/>
          </p:nvPr>
        </p:nvSpPr>
        <p:spPr/>
        <p:txBody>
          <a:bodyPr/>
          <a:lstStyle/>
          <a:p>
            <a:fld id="{D57F1E4F-1CFF-5643-939E-217C01CDF56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9377080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solidFill>
                  <a:prstClr val="black"/>
                </a:solidFill>
              </a:rPr>
              <a:pPr/>
              <a:t>11/10/2020</a:t>
            </a:fld>
            <a:endParaRPr lang="en-US" dirty="0">
              <a:solidFill>
                <a:prstClr val="black"/>
              </a:solidFill>
            </a:endParaRPr>
          </a:p>
        </p:txBody>
      </p:sp>
      <p:sp>
        <p:nvSpPr>
          <p:cNvPr id="3" name="Footer Placeholder 2"/>
          <p:cNvSpPr>
            <a:spLocks noGrp="1"/>
          </p:cNvSpPr>
          <p:nvPr>
            <p:ph type="ftr" sz="quarter" idx="11"/>
          </p:nvPr>
        </p:nvSpPr>
        <p:spPr/>
        <p:txBody>
          <a:bodyPr/>
          <a:lstStyle/>
          <a:p>
            <a:endParaRPr lang="en-US" dirty="0">
              <a:solidFill>
                <a:prstClr val="black"/>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529271091"/>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solidFill>
              </a:rPr>
              <a:pPr/>
              <a:t>11/10/2020</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73441149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8A852FFF-A873-4F1E-85A7-11021B09EFA9}"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43E59079-3F75-41FC-A317-EE69A9B6C51F}" type="slidenum">
              <a:rPr lang="fa-IR" smtClean="0"/>
              <a:t>‹#›</a:t>
            </a:fld>
            <a:endParaRPr lang="fa-IR"/>
          </a:p>
        </p:txBody>
      </p:sp>
    </p:spTree>
    <p:extLst>
      <p:ext uri="{BB962C8B-B14F-4D97-AF65-F5344CB8AC3E}">
        <p14:creationId xmlns:p14="http://schemas.microsoft.com/office/powerpoint/2010/main" val="5020460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solidFill>
              </a:rPr>
              <a:pPr/>
              <a:t>11/10/2020</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857469987"/>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solidFill>
              </a:rPr>
              <a:pPr/>
              <a:t>11/10/2020</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619664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solidFill>
              </a:rPr>
              <a:pPr/>
              <a:t>11/10/2020</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7262906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l" rtl="0" fontAlgn="base">
              <a:spcAft>
                <a:spcPct val="0"/>
              </a:spcAft>
            </a:pPr>
            <a:r>
              <a:rPr lang="en-US" sz="8000" dirty="0">
                <a:solidFill>
                  <a:prstClr val="black"/>
                </a:solidFill>
                <a:effectLst/>
                <a:latin typeface="Arial" panose="020B0604020202020204" pitchFamily="34" charset="0"/>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rtl="0" fontAlgn="base">
              <a:spcAft>
                <a:spcPct val="0"/>
              </a:spcAft>
            </a:pPr>
            <a:r>
              <a:rPr lang="en-US" sz="8000" dirty="0">
                <a:solidFill>
                  <a:prstClr val="black"/>
                </a:solidFill>
                <a:effectLst/>
                <a:latin typeface="Arial" panose="020B0604020202020204" pitchFamily="34" charset="0"/>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solidFill>
              </a:rPr>
              <a:pPr/>
              <a:t>11/10/2020</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8562513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solidFill>
              </a:rPr>
              <a:pPr/>
              <a:t>11/10/2020</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588698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l" rtl="0" fontAlgn="base">
              <a:spcAft>
                <a:spcPct val="0"/>
              </a:spcAft>
            </a:pPr>
            <a:r>
              <a:rPr lang="en-US" sz="8000" dirty="0">
                <a:solidFill>
                  <a:prstClr val="black"/>
                </a:solidFill>
                <a:effectLst/>
                <a:latin typeface="Arial" panose="020B0604020202020204" pitchFamily="34" charset="0"/>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rtl="0" fontAlgn="base">
              <a:spcAft>
                <a:spcPct val="0"/>
              </a:spcAft>
            </a:pPr>
            <a:r>
              <a:rPr lang="en-US" sz="8000" dirty="0">
                <a:solidFill>
                  <a:prstClr val="black"/>
                </a:solidFill>
                <a:effectLst/>
                <a:latin typeface="Arial" panose="020B0604020202020204" pitchFamily="34" charset="0"/>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solidFill>
              </a:rPr>
              <a:pPr/>
              <a:t>11/10/2020</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759939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solidFill>
              </a:rPr>
              <a:pPr/>
              <a:t>11/10/2020</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7371238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solidFill>
              </a:rPr>
              <a:pPr/>
              <a:t>11/10/2020</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394242257"/>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solidFill>
              </a:rPr>
              <a:pPr/>
              <a:t>11/10/2020</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23165058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fa-I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852FFF-A873-4F1E-85A7-11021B09EFA9}"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43E59079-3F75-41FC-A317-EE69A9B6C51F}" type="slidenum">
              <a:rPr lang="fa-IR" smtClean="0"/>
              <a:t>‹#›</a:t>
            </a:fld>
            <a:endParaRPr lang="fa-IR"/>
          </a:p>
        </p:txBody>
      </p:sp>
    </p:spTree>
    <p:extLst>
      <p:ext uri="{BB962C8B-B14F-4D97-AF65-F5344CB8AC3E}">
        <p14:creationId xmlns:p14="http://schemas.microsoft.com/office/powerpoint/2010/main" val="27293545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71487"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3486150"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8A852FFF-A873-4F1E-85A7-11021B09EFA9}"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43E59079-3F75-41FC-A317-EE69A9B6C51F}" type="slidenum">
              <a:rPr lang="fa-IR" smtClean="0"/>
              <a:t>‹#›</a:t>
            </a:fld>
            <a:endParaRPr lang="fa-IR"/>
          </a:p>
        </p:txBody>
      </p:sp>
    </p:spTree>
    <p:extLst>
      <p:ext uri="{BB962C8B-B14F-4D97-AF65-F5344CB8AC3E}">
        <p14:creationId xmlns:p14="http://schemas.microsoft.com/office/powerpoint/2010/main" val="35977476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8A852FFF-A873-4F1E-85A7-11021B09EFA9}" type="datetimeFigureOut">
              <a:rPr lang="fa-IR" smtClean="0"/>
              <a:t>25/03/1442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43E59079-3F75-41FC-A317-EE69A9B6C51F}" type="slidenum">
              <a:rPr lang="fa-IR" smtClean="0"/>
              <a:t>‹#›</a:t>
            </a:fld>
            <a:endParaRPr lang="fa-IR"/>
          </a:p>
        </p:txBody>
      </p:sp>
    </p:spTree>
    <p:extLst>
      <p:ext uri="{BB962C8B-B14F-4D97-AF65-F5344CB8AC3E}">
        <p14:creationId xmlns:p14="http://schemas.microsoft.com/office/powerpoint/2010/main" val="720640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8A852FFF-A873-4F1E-85A7-11021B09EFA9}" type="datetimeFigureOut">
              <a:rPr lang="fa-IR" smtClean="0"/>
              <a:t>25/03/1442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43E59079-3F75-41FC-A317-EE69A9B6C51F}" type="slidenum">
              <a:rPr lang="fa-IR" smtClean="0"/>
              <a:t>‹#›</a:t>
            </a:fld>
            <a:endParaRPr lang="fa-IR"/>
          </a:p>
        </p:txBody>
      </p:sp>
    </p:spTree>
    <p:extLst>
      <p:ext uri="{BB962C8B-B14F-4D97-AF65-F5344CB8AC3E}">
        <p14:creationId xmlns:p14="http://schemas.microsoft.com/office/powerpoint/2010/main" val="1203570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852FFF-A873-4F1E-85A7-11021B09EFA9}" type="datetimeFigureOut">
              <a:rPr lang="fa-IR" smtClean="0"/>
              <a:t>25/03/1442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43E59079-3F75-41FC-A317-EE69A9B6C51F}" type="slidenum">
              <a:rPr lang="fa-IR" smtClean="0"/>
              <a:t>‹#›</a:t>
            </a:fld>
            <a:endParaRPr lang="fa-IR"/>
          </a:p>
        </p:txBody>
      </p:sp>
    </p:spTree>
    <p:extLst>
      <p:ext uri="{BB962C8B-B14F-4D97-AF65-F5344CB8AC3E}">
        <p14:creationId xmlns:p14="http://schemas.microsoft.com/office/powerpoint/2010/main" val="37630261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a-I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852FFF-A873-4F1E-85A7-11021B09EFA9}"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43E59079-3F75-41FC-A317-EE69A9B6C51F}" type="slidenum">
              <a:rPr lang="fa-IR" smtClean="0"/>
              <a:t>‹#›</a:t>
            </a:fld>
            <a:endParaRPr lang="fa-IR"/>
          </a:p>
        </p:txBody>
      </p:sp>
    </p:spTree>
    <p:extLst>
      <p:ext uri="{BB962C8B-B14F-4D97-AF65-F5344CB8AC3E}">
        <p14:creationId xmlns:p14="http://schemas.microsoft.com/office/powerpoint/2010/main" val="1794172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a-I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852FFF-A873-4F1E-85A7-11021B09EFA9}"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43E59079-3F75-41FC-A317-EE69A9B6C51F}" type="slidenum">
              <a:rPr lang="fa-IR" smtClean="0"/>
              <a:t>‹#›</a:t>
            </a:fld>
            <a:endParaRPr lang="fa-IR"/>
          </a:p>
        </p:txBody>
      </p:sp>
    </p:spTree>
    <p:extLst>
      <p:ext uri="{BB962C8B-B14F-4D97-AF65-F5344CB8AC3E}">
        <p14:creationId xmlns:p14="http://schemas.microsoft.com/office/powerpoint/2010/main" val="36282882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900">
                <a:solidFill>
                  <a:schemeClr val="tx1">
                    <a:tint val="75000"/>
                  </a:schemeClr>
                </a:solidFill>
              </a:defRPr>
            </a:lvl1pPr>
          </a:lstStyle>
          <a:p>
            <a:fld id="{8A852FFF-A873-4F1E-85A7-11021B09EFA9}" type="datetimeFigureOut">
              <a:rPr lang="fa-IR" smtClean="0"/>
              <a:t>25/03/1442</a:t>
            </a:fld>
            <a:endParaRPr lang="fa-I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9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900">
                <a:solidFill>
                  <a:schemeClr val="tx1">
                    <a:tint val="75000"/>
                  </a:schemeClr>
                </a:solidFill>
              </a:defRPr>
            </a:lvl1pPr>
          </a:lstStyle>
          <a:p>
            <a:fld id="{43E59079-3F75-41FC-A317-EE69A9B6C51F}" type="slidenum">
              <a:rPr lang="fa-IR" smtClean="0"/>
              <a:t>‹#›</a:t>
            </a:fld>
            <a:endParaRPr lang="fa-IR"/>
          </a:p>
        </p:txBody>
      </p:sp>
    </p:spTree>
    <p:extLst>
      <p:ext uri="{BB962C8B-B14F-4D97-AF65-F5344CB8AC3E}">
        <p14:creationId xmlns:p14="http://schemas.microsoft.com/office/powerpoint/2010/main" val="37865682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a-IR"/>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rtl="0" fontAlgn="base">
              <a:spcBef>
                <a:spcPct val="0"/>
              </a:spcBef>
              <a:spcAft>
                <a:spcPct val="0"/>
              </a:spcAft>
            </a:pPr>
            <a:fld id="{B61BEF0D-F0BB-DE4B-95CE-6DB70DBA9567}" type="datetimeFigureOut">
              <a:rPr lang="en-US" dirty="0">
                <a:solidFill>
                  <a:prstClr val="black"/>
                </a:solidFill>
              </a:rPr>
              <a:pPr rtl="0" fontAlgn="base">
                <a:spcBef>
                  <a:spcPct val="0"/>
                </a:spcBef>
                <a:spcAft>
                  <a:spcPct val="0"/>
                </a:spcAft>
              </a:pPr>
              <a:t>11/10/2020</a:t>
            </a:fld>
            <a:endParaRPr lang="en-US" dirty="0">
              <a:solidFill>
                <a:prstClr val="black"/>
              </a:solidFill>
            </a:endParaRPr>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rtl="0" fontAlgn="base">
              <a:spcBef>
                <a:spcPct val="0"/>
              </a:spcBef>
              <a:spcAft>
                <a:spcPct val="0"/>
              </a:spcAft>
            </a:pPr>
            <a:endParaRPr lang="en-US" dirty="0">
              <a:solidFill>
                <a:prstClr val="black"/>
              </a:solidFill>
            </a:endParaRPr>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rtl="0" fontAlgn="base">
              <a:spcBef>
                <a:spcPct val="0"/>
              </a:spcBef>
              <a:spcAft>
                <a:spcPct val="0"/>
              </a:spcAft>
            </a:pPr>
            <a:fld id="{D57F1E4F-1CFF-5643-939E-217C01CDF565}" type="slidenum">
              <a:rPr lang="en-US" dirty="0">
                <a:solidFill>
                  <a:prstClr val="black"/>
                </a:solidFill>
              </a:rPr>
              <a:pPr rtl="0" fontAlgn="base">
                <a:spcBef>
                  <a:spcPct val="0"/>
                </a:spcBef>
                <a:spcAft>
                  <a:spcPct val="0"/>
                </a:spcAft>
              </a:pPr>
              <a:t>‹#›</a:t>
            </a:fld>
            <a:endParaRPr lang="en-US" dirty="0">
              <a:solidFill>
                <a:prstClr val="black"/>
              </a:solidFill>
            </a:endParaRPr>
          </a:p>
        </p:txBody>
      </p:sp>
    </p:spTree>
    <p:extLst>
      <p:ext uri="{BB962C8B-B14F-4D97-AF65-F5344CB8AC3E}">
        <p14:creationId xmlns:p14="http://schemas.microsoft.com/office/powerpoint/2010/main" val="5094646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3"/>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1150"/>
                            </p:stCondLst>
                            <p:childTnLst>
                              <p:par>
                                <p:cTn id="11" presetID="22" presetClass="entr" presetSubtype="8"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left)">
                                      <p:cBhvr>
                                        <p:cTn id="13" dur="500"/>
                                        <p:tgtEl>
                                          <p:spTgt spid="3">
                                            <p:txEl>
                                              <p:pRg st="0" end="0"/>
                                            </p:txEl>
                                          </p:spTgt>
                                        </p:tgtEl>
                                      </p:cBhvr>
                                    </p:animEffect>
                                  </p:childTnLst>
                                </p:cTn>
                              </p:par>
                            </p:childTnLst>
                          </p:cTn>
                        </p:par>
                        <p:par>
                          <p:cTn id="14" fill="hold">
                            <p:stCondLst>
                              <p:cond delay="1650"/>
                            </p:stCondLst>
                            <p:childTnLst>
                              <p:par>
                                <p:cTn id="15" presetID="22" presetClass="entr" presetSubtype="8"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left)">
                                      <p:cBhvr>
                                        <p:cTn id="17" dur="500"/>
                                        <p:tgtEl>
                                          <p:spTgt spid="3">
                                            <p:txEl>
                                              <p:pRg st="1" end="1"/>
                                            </p:txEl>
                                          </p:spTgt>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left)">
                                      <p:cBhvr>
                                        <p:cTn id="23" dur="500"/>
                                        <p:tgtEl>
                                          <p:spTgt spid="3">
                                            <p:txEl>
                                              <p:pRg st="3" end="3"/>
                                            </p:txEl>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wipe(left)">
                                      <p:cBhvr>
                                        <p:cTn id="2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txStyles>
    <p:titleStyle>
      <a:lvl1pPr algn="ctr" defTabSz="457200" rtl="1" eaLnBrk="1" latinLnBrk="0" hangingPunct="1">
        <a:spcBef>
          <a:spcPct val="0"/>
        </a:spcBef>
        <a:buNone/>
        <a:defRPr sz="4000" kern="1200" cap="none">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6192" y="2348880"/>
            <a:ext cx="8490273" cy="1819648"/>
          </a:xfrm>
        </p:spPr>
        <p:txBody>
          <a:bodyPr>
            <a:noAutofit/>
          </a:bodyPr>
          <a:lstStyle/>
          <a:p>
            <a:pPr algn="ctr"/>
            <a:r>
              <a:rPr lang="fa-IR" altLang="en-US" sz="4400" dirty="0" smtClean="0">
                <a:cs typeface="B Yekan" panose="00000400000000000000" pitchFamily="2" charset="-78"/>
              </a:rPr>
              <a:t>معرفی نمونه های موفق حمل و نقل شهری و مقایسه آن با شهر تهران</a:t>
            </a:r>
            <a:br>
              <a:rPr lang="fa-IR" altLang="en-US" sz="4400" dirty="0" smtClean="0">
                <a:cs typeface="B Yekan" panose="00000400000000000000" pitchFamily="2" charset="-78"/>
              </a:rPr>
            </a:br>
            <a:r>
              <a:rPr lang="fa-IR" altLang="en-US" sz="2000" b="0" dirty="0" smtClean="0">
                <a:cs typeface="B Yekan" panose="00000400000000000000" pitchFamily="2" charset="-78"/>
              </a:rPr>
              <a:t>(سئول،سنگاپور) </a:t>
            </a:r>
            <a:endParaRPr lang="en-US" altLang="en-US" sz="2000" b="0" dirty="0">
              <a:cs typeface="B Yekan" panose="00000400000000000000" pitchFamily="2" charset="-78"/>
            </a:endParaRPr>
          </a:p>
        </p:txBody>
      </p:sp>
    </p:spTree>
    <p:extLst>
      <p:ext uri="{BB962C8B-B14F-4D97-AF65-F5344CB8AC3E}">
        <p14:creationId xmlns:p14="http://schemas.microsoft.com/office/powerpoint/2010/main" val="1859050680"/>
      </p:ext>
    </p:extLst>
  </p:cSld>
  <p:clrMapOvr>
    <a:masterClrMapping/>
  </p:clrMapOvr>
  <p:transition>
    <p:cover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anim calcmode="lin" valueType="num">
                                      <p:cBhvr>
                                        <p:cTn id="8" dur="1000" fill="hold"/>
                                        <p:tgtEl>
                                          <p:spTgt spid="2050"/>
                                        </p:tgtEl>
                                        <p:attrNameLst>
                                          <p:attrName>ppt_x</p:attrName>
                                        </p:attrNameLst>
                                      </p:cBhvr>
                                      <p:tavLst>
                                        <p:tav tm="0">
                                          <p:val>
                                            <p:strVal val="#ppt_x"/>
                                          </p:val>
                                        </p:tav>
                                        <p:tav tm="100000">
                                          <p:val>
                                            <p:strVal val="#ppt_x"/>
                                          </p:val>
                                        </p:tav>
                                      </p:tavLst>
                                    </p:anim>
                                    <p:anim calcmode="lin" valueType="num">
                                      <p:cBhvr>
                                        <p:cTn id="9"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2850" y="260648"/>
            <a:ext cx="8606606" cy="620688"/>
          </a:xfrm>
        </p:spPr>
        <p:txBody>
          <a:bodyPr>
            <a:noAutofit/>
          </a:bodyPr>
          <a:lstStyle/>
          <a:p>
            <a:r>
              <a:rPr lang="fa-IR" sz="2800" dirty="0" smtClean="0">
                <a:cs typeface="B Yekan" panose="00000400000000000000" pitchFamily="2" charset="-78"/>
              </a:rPr>
              <a:t>3-تلفیق و هماهنگی سیستم های حمل و نقل در ناحیه کلانشهری </a:t>
            </a:r>
            <a:endParaRPr lang="en-US" sz="2800" dirty="0">
              <a:cs typeface="B Yekan" panose="00000400000000000000" pitchFamily="2" charset="-78"/>
            </a:endParaRPr>
          </a:p>
        </p:txBody>
      </p:sp>
      <p:sp>
        <p:nvSpPr>
          <p:cNvPr id="3" name="Content Placeholder 2"/>
          <p:cNvSpPr>
            <a:spLocks noGrp="1"/>
          </p:cNvSpPr>
          <p:nvPr>
            <p:ph idx="1"/>
          </p:nvPr>
        </p:nvSpPr>
        <p:spPr>
          <a:xfrm>
            <a:off x="831185" y="546021"/>
            <a:ext cx="8265170" cy="6043822"/>
          </a:xfrm>
        </p:spPr>
        <p:txBody>
          <a:bodyPr>
            <a:normAutofit fontScale="92500"/>
          </a:bodyPr>
          <a:lstStyle/>
          <a:p>
            <a:pPr algn="just" rtl="1">
              <a:lnSpc>
                <a:spcPct val="150000"/>
              </a:lnSpc>
            </a:pPr>
            <a:r>
              <a:rPr lang="fa-IR" b="1" dirty="0" smtClean="0">
                <a:cs typeface="B Homa" panose="00000400000000000000" pitchFamily="2" charset="-78"/>
              </a:rPr>
              <a:t>1- یکپارچه سازی شیوه های مختلف پرداخت حمل و نقل </a:t>
            </a:r>
          </a:p>
          <a:p>
            <a:pPr algn="just" rtl="1">
              <a:lnSpc>
                <a:spcPct val="150000"/>
              </a:lnSpc>
            </a:pPr>
            <a:r>
              <a:rPr lang="fa-IR" sz="2200" dirty="0" smtClean="0">
                <a:cs typeface="B Homa" panose="00000400000000000000" pitchFamily="2" charset="-78"/>
              </a:rPr>
              <a:t>با استفاده از کارت های اعتباری (</a:t>
            </a:r>
            <a:r>
              <a:rPr lang="en-US" sz="2200" b="1" dirty="0" smtClean="0">
                <a:latin typeface="Angsana New" panose="02020603050405020304" pitchFamily="18" charset="-34"/>
                <a:cs typeface="Angsana New" panose="02020603050405020304" pitchFamily="18" charset="-34"/>
              </a:rPr>
              <a:t>T-money</a:t>
            </a:r>
            <a:r>
              <a:rPr lang="fa-IR" sz="2200" dirty="0" smtClean="0">
                <a:cs typeface="B Homa" panose="00000400000000000000" pitchFamily="2" charset="-78"/>
              </a:rPr>
              <a:t> ) که قابلیت استفاده در شیوه های مختلف حمل و نقل مانند اتوبوس ، مترو ،تاکسی و بهره مندی از سایر خدمات را دارد</a:t>
            </a:r>
            <a:r>
              <a:rPr lang="fa-IR" dirty="0" smtClean="0">
                <a:cs typeface="B Homa" panose="00000400000000000000" pitchFamily="2" charset="-78"/>
              </a:rPr>
              <a:t>.</a:t>
            </a:r>
          </a:p>
          <a:p>
            <a:pPr algn="just" rtl="1">
              <a:lnSpc>
                <a:spcPct val="150000"/>
              </a:lnSpc>
            </a:pPr>
            <a:r>
              <a:rPr lang="fa-IR" b="1" dirty="0" smtClean="0">
                <a:cs typeface="B Homa" panose="00000400000000000000" pitchFamily="2" charset="-78"/>
              </a:rPr>
              <a:t>2-</a:t>
            </a:r>
            <a:r>
              <a:rPr lang="fa-IR" dirty="0" smtClean="0">
                <a:cs typeface="B Homa" panose="00000400000000000000" pitchFamily="2" charset="-78"/>
              </a:rPr>
              <a:t> </a:t>
            </a:r>
            <a:r>
              <a:rPr lang="fa-IR" b="1" dirty="0" smtClean="0">
                <a:cs typeface="B Homa" panose="00000400000000000000" pitchFamily="2" charset="-78"/>
              </a:rPr>
              <a:t>سیستم یکپارچه حمل و نقل شهری جهت پاسخ به تقاضای سفر منطقه ای</a:t>
            </a:r>
          </a:p>
          <a:p>
            <a:pPr algn="justLow" rtl="1">
              <a:lnSpc>
                <a:spcPct val="150000"/>
              </a:lnSpc>
            </a:pPr>
            <a:r>
              <a:rPr lang="fa-IR" sz="2200" dirty="0" smtClean="0">
                <a:cs typeface="B Homa" panose="00000400000000000000" pitchFamily="2" charset="-78"/>
              </a:rPr>
              <a:t>سه مرکز حمل و نقل </a:t>
            </a:r>
            <a:r>
              <a:rPr lang="en-US" sz="2200" dirty="0" smtClean="0">
                <a:latin typeface="Angsana New" panose="02020603050405020304" pitchFamily="18" charset="-34"/>
                <a:cs typeface="Angsana New" panose="02020603050405020304" pitchFamily="18" charset="-34"/>
              </a:rPr>
              <a:t>Gupabal</a:t>
            </a:r>
            <a:r>
              <a:rPr lang="fa-IR" sz="2200" dirty="0" smtClean="0">
                <a:latin typeface="Angsana New" panose="02020603050405020304" pitchFamily="18" charset="-34"/>
                <a:cs typeface="B Homa" panose="00000400000000000000" pitchFamily="2" charset="-78"/>
              </a:rPr>
              <a:t> ، </a:t>
            </a:r>
            <a:r>
              <a:rPr lang="en-US" sz="2200" dirty="0" smtClean="0">
                <a:latin typeface="Angsana New" panose="02020603050405020304" pitchFamily="18" charset="-34"/>
                <a:cs typeface="Angsana New" panose="02020603050405020304" pitchFamily="18" charset="-34"/>
              </a:rPr>
              <a:t>Dobanson</a:t>
            </a:r>
            <a:r>
              <a:rPr lang="fa-IR" sz="2200" dirty="0" smtClean="0">
                <a:latin typeface="Angsana New" panose="02020603050405020304" pitchFamily="18" charset="-34"/>
                <a:cs typeface="B Homa" panose="00000400000000000000" pitchFamily="2" charset="-78"/>
              </a:rPr>
              <a:t> و </a:t>
            </a:r>
            <a:r>
              <a:rPr lang="en-US" sz="2200" dirty="0" smtClean="0">
                <a:latin typeface="Angsana New" panose="02020603050405020304" pitchFamily="18" charset="-34"/>
                <a:cs typeface="Angsana New" panose="02020603050405020304" pitchFamily="18" charset="-34"/>
              </a:rPr>
              <a:t>Gaehwa</a:t>
            </a:r>
            <a:r>
              <a:rPr lang="fa-IR" sz="2200" dirty="0">
                <a:latin typeface="Angsana New" panose="02020603050405020304" pitchFamily="18" charset="-34"/>
                <a:cs typeface="B Homa" panose="00000400000000000000" pitchFamily="2" charset="-78"/>
              </a:rPr>
              <a:t> </a:t>
            </a:r>
            <a:r>
              <a:rPr lang="fa-IR" sz="2200" dirty="0" smtClean="0">
                <a:cs typeface="B Homa" panose="00000400000000000000" pitchFamily="2" charset="-78"/>
              </a:rPr>
              <a:t>که این مراکز توسط 19 مسیر</a:t>
            </a:r>
          </a:p>
          <a:p>
            <a:pPr algn="justLow" rtl="1">
              <a:lnSpc>
                <a:spcPct val="150000"/>
              </a:lnSpc>
            </a:pPr>
            <a:r>
              <a:rPr lang="fa-IR" sz="2200" dirty="0" smtClean="0">
                <a:cs typeface="B Homa" panose="00000400000000000000" pitchFamily="2" charset="-78"/>
              </a:rPr>
              <a:t> مخصوص اتوبوس به 22 ناحیه اصلی شهر متصل شده است</a:t>
            </a:r>
            <a:r>
              <a:rPr lang="fa-IR" dirty="0" smtClean="0">
                <a:cs typeface="B Homa" panose="00000400000000000000" pitchFamily="2" charset="-78"/>
              </a:rPr>
              <a:t>. </a:t>
            </a:r>
          </a:p>
          <a:p>
            <a:pPr algn="just" rtl="1">
              <a:lnSpc>
                <a:spcPct val="150000"/>
              </a:lnSpc>
            </a:pPr>
            <a:r>
              <a:rPr lang="fa-IR" b="1" dirty="0" smtClean="0">
                <a:cs typeface="B Homa" panose="00000400000000000000" pitchFamily="2" charset="-78"/>
              </a:rPr>
              <a:t>3-تاثیرات متقابل کاربری زمین و حمل و نقل </a:t>
            </a:r>
          </a:p>
          <a:p>
            <a:pPr algn="just" rtl="1">
              <a:lnSpc>
                <a:spcPct val="150000"/>
              </a:lnSpc>
            </a:pPr>
            <a:r>
              <a:rPr lang="fa-IR" sz="2200" dirty="0" smtClean="0">
                <a:cs typeface="B Homa" panose="00000400000000000000" pitchFamily="2" charset="-78"/>
              </a:rPr>
              <a:t>از جمله تاثیرات بلند مدت تغییر سیستم حمل و نقل می توان به تغییر تراکم و قیمت کاربری ها ،متناسب با فاصله از ایستگاه های مترو و اتوبوس های سریع السیر اشاره کرد. </a:t>
            </a:r>
            <a:endParaRPr lang="en-US" sz="2200" dirty="0">
              <a:cs typeface="B Homa"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47" y="2208007"/>
            <a:ext cx="2411760" cy="2914715"/>
          </a:xfrm>
          <a:prstGeom prst="rect">
            <a:avLst/>
          </a:prstGeom>
        </p:spPr>
      </p:pic>
    </p:spTree>
    <p:extLst>
      <p:ext uri="{BB962C8B-B14F-4D97-AF65-F5344CB8AC3E}">
        <p14:creationId xmlns:p14="http://schemas.microsoft.com/office/powerpoint/2010/main" val="2614714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2901" y="-747464"/>
            <a:ext cx="7704667" cy="1981200"/>
          </a:xfrm>
        </p:spPr>
        <p:txBody>
          <a:bodyPr>
            <a:normAutofit/>
          </a:bodyPr>
          <a:lstStyle/>
          <a:p>
            <a:pPr algn="r" rtl="1"/>
            <a:r>
              <a:rPr lang="fa-IR" sz="2800" dirty="0" smtClean="0">
                <a:cs typeface="B Yekan" panose="00000400000000000000" pitchFamily="2" charset="-78"/>
              </a:rPr>
              <a:t>4-اجرای سیاست های مرتبط با حمل و نقل پاک </a:t>
            </a:r>
            <a:endParaRPr lang="en-US" sz="2800" dirty="0">
              <a:cs typeface="B Yekan" panose="00000400000000000000" pitchFamily="2" charset="-78"/>
            </a:endParaRPr>
          </a:p>
        </p:txBody>
      </p:sp>
      <p:sp>
        <p:nvSpPr>
          <p:cNvPr id="3" name="Content Placeholder 2"/>
          <p:cNvSpPr>
            <a:spLocks noGrp="1"/>
          </p:cNvSpPr>
          <p:nvPr>
            <p:ph idx="1"/>
          </p:nvPr>
        </p:nvSpPr>
        <p:spPr>
          <a:xfrm>
            <a:off x="542095" y="548680"/>
            <a:ext cx="8337178" cy="5924004"/>
          </a:xfrm>
        </p:spPr>
        <p:txBody>
          <a:bodyPr>
            <a:normAutofit fontScale="92500" lnSpcReduction="10000"/>
          </a:bodyPr>
          <a:lstStyle/>
          <a:p>
            <a:pPr algn="r" rtl="1"/>
            <a:r>
              <a:rPr lang="fa-IR" b="1" dirty="0" smtClean="0">
                <a:cs typeface="B Homa" panose="00000400000000000000" pitchFamily="2" charset="-78"/>
              </a:rPr>
              <a:t>1- اجرای طرح های مشوق پیاده روی </a:t>
            </a:r>
          </a:p>
          <a:p>
            <a:pPr algn="r" rtl="1"/>
            <a:r>
              <a:rPr lang="fa-IR" dirty="0" smtClean="0">
                <a:cs typeface="B Homa" panose="00000400000000000000" pitchFamily="2" charset="-78"/>
              </a:rPr>
              <a:t>اجرای یکی از این طرح ها در سال 2006 که موجب دریافت جایزه مسابقه حمل و نقل پایدار شد.</a:t>
            </a:r>
          </a:p>
          <a:p>
            <a:pPr algn="r" rtl="1"/>
            <a:endParaRPr lang="fa-IR" dirty="0">
              <a:cs typeface="B Homa" panose="00000400000000000000" pitchFamily="2" charset="-78"/>
            </a:endParaRPr>
          </a:p>
          <a:p>
            <a:pPr algn="r" rtl="1"/>
            <a:endParaRPr lang="fa-IR" dirty="0" smtClean="0">
              <a:cs typeface="B Homa" panose="00000400000000000000" pitchFamily="2" charset="-78"/>
            </a:endParaRPr>
          </a:p>
          <a:p>
            <a:pPr algn="r" rtl="1"/>
            <a:endParaRPr lang="fa-IR" dirty="0">
              <a:cs typeface="B Homa" panose="00000400000000000000" pitchFamily="2" charset="-78"/>
            </a:endParaRPr>
          </a:p>
          <a:p>
            <a:pPr algn="r" rtl="1"/>
            <a:endParaRPr lang="fa-IR" dirty="0" smtClean="0">
              <a:cs typeface="B Homa" panose="00000400000000000000" pitchFamily="2" charset="-78"/>
            </a:endParaRPr>
          </a:p>
          <a:p>
            <a:pPr algn="r" rtl="1"/>
            <a:endParaRPr lang="fa-IR" dirty="0">
              <a:cs typeface="B Homa" panose="00000400000000000000" pitchFamily="2" charset="-78"/>
            </a:endParaRPr>
          </a:p>
          <a:p>
            <a:pPr algn="r" rtl="1"/>
            <a:endParaRPr lang="fa-IR" dirty="0" smtClean="0">
              <a:cs typeface="B Homa" panose="00000400000000000000" pitchFamily="2" charset="-78"/>
            </a:endParaRPr>
          </a:p>
          <a:p>
            <a:pPr algn="r" rtl="1"/>
            <a:r>
              <a:rPr lang="fa-IR" b="1" dirty="0" smtClean="0">
                <a:cs typeface="B Homa" panose="00000400000000000000" pitchFamily="2" charset="-78"/>
              </a:rPr>
              <a:t>2-استفاده از روش های پاک در حمل و نقل </a:t>
            </a:r>
          </a:p>
          <a:p>
            <a:pPr algn="r" rtl="1">
              <a:buFont typeface="Wingdings" panose="05000000000000000000" pitchFamily="2" charset="2"/>
              <a:buChar char="ü"/>
            </a:pPr>
            <a:r>
              <a:rPr lang="fa-IR" dirty="0" smtClean="0">
                <a:cs typeface="B Homa" panose="00000400000000000000" pitchFamily="2" charset="-78"/>
              </a:rPr>
              <a:t>جایگزین شدن تمام اتوبوس های درون شهری با اتوبوس هایی با سوخت </a:t>
            </a:r>
            <a:r>
              <a:rPr lang="en-US" b="1" dirty="0" smtClean="0">
                <a:latin typeface="Angsana New" panose="02020603050405020304" pitchFamily="18" charset="-34"/>
                <a:cs typeface="Angsana New" panose="02020603050405020304" pitchFamily="18" charset="-34"/>
              </a:rPr>
              <a:t>CNG</a:t>
            </a:r>
            <a:r>
              <a:rPr lang="fa-IR" b="1" dirty="0" smtClean="0">
                <a:latin typeface="Angsana New" panose="02020603050405020304" pitchFamily="18" charset="-34"/>
                <a:cs typeface="B Homa" panose="00000400000000000000" pitchFamily="2" charset="-78"/>
              </a:rPr>
              <a:t> </a:t>
            </a:r>
          </a:p>
          <a:p>
            <a:pPr algn="r" rtl="1">
              <a:buFont typeface="Wingdings" panose="05000000000000000000" pitchFamily="2" charset="2"/>
              <a:buChar char="ü"/>
            </a:pPr>
            <a:r>
              <a:rPr lang="fa-IR" dirty="0" smtClean="0">
                <a:cs typeface="B Homa" panose="00000400000000000000" pitchFamily="2" charset="-78"/>
              </a:rPr>
              <a:t>گسترش خطوط ریلی </a:t>
            </a:r>
          </a:p>
          <a:p>
            <a:pPr algn="r" rtl="1">
              <a:buFont typeface="Wingdings" panose="05000000000000000000" pitchFamily="2" charset="2"/>
              <a:buChar char="ü"/>
            </a:pPr>
            <a:r>
              <a:rPr lang="fa-IR" dirty="0" smtClean="0">
                <a:cs typeface="B Homa" panose="00000400000000000000" pitchFamily="2" charset="-78"/>
              </a:rPr>
              <a:t>طرح های گسترده جهت توسعه سهم استفاده از دوچرخه و مسیرهای دوچرخه سواری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7331" y="1772816"/>
            <a:ext cx="6926705" cy="2808312"/>
          </a:xfrm>
          <a:prstGeom prst="rect">
            <a:avLst/>
          </a:prstGeom>
        </p:spPr>
      </p:pic>
    </p:spTree>
    <p:extLst>
      <p:ext uri="{BB962C8B-B14F-4D97-AF65-F5344CB8AC3E}">
        <p14:creationId xmlns:p14="http://schemas.microsoft.com/office/powerpoint/2010/main" val="13068474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65" y="0"/>
            <a:ext cx="9144000" cy="6858000"/>
          </a:xfrm>
          <a:prstGeom prst="rect">
            <a:avLst/>
          </a:prstGeom>
        </p:spPr>
      </p:pic>
      <p:sp>
        <p:nvSpPr>
          <p:cNvPr id="4" name="Title 3"/>
          <p:cNvSpPr>
            <a:spLocks noGrp="1"/>
          </p:cNvSpPr>
          <p:nvPr>
            <p:ph type="title"/>
          </p:nvPr>
        </p:nvSpPr>
        <p:spPr>
          <a:xfrm>
            <a:off x="827584" y="836712"/>
            <a:ext cx="6446837" cy="587375"/>
          </a:xfrm>
        </p:spPr>
        <p:txBody>
          <a:bodyPr>
            <a:normAutofit fontScale="90000"/>
          </a:bodyPr>
          <a:lstStyle/>
          <a:p>
            <a:r>
              <a:rPr lang="fa-IR" sz="4000" dirty="0" smtClean="0">
                <a:latin typeface="A Banoo Thin" panose="020B0800040000020004" pitchFamily="34" charset="-78"/>
                <a:ea typeface="A Banoo Thin" panose="020B0800040000020004" pitchFamily="34" charset="-78"/>
                <a:cs typeface="A Banoo Thin" panose="020B0800040000020004" pitchFamily="34" charset="-78"/>
              </a:rPr>
              <a:t>سنگاپور</a:t>
            </a:r>
            <a:endParaRPr lang="en-US" sz="4000" dirty="0">
              <a:latin typeface="A Banoo Thin" panose="020B0800040000020004" pitchFamily="34" charset="-78"/>
              <a:ea typeface="A Banoo Thin" panose="020B0800040000020004" pitchFamily="34" charset="-78"/>
              <a:cs typeface="A Banoo Thin" panose="020B0800040000020004" pitchFamily="34" charset="-78"/>
            </a:endParaRPr>
          </a:p>
        </p:txBody>
      </p:sp>
    </p:spTree>
    <p:extLst>
      <p:ext uri="{BB962C8B-B14F-4D97-AF65-F5344CB8AC3E}">
        <p14:creationId xmlns:p14="http://schemas.microsoft.com/office/powerpoint/2010/main" val="37679722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sz="3200" dirty="0" smtClean="0">
                <a:cs typeface="B Yekan" panose="00000400000000000000" pitchFamily="2" charset="-78"/>
              </a:rPr>
              <a:t>معرفی:</a:t>
            </a:r>
            <a:endParaRPr lang="en-US" sz="3200" dirty="0">
              <a:cs typeface="B Yekan" panose="00000400000000000000" pitchFamily="2" charset="-78"/>
            </a:endParaRPr>
          </a:p>
        </p:txBody>
      </p:sp>
      <p:sp>
        <p:nvSpPr>
          <p:cNvPr id="3" name="Content Placeholder 2"/>
          <p:cNvSpPr>
            <a:spLocks noGrp="1"/>
          </p:cNvSpPr>
          <p:nvPr>
            <p:ph idx="1"/>
          </p:nvPr>
        </p:nvSpPr>
        <p:spPr>
          <a:xfrm>
            <a:off x="1331640" y="781050"/>
            <a:ext cx="7617098" cy="4520158"/>
          </a:xfrm>
        </p:spPr>
        <p:txBody>
          <a:bodyPr>
            <a:normAutofit fontScale="92500"/>
          </a:bodyPr>
          <a:lstStyle/>
          <a:p>
            <a:pPr algn="just" rtl="1">
              <a:buFont typeface="Arial" panose="020B0604020202020204" pitchFamily="34" charset="0"/>
              <a:buChar char="•"/>
            </a:pPr>
            <a:r>
              <a:rPr lang="fa-IR" dirty="0" smtClean="0">
                <a:cs typeface="B Homa" panose="00000400000000000000" pitchFamily="2" charset="-78"/>
              </a:rPr>
              <a:t>این بخش به بررسی روش هایی می پردازد که به کمک آن شهر سنگاپور توانسته است تناقض بین برنامه ریزی جهت موتوریزه شدن و حمل و نقل پایدار را از بین ببرد.مدیریت حمل و نقل کارآمد در سنگاپور این اجازه را به کاربران می دهد که خودشان روش حمل و نقل دلخواهشان را انتخاب کنند.</a:t>
            </a:r>
          </a:p>
          <a:p>
            <a:pPr algn="just" rtl="1">
              <a:buFont typeface="Arial" panose="020B0604020202020204" pitchFamily="34" charset="0"/>
              <a:buChar char="•"/>
            </a:pPr>
            <a:r>
              <a:rPr lang="fa-IR" dirty="0" smtClean="0">
                <a:cs typeface="B Homa" panose="00000400000000000000" pitchFamily="2" charset="-78"/>
              </a:rPr>
              <a:t>زیر ساخت حمل و نقل عمومی سنگاپور شامل مترو به عنوان ستون فقرات سیستم،قطار سبک شهری و اتوبوس ها به عنوان سرویس های تغذیه کننده مترو و تاکسی ها به عنوان سرویس های نهایی می باشد.</a:t>
            </a:r>
          </a:p>
          <a:p>
            <a:pPr algn="just" rtl="1">
              <a:buFont typeface="Arial" panose="020B0604020202020204" pitchFamily="34" charset="0"/>
              <a:buChar char="•"/>
            </a:pPr>
            <a:r>
              <a:rPr lang="fa-IR" dirty="0" smtClean="0">
                <a:cs typeface="B Homa" panose="00000400000000000000" pitchFamily="2" charset="-78"/>
              </a:rPr>
              <a:t>شبکه مترو در سنگاپور به طول 109 کیلومتر بوده و شامل 66 ایستگاه می باشد.شبکه قطار سبک شهری نیز با طول 29 کیلومتر دارای 33 ایستگاه می باشد.تعداد اتوبوس ها  در سال 2007 ،3255 دستگاه بوده و تعداد خطوط اتوبوس رانی در حال کار 325 خط می باشد و مجوعا شامل 24446 دستگاه تاکسی در سطح شهر می باشد</a:t>
            </a:r>
          </a:p>
        </p:txBody>
      </p:sp>
    </p:spTree>
    <p:extLst>
      <p:ext uri="{BB962C8B-B14F-4D97-AF65-F5344CB8AC3E}">
        <p14:creationId xmlns:p14="http://schemas.microsoft.com/office/powerpoint/2010/main" val="34965637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9333" y="-603448"/>
            <a:ext cx="7704667" cy="1981200"/>
          </a:xfrm>
        </p:spPr>
        <p:txBody>
          <a:bodyPr>
            <a:normAutofit/>
          </a:bodyPr>
          <a:lstStyle/>
          <a:p>
            <a:pPr algn="r"/>
            <a:r>
              <a:rPr lang="fa-IR" sz="3200" dirty="0" smtClean="0">
                <a:latin typeface="Angsana New" panose="02020603050405020304" pitchFamily="18" charset="-34"/>
                <a:cs typeface="B Yekan" panose="00000400000000000000" pitchFamily="2" charset="-78"/>
              </a:rPr>
              <a:t>سیاست های حمل و نقل شهری در سنگاپور</a:t>
            </a:r>
            <a:endParaRPr lang="en-US" sz="3200" dirty="0">
              <a:latin typeface="Angsana New" panose="02020603050405020304" pitchFamily="18" charset="-34"/>
              <a:cs typeface="B Yekan" panose="00000400000000000000" pitchFamily="2" charset="-78"/>
            </a:endParaRPr>
          </a:p>
        </p:txBody>
      </p:sp>
      <p:sp>
        <p:nvSpPr>
          <p:cNvPr id="3" name="Content Placeholder 2"/>
          <p:cNvSpPr>
            <a:spLocks noGrp="1"/>
          </p:cNvSpPr>
          <p:nvPr>
            <p:ph idx="1"/>
          </p:nvPr>
        </p:nvSpPr>
        <p:spPr>
          <a:xfrm>
            <a:off x="969962" y="692696"/>
            <a:ext cx="7978775" cy="5835650"/>
          </a:xfrm>
        </p:spPr>
        <p:txBody>
          <a:bodyPr/>
          <a:lstStyle/>
          <a:p>
            <a:pPr algn="just" rtl="1"/>
            <a:r>
              <a:rPr lang="fa-IR" sz="2500" b="1" dirty="0" smtClean="0">
                <a:cs typeface="B Homa" panose="00000400000000000000" pitchFamily="2" charset="-78"/>
              </a:rPr>
              <a:t>1- سیستم حمل و نقل عمومی کارآمد با تنوع خدماتی</a:t>
            </a:r>
          </a:p>
          <a:p>
            <a:pPr algn="just" rtl="1">
              <a:buFont typeface="Wingdings" panose="05000000000000000000" pitchFamily="2" charset="2"/>
              <a:buChar char="ü"/>
            </a:pPr>
            <a:r>
              <a:rPr lang="fa-IR" dirty="0" smtClean="0">
                <a:cs typeface="B Homa" panose="00000400000000000000" pitchFamily="2" charset="-78"/>
              </a:rPr>
              <a:t>اخذ کرایه کم در خطوط حمل و نقل انبوه بر : که تضمین می کند افراد عادی از عهده استفاده از حمل و نقل عمومی برآیند.</a:t>
            </a:r>
          </a:p>
          <a:p>
            <a:pPr algn="just" rtl="1">
              <a:buFont typeface="Wingdings" panose="05000000000000000000" pitchFamily="2" charset="2"/>
              <a:buChar char="ü"/>
            </a:pPr>
            <a:r>
              <a:rPr lang="fa-IR" dirty="0" smtClean="0">
                <a:cs typeface="B Homa" panose="00000400000000000000" pitchFamily="2" charset="-78"/>
              </a:rPr>
              <a:t>اتوبوس های با کرایه بیشتر :برای کسانی که آماده پرداخت کرایه بالاتر در ازای سطح بالاتر از خدمات اتوبوسی هستند.</a:t>
            </a:r>
          </a:p>
          <a:p>
            <a:pPr algn="just" rtl="1">
              <a:buFont typeface="Wingdings" panose="05000000000000000000" pitchFamily="2" charset="2"/>
              <a:buChar char="ü"/>
            </a:pPr>
            <a:r>
              <a:rPr lang="fa-IR" dirty="0" smtClean="0">
                <a:cs typeface="B Homa" panose="00000400000000000000" pitchFamily="2" charset="-78"/>
              </a:rPr>
              <a:t>سیستم حمل و نقل عمومی تاکسی ها : خدمات خصوصی تری و به علاوه تسهیلاتی برای استفاده از افراد معلول و ناتوان در  شبکه حمل و نقل عمومی در نظر گرفته شده است . </a:t>
            </a:r>
          </a:p>
          <a:p>
            <a:pPr algn="just" rtl="1">
              <a:buFont typeface="Wingdings" panose="05000000000000000000" pitchFamily="2" charset="2"/>
              <a:buChar char="ü"/>
            </a:pPr>
            <a:r>
              <a:rPr lang="fa-IR" dirty="0" smtClean="0">
                <a:cs typeface="B Homa" panose="00000400000000000000" pitchFamily="2" charset="-78"/>
              </a:rPr>
              <a:t>مسافران کم درآمد : استفاده از روش های کمک کننده از جمله :طرح های باز توزیع درآمد دولتی و هزینه های حمل و نقل توسط دولت </a:t>
            </a:r>
          </a:p>
          <a:p>
            <a:pPr algn="just" rtl="1"/>
            <a:endParaRPr lang="fa-IR" dirty="0" smtClean="0">
              <a:cs typeface="B Homa" panose="00000400000000000000" pitchFamily="2" charset="-78"/>
            </a:endParaRPr>
          </a:p>
          <a:p>
            <a:pPr algn="just" rtl="1"/>
            <a:endParaRPr lang="en-US" dirty="0">
              <a:cs typeface="B Homa"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072761"/>
            <a:ext cx="4048132" cy="2756458"/>
          </a:xfrm>
          <a:prstGeom prst="rect">
            <a:avLst/>
          </a:prstGeom>
        </p:spPr>
      </p:pic>
    </p:spTree>
    <p:extLst>
      <p:ext uri="{BB962C8B-B14F-4D97-AF65-F5344CB8AC3E}">
        <p14:creationId xmlns:p14="http://schemas.microsoft.com/office/powerpoint/2010/main" val="14130337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675456"/>
            <a:ext cx="7704667" cy="1981200"/>
          </a:xfrm>
        </p:spPr>
        <p:txBody>
          <a:bodyPr>
            <a:normAutofit/>
          </a:bodyPr>
          <a:lstStyle/>
          <a:p>
            <a:pPr algn="r"/>
            <a:r>
              <a:rPr lang="fa-IR" sz="2800" b="1" dirty="0">
                <a:cs typeface="B Yekan" panose="00000400000000000000" pitchFamily="2" charset="-78"/>
              </a:rPr>
              <a:t>1- سیستم حمل و نقل عمومی کارآمد با تنوع </a:t>
            </a:r>
            <a:r>
              <a:rPr lang="fa-IR" sz="2800" b="1" dirty="0" smtClean="0">
                <a:cs typeface="B Yekan" panose="00000400000000000000" pitchFamily="2" charset="-78"/>
              </a:rPr>
              <a:t>خدماتی</a:t>
            </a:r>
            <a:endParaRPr lang="en-US" sz="2800" dirty="0">
              <a:cs typeface="B Yekan" panose="00000400000000000000" pitchFamily="2" charset="-78"/>
            </a:endParaRPr>
          </a:p>
        </p:txBody>
      </p:sp>
      <p:sp>
        <p:nvSpPr>
          <p:cNvPr id="3" name="Content Placeholder 2"/>
          <p:cNvSpPr>
            <a:spLocks noGrp="1"/>
          </p:cNvSpPr>
          <p:nvPr>
            <p:ph idx="1"/>
          </p:nvPr>
        </p:nvSpPr>
        <p:spPr>
          <a:xfrm>
            <a:off x="755576" y="677959"/>
            <a:ext cx="8121154" cy="5924004"/>
          </a:xfrm>
        </p:spPr>
        <p:txBody>
          <a:bodyPr>
            <a:normAutofit/>
          </a:bodyPr>
          <a:lstStyle/>
          <a:p>
            <a:pPr algn="r"/>
            <a:r>
              <a:rPr lang="fa-IR" sz="1900" b="1" dirty="0" smtClean="0">
                <a:cs typeface="B Homa" panose="00000400000000000000" pitchFamily="2" charset="-78"/>
              </a:rPr>
              <a:t>1-مترو و قطار سبک شهری </a:t>
            </a:r>
          </a:p>
          <a:p>
            <a:pPr algn="r" rtl="1"/>
            <a:r>
              <a:rPr lang="fa-IR" sz="1900" dirty="0" smtClean="0">
                <a:cs typeface="B Homa" panose="00000400000000000000" pitchFamily="2" charset="-78"/>
              </a:rPr>
              <a:t>مترو سریع ترین شیوه حمل و نقلی برای عبور کامل از سرتاسر سنگاپور بهترین شیوه است.کرایه نسبتا پایین و در بیش از 48 ایستگاه توقف دارد.</a:t>
            </a:r>
            <a:r>
              <a:rPr lang="fa-IR" sz="1900" dirty="0">
                <a:cs typeface="B Homa" panose="00000400000000000000" pitchFamily="2" charset="-78"/>
              </a:rPr>
              <a:t> قطار سبک شهری بیشتر جنبه تقریحی دارد با عبور از مناظر طبیعی </a:t>
            </a:r>
            <a:r>
              <a:rPr lang="fa-IR" sz="1900" dirty="0" smtClean="0">
                <a:cs typeface="B Homa" panose="00000400000000000000" pitchFamily="2" charset="-78"/>
              </a:rPr>
              <a:t>جزیره توجه گردشگران را به خود جلب کرده است.</a:t>
            </a:r>
          </a:p>
          <a:p>
            <a:pPr algn="r" rtl="1"/>
            <a:r>
              <a:rPr lang="fa-IR" sz="1900" b="1" dirty="0" smtClean="0">
                <a:cs typeface="B Homa" panose="00000400000000000000" pitchFamily="2" charset="-78"/>
              </a:rPr>
              <a:t>2- اتوبوس ها </a:t>
            </a:r>
          </a:p>
          <a:p>
            <a:pPr algn="r" rtl="1"/>
            <a:r>
              <a:rPr lang="fa-IR" sz="1900" dirty="0" smtClean="0">
                <a:cs typeface="B Homa" panose="00000400000000000000" pitchFamily="2" charset="-78"/>
              </a:rPr>
              <a:t>قوانین و مکانیزم ها جهت بهبود خدمات اتوبوسی :</a:t>
            </a:r>
          </a:p>
          <a:p>
            <a:pPr algn="r" rtl="1">
              <a:buFont typeface="Wingdings" panose="05000000000000000000" pitchFamily="2" charset="2"/>
              <a:buChar char="Ø"/>
            </a:pPr>
            <a:r>
              <a:rPr lang="fa-IR" sz="1900" dirty="0" smtClean="0">
                <a:cs typeface="B Homa" panose="00000400000000000000" pitchFamily="2" charset="-78"/>
              </a:rPr>
              <a:t>الویت دادن به اتوبوس ها در تقاطع های ترافیکی </a:t>
            </a:r>
          </a:p>
          <a:p>
            <a:pPr algn="r" rtl="1">
              <a:buFont typeface="Wingdings" panose="05000000000000000000" pitchFamily="2" charset="2"/>
              <a:buChar char="Ø"/>
            </a:pPr>
            <a:r>
              <a:rPr lang="fa-IR" sz="1900" dirty="0" smtClean="0">
                <a:cs typeface="B Homa" panose="00000400000000000000" pitchFamily="2" charset="-78"/>
              </a:rPr>
              <a:t>قرار دادن چراغ های راهنمایی هوشمند </a:t>
            </a:r>
          </a:p>
          <a:p>
            <a:pPr algn="r" rtl="1">
              <a:buFont typeface="Wingdings" panose="05000000000000000000" pitchFamily="2" charset="2"/>
              <a:buChar char="Ø"/>
            </a:pPr>
            <a:r>
              <a:rPr lang="fa-IR" sz="1900" dirty="0" smtClean="0">
                <a:cs typeface="B Homa" panose="00000400000000000000" pitchFamily="2" charset="-78"/>
              </a:rPr>
              <a:t>معرفی خطوط بیشتر اتوبوس رانی</a:t>
            </a:r>
          </a:p>
          <a:p>
            <a:pPr algn="r" rtl="1">
              <a:buFont typeface="Wingdings" panose="05000000000000000000" pitchFamily="2" charset="2"/>
              <a:buChar char="Ø"/>
            </a:pPr>
            <a:r>
              <a:rPr lang="fa-IR" sz="1900" dirty="0" smtClean="0">
                <a:cs typeface="B Homa" panose="00000400000000000000" pitchFamily="2" charset="-78"/>
              </a:rPr>
              <a:t>سرویس دهی از 6 صبح تا 12 شب که مدت زمان انتظار </a:t>
            </a:r>
          </a:p>
          <a:p>
            <a:pPr marL="0" indent="0" algn="r" rtl="1"/>
            <a:r>
              <a:rPr lang="fa-IR" sz="1900" dirty="0">
                <a:cs typeface="B Homa" panose="00000400000000000000" pitchFamily="2" charset="-78"/>
              </a:rPr>
              <a:t> </a:t>
            </a:r>
            <a:r>
              <a:rPr lang="fa-IR" sz="1900" dirty="0" smtClean="0">
                <a:cs typeface="B Homa" panose="00000400000000000000" pitchFamily="2" charset="-78"/>
              </a:rPr>
              <a:t>     مسافرین از 10 دقیقه تجاوز نکند</a:t>
            </a:r>
          </a:p>
          <a:p>
            <a:pPr marL="0" indent="0" algn="r" rtl="1"/>
            <a:r>
              <a:rPr lang="fa-IR" sz="1900" b="1" dirty="0" smtClean="0">
                <a:cs typeface="B Homa" panose="00000400000000000000" pitchFamily="2" charset="-78"/>
              </a:rPr>
              <a:t>3-.تاکسی ها </a:t>
            </a:r>
          </a:p>
          <a:p>
            <a:pPr marL="0" indent="0" algn="r" rtl="1"/>
            <a:r>
              <a:rPr lang="fa-IR" sz="1900" dirty="0" smtClean="0">
                <a:cs typeface="B Homa" panose="00000400000000000000" pitchFamily="2" charset="-78"/>
              </a:rPr>
              <a:t>شکل غالب حمل و نقل عمومی در سنگاپور به شمار می روند.حد واسط بین حمل و نقل شخصی و عمومی هستند.کرایه تاکسی در سنگاپور به دلیل مالیات کمتر در مقایسه با سایر  کشورها ارزان است. تاکسی ها با پرداخت عوارض می توانند به محدوده طرح ترافیک وارد شوند.</a:t>
            </a:r>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108520" y="2204864"/>
            <a:ext cx="4248472" cy="3179955"/>
          </a:xfrm>
          <a:prstGeom prst="rect">
            <a:avLst/>
          </a:prstGeom>
        </p:spPr>
      </p:pic>
    </p:spTree>
    <p:extLst>
      <p:ext uri="{BB962C8B-B14F-4D97-AF65-F5344CB8AC3E}">
        <p14:creationId xmlns:p14="http://schemas.microsoft.com/office/powerpoint/2010/main" val="32333294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315416"/>
            <a:ext cx="7704667" cy="1981200"/>
          </a:xfrm>
        </p:spPr>
        <p:txBody>
          <a:bodyPr>
            <a:normAutofit/>
          </a:bodyPr>
          <a:lstStyle/>
          <a:p>
            <a:pPr algn="r"/>
            <a:r>
              <a:rPr lang="fa-IR" sz="3200" dirty="0" smtClean="0">
                <a:cs typeface="B Yekan" panose="00000400000000000000" pitchFamily="2" charset="-78"/>
              </a:rPr>
              <a:t>2-سیاست های کنترل اتومبیل های شخصی</a:t>
            </a:r>
            <a:endParaRPr lang="en-US" sz="3200" dirty="0">
              <a:cs typeface="B Yekan" panose="00000400000000000000" pitchFamily="2" charset="-78"/>
            </a:endParaRPr>
          </a:p>
        </p:txBody>
      </p:sp>
      <p:sp>
        <p:nvSpPr>
          <p:cNvPr id="3" name="Content Placeholder 2"/>
          <p:cNvSpPr>
            <a:spLocks noGrp="1"/>
          </p:cNvSpPr>
          <p:nvPr>
            <p:ph idx="1"/>
          </p:nvPr>
        </p:nvSpPr>
        <p:spPr>
          <a:xfrm>
            <a:off x="978561" y="1268760"/>
            <a:ext cx="7978775" cy="5835650"/>
          </a:xfrm>
        </p:spPr>
        <p:txBody>
          <a:bodyPr/>
          <a:lstStyle/>
          <a:p>
            <a:pPr algn="just" rtl="1">
              <a:buFont typeface="Wingdings" panose="05000000000000000000" pitchFamily="2" charset="2"/>
              <a:buChar char="ü"/>
            </a:pPr>
            <a:r>
              <a:rPr lang="fa-IR" dirty="0" smtClean="0">
                <a:cs typeface="B Homa" panose="00000400000000000000" pitchFamily="2" charset="-78"/>
              </a:rPr>
              <a:t>تعداد وسایل نقلیه شخصی در سال 2008 در سنگاپور 875 هزار بوده که با رشد 1/4 درصدی در سال 2010 به 911 هزار رسیده است.</a:t>
            </a:r>
          </a:p>
          <a:p>
            <a:pPr algn="just" rtl="1">
              <a:buFont typeface="Wingdings" panose="05000000000000000000" pitchFamily="2" charset="2"/>
              <a:buChar char="ü"/>
            </a:pPr>
            <a:r>
              <a:rPr lang="fa-IR" dirty="0" smtClean="0">
                <a:cs typeface="B Homa" panose="00000400000000000000" pitchFamily="2" charset="-78"/>
              </a:rPr>
              <a:t>کنترل موتوریزه شدن در سنگاپور بیشتر ناشی از محدودیت فضا به عنوان محدودیتی برای تعداد وسایط نقلیه بوده تا ملاحظات زیست محیطی .</a:t>
            </a:r>
          </a:p>
          <a:p>
            <a:pPr algn="just" rtl="1">
              <a:buFont typeface="Wingdings" panose="05000000000000000000" pitchFamily="2" charset="2"/>
              <a:buChar char="ü"/>
            </a:pPr>
            <a:r>
              <a:rPr lang="fa-IR" dirty="0" smtClean="0">
                <a:cs typeface="B Homa" panose="00000400000000000000" pitchFamily="2" charset="-78"/>
              </a:rPr>
              <a:t>دولت به منظور افزایش کارایی ارقام سرسام آوری در توسعه بزرگراه ها و شبکه های جاده ای سرمایه گذاری نمود. در نتیجه اجرای این سیاست ، در بازه زمانی 1986-1996 تعداد اتومبیل 45% رشد کرد و تا سال 2006تعداد اتومبیل ها از  341000 به 422000 دستگاه رسید که در حدود 24% رشد داشته است.</a:t>
            </a:r>
          </a:p>
          <a:p>
            <a:pPr algn="just" rtl="1">
              <a:buFont typeface="Wingdings" panose="05000000000000000000" pitchFamily="2" charset="2"/>
              <a:buChar char="ü"/>
            </a:pPr>
            <a:r>
              <a:rPr lang="fa-IR" dirty="0" smtClean="0">
                <a:cs typeface="B Homa" panose="00000400000000000000" pitchFamily="2" charset="-78"/>
              </a:rPr>
              <a:t>به منظور کاهش استفاده از اتومبیل های شخصی در شهر سنگاپور،مجموعه ای از سیاست های هماهنگ توسط مدیران اتخاذ شد که عبارت بودند از :کنترل مالکیت و استفاده از اتومبیل ،تقویت زیر ساخت ها و کارایی حمل و نقل عمومی .</a:t>
            </a:r>
          </a:p>
          <a:p>
            <a:pPr algn="just" rtl="1"/>
            <a:endParaRPr lang="fa-IR" dirty="0" smtClean="0">
              <a:cs typeface="B Homa" panose="00000400000000000000" pitchFamily="2" charset="-78"/>
            </a:endParaRPr>
          </a:p>
        </p:txBody>
      </p:sp>
    </p:spTree>
    <p:extLst>
      <p:ext uri="{BB962C8B-B14F-4D97-AF65-F5344CB8AC3E}">
        <p14:creationId xmlns:p14="http://schemas.microsoft.com/office/powerpoint/2010/main" val="17038798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692696"/>
            <a:ext cx="7905131" cy="5779988"/>
          </a:xfrm>
        </p:spPr>
        <p:txBody>
          <a:bodyPr>
            <a:normAutofit fontScale="92500"/>
          </a:bodyPr>
          <a:lstStyle/>
          <a:p>
            <a:pPr algn="just" rtl="1"/>
            <a:r>
              <a:rPr lang="fa-IR" sz="2200" b="1" dirty="0" smtClean="0">
                <a:cs typeface="B Homa" panose="00000400000000000000" pitchFamily="2" charset="-78"/>
              </a:rPr>
              <a:t>1-سیستم سهمیه بندی اتومبیل </a:t>
            </a:r>
            <a:r>
              <a:rPr lang="en-US" sz="2200" b="1" dirty="0" smtClean="0">
                <a:latin typeface="Angsana New" panose="02020603050405020304" pitchFamily="18" charset="-34"/>
                <a:cs typeface="Angsana New" panose="02020603050405020304" pitchFamily="18" charset="-34"/>
              </a:rPr>
              <a:t>(VQS)</a:t>
            </a:r>
          </a:p>
          <a:p>
            <a:pPr lvl="1" algn="just" rtl="1"/>
            <a:r>
              <a:rPr lang="fa-IR" sz="2200" dirty="0" smtClean="0">
                <a:latin typeface="Angsana New" panose="02020603050405020304" pitchFamily="18" charset="-34"/>
                <a:cs typeface="B Homa" panose="00000400000000000000" pitchFamily="2" charset="-78"/>
              </a:rPr>
              <a:t>ابتکاری از جانب دولت سنگاپور جهت مدیریت تعداد اتومبیل بوده است . </a:t>
            </a:r>
          </a:p>
          <a:p>
            <a:pPr lvl="1" algn="just" rtl="1"/>
            <a:r>
              <a:rPr lang="fa-IR" sz="2200" dirty="0" smtClean="0">
                <a:latin typeface="Angsana New" panose="02020603050405020304" pitchFamily="18" charset="-34"/>
                <a:cs typeface="B Homa" panose="00000400000000000000" pitchFamily="2" charset="-78"/>
              </a:rPr>
              <a:t>در روش </a:t>
            </a:r>
            <a:r>
              <a:rPr lang="en-US" sz="2200" dirty="0" smtClean="0">
                <a:latin typeface="Angsana New" panose="02020603050405020304" pitchFamily="18" charset="-34"/>
                <a:cs typeface="B Homa" panose="00000400000000000000" pitchFamily="2" charset="-78"/>
              </a:rPr>
              <a:t>VQS </a:t>
            </a:r>
            <a:r>
              <a:rPr lang="fa-IR" sz="2200" dirty="0" smtClean="0">
                <a:latin typeface="Angsana New" panose="02020603050405020304" pitchFamily="18" charset="-34"/>
                <a:cs typeface="B Homa" panose="00000400000000000000" pitchFamily="2" charset="-78"/>
              </a:rPr>
              <a:t> برنامه ریزی های دولتی و مکانیزم بازار در راستای تخصیص وسایط نقلیه به کاربران ، با یکدیگر تشریک مساعی دارند. در این طرح ،دولت موظف به کنترل نرخ رشد وسایط نقلیه بر اساس شرایط موجود ترافیکی و ظرفیت جاده ای از طریق برنامه ریزی می باشد.</a:t>
            </a:r>
          </a:p>
          <a:p>
            <a:pPr algn="just" rtl="1"/>
            <a:r>
              <a:rPr lang="fa-IR" sz="2200" b="1" dirty="0" smtClean="0">
                <a:latin typeface="Angsana New" panose="02020603050405020304" pitchFamily="18" charset="-34"/>
                <a:cs typeface="B Homa" panose="00000400000000000000" pitchFamily="2" charset="-78"/>
              </a:rPr>
              <a:t>2-وضع عوارض جاده ای </a:t>
            </a:r>
          </a:p>
          <a:p>
            <a:pPr lvl="1" algn="justLow" rtl="1"/>
            <a:r>
              <a:rPr lang="fa-IR" sz="2200" dirty="0" smtClean="0">
                <a:latin typeface="Angsana New" panose="02020603050405020304" pitchFamily="18" charset="-34"/>
                <a:cs typeface="B Homa" panose="00000400000000000000" pitchFamily="2" charset="-78"/>
              </a:rPr>
              <a:t>وضع عوارض جاده ای شهر سنگاپور در سال 1975 با اجرای طرح مجوزدهی ورود به محدوده (</a:t>
            </a:r>
            <a:r>
              <a:rPr lang="en-US" sz="2200" dirty="0" smtClean="0">
                <a:latin typeface="Angsana New" panose="02020603050405020304" pitchFamily="18" charset="-34"/>
                <a:cs typeface="B Homa" panose="00000400000000000000" pitchFamily="2" charset="-78"/>
              </a:rPr>
              <a:t>ALS</a:t>
            </a:r>
            <a:r>
              <a:rPr lang="fa-IR" sz="2200" dirty="0" smtClean="0">
                <a:latin typeface="Angsana New" panose="02020603050405020304" pitchFamily="18" charset="-34"/>
                <a:cs typeface="B Homa" panose="00000400000000000000" pitchFamily="2" charset="-78"/>
              </a:rPr>
              <a:t> )شروع گردید.طرح </a:t>
            </a:r>
            <a:r>
              <a:rPr lang="en-US" sz="2200" dirty="0" smtClean="0">
                <a:latin typeface="Angsana New" panose="02020603050405020304" pitchFamily="18" charset="-34"/>
                <a:cs typeface="B Homa" panose="00000400000000000000" pitchFamily="2" charset="-78"/>
              </a:rPr>
              <a:t>ALS </a:t>
            </a:r>
            <a:r>
              <a:rPr lang="fa-IR" sz="2200" dirty="0" smtClean="0">
                <a:latin typeface="Angsana New" panose="02020603050405020304" pitchFamily="18" charset="-34"/>
                <a:cs typeface="B Homa" panose="00000400000000000000" pitchFamily="2" charset="-78"/>
              </a:rPr>
              <a:t> جهت حل مشکل ازدحام در نواحی مرکزی در یک محدوده 725 هکتاری به کار گرفته شد.</a:t>
            </a:r>
          </a:p>
          <a:p>
            <a:pPr lvl="1" algn="justLow" rtl="1"/>
            <a:r>
              <a:rPr lang="fa-IR" sz="2200" dirty="0" smtClean="0">
                <a:latin typeface="Angsana New" panose="02020603050405020304" pitchFamily="18" charset="-34"/>
                <a:cs typeface="B Homa" panose="00000400000000000000" pitchFamily="2" charset="-78"/>
              </a:rPr>
              <a:t>وضع عوارض جاده ای از طریق یک سیستم کاربر-پرداز سعی در کاهش تقاضای ترافیک با مطالبه بها از همه وسایط نقلیه (به جز وسایط نقلیه ضروری ) که در عمل ،وسایط نقلیه می بایستی مجوز ورود به منطقه را خریداری و ارائه می کردند.</a:t>
            </a:r>
          </a:p>
          <a:p>
            <a:pPr lvl="1" algn="justLow" rtl="1"/>
            <a:r>
              <a:rPr lang="fa-IR" sz="2200" dirty="0" smtClean="0">
                <a:latin typeface="Angsana New" panose="02020603050405020304" pitchFamily="18" charset="-34"/>
                <a:cs typeface="B Homa" panose="00000400000000000000" pitchFamily="2" charset="-78"/>
              </a:rPr>
              <a:t>عوارض الکترونیکی جاده ای (</a:t>
            </a:r>
            <a:r>
              <a:rPr lang="en-US" sz="2200" dirty="0" smtClean="0">
                <a:latin typeface="Angsana New" panose="02020603050405020304" pitchFamily="18" charset="-34"/>
                <a:cs typeface="B Homa" panose="00000400000000000000" pitchFamily="2" charset="-78"/>
              </a:rPr>
              <a:t>ERP</a:t>
            </a:r>
            <a:r>
              <a:rPr lang="fa-IR" sz="2200" dirty="0" smtClean="0">
                <a:latin typeface="Angsana New" panose="02020603050405020304" pitchFamily="18" charset="-34"/>
                <a:cs typeface="B Homa" panose="00000400000000000000" pitchFamily="2" charset="-78"/>
              </a:rPr>
              <a:t> ) برای جایگزینی طرح مجوزدهی ورود به محدوده در سال 1998 معرفی شد.مزایای اصلی </a:t>
            </a:r>
            <a:r>
              <a:rPr lang="en-US" sz="2200" dirty="0" smtClean="0">
                <a:latin typeface="Angsana New" panose="02020603050405020304" pitchFamily="18" charset="-34"/>
                <a:cs typeface="B Homa" panose="00000400000000000000" pitchFamily="2" charset="-78"/>
              </a:rPr>
              <a:t>ERP </a:t>
            </a:r>
            <a:r>
              <a:rPr lang="fa-IR" sz="2200" dirty="0" smtClean="0">
                <a:latin typeface="Angsana New" panose="02020603050405020304" pitchFamily="18" charset="-34"/>
                <a:cs typeface="B Homa" panose="00000400000000000000" pitchFamily="2" charset="-78"/>
              </a:rPr>
              <a:t> سازگاری و انعطاف است.</a:t>
            </a:r>
            <a:endParaRPr lang="en-US" sz="2200" dirty="0">
              <a:latin typeface="Angsana New" panose="02020603050405020304" pitchFamily="18" charset="-34"/>
              <a:cs typeface="B Homa" panose="00000400000000000000" pitchFamily="2" charset="-78"/>
            </a:endParaRPr>
          </a:p>
        </p:txBody>
      </p:sp>
    </p:spTree>
    <p:extLst>
      <p:ext uri="{BB962C8B-B14F-4D97-AF65-F5344CB8AC3E}">
        <p14:creationId xmlns:p14="http://schemas.microsoft.com/office/powerpoint/2010/main" val="25982453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cs typeface="B Yekan" panose="00000400000000000000" pitchFamily="2" charset="-78"/>
              </a:rPr>
              <a:t>3-توجه به یکپارچگی سیستم حمل و نقل </a:t>
            </a:r>
            <a:endParaRPr lang="en-US" dirty="0">
              <a:cs typeface="B Yekan" panose="00000400000000000000" pitchFamily="2" charset="-78"/>
            </a:endParaRPr>
          </a:p>
        </p:txBody>
      </p:sp>
      <p:sp>
        <p:nvSpPr>
          <p:cNvPr id="3" name="Content Placeholder 2"/>
          <p:cNvSpPr>
            <a:spLocks noGrp="1"/>
          </p:cNvSpPr>
          <p:nvPr>
            <p:ph idx="1"/>
          </p:nvPr>
        </p:nvSpPr>
        <p:spPr/>
        <p:txBody>
          <a:bodyPr>
            <a:normAutofit fontScale="85000" lnSpcReduction="20000"/>
          </a:bodyPr>
          <a:lstStyle/>
          <a:p>
            <a:pPr algn="r" rtl="1"/>
            <a:r>
              <a:rPr lang="fa-IR" dirty="0" smtClean="0">
                <a:cs typeface="B Homa" panose="00000400000000000000" pitchFamily="2" charset="-78"/>
              </a:rPr>
              <a:t>در سنگاپور شبکه حمل و نقل عمومی و سیستم جاده ای در تلفیق با کاربری زمین طراحی شده و این نوع طراحی در سطح کلان با توجه به هماهنگی بین خطوط مترو با شهر های جدید و در سطح خرد در اطراف ایستگاه های مترو انجام شده است.</a:t>
            </a:r>
          </a:p>
          <a:p>
            <a:pPr algn="r" rtl="1"/>
            <a:r>
              <a:rPr lang="fa-IR" dirty="0" smtClean="0">
                <a:cs typeface="B Homa" panose="00000400000000000000" pitchFamily="2" charset="-78"/>
              </a:rPr>
              <a:t>شبکه حمل و نقل عمومی بر اساس یک ساختار چرخ و محور به صورت یکپارچه درآمده است.</a:t>
            </a:r>
          </a:p>
          <a:p>
            <a:pPr algn="r" rtl="1"/>
            <a:r>
              <a:rPr lang="fa-IR" dirty="0" smtClean="0">
                <a:cs typeface="B Homa" panose="00000400000000000000" pitchFamily="2" charset="-78"/>
              </a:rPr>
              <a:t>مراکز فعالیت یا مراکز شهری به وسیله شبکه مترو به یکدیگر متصل شده اند، در حالی که سیستم های قطار سبک شهری و اتوبوس ها بخش های مسکونی را به ایستگاه های مترو مرتبط می کنند.</a:t>
            </a:r>
          </a:p>
          <a:p>
            <a:pPr algn="r" rtl="1"/>
            <a:r>
              <a:rPr lang="fa-IR" dirty="0" smtClean="0">
                <a:cs typeface="B Homa" panose="00000400000000000000" pitchFamily="2" charset="-78"/>
              </a:rPr>
              <a:t>نکته مهم در ارتباط با سنگاپور وجود تعادل بین موتوریزه </a:t>
            </a:r>
          </a:p>
          <a:p>
            <a:pPr algn="r" rtl="1"/>
            <a:r>
              <a:rPr lang="fa-IR" dirty="0" smtClean="0">
                <a:cs typeface="B Homa" panose="00000400000000000000" pitchFamily="2" charset="-78"/>
              </a:rPr>
              <a:t>شدن و حمل و نقل عمومی است.</a:t>
            </a:r>
          </a:p>
          <a:p>
            <a:pPr algn="r" rtl="1"/>
            <a:endParaRPr lang="fa-IR" dirty="0" smtClean="0">
              <a:cs typeface="B Homa" panose="00000400000000000000" pitchFamily="2" charset="-78"/>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3360497"/>
            <a:ext cx="4616545" cy="325620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3241752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1214124"/>
            <a:ext cx="7401568" cy="418677"/>
          </a:xfrm>
        </p:spPr>
        <p:txBody>
          <a:bodyPr>
            <a:noAutofit/>
          </a:bodyPr>
          <a:lstStyle/>
          <a:p>
            <a:pPr algn="r" rtl="1"/>
            <a:r>
              <a:rPr lang="fa-IR" sz="2800" dirty="0" smtClean="0">
                <a:cs typeface="B Yekan" panose="00000400000000000000" pitchFamily="2" charset="-78"/>
              </a:rPr>
              <a:t>4-رویکرد </a:t>
            </a:r>
            <a:r>
              <a:rPr lang="fa-IR" sz="2800" dirty="0">
                <a:cs typeface="B Yekan" panose="00000400000000000000" pitchFamily="2" charset="-78"/>
              </a:rPr>
              <a:t>یکپارچه سازی حمل و نقل و کاربری زمین </a:t>
            </a:r>
            <a:br>
              <a:rPr lang="fa-IR" sz="2800" dirty="0">
                <a:cs typeface="B Yekan" panose="00000400000000000000" pitchFamily="2" charset="-78"/>
              </a:rPr>
            </a:br>
            <a:endParaRPr lang="en-US" sz="2800" dirty="0">
              <a:cs typeface="B Yekan" panose="00000400000000000000" pitchFamily="2" charset="-78"/>
            </a:endParaRPr>
          </a:p>
        </p:txBody>
      </p:sp>
      <p:sp>
        <p:nvSpPr>
          <p:cNvPr id="3" name="Content Placeholder 2"/>
          <p:cNvSpPr>
            <a:spLocks noGrp="1"/>
          </p:cNvSpPr>
          <p:nvPr>
            <p:ph idx="1"/>
          </p:nvPr>
        </p:nvSpPr>
        <p:spPr>
          <a:xfrm>
            <a:off x="1162032" y="2564904"/>
            <a:ext cx="7704667" cy="3332816"/>
          </a:xfrm>
        </p:spPr>
        <p:txBody>
          <a:bodyPr>
            <a:noAutofit/>
          </a:bodyPr>
          <a:lstStyle/>
          <a:p>
            <a:pPr algn="r" rtl="1">
              <a:lnSpc>
                <a:spcPct val="150000"/>
              </a:lnSpc>
            </a:pPr>
            <a:r>
              <a:rPr lang="fa-IR" sz="1800" dirty="0" smtClean="0">
                <a:cs typeface="B Homa" panose="00000400000000000000" pitchFamily="2" charset="-78"/>
              </a:rPr>
              <a:t>اقدامات متعددی که منجر به کاهش تراکم ترافیک شهری شد عبارت بودند از:</a:t>
            </a:r>
          </a:p>
          <a:p>
            <a:pPr algn="r" rtl="1">
              <a:lnSpc>
                <a:spcPct val="150000"/>
              </a:lnSpc>
            </a:pPr>
            <a:r>
              <a:rPr lang="fa-IR" sz="1800" dirty="0" smtClean="0">
                <a:cs typeface="B Homa" panose="00000400000000000000" pitchFamily="2" charset="-78"/>
              </a:rPr>
              <a:t>1-اقدامات مربوط به عرضه تسهیلات حمل و نقل مانند :افزایش ظرفیت حمل و نقل عمومی </a:t>
            </a:r>
          </a:p>
          <a:p>
            <a:pPr algn="r" rtl="1">
              <a:lnSpc>
                <a:spcPct val="150000"/>
              </a:lnSpc>
            </a:pPr>
            <a:r>
              <a:rPr lang="fa-IR" sz="1800" dirty="0" smtClean="0">
                <a:cs typeface="B Homa" panose="00000400000000000000" pitchFamily="2" charset="-78"/>
              </a:rPr>
              <a:t>2-اقدامات مربوط به تقاضا ،تشویق استفاده موثر از تسهیلات حمل و نقلی موجود </a:t>
            </a:r>
          </a:p>
          <a:p>
            <a:pPr algn="r" rtl="1">
              <a:lnSpc>
                <a:spcPct val="150000"/>
              </a:lnSpc>
            </a:pPr>
            <a:r>
              <a:rPr lang="fa-IR" sz="1800" dirty="0" smtClean="0">
                <a:cs typeface="B Homa" panose="00000400000000000000" pitchFamily="2" charset="-78"/>
              </a:rPr>
              <a:t>3- توسعه بافت های شهری در جهت پراکندگی فعالیت های اقتصادی و توسعه یکپارچگی عملی بین کاربری ها </a:t>
            </a:r>
          </a:p>
          <a:p>
            <a:pPr algn="r" rtl="1">
              <a:lnSpc>
                <a:spcPct val="150000"/>
              </a:lnSpc>
              <a:buFont typeface="Arial" panose="020B0604020202020204" pitchFamily="34" charset="0"/>
              <a:buChar char="•"/>
            </a:pPr>
            <a:r>
              <a:rPr lang="fa-IR" sz="1800" dirty="0">
                <a:cs typeface="B Homa" panose="00000400000000000000" pitchFamily="2" charset="-78"/>
              </a:rPr>
              <a:t> </a:t>
            </a:r>
            <a:r>
              <a:rPr lang="fa-IR" sz="1800" dirty="0" smtClean="0">
                <a:cs typeface="B Homa" panose="00000400000000000000" pitchFamily="2" charset="-78"/>
              </a:rPr>
              <a:t>سنگاپور هر سه اقدام را در سیاست یکپارچه سازی حمل و نقل زمین شهری قرار داد.اساسا اگر شهرها تابع عملکرد کارآمد و حامی محیط کار و زندگی</a:t>
            </a:r>
          </a:p>
          <a:p>
            <a:pPr algn="r" rtl="1">
              <a:lnSpc>
                <a:spcPct val="150000"/>
              </a:lnSpc>
            </a:pPr>
            <a:r>
              <a:rPr lang="fa-IR" sz="1800" dirty="0" smtClean="0">
                <a:cs typeface="B Homa" panose="00000400000000000000" pitchFamily="2" charset="-78"/>
              </a:rPr>
              <a:t>قابل قبول هستند،پس برنامه ریزی شهری و برنامه ریزی</a:t>
            </a:r>
          </a:p>
          <a:p>
            <a:pPr algn="r" rtl="1">
              <a:lnSpc>
                <a:spcPct val="150000"/>
              </a:lnSpc>
            </a:pPr>
            <a:r>
              <a:rPr lang="fa-IR" sz="1800" dirty="0" smtClean="0">
                <a:cs typeface="B Homa" panose="00000400000000000000" pitchFamily="2" charset="-78"/>
              </a:rPr>
              <a:t>مدیریت حمل و نقل باید هماهنگ و یکپارچه باشند.</a:t>
            </a:r>
          </a:p>
          <a:p>
            <a:pPr algn="r" rtl="1">
              <a:lnSpc>
                <a:spcPct val="150000"/>
              </a:lnSpc>
            </a:pPr>
            <a:r>
              <a:rPr lang="fa-IR" sz="1800" dirty="0" smtClean="0">
                <a:cs typeface="B Homa" panose="00000400000000000000" pitchFamily="2" charset="-78"/>
              </a:rPr>
              <a:t> </a:t>
            </a:r>
            <a:endParaRPr lang="en-US" sz="1800" dirty="0">
              <a:cs typeface="B Homa"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4378639"/>
            <a:ext cx="4203209" cy="2339786"/>
          </a:xfrm>
          <a:prstGeom prst="roundRect">
            <a:avLst>
              <a:gd name="adj" fmla="val 50000"/>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0992688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675456"/>
            <a:ext cx="7704667" cy="1981200"/>
          </a:xfrm>
        </p:spPr>
        <p:txBody>
          <a:bodyPr/>
          <a:lstStyle/>
          <a:p>
            <a:pPr algn="r" rtl="1"/>
            <a:r>
              <a:rPr lang="fa-IR" sz="2800" dirty="0" smtClean="0">
                <a:cs typeface="B Yekan" panose="00000400000000000000" pitchFamily="2" charset="-78"/>
              </a:rPr>
              <a:t>فهرست</a:t>
            </a:r>
            <a:r>
              <a:rPr lang="fa-IR" dirty="0" smtClean="0"/>
              <a:t> </a:t>
            </a:r>
            <a:endParaRPr lang="en-US" dirty="0"/>
          </a:p>
        </p:txBody>
      </p:sp>
      <p:sp>
        <p:nvSpPr>
          <p:cNvPr id="3" name="Content Placeholder 2"/>
          <p:cNvSpPr>
            <a:spLocks noGrp="1"/>
          </p:cNvSpPr>
          <p:nvPr>
            <p:ph idx="1"/>
          </p:nvPr>
        </p:nvSpPr>
        <p:spPr>
          <a:xfrm>
            <a:off x="539552" y="2924944"/>
            <a:ext cx="7704856" cy="5616624"/>
          </a:xfrm>
        </p:spPr>
        <p:txBody>
          <a:bodyPr>
            <a:normAutofit fontScale="92500" lnSpcReduction="20000"/>
          </a:bodyPr>
          <a:lstStyle/>
          <a:p>
            <a:pPr algn="r" rtl="1">
              <a:buFont typeface="Wingdings" panose="05000000000000000000" pitchFamily="2" charset="2"/>
              <a:buChar char="q"/>
            </a:pPr>
            <a:r>
              <a:rPr lang="fa-IR" sz="2100" b="1" dirty="0" smtClean="0">
                <a:cs typeface="B Homa" panose="00000400000000000000" pitchFamily="2" charset="-78"/>
              </a:rPr>
              <a:t>مقدمه </a:t>
            </a:r>
          </a:p>
          <a:p>
            <a:pPr algn="r" rtl="1">
              <a:buFont typeface="Wingdings" panose="05000000000000000000" pitchFamily="2" charset="2"/>
              <a:buChar char="q"/>
            </a:pPr>
            <a:r>
              <a:rPr lang="fa-IR" sz="2100" b="1" dirty="0" smtClean="0">
                <a:cs typeface="B Homa" panose="00000400000000000000" pitchFamily="2" charset="-78"/>
              </a:rPr>
              <a:t>سئول </a:t>
            </a:r>
          </a:p>
          <a:p>
            <a:pPr lvl="1" algn="r" rtl="1">
              <a:buFont typeface="Wingdings" panose="05000000000000000000" pitchFamily="2" charset="2"/>
              <a:buChar char="Ø"/>
            </a:pPr>
            <a:r>
              <a:rPr lang="fa-IR" sz="2000" dirty="0" smtClean="0">
                <a:cs typeface="B Homa" panose="00000400000000000000" pitchFamily="2" charset="-78"/>
              </a:rPr>
              <a:t>سیاست های حمل و نقل شهری سئول</a:t>
            </a:r>
          </a:p>
          <a:p>
            <a:pPr lvl="1" algn="r" rtl="1">
              <a:buFont typeface="Wingdings" panose="05000000000000000000" pitchFamily="2" charset="2"/>
              <a:buChar char="Ø"/>
            </a:pPr>
            <a:r>
              <a:rPr lang="fa-IR" sz="2000" dirty="0" smtClean="0">
                <a:cs typeface="B Homa" panose="00000400000000000000" pitchFamily="2" charset="-78"/>
              </a:rPr>
              <a:t>تاریخچه  حمل و نقل شهری در سئول </a:t>
            </a:r>
          </a:p>
          <a:p>
            <a:pPr lvl="1" algn="r" rtl="1">
              <a:buFont typeface="Wingdings" panose="05000000000000000000" pitchFamily="2" charset="2"/>
              <a:buChar char="Ø"/>
            </a:pPr>
            <a:r>
              <a:rPr lang="fa-IR" sz="2000" dirty="0" smtClean="0">
                <a:cs typeface="B Homa" panose="00000400000000000000" pitchFamily="2" charset="-78"/>
              </a:rPr>
              <a:t>خط مشی و اقدامات اولیه شهرداری سئول</a:t>
            </a:r>
          </a:p>
          <a:p>
            <a:pPr algn="r" rtl="1">
              <a:buFont typeface="Wingdings" panose="05000000000000000000" pitchFamily="2" charset="2"/>
              <a:buChar char="q"/>
            </a:pPr>
            <a:r>
              <a:rPr lang="fa-IR" sz="2100" b="1" dirty="0" smtClean="0">
                <a:cs typeface="B Homa" panose="00000400000000000000" pitchFamily="2" charset="-78"/>
              </a:rPr>
              <a:t>سنگاپور</a:t>
            </a:r>
          </a:p>
          <a:p>
            <a:pPr lvl="1" algn="r" rtl="1">
              <a:buFont typeface="Wingdings" panose="05000000000000000000" pitchFamily="2" charset="2"/>
              <a:buChar char="Ø"/>
            </a:pPr>
            <a:r>
              <a:rPr lang="fa-IR" sz="2000" dirty="0" smtClean="0">
                <a:cs typeface="B Homa" panose="00000400000000000000" pitchFamily="2" charset="-78"/>
              </a:rPr>
              <a:t>سیاست حمل و نقل شهری در سنگاپور</a:t>
            </a:r>
          </a:p>
          <a:p>
            <a:pPr lvl="1" algn="r" rtl="1">
              <a:buFont typeface="Wingdings" panose="05000000000000000000" pitchFamily="2" charset="2"/>
              <a:buChar char="Ø"/>
            </a:pPr>
            <a:r>
              <a:rPr lang="fa-IR" sz="2000" dirty="0">
                <a:cs typeface="B Homa" panose="00000400000000000000" pitchFamily="2" charset="-78"/>
              </a:rPr>
              <a:t>سیستم حمل و نقل عمومی کارآمد با تنوع </a:t>
            </a:r>
            <a:r>
              <a:rPr lang="fa-IR" sz="2000" dirty="0" smtClean="0">
                <a:cs typeface="B Homa" panose="00000400000000000000" pitchFamily="2" charset="-78"/>
              </a:rPr>
              <a:t>خدماتی</a:t>
            </a:r>
          </a:p>
          <a:p>
            <a:pPr lvl="1" algn="r" rtl="1">
              <a:buFont typeface="Wingdings" panose="05000000000000000000" pitchFamily="2" charset="2"/>
              <a:buChar char="Ø"/>
            </a:pPr>
            <a:r>
              <a:rPr lang="fa-IR" sz="2000" dirty="0" smtClean="0">
                <a:cs typeface="B Homa" panose="00000400000000000000" pitchFamily="2" charset="-78"/>
              </a:rPr>
              <a:t>سیاست </a:t>
            </a:r>
            <a:r>
              <a:rPr lang="fa-IR" sz="2000" dirty="0">
                <a:cs typeface="B Homa" panose="00000400000000000000" pitchFamily="2" charset="-78"/>
              </a:rPr>
              <a:t>های کنترل اتومبیل های </a:t>
            </a:r>
            <a:r>
              <a:rPr lang="fa-IR" sz="2000" dirty="0" smtClean="0">
                <a:cs typeface="B Homa" panose="00000400000000000000" pitchFamily="2" charset="-78"/>
              </a:rPr>
              <a:t>شخصی</a:t>
            </a:r>
          </a:p>
          <a:p>
            <a:pPr lvl="1" algn="r" rtl="1">
              <a:buFont typeface="Wingdings" panose="05000000000000000000" pitchFamily="2" charset="2"/>
              <a:buChar char="Ø"/>
            </a:pPr>
            <a:r>
              <a:rPr lang="fa-IR" sz="2000" dirty="0">
                <a:cs typeface="B Homa" panose="00000400000000000000" pitchFamily="2" charset="-78"/>
              </a:rPr>
              <a:t>توجه به یکپارچگی سیستم حمل و نقل </a:t>
            </a:r>
            <a:endParaRPr lang="fa-IR" sz="2000" dirty="0" smtClean="0">
              <a:cs typeface="B Homa" panose="00000400000000000000" pitchFamily="2" charset="-78"/>
            </a:endParaRPr>
          </a:p>
          <a:p>
            <a:pPr lvl="1" algn="r" rtl="1">
              <a:buFont typeface="Wingdings" panose="05000000000000000000" pitchFamily="2" charset="2"/>
              <a:buChar char="Ø"/>
            </a:pPr>
            <a:r>
              <a:rPr lang="fa-IR" sz="2000" dirty="0">
                <a:cs typeface="B Homa" panose="00000400000000000000" pitchFamily="2" charset="-78"/>
              </a:rPr>
              <a:t>رویکرد یکپارچه سازی حمل و نقل و کاربری زمین </a:t>
            </a:r>
            <a:endParaRPr lang="fa-IR" sz="2000" dirty="0" smtClean="0">
              <a:cs typeface="B Homa" panose="00000400000000000000" pitchFamily="2" charset="-78"/>
            </a:endParaRPr>
          </a:p>
          <a:p>
            <a:pPr algn="r" rtl="1">
              <a:buFont typeface="Wingdings" panose="05000000000000000000" pitchFamily="2" charset="2"/>
              <a:buChar char="q"/>
            </a:pPr>
            <a:r>
              <a:rPr lang="fa-IR" sz="2100" b="1" dirty="0">
                <a:cs typeface="B Homa" panose="00000400000000000000" pitchFamily="2" charset="-78"/>
              </a:rPr>
              <a:t>مقایسه تطبیقی تهران با نمونه های بررسی </a:t>
            </a:r>
            <a:r>
              <a:rPr lang="fa-IR" sz="2100" b="1" dirty="0" smtClean="0">
                <a:cs typeface="B Homa" panose="00000400000000000000" pitchFamily="2" charset="-78"/>
              </a:rPr>
              <a:t>شده</a:t>
            </a:r>
          </a:p>
          <a:p>
            <a:pPr algn="r" rtl="1">
              <a:buFont typeface="Wingdings" panose="05000000000000000000" pitchFamily="2" charset="2"/>
              <a:buChar char="q"/>
            </a:pPr>
            <a:r>
              <a:rPr lang="fa-IR" sz="2100" b="1" dirty="0">
                <a:cs typeface="B Homa" panose="00000400000000000000" pitchFamily="2" charset="-78"/>
              </a:rPr>
              <a:t>جمع بندی و نتیجه گیری </a:t>
            </a:r>
            <a:endParaRPr lang="fa-IR" sz="2100" b="1" dirty="0" smtClean="0">
              <a:cs typeface="B Homa" panose="00000400000000000000" pitchFamily="2" charset="-78"/>
            </a:endParaRPr>
          </a:p>
          <a:p>
            <a:pPr algn="r" rtl="1">
              <a:buFont typeface="Wingdings" panose="05000000000000000000" pitchFamily="2" charset="2"/>
              <a:buChar char="q"/>
            </a:pPr>
            <a:r>
              <a:rPr lang="fa-IR" sz="2100" b="1" dirty="0">
                <a:cs typeface="B Homa" panose="00000400000000000000" pitchFamily="2" charset="-78"/>
              </a:rPr>
              <a:t>  پیشنهادات ارائه شده برای بهبود حمل و نقل تهران </a:t>
            </a:r>
            <a:endParaRPr lang="fa-IR" sz="2100" b="1" dirty="0" smtClean="0">
              <a:cs typeface="B Homa" panose="00000400000000000000" pitchFamily="2" charset="-78"/>
            </a:endParaRPr>
          </a:p>
          <a:p>
            <a:pPr algn="r" rtl="1">
              <a:buFont typeface="Wingdings" panose="05000000000000000000" pitchFamily="2" charset="2"/>
              <a:buChar char="q"/>
            </a:pPr>
            <a:r>
              <a:rPr lang="fa-IR" sz="2100" b="1" dirty="0" smtClean="0">
                <a:cs typeface="B Homa" panose="00000400000000000000" pitchFamily="2" charset="-78"/>
              </a:rPr>
              <a:t>منابع</a:t>
            </a:r>
            <a:r>
              <a:rPr lang="fa-IR" sz="2100" dirty="0" smtClean="0">
                <a:cs typeface="B Homa" panose="00000400000000000000" pitchFamily="2" charset="-78"/>
              </a:rPr>
              <a:t> </a:t>
            </a:r>
          </a:p>
          <a:p>
            <a:pPr algn="r" rtl="1">
              <a:buFont typeface="Wingdings" panose="05000000000000000000" pitchFamily="2" charset="2"/>
              <a:buChar char="q"/>
            </a:pPr>
            <a:endParaRPr lang="fa-IR" sz="2100" dirty="0" smtClean="0">
              <a:cs typeface="B Homa" panose="00000400000000000000" pitchFamily="2" charset="-78"/>
            </a:endParaRPr>
          </a:p>
          <a:p>
            <a:pPr algn="r" rtl="1">
              <a:buFont typeface="Wingdings" panose="05000000000000000000" pitchFamily="2" charset="2"/>
              <a:buChar char="q"/>
            </a:pPr>
            <a:endParaRPr lang="fa-IR" sz="2100" dirty="0" smtClean="0">
              <a:cs typeface="B Homa" panose="00000400000000000000" pitchFamily="2" charset="-78"/>
            </a:endParaRPr>
          </a:p>
          <a:p>
            <a:pPr algn="r" rtl="1">
              <a:buFont typeface="Wingdings" panose="05000000000000000000" pitchFamily="2" charset="2"/>
              <a:buChar char="Ø"/>
            </a:pPr>
            <a:endParaRPr lang="fa-IR" sz="2100" dirty="0">
              <a:cs typeface="B Homa" panose="00000400000000000000" pitchFamily="2" charset="-78"/>
            </a:endParaRPr>
          </a:p>
          <a:p>
            <a:pPr algn="r" rtl="1">
              <a:buFont typeface="Wingdings" panose="05000000000000000000" pitchFamily="2" charset="2"/>
              <a:buChar char="Ø"/>
            </a:pPr>
            <a:endParaRPr lang="fa-IR" sz="2100" dirty="0" smtClean="0">
              <a:cs typeface="B Homa" panose="00000400000000000000" pitchFamily="2" charset="-78"/>
            </a:endParaRPr>
          </a:p>
          <a:p>
            <a:pPr algn="r" rtl="1">
              <a:buFont typeface="Wingdings" panose="05000000000000000000" pitchFamily="2" charset="2"/>
              <a:buChar char="Ø"/>
            </a:pPr>
            <a:endParaRPr lang="fa-IR" sz="2100" dirty="0" smtClean="0">
              <a:cs typeface="B Homa" panose="00000400000000000000" pitchFamily="2" charset="-78"/>
            </a:endParaRPr>
          </a:p>
          <a:p>
            <a:pPr algn="r" rtl="1">
              <a:buFont typeface="Wingdings" panose="05000000000000000000" pitchFamily="2" charset="2"/>
              <a:buChar char="Ø"/>
            </a:pPr>
            <a:endParaRPr lang="fa-IR" sz="2100" dirty="0" smtClean="0">
              <a:cs typeface="B Homa" panose="00000400000000000000" pitchFamily="2" charset="-78"/>
            </a:endParaRPr>
          </a:p>
          <a:p>
            <a:pPr algn="r" rtl="1">
              <a:buFont typeface="Wingdings" panose="05000000000000000000" pitchFamily="2" charset="2"/>
              <a:buChar char="Ø"/>
            </a:pPr>
            <a:endParaRPr lang="fa-IR" sz="2100" dirty="0" smtClean="0">
              <a:cs typeface="B Homa" panose="00000400000000000000" pitchFamily="2" charset="-78"/>
            </a:endParaRPr>
          </a:p>
          <a:p>
            <a:pPr algn="r" rtl="1">
              <a:buFont typeface="Wingdings" panose="05000000000000000000" pitchFamily="2" charset="2"/>
              <a:buChar char="Ø"/>
            </a:pPr>
            <a:endParaRPr lang="fa-IR" sz="2100" dirty="0" smtClean="0">
              <a:cs typeface="B Homa" panose="00000400000000000000" pitchFamily="2" charset="-78"/>
            </a:endParaRPr>
          </a:p>
          <a:p>
            <a:pPr marL="0" indent="0" algn="r" rtl="1"/>
            <a:endParaRPr lang="fa-IR" sz="2100" dirty="0" smtClean="0">
              <a:cs typeface="B Homa" panose="00000400000000000000" pitchFamily="2" charset="-78"/>
            </a:endParaRPr>
          </a:p>
          <a:p>
            <a:pPr algn="r" rtl="1">
              <a:buFont typeface="Wingdings" panose="05000000000000000000" pitchFamily="2" charset="2"/>
              <a:buChar char="Ø"/>
            </a:pPr>
            <a:endParaRPr lang="fa-IR" sz="2100" dirty="0" smtClean="0">
              <a:cs typeface="B Homa" panose="00000400000000000000" pitchFamily="2" charset="-78"/>
            </a:endParaRPr>
          </a:p>
          <a:p>
            <a:pPr algn="r" rtl="1">
              <a:buFont typeface="Wingdings" panose="05000000000000000000" pitchFamily="2" charset="2"/>
              <a:buChar char="Ø"/>
            </a:pPr>
            <a:endParaRPr lang="en-US" sz="2100" dirty="0">
              <a:cs typeface="B Homa" panose="00000400000000000000" pitchFamily="2" charset="-78"/>
            </a:endParaRPr>
          </a:p>
        </p:txBody>
      </p:sp>
    </p:spTree>
    <p:extLst>
      <p:ext uri="{BB962C8B-B14F-4D97-AF65-F5344CB8AC3E}">
        <p14:creationId xmlns:p14="http://schemas.microsoft.com/office/powerpoint/2010/main" val="39549154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0"/>
            <a:ext cx="8102551" cy="692696"/>
          </a:xfrm>
        </p:spPr>
        <p:txBody>
          <a:bodyPr>
            <a:noAutofit/>
          </a:bodyPr>
          <a:lstStyle/>
          <a:p>
            <a:pPr algn="r" rtl="1"/>
            <a:r>
              <a:rPr lang="fa-IR" sz="2800" dirty="0">
                <a:latin typeface="2  Tabassom"/>
                <a:cs typeface="B Yekan" panose="00000400000000000000" pitchFamily="2" charset="-78"/>
              </a:rPr>
              <a:t>استراتژی های </a:t>
            </a:r>
            <a:r>
              <a:rPr lang="fa-IR" sz="2800" dirty="0" smtClean="0">
                <a:latin typeface="2  Tabassom"/>
                <a:cs typeface="B Yekan" panose="00000400000000000000" pitchFamily="2" charset="-78"/>
              </a:rPr>
              <a:t>کلیدی </a:t>
            </a:r>
            <a:r>
              <a:rPr lang="fa-IR" sz="2800" dirty="0">
                <a:latin typeface="2  Tabassom"/>
                <a:cs typeface="B Yekan" panose="00000400000000000000" pitchFamily="2" charset="-78"/>
              </a:rPr>
              <a:t>سیاست یکپارچه سای زمین های </a:t>
            </a:r>
            <a:r>
              <a:rPr lang="fa-IR" sz="2800" dirty="0" smtClean="0">
                <a:latin typeface="2  Tabassom"/>
                <a:cs typeface="B Yekan" panose="00000400000000000000" pitchFamily="2" charset="-78"/>
              </a:rPr>
              <a:t>شهری</a:t>
            </a:r>
            <a:endParaRPr lang="en-US" sz="2800" dirty="0">
              <a:cs typeface="B Yekan" panose="00000400000000000000" pitchFamily="2" charset="-78"/>
            </a:endParaRPr>
          </a:p>
        </p:txBody>
      </p:sp>
      <p:sp>
        <p:nvSpPr>
          <p:cNvPr id="3" name="Content Placeholder 2"/>
          <p:cNvSpPr>
            <a:spLocks noGrp="1"/>
          </p:cNvSpPr>
          <p:nvPr>
            <p:ph idx="1"/>
          </p:nvPr>
        </p:nvSpPr>
        <p:spPr>
          <a:xfrm>
            <a:off x="755576" y="692696"/>
            <a:ext cx="7978775" cy="5835650"/>
          </a:xfrm>
        </p:spPr>
        <p:txBody>
          <a:bodyPr>
            <a:normAutofit fontScale="85000" lnSpcReduction="10000"/>
          </a:bodyPr>
          <a:lstStyle/>
          <a:p>
            <a:pPr algn="just" rtl="1">
              <a:lnSpc>
                <a:spcPct val="150000"/>
              </a:lnSpc>
              <a:buFont typeface="Arial" panose="020B0604020202020204" pitchFamily="34" charset="0"/>
              <a:buChar char="•"/>
            </a:pPr>
            <a:r>
              <a:rPr lang="fa-IR" dirty="0" smtClean="0">
                <a:latin typeface="2  Tabassom"/>
                <a:cs typeface="B Homa" panose="00000400000000000000" pitchFamily="2" charset="-78"/>
              </a:rPr>
              <a:t>از همان آغاز، برنامه ریزان حمل و نقل با مساحت محدود زمین و تراکم بالایی از توسعه در سنگاپور مواجه بودند.رشد کنترل نشده مالکیت و استفاده از اتومبیل شخصی به سرعت به مشکل عمده حل و نقل شهری منجر شد .</a:t>
            </a:r>
          </a:p>
          <a:p>
            <a:pPr algn="just" rtl="1">
              <a:lnSpc>
                <a:spcPct val="150000"/>
              </a:lnSpc>
              <a:buFont typeface="Arial" panose="020B0604020202020204" pitchFamily="34" charset="0"/>
              <a:buChar char="•"/>
            </a:pPr>
            <a:r>
              <a:rPr lang="fa-IR" dirty="0" smtClean="0">
                <a:latin typeface="2  Tabassom"/>
                <a:cs typeface="B Homa" panose="00000400000000000000" pitchFamily="2" charset="-78"/>
              </a:rPr>
              <a:t>این مسائل توسط دولت سنگاپور جدی گرفته شد و بنابراین ،سیاست یکپارچه سازی زمین های شهری با حمل و نقل و ترافیک توسط استراتژی های کلیدی زیر انجام شد :</a:t>
            </a:r>
          </a:p>
          <a:p>
            <a:pPr algn="just" rtl="1">
              <a:lnSpc>
                <a:spcPct val="150000"/>
              </a:lnSpc>
            </a:pPr>
            <a:r>
              <a:rPr lang="fa-IR" dirty="0" smtClean="0">
                <a:latin typeface="2  Tabassom"/>
                <a:cs typeface="B Homa" panose="00000400000000000000" pitchFamily="2" charset="-78"/>
              </a:rPr>
              <a:t>1- یکپارچه سازی کاربری زمین و برنامه ریزی حمل و نقل برای حداقل سازی سفرهای شهری </a:t>
            </a:r>
          </a:p>
          <a:p>
            <a:pPr algn="just" rtl="1">
              <a:lnSpc>
                <a:spcPct val="150000"/>
              </a:lnSpc>
            </a:pPr>
            <a:r>
              <a:rPr lang="fa-IR" dirty="0" smtClean="0">
                <a:latin typeface="2  Tabassom"/>
                <a:cs typeface="B Homa" panose="00000400000000000000" pitchFamily="2" charset="-78"/>
              </a:rPr>
              <a:t>2- توسعه شبکه جامع راه ها از جمله حداکثر سازی ظرفیت </a:t>
            </a:r>
          </a:p>
          <a:p>
            <a:pPr algn="just" rtl="1">
              <a:lnSpc>
                <a:spcPct val="150000"/>
              </a:lnSpc>
            </a:pPr>
            <a:r>
              <a:rPr lang="fa-IR" dirty="0" smtClean="0">
                <a:latin typeface="2  Tabassom"/>
                <a:cs typeface="B Homa" panose="00000400000000000000" pitchFamily="2" charset="-78"/>
              </a:rPr>
              <a:t>3-مدیریت وسایل نقلیه شخصی و تقاضا یا استفاده از راه ها برای کم کردن تراکم ترافیک </a:t>
            </a:r>
          </a:p>
          <a:p>
            <a:pPr algn="just" rtl="1">
              <a:lnSpc>
                <a:spcPct val="150000"/>
              </a:lnSpc>
            </a:pPr>
            <a:r>
              <a:rPr lang="fa-IR" dirty="0" smtClean="0">
                <a:latin typeface="2  Tabassom"/>
                <a:cs typeface="B Homa" panose="00000400000000000000" pitchFamily="2" charset="-78"/>
              </a:rPr>
              <a:t>4- ارائه کیفیت انتخاب حمل و نقل عمومی ،از جمله توسعه مترو و قطار سبک شهری </a:t>
            </a:r>
            <a:endParaRPr lang="en-US" dirty="0">
              <a:latin typeface="2  Tabassom"/>
              <a:cs typeface="B Homa" panose="00000400000000000000" pitchFamily="2" charset="-78"/>
            </a:endParaRPr>
          </a:p>
        </p:txBody>
      </p:sp>
    </p:spTree>
    <p:extLst>
      <p:ext uri="{BB962C8B-B14F-4D97-AF65-F5344CB8AC3E}">
        <p14:creationId xmlns:p14="http://schemas.microsoft.com/office/powerpoint/2010/main" val="84120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419872" y="692696"/>
            <a:ext cx="1296144" cy="587375"/>
          </a:xfrm>
        </p:spPr>
        <p:txBody>
          <a:bodyPr>
            <a:normAutofit fontScale="90000"/>
          </a:bodyPr>
          <a:lstStyle/>
          <a:p>
            <a:r>
              <a:rPr lang="fa-IR" sz="4800" dirty="0" smtClean="0">
                <a:solidFill>
                  <a:schemeClr val="tx1">
                    <a:lumMod val="90000"/>
                    <a:lumOff val="10000"/>
                  </a:schemeClr>
                </a:solidFill>
                <a:latin typeface="A Banoo Thin" panose="020B0800040000020004" pitchFamily="34" charset="-78"/>
                <a:ea typeface="A Banoo Thin" panose="020B0800040000020004" pitchFamily="34" charset="-78"/>
                <a:cs typeface="A Banoo Thin" panose="020B0800040000020004" pitchFamily="34" charset="-78"/>
              </a:rPr>
              <a:t>تهران </a:t>
            </a:r>
            <a:endParaRPr lang="en-US" sz="4800" dirty="0">
              <a:solidFill>
                <a:schemeClr val="tx1">
                  <a:lumMod val="90000"/>
                  <a:lumOff val="10000"/>
                </a:schemeClr>
              </a:solidFill>
              <a:latin typeface="A Banoo Thin" panose="020B0800040000020004" pitchFamily="34" charset="-78"/>
              <a:ea typeface="A Banoo Thin" panose="020B0800040000020004" pitchFamily="34" charset="-78"/>
              <a:cs typeface="A Banoo Thin" panose="020B0800040000020004" pitchFamily="34" charset="-78"/>
            </a:endParaRPr>
          </a:p>
        </p:txBody>
      </p:sp>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0"/>
            <a:ext cx="10009188" cy="6858000"/>
          </a:xfrm>
        </p:spPr>
      </p:pic>
    </p:spTree>
    <p:extLst>
      <p:ext uri="{BB962C8B-B14F-4D97-AF65-F5344CB8AC3E}">
        <p14:creationId xmlns:p14="http://schemas.microsoft.com/office/powerpoint/2010/main" val="16165600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9333" y="-459432"/>
            <a:ext cx="7704667" cy="1752599"/>
          </a:xfrm>
        </p:spPr>
        <p:txBody>
          <a:bodyPr>
            <a:normAutofit/>
          </a:bodyPr>
          <a:lstStyle/>
          <a:p>
            <a:pPr algn="r" rtl="1"/>
            <a:r>
              <a:rPr lang="fa-IR" sz="3600" dirty="0" smtClean="0">
                <a:cs typeface="B Yekan" panose="00000400000000000000" pitchFamily="2" charset="-78"/>
              </a:rPr>
              <a:t>مقایسه تهران با نمونه های بررسی شده </a:t>
            </a:r>
            <a:endParaRPr lang="en-US" sz="3600" dirty="0">
              <a:cs typeface="B Yekan" panose="00000400000000000000" pitchFamily="2" charset="-78"/>
            </a:endParaRPr>
          </a:p>
        </p:txBody>
      </p:sp>
      <p:sp>
        <p:nvSpPr>
          <p:cNvPr id="3" name="Content Placeholder 2"/>
          <p:cNvSpPr>
            <a:spLocks noGrp="1"/>
          </p:cNvSpPr>
          <p:nvPr>
            <p:ph sz="half" idx="1"/>
          </p:nvPr>
        </p:nvSpPr>
        <p:spPr/>
        <p:txBody>
          <a:bodyPr/>
          <a:lstStyle/>
          <a:p>
            <a:pPr marL="0" indent="0" algn="r" rtl="1"/>
            <a:r>
              <a:rPr lang="fa-IR" dirty="0"/>
              <a:t> </a:t>
            </a:r>
            <a:endParaRPr lang="en-US" dirty="0"/>
          </a:p>
        </p:txBody>
      </p:sp>
      <p:sp>
        <p:nvSpPr>
          <p:cNvPr id="4" name="Content Placeholder 3"/>
          <p:cNvSpPr>
            <a:spLocks noGrp="1"/>
          </p:cNvSpPr>
          <p:nvPr>
            <p:ph sz="half" idx="2"/>
          </p:nvPr>
        </p:nvSpPr>
        <p:spPr>
          <a:xfrm>
            <a:off x="5759073" y="1293167"/>
            <a:ext cx="3368626" cy="4896544"/>
          </a:xfrm>
        </p:spPr>
        <p:txBody>
          <a:bodyPr/>
          <a:lstStyle/>
          <a:p>
            <a:pPr algn="r"/>
            <a:r>
              <a:rPr lang="fa-IR" dirty="0" smtClean="0">
                <a:cs typeface="B Homa" panose="00000400000000000000" pitchFamily="2" charset="-78"/>
              </a:rPr>
              <a:t>اولین نکته قابل توجه در مقایسه تطبیقی تهران با نمونه های موفق که در دستیابی به حمل و نقل پایدار گام برمی دارند،سهم بالای حمل و نقل عمومی در این شهرهاست.</a:t>
            </a:r>
          </a:p>
          <a:p>
            <a:pPr algn="r"/>
            <a:r>
              <a:rPr lang="fa-IR" dirty="0" smtClean="0">
                <a:cs typeface="B Homa" panose="00000400000000000000" pitchFamily="2" charset="-78"/>
              </a:rPr>
              <a:t>پایین بون سهم حمل و نقل عمومی در تهران را می توان در دو نکته اصلی جستجو نمود :</a:t>
            </a:r>
          </a:p>
          <a:p>
            <a:pPr algn="r"/>
            <a:r>
              <a:rPr lang="fa-IR" dirty="0" smtClean="0">
                <a:cs typeface="B Homa" panose="00000400000000000000" pitchFamily="2" charset="-78"/>
              </a:rPr>
              <a:t>1-ضعف اساسی حمل و نقل عمومی از نظر کمی و کیفی</a:t>
            </a:r>
          </a:p>
          <a:p>
            <a:pPr algn="r"/>
            <a:r>
              <a:rPr lang="fa-IR" dirty="0" smtClean="0">
                <a:cs typeface="B Homa" panose="00000400000000000000" pitchFamily="2" charset="-78"/>
              </a:rPr>
              <a:t>2- قیمت پایین بنزین در ایران در مقایسه با نرخ جهانی </a:t>
            </a:r>
            <a:endParaRPr lang="en-US" dirty="0">
              <a:cs typeface="B Homa" panose="00000400000000000000" pitchFamily="2" charset="-78"/>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338" y="754384"/>
            <a:ext cx="5632435" cy="5829647"/>
          </a:xfrm>
          <a:prstGeom prst="rect">
            <a:avLst/>
          </a:prstGeom>
        </p:spPr>
      </p:pic>
    </p:spTree>
    <p:extLst>
      <p:ext uri="{BB962C8B-B14F-4D97-AF65-F5344CB8AC3E}">
        <p14:creationId xmlns:p14="http://schemas.microsoft.com/office/powerpoint/2010/main" val="13958610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603448"/>
            <a:ext cx="7704667" cy="1981200"/>
          </a:xfrm>
        </p:spPr>
        <p:txBody>
          <a:bodyPr>
            <a:normAutofit/>
          </a:bodyPr>
          <a:lstStyle/>
          <a:p>
            <a:pPr algn="r" rtl="1"/>
            <a:r>
              <a:rPr lang="fa-IR" sz="3200" dirty="0" smtClean="0">
                <a:cs typeface="B Yekan" panose="00000400000000000000" pitchFamily="2" charset="-78"/>
              </a:rPr>
              <a:t>جمع بندی و نتیجه گیری </a:t>
            </a:r>
            <a:endParaRPr lang="en-US" sz="3200" dirty="0">
              <a:cs typeface="B Yekan" panose="00000400000000000000" pitchFamily="2" charset="-78"/>
            </a:endParaRPr>
          </a:p>
        </p:txBody>
      </p:sp>
      <p:sp>
        <p:nvSpPr>
          <p:cNvPr id="3" name="Content Placeholder 2"/>
          <p:cNvSpPr>
            <a:spLocks noGrp="1"/>
          </p:cNvSpPr>
          <p:nvPr>
            <p:ph idx="1"/>
          </p:nvPr>
        </p:nvSpPr>
        <p:spPr>
          <a:xfrm>
            <a:off x="827584" y="1022350"/>
            <a:ext cx="7978775" cy="5835650"/>
          </a:xfrm>
        </p:spPr>
        <p:txBody>
          <a:bodyPr>
            <a:normAutofit fontScale="92500" lnSpcReduction="20000"/>
          </a:bodyPr>
          <a:lstStyle/>
          <a:p>
            <a:pPr algn="justLow" rtl="1">
              <a:buFont typeface="Arial" panose="020B0604020202020204" pitchFamily="34" charset="0"/>
              <a:buChar char="•"/>
            </a:pPr>
            <a:r>
              <a:rPr lang="fa-IR" sz="2150" dirty="0" smtClean="0">
                <a:latin typeface="2  Tabassom"/>
                <a:cs typeface="B Homa" panose="00000400000000000000" pitchFamily="2" charset="-78"/>
              </a:rPr>
              <a:t>توجه به تجارب موفق در ارتباط با افزایش کارایی حمل و نقل عمومی در شهرهای مختلف می تواند راهنمایی برای ایجاد تغییرات موثر در حمل و نقل عمومی تهران باشد.در این ارتباط می توان از تجارب زیر نام برد:</a:t>
            </a:r>
          </a:p>
          <a:p>
            <a:pPr marL="457200" indent="-457200" algn="justLow" rtl="1">
              <a:buFont typeface="+mj-lt"/>
              <a:buAutoNum type="arabicPeriod"/>
            </a:pPr>
            <a:r>
              <a:rPr lang="fa-IR" sz="2150" dirty="0" smtClean="0">
                <a:latin typeface="2  Tabassom"/>
                <a:cs typeface="B Homa" panose="00000400000000000000" pitchFamily="2" charset="-78"/>
              </a:rPr>
              <a:t>طراحی سلسله مراتبی از حمل و نقل عمومی به صورت یکپارچه با ترکیبی از مترو</a:t>
            </a:r>
            <a:r>
              <a:rPr lang="en-US" sz="2150" dirty="0" smtClean="0">
                <a:latin typeface="2  Tabassom"/>
                <a:cs typeface="B Homa" panose="00000400000000000000" pitchFamily="2" charset="-78"/>
              </a:rPr>
              <a:t> </a:t>
            </a:r>
            <a:r>
              <a:rPr lang="fa-IR" sz="2150" dirty="0" smtClean="0">
                <a:latin typeface="2  Tabassom"/>
                <a:cs typeface="B Homa" panose="00000400000000000000" pitchFamily="2" charset="-78"/>
              </a:rPr>
              <a:t>،اتوبوس،مینی بوس وتاکسی در راستای خدمت رسانی بهتر به شهروندان (تجربه سنگاپور)</a:t>
            </a:r>
          </a:p>
          <a:p>
            <a:pPr marL="457200" indent="-457200" algn="justLow" rtl="1">
              <a:buFont typeface="+mj-lt"/>
              <a:buAutoNum type="arabicPeriod"/>
            </a:pPr>
            <a:r>
              <a:rPr lang="fa-IR" sz="2150" dirty="0" smtClean="0">
                <a:latin typeface="2  Tabassom"/>
                <a:cs typeface="B Homa" panose="00000400000000000000" pitchFamily="2" charset="-78"/>
              </a:rPr>
              <a:t>با توجه به وجود رابطه دو سویه ما بین کلانشهر و منطقه شهری پیرامونی ،باید توجه ویژه ای به گسترش شبکه های ارتباطی سریع و حجیم بین بخش مرکزی و پیرامون کلانشهر برقرار شود(تجربه سئول)</a:t>
            </a:r>
          </a:p>
          <a:p>
            <a:pPr marL="457200" indent="-457200" algn="justLow" rtl="1">
              <a:buFont typeface="+mj-lt"/>
              <a:buAutoNum type="arabicPeriod"/>
            </a:pPr>
            <a:r>
              <a:rPr lang="fa-IR" sz="2150" dirty="0" smtClean="0">
                <a:latin typeface="2  Tabassom"/>
                <a:cs typeface="B Homa" panose="00000400000000000000" pitchFamily="2" charset="-78"/>
              </a:rPr>
              <a:t>اجاد تغییراتی در خطوط اتوبوس رانی مانند توسعه خطوط ویژه اتوبوس به منظور افزایش سرعت ناوگان(تجربه سئول)</a:t>
            </a:r>
          </a:p>
          <a:p>
            <a:pPr marL="457200" indent="-457200" algn="justLow" rtl="1">
              <a:buFont typeface="+mj-lt"/>
              <a:buAutoNum type="arabicPeriod"/>
            </a:pPr>
            <a:r>
              <a:rPr lang="fa-IR" sz="2150" dirty="0" smtClean="0">
                <a:latin typeface="2  Tabassom"/>
                <a:cs typeface="B Homa" panose="00000400000000000000" pitchFamily="2" charset="-78"/>
              </a:rPr>
              <a:t>کلاسه بندی خدمات حمل و نقل عمومی و ارائه سطح متفاوتی از خدمات حمل و نقل عمومی برای افرادی که حاضرند هزینه بیشتری بپردازند.(تجربه سنگاپور)</a:t>
            </a:r>
          </a:p>
          <a:p>
            <a:pPr marL="457200" indent="-457200" algn="justLow" rtl="1">
              <a:buFont typeface="+mj-lt"/>
              <a:buAutoNum type="arabicPeriod"/>
            </a:pPr>
            <a:r>
              <a:rPr lang="fa-IR" sz="2150" dirty="0" smtClean="0">
                <a:latin typeface="2  Tabassom"/>
                <a:cs typeface="B Homa" panose="00000400000000000000" pitchFamily="2" charset="-78"/>
              </a:rPr>
              <a:t>استفاده از بلیط الکترونیک جهت پرداخت کرایه تاکسی ها با توجه به مشکل کمبود پول خرد (تجربه سئول )</a:t>
            </a:r>
          </a:p>
          <a:p>
            <a:pPr marL="0" indent="0" algn="ctr" rtl="1"/>
            <a:r>
              <a:rPr lang="fa-IR" sz="2150" b="1" dirty="0" smtClean="0">
                <a:latin typeface="2  Tabassom"/>
                <a:cs typeface="B Homa" panose="00000400000000000000" pitchFamily="2" charset="-78"/>
              </a:rPr>
              <a:t>مهمترین برنامه برای اصلاح سیستم حمل و نقل شهری توجه به تهیه و اجرای طر ح جامع و داشتن یک برنامه بلند مدت برای اصلاح سیستم حمل و نقل در تلفیق با کاربری زمین است .</a:t>
            </a:r>
          </a:p>
        </p:txBody>
      </p:sp>
    </p:spTree>
    <p:extLst>
      <p:ext uri="{BB962C8B-B14F-4D97-AF65-F5344CB8AC3E}">
        <p14:creationId xmlns:p14="http://schemas.microsoft.com/office/powerpoint/2010/main" val="41452782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459432"/>
            <a:ext cx="7704667" cy="1981200"/>
          </a:xfrm>
        </p:spPr>
        <p:txBody>
          <a:bodyPr>
            <a:normAutofit/>
          </a:bodyPr>
          <a:lstStyle/>
          <a:p>
            <a:pPr algn="r" rtl="1"/>
            <a:r>
              <a:rPr lang="fa-IR" sz="3200" dirty="0" smtClean="0">
                <a:cs typeface="B Yekan" panose="00000400000000000000" pitchFamily="2" charset="-78"/>
              </a:rPr>
              <a:t>پیشنهادات ارائه شده برای بهبود حمل و نقل تهران </a:t>
            </a:r>
            <a:endParaRPr lang="en-US" sz="3200" dirty="0">
              <a:cs typeface="B Yekan" panose="00000400000000000000" pitchFamily="2" charset="-78"/>
            </a:endParaRPr>
          </a:p>
        </p:txBody>
      </p:sp>
      <p:sp>
        <p:nvSpPr>
          <p:cNvPr id="3" name="Content Placeholder 2"/>
          <p:cNvSpPr>
            <a:spLocks noGrp="1"/>
          </p:cNvSpPr>
          <p:nvPr>
            <p:ph idx="1"/>
          </p:nvPr>
        </p:nvSpPr>
        <p:spPr>
          <a:xfrm>
            <a:off x="827584" y="1268760"/>
            <a:ext cx="7978775" cy="5835650"/>
          </a:xfrm>
        </p:spPr>
        <p:txBody>
          <a:bodyPr>
            <a:normAutofit fontScale="92500"/>
          </a:bodyPr>
          <a:lstStyle/>
          <a:p>
            <a:pPr marL="0" indent="0" algn="justLow" rtl="1"/>
            <a:r>
              <a:rPr lang="fa-IR" sz="2200" b="1" dirty="0" smtClean="0">
                <a:cs typeface="B Homa" panose="00000400000000000000" pitchFamily="2" charset="-78"/>
              </a:rPr>
              <a:t>راهکار های بلند مدت </a:t>
            </a:r>
            <a:r>
              <a:rPr lang="fa-IR" sz="2200" dirty="0" smtClean="0">
                <a:cs typeface="B Homa" panose="00000400000000000000" pitchFamily="2" charset="-78"/>
              </a:rPr>
              <a:t>:</a:t>
            </a:r>
          </a:p>
          <a:p>
            <a:pPr marL="457200" indent="-457200" algn="justLow" rtl="1">
              <a:buFont typeface="+mj-lt"/>
              <a:buAutoNum type="arabicPeriod"/>
            </a:pPr>
            <a:r>
              <a:rPr lang="fa-IR" sz="2200" dirty="0" smtClean="0">
                <a:cs typeface="B Homa" panose="00000400000000000000" pitchFamily="2" charset="-78"/>
              </a:rPr>
              <a:t>لزوم توجه به تهیه ، به هنگام سازی و اجرای طرح جامع به عنوان راهنمای اصلی در برنامه ریزی بلند مدت ،تلفیق حمل و نقل و کاربری زمین.</a:t>
            </a:r>
          </a:p>
          <a:p>
            <a:pPr marL="457200" indent="-457200" algn="justLow" rtl="1">
              <a:buFont typeface="+mj-lt"/>
              <a:buAutoNum type="arabicPeriod"/>
            </a:pPr>
            <a:r>
              <a:rPr lang="fa-IR" sz="2200" dirty="0" smtClean="0">
                <a:cs typeface="B Homa" panose="00000400000000000000" pitchFamily="2" charset="-78"/>
              </a:rPr>
              <a:t>متنوع سازی فعالیت ها در محلات برای رفع نیازهای روزانه ساکنین به منظور کاهش سفرهای شهری</a:t>
            </a:r>
          </a:p>
          <a:p>
            <a:pPr marL="457200" indent="-457200" algn="justLow" rtl="1">
              <a:buFont typeface="+mj-lt"/>
              <a:buAutoNum type="arabicPeriod"/>
            </a:pPr>
            <a:r>
              <a:rPr lang="fa-IR" sz="2200" dirty="0" smtClean="0">
                <a:cs typeface="B Homa" panose="00000400000000000000" pitchFamily="2" charset="-78"/>
              </a:rPr>
              <a:t>ایجاد و بهسازی زیر ساخت های پیاده روی و دوچرخه سواری و اجرای طرح های مشوق توسعه استفاده از آن ها</a:t>
            </a:r>
          </a:p>
          <a:p>
            <a:pPr marL="457200" indent="-457200" algn="justLow" rtl="1">
              <a:buFont typeface="+mj-lt"/>
              <a:buAutoNum type="arabicPeriod"/>
            </a:pPr>
            <a:r>
              <a:rPr lang="fa-IR" sz="2200" dirty="0" smtClean="0">
                <a:cs typeface="B Homa" panose="00000400000000000000" pitchFamily="2" charset="-78"/>
              </a:rPr>
              <a:t>اجرای سیاست پارکینگ سبز در راستای تامین پارکینگ در محلات </a:t>
            </a:r>
          </a:p>
          <a:p>
            <a:pPr marL="0" indent="0" algn="justLow" rtl="1"/>
            <a:r>
              <a:rPr lang="fa-IR" sz="2200" b="1" dirty="0" smtClean="0">
                <a:cs typeface="B Homa" panose="00000400000000000000" pitchFamily="2" charset="-78"/>
              </a:rPr>
              <a:t>سیاست های کوتاه مدت :</a:t>
            </a:r>
          </a:p>
          <a:p>
            <a:pPr marL="457200" indent="-457200" algn="justLow" rtl="1">
              <a:buFont typeface="+mj-lt"/>
              <a:buAutoNum type="arabicPeriod"/>
            </a:pPr>
            <a:r>
              <a:rPr lang="fa-IR" sz="2200" dirty="0" smtClean="0">
                <a:cs typeface="B Homa" panose="00000400000000000000" pitchFamily="2" charset="-78"/>
              </a:rPr>
              <a:t>کنترل ورود تاکسی ها به محدوده طرح ترافیک با دریافت عوارض از آن ها </a:t>
            </a:r>
          </a:p>
          <a:p>
            <a:pPr marL="457200" indent="-457200" algn="justLow" rtl="1">
              <a:buFont typeface="+mj-lt"/>
              <a:buAutoNum type="arabicPeriod"/>
            </a:pPr>
            <a:r>
              <a:rPr lang="fa-IR" sz="2200" dirty="0" smtClean="0">
                <a:cs typeface="B Homa" panose="00000400000000000000" pitchFamily="2" charset="-78"/>
              </a:rPr>
              <a:t>تفکیک رنگ اتوبوس متناسب با نوع خدمات ارائه کننده به شهروندان (سریع السیر،فرامنطقه ای،محلی و حومه ای )</a:t>
            </a:r>
          </a:p>
          <a:p>
            <a:pPr marL="457200" indent="-457200" algn="justLow" rtl="1">
              <a:buFont typeface="+mj-lt"/>
              <a:buAutoNum type="arabicPeriod"/>
            </a:pPr>
            <a:r>
              <a:rPr lang="fa-IR" sz="2200" dirty="0" smtClean="0">
                <a:cs typeface="B Homa" panose="00000400000000000000" pitchFamily="2" charset="-78"/>
              </a:rPr>
              <a:t>استفاده از تاکسیمتر و پیاده سازی سیستم پرداخت الکترونیکی کرایه تاکسی ها </a:t>
            </a:r>
          </a:p>
          <a:p>
            <a:pPr marL="457200" indent="-457200" algn="justLow" rtl="1">
              <a:buFont typeface="+mj-lt"/>
              <a:buAutoNum type="arabicPeriod"/>
            </a:pPr>
            <a:r>
              <a:rPr lang="fa-IR" sz="2200" dirty="0" smtClean="0">
                <a:cs typeface="B Homa" panose="00000400000000000000" pitchFamily="2" charset="-78"/>
              </a:rPr>
              <a:t>اجرای سیاست پیاده محور در مرکز شهر </a:t>
            </a:r>
          </a:p>
          <a:p>
            <a:pPr marL="457200" indent="-457200" algn="justLow" rtl="1">
              <a:buFont typeface="+mj-lt"/>
              <a:buAutoNum type="arabicPeriod"/>
            </a:pPr>
            <a:endParaRPr lang="en-US" sz="2200" dirty="0">
              <a:cs typeface="B Homa" panose="00000400000000000000" pitchFamily="2" charset="-78"/>
            </a:endParaRPr>
          </a:p>
        </p:txBody>
      </p:sp>
    </p:spTree>
    <p:extLst>
      <p:ext uri="{BB962C8B-B14F-4D97-AF65-F5344CB8AC3E}">
        <p14:creationId xmlns:p14="http://schemas.microsoft.com/office/powerpoint/2010/main" val="16922855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5270" y="-531440"/>
            <a:ext cx="7704667" cy="1981200"/>
          </a:xfrm>
        </p:spPr>
        <p:txBody>
          <a:bodyPr/>
          <a:lstStyle/>
          <a:p>
            <a:pPr algn="r" rtl="1"/>
            <a:r>
              <a:rPr lang="fa-IR" sz="3200" dirty="0" smtClean="0">
                <a:cs typeface="B Yekan" panose="00000400000000000000" pitchFamily="2" charset="-78"/>
              </a:rPr>
              <a:t>منابع</a:t>
            </a:r>
            <a:endParaRPr lang="en-US" sz="3200" dirty="0">
              <a:cs typeface="B Yekan" panose="00000400000000000000" pitchFamily="2" charset="-78"/>
            </a:endParaRPr>
          </a:p>
        </p:txBody>
      </p:sp>
      <p:sp>
        <p:nvSpPr>
          <p:cNvPr id="5" name="Content Placeholder 4"/>
          <p:cNvSpPr>
            <a:spLocks noGrp="1"/>
          </p:cNvSpPr>
          <p:nvPr>
            <p:ph idx="1"/>
          </p:nvPr>
        </p:nvSpPr>
        <p:spPr>
          <a:xfrm>
            <a:off x="1115616" y="1988840"/>
            <a:ext cx="7704667" cy="3332816"/>
          </a:xfrm>
        </p:spPr>
        <p:txBody>
          <a:bodyPr>
            <a:noAutofit/>
          </a:bodyPr>
          <a:lstStyle/>
          <a:p>
            <a:pPr algn="r" rtl="1"/>
            <a:r>
              <a:rPr lang="en-US" sz="1600" dirty="0" smtClean="0">
                <a:latin typeface="Angsana New" panose="02020603050405020304" pitchFamily="18" charset="-34"/>
                <a:cs typeface="B Homa" panose="00000400000000000000" pitchFamily="2" charset="-78"/>
              </a:rPr>
              <a:t>1</a:t>
            </a:r>
            <a:r>
              <a:rPr lang="fa-IR" sz="1600" dirty="0" smtClean="0">
                <a:latin typeface="Angsana New" panose="02020603050405020304" pitchFamily="18" charset="-34"/>
                <a:cs typeface="B Homa" panose="00000400000000000000" pitchFamily="2" charset="-78"/>
              </a:rPr>
              <a:t>- برتو، آلن،ساختار فضایی شهر تهران محدودیت ها و فرصت هایی برای توسعه آتی ،تهران : وزارت مسکن و شهرسازی و بانک جهانی ،1383</a:t>
            </a:r>
          </a:p>
          <a:p>
            <a:pPr algn="r" rtl="1"/>
            <a:r>
              <a:rPr lang="fa-IR" sz="1600" dirty="0" smtClean="0">
                <a:latin typeface="Angsana New" panose="02020603050405020304" pitchFamily="18" charset="-34"/>
                <a:cs typeface="B Homa" panose="00000400000000000000" pitchFamily="2" charset="-78"/>
              </a:rPr>
              <a:t>2-حسینی،علی سلطانی و حسین،(شهرها :راه حل هستند نه مسئله )،شهرنگار،1388</a:t>
            </a:r>
            <a:endParaRPr lang="en-US" sz="1600" dirty="0" smtClean="0">
              <a:latin typeface="Angsana New" panose="02020603050405020304" pitchFamily="18" charset="-34"/>
              <a:cs typeface="B Homa" panose="00000400000000000000" pitchFamily="2" charset="-78"/>
            </a:endParaRPr>
          </a:p>
          <a:p>
            <a:pPr algn="r" rtl="1"/>
            <a:r>
              <a:rPr lang="fa-IR" sz="1600" dirty="0" smtClean="0">
                <a:latin typeface="Angsana New" panose="02020603050405020304" pitchFamily="18" charset="-34"/>
                <a:cs typeface="B Homa" panose="00000400000000000000" pitchFamily="2" charset="-78"/>
              </a:rPr>
              <a:t>3-مرکز مطالعات و برنامه ریزی شهر تهران ،دی ماه 1390</a:t>
            </a:r>
            <a:endParaRPr lang="en-US" sz="1600" dirty="0" smtClean="0">
              <a:latin typeface="Angsana New" panose="02020603050405020304" pitchFamily="18" charset="-34"/>
              <a:cs typeface="B Homa" panose="00000400000000000000" pitchFamily="2" charset="-78"/>
            </a:endParaRPr>
          </a:p>
          <a:p>
            <a:pPr algn="just"/>
            <a:r>
              <a:rPr lang="en-US" sz="1600" dirty="0" smtClean="0">
                <a:latin typeface="Angsana New" panose="02020603050405020304" pitchFamily="18" charset="-34"/>
                <a:cs typeface="Angsana New" panose="02020603050405020304" pitchFamily="18" charset="-34"/>
              </a:rPr>
              <a:t>1- </a:t>
            </a:r>
            <a:r>
              <a:rPr lang="en-US" sz="1600" dirty="0">
                <a:latin typeface="Angsana New" panose="02020603050405020304" pitchFamily="18" charset="-34"/>
                <a:cs typeface="Angsana New" panose="02020603050405020304" pitchFamily="18" charset="-34"/>
              </a:rPr>
              <a:t>Cervero, R. The Transit Metropolis. Washington D.C.: Island press, 1998. </a:t>
            </a:r>
            <a:endParaRPr lang="en-US" sz="1600" dirty="0" smtClean="0">
              <a:latin typeface="Angsana New" panose="02020603050405020304" pitchFamily="18" charset="-34"/>
              <a:cs typeface="Angsana New" panose="02020603050405020304" pitchFamily="18" charset="-34"/>
            </a:endParaRPr>
          </a:p>
          <a:p>
            <a:pPr algn="just"/>
            <a:r>
              <a:rPr lang="en-US" sz="1600" dirty="0" smtClean="0">
                <a:latin typeface="Angsana New" panose="02020603050405020304" pitchFamily="18" charset="-34"/>
                <a:cs typeface="Angsana New" panose="02020603050405020304" pitchFamily="18" charset="-34"/>
              </a:rPr>
              <a:t>2- </a:t>
            </a:r>
            <a:r>
              <a:rPr lang="en-US" sz="1600" dirty="0">
                <a:latin typeface="Angsana New" panose="02020603050405020304" pitchFamily="18" charset="-34"/>
                <a:cs typeface="Angsana New" panose="02020603050405020304" pitchFamily="18" charset="-34"/>
              </a:rPr>
              <a:t>Cervero, Robert, and Chang Deok Kang. Bus rapid transportation impacts on land uses and land values in Seoul, Korea. Transpot Policy, 2011: 102-117. </a:t>
            </a:r>
            <a:endParaRPr lang="en-US" sz="1600" dirty="0" smtClean="0">
              <a:latin typeface="Angsana New" panose="02020603050405020304" pitchFamily="18" charset="-34"/>
              <a:cs typeface="Angsana New" panose="02020603050405020304" pitchFamily="18" charset="-34"/>
            </a:endParaRPr>
          </a:p>
          <a:p>
            <a:pPr algn="just"/>
            <a:r>
              <a:rPr lang="en-US" sz="1600" dirty="0" smtClean="0">
                <a:latin typeface="Angsana New" panose="02020603050405020304" pitchFamily="18" charset="-34"/>
                <a:cs typeface="Angsana New" panose="02020603050405020304" pitchFamily="18" charset="-34"/>
              </a:rPr>
              <a:t>3- </a:t>
            </a:r>
            <a:r>
              <a:rPr lang="en-US" sz="1600" dirty="0">
                <a:latin typeface="Angsana New" panose="02020603050405020304" pitchFamily="18" charset="-34"/>
                <a:cs typeface="Angsana New" panose="02020603050405020304" pitchFamily="18" charset="-34"/>
              </a:rPr>
              <a:t>Chin, A, and P Smith. Automobile Ownership and Government Policy: The economics of Singapore Vehicle Quota Scheme. Transportation Research Part A: Policy and Practice, 1997: 129-140. 5</a:t>
            </a:r>
            <a:endParaRPr lang="en-US" sz="1600" dirty="0" smtClean="0">
              <a:latin typeface="Angsana New" panose="02020603050405020304" pitchFamily="18" charset="-34"/>
              <a:cs typeface="Angsana New" panose="02020603050405020304" pitchFamily="18" charset="-34"/>
            </a:endParaRPr>
          </a:p>
          <a:p>
            <a:pPr rtl="1"/>
            <a:r>
              <a:rPr lang="en-US" sz="1600" dirty="0" smtClean="0">
                <a:latin typeface="Angsana New" panose="02020603050405020304" pitchFamily="18" charset="-34"/>
                <a:cs typeface="Angsana New" panose="02020603050405020304" pitchFamily="18" charset="-34"/>
              </a:rPr>
              <a:t>4-Green </a:t>
            </a:r>
            <a:r>
              <a:rPr lang="en-US" sz="1600" dirty="0">
                <a:latin typeface="Angsana New" panose="02020603050405020304" pitchFamily="18" charset="-34"/>
                <a:cs typeface="Angsana New" panose="02020603050405020304" pitchFamily="18" charset="-34"/>
              </a:rPr>
              <a:t>Parking Project. International Program on Urban Transportation Policy for Metropolis Member city Official. Seoul: SHRDC, 2009</a:t>
            </a:r>
            <a:r>
              <a:rPr lang="en-US" sz="1600" dirty="0" smtClean="0">
                <a:latin typeface="Angsana New" panose="02020603050405020304" pitchFamily="18" charset="-34"/>
                <a:cs typeface="Angsana New" panose="02020603050405020304" pitchFamily="18" charset="-34"/>
              </a:rPr>
              <a:t>.</a:t>
            </a:r>
          </a:p>
          <a:p>
            <a:pPr rtl="1"/>
            <a:r>
              <a:rPr lang="en-US" sz="1600" dirty="0">
                <a:latin typeface="Angsana New" panose="02020603050405020304" pitchFamily="18" charset="-34"/>
                <a:cs typeface="Angsana New" panose="02020603050405020304" pitchFamily="18" charset="-34"/>
              </a:rPr>
              <a:t>5-Han, S.S. Global City Making in Singapore: A Real Estate Perspective. Progress in Planning, 2005: </a:t>
            </a:r>
            <a:r>
              <a:rPr lang="en-US" sz="1600" dirty="0" smtClean="0">
                <a:latin typeface="Angsana New" panose="02020603050405020304" pitchFamily="18" charset="-34"/>
                <a:cs typeface="Angsana New" panose="02020603050405020304" pitchFamily="18" charset="-34"/>
              </a:rPr>
              <a:t>64-175</a:t>
            </a:r>
          </a:p>
          <a:p>
            <a:pPr rtl="1"/>
            <a:r>
              <a:rPr lang="en-US" sz="1600" dirty="0" smtClean="0">
                <a:latin typeface="Angsana New" panose="02020603050405020304" pitchFamily="18" charset="-34"/>
                <a:cs typeface="Angsana New" panose="02020603050405020304" pitchFamily="18" charset="-34"/>
              </a:rPr>
              <a:t>6-Han</a:t>
            </a:r>
            <a:r>
              <a:rPr lang="en-US" sz="1600" dirty="0">
                <a:latin typeface="Angsana New" panose="02020603050405020304" pitchFamily="18" charset="-34"/>
                <a:cs typeface="Angsana New" panose="02020603050405020304" pitchFamily="18" charset="-34"/>
              </a:rPr>
              <a:t>, Sun Sheng. Sustainable Transport Planning in Asia: The Singapore Story. </a:t>
            </a:r>
            <a:r>
              <a:rPr lang="en-US" sz="1600" dirty="0" smtClean="0">
                <a:latin typeface="Angsana New" panose="02020603050405020304" pitchFamily="18" charset="-34"/>
                <a:cs typeface="Angsana New" panose="02020603050405020304" pitchFamily="18" charset="-34"/>
              </a:rPr>
              <a:t>2008</a:t>
            </a:r>
          </a:p>
        </p:txBody>
      </p:sp>
    </p:spTree>
    <p:extLst>
      <p:ext uri="{BB962C8B-B14F-4D97-AF65-F5344CB8AC3E}">
        <p14:creationId xmlns:p14="http://schemas.microsoft.com/office/powerpoint/2010/main" val="11065014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1259632" y="-459432"/>
            <a:ext cx="7704667" cy="1981200"/>
          </a:xfrm>
        </p:spPr>
        <p:txBody>
          <a:bodyPr/>
          <a:lstStyle/>
          <a:p>
            <a:pPr marL="457200" indent="-457200" algn="r" rtl="1">
              <a:buFont typeface="Wingdings" panose="05000000000000000000" pitchFamily="2" charset="2"/>
              <a:buChar char="v"/>
            </a:pPr>
            <a:r>
              <a:rPr lang="fa-IR" altLang="en-US" sz="3200" dirty="0" smtClean="0">
                <a:cs typeface="B Yekan" panose="00000400000000000000" pitchFamily="2" charset="-78"/>
              </a:rPr>
              <a:t>مقدمه </a:t>
            </a:r>
            <a:endParaRPr lang="en-US" altLang="en-US" sz="3200" dirty="0">
              <a:cs typeface="B Yekan" panose="00000400000000000000" pitchFamily="2" charset="-78"/>
            </a:endParaRPr>
          </a:p>
        </p:txBody>
      </p:sp>
      <p:sp>
        <p:nvSpPr>
          <p:cNvPr id="62467" name="Rectangle 3"/>
          <p:cNvSpPr>
            <a:spLocks noGrp="1" noChangeArrowheads="1"/>
          </p:cNvSpPr>
          <p:nvPr>
            <p:ph idx="1"/>
          </p:nvPr>
        </p:nvSpPr>
        <p:spPr>
          <a:xfrm>
            <a:off x="984619" y="-318812"/>
            <a:ext cx="7978775" cy="5835650"/>
          </a:xfrm>
        </p:spPr>
        <p:txBody>
          <a:bodyPr/>
          <a:lstStyle/>
          <a:p>
            <a:pPr algn="just" rtl="1">
              <a:buFont typeface="Wingdings" panose="05000000000000000000" pitchFamily="2" charset="2"/>
              <a:buChar char="§"/>
            </a:pPr>
            <a:r>
              <a:rPr lang="fa-IR" altLang="en-US" sz="2000" dirty="0" smtClean="0">
                <a:cs typeface="B Homa" panose="00000400000000000000" pitchFamily="2" charset="-78"/>
              </a:rPr>
              <a:t>مقایسه تطبیقی وضعیت حمل و نقل شهری در تهران با نمونه های موفق کلانشهرهای سایر کشور ها ،علاوه بر کمک به شناسایی نقاط ضعف حمل و نقل شهری در تهران می تواند راه گشایی برای اتخاذ تصمیمات صحیح در بهبود وضعیت حمل و نقل شهری باشد.</a:t>
            </a:r>
          </a:p>
          <a:p>
            <a:pPr algn="just" rtl="1">
              <a:buFont typeface="Wingdings" panose="05000000000000000000" pitchFamily="2" charset="2"/>
              <a:buChar char="§"/>
            </a:pPr>
            <a:r>
              <a:rPr lang="fa-IR" altLang="en-US" sz="2000" dirty="0" smtClean="0">
                <a:cs typeface="B Homa" panose="00000400000000000000" pitchFamily="2" charset="-78"/>
              </a:rPr>
              <a:t>بررسی تجربیات برنامه ریزی حمل و نقل در شهر </a:t>
            </a:r>
            <a:r>
              <a:rPr lang="fa-IR" altLang="en-US" sz="2000" b="1" dirty="0" smtClean="0">
                <a:cs typeface="B Homa" panose="00000400000000000000" pitchFamily="2" charset="-78"/>
              </a:rPr>
              <a:t>سئول </a:t>
            </a:r>
            <a:r>
              <a:rPr lang="fa-IR" altLang="en-US" sz="2000" dirty="0" smtClean="0">
                <a:cs typeface="B Homa" panose="00000400000000000000" pitchFamily="2" charset="-78"/>
              </a:rPr>
              <a:t>از این جهت قابل توجه است که این شهر از نظر تعداد جمعیت و ویژگی های اقتصادی ،فضایی،تکنولوژیکی با شهر تهران قابل مقایسه است.</a:t>
            </a:r>
          </a:p>
          <a:p>
            <a:pPr algn="just" rtl="1">
              <a:buFont typeface="Wingdings" panose="05000000000000000000" pitchFamily="2" charset="2"/>
              <a:buChar char="§"/>
            </a:pPr>
            <a:r>
              <a:rPr lang="fa-IR" altLang="en-US" sz="2000" b="1" dirty="0" smtClean="0">
                <a:cs typeface="B Homa" panose="00000400000000000000" pitchFamily="2" charset="-78"/>
              </a:rPr>
              <a:t>سنگاپور </a:t>
            </a:r>
            <a:r>
              <a:rPr lang="fa-IR" altLang="en-US" sz="2000" dirty="0" smtClean="0">
                <a:cs typeface="B Homa" panose="00000400000000000000" pitchFamily="2" charset="-78"/>
              </a:rPr>
              <a:t>از جمله مهمترین شهرهایی است که تجربیات ارزنده ای در خصوص ایجاد تعادل بین استفاده از حمل و نقل عمومی و اتومبیل شخصی از طریق اتخاذ سیاست های منحصر به فرد در اختیار دارد</a:t>
            </a:r>
            <a:r>
              <a:rPr lang="en-US" altLang="en-US" sz="2000" dirty="0" smtClean="0">
                <a:cs typeface="B Homa" panose="00000400000000000000" pitchFamily="2" charset="-78"/>
              </a:rPr>
              <a:t>.</a:t>
            </a:r>
            <a:endParaRPr lang="en-US" altLang="en-US" sz="2000" dirty="0">
              <a:cs typeface="B Homa" panose="00000400000000000000" pitchFamily="2" charset="-7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74007" y="4479415"/>
            <a:ext cx="2347726" cy="176079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1394" y="4646147"/>
            <a:ext cx="3471838" cy="178551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 name="Picture 4"/>
          <p:cNvPicPr>
            <a:picLocks noChangeAspect="1"/>
          </p:cNvPicPr>
          <p:nvPr/>
        </p:nvPicPr>
        <p:blipFill>
          <a:blip r:embed="rId4"/>
          <a:stretch>
            <a:fillRect/>
          </a:stretch>
        </p:blipFill>
        <p:spPr>
          <a:xfrm>
            <a:off x="2143657" y="4264578"/>
            <a:ext cx="967312" cy="642834"/>
          </a:xfrm>
          <a:prstGeom prst="rect">
            <a:avLst/>
          </a:prstGeom>
        </p:spPr>
      </p:pic>
      <p:pic>
        <p:nvPicPr>
          <p:cNvPr id="6" name="Picture 5"/>
          <p:cNvPicPr>
            <a:picLocks noChangeAspect="1"/>
          </p:cNvPicPr>
          <p:nvPr/>
        </p:nvPicPr>
        <p:blipFill>
          <a:blip r:embed="rId5"/>
          <a:stretch>
            <a:fillRect/>
          </a:stretch>
        </p:blipFill>
        <p:spPr>
          <a:xfrm>
            <a:off x="5356912" y="4189288"/>
            <a:ext cx="987638" cy="640135"/>
          </a:xfrm>
          <a:prstGeom prst="rect">
            <a:avLst/>
          </a:prstGeom>
        </p:spPr>
      </p:pic>
    </p:spTree>
    <p:extLst>
      <p:ext uri="{BB962C8B-B14F-4D97-AF65-F5344CB8AC3E}">
        <p14:creationId xmlns:p14="http://schemas.microsoft.com/office/powerpoint/2010/main" val="10833317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grpId="0" nodeType="afterEffect">
                                  <p:stCondLst>
                                    <p:cond delay="0"/>
                                  </p:stCondLst>
                                  <p:iterate type="lt">
                                    <p:tmPct val="5000"/>
                                  </p:iterate>
                                  <p:childTnLst>
                                    <p:set>
                                      <p:cBhvr>
                                        <p:cTn id="6" dur="1" fill="hold">
                                          <p:stCondLst>
                                            <p:cond delay="0"/>
                                          </p:stCondLst>
                                        </p:cTn>
                                        <p:tgtEl>
                                          <p:spTgt spid="62466"/>
                                        </p:tgtEl>
                                        <p:attrNameLst>
                                          <p:attrName>style.visibility</p:attrName>
                                        </p:attrNameLst>
                                      </p:cBhvr>
                                      <p:to>
                                        <p:strVal val="visible"/>
                                      </p:to>
                                    </p:set>
                                    <p:anim calcmode="lin" valueType="num">
                                      <p:cBhvr>
                                        <p:cTn id="7" dur="500" fill="hold"/>
                                        <p:tgtEl>
                                          <p:spTgt spid="62466"/>
                                        </p:tgtEl>
                                        <p:attrNameLst>
                                          <p:attrName>ppt_w</p:attrName>
                                        </p:attrNameLst>
                                      </p:cBhvr>
                                      <p:tavLst>
                                        <p:tav tm="0">
                                          <p:val>
                                            <p:strVal val="#ppt_w+.3"/>
                                          </p:val>
                                        </p:tav>
                                        <p:tav tm="100000">
                                          <p:val>
                                            <p:strVal val="#ppt_w"/>
                                          </p:val>
                                        </p:tav>
                                      </p:tavLst>
                                    </p:anim>
                                    <p:anim calcmode="lin" valueType="num">
                                      <p:cBhvr>
                                        <p:cTn id="8" dur="500" fill="hold"/>
                                        <p:tgtEl>
                                          <p:spTgt spid="62466"/>
                                        </p:tgtEl>
                                        <p:attrNameLst>
                                          <p:attrName>ppt_h</p:attrName>
                                        </p:attrNameLst>
                                      </p:cBhvr>
                                      <p:tavLst>
                                        <p:tav tm="0">
                                          <p:val>
                                            <p:strVal val="#ppt_h"/>
                                          </p:val>
                                        </p:tav>
                                        <p:tav tm="100000">
                                          <p:val>
                                            <p:strVal val="#ppt_h"/>
                                          </p:val>
                                        </p:tav>
                                      </p:tavLst>
                                    </p:anim>
                                    <p:animEffect transition="in" filter="fade">
                                      <p:cBhvr>
                                        <p:cTn id="9" dur="500"/>
                                        <p:tgtEl>
                                          <p:spTgt spid="62466"/>
                                        </p:tgtEl>
                                      </p:cBhvr>
                                    </p:animEffect>
                                  </p:childTnLst>
                                </p:cTn>
                              </p:par>
                            </p:childTnLst>
                          </p:cTn>
                        </p:par>
                        <p:par>
                          <p:cTn id="10" fill="hold" nodeType="afterGroup">
                            <p:stCondLst>
                              <p:cond delay="600"/>
                            </p:stCondLst>
                            <p:childTnLst>
                              <p:par>
                                <p:cTn id="11" presetID="22" presetClass="entr" presetSubtype="8" fill="hold" grpId="0" nodeType="afterEffect">
                                  <p:stCondLst>
                                    <p:cond delay="0"/>
                                  </p:stCondLst>
                                  <p:childTnLst>
                                    <p:set>
                                      <p:cBhvr>
                                        <p:cTn id="12" dur="1" fill="hold">
                                          <p:stCondLst>
                                            <p:cond delay="0"/>
                                          </p:stCondLst>
                                        </p:cTn>
                                        <p:tgtEl>
                                          <p:spTgt spid="62467">
                                            <p:txEl>
                                              <p:pRg st="0" end="0"/>
                                            </p:txEl>
                                          </p:spTgt>
                                        </p:tgtEl>
                                        <p:attrNameLst>
                                          <p:attrName>style.visibility</p:attrName>
                                        </p:attrNameLst>
                                      </p:cBhvr>
                                      <p:to>
                                        <p:strVal val="visible"/>
                                      </p:to>
                                    </p:set>
                                    <p:animEffect transition="in" filter="wipe(left)">
                                      <p:cBhvr>
                                        <p:cTn id="13" dur="500"/>
                                        <p:tgtEl>
                                          <p:spTgt spid="62467">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62467">
                                            <p:txEl>
                                              <p:pRg st="1" end="1"/>
                                            </p:txEl>
                                          </p:spTgt>
                                        </p:tgtEl>
                                        <p:attrNameLst>
                                          <p:attrName>style.visibility</p:attrName>
                                        </p:attrNameLst>
                                      </p:cBhvr>
                                      <p:to>
                                        <p:strVal val="visible"/>
                                      </p:to>
                                    </p:set>
                                    <p:animEffect transition="in" filter="wipe(left)">
                                      <p:cBhvr>
                                        <p:cTn id="18" dur="500"/>
                                        <p:tgtEl>
                                          <p:spTgt spid="62467">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2467">
                                            <p:txEl>
                                              <p:pRg st="2" end="2"/>
                                            </p:txEl>
                                          </p:spTgt>
                                        </p:tgtEl>
                                        <p:attrNameLst>
                                          <p:attrName>style.visibility</p:attrName>
                                        </p:attrNameLst>
                                      </p:cBhvr>
                                      <p:to>
                                        <p:strVal val="visible"/>
                                      </p:to>
                                    </p:set>
                                    <p:animEffect transition="in" filter="wipe(left)">
                                      <p:cBhvr>
                                        <p:cTn id="23" dur="500"/>
                                        <p:tgtEl>
                                          <p:spTgt spid="624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P spid="6246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7" y="0"/>
            <a:ext cx="9148697" cy="6858000"/>
          </a:xfrm>
          <a:prstGeom prst="rect">
            <a:avLst/>
          </a:prstGeom>
          <a:ln>
            <a:noFill/>
          </a:ln>
          <a:effectLst>
            <a:outerShdw blurRad="292100" dist="139700" dir="2700000" algn="tl" rotWithShape="0">
              <a:srgbClr val="333333">
                <a:alpha val="65000"/>
              </a:srgbClr>
            </a:outerShdw>
          </a:effectLst>
        </p:spPr>
      </p:pic>
      <p:sp>
        <p:nvSpPr>
          <p:cNvPr id="9" name="Title 8"/>
          <p:cNvSpPr>
            <a:spLocks noGrp="1"/>
          </p:cNvSpPr>
          <p:nvPr>
            <p:ph type="title"/>
          </p:nvPr>
        </p:nvSpPr>
        <p:spPr>
          <a:xfrm>
            <a:off x="539552" y="1412776"/>
            <a:ext cx="1550293" cy="720080"/>
          </a:xfrm>
        </p:spPr>
        <p:txBody>
          <a:bodyPr>
            <a:normAutofit fontScale="90000"/>
          </a:bodyPr>
          <a:lstStyle/>
          <a:p>
            <a:pPr algn="r" rtl="1"/>
            <a:r>
              <a:rPr lang="fa-IR" sz="4400" b="1" dirty="0" smtClean="0">
                <a:latin typeface="A Banoo Thin" panose="020B0800040000020004" pitchFamily="34" charset="-78"/>
                <a:ea typeface="A Banoo Thin" panose="020B0800040000020004" pitchFamily="34" charset="-78"/>
                <a:cs typeface="A Banoo Thin" panose="020B0800040000020004" pitchFamily="34" charset="-78"/>
              </a:rPr>
              <a:t>سئول</a:t>
            </a:r>
            <a:endParaRPr lang="en-US" sz="4400" b="1" dirty="0">
              <a:latin typeface="A Banoo Thin" panose="020B0800040000020004" pitchFamily="34" charset="-78"/>
              <a:ea typeface="A Banoo Thin" panose="020B0800040000020004" pitchFamily="34" charset="-78"/>
              <a:cs typeface="A Banoo Thin" panose="020B0800040000020004" pitchFamily="34" charset="-78"/>
            </a:endParaRPr>
          </a:p>
        </p:txBody>
      </p:sp>
    </p:spTree>
    <p:extLst>
      <p:ext uri="{BB962C8B-B14F-4D97-AF65-F5344CB8AC3E}">
        <p14:creationId xmlns:p14="http://schemas.microsoft.com/office/powerpoint/2010/main" val="16899004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1187624" y="-603448"/>
            <a:ext cx="7704667" cy="1981200"/>
          </a:xfrm>
        </p:spPr>
        <p:txBody>
          <a:bodyPr>
            <a:normAutofit/>
          </a:bodyPr>
          <a:lstStyle/>
          <a:p>
            <a:pPr marL="342900" indent="-342900" algn="r" rtl="1">
              <a:buFont typeface="Wingdings" panose="05000000000000000000" pitchFamily="2" charset="2"/>
              <a:buChar char="v"/>
            </a:pPr>
            <a:r>
              <a:rPr lang="fa-IR" altLang="en-US" sz="2800" dirty="0" smtClean="0">
                <a:cs typeface="B Yekan" panose="00000400000000000000" pitchFamily="2" charset="-78"/>
              </a:rPr>
              <a:t>سیاست حمل و نقل شهری سئول</a:t>
            </a:r>
            <a:endParaRPr lang="en-US" altLang="en-US" sz="2800" dirty="0">
              <a:cs typeface="B Yekan" panose="00000400000000000000" pitchFamily="2" charset="-78"/>
            </a:endParaRPr>
          </a:p>
        </p:txBody>
      </p:sp>
      <p:sp>
        <p:nvSpPr>
          <p:cNvPr id="63491" name="Rectangle 3"/>
          <p:cNvSpPr>
            <a:spLocks noGrp="1" noChangeArrowheads="1"/>
          </p:cNvSpPr>
          <p:nvPr>
            <p:ph idx="1"/>
          </p:nvPr>
        </p:nvSpPr>
        <p:spPr>
          <a:xfrm>
            <a:off x="913516" y="387152"/>
            <a:ext cx="7978775" cy="5835650"/>
          </a:xfrm>
        </p:spPr>
        <p:txBody>
          <a:bodyPr>
            <a:normAutofit/>
          </a:bodyPr>
          <a:lstStyle/>
          <a:p>
            <a:pPr algn="just" rtl="1">
              <a:buFont typeface="Wingdings" panose="05000000000000000000" pitchFamily="2" charset="2"/>
              <a:buChar char="§"/>
            </a:pPr>
            <a:r>
              <a:rPr lang="fa-IR" altLang="en-US" sz="2000" dirty="0" smtClean="0">
                <a:cs typeface="B Homa" panose="00000400000000000000" pitchFamily="2" charset="-78"/>
              </a:rPr>
              <a:t>شهر سئول پایتخت جمهوری کره جنوبی ،یکی از بزرگترین شهرهای جهان است.جمعیت سئول بالغ بر </a:t>
            </a:r>
            <a:r>
              <a:rPr lang="fa-IR" altLang="en-US" sz="2000" b="1" dirty="0" smtClean="0">
                <a:cs typeface="B Homa" panose="00000400000000000000" pitchFamily="2" charset="-78"/>
              </a:rPr>
              <a:t>10 </a:t>
            </a:r>
            <a:r>
              <a:rPr lang="fa-IR" altLang="en-US" sz="2000" dirty="0" smtClean="0">
                <a:cs typeface="B Homa" panose="00000400000000000000" pitchFamily="2" charset="-78"/>
              </a:rPr>
              <a:t>میلیون نفر می باشد.تراکم جمعیتی سئول به </a:t>
            </a:r>
            <a:r>
              <a:rPr lang="fa-IR" altLang="en-US" sz="2000" b="1" dirty="0" smtClean="0">
                <a:cs typeface="B Homa" panose="00000400000000000000" pitchFamily="2" charset="-78"/>
              </a:rPr>
              <a:t>17</a:t>
            </a:r>
            <a:r>
              <a:rPr lang="fa-IR" altLang="en-US" sz="2000" dirty="0" smtClean="0">
                <a:cs typeface="B Homa" panose="00000400000000000000" pitchFamily="2" charset="-78"/>
              </a:rPr>
              <a:t> هزار نفر در کیلومتر مربع می رسد که بالاتر از سایر کلانشهرها مانند نیویورک،لندن و توکیو است.</a:t>
            </a:r>
          </a:p>
          <a:p>
            <a:pPr algn="just" rtl="1">
              <a:buFont typeface="Wingdings" panose="05000000000000000000" pitchFamily="2" charset="2"/>
              <a:buChar char="§"/>
            </a:pPr>
            <a:r>
              <a:rPr lang="fa-IR" altLang="en-US" sz="2000" dirty="0" smtClean="0">
                <a:cs typeface="B Homa" panose="00000400000000000000" pitchFamily="2" charset="-78"/>
              </a:rPr>
              <a:t>تعداد وسایل نقلیه در این شهر حدود </a:t>
            </a:r>
            <a:r>
              <a:rPr lang="en-US" altLang="en-US" sz="2000" b="1" dirty="0" smtClean="0">
                <a:latin typeface="Angsana New" panose="02020603050405020304" pitchFamily="18" charset="-34"/>
                <a:cs typeface="Angsana New" panose="02020603050405020304" pitchFamily="18" charset="-34"/>
              </a:rPr>
              <a:t>2,949,000</a:t>
            </a:r>
            <a:r>
              <a:rPr lang="fa-IR" altLang="en-US" sz="2000" dirty="0" smtClean="0">
                <a:cs typeface="B Homa" panose="00000400000000000000" pitchFamily="2" charset="-78"/>
              </a:rPr>
              <a:t> دستگاه بوده که نسبت به سال قبل در حدود </a:t>
            </a:r>
            <a:r>
              <a:rPr lang="fa-IR" altLang="en-US" sz="2000" b="1" dirty="0" smtClean="0">
                <a:cs typeface="B Homa" panose="00000400000000000000" pitchFamily="2" charset="-78"/>
              </a:rPr>
              <a:t>0/54</a:t>
            </a:r>
            <a:r>
              <a:rPr lang="fa-IR" altLang="en-US" sz="2000" dirty="0" smtClean="0">
                <a:cs typeface="B Homa" panose="00000400000000000000" pitchFamily="2" charset="-78"/>
              </a:rPr>
              <a:t> درصد رشد داشته است . روزانه حدود </a:t>
            </a:r>
            <a:r>
              <a:rPr lang="fa-IR" altLang="en-US" sz="2000" b="1" dirty="0" smtClean="0">
                <a:cs typeface="B Homa" panose="00000400000000000000" pitchFamily="2" charset="-78"/>
              </a:rPr>
              <a:t>31/4</a:t>
            </a:r>
            <a:r>
              <a:rPr lang="fa-IR" altLang="en-US" sz="2000" dirty="0" smtClean="0">
                <a:cs typeface="B Homa" panose="00000400000000000000" pitchFamily="2" charset="-78"/>
              </a:rPr>
              <a:t> میلیون سفر در سئول اتفاق می افتد.</a:t>
            </a:r>
          </a:p>
          <a:p>
            <a:pPr algn="just" rtl="1">
              <a:buFont typeface="Wingdings" panose="05000000000000000000" pitchFamily="2" charset="2"/>
              <a:buChar char="§"/>
            </a:pPr>
            <a:r>
              <a:rPr lang="fa-IR" altLang="en-US" sz="2000" dirty="0" smtClean="0">
                <a:cs typeface="B Homa" panose="00000400000000000000" pitchFamily="2" charset="-78"/>
              </a:rPr>
              <a:t>سئول دارای </a:t>
            </a:r>
            <a:r>
              <a:rPr lang="fa-IR" altLang="en-US" sz="2000" b="1" dirty="0" smtClean="0">
                <a:cs typeface="B Homa" panose="00000400000000000000" pitchFamily="2" charset="-78"/>
              </a:rPr>
              <a:t>612</a:t>
            </a:r>
            <a:r>
              <a:rPr lang="fa-IR" altLang="en-US" sz="2000" dirty="0" smtClean="0">
                <a:cs typeface="B Homa" panose="00000400000000000000" pitchFamily="2" charset="-78"/>
              </a:rPr>
              <a:t> خط اتوبوس است که </a:t>
            </a:r>
            <a:r>
              <a:rPr lang="fa-IR" altLang="en-US" sz="2000" b="1" dirty="0" smtClean="0">
                <a:cs typeface="B Homa" panose="00000400000000000000" pitchFamily="2" charset="-78"/>
              </a:rPr>
              <a:t>412</a:t>
            </a:r>
            <a:r>
              <a:rPr lang="fa-IR" altLang="en-US" sz="2000" dirty="0" smtClean="0">
                <a:cs typeface="B Homa" panose="00000400000000000000" pitchFamily="2" charset="-78"/>
              </a:rPr>
              <a:t> خط درون شهری و </a:t>
            </a:r>
            <a:r>
              <a:rPr lang="fa-IR" altLang="en-US" sz="2000" b="1" dirty="0" smtClean="0">
                <a:cs typeface="B Homa" panose="00000400000000000000" pitchFamily="2" charset="-78"/>
              </a:rPr>
              <a:t>204</a:t>
            </a:r>
            <a:r>
              <a:rPr lang="fa-IR" altLang="en-US" sz="2000" dirty="0" smtClean="0">
                <a:cs typeface="B Homa" panose="00000400000000000000" pitchFamily="2" charset="-78"/>
              </a:rPr>
              <a:t> خط حومه ای در 4 گروه مختلف که با رنگ های متمایز شده اند ، فعال هستند.</a:t>
            </a:r>
            <a:r>
              <a:rPr lang="fa-IR" altLang="en-US" sz="2000" b="1" dirty="0" smtClean="0">
                <a:cs typeface="B Homa" panose="00000400000000000000" pitchFamily="2" charset="-78"/>
              </a:rPr>
              <a:t>10 </a:t>
            </a:r>
            <a:r>
              <a:rPr lang="fa-IR" altLang="en-US" sz="2000" dirty="0" smtClean="0">
                <a:cs typeface="B Homa" panose="00000400000000000000" pitchFamily="2" charset="-78"/>
              </a:rPr>
              <a:t>مسیر ویژه اتوبوس با طول </a:t>
            </a:r>
            <a:r>
              <a:rPr lang="fa-IR" altLang="en-US" sz="2000" b="1" dirty="0" smtClean="0">
                <a:cs typeface="B Homa" panose="00000400000000000000" pitchFamily="2" charset="-78"/>
              </a:rPr>
              <a:t>82/3 </a:t>
            </a:r>
            <a:r>
              <a:rPr lang="fa-IR" altLang="en-US" sz="2000" dirty="0" smtClean="0">
                <a:cs typeface="B Homa" panose="00000400000000000000" pitchFamily="2" charset="-78"/>
              </a:rPr>
              <a:t>کیلومتر در حال بهره برداری است.</a:t>
            </a:r>
          </a:p>
          <a:p>
            <a:pPr algn="just" rtl="1">
              <a:buFont typeface="Wingdings" panose="05000000000000000000" pitchFamily="2" charset="2"/>
              <a:buChar char="§"/>
            </a:pPr>
            <a:r>
              <a:rPr lang="fa-IR" altLang="en-US" sz="2000" dirty="0" smtClean="0">
                <a:cs typeface="B Homa" panose="00000400000000000000" pitchFamily="2" charset="-78"/>
              </a:rPr>
              <a:t>این شهر دارای </a:t>
            </a:r>
            <a:r>
              <a:rPr lang="fa-IR" altLang="en-US" sz="2000" b="1" dirty="0" smtClean="0">
                <a:cs typeface="B Homa" panose="00000400000000000000" pitchFamily="2" charset="-78"/>
              </a:rPr>
              <a:t>9</a:t>
            </a:r>
            <a:r>
              <a:rPr lang="fa-IR" altLang="en-US" sz="2000" dirty="0" smtClean="0">
                <a:cs typeface="B Homa" panose="00000400000000000000" pitchFamily="2" charset="-78"/>
              </a:rPr>
              <a:t> خط مترو با </a:t>
            </a:r>
            <a:r>
              <a:rPr lang="fa-IR" altLang="en-US" sz="2000" b="1" dirty="0" smtClean="0">
                <a:cs typeface="B Homa" panose="00000400000000000000" pitchFamily="2" charset="-78"/>
              </a:rPr>
              <a:t>290</a:t>
            </a:r>
            <a:r>
              <a:rPr lang="fa-IR" altLang="en-US" sz="2000" dirty="0" smtClean="0">
                <a:cs typeface="B Homa" panose="00000400000000000000" pitchFamily="2" charset="-78"/>
              </a:rPr>
              <a:t> ایستگاه ست که توسط 3 اپراتور کنترل می شود .</a:t>
            </a:r>
          </a:p>
          <a:p>
            <a:pPr algn="just" rtl="1">
              <a:buFont typeface="Wingdings" panose="05000000000000000000" pitchFamily="2" charset="2"/>
              <a:buChar char="§"/>
            </a:pPr>
            <a:endParaRPr lang="fa-IR" altLang="en-US" sz="2000" dirty="0" smtClean="0">
              <a:cs typeface="B Homa" panose="00000400000000000000" pitchFamily="2" charset="-78"/>
            </a:endParaRPr>
          </a:p>
          <a:p>
            <a:pPr algn="just" rtl="1">
              <a:buFont typeface="Wingdings" panose="05000000000000000000" pitchFamily="2" charset="2"/>
              <a:buChar char="§"/>
            </a:pPr>
            <a:endParaRPr lang="fa-IR" altLang="en-US" sz="2000" dirty="0" smtClean="0">
              <a:cs typeface="B Homa" panose="00000400000000000000" pitchFamily="2" charset="-78"/>
            </a:endParaRPr>
          </a:p>
          <a:p>
            <a:pPr algn="just" rtl="1">
              <a:buFont typeface="Wingdings" panose="05000000000000000000" pitchFamily="2" charset="2"/>
              <a:buChar char="§"/>
            </a:pPr>
            <a:endParaRPr lang="en-US" altLang="en-US" sz="2000" dirty="0">
              <a:cs typeface="B Homa" panose="00000400000000000000" pitchFamily="2" charset="-78"/>
            </a:endParaRPr>
          </a:p>
        </p:txBody>
      </p:sp>
      <p:graphicFrame>
        <p:nvGraphicFramePr>
          <p:cNvPr id="8" name="Chart 7"/>
          <p:cNvGraphicFramePr/>
          <p:nvPr>
            <p:extLst/>
          </p:nvPr>
        </p:nvGraphicFramePr>
        <p:xfrm>
          <a:off x="431069" y="4221088"/>
          <a:ext cx="4392488" cy="316835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287025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Effect transition="in" filter="wipe(left)">
                                      <p:cBhvr>
                                        <p:cTn id="7" dur="500"/>
                                        <p:tgtEl>
                                          <p:spTgt spid="63491">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3491">
                                            <p:txEl>
                                              <p:pRg st="1" end="1"/>
                                            </p:txEl>
                                          </p:spTgt>
                                        </p:tgtEl>
                                        <p:attrNameLst>
                                          <p:attrName>style.visibility</p:attrName>
                                        </p:attrNameLst>
                                      </p:cBhvr>
                                      <p:to>
                                        <p:strVal val="visible"/>
                                      </p:to>
                                    </p:set>
                                    <p:animEffect transition="in" filter="wipe(left)">
                                      <p:cBhvr>
                                        <p:cTn id="11" dur="500"/>
                                        <p:tgtEl>
                                          <p:spTgt spid="63491">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63491">
                                            <p:txEl>
                                              <p:pRg st="2" end="2"/>
                                            </p:txEl>
                                          </p:spTgt>
                                        </p:tgtEl>
                                        <p:attrNameLst>
                                          <p:attrName>style.visibility</p:attrName>
                                        </p:attrNameLst>
                                      </p:cBhvr>
                                      <p:to>
                                        <p:strVal val="visible"/>
                                      </p:to>
                                    </p:set>
                                    <p:animEffect transition="in" filter="wipe(left)">
                                      <p:cBhvr>
                                        <p:cTn id="16" dur="500"/>
                                        <p:tgtEl>
                                          <p:spTgt spid="63491">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3491">
                                            <p:txEl>
                                              <p:pRg st="3" end="3"/>
                                            </p:txEl>
                                          </p:spTgt>
                                        </p:tgtEl>
                                        <p:attrNameLst>
                                          <p:attrName>style.visibility</p:attrName>
                                        </p:attrNameLst>
                                      </p:cBhvr>
                                      <p:to>
                                        <p:strVal val="visible"/>
                                      </p:to>
                                    </p:set>
                                    <p:animEffect transition="in" filter="wipe(left)">
                                      <p:cBhvr>
                                        <p:cTn id="21" dur="500"/>
                                        <p:tgtEl>
                                          <p:spTgt spid="634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763688" y="116632"/>
            <a:ext cx="7321609" cy="432048"/>
          </a:xfrm>
        </p:spPr>
        <p:txBody>
          <a:bodyPr>
            <a:normAutofit fontScale="90000"/>
          </a:bodyPr>
          <a:lstStyle/>
          <a:p>
            <a:pPr algn="r" rtl="1"/>
            <a:r>
              <a:rPr lang="fa-IR" altLang="en-US" sz="2750" dirty="0" smtClean="0">
                <a:cs typeface="B Yekan" panose="00000400000000000000" pitchFamily="2" charset="-78"/>
              </a:rPr>
              <a:t>خط مشی اولیه شهرداری سئول در خصوص حمل و نقل</a:t>
            </a:r>
            <a:endParaRPr lang="en-US" altLang="en-US" sz="2750" dirty="0">
              <a:cs typeface="B Yekan" panose="00000400000000000000" pitchFamily="2" charset="-78"/>
            </a:endParaRPr>
          </a:p>
        </p:txBody>
      </p:sp>
      <p:graphicFrame>
        <p:nvGraphicFramePr>
          <p:cNvPr id="3" name="Diagram 2"/>
          <p:cNvGraphicFramePr/>
          <p:nvPr>
            <p:extLst/>
          </p:nvPr>
        </p:nvGraphicFramePr>
        <p:xfrm>
          <a:off x="683568" y="836712"/>
          <a:ext cx="8138542"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34379051"/>
      </p:ext>
    </p:extLst>
  </p:cSld>
  <p:clrMapOvr>
    <a:masterClrMapping/>
  </p:clrMapOvr>
  <p:transition>
    <p:cover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grpId="0" nodeType="afterEffect">
                                  <p:stCondLst>
                                    <p:cond delay="0"/>
                                  </p:stCondLst>
                                  <p:iterate type="lt">
                                    <p:tmPct val="5000"/>
                                  </p:iterate>
                                  <p:childTnLst>
                                    <p:set>
                                      <p:cBhvr>
                                        <p:cTn id="6" dur="1" fill="hold">
                                          <p:stCondLst>
                                            <p:cond delay="0"/>
                                          </p:stCondLst>
                                        </p:cTn>
                                        <p:tgtEl>
                                          <p:spTgt spid="31746"/>
                                        </p:tgtEl>
                                        <p:attrNameLst>
                                          <p:attrName>style.visibility</p:attrName>
                                        </p:attrNameLst>
                                      </p:cBhvr>
                                      <p:to>
                                        <p:strVal val="visible"/>
                                      </p:to>
                                    </p:set>
                                    <p:anim calcmode="lin" valueType="num">
                                      <p:cBhvr>
                                        <p:cTn id="7" dur="500" fill="hold"/>
                                        <p:tgtEl>
                                          <p:spTgt spid="31746"/>
                                        </p:tgtEl>
                                        <p:attrNameLst>
                                          <p:attrName>ppt_w</p:attrName>
                                        </p:attrNameLst>
                                      </p:cBhvr>
                                      <p:tavLst>
                                        <p:tav tm="0">
                                          <p:val>
                                            <p:strVal val="#ppt_w+.3"/>
                                          </p:val>
                                        </p:tav>
                                        <p:tav tm="100000">
                                          <p:val>
                                            <p:strVal val="#ppt_w"/>
                                          </p:val>
                                        </p:tav>
                                      </p:tavLst>
                                    </p:anim>
                                    <p:anim calcmode="lin" valueType="num">
                                      <p:cBhvr>
                                        <p:cTn id="8" dur="500" fill="hold"/>
                                        <p:tgtEl>
                                          <p:spTgt spid="31746"/>
                                        </p:tgtEl>
                                        <p:attrNameLst>
                                          <p:attrName>ppt_h</p:attrName>
                                        </p:attrNameLst>
                                      </p:cBhvr>
                                      <p:tavLst>
                                        <p:tav tm="0">
                                          <p:val>
                                            <p:strVal val="#ppt_h"/>
                                          </p:val>
                                        </p:tav>
                                        <p:tav tm="100000">
                                          <p:val>
                                            <p:strVal val="#ppt_h"/>
                                          </p:val>
                                        </p:tav>
                                      </p:tavLst>
                                    </p:anim>
                                    <p:animEffect transition="in" filter="fade">
                                      <p:cBhvr>
                                        <p:cTn id="9" dur="500"/>
                                        <p:tgtEl>
                                          <p:spTgt spid="317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9333" y="-603448"/>
            <a:ext cx="7704667" cy="1981200"/>
          </a:xfrm>
        </p:spPr>
        <p:txBody>
          <a:bodyPr>
            <a:normAutofit/>
          </a:bodyPr>
          <a:lstStyle/>
          <a:p>
            <a:pPr algn="r" rtl="1"/>
            <a:r>
              <a:rPr lang="fa-IR" sz="2800" dirty="0" smtClean="0">
                <a:latin typeface="Angsana New" panose="02020603050405020304" pitchFamily="18" charset="-34"/>
                <a:cs typeface="B Yekan" panose="00000400000000000000" pitchFamily="2" charset="-78"/>
              </a:rPr>
              <a:t>1-بهبود سیستم حمل و نقل عمومی</a:t>
            </a:r>
            <a:endParaRPr lang="en-US" sz="2800" dirty="0">
              <a:latin typeface="Angsana New" panose="02020603050405020304" pitchFamily="18" charset="-34"/>
              <a:cs typeface="B Yekan" panose="00000400000000000000" pitchFamily="2" charset="-78"/>
            </a:endParaRPr>
          </a:p>
        </p:txBody>
      </p:sp>
      <p:sp>
        <p:nvSpPr>
          <p:cNvPr id="3" name="Content Placeholder 2"/>
          <p:cNvSpPr>
            <a:spLocks noGrp="1"/>
          </p:cNvSpPr>
          <p:nvPr>
            <p:ph idx="1"/>
          </p:nvPr>
        </p:nvSpPr>
        <p:spPr>
          <a:xfrm>
            <a:off x="1187624" y="1988840"/>
            <a:ext cx="7704667" cy="3332816"/>
          </a:xfrm>
        </p:spPr>
        <p:txBody>
          <a:bodyPr>
            <a:noAutofit/>
          </a:bodyPr>
          <a:lstStyle/>
          <a:p>
            <a:pPr algn="r" rtl="1">
              <a:buFont typeface="Wingdings" panose="05000000000000000000" pitchFamily="2" charset="2"/>
              <a:buChar char="§"/>
            </a:pPr>
            <a:r>
              <a:rPr lang="fa-IR" sz="2000" dirty="0" smtClean="0">
                <a:cs typeface="B Homa" panose="00000400000000000000" pitchFamily="2" charset="-78"/>
              </a:rPr>
              <a:t>حمل و نقل انبوه در کلانشهر سئول بر اساس شبکه به هم پیوسته ای از مسیر های اتوبوس و خطوط مترو می باشد. حدود 63% از کل جمعیت سئول از سیستم حمل و نقل عمومی استفاده می کنند، که در مقایسه با دیگر شهر های جهان قابل توجه است.</a:t>
            </a:r>
          </a:p>
          <a:p>
            <a:pPr algn="r" rtl="1">
              <a:buFont typeface="Wingdings" panose="05000000000000000000" pitchFamily="2" charset="2"/>
              <a:buChar char="Ø"/>
            </a:pPr>
            <a:r>
              <a:rPr lang="fa-IR" sz="2000" b="1" dirty="0" smtClean="0">
                <a:cs typeface="B Homa" panose="00000400000000000000" pitchFamily="2" charset="-78"/>
              </a:rPr>
              <a:t>سیستم حمل و نقل ریلی </a:t>
            </a:r>
          </a:p>
          <a:p>
            <a:pPr marL="0" indent="0" algn="just" rtl="1"/>
            <a:r>
              <a:rPr lang="fa-IR" sz="2000" dirty="0" smtClean="0">
                <a:cs typeface="B Homa" panose="00000400000000000000" pitchFamily="2" charset="-78"/>
              </a:rPr>
              <a:t>شبکه ریلی درون شهری در سئول از خطوط مترو و قطار سبک شهری تشکیل شده است که مترو در سال 2008،حدود 34/7 % از حجم سفرهای شهری را به خود اختصاص داده است.سیستم قطار سبک شهری </a:t>
            </a:r>
            <a:r>
              <a:rPr lang="en-US" sz="2000" dirty="0" smtClean="0">
                <a:cs typeface="B Homa" panose="00000400000000000000" pitchFamily="2" charset="-78"/>
              </a:rPr>
              <a:t>(LRT)</a:t>
            </a:r>
            <a:r>
              <a:rPr lang="fa-IR" sz="2000" dirty="0" smtClean="0">
                <a:cs typeface="B Homa" panose="00000400000000000000" pitchFamily="2" charset="-78"/>
              </a:rPr>
              <a:t> توسط سرمایه بخش خصوصی در نواحی با خدمات حمل و نقلی کمتر جهت ایجاد توسعه منطقه ای متعادل ایجاد شده است .</a:t>
            </a:r>
          </a:p>
          <a:p>
            <a:pPr algn="r" rtl="1">
              <a:buFont typeface="Wingdings" panose="05000000000000000000" pitchFamily="2" charset="2"/>
              <a:buChar char="Ø"/>
            </a:pPr>
            <a:r>
              <a:rPr lang="fa-IR" sz="2000" b="1" dirty="0" smtClean="0">
                <a:cs typeface="B Homa" panose="00000400000000000000" pitchFamily="2" charset="-78"/>
              </a:rPr>
              <a:t>سیستم حمل و نقل اتوبوس</a:t>
            </a:r>
          </a:p>
          <a:p>
            <a:pPr marL="0" indent="0" algn="r" rtl="1"/>
            <a:r>
              <a:rPr lang="fa-IR" sz="2000" dirty="0" smtClean="0">
                <a:cs typeface="B Homa" panose="00000400000000000000" pitchFamily="2" charset="-78"/>
              </a:rPr>
              <a:t>در شهر سئول خدمات اتوبوس عمومی از سال 1953 شروع شد که به نوبه خود نقش مهمی در بهبود اقتصاد شهری و توسعه کالبدی داشت.در طی دهه 1971 ،74/2% از حجم سفرهای درون شهری را به خود اختصاص دادند ولی به دلیل عدم حمایت دولت و افزایش راه های ریلی درون شهری و افزایش مالکیت خودرو موجب کاهش سهم مسافران به 26% در سال 2003 رسید. </a:t>
            </a:r>
            <a:endParaRPr lang="en-US" sz="2000" dirty="0">
              <a:cs typeface="B Homa" panose="00000400000000000000" pitchFamily="2" charset="-78"/>
            </a:endParaRPr>
          </a:p>
        </p:txBody>
      </p:sp>
    </p:spTree>
    <p:extLst>
      <p:ext uri="{BB962C8B-B14F-4D97-AF65-F5344CB8AC3E}">
        <p14:creationId xmlns:p14="http://schemas.microsoft.com/office/powerpoint/2010/main" val="40377631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126291" y="1772816"/>
            <a:ext cx="5014784" cy="466725"/>
          </a:xfrm>
          <a:prstGeom prst="rect">
            <a:avLst/>
          </a:prstGeom>
          <a:solidFill>
            <a:srgbClr val="FFFFFF">
              <a:alpha val="30000"/>
            </a:srgbClr>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fontAlgn="base">
              <a:spcBef>
                <a:spcPct val="0"/>
              </a:spcBef>
              <a:spcAft>
                <a:spcPct val="0"/>
              </a:spcAft>
            </a:pPr>
            <a:r>
              <a:rPr lang="fa-IR" altLang="en-US" sz="2400" dirty="0">
                <a:solidFill>
                  <a:prstClr val="black"/>
                </a:solidFill>
                <a:latin typeface="Arial" panose="020B0604020202020204" pitchFamily="34" charset="0"/>
                <a:cs typeface="B Homa" panose="00000400000000000000" pitchFamily="2" charset="-78"/>
              </a:rPr>
              <a:t>توسعه خط ویژه اتوبوس </a:t>
            </a:r>
            <a:r>
              <a:rPr lang="en-US" altLang="en-US" sz="2400" dirty="0">
                <a:solidFill>
                  <a:prstClr val="black"/>
                </a:solidFill>
                <a:latin typeface="Arial" panose="020B0604020202020204" pitchFamily="34" charset="0"/>
                <a:cs typeface="B Homa" panose="00000400000000000000" pitchFamily="2" charset="-78"/>
              </a:rPr>
              <a:t> (dbl)</a:t>
            </a:r>
            <a:endParaRPr lang="en-US" altLang="en-US" sz="2400" dirty="0">
              <a:solidFill>
                <a:prstClr val="black"/>
              </a:solidFill>
              <a:latin typeface="Arial" panose="020B0604020202020204" pitchFamily="34" charset="0"/>
              <a:cs typeface="B Homa" panose="00000400000000000000" pitchFamily="2" charset="-78"/>
            </a:endParaRPr>
          </a:p>
        </p:txBody>
      </p:sp>
      <p:sp>
        <p:nvSpPr>
          <p:cNvPr id="32771" name="Rectangle 3"/>
          <p:cNvSpPr>
            <a:spLocks noChangeArrowheads="1"/>
          </p:cNvSpPr>
          <p:nvPr/>
        </p:nvSpPr>
        <p:spPr bwMode="auto">
          <a:xfrm>
            <a:off x="126291" y="2257058"/>
            <a:ext cx="5014784" cy="830997"/>
          </a:xfrm>
          <a:prstGeom prst="rect">
            <a:avLst/>
          </a:prstGeom>
          <a:solidFill>
            <a:srgbClr val="FFFFFF">
              <a:alpha val="30000"/>
            </a:srgbClr>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rtl="0" fontAlgn="base">
              <a:spcBef>
                <a:spcPct val="0"/>
              </a:spcBef>
              <a:spcAft>
                <a:spcPct val="0"/>
              </a:spcAft>
            </a:pPr>
            <a:r>
              <a:rPr lang="en-US" altLang="en-US" sz="2400" dirty="0">
                <a:solidFill>
                  <a:prstClr val="black"/>
                </a:solidFill>
                <a:latin typeface="Arial" panose="020B0604020202020204" pitchFamily="34" charset="0"/>
                <a:cs typeface="B Homa" panose="00000400000000000000" pitchFamily="2" charset="-78"/>
              </a:rPr>
              <a:t> </a:t>
            </a:r>
            <a:r>
              <a:rPr lang="fa-IR" altLang="en-US" sz="2400" dirty="0">
                <a:solidFill>
                  <a:prstClr val="black"/>
                </a:solidFill>
                <a:latin typeface="Arial" panose="020B0604020202020204" pitchFamily="34" charset="0"/>
                <a:cs typeface="B Homa" panose="00000400000000000000" pitchFamily="2" charset="-78"/>
              </a:rPr>
              <a:t>معرفی 4 رنگ بر اساس عملکرد برای هر اتوبوس</a:t>
            </a:r>
            <a:endParaRPr lang="en-US" altLang="en-US" sz="2400" dirty="0">
              <a:solidFill>
                <a:prstClr val="black"/>
              </a:solidFill>
              <a:latin typeface="Arial" panose="020B0604020202020204" pitchFamily="34" charset="0"/>
              <a:cs typeface="B Homa" panose="00000400000000000000" pitchFamily="2" charset="-78"/>
            </a:endParaRPr>
          </a:p>
        </p:txBody>
      </p:sp>
      <p:sp>
        <p:nvSpPr>
          <p:cNvPr id="32772" name="Rectangle 4"/>
          <p:cNvSpPr>
            <a:spLocks noChangeArrowheads="1"/>
          </p:cNvSpPr>
          <p:nvPr/>
        </p:nvSpPr>
        <p:spPr bwMode="auto">
          <a:xfrm>
            <a:off x="126291" y="3119016"/>
            <a:ext cx="5014784" cy="466725"/>
          </a:xfrm>
          <a:prstGeom prst="rect">
            <a:avLst/>
          </a:prstGeom>
          <a:solidFill>
            <a:srgbClr val="FFFFFF">
              <a:alpha val="30000"/>
            </a:srgbClr>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rtl="0" fontAlgn="base">
              <a:spcBef>
                <a:spcPct val="0"/>
              </a:spcBef>
              <a:spcAft>
                <a:spcPct val="0"/>
              </a:spcAft>
            </a:pPr>
            <a:r>
              <a:rPr lang="fa-IR" altLang="en-US" sz="2400" dirty="0">
                <a:solidFill>
                  <a:prstClr val="black"/>
                </a:solidFill>
                <a:latin typeface="Arial" panose="020B0604020202020204" pitchFamily="34" charset="0"/>
                <a:cs typeface="B Homa" panose="00000400000000000000" pitchFamily="2" charset="-78"/>
              </a:rPr>
              <a:t>اجرای سیاست خطوط مرکزی مخصوص اتوبوس</a:t>
            </a:r>
            <a:endParaRPr lang="en-US" altLang="en-US" sz="2400" dirty="0">
              <a:solidFill>
                <a:prstClr val="black"/>
              </a:solidFill>
              <a:latin typeface="Arial" panose="020B0604020202020204" pitchFamily="34" charset="0"/>
              <a:cs typeface="B Homa" panose="00000400000000000000" pitchFamily="2" charset="-78"/>
            </a:endParaRPr>
          </a:p>
        </p:txBody>
      </p:sp>
      <p:sp>
        <p:nvSpPr>
          <p:cNvPr id="32773" name="Rectangle 5"/>
          <p:cNvSpPr>
            <a:spLocks noChangeArrowheads="1"/>
          </p:cNvSpPr>
          <p:nvPr/>
        </p:nvSpPr>
        <p:spPr bwMode="auto">
          <a:xfrm>
            <a:off x="126291" y="3792116"/>
            <a:ext cx="5014784" cy="466725"/>
          </a:xfrm>
          <a:prstGeom prst="rect">
            <a:avLst/>
          </a:prstGeom>
          <a:solidFill>
            <a:srgbClr val="FFFFFF">
              <a:alpha val="30000"/>
            </a:srgbClr>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rtl="0" fontAlgn="base">
              <a:spcBef>
                <a:spcPct val="0"/>
              </a:spcBef>
              <a:spcAft>
                <a:spcPct val="0"/>
              </a:spcAft>
            </a:pPr>
            <a:r>
              <a:rPr lang="fa-IR" altLang="en-US" sz="2400" dirty="0">
                <a:solidFill>
                  <a:prstClr val="black"/>
                </a:solidFill>
                <a:latin typeface="Arial" panose="020B0604020202020204" pitchFamily="34" charset="0"/>
                <a:cs typeface="B Homa" panose="00000400000000000000" pitchFamily="2" charset="-78"/>
              </a:rPr>
              <a:t>برقراری سیستم اطلاعات اتوبوس</a:t>
            </a:r>
            <a:endParaRPr lang="en-US" altLang="en-US" sz="2400" dirty="0">
              <a:solidFill>
                <a:prstClr val="black"/>
              </a:solidFill>
              <a:latin typeface="Arial" panose="020B0604020202020204" pitchFamily="34" charset="0"/>
              <a:cs typeface="B Homa" panose="00000400000000000000" pitchFamily="2" charset="-78"/>
            </a:endParaRPr>
          </a:p>
        </p:txBody>
      </p:sp>
      <p:sp>
        <p:nvSpPr>
          <p:cNvPr id="32774" name="Rectangle 6"/>
          <p:cNvSpPr>
            <a:spLocks noChangeArrowheads="1"/>
          </p:cNvSpPr>
          <p:nvPr/>
        </p:nvSpPr>
        <p:spPr bwMode="auto">
          <a:xfrm>
            <a:off x="126291" y="4465216"/>
            <a:ext cx="5014784" cy="466725"/>
          </a:xfrm>
          <a:prstGeom prst="rect">
            <a:avLst/>
          </a:prstGeom>
          <a:solidFill>
            <a:srgbClr val="FFFFFF">
              <a:alpha val="30000"/>
            </a:srgbClr>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rtl="0" fontAlgn="base">
              <a:spcBef>
                <a:spcPct val="0"/>
              </a:spcBef>
              <a:spcAft>
                <a:spcPct val="0"/>
              </a:spcAft>
            </a:pPr>
            <a:r>
              <a:rPr lang="fa-IR" altLang="en-US" sz="2400" dirty="0">
                <a:solidFill>
                  <a:prstClr val="black"/>
                </a:solidFill>
                <a:latin typeface="Arial" panose="020B0604020202020204" pitchFamily="34" charset="0"/>
                <a:cs typeface="B Homa" panose="00000400000000000000" pitchFamily="2" charset="-78"/>
              </a:rPr>
              <a:t>اجرای سیستم پرداخت یکپارچه</a:t>
            </a:r>
            <a:endParaRPr lang="en-US" altLang="en-US" sz="2400" dirty="0">
              <a:solidFill>
                <a:prstClr val="black"/>
              </a:solidFill>
              <a:latin typeface="Arial" panose="020B0604020202020204" pitchFamily="34" charset="0"/>
              <a:cs typeface="B Homa" panose="00000400000000000000" pitchFamily="2" charset="-78"/>
            </a:endParaRPr>
          </a:p>
        </p:txBody>
      </p:sp>
      <p:sp>
        <p:nvSpPr>
          <p:cNvPr id="32775" name="Rectangle 7"/>
          <p:cNvSpPr>
            <a:spLocks noGrp="1" noChangeArrowheads="1"/>
          </p:cNvSpPr>
          <p:nvPr>
            <p:ph type="title"/>
          </p:nvPr>
        </p:nvSpPr>
        <p:spPr/>
        <p:txBody>
          <a:bodyPr/>
          <a:lstStyle/>
          <a:p>
            <a:pPr algn="r"/>
            <a:r>
              <a:rPr lang="fa-IR" altLang="en-US" sz="2800" b="1" dirty="0" smtClean="0">
                <a:cs typeface="B Homa" panose="00000400000000000000" pitchFamily="2" charset="-78"/>
              </a:rPr>
              <a:t>خدمات شهرداری در جهت بهبود خدمات اتوبوس رانی</a:t>
            </a:r>
            <a:endParaRPr lang="en-US" altLang="en-US" sz="2800" b="1" dirty="0">
              <a:cs typeface="B Homa" panose="00000400000000000000" pitchFamily="2" charset="-78"/>
            </a:endParaRPr>
          </a:p>
        </p:txBody>
      </p:sp>
      <p:sp>
        <p:nvSpPr>
          <p:cNvPr id="12" name="Rectangle 6"/>
          <p:cNvSpPr>
            <a:spLocks noChangeArrowheads="1"/>
          </p:cNvSpPr>
          <p:nvPr/>
        </p:nvSpPr>
        <p:spPr bwMode="auto">
          <a:xfrm>
            <a:off x="116766" y="5102103"/>
            <a:ext cx="5014784" cy="466725"/>
          </a:xfrm>
          <a:prstGeom prst="rect">
            <a:avLst/>
          </a:prstGeom>
          <a:solidFill>
            <a:srgbClr val="FFFFFF">
              <a:alpha val="30000"/>
            </a:srgbClr>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rtl="0" fontAlgn="base">
              <a:spcBef>
                <a:spcPct val="0"/>
              </a:spcBef>
              <a:spcAft>
                <a:spcPct val="0"/>
              </a:spcAft>
            </a:pPr>
            <a:r>
              <a:rPr lang="fa-IR" altLang="en-US" sz="2400" dirty="0">
                <a:solidFill>
                  <a:prstClr val="black"/>
                </a:solidFill>
                <a:latin typeface="Arial" panose="020B0604020202020204" pitchFamily="34" charset="0"/>
                <a:cs typeface="B Homa" panose="00000400000000000000" pitchFamily="2" charset="-78"/>
              </a:rPr>
              <a:t>مدیریت شبه عمومی </a:t>
            </a:r>
            <a:endParaRPr lang="en-US" altLang="en-US" sz="2400" dirty="0">
              <a:solidFill>
                <a:prstClr val="black"/>
              </a:solidFill>
              <a:latin typeface="Arial" panose="020B0604020202020204" pitchFamily="34" charset="0"/>
              <a:cs typeface="B Homa" panose="00000400000000000000" pitchFamily="2" charset="-78"/>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8073" y="1772816"/>
            <a:ext cx="4107401" cy="376237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219851926"/>
      </p:ext>
    </p:extLst>
  </p:cSld>
  <p:clrMapOvr>
    <a:masterClrMapping/>
  </p:clrMapOvr>
  <p:transition>
    <p:cover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grpId="0" nodeType="afterEffect">
                                  <p:stCondLst>
                                    <p:cond delay="0"/>
                                  </p:stCondLst>
                                  <p:iterate type="lt">
                                    <p:tmPct val="5000"/>
                                  </p:iterate>
                                  <p:childTnLst>
                                    <p:set>
                                      <p:cBhvr>
                                        <p:cTn id="6" dur="1" fill="hold">
                                          <p:stCondLst>
                                            <p:cond delay="0"/>
                                          </p:stCondLst>
                                        </p:cTn>
                                        <p:tgtEl>
                                          <p:spTgt spid="32775"/>
                                        </p:tgtEl>
                                        <p:attrNameLst>
                                          <p:attrName>style.visibility</p:attrName>
                                        </p:attrNameLst>
                                      </p:cBhvr>
                                      <p:to>
                                        <p:strVal val="visible"/>
                                      </p:to>
                                    </p:set>
                                    <p:anim calcmode="lin" valueType="num">
                                      <p:cBhvr>
                                        <p:cTn id="7" dur="500" fill="hold"/>
                                        <p:tgtEl>
                                          <p:spTgt spid="32775"/>
                                        </p:tgtEl>
                                        <p:attrNameLst>
                                          <p:attrName>ppt_w</p:attrName>
                                        </p:attrNameLst>
                                      </p:cBhvr>
                                      <p:tavLst>
                                        <p:tav tm="0">
                                          <p:val>
                                            <p:strVal val="#ppt_w+.3"/>
                                          </p:val>
                                        </p:tav>
                                        <p:tav tm="100000">
                                          <p:val>
                                            <p:strVal val="#ppt_w"/>
                                          </p:val>
                                        </p:tav>
                                      </p:tavLst>
                                    </p:anim>
                                    <p:anim calcmode="lin" valueType="num">
                                      <p:cBhvr>
                                        <p:cTn id="8" dur="500" fill="hold"/>
                                        <p:tgtEl>
                                          <p:spTgt spid="32775"/>
                                        </p:tgtEl>
                                        <p:attrNameLst>
                                          <p:attrName>ppt_h</p:attrName>
                                        </p:attrNameLst>
                                      </p:cBhvr>
                                      <p:tavLst>
                                        <p:tav tm="0">
                                          <p:val>
                                            <p:strVal val="#ppt_h"/>
                                          </p:val>
                                        </p:tav>
                                        <p:tav tm="100000">
                                          <p:val>
                                            <p:strVal val="#ppt_h"/>
                                          </p:val>
                                        </p:tav>
                                      </p:tavLst>
                                    </p:anim>
                                    <p:animEffect transition="in" filter="fade">
                                      <p:cBhvr>
                                        <p:cTn id="9" dur="500"/>
                                        <p:tgtEl>
                                          <p:spTgt spid="327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735" y="-459432"/>
            <a:ext cx="7704667" cy="1981200"/>
          </a:xfrm>
        </p:spPr>
        <p:txBody>
          <a:bodyPr>
            <a:normAutofit/>
          </a:bodyPr>
          <a:lstStyle/>
          <a:p>
            <a:pPr algn="r"/>
            <a:r>
              <a:rPr lang="fa-IR" sz="2800" dirty="0" smtClean="0">
                <a:cs typeface="B Yekan" panose="00000400000000000000" pitchFamily="2" charset="-78"/>
              </a:rPr>
              <a:t>2-کنترل های کارآمد روی اتومبیل های شخصی </a:t>
            </a:r>
            <a:endParaRPr lang="en-US" sz="2800" dirty="0">
              <a:cs typeface="B Yekan" panose="00000400000000000000" pitchFamily="2" charset="-78"/>
            </a:endParaRPr>
          </a:p>
        </p:txBody>
      </p:sp>
      <p:sp>
        <p:nvSpPr>
          <p:cNvPr id="3" name="Content Placeholder 2"/>
          <p:cNvSpPr>
            <a:spLocks noGrp="1"/>
          </p:cNvSpPr>
          <p:nvPr>
            <p:ph idx="1"/>
          </p:nvPr>
        </p:nvSpPr>
        <p:spPr>
          <a:xfrm>
            <a:off x="1439333" y="1544561"/>
            <a:ext cx="7704667" cy="3332816"/>
          </a:xfrm>
        </p:spPr>
        <p:txBody>
          <a:bodyPr>
            <a:noAutofit/>
          </a:bodyPr>
          <a:lstStyle/>
          <a:p>
            <a:pPr algn="r"/>
            <a:r>
              <a:rPr lang="fa-IR" sz="1800" b="1" dirty="0" smtClean="0">
                <a:cs typeface="B Homa" panose="00000400000000000000" pitchFamily="2" charset="-78"/>
              </a:rPr>
              <a:t>1- اجرای طرح های محدود کننده استفاده از اتومبیل شخصی</a:t>
            </a:r>
          </a:p>
          <a:p>
            <a:pPr algn="r"/>
            <a:r>
              <a:rPr lang="fa-IR" sz="1800" dirty="0" smtClean="0">
                <a:cs typeface="B Homa" panose="00000400000000000000" pitchFamily="2" charset="-78"/>
              </a:rPr>
              <a:t>رانندگی در سئول به دلیل اجرای طرح پرداخت هزینه ازدحام در راستای کاهش ترافیک،گران قیمت است. از دیگر محدودیت ها ،ایجاد محدودیت در استفاده از پارکینگ است که در نواحی مرکز شهر و پرتراکم هزینه پارکینگ افزایش می یابد. </a:t>
            </a:r>
          </a:p>
          <a:p>
            <a:pPr algn="r"/>
            <a:r>
              <a:rPr lang="fa-IR" sz="1800" b="1" dirty="0" smtClean="0">
                <a:cs typeface="B Homa" panose="00000400000000000000" pitchFamily="2" charset="-78"/>
              </a:rPr>
              <a:t>2-اجرای طرح روز بدون رانندگی در هر هفته</a:t>
            </a:r>
          </a:p>
          <a:p>
            <a:pPr algn="r"/>
            <a:r>
              <a:rPr lang="fa-IR" sz="1800" dirty="0" smtClean="0">
                <a:cs typeface="B Homa" panose="00000400000000000000" pitchFamily="2" charset="-78"/>
              </a:rPr>
              <a:t>این سیاست با هدف تشویق شهروندان برای عدم استفاده از اتومبیل شخصی در یک روز از پنج روز هفته (به غیر از شنبه و یکشنبه) اجرا شده است و نقش مهمی در کاهش ازدحام ،مصرف انرژی و آلودگی داشته است. </a:t>
            </a:r>
          </a:p>
          <a:p>
            <a:pPr algn="r" rtl="1"/>
            <a:r>
              <a:rPr lang="fa-IR" sz="1800" b="1" dirty="0" smtClean="0">
                <a:cs typeface="B Homa" panose="00000400000000000000" pitchFamily="2" charset="-78"/>
              </a:rPr>
              <a:t>3-اجرای طرح پارکینک سبز </a:t>
            </a:r>
          </a:p>
          <a:p>
            <a:pPr algn="r" rtl="1"/>
            <a:r>
              <a:rPr lang="fa-IR" sz="1800" dirty="0" smtClean="0">
                <a:cs typeface="B Homa" panose="00000400000000000000" pitchFamily="2" charset="-78"/>
              </a:rPr>
              <a:t>این طرح با هدف تامین توامان پارکینگ و فضای سبز محلی</a:t>
            </a:r>
          </a:p>
          <a:p>
            <a:pPr algn="r" rtl="1"/>
            <a:r>
              <a:rPr lang="fa-IR" sz="1800" dirty="0" smtClean="0">
                <a:cs typeface="B Homa" panose="00000400000000000000" pitchFamily="2" charset="-78"/>
              </a:rPr>
              <a:t> در سئول ایجاد شده است.اجرای طرح به وسیله برداشتن دیوار</a:t>
            </a:r>
          </a:p>
          <a:p>
            <a:pPr algn="r" rtl="1"/>
            <a:r>
              <a:rPr lang="fa-IR" sz="1800" dirty="0" smtClean="0">
                <a:cs typeface="B Homa" panose="00000400000000000000" pitchFamily="2" charset="-78"/>
              </a:rPr>
              <a:t>ها برای ساخت پارکینگ ،ایجاد فضای سبز و تامین امنیت با </a:t>
            </a:r>
          </a:p>
          <a:p>
            <a:pPr algn="r" rtl="1"/>
            <a:r>
              <a:rPr lang="fa-IR" sz="1800" dirty="0" smtClean="0">
                <a:cs typeface="B Homa" panose="00000400000000000000" pitchFamily="2" charset="-78"/>
              </a:rPr>
              <a:t>استفاده از دوربین های مدار بسته توسط شهرداری انجام شده . </a:t>
            </a:r>
            <a:endParaRPr lang="en-US" sz="1800" dirty="0">
              <a:cs typeface="B Homa"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198" y="3789040"/>
            <a:ext cx="4280637" cy="2810429"/>
          </a:xfrm>
          <a:prstGeom prst="rect">
            <a:avLst/>
          </a:prstGeom>
        </p:spPr>
      </p:pic>
    </p:spTree>
    <p:extLst>
      <p:ext uri="{BB962C8B-B14F-4D97-AF65-F5344CB8AC3E}">
        <p14:creationId xmlns:p14="http://schemas.microsoft.com/office/powerpoint/2010/main" val="494974227"/>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arallax">
  <a:themeElements>
    <a:clrScheme name="Parallax">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otalTime>0</TotalTime>
  <Words>2935</Words>
  <Application>Microsoft Office PowerPoint</Application>
  <PresentationFormat>On-screen Show (4:3)</PresentationFormat>
  <Paragraphs>189</Paragraphs>
  <Slides>25</Slides>
  <Notes>0</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25</vt:i4>
      </vt:variant>
    </vt:vector>
  </HeadingPairs>
  <TitlesOfParts>
    <vt:vector size="39" baseType="lpstr">
      <vt:lpstr>2  Tabassom</vt:lpstr>
      <vt:lpstr>A Banoo Thin</vt:lpstr>
      <vt:lpstr>Angsana New</vt:lpstr>
      <vt:lpstr>Arial</vt:lpstr>
      <vt:lpstr>B Homa</vt:lpstr>
      <vt:lpstr>B Yekan</vt:lpstr>
      <vt:lpstr>Calibri</vt:lpstr>
      <vt:lpstr>Calibri Light</vt:lpstr>
      <vt:lpstr>Corbel</vt:lpstr>
      <vt:lpstr>Tahoma</vt:lpstr>
      <vt:lpstr>Times New Roman</vt:lpstr>
      <vt:lpstr>Wingdings</vt:lpstr>
      <vt:lpstr>Office Theme</vt:lpstr>
      <vt:lpstr>Parallax</vt:lpstr>
      <vt:lpstr>معرفی نمونه های موفق حمل و نقل شهری و مقایسه آن با شهر تهران (سئول،سنگاپور) </vt:lpstr>
      <vt:lpstr>فهرست </vt:lpstr>
      <vt:lpstr>مقدمه </vt:lpstr>
      <vt:lpstr>سئول</vt:lpstr>
      <vt:lpstr>سیاست حمل و نقل شهری سئول</vt:lpstr>
      <vt:lpstr>خط مشی اولیه شهرداری سئول در خصوص حمل و نقل</vt:lpstr>
      <vt:lpstr>1-بهبود سیستم حمل و نقل عمومی</vt:lpstr>
      <vt:lpstr>خدمات شهرداری در جهت بهبود خدمات اتوبوس رانی</vt:lpstr>
      <vt:lpstr>2-کنترل های کارآمد روی اتومبیل های شخصی </vt:lpstr>
      <vt:lpstr>3-تلفیق و هماهنگی سیستم های حمل و نقل در ناحیه کلانشهری </vt:lpstr>
      <vt:lpstr>4-اجرای سیاست های مرتبط با حمل و نقل پاک </vt:lpstr>
      <vt:lpstr>سنگاپور</vt:lpstr>
      <vt:lpstr>معرفی:</vt:lpstr>
      <vt:lpstr>سیاست های حمل و نقل شهری در سنگاپور</vt:lpstr>
      <vt:lpstr>1- سیستم حمل و نقل عمومی کارآمد با تنوع خدماتی</vt:lpstr>
      <vt:lpstr>2-سیاست های کنترل اتومبیل های شخصی</vt:lpstr>
      <vt:lpstr>PowerPoint Presentation</vt:lpstr>
      <vt:lpstr>3-توجه به یکپارچگی سیستم حمل و نقل </vt:lpstr>
      <vt:lpstr>4-رویکرد یکپارچه سازی حمل و نقل و کاربری زمین  </vt:lpstr>
      <vt:lpstr>استراتژی های کلیدی سیاست یکپارچه سای زمین های شهری</vt:lpstr>
      <vt:lpstr>تهران </vt:lpstr>
      <vt:lpstr>مقایسه تهران با نمونه های بررسی شده </vt:lpstr>
      <vt:lpstr>جمع بندی و نتیجه گیری </vt:lpstr>
      <vt:lpstr>پیشنهادات ارائه شده برای بهبود حمل و نقل تهران </vt:lpstr>
      <vt:lpstr>منابع</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معرفی نمونه های موفق حمل و نقل شهری و مقایسه آن با شهر تهران (سئول،سنگاپور) </dc:title>
  <dc:creator>Mohammad</dc:creator>
  <cp:lastModifiedBy>Mohammad</cp:lastModifiedBy>
  <cp:revision>1</cp:revision>
  <dcterms:created xsi:type="dcterms:W3CDTF">2020-11-10T00:47:14Z</dcterms:created>
  <dcterms:modified xsi:type="dcterms:W3CDTF">2020-11-10T00:47:40Z</dcterms:modified>
</cp:coreProperties>
</file>