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975" autoAdjust="0"/>
    <p:restoredTop sz="94660"/>
  </p:normalViewPr>
  <p:slideViewPr>
    <p:cSldViewPr snapToGrid="0">
      <p:cViewPr varScale="1">
        <p:scale>
          <a:sx n="80" d="100"/>
          <a:sy n="80" d="100"/>
        </p:scale>
        <p:origin x="94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169"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2204" indent="0" algn="r">
              <a:buNone/>
              <a:defRPr>
                <a:solidFill>
                  <a:schemeClr val="tx1"/>
                </a:solidFill>
              </a:defRPr>
            </a:lvl1pPr>
            <a:lvl2pPr marL="422041" indent="0" algn="ctr">
              <a:buNone/>
            </a:lvl2pPr>
            <a:lvl3pPr marL="844083" indent="0" algn="ctr">
              <a:buNone/>
            </a:lvl3pPr>
            <a:lvl4pPr marL="1266124" indent="0" algn="ctr">
              <a:buNone/>
            </a:lvl4pPr>
            <a:lvl5pPr marL="1688165" indent="0" algn="ctr">
              <a:buNone/>
            </a:lvl5pPr>
            <a:lvl6pPr marL="2110207" indent="0" algn="ctr">
              <a:buNone/>
            </a:lvl6pPr>
            <a:lvl7pPr marL="2532248" indent="0" algn="ctr">
              <a:buNone/>
            </a:lvl7pPr>
            <a:lvl8pPr marL="2954289" indent="0" algn="ctr">
              <a:buNone/>
            </a:lvl8pPr>
            <a:lvl9pPr marL="3376331"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E033BFDA-D5E4-46A4-AEF2-DEE3B859AD7E}" type="datetimeFigureOut">
              <a:rPr lang="en-US" smtClean="0">
                <a:solidFill>
                  <a:srgbClr val="F8F8F8">
                    <a:shade val="90000"/>
                  </a:srgbClr>
                </a:solidFill>
              </a:rPr>
              <a:pPr/>
              <a:t>6/16/2020</a:t>
            </a:fld>
            <a:endParaRPr lang="en-US">
              <a:solidFill>
                <a:srgbClr val="F8F8F8">
                  <a:shade val="90000"/>
                </a:srgbClr>
              </a:solidFill>
            </a:endParaRPr>
          </a:p>
        </p:txBody>
      </p:sp>
      <p:sp>
        <p:nvSpPr>
          <p:cNvPr id="19" name="Footer Placeholder 18"/>
          <p:cNvSpPr>
            <a:spLocks noGrp="1"/>
          </p:cNvSpPr>
          <p:nvPr>
            <p:ph type="ftr" sz="quarter" idx="11"/>
          </p:nvPr>
        </p:nvSpPr>
        <p:spPr/>
        <p:txBody>
          <a:bodyPr/>
          <a:lstStyle/>
          <a:p>
            <a:endParaRPr lang="en-US">
              <a:solidFill>
                <a:srgbClr val="F8F8F8">
                  <a:shade val="90000"/>
                </a:srgbClr>
              </a:solidFill>
            </a:endParaRPr>
          </a:p>
        </p:txBody>
      </p:sp>
      <p:sp>
        <p:nvSpPr>
          <p:cNvPr id="27" name="Slide Number Placeholder 26"/>
          <p:cNvSpPr>
            <a:spLocks noGrp="1"/>
          </p:cNvSpPr>
          <p:nvPr>
            <p:ph type="sldNum" sz="quarter" idx="12"/>
          </p:nvPr>
        </p:nvSpPr>
        <p:spPr/>
        <p:txBody>
          <a:bodyPr/>
          <a:lstStyle/>
          <a:p>
            <a:fld id="{F58B5F81-AD03-4739-A6DB-A15C70D5B416}" type="slidenum">
              <a:rPr lang="en-US" smtClean="0">
                <a:solidFill>
                  <a:srgbClr val="F8F8F8">
                    <a:shade val="90000"/>
                  </a:srgbClr>
                </a:solidFill>
              </a:rPr>
              <a:pPr/>
              <a:t>‹#›</a:t>
            </a:fld>
            <a:endParaRPr lang="en-US">
              <a:solidFill>
                <a:srgbClr val="F8F8F8">
                  <a:shade val="90000"/>
                </a:srgbClr>
              </a:solidFill>
            </a:endParaRPr>
          </a:p>
        </p:txBody>
      </p:sp>
    </p:spTree>
    <p:extLst>
      <p:ext uri="{BB962C8B-B14F-4D97-AF65-F5344CB8AC3E}">
        <p14:creationId xmlns:p14="http://schemas.microsoft.com/office/powerpoint/2010/main" val="4056385241"/>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033BFDA-D5E4-46A4-AEF2-DEE3B859AD7E}" type="datetimeFigureOut">
              <a:rPr lang="en-US" smtClean="0">
                <a:solidFill>
                  <a:srgbClr val="000000">
                    <a:shade val="90000"/>
                  </a:srgbClr>
                </a:solidFill>
              </a:rPr>
              <a:pPr/>
              <a:t>6/16/2020</a:t>
            </a:fld>
            <a:endParaRPr lang="en-US">
              <a:solidFill>
                <a:srgbClr val="000000">
                  <a:shade val="90000"/>
                </a:srgbClr>
              </a:solidFill>
            </a:endParaRPr>
          </a:p>
        </p:txBody>
      </p:sp>
      <p:sp>
        <p:nvSpPr>
          <p:cNvPr id="5" name="Footer Placeholder 4"/>
          <p:cNvSpPr>
            <a:spLocks noGrp="1"/>
          </p:cNvSpPr>
          <p:nvPr>
            <p:ph type="ftr" sz="quarter" idx="11"/>
          </p:nvPr>
        </p:nvSpPr>
        <p:spPr/>
        <p:txBody>
          <a:bodyPr/>
          <a:lstStyle/>
          <a:p>
            <a:endParaRPr lang="en-US">
              <a:solidFill>
                <a:srgbClr val="000000">
                  <a:shade val="90000"/>
                </a:srgbClr>
              </a:solidFill>
            </a:endParaRPr>
          </a:p>
        </p:txBody>
      </p:sp>
      <p:sp>
        <p:nvSpPr>
          <p:cNvPr id="6" name="Slide Number Placeholder 5"/>
          <p:cNvSpPr>
            <a:spLocks noGrp="1"/>
          </p:cNvSpPr>
          <p:nvPr>
            <p:ph type="sldNum" sz="quarter" idx="12"/>
          </p:nvPr>
        </p:nvSpPr>
        <p:spPr/>
        <p:txBody>
          <a:bodyPr/>
          <a:lstStyle/>
          <a:p>
            <a:fld id="{F58B5F81-AD03-4739-A6DB-A15C70D5B416}" type="slidenum">
              <a:rPr lang="en-US" smtClean="0">
                <a:solidFill>
                  <a:srgbClr val="000000">
                    <a:shade val="90000"/>
                  </a:srgbClr>
                </a:solidFill>
              </a:rPr>
              <a:pPr/>
              <a:t>‹#›</a:t>
            </a:fld>
            <a:endParaRPr lang="en-US">
              <a:solidFill>
                <a:srgbClr val="000000">
                  <a:shade val="90000"/>
                </a:srgbClr>
              </a:solidFill>
            </a:endParaRPr>
          </a:p>
        </p:txBody>
      </p:sp>
    </p:spTree>
    <p:extLst>
      <p:ext uri="{BB962C8B-B14F-4D97-AF65-F5344CB8AC3E}">
        <p14:creationId xmlns:p14="http://schemas.microsoft.com/office/powerpoint/2010/main" val="474172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2"/>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2"/>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033BFDA-D5E4-46A4-AEF2-DEE3B859AD7E}" type="datetimeFigureOut">
              <a:rPr lang="en-US" smtClean="0">
                <a:solidFill>
                  <a:srgbClr val="000000">
                    <a:shade val="90000"/>
                  </a:srgbClr>
                </a:solidFill>
              </a:rPr>
              <a:pPr/>
              <a:t>6/16/2020</a:t>
            </a:fld>
            <a:endParaRPr lang="en-US">
              <a:solidFill>
                <a:srgbClr val="000000">
                  <a:shade val="90000"/>
                </a:srgbClr>
              </a:solidFill>
            </a:endParaRPr>
          </a:p>
        </p:txBody>
      </p:sp>
      <p:sp>
        <p:nvSpPr>
          <p:cNvPr id="5" name="Footer Placeholder 4"/>
          <p:cNvSpPr>
            <a:spLocks noGrp="1"/>
          </p:cNvSpPr>
          <p:nvPr>
            <p:ph type="ftr" sz="quarter" idx="11"/>
          </p:nvPr>
        </p:nvSpPr>
        <p:spPr/>
        <p:txBody>
          <a:bodyPr/>
          <a:lstStyle/>
          <a:p>
            <a:endParaRPr lang="en-US">
              <a:solidFill>
                <a:srgbClr val="000000">
                  <a:shade val="90000"/>
                </a:srgbClr>
              </a:solidFill>
            </a:endParaRPr>
          </a:p>
        </p:txBody>
      </p:sp>
      <p:sp>
        <p:nvSpPr>
          <p:cNvPr id="6" name="Slide Number Placeholder 5"/>
          <p:cNvSpPr>
            <a:spLocks noGrp="1"/>
          </p:cNvSpPr>
          <p:nvPr>
            <p:ph type="sldNum" sz="quarter" idx="12"/>
          </p:nvPr>
        </p:nvSpPr>
        <p:spPr/>
        <p:txBody>
          <a:bodyPr/>
          <a:lstStyle/>
          <a:p>
            <a:fld id="{F58B5F81-AD03-4739-A6DB-A15C70D5B416}" type="slidenum">
              <a:rPr lang="en-US" smtClean="0">
                <a:solidFill>
                  <a:srgbClr val="000000">
                    <a:shade val="90000"/>
                  </a:srgbClr>
                </a:solidFill>
              </a:rPr>
              <a:pPr/>
              <a:t>‹#›</a:t>
            </a:fld>
            <a:endParaRPr lang="en-US">
              <a:solidFill>
                <a:srgbClr val="000000">
                  <a:shade val="90000"/>
                </a:srgbClr>
              </a:solidFill>
            </a:endParaRPr>
          </a:p>
        </p:txBody>
      </p:sp>
    </p:spTree>
    <p:extLst>
      <p:ext uri="{BB962C8B-B14F-4D97-AF65-F5344CB8AC3E}">
        <p14:creationId xmlns:p14="http://schemas.microsoft.com/office/powerpoint/2010/main" val="3211252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033BFDA-D5E4-46A4-AEF2-DEE3B859AD7E}" type="datetimeFigureOut">
              <a:rPr lang="en-US" smtClean="0">
                <a:solidFill>
                  <a:srgbClr val="000000">
                    <a:shade val="90000"/>
                  </a:srgbClr>
                </a:solidFill>
              </a:rPr>
              <a:pPr/>
              <a:t>6/16/2020</a:t>
            </a:fld>
            <a:endParaRPr lang="en-US">
              <a:solidFill>
                <a:srgbClr val="000000">
                  <a:shade val="90000"/>
                </a:srgbClr>
              </a:solidFill>
            </a:endParaRPr>
          </a:p>
        </p:txBody>
      </p:sp>
      <p:sp>
        <p:nvSpPr>
          <p:cNvPr id="5" name="Footer Placeholder 4"/>
          <p:cNvSpPr>
            <a:spLocks noGrp="1"/>
          </p:cNvSpPr>
          <p:nvPr>
            <p:ph type="ftr" sz="quarter" idx="11"/>
          </p:nvPr>
        </p:nvSpPr>
        <p:spPr/>
        <p:txBody>
          <a:bodyPr/>
          <a:lstStyle/>
          <a:p>
            <a:endParaRPr lang="en-US">
              <a:solidFill>
                <a:srgbClr val="000000">
                  <a:shade val="90000"/>
                </a:srgbClr>
              </a:solidFill>
            </a:endParaRPr>
          </a:p>
        </p:txBody>
      </p:sp>
      <p:sp>
        <p:nvSpPr>
          <p:cNvPr id="6" name="Slide Number Placeholder 5"/>
          <p:cNvSpPr>
            <a:spLocks noGrp="1"/>
          </p:cNvSpPr>
          <p:nvPr>
            <p:ph type="sldNum" sz="quarter" idx="12"/>
          </p:nvPr>
        </p:nvSpPr>
        <p:spPr/>
        <p:txBody>
          <a:bodyPr/>
          <a:lstStyle/>
          <a:p>
            <a:fld id="{F58B5F81-AD03-4739-A6DB-A15C70D5B416}" type="slidenum">
              <a:rPr lang="en-US" smtClean="0">
                <a:solidFill>
                  <a:srgbClr val="000000">
                    <a:shade val="90000"/>
                  </a:srgbClr>
                </a:solidFill>
              </a:rPr>
              <a:pPr/>
              <a:t>‹#›</a:t>
            </a:fld>
            <a:endParaRPr lang="en-US">
              <a:solidFill>
                <a:srgbClr val="000000">
                  <a:shade val="90000"/>
                </a:srgbClr>
              </a:solidFill>
            </a:endParaRPr>
          </a:p>
        </p:txBody>
      </p:sp>
    </p:spTree>
    <p:extLst>
      <p:ext uri="{BB962C8B-B14F-4D97-AF65-F5344CB8AC3E}">
        <p14:creationId xmlns:p14="http://schemas.microsoft.com/office/powerpoint/2010/main" val="3454418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169"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031">
                <a:solidFill>
                  <a:schemeClr val="tx1"/>
                </a:solidFill>
              </a:defRPr>
            </a:lvl1pPr>
            <a:lvl2pPr>
              <a:buNone/>
              <a:defRPr sz="1662">
                <a:solidFill>
                  <a:schemeClr val="tx1">
                    <a:tint val="75000"/>
                  </a:schemeClr>
                </a:solidFill>
              </a:defRPr>
            </a:lvl2pPr>
            <a:lvl3pPr>
              <a:buNone/>
              <a:defRPr sz="1477">
                <a:solidFill>
                  <a:schemeClr val="tx1">
                    <a:tint val="75000"/>
                  </a:schemeClr>
                </a:solidFill>
              </a:defRPr>
            </a:lvl3pPr>
            <a:lvl4pPr>
              <a:buNone/>
              <a:defRPr sz="1292">
                <a:solidFill>
                  <a:schemeClr val="tx1">
                    <a:tint val="75000"/>
                  </a:schemeClr>
                </a:solidFill>
              </a:defRPr>
            </a:lvl4pPr>
            <a:lvl5pPr>
              <a:buNone/>
              <a:defRPr sz="1292">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033BFDA-D5E4-46A4-AEF2-DEE3B859AD7E}" type="datetimeFigureOut">
              <a:rPr lang="en-US" smtClean="0">
                <a:solidFill>
                  <a:srgbClr val="F8F8F8">
                    <a:shade val="90000"/>
                  </a:srgbClr>
                </a:solidFill>
              </a:rPr>
              <a:pPr/>
              <a:t>6/16/2020</a:t>
            </a:fld>
            <a:endParaRPr lang="en-US">
              <a:solidFill>
                <a:srgbClr val="F8F8F8">
                  <a:shade val="90000"/>
                </a:srgbClr>
              </a:solidFill>
            </a:endParaRPr>
          </a:p>
        </p:txBody>
      </p:sp>
      <p:sp>
        <p:nvSpPr>
          <p:cNvPr id="5" name="Footer Placeholder 4"/>
          <p:cNvSpPr>
            <a:spLocks noGrp="1"/>
          </p:cNvSpPr>
          <p:nvPr>
            <p:ph type="ftr" sz="quarter" idx="11"/>
          </p:nvPr>
        </p:nvSpPr>
        <p:spPr/>
        <p:txBody>
          <a:bodyPr/>
          <a:lstStyle/>
          <a:p>
            <a:endParaRPr lang="en-US">
              <a:solidFill>
                <a:srgbClr val="F8F8F8">
                  <a:shade val="90000"/>
                </a:srgbClr>
              </a:solidFill>
            </a:endParaRPr>
          </a:p>
        </p:txBody>
      </p:sp>
      <p:sp>
        <p:nvSpPr>
          <p:cNvPr id="6" name="Slide Number Placeholder 5"/>
          <p:cNvSpPr>
            <a:spLocks noGrp="1"/>
          </p:cNvSpPr>
          <p:nvPr>
            <p:ph type="sldNum" sz="quarter" idx="12"/>
          </p:nvPr>
        </p:nvSpPr>
        <p:spPr/>
        <p:txBody>
          <a:bodyPr/>
          <a:lstStyle/>
          <a:p>
            <a:fld id="{F58B5F81-AD03-4739-A6DB-A15C70D5B416}" type="slidenum">
              <a:rPr lang="en-US" smtClean="0">
                <a:solidFill>
                  <a:srgbClr val="F8F8F8">
                    <a:shade val="90000"/>
                  </a:srgbClr>
                </a:solidFill>
              </a:rPr>
              <a:pPr/>
              <a:t>‹#›</a:t>
            </a:fld>
            <a:endParaRPr lang="en-US">
              <a:solidFill>
                <a:srgbClr val="F8F8F8">
                  <a:shade val="90000"/>
                </a:srgbClr>
              </a:solidFill>
            </a:endParaRPr>
          </a:p>
        </p:txBody>
      </p:sp>
    </p:spTree>
    <p:extLst>
      <p:ext uri="{BB962C8B-B14F-4D97-AF65-F5344CB8AC3E}">
        <p14:creationId xmlns:p14="http://schemas.microsoft.com/office/powerpoint/2010/main" val="58222596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400"/>
            </a:lvl1pPr>
            <a:lvl2pPr>
              <a:defRPr sz="2215"/>
            </a:lvl2pPr>
            <a:lvl3pPr>
              <a:defRPr sz="1846"/>
            </a:lvl3pPr>
            <a:lvl4pPr>
              <a:defRPr sz="1662"/>
            </a:lvl4pPr>
            <a:lvl5pPr>
              <a:defRPr sz="1662"/>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400"/>
            </a:lvl1pPr>
            <a:lvl2pPr>
              <a:defRPr sz="2215"/>
            </a:lvl2pPr>
            <a:lvl3pPr>
              <a:defRPr sz="1846"/>
            </a:lvl3pPr>
            <a:lvl4pPr>
              <a:defRPr sz="1662"/>
            </a:lvl4pPr>
            <a:lvl5pPr>
              <a:defRPr sz="1662"/>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033BFDA-D5E4-46A4-AEF2-DEE3B859AD7E}" type="datetimeFigureOut">
              <a:rPr lang="en-US" smtClean="0">
                <a:solidFill>
                  <a:srgbClr val="000000">
                    <a:shade val="90000"/>
                  </a:srgbClr>
                </a:solidFill>
              </a:rPr>
              <a:pPr/>
              <a:t>6/16/2020</a:t>
            </a:fld>
            <a:endParaRPr lang="en-US">
              <a:solidFill>
                <a:srgbClr val="000000">
                  <a:shade val="90000"/>
                </a:srgbClr>
              </a:solidFill>
            </a:endParaRPr>
          </a:p>
        </p:txBody>
      </p:sp>
      <p:sp>
        <p:nvSpPr>
          <p:cNvPr id="6" name="Footer Placeholder 5"/>
          <p:cNvSpPr>
            <a:spLocks noGrp="1"/>
          </p:cNvSpPr>
          <p:nvPr>
            <p:ph type="ftr" sz="quarter" idx="11"/>
          </p:nvPr>
        </p:nvSpPr>
        <p:spPr/>
        <p:txBody>
          <a:bodyPr/>
          <a:lstStyle/>
          <a:p>
            <a:endParaRPr lang="en-US">
              <a:solidFill>
                <a:srgbClr val="000000">
                  <a:shade val="90000"/>
                </a:srgbClr>
              </a:solidFill>
            </a:endParaRPr>
          </a:p>
        </p:txBody>
      </p:sp>
      <p:sp>
        <p:nvSpPr>
          <p:cNvPr id="7" name="Slide Number Placeholder 6"/>
          <p:cNvSpPr>
            <a:spLocks noGrp="1"/>
          </p:cNvSpPr>
          <p:nvPr>
            <p:ph type="sldNum" sz="quarter" idx="12"/>
          </p:nvPr>
        </p:nvSpPr>
        <p:spPr/>
        <p:txBody>
          <a:bodyPr/>
          <a:lstStyle/>
          <a:p>
            <a:fld id="{F58B5F81-AD03-4739-A6DB-A15C70D5B416}" type="slidenum">
              <a:rPr lang="en-US" smtClean="0">
                <a:solidFill>
                  <a:srgbClr val="000000">
                    <a:shade val="90000"/>
                  </a:srgbClr>
                </a:solidFill>
              </a:rPr>
              <a:pPr/>
              <a:t>‹#›</a:t>
            </a:fld>
            <a:endParaRPr lang="en-US">
              <a:solidFill>
                <a:srgbClr val="000000">
                  <a:shade val="90000"/>
                </a:srgbClr>
              </a:solidFill>
            </a:endParaRPr>
          </a:p>
        </p:txBody>
      </p:sp>
    </p:spTree>
    <p:extLst>
      <p:ext uri="{BB962C8B-B14F-4D97-AF65-F5344CB8AC3E}">
        <p14:creationId xmlns:p14="http://schemas.microsoft.com/office/powerpoint/2010/main" val="11117292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215" b="1" cap="none" baseline="0">
                <a:solidFill>
                  <a:schemeClr val="tx2"/>
                </a:solidFill>
                <a:effectLst/>
              </a:defRPr>
            </a:lvl1pPr>
            <a:lvl2pPr>
              <a:buNone/>
              <a:defRPr sz="1846" b="1"/>
            </a:lvl2pPr>
            <a:lvl3pPr>
              <a:buNone/>
              <a:defRPr sz="1662" b="1"/>
            </a:lvl3pPr>
            <a:lvl4pPr>
              <a:buNone/>
              <a:defRPr sz="1477" b="1"/>
            </a:lvl4pPr>
            <a:lvl5pPr>
              <a:buNone/>
              <a:defRPr sz="1477"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1859759"/>
            <a:ext cx="4041775" cy="654843"/>
          </a:xfrm>
        </p:spPr>
        <p:txBody>
          <a:bodyPr lIns="45720" tIns="0" rIns="45720" bIns="0" anchor="ctr"/>
          <a:lstStyle>
            <a:lvl1pPr marL="0" indent="0">
              <a:buNone/>
              <a:defRPr sz="2215" b="1" cap="none" baseline="0">
                <a:solidFill>
                  <a:schemeClr val="tx2"/>
                </a:solidFill>
                <a:effectLst/>
              </a:defRPr>
            </a:lvl1pPr>
            <a:lvl2pPr>
              <a:buNone/>
              <a:defRPr sz="1846" b="1"/>
            </a:lvl2pPr>
            <a:lvl3pPr>
              <a:buNone/>
              <a:defRPr sz="1662" b="1"/>
            </a:lvl3pPr>
            <a:lvl4pPr>
              <a:buNone/>
              <a:defRPr sz="1477" b="1"/>
            </a:lvl4pPr>
            <a:lvl5pPr>
              <a:buNone/>
              <a:defRPr sz="1477"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031"/>
            </a:lvl1pPr>
            <a:lvl2pPr>
              <a:defRPr sz="1846"/>
            </a:lvl2pPr>
            <a:lvl3pPr>
              <a:defRPr sz="1662"/>
            </a:lvl3pPr>
            <a:lvl4pPr>
              <a:defRPr sz="1477"/>
            </a:lvl4pPr>
            <a:lvl5pPr>
              <a:defRPr sz="1477"/>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6" y="2514600"/>
            <a:ext cx="4041775" cy="3845720"/>
          </a:xfrm>
        </p:spPr>
        <p:txBody>
          <a:bodyPr tIns="0"/>
          <a:lstStyle>
            <a:lvl1pPr>
              <a:defRPr sz="2031"/>
            </a:lvl1pPr>
            <a:lvl2pPr>
              <a:defRPr sz="1846"/>
            </a:lvl2pPr>
            <a:lvl3pPr>
              <a:defRPr sz="1662"/>
            </a:lvl3pPr>
            <a:lvl4pPr>
              <a:defRPr sz="1477"/>
            </a:lvl4pPr>
            <a:lvl5pPr>
              <a:defRPr sz="1477"/>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033BFDA-D5E4-46A4-AEF2-DEE3B859AD7E}" type="datetimeFigureOut">
              <a:rPr lang="en-US" smtClean="0">
                <a:solidFill>
                  <a:srgbClr val="000000">
                    <a:shade val="90000"/>
                  </a:srgbClr>
                </a:solidFill>
              </a:rPr>
              <a:pPr/>
              <a:t>6/16/2020</a:t>
            </a:fld>
            <a:endParaRPr lang="en-US">
              <a:solidFill>
                <a:srgbClr val="000000">
                  <a:shade val="90000"/>
                </a:srgbClr>
              </a:solidFill>
            </a:endParaRPr>
          </a:p>
        </p:txBody>
      </p:sp>
      <p:sp>
        <p:nvSpPr>
          <p:cNvPr id="8" name="Footer Placeholder 7"/>
          <p:cNvSpPr>
            <a:spLocks noGrp="1"/>
          </p:cNvSpPr>
          <p:nvPr>
            <p:ph type="ftr" sz="quarter" idx="11"/>
          </p:nvPr>
        </p:nvSpPr>
        <p:spPr/>
        <p:txBody>
          <a:bodyPr/>
          <a:lstStyle/>
          <a:p>
            <a:endParaRPr lang="en-US">
              <a:solidFill>
                <a:srgbClr val="000000">
                  <a:shade val="90000"/>
                </a:srgbClr>
              </a:solidFill>
            </a:endParaRPr>
          </a:p>
        </p:txBody>
      </p:sp>
      <p:sp>
        <p:nvSpPr>
          <p:cNvPr id="9" name="Slide Number Placeholder 8"/>
          <p:cNvSpPr>
            <a:spLocks noGrp="1"/>
          </p:cNvSpPr>
          <p:nvPr>
            <p:ph type="sldNum" sz="quarter" idx="12"/>
          </p:nvPr>
        </p:nvSpPr>
        <p:spPr/>
        <p:txBody>
          <a:bodyPr/>
          <a:lstStyle/>
          <a:p>
            <a:fld id="{F58B5F81-AD03-4739-A6DB-A15C70D5B416}" type="slidenum">
              <a:rPr lang="en-US" smtClean="0">
                <a:solidFill>
                  <a:srgbClr val="000000">
                    <a:shade val="90000"/>
                  </a:srgbClr>
                </a:solidFill>
              </a:rPr>
              <a:pPr/>
              <a:t>‹#›</a:t>
            </a:fld>
            <a:endParaRPr lang="en-US">
              <a:solidFill>
                <a:srgbClr val="000000">
                  <a:shade val="90000"/>
                </a:srgbClr>
              </a:solidFill>
            </a:endParaRPr>
          </a:p>
        </p:txBody>
      </p:sp>
    </p:spTree>
    <p:extLst>
      <p:ext uri="{BB962C8B-B14F-4D97-AF65-F5344CB8AC3E}">
        <p14:creationId xmlns:p14="http://schemas.microsoft.com/office/powerpoint/2010/main" val="1335967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4616"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033BFDA-D5E4-46A4-AEF2-DEE3B859AD7E}" type="datetimeFigureOut">
              <a:rPr lang="en-US" smtClean="0">
                <a:solidFill>
                  <a:srgbClr val="000000">
                    <a:shade val="90000"/>
                  </a:srgbClr>
                </a:solidFill>
              </a:rPr>
              <a:pPr/>
              <a:t>6/16/2020</a:t>
            </a:fld>
            <a:endParaRPr lang="en-US">
              <a:solidFill>
                <a:srgbClr val="000000">
                  <a:shade val="90000"/>
                </a:srgbClr>
              </a:solidFill>
            </a:endParaRPr>
          </a:p>
        </p:txBody>
      </p:sp>
      <p:sp>
        <p:nvSpPr>
          <p:cNvPr id="4" name="Footer Placeholder 3"/>
          <p:cNvSpPr>
            <a:spLocks noGrp="1"/>
          </p:cNvSpPr>
          <p:nvPr>
            <p:ph type="ftr" sz="quarter" idx="11"/>
          </p:nvPr>
        </p:nvSpPr>
        <p:spPr/>
        <p:txBody>
          <a:bodyPr/>
          <a:lstStyle/>
          <a:p>
            <a:endParaRPr lang="en-US">
              <a:solidFill>
                <a:srgbClr val="000000">
                  <a:shade val="90000"/>
                </a:srgbClr>
              </a:solidFill>
            </a:endParaRPr>
          </a:p>
        </p:txBody>
      </p:sp>
      <p:sp>
        <p:nvSpPr>
          <p:cNvPr id="5" name="Slide Number Placeholder 4"/>
          <p:cNvSpPr>
            <a:spLocks noGrp="1"/>
          </p:cNvSpPr>
          <p:nvPr>
            <p:ph type="sldNum" sz="quarter" idx="12"/>
          </p:nvPr>
        </p:nvSpPr>
        <p:spPr/>
        <p:txBody>
          <a:bodyPr/>
          <a:lstStyle/>
          <a:p>
            <a:fld id="{F58B5F81-AD03-4739-A6DB-A15C70D5B416}" type="slidenum">
              <a:rPr lang="en-US" smtClean="0">
                <a:solidFill>
                  <a:srgbClr val="000000">
                    <a:shade val="90000"/>
                  </a:srgbClr>
                </a:solidFill>
              </a:rPr>
              <a:pPr/>
              <a:t>‹#›</a:t>
            </a:fld>
            <a:endParaRPr lang="en-US">
              <a:solidFill>
                <a:srgbClr val="000000">
                  <a:shade val="90000"/>
                </a:srgbClr>
              </a:solidFill>
            </a:endParaRPr>
          </a:p>
        </p:txBody>
      </p:sp>
    </p:spTree>
    <p:extLst>
      <p:ext uri="{BB962C8B-B14F-4D97-AF65-F5344CB8AC3E}">
        <p14:creationId xmlns:p14="http://schemas.microsoft.com/office/powerpoint/2010/main" val="27866102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33BFDA-D5E4-46A4-AEF2-DEE3B859AD7E}" type="datetimeFigureOut">
              <a:rPr lang="en-US" smtClean="0">
                <a:solidFill>
                  <a:srgbClr val="000000">
                    <a:shade val="90000"/>
                  </a:srgbClr>
                </a:solidFill>
              </a:rPr>
              <a:pPr/>
              <a:t>6/16/2020</a:t>
            </a:fld>
            <a:endParaRPr lang="en-US">
              <a:solidFill>
                <a:srgbClr val="000000">
                  <a:shade val="90000"/>
                </a:srgbClr>
              </a:solidFill>
            </a:endParaRPr>
          </a:p>
        </p:txBody>
      </p:sp>
      <p:sp>
        <p:nvSpPr>
          <p:cNvPr id="3" name="Footer Placeholder 2"/>
          <p:cNvSpPr>
            <a:spLocks noGrp="1"/>
          </p:cNvSpPr>
          <p:nvPr>
            <p:ph type="ftr" sz="quarter" idx="11"/>
          </p:nvPr>
        </p:nvSpPr>
        <p:spPr/>
        <p:txBody>
          <a:bodyPr/>
          <a:lstStyle/>
          <a:p>
            <a:endParaRPr lang="en-US">
              <a:solidFill>
                <a:srgbClr val="000000">
                  <a:shade val="90000"/>
                </a:srgbClr>
              </a:solidFill>
            </a:endParaRPr>
          </a:p>
        </p:txBody>
      </p:sp>
      <p:sp>
        <p:nvSpPr>
          <p:cNvPr id="4" name="Slide Number Placeholder 3"/>
          <p:cNvSpPr>
            <a:spLocks noGrp="1"/>
          </p:cNvSpPr>
          <p:nvPr>
            <p:ph type="sldNum" sz="quarter" idx="12"/>
          </p:nvPr>
        </p:nvSpPr>
        <p:spPr/>
        <p:txBody>
          <a:bodyPr/>
          <a:lstStyle/>
          <a:p>
            <a:fld id="{F58B5F81-AD03-4739-A6DB-A15C70D5B416}" type="slidenum">
              <a:rPr lang="en-US" smtClean="0">
                <a:solidFill>
                  <a:srgbClr val="000000">
                    <a:shade val="90000"/>
                  </a:srgbClr>
                </a:solidFill>
              </a:rPr>
              <a:pPr/>
              <a:t>‹#›</a:t>
            </a:fld>
            <a:endParaRPr lang="en-US">
              <a:solidFill>
                <a:srgbClr val="000000">
                  <a:shade val="90000"/>
                </a:srgbClr>
              </a:solidFill>
            </a:endParaRPr>
          </a:p>
        </p:txBody>
      </p:sp>
    </p:spTree>
    <p:extLst>
      <p:ext uri="{BB962C8B-B14F-4D97-AF65-F5344CB8AC3E}">
        <p14:creationId xmlns:p14="http://schemas.microsoft.com/office/powerpoint/2010/main" val="2780781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4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292"/>
            </a:lvl1pPr>
            <a:lvl2pPr indent="0" algn="l">
              <a:buNone/>
              <a:defRPr sz="1108"/>
            </a:lvl2pPr>
            <a:lvl3pPr indent="0" algn="l">
              <a:buNone/>
              <a:defRPr sz="923"/>
            </a:lvl3pPr>
            <a:lvl4pPr indent="0" algn="l">
              <a:buNone/>
              <a:defRPr sz="831"/>
            </a:lvl4pPr>
            <a:lvl5pPr indent="0" algn="l">
              <a:buNone/>
              <a:defRPr sz="831"/>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1" y="1676400"/>
            <a:ext cx="5111750" cy="4572000"/>
          </a:xfrm>
        </p:spPr>
        <p:txBody>
          <a:bodyPr tIns="0"/>
          <a:lstStyle>
            <a:lvl1pPr>
              <a:defRPr sz="2585"/>
            </a:lvl1pPr>
            <a:lvl2pPr>
              <a:defRPr sz="2400"/>
            </a:lvl2pPr>
            <a:lvl3pPr>
              <a:defRPr sz="2215"/>
            </a:lvl3pPr>
            <a:lvl4pPr>
              <a:defRPr sz="1846"/>
            </a:lvl4pPr>
            <a:lvl5pPr>
              <a:defRPr sz="1662"/>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033BFDA-D5E4-46A4-AEF2-DEE3B859AD7E}" type="datetimeFigureOut">
              <a:rPr lang="en-US" smtClean="0">
                <a:solidFill>
                  <a:srgbClr val="000000">
                    <a:shade val="90000"/>
                  </a:srgbClr>
                </a:solidFill>
              </a:rPr>
              <a:pPr/>
              <a:t>6/16/2020</a:t>
            </a:fld>
            <a:endParaRPr lang="en-US">
              <a:solidFill>
                <a:srgbClr val="000000">
                  <a:shade val="90000"/>
                </a:srgbClr>
              </a:solidFill>
            </a:endParaRPr>
          </a:p>
        </p:txBody>
      </p:sp>
      <p:sp>
        <p:nvSpPr>
          <p:cNvPr id="6" name="Footer Placeholder 5"/>
          <p:cNvSpPr>
            <a:spLocks noGrp="1"/>
          </p:cNvSpPr>
          <p:nvPr>
            <p:ph type="ftr" sz="quarter" idx="11"/>
          </p:nvPr>
        </p:nvSpPr>
        <p:spPr/>
        <p:txBody>
          <a:bodyPr/>
          <a:lstStyle/>
          <a:p>
            <a:endParaRPr lang="en-US">
              <a:solidFill>
                <a:srgbClr val="000000">
                  <a:shade val="90000"/>
                </a:srgbClr>
              </a:solidFill>
            </a:endParaRPr>
          </a:p>
        </p:txBody>
      </p:sp>
      <p:sp>
        <p:nvSpPr>
          <p:cNvPr id="7" name="Slide Number Placeholder 6"/>
          <p:cNvSpPr>
            <a:spLocks noGrp="1"/>
          </p:cNvSpPr>
          <p:nvPr>
            <p:ph type="sldNum" sz="quarter" idx="12"/>
          </p:nvPr>
        </p:nvSpPr>
        <p:spPr/>
        <p:txBody>
          <a:bodyPr/>
          <a:lstStyle/>
          <a:p>
            <a:fld id="{F58B5F81-AD03-4739-A6DB-A15C70D5B416}" type="slidenum">
              <a:rPr lang="en-US" smtClean="0">
                <a:solidFill>
                  <a:srgbClr val="000000">
                    <a:shade val="90000"/>
                  </a:srgbClr>
                </a:solidFill>
              </a:rPr>
              <a:pPr/>
              <a:t>‹#›</a:t>
            </a:fld>
            <a:endParaRPr lang="en-US">
              <a:solidFill>
                <a:srgbClr val="000000">
                  <a:shade val="90000"/>
                </a:srgbClr>
              </a:solidFill>
            </a:endParaRPr>
          </a:p>
        </p:txBody>
      </p:sp>
    </p:spTree>
    <p:extLst>
      <p:ext uri="{BB962C8B-B14F-4D97-AF65-F5344CB8AC3E}">
        <p14:creationId xmlns:p14="http://schemas.microsoft.com/office/powerpoint/2010/main" val="1424910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rtl="0"/>
            <a:endParaRPr lang="en-US" sz="1662">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rtl="0"/>
            <a:endParaRPr lang="en-US" sz="1662">
              <a:solidFill>
                <a:prstClr val="white"/>
              </a:solidFill>
            </a:endParaRPr>
          </a:p>
        </p:txBody>
      </p:sp>
      <p:sp>
        <p:nvSpPr>
          <p:cNvPr id="2" name="Title 1"/>
          <p:cNvSpPr>
            <a:spLocks noGrp="1"/>
          </p:cNvSpPr>
          <p:nvPr>
            <p:ph type="title"/>
          </p:nvPr>
        </p:nvSpPr>
        <p:spPr>
          <a:xfrm>
            <a:off x="609600" y="1176998"/>
            <a:ext cx="2212848" cy="1582621"/>
          </a:xfrm>
        </p:spPr>
        <p:txBody>
          <a:bodyPr vert="horz" lIns="45720" tIns="45720" rIns="45720" bIns="45720" anchor="b"/>
          <a:lstStyle>
            <a:lvl1pPr algn="l">
              <a:buNone/>
              <a:defRPr sz="1846"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31"/>
              </a:spcBef>
              <a:buFontTx/>
              <a:buNone/>
              <a:defRPr sz="1200"/>
            </a:lvl1pPr>
            <a:lvl2pPr>
              <a:defRPr sz="1108"/>
            </a:lvl2pPr>
            <a:lvl3pPr>
              <a:defRPr sz="923"/>
            </a:lvl3pPr>
            <a:lvl4pPr>
              <a:defRPr sz="831"/>
            </a:lvl4pPr>
            <a:lvl5pPr>
              <a:defRPr sz="831"/>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033BFDA-D5E4-46A4-AEF2-DEE3B859AD7E}" type="datetimeFigureOut">
              <a:rPr lang="en-US" smtClean="0">
                <a:solidFill>
                  <a:srgbClr val="000000">
                    <a:shade val="90000"/>
                  </a:srgbClr>
                </a:solidFill>
              </a:rPr>
              <a:pPr/>
              <a:t>6/16/2020</a:t>
            </a:fld>
            <a:endParaRPr lang="en-US">
              <a:solidFill>
                <a:srgbClr val="000000">
                  <a:shade val="90000"/>
                </a:srgbClr>
              </a:solidFill>
            </a:endParaRPr>
          </a:p>
        </p:txBody>
      </p:sp>
      <p:sp>
        <p:nvSpPr>
          <p:cNvPr id="6" name="Footer Placeholder 5"/>
          <p:cNvSpPr>
            <a:spLocks noGrp="1"/>
          </p:cNvSpPr>
          <p:nvPr>
            <p:ph type="ftr" sz="quarter" idx="11"/>
          </p:nvPr>
        </p:nvSpPr>
        <p:spPr/>
        <p:txBody>
          <a:bodyPr/>
          <a:lstStyle/>
          <a:p>
            <a:endParaRPr lang="en-US">
              <a:solidFill>
                <a:srgbClr val="000000">
                  <a:shade val="90000"/>
                </a:srgbClr>
              </a:solidFill>
            </a:endParaRPr>
          </a:p>
        </p:txBody>
      </p:sp>
      <p:sp>
        <p:nvSpPr>
          <p:cNvPr id="7" name="Slide Number Placeholder 6"/>
          <p:cNvSpPr>
            <a:spLocks noGrp="1"/>
          </p:cNvSpPr>
          <p:nvPr>
            <p:ph type="sldNum" sz="quarter" idx="12"/>
          </p:nvPr>
        </p:nvSpPr>
        <p:spPr>
          <a:xfrm>
            <a:off x="8077200" y="6356352"/>
            <a:ext cx="609600" cy="365125"/>
          </a:xfrm>
        </p:spPr>
        <p:txBody>
          <a:bodyPr/>
          <a:lstStyle/>
          <a:p>
            <a:fld id="{F58B5F81-AD03-4739-A6DB-A15C70D5B416}" type="slidenum">
              <a:rPr lang="en-US" smtClean="0">
                <a:solidFill>
                  <a:srgbClr val="000000">
                    <a:shade val="90000"/>
                  </a:srgbClr>
                </a:solidFill>
              </a:rPr>
              <a:pPr/>
              <a:t>‹#›</a:t>
            </a:fld>
            <a:endParaRPr lang="en-US">
              <a:solidFill>
                <a:srgbClr val="000000">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2954"/>
            </a:lvl1pPr>
          </a:lstStyle>
          <a:p>
            <a:r>
              <a:rPr kumimoji="0" lang="en-US" smtClean="0"/>
              <a:t>Click icon to add picture</a:t>
            </a:r>
            <a:endParaRPr kumimoji="0" lang="en-US"/>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84406" tIns="42203" rIns="84406" bIns="42203" anchor="t" compatLnSpc="1"/>
          <a:lstStyle/>
          <a:p>
            <a:pPr algn="l" rtl="0"/>
            <a:endParaRPr lang="en-US" sz="1662">
              <a:solidFill>
                <a:prstClr val="black"/>
              </a:solidFill>
            </a:endParaRPr>
          </a:p>
        </p:txBody>
      </p:sp>
      <p:sp>
        <p:nvSpPr>
          <p:cNvPr id="11" name="Freeform 10"/>
          <p:cNvSpPr>
            <a:spLocks/>
          </p:cNvSpPr>
          <p:nvPr/>
        </p:nvSpPr>
        <p:spPr bwMode="auto">
          <a:xfrm flipV="1">
            <a:off x="4381500" y="6219827"/>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84406" tIns="42203" rIns="84406" bIns="42203" anchor="t" compatLnSpc="1"/>
          <a:lstStyle/>
          <a:p>
            <a:pPr algn="l" rtl="0"/>
            <a:endParaRPr lang="en-US" sz="1662">
              <a:solidFill>
                <a:prstClr val="black"/>
              </a:solidFill>
            </a:endParaRPr>
          </a:p>
        </p:txBody>
      </p:sp>
    </p:spTree>
    <p:extLst>
      <p:ext uri="{BB962C8B-B14F-4D97-AF65-F5344CB8AC3E}">
        <p14:creationId xmlns:p14="http://schemas.microsoft.com/office/powerpoint/2010/main" val="20768920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84406" tIns="42203" rIns="84406" bIns="42203" anchor="t" compatLnSpc="1"/>
          <a:lstStyle/>
          <a:p>
            <a:pPr algn="l" rtl="0"/>
            <a:endParaRPr lang="en-US" sz="1662">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84406" tIns="42203" rIns="84406" bIns="42203" anchor="t" compatLnSpc="1"/>
          <a:lstStyle/>
          <a:p>
            <a:pPr algn="l" rtl="0"/>
            <a:endParaRPr lang="en-US" sz="1662">
              <a:solidFill>
                <a:prstClr val="black"/>
              </a:solidFill>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2"/>
            <a:ext cx="2133600" cy="365125"/>
          </a:xfrm>
          <a:prstGeom prst="rect">
            <a:avLst/>
          </a:prstGeom>
        </p:spPr>
        <p:txBody>
          <a:bodyPr vert="horz" lIns="0" tIns="0" rIns="0" bIns="0" anchor="b"/>
          <a:lstStyle>
            <a:lvl1pPr algn="l" eaLnBrk="1" latinLnBrk="0" hangingPunct="1">
              <a:defRPr kumimoji="0" sz="1108">
                <a:solidFill>
                  <a:schemeClr val="tx2">
                    <a:shade val="90000"/>
                  </a:schemeClr>
                </a:solidFill>
              </a:defRPr>
            </a:lvl1pPr>
          </a:lstStyle>
          <a:p>
            <a:pPr rtl="0"/>
            <a:fld id="{E033BFDA-D5E4-46A4-AEF2-DEE3B859AD7E}" type="datetimeFigureOut">
              <a:rPr lang="en-US" smtClean="0">
                <a:solidFill>
                  <a:srgbClr val="000000">
                    <a:shade val="90000"/>
                  </a:srgbClr>
                </a:solidFill>
              </a:rPr>
              <a:pPr rtl="0"/>
              <a:t>6/16/2020</a:t>
            </a:fld>
            <a:endParaRPr lang="en-US">
              <a:solidFill>
                <a:srgbClr val="000000">
                  <a:shade val="90000"/>
                </a:srgbClr>
              </a:solidFill>
            </a:endParaRPr>
          </a:p>
        </p:txBody>
      </p:sp>
      <p:sp>
        <p:nvSpPr>
          <p:cNvPr id="22" name="Footer Placeholder 21"/>
          <p:cNvSpPr>
            <a:spLocks noGrp="1"/>
          </p:cNvSpPr>
          <p:nvPr>
            <p:ph type="ftr" sz="quarter" idx="3"/>
          </p:nvPr>
        </p:nvSpPr>
        <p:spPr>
          <a:xfrm>
            <a:off x="2667000" y="6356352"/>
            <a:ext cx="3352800" cy="365125"/>
          </a:xfrm>
          <a:prstGeom prst="rect">
            <a:avLst/>
          </a:prstGeom>
        </p:spPr>
        <p:txBody>
          <a:bodyPr vert="horz" lIns="0" tIns="0" rIns="0" bIns="0" anchor="b"/>
          <a:lstStyle>
            <a:lvl1pPr algn="l" eaLnBrk="1" latinLnBrk="0" hangingPunct="1">
              <a:defRPr kumimoji="0" sz="1108">
                <a:solidFill>
                  <a:schemeClr val="tx2">
                    <a:shade val="90000"/>
                  </a:schemeClr>
                </a:solidFill>
              </a:defRPr>
            </a:lvl1pPr>
          </a:lstStyle>
          <a:p>
            <a:pPr rtl="0"/>
            <a:endParaRPr lang="en-US">
              <a:solidFill>
                <a:srgbClr val="000000">
                  <a:shade val="90000"/>
                </a:srgbClr>
              </a:solidFill>
            </a:endParaRPr>
          </a:p>
        </p:txBody>
      </p:sp>
      <p:sp>
        <p:nvSpPr>
          <p:cNvPr id="18" name="Slide Number Placeholder 17"/>
          <p:cNvSpPr>
            <a:spLocks noGrp="1"/>
          </p:cNvSpPr>
          <p:nvPr>
            <p:ph type="sldNum" sz="quarter" idx="4"/>
          </p:nvPr>
        </p:nvSpPr>
        <p:spPr>
          <a:xfrm>
            <a:off x="7924800" y="6356352"/>
            <a:ext cx="762000" cy="365125"/>
          </a:xfrm>
          <a:prstGeom prst="rect">
            <a:avLst/>
          </a:prstGeom>
        </p:spPr>
        <p:txBody>
          <a:bodyPr vert="horz" lIns="0" tIns="0" rIns="0" bIns="0" anchor="b"/>
          <a:lstStyle>
            <a:lvl1pPr algn="r" eaLnBrk="1" latinLnBrk="0" hangingPunct="1">
              <a:defRPr kumimoji="0" sz="1108">
                <a:solidFill>
                  <a:schemeClr val="tx2">
                    <a:shade val="90000"/>
                  </a:schemeClr>
                </a:solidFill>
              </a:defRPr>
            </a:lvl1pPr>
          </a:lstStyle>
          <a:p>
            <a:pPr rtl="0"/>
            <a:fld id="{F58B5F81-AD03-4739-A6DB-A15C70D5B416}" type="slidenum">
              <a:rPr lang="en-US" smtClean="0">
                <a:solidFill>
                  <a:srgbClr val="000000">
                    <a:shade val="90000"/>
                  </a:srgbClr>
                </a:solidFill>
              </a:rPr>
              <a:pPr rtl="0"/>
              <a:t>‹#›</a:t>
            </a:fld>
            <a:endParaRPr lang="en-US">
              <a:solidFill>
                <a:srgbClr val="000000">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algn="l" rtl="0"/>
              <a:endParaRPr lang="en-US" sz="1662">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algn="l" rtl="0"/>
              <a:endParaRPr lang="en-US" sz="1662">
                <a:solidFill>
                  <a:prstClr val="black"/>
                </a:solidFill>
              </a:endParaRPr>
            </a:p>
          </p:txBody>
        </p:sp>
      </p:grpSp>
    </p:spTree>
    <p:extLst>
      <p:ext uri="{BB962C8B-B14F-4D97-AF65-F5344CB8AC3E}">
        <p14:creationId xmlns:p14="http://schemas.microsoft.com/office/powerpoint/2010/main" val="18576809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616" b="0" kern="1200">
          <a:ln>
            <a:noFill/>
          </a:ln>
          <a:solidFill>
            <a:schemeClr val="tx2"/>
          </a:solidFill>
          <a:effectLst/>
          <a:latin typeface="+mj-lt"/>
          <a:ea typeface="+mj-ea"/>
          <a:cs typeface="+mj-cs"/>
        </a:defRPr>
      </a:lvl1pPr>
    </p:titleStyle>
    <p:bodyStyle>
      <a:lvl1pPr marL="253225" indent="-253225" algn="l" rtl="0" eaLnBrk="1" latinLnBrk="0" hangingPunct="1">
        <a:spcBef>
          <a:spcPct val="20000"/>
        </a:spcBef>
        <a:buClr>
          <a:schemeClr val="accent3"/>
        </a:buClr>
        <a:buSzPct val="95000"/>
        <a:buFont typeface="Wingdings 2"/>
        <a:buChar char=""/>
        <a:defRPr kumimoji="0" sz="2400" kern="1200">
          <a:solidFill>
            <a:schemeClr val="tx1"/>
          </a:solidFill>
          <a:latin typeface="+mn-lt"/>
          <a:ea typeface="+mn-ea"/>
          <a:cs typeface="+mn-cs"/>
        </a:defRPr>
      </a:lvl1pPr>
      <a:lvl2pPr marL="590858" indent="-227902" algn="l" rtl="0" eaLnBrk="1" latinLnBrk="0" hangingPunct="1">
        <a:spcBef>
          <a:spcPct val="20000"/>
        </a:spcBef>
        <a:buClr>
          <a:schemeClr val="accent1"/>
        </a:buClr>
        <a:buSzPct val="85000"/>
        <a:buFont typeface="Wingdings 2"/>
        <a:buChar char=""/>
        <a:defRPr kumimoji="0" sz="2215" kern="1200">
          <a:solidFill>
            <a:schemeClr val="tx1"/>
          </a:solidFill>
          <a:latin typeface="+mn-lt"/>
          <a:ea typeface="+mn-ea"/>
          <a:cs typeface="+mn-cs"/>
        </a:defRPr>
      </a:lvl2pPr>
      <a:lvl3pPr marL="844083" indent="-227902" algn="l" rtl="0" eaLnBrk="1" latinLnBrk="0" hangingPunct="1">
        <a:spcBef>
          <a:spcPct val="20000"/>
        </a:spcBef>
        <a:buClr>
          <a:schemeClr val="accent2"/>
        </a:buClr>
        <a:buSzPct val="70000"/>
        <a:buFont typeface="Wingdings 2"/>
        <a:buChar char=""/>
        <a:defRPr kumimoji="0" sz="1939" kern="1200">
          <a:solidFill>
            <a:schemeClr val="tx1"/>
          </a:solidFill>
          <a:latin typeface="+mn-lt"/>
          <a:ea typeface="+mn-ea"/>
          <a:cs typeface="+mn-cs"/>
        </a:defRPr>
      </a:lvl3pPr>
      <a:lvl4pPr marL="1097307" indent="-194139" algn="l" rtl="0" eaLnBrk="1" latinLnBrk="0" hangingPunct="1">
        <a:spcBef>
          <a:spcPct val="20000"/>
        </a:spcBef>
        <a:buClr>
          <a:schemeClr val="accent3"/>
        </a:buClr>
        <a:buSzPct val="65000"/>
        <a:buFont typeface="Wingdings 2"/>
        <a:buChar char=""/>
        <a:defRPr kumimoji="0" sz="1846" kern="1200">
          <a:solidFill>
            <a:schemeClr val="tx1"/>
          </a:solidFill>
          <a:latin typeface="+mn-lt"/>
          <a:ea typeface="+mn-ea"/>
          <a:cs typeface="+mn-cs"/>
        </a:defRPr>
      </a:lvl4pPr>
      <a:lvl5pPr marL="1350532" indent="-194139" algn="l" rtl="0" eaLnBrk="1" latinLnBrk="0" hangingPunct="1">
        <a:spcBef>
          <a:spcPct val="20000"/>
        </a:spcBef>
        <a:buClr>
          <a:schemeClr val="accent4"/>
        </a:buClr>
        <a:buSzPct val="65000"/>
        <a:buFont typeface="Wingdings 2"/>
        <a:buChar char=""/>
        <a:defRPr kumimoji="0" sz="1846" kern="1200">
          <a:solidFill>
            <a:schemeClr val="tx1"/>
          </a:solidFill>
          <a:latin typeface="+mn-lt"/>
          <a:ea typeface="+mn-ea"/>
          <a:cs typeface="+mn-cs"/>
        </a:defRPr>
      </a:lvl5pPr>
      <a:lvl6pPr marL="1603757" indent="-194139" algn="l" rtl="0" eaLnBrk="1" latinLnBrk="0" hangingPunct="1">
        <a:spcBef>
          <a:spcPct val="20000"/>
        </a:spcBef>
        <a:buClr>
          <a:schemeClr val="accent5"/>
        </a:buClr>
        <a:buSzPct val="80000"/>
        <a:buFont typeface="Wingdings 2"/>
        <a:buChar char=""/>
        <a:defRPr kumimoji="0" sz="1662" kern="1200">
          <a:solidFill>
            <a:schemeClr val="tx1"/>
          </a:solidFill>
          <a:latin typeface="+mn-lt"/>
          <a:ea typeface="+mn-ea"/>
          <a:cs typeface="+mn-cs"/>
        </a:defRPr>
      </a:lvl6pPr>
      <a:lvl7pPr marL="1772574" indent="-168817" algn="l" rtl="0" eaLnBrk="1" latinLnBrk="0" hangingPunct="1">
        <a:spcBef>
          <a:spcPct val="20000"/>
        </a:spcBef>
        <a:buClr>
          <a:schemeClr val="accent6"/>
        </a:buClr>
        <a:buSzPct val="80000"/>
        <a:buFont typeface="Wingdings 2"/>
        <a:buChar char=""/>
        <a:defRPr kumimoji="0" sz="1477" kern="1200" baseline="0">
          <a:solidFill>
            <a:schemeClr val="tx1"/>
          </a:solidFill>
          <a:latin typeface="+mn-lt"/>
          <a:ea typeface="+mn-ea"/>
          <a:cs typeface="+mn-cs"/>
        </a:defRPr>
      </a:lvl7pPr>
      <a:lvl8pPr marL="2025798" indent="-168817" algn="l" rtl="0" eaLnBrk="1" latinLnBrk="0" hangingPunct="1">
        <a:spcBef>
          <a:spcPct val="20000"/>
        </a:spcBef>
        <a:buClr>
          <a:schemeClr val="tx2"/>
        </a:buClr>
        <a:buChar char="•"/>
        <a:defRPr kumimoji="0" sz="1477" kern="1200">
          <a:solidFill>
            <a:schemeClr val="tx1"/>
          </a:solidFill>
          <a:latin typeface="+mn-lt"/>
          <a:ea typeface="+mn-ea"/>
          <a:cs typeface="+mn-cs"/>
        </a:defRPr>
      </a:lvl8pPr>
      <a:lvl9pPr marL="2279023" indent="-168817" algn="l" rtl="0" eaLnBrk="1" latinLnBrk="0" hangingPunct="1">
        <a:spcBef>
          <a:spcPct val="20000"/>
        </a:spcBef>
        <a:buClr>
          <a:schemeClr val="tx2"/>
        </a:buClr>
        <a:buFontTx/>
        <a:buChar char="•"/>
        <a:defRPr kumimoji="0" sz="1292"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22041" algn="l" rtl="0" eaLnBrk="1" latinLnBrk="0" hangingPunct="1">
        <a:defRPr kumimoji="0" kern="1200">
          <a:solidFill>
            <a:schemeClr val="tx1"/>
          </a:solidFill>
          <a:latin typeface="+mn-lt"/>
          <a:ea typeface="+mn-ea"/>
          <a:cs typeface="+mn-cs"/>
        </a:defRPr>
      </a:lvl2pPr>
      <a:lvl3pPr marL="844083" algn="l" rtl="0" eaLnBrk="1" latinLnBrk="0" hangingPunct="1">
        <a:defRPr kumimoji="0" kern="1200">
          <a:solidFill>
            <a:schemeClr val="tx1"/>
          </a:solidFill>
          <a:latin typeface="+mn-lt"/>
          <a:ea typeface="+mn-ea"/>
          <a:cs typeface="+mn-cs"/>
        </a:defRPr>
      </a:lvl3pPr>
      <a:lvl4pPr marL="1266124" algn="l" rtl="0" eaLnBrk="1" latinLnBrk="0" hangingPunct="1">
        <a:defRPr kumimoji="0" kern="1200">
          <a:solidFill>
            <a:schemeClr val="tx1"/>
          </a:solidFill>
          <a:latin typeface="+mn-lt"/>
          <a:ea typeface="+mn-ea"/>
          <a:cs typeface="+mn-cs"/>
        </a:defRPr>
      </a:lvl4pPr>
      <a:lvl5pPr marL="1688165" algn="l" rtl="0" eaLnBrk="1" latinLnBrk="0" hangingPunct="1">
        <a:defRPr kumimoji="0" kern="1200">
          <a:solidFill>
            <a:schemeClr val="tx1"/>
          </a:solidFill>
          <a:latin typeface="+mn-lt"/>
          <a:ea typeface="+mn-ea"/>
          <a:cs typeface="+mn-cs"/>
        </a:defRPr>
      </a:lvl5pPr>
      <a:lvl6pPr marL="2110207" algn="l" rtl="0" eaLnBrk="1" latinLnBrk="0" hangingPunct="1">
        <a:defRPr kumimoji="0" kern="1200">
          <a:solidFill>
            <a:schemeClr val="tx1"/>
          </a:solidFill>
          <a:latin typeface="+mn-lt"/>
          <a:ea typeface="+mn-ea"/>
          <a:cs typeface="+mn-cs"/>
        </a:defRPr>
      </a:lvl6pPr>
      <a:lvl7pPr marL="2532248" algn="l" rtl="0" eaLnBrk="1" latinLnBrk="0" hangingPunct="1">
        <a:defRPr kumimoji="0" kern="1200">
          <a:solidFill>
            <a:schemeClr val="tx1"/>
          </a:solidFill>
          <a:latin typeface="+mn-lt"/>
          <a:ea typeface="+mn-ea"/>
          <a:cs typeface="+mn-cs"/>
        </a:defRPr>
      </a:lvl7pPr>
      <a:lvl8pPr marL="2954289" algn="l" rtl="0" eaLnBrk="1" latinLnBrk="0" hangingPunct="1">
        <a:defRPr kumimoji="0" kern="1200">
          <a:solidFill>
            <a:schemeClr val="tx1"/>
          </a:solidFill>
          <a:latin typeface="+mn-lt"/>
          <a:ea typeface="+mn-ea"/>
          <a:cs typeface="+mn-cs"/>
        </a:defRPr>
      </a:lvl8pPr>
      <a:lvl9pPr marL="3376331"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0.png"/><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image" Target="../media/image32.jpeg"/><Relationship Id="rId1" Type="http://schemas.openxmlformats.org/officeDocument/2006/relationships/slideLayout" Target="../slideLayouts/slideLayout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xml"/><Relationship Id="rId5" Type="http://schemas.openxmlformats.org/officeDocument/2006/relationships/image" Target="../media/image41.jpeg"/><Relationship Id="rId4" Type="http://schemas.openxmlformats.org/officeDocument/2006/relationships/image" Target="../media/image40.jpeg"/></Relationships>
</file>

<file path=ppt/slides/_rels/slide1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xml"/><Relationship Id="rId4" Type="http://schemas.openxmlformats.org/officeDocument/2006/relationships/image" Target="../media/image47.jpeg"/></Relationships>
</file>

<file path=ppt/slides/_rels/slide2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xml"/><Relationship Id="rId5" Type="http://schemas.openxmlformats.org/officeDocument/2006/relationships/image" Target="../media/image51.jpeg"/><Relationship Id="rId4" Type="http://schemas.openxmlformats.org/officeDocument/2006/relationships/image" Target="../media/image5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1.xml"/><Relationship Id="rId5" Type="http://schemas.openxmlformats.org/officeDocument/2006/relationships/image" Target="../media/image59.jpeg"/><Relationship Id="rId4" Type="http://schemas.openxmlformats.org/officeDocument/2006/relationships/image" Target="../media/image58.jpeg"/></Relationships>
</file>

<file path=ppt/slides/_rels/slide28.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image" Target="../media/image60.jpeg"/><Relationship Id="rId1" Type="http://schemas.openxmlformats.org/officeDocument/2006/relationships/slideLayout" Target="../slideLayouts/slideLayout1.xml"/><Relationship Id="rId4" Type="http://schemas.openxmlformats.org/officeDocument/2006/relationships/image" Target="../media/image62.jpg"/></Relationships>
</file>

<file path=ppt/slides/_rels/slide2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1.xml"/><Relationship Id="rId5" Type="http://schemas.openxmlformats.org/officeDocument/2006/relationships/image" Target="../media/image68.jpeg"/><Relationship Id="rId4" Type="http://schemas.openxmlformats.org/officeDocument/2006/relationships/image" Target="../media/image67.jpeg"/></Relationships>
</file>

<file path=ppt/slides/_rels/slide3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1.xml"/><Relationship Id="rId5" Type="http://schemas.openxmlformats.org/officeDocument/2006/relationships/image" Target="../media/image79.jpeg"/><Relationship Id="rId4" Type="http://schemas.openxmlformats.org/officeDocument/2006/relationships/image" Target="../media/image78.jpeg"/></Relationships>
</file>

<file path=ppt/slides/_rels/slide37.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1.xml"/><Relationship Id="rId4" Type="http://schemas.openxmlformats.org/officeDocument/2006/relationships/image" Target="../media/image82.jpeg"/></Relationships>
</file>

<file path=ppt/slides/_rels/slide38.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1.xml"/><Relationship Id="rId5" Type="http://schemas.openxmlformats.org/officeDocument/2006/relationships/image" Target="../media/image86.jpeg"/><Relationship Id="rId4" Type="http://schemas.openxmlformats.org/officeDocument/2006/relationships/image" Target="../media/image85.jpeg"/></Relationships>
</file>

<file path=ppt/slides/_rels/slide3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1.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image" Target="../media/image89.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93.jpeg"/><Relationship Id="rId7" Type="http://schemas.openxmlformats.org/officeDocument/2006/relationships/image" Target="../media/image97.jpeg"/><Relationship Id="rId2" Type="http://schemas.openxmlformats.org/officeDocument/2006/relationships/image" Target="../media/image92.jpeg"/><Relationship Id="rId1" Type="http://schemas.openxmlformats.org/officeDocument/2006/relationships/slideLayout" Target="../slideLayouts/slideLayout1.xml"/><Relationship Id="rId6" Type="http://schemas.openxmlformats.org/officeDocument/2006/relationships/image" Target="../media/image96.jpeg"/><Relationship Id="rId5" Type="http://schemas.openxmlformats.org/officeDocument/2006/relationships/image" Target="../media/image95.jpeg"/><Relationship Id="rId4" Type="http://schemas.openxmlformats.org/officeDocument/2006/relationships/image" Target="../media/image94.jpeg"/></Relationships>
</file>

<file path=ppt/slides/_rels/slide41.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jpeg"/><Relationship Id="rId1" Type="http://schemas.openxmlformats.org/officeDocument/2006/relationships/slideLayout" Target="../slideLayouts/slideLayout1.xml"/><Relationship Id="rId4" Type="http://schemas.openxmlformats.org/officeDocument/2006/relationships/image" Target="../media/image102.png"/></Relationships>
</file>

<file path=ppt/slides/_rels/slide4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jpeg"/><Relationship Id="rId1" Type="http://schemas.openxmlformats.org/officeDocument/2006/relationships/slideLayout" Target="../slideLayouts/slideLayout1.xml"/><Relationship Id="rId4" Type="http://schemas.openxmlformats.org/officeDocument/2006/relationships/image" Target="../media/image105.png"/></Relationships>
</file>

<file path=ppt/slides/_rels/slide44.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jpeg"/><Relationship Id="rId1" Type="http://schemas.openxmlformats.org/officeDocument/2006/relationships/slideLayout" Target="../slideLayouts/slideLayout1.xml"/><Relationship Id="rId4" Type="http://schemas.openxmlformats.org/officeDocument/2006/relationships/image" Target="../media/image113.jpeg"/></Relationships>
</file>

<file path=ppt/slides/_rels/slide48.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15.jpeg"/><Relationship Id="rId1" Type="http://schemas.openxmlformats.org/officeDocument/2006/relationships/slideLayout" Target="../slideLayouts/slideLayout1.xml"/><Relationship Id="rId4" Type="http://schemas.openxmlformats.org/officeDocument/2006/relationships/image" Target="../media/image117.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1.xml"/><Relationship Id="rId4" Type="http://schemas.openxmlformats.org/officeDocument/2006/relationships/image" Target="../media/image12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image" Target="../media/image123.jpeg"/><Relationship Id="rId1" Type="http://schemas.openxmlformats.org/officeDocument/2006/relationships/slideLayout" Target="../slideLayouts/slideLayout1.xml"/><Relationship Id="rId5" Type="http://schemas.openxmlformats.org/officeDocument/2006/relationships/image" Target="../media/image126.jpeg"/><Relationship Id="rId4" Type="http://schemas.openxmlformats.org/officeDocument/2006/relationships/image" Target="../media/image125.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27.jpeg"/><Relationship Id="rId1" Type="http://schemas.openxmlformats.org/officeDocument/2006/relationships/slideLayout" Target="../slideLayouts/slideLayout1.xml"/><Relationship Id="rId6" Type="http://schemas.openxmlformats.org/officeDocument/2006/relationships/image" Target="../media/image131.jpeg"/><Relationship Id="rId5" Type="http://schemas.openxmlformats.org/officeDocument/2006/relationships/image" Target="../media/image130.jpeg"/><Relationship Id="rId4" Type="http://schemas.openxmlformats.org/officeDocument/2006/relationships/image" Target="../media/image129.jpeg"/></Relationships>
</file>

<file path=ppt/slides/_rels/slide57.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image" Target="../media/image132.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image" Target="../media/image134.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image" Target="../media/image13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image" Target="../media/image138.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image" Target="../media/image140.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image" Target="../media/image142.gif"/><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image" Target="../media/image137.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146.jpg"/><Relationship Id="rId2" Type="http://schemas.openxmlformats.org/officeDocument/2006/relationships/image" Target="../media/image145.png"/><Relationship Id="rId1" Type="http://schemas.openxmlformats.org/officeDocument/2006/relationships/slideLayout" Target="../slideLayouts/slideLayout1.xml"/><Relationship Id="rId5" Type="http://schemas.openxmlformats.org/officeDocument/2006/relationships/image" Target="../media/image148.jpg"/><Relationship Id="rId4" Type="http://schemas.openxmlformats.org/officeDocument/2006/relationships/image" Target="../media/image147.jpeg"/></Relationships>
</file>

<file path=ppt/slides/_rels/slide68.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image" Target="../media/image152.jpeg"/><Relationship Id="rId1" Type="http://schemas.openxmlformats.org/officeDocument/2006/relationships/slideLayout" Target="../slideLayouts/slideLayout1.xml"/><Relationship Id="rId5" Type="http://schemas.openxmlformats.org/officeDocument/2006/relationships/image" Target="../media/image155.jpg"/><Relationship Id="rId4" Type="http://schemas.openxmlformats.org/officeDocument/2006/relationships/image" Target="../media/image154.jpeg"/></Relationships>
</file>

<file path=ppt/slides/_rels/slide71.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hyperlink" Target="http://iranazeen.mihanblog.com/post/7" TargetMode="External"/><Relationship Id="rId2" Type="http://schemas.openxmlformats.org/officeDocument/2006/relationships/hyperlink" Target="http://www.omran118.com/Categories/Flooring.aspx" TargetMode="External"/><Relationship Id="rId1" Type="http://schemas.openxmlformats.org/officeDocument/2006/relationships/slideLayout" Target="../slideLayouts/slideLayout1.xml"/><Relationship Id="rId4" Type="http://schemas.openxmlformats.org/officeDocument/2006/relationships/hyperlink" Target="http://architecthabibi.blogfa.com/post-19.aspx"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1"/>
          <p:cNvSpPr>
            <a:spLocks noGrp="1"/>
          </p:cNvSpPr>
          <p:nvPr>
            <p:ph type="ctrTitle"/>
          </p:nvPr>
        </p:nvSpPr>
        <p:spPr>
          <a:xfrm>
            <a:off x="849740" y="990002"/>
            <a:ext cx="7510988" cy="910213"/>
          </a:xfrm>
        </p:spPr>
        <p:txBody>
          <a:bodyPr>
            <a:normAutofit/>
          </a:bodyPr>
          <a:lstStyle/>
          <a:p>
            <a:r>
              <a:rPr lang="fa-IR" sz="5539" b="0" dirty="0">
                <a:solidFill>
                  <a:schemeClr val="accent1">
                    <a:lumMod val="25000"/>
                  </a:schemeClr>
                </a:solidFill>
                <a:latin typeface="IranNastaliq" pitchFamily="18" charset="0"/>
                <a:cs typeface="IranNastaliq" pitchFamily="18" charset="0"/>
              </a:rPr>
              <a:t>پوشش های کف و انواع آن</a:t>
            </a:r>
            <a:endParaRPr lang="en-US" sz="5539" b="0" dirty="0">
              <a:solidFill>
                <a:schemeClr val="accent1">
                  <a:lumMod val="25000"/>
                </a:schemeClr>
              </a:solidFill>
              <a:latin typeface="IranNastaliq" pitchFamily="18" charset="0"/>
              <a:cs typeface="IranNastaliq" pitchFamily="18"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0762" y="2209937"/>
            <a:ext cx="4564191" cy="3279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6706961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840842" y="1434933"/>
            <a:ext cx="4381540" cy="1056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r>
              <a:rPr lang="fa-IR" sz="1292" dirty="0">
                <a:solidFill>
                  <a:prstClr val="black"/>
                </a:solidFill>
                <a:cs typeface="B Nazanin" pitchFamily="2" charset="-78"/>
              </a:rPr>
              <a:t>اصولا عواملی که بر کف‏سازی بام تأثیر می‏گذارند عبارتند از:</a:t>
            </a:r>
          </a:p>
          <a:p>
            <a:endParaRPr lang="en-US" sz="1292" dirty="0">
              <a:solidFill>
                <a:prstClr val="black"/>
              </a:solidFill>
              <a:cs typeface="B Nazanin" pitchFamily="2" charset="-78"/>
            </a:endParaRPr>
          </a:p>
          <a:p>
            <a:pPr>
              <a:buFont typeface="Arial" pitchFamily="34" charset="0"/>
              <a:buChar char="•"/>
            </a:pPr>
            <a:r>
              <a:rPr lang="fa-IR" sz="1292" b="1" dirty="0">
                <a:solidFill>
                  <a:prstClr val="black"/>
                </a:solidFill>
                <a:cs typeface="B Nazanin" pitchFamily="2" charset="-78"/>
              </a:rPr>
              <a:t>  حفظ ساختمان از نفوذ رطوبت خارج به داخل</a:t>
            </a:r>
          </a:p>
          <a:p>
            <a:endParaRPr lang="en-US" sz="923" b="1" dirty="0">
              <a:solidFill>
                <a:prstClr val="black"/>
              </a:solidFill>
              <a:cs typeface="B Nazanin" pitchFamily="2" charset="-78"/>
            </a:endParaRPr>
          </a:p>
          <a:p>
            <a:pPr>
              <a:buFont typeface="Arial" pitchFamily="34" charset="0"/>
              <a:buChar char="•"/>
            </a:pPr>
            <a:r>
              <a:rPr lang="fa-IR" sz="1292" b="1" dirty="0">
                <a:solidFill>
                  <a:prstClr val="black"/>
                </a:solidFill>
                <a:cs typeface="B Nazanin" pitchFamily="2" charset="-78"/>
              </a:rPr>
              <a:t>  صرفه جویی در مصرف انرژی  و محدود کردن انتقال گرما ( گرما بندی)</a:t>
            </a:r>
            <a:endParaRPr lang="en-US" sz="1292" dirty="0">
              <a:solidFill>
                <a:prstClr val="black"/>
              </a:solidFill>
              <a:cs typeface="B Nazanin" pitchFamily="2" charset="-78"/>
            </a:endParaRPr>
          </a:p>
        </p:txBody>
      </p:sp>
      <p:sp>
        <p:nvSpPr>
          <p:cNvPr id="12" name="TextBox 11"/>
          <p:cNvSpPr txBox="1"/>
          <p:nvPr/>
        </p:nvSpPr>
        <p:spPr>
          <a:xfrm>
            <a:off x="6301623" y="1001217"/>
            <a:ext cx="1920759"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77" dirty="0">
                <a:solidFill>
                  <a:prstClr val="black"/>
                </a:solidFill>
              </a:rPr>
              <a:t> 3. کف‏سازی بر روی بام :</a:t>
            </a:r>
            <a:endParaRPr lang="en-US" sz="1477" dirty="0">
              <a:solidFill>
                <a:prstClr val="black"/>
              </a:solidFill>
            </a:endParaRPr>
          </a:p>
        </p:txBody>
      </p:sp>
      <p:sp>
        <p:nvSpPr>
          <p:cNvPr id="7" name="TextBox 6"/>
          <p:cNvSpPr txBox="1"/>
          <p:nvPr/>
        </p:nvSpPr>
        <p:spPr>
          <a:xfrm>
            <a:off x="5502565" y="2764311"/>
            <a:ext cx="2719817" cy="291170"/>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292" dirty="0">
                <a:solidFill>
                  <a:prstClr val="black"/>
                </a:solidFill>
              </a:rPr>
              <a:t>حفظ ساختمان از نفوذ رطوبت خارج به داخل</a:t>
            </a:r>
            <a:endParaRPr lang="en-US" sz="1477" dirty="0">
              <a:solidFill>
                <a:prstClr val="black"/>
              </a:solidFill>
            </a:endParaRPr>
          </a:p>
        </p:txBody>
      </p:sp>
      <p:sp>
        <p:nvSpPr>
          <p:cNvPr id="11" name="Rectangle 1"/>
          <p:cNvSpPr>
            <a:spLocks noChangeArrowheads="1"/>
          </p:cNvSpPr>
          <p:nvPr/>
        </p:nvSpPr>
        <p:spPr bwMode="auto">
          <a:xfrm>
            <a:off x="450927" y="3096655"/>
            <a:ext cx="7771455" cy="3102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lnSpc>
                <a:spcPct val="150000"/>
              </a:lnSpc>
            </a:pPr>
            <a:r>
              <a:rPr lang="fa-IR" sz="1292" dirty="0">
                <a:solidFill>
                  <a:prstClr val="black"/>
                </a:solidFill>
                <a:cs typeface="B Nazanin" pitchFamily="2" charset="-78"/>
              </a:rPr>
              <a:t>ابتدایی ترین روش آب بندی بام ها و سایر قسمت های ساختمان، استفاده از قیرگونی است.</a:t>
            </a:r>
          </a:p>
          <a:p>
            <a:pPr algn="justLow">
              <a:lnSpc>
                <a:spcPct val="150000"/>
              </a:lnSpc>
            </a:pPr>
            <a:r>
              <a:rPr lang="fa-IR" sz="1292" dirty="0">
                <a:solidFill>
                  <a:prstClr val="black"/>
                </a:solidFill>
                <a:cs typeface="B Nazanin" pitchFamily="2" charset="-78"/>
              </a:rPr>
              <a:t>ابتدا برای هدایت آب باران به سمت آبروهای از پیش تعیین شده، بام را به بخش هایی با مساحت تقریبی 100 متر مربع تقسیم نموده و محدوده های بدست آمده را به طرف آبروی خود شیب بندی می‏نمایند. برای سهولت و صحت انجام کار، ابتدا محدوده ها را کروم بندی نموده و سپس مابین کروم ها را با بتن سبک، پوکه و یا نظایر آنها پر می‏کنند. باید هنگام زیرسازی به کمک بتن سبک، شیبی به مقدار 1 تا 1.5 %  بر روی زیرسازی به طرف آبرو ایجاد شود و اگر شیب از حد یاد شده بیشتر باشد، ضخامت بتن سبک بیشتر شده و بار سقف افزایش می یابد. </a:t>
            </a:r>
          </a:p>
          <a:p>
            <a:pPr algn="justLow">
              <a:lnSpc>
                <a:spcPct val="150000"/>
              </a:lnSpc>
            </a:pPr>
            <a:r>
              <a:rPr lang="fa-IR" sz="1292" dirty="0">
                <a:solidFill>
                  <a:prstClr val="black"/>
                </a:solidFill>
                <a:cs typeface="B Nazanin" pitchFamily="2" charset="-78"/>
              </a:rPr>
              <a:t>حداکثر فاصله بین کروم ها به اندازه یک شمشه یا 1.5 متر است.</a:t>
            </a:r>
          </a:p>
          <a:p>
            <a:pPr algn="justLow">
              <a:lnSpc>
                <a:spcPct val="150000"/>
              </a:lnSpc>
            </a:pPr>
            <a:r>
              <a:rPr lang="fa-IR" sz="1292" dirty="0">
                <a:solidFill>
                  <a:prstClr val="black"/>
                </a:solidFill>
                <a:cs typeface="B Nazanin" pitchFamily="2" charset="-78"/>
              </a:rPr>
              <a:t>در مناطق معتدل هر 100 متر مربع زیربنا یک آبرو از لوله‏ای به قطر 4 اینچ نیاز است. در مناطق کاملا خشک هر (150-100) متر مربع، یک آبرو و در مناطق با بارندگی شدید هر (100-50) متر مربع، یک آبرو نیاز است.</a:t>
            </a:r>
          </a:p>
          <a:p>
            <a:pPr algn="justLow">
              <a:lnSpc>
                <a:spcPct val="150000"/>
              </a:lnSpc>
            </a:pPr>
            <a:r>
              <a:rPr lang="fa-IR" sz="1292" dirty="0">
                <a:solidFill>
                  <a:prstClr val="black"/>
                </a:solidFill>
                <a:cs typeface="B Nazanin" pitchFamily="2" charset="-78"/>
              </a:rPr>
              <a:t>پس از شیب بندی بام، زیرسازی عایق‏کاری بام با ملات ماسه سیمان یا ماسه آسفالت نرم به ضخامت 1.5 تا 2 سانتی‏متر انجام می‏شود و سپس عایق کاری قیروگونی صورت می‏گیرد.</a:t>
            </a:r>
            <a:endParaRPr lang="en-US" sz="1292" dirty="0">
              <a:solidFill>
                <a:prstClr val="black"/>
              </a:solidFill>
              <a:cs typeface="B Nazanin" pitchFamily="2" charset="-78"/>
            </a:endParaRPr>
          </a:p>
        </p:txBody>
      </p:sp>
    </p:spTree>
    <p:extLst>
      <p:ext uri="{BB962C8B-B14F-4D97-AF65-F5344CB8AC3E}">
        <p14:creationId xmlns:p14="http://schemas.microsoft.com/office/powerpoint/2010/main" val="6965814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TextBox 19"/>
          <p:cNvSpPr txBox="1"/>
          <p:nvPr/>
        </p:nvSpPr>
        <p:spPr>
          <a:xfrm>
            <a:off x="1562162" y="1354524"/>
            <a:ext cx="6660220" cy="1882054"/>
          </a:xfrm>
          <a:prstGeom prst="rect">
            <a:avLst/>
          </a:prstGeom>
          <a:noFill/>
        </p:spPr>
        <p:txBody>
          <a:bodyPr wrap="square" rtlCol="0">
            <a:spAutoFit/>
          </a:bodyPr>
          <a:lstStyle/>
          <a:p>
            <a:pPr>
              <a:lnSpc>
                <a:spcPct val="150000"/>
              </a:lnSpc>
            </a:pPr>
            <a:r>
              <a:rPr lang="fa-IR" sz="1292" dirty="0">
                <a:solidFill>
                  <a:prstClr val="black"/>
                </a:solidFill>
                <a:cs typeface="B Nazanin" pitchFamily="2" charset="-78"/>
              </a:rPr>
              <a:t>بعد از اجرای عایق رطوبتی بام، نصب عایق حرارتی (قطعات پلی استایرن و ...) طی مراحل زیر صورت می گیرد:</a:t>
            </a:r>
            <a:endParaRPr lang="en-US" sz="1292" dirty="0">
              <a:solidFill>
                <a:prstClr val="black"/>
              </a:solidFill>
              <a:cs typeface="B Nazanin" pitchFamily="2" charset="-78"/>
            </a:endParaRPr>
          </a:p>
          <a:p>
            <a:pPr>
              <a:lnSpc>
                <a:spcPct val="150000"/>
              </a:lnSpc>
            </a:pPr>
            <a:r>
              <a:rPr lang="fa-IR" sz="1292" dirty="0">
                <a:solidFill>
                  <a:prstClr val="black"/>
                </a:solidFill>
                <a:cs typeface="B Nazanin" pitchFamily="2" charset="-78"/>
              </a:rPr>
              <a:t>در ابتدا، ورق های پلی استایرن( حداقل ضخامت 5 سانتی متر) ، روی عایق رطوبتی که بر روی آن نایلون کشیده شده، گذاشته می شود.( استفاده از نایلون، جهت اجتناب از چسبیدن پلی استایرن به عایق رطوبتی است.) در مرحله بعد، روی ورق های پلی استایرن شن بادامی شسته شده به ضخامت 4 سانتی متر ریخته می شود .</a:t>
            </a:r>
            <a:endParaRPr lang="en-US" sz="1292" dirty="0">
              <a:solidFill>
                <a:prstClr val="black"/>
              </a:solidFill>
              <a:cs typeface="B Nazanin" pitchFamily="2" charset="-78"/>
            </a:endParaRPr>
          </a:p>
          <a:p>
            <a:pPr>
              <a:lnSpc>
                <a:spcPct val="150000"/>
              </a:lnSpc>
            </a:pPr>
            <a:r>
              <a:rPr lang="fa-IR" sz="1292" dirty="0">
                <a:solidFill>
                  <a:prstClr val="black"/>
                </a:solidFill>
                <a:cs typeface="B Nazanin" pitchFamily="2" charset="-78"/>
              </a:rPr>
              <a:t>در نهایت روی این لایه کف پوش مناسب فرش می شود(یا شن بادامی به ضخامت 4 سانتی متر جایگزین می شود).</a:t>
            </a:r>
            <a:endParaRPr lang="en-US" sz="1292" dirty="0">
              <a:solidFill>
                <a:prstClr val="black"/>
              </a:solidFill>
              <a:cs typeface="B Nazanin" pitchFamily="2" charset="-78"/>
            </a:endParaRPr>
          </a:p>
          <a:p>
            <a:pPr>
              <a:lnSpc>
                <a:spcPct val="150000"/>
              </a:lnSpc>
            </a:pPr>
            <a:r>
              <a:rPr lang="fa-IR" sz="1292" dirty="0">
                <a:solidFill>
                  <a:prstClr val="black"/>
                </a:solidFill>
                <a:cs typeface="B Nazanin" pitchFamily="2" charset="-78"/>
              </a:rPr>
              <a:t>اصطلاحا به سقف هایی که بعد از شیب بندی و عایق رطوبتی بام، نصب عایق حرارتی در آنها انجام می شود، سقف(بام) وارونه گویند.</a:t>
            </a:r>
            <a:endParaRPr lang="en-US" sz="1662" dirty="0">
              <a:solidFill>
                <a:prstClr val="white"/>
              </a:solidFill>
            </a:endParaRPr>
          </a:p>
        </p:txBody>
      </p:sp>
      <p:pic>
        <p:nvPicPr>
          <p:cNvPr id="21" name="Picture 20" descr="D:\bus\فایل خام\New folder\DSC04013.JPG"/>
          <p:cNvPicPr/>
          <p:nvPr/>
        </p:nvPicPr>
        <p:blipFill>
          <a:blip r:embed="rId2" cstate="print">
            <a:lum bright="40000" contrast="40000"/>
          </a:blip>
          <a:srcRect l="7026" t="53415" r="15541" b="7201"/>
          <a:stretch>
            <a:fillRect/>
          </a:stretch>
        </p:blipFill>
        <p:spPr bwMode="auto">
          <a:xfrm>
            <a:off x="635858" y="3495470"/>
            <a:ext cx="3291877" cy="1274275"/>
          </a:xfrm>
          <a:prstGeom prst="rect">
            <a:avLst/>
          </a:prstGeom>
          <a:ln>
            <a:noFill/>
          </a:ln>
          <a:effectLst>
            <a:softEdge rad="112500"/>
          </a:effectLst>
        </p:spPr>
      </p:pic>
      <p:pic>
        <p:nvPicPr>
          <p:cNvPr id="22" name="Picture 21" descr="D:\bus\فایل خام\New folder\DSC04014.JPG"/>
          <p:cNvPicPr/>
          <p:nvPr/>
        </p:nvPicPr>
        <p:blipFill>
          <a:blip r:embed="rId3" cstate="print">
            <a:lum bright="30000" contrast="20000"/>
          </a:blip>
          <a:srcRect l="17640" t="41081" r="24576" b="29723"/>
          <a:stretch>
            <a:fillRect/>
          </a:stretch>
        </p:blipFill>
        <p:spPr bwMode="auto">
          <a:xfrm>
            <a:off x="4174954" y="4492503"/>
            <a:ext cx="3779784" cy="1547147"/>
          </a:xfrm>
          <a:prstGeom prst="rect">
            <a:avLst/>
          </a:prstGeom>
          <a:ln>
            <a:noFill/>
          </a:ln>
          <a:effectLst>
            <a:softEdge rad="112500"/>
          </a:effectLst>
        </p:spPr>
      </p:pic>
      <p:sp>
        <p:nvSpPr>
          <p:cNvPr id="6" name="TextBox 5"/>
          <p:cNvSpPr txBox="1"/>
          <p:nvPr/>
        </p:nvSpPr>
        <p:spPr>
          <a:xfrm>
            <a:off x="3907311" y="1003426"/>
            <a:ext cx="4315071" cy="291170"/>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292" dirty="0">
                <a:solidFill>
                  <a:srgbClr val="FF0000"/>
                </a:solidFill>
              </a:rPr>
              <a:t>صرفه جویی در مصرف انرژی  و محدود کردن انتقال گرما ( گرما بندی):</a:t>
            </a:r>
            <a:endParaRPr lang="en-US" sz="1477" dirty="0">
              <a:solidFill>
                <a:srgbClr val="FF0000"/>
              </a:solidFill>
            </a:endParaRPr>
          </a:p>
        </p:txBody>
      </p:sp>
    </p:spTree>
    <p:extLst>
      <p:ext uri="{BB962C8B-B14F-4D97-AF65-F5344CB8AC3E}">
        <p14:creationId xmlns:p14="http://schemas.microsoft.com/office/powerpoint/2010/main" val="1208821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
          <p:cNvSpPr>
            <a:spLocks noChangeArrowheads="1"/>
          </p:cNvSpPr>
          <p:nvPr/>
        </p:nvSpPr>
        <p:spPr bwMode="auto">
          <a:xfrm>
            <a:off x="3176153" y="1434933"/>
            <a:ext cx="5051638" cy="101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lnSpc>
                <a:spcPct val="150000"/>
              </a:lnSpc>
              <a:buClr>
                <a:prstClr val="black">
                  <a:lumMod val="85000"/>
                  <a:lumOff val="15000"/>
                </a:prstClr>
              </a:buClr>
              <a:buSzPct val="125000"/>
            </a:pPr>
            <a:r>
              <a:rPr lang="fa-IR" sz="1292" dirty="0">
                <a:solidFill>
                  <a:prstClr val="black"/>
                </a:solidFill>
                <a:ea typeface="Majalla UI"/>
                <a:cs typeface="B Nazanin" pitchFamily="2" charset="-78"/>
              </a:rPr>
              <a:t>سنگ، بتن، موزاییک، انواع آجررسی، سرامیک و کاشی، پلاستیک های گوناگون، لاستیک، چوب، چوب پنبه، مواد نساجی، مواد قیری، آجر، ماسه آهکی، انواع اندودهای سیمانی، گچی و آهکی، فلزات، تخته گچی </a:t>
            </a:r>
            <a:r>
              <a:rPr lang="fa-IR" sz="1292" dirty="0">
                <a:solidFill>
                  <a:srgbClr val="FF0000"/>
                </a:solidFill>
                <a:ea typeface="Majalla UI"/>
                <a:cs typeface="B Nazanin" pitchFamily="2" charset="-78"/>
              </a:rPr>
              <a:t>وکاغذ دیواری</a:t>
            </a:r>
            <a:r>
              <a:rPr lang="fa-IR" sz="1292" dirty="0">
                <a:solidFill>
                  <a:prstClr val="black"/>
                </a:solidFill>
                <a:ea typeface="Majalla UI"/>
                <a:cs typeface="B Nazanin" pitchFamily="2" charset="-78"/>
              </a:rPr>
              <a:t>.</a:t>
            </a:r>
            <a:endParaRPr lang="en-US" sz="1292" dirty="0">
              <a:solidFill>
                <a:prstClr val="black"/>
              </a:solidFill>
              <a:ea typeface="Majalla UI"/>
              <a:cs typeface="B Nazanin" pitchFamily="2" charset="-78"/>
            </a:endParaRPr>
          </a:p>
        </p:txBody>
      </p:sp>
      <p:sp>
        <p:nvSpPr>
          <p:cNvPr id="7" name="TextBox 6"/>
          <p:cNvSpPr txBox="1"/>
          <p:nvPr/>
        </p:nvSpPr>
        <p:spPr>
          <a:xfrm>
            <a:off x="7164288" y="969651"/>
            <a:ext cx="1063503"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srgbClr val="FF0000"/>
                </a:solidFill>
              </a:rPr>
              <a:t>انواع کفپوش</a:t>
            </a:r>
            <a:endParaRPr lang="en-US" sz="1292">
              <a:solidFill>
                <a:srgbClr val="FF0000"/>
              </a:soli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802" y="3960751"/>
            <a:ext cx="2502135" cy="1661723"/>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3010" y="3960751"/>
            <a:ext cx="2497386" cy="1661723"/>
          </a:xfrm>
          <a:prstGeom prst="rect">
            <a:avLst/>
          </a:prstGeom>
          <a:ln>
            <a:noFill/>
          </a:ln>
          <a:effectLst>
            <a:outerShdw blurRad="190500" algn="tl" rotWithShape="0">
              <a:srgbClr val="000000">
                <a:alpha val="70000"/>
              </a:srgbClr>
            </a:outerShdw>
          </a:effec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9043" y="1282161"/>
            <a:ext cx="1905359" cy="1661723"/>
          </a:xfrm>
          <a:prstGeom prst="rect">
            <a:avLst/>
          </a:prstGeom>
          <a:ln>
            <a:noFill/>
          </a:ln>
          <a:effectLst>
            <a:outerShdw blurRad="190500" algn="tl" rotWithShape="0">
              <a:srgbClr val="000000">
                <a:alpha val="70000"/>
              </a:srgbClr>
            </a:outerShdw>
          </a:effectLst>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00785" y="3960751"/>
            <a:ext cx="2326412" cy="166172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5350326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
          <p:cNvSpPr>
            <a:spLocks noChangeArrowheads="1"/>
          </p:cNvSpPr>
          <p:nvPr/>
        </p:nvSpPr>
        <p:spPr bwMode="auto">
          <a:xfrm>
            <a:off x="783272" y="1434932"/>
            <a:ext cx="7444518" cy="715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fa-IR" sz="1292" dirty="0">
                <a:solidFill>
                  <a:prstClr val="black"/>
                </a:solidFill>
                <a:cs typeface="B Nazanin" pitchFamily="2" charset="-78"/>
              </a:rPr>
              <a:t>یکی از موارد استفاده آن مفروش کردن کف آشپزخانه و سرویس‌های بهداشتی است. هرچه ابعاد آن بزرگ‌تر باشد، قیمت آن نیز گران‌تر است. نقش و سختی سنگ‌های رنگی و تزیینی در ارزش‌گذاری آن‌ها مؤثر است. وجود هر گونه لکه، رگه یا ترک در سنگ‌های قیمتی باعث کاهش ارزش آن‌ها می‌شود. صیقلی دادن سنگ‌ها بعد از نصب روشی برای از بین بردن میکروب‌های بین درز سنگ‌ها است.</a:t>
            </a:r>
            <a:endParaRPr lang="en-US" sz="1292" dirty="0">
              <a:solidFill>
                <a:prstClr val="black"/>
              </a:solidFill>
              <a:cs typeface="B Nazanin" pitchFamily="2" charset="-78"/>
            </a:endParaRPr>
          </a:p>
        </p:txBody>
      </p:sp>
      <p:sp>
        <p:nvSpPr>
          <p:cNvPr id="18" name="TextBox 17"/>
          <p:cNvSpPr txBox="1"/>
          <p:nvPr/>
        </p:nvSpPr>
        <p:spPr>
          <a:xfrm>
            <a:off x="6898413" y="969651"/>
            <a:ext cx="1329378"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 سنگی</a:t>
            </a:r>
            <a:endParaRPr lang="en-US" sz="1292">
              <a:solidFill>
                <a:prstClr val="black">
                  <a:lumMod val="95000"/>
                  <a:lumOff val="5000"/>
                </a:prstClr>
              </a:solidFill>
            </a:endParaRPr>
          </a:p>
        </p:txBody>
      </p:sp>
      <p:pic>
        <p:nvPicPr>
          <p:cNvPr id="25" name="Picture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0785" y="4331546"/>
            <a:ext cx="2259943" cy="1506629"/>
          </a:xfrm>
          <a:prstGeom prst="rect">
            <a:avLst/>
          </a:prstGeom>
          <a:ln>
            <a:noFill/>
          </a:ln>
          <a:effectLst>
            <a:outerShdw blurRad="190500" algn="tl" rotWithShape="0">
              <a:srgbClr val="000000">
                <a:alpha val="70000"/>
              </a:srgbClr>
            </a:outerShdw>
          </a:effec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1436" y="4331546"/>
            <a:ext cx="2261833" cy="1506630"/>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6803" y="2498435"/>
            <a:ext cx="2708990" cy="3339740"/>
          </a:xfrm>
          <a:prstGeom prst="rect">
            <a:avLst/>
          </a:prstGeom>
          <a:ln>
            <a:noFill/>
          </a:ln>
          <a:effectLst>
            <a:outerShdw blurRad="190500" algn="tl" rotWithShape="0">
              <a:srgbClr val="000000">
                <a:alpha val="70000"/>
              </a:srgbClr>
            </a:outerShdw>
          </a:effectLst>
        </p:spPr>
      </p:pic>
      <p:sp>
        <p:nvSpPr>
          <p:cNvPr id="8" name="TextBox 7"/>
          <p:cNvSpPr txBox="1"/>
          <p:nvPr/>
        </p:nvSpPr>
        <p:spPr>
          <a:xfrm>
            <a:off x="3516916" y="2439859"/>
            <a:ext cx="4747879" cy="490006"/>
          </a:xfrm>
          <a:prstGeom prst="rect">
            <a:avLst/>
          </a:prstGeom>
          <a:noFill/>
        </p:spPr>
        <p:txBody>
          <a:bodyPr wrap="square" rtlCol="0">
            <a:spAutoFit/>
          </a:bodyPr>
          <a:lstStyle/>
          <a:p>
            <a:r>
              <a:rPr lang="ar-IQ" sz="1292" b="1" dirty="0">
                <a:solidFill>
                  <a:prstClr val="black"/>
                </a:solidFill>
                <a:cs typeface="B Nazanin" pitchFamily="2" charset="-78"/>
              </a:rPr>
              <a:t>مصرف سنگ در ساختمانها به خاطر استحكام، پايداري در برابر سائيدگي، زيبايي و قابليت تميز كردن رايج است.</a:t>
            </a:r>
            <a:r>
              <a:rPr lang="fa-IR" sz="1292" b="1" dirty="0">
                <a:solidFill>
                  <a:prstClr val="black"/>
                </a:solidFill>
                <a:cs typeface="B Nazanin" pitchFamily="2" charset="-78"/>
              </a:rPr>
              <a:t> ‌</a:t>
            </a:r>
            <a:endParaRPr lang="en-US" sz="1292" b="1" dirty="0">
              <a:solidFill>
                <a:prstClr val="white"/>
              </a:solidFill>
            </a:endParaRPr>
          </a:p>
        </p:txBody>
      </p:sp>
    </p:spTree>
    <p:extLst>
      <p:ext uri="{BB962C8B-B14F-4D97-AF65-F5344CB8AC3E}">
        <p14:creationId xmlns:p14="http://schemas.microsoft.com/office/powerpoint/2010/main" val="32850800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 name="Picture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803" y="2817044"/>
            <a:ext cx="2259276" cy="3004838"/>
          </a:xfrm>
          <a:prstGeom prst="rect">
            <a:avLst/>
          </a:prstGeom>
          <a:ln>
            <a:noFill/>
          </a:ln>
          <a:effectLst>
            <a:outerShdw blurRad="190500" algn="tl" rotWithShape="0">
              <a:srgbClr val="000000">
                <a:alpha val="70000"/>
              </a:srgbClr>
            </a:outerShdw>
          </a:effectLst>
        </p:spPr>
      </p:pic>
      <p:sp>
        <p:nvSpPr>
          <p:cNvPr id="12" name="TextBox 11"/>
          <p:cNvSpPr txBox="1"/>
          <p:nvPr/>
        </p:nvSpPr>
        <p:spPr>
          <a:xfrm>
            <a:off x="5303158" y="969651"/>
            <a:ext cx="1395847"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مشکلات استفاده</a:t>
            </a:r>
            <a:endParaRPr lang="en-US" sz="1292">
              <a:solidFill>
                <a:prstClr val="black">
                  <a:lumMod val="95000"/>
                  <a:lumOff val="5000"/>
                </a:prstClr>
              </a:solidFill>
            </a:endParaRPr>
          </a:p>
        </p:txBody>
      </p:sp>
      <p:sp>
        <p:nvSpPr>
          <p:cNvPr id="13" name="TextBox 12"/>
          <p:cNvSpPr txBox="1"/>
          <p:nvPr/>
        </p:nvSpPr>
        <p:spPr>
          <a:xfrm>
            <a:off x="6898413" y="969651"/>
            <a:ext cx="1329378"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 سنگی</a:t>
            </a:r>
            <a:endParaRPr lang="en-US" sz="1292">
              <a:solidFill>
                <a:prstClr val="black">
                  <a:lumMod val="95000"/>
                  <a:lumOff val="5000"/>
                </a:prstClr>
              </a:solidFill>
            </a:endParaRPr>
          </a:p>
        </p:txBody>
      </p:sp>
      <p:sp>
        <p:nvSpPr>
          <p:cNvPr id="14" name="Rectangle 1"/>
          <p:cNvSpPr>
            <a:spLocks noChangeArrowheads="1"/>
          </p:cNvSpPr>
          <p:nvPr/>
        </p:nvSpPr>
        <p:spPr bwMode="auto">
          <a:xfrm>
            <a:off x="716803" y="1368464"/>
            <a:ext cx="7510988" cy="101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lnSpc>
                <a:spcPct val="150000"/>
              </a:lnSpc>
            </a:pPr>
            <a:r>
              <a:rPr lang="fa-IR" sz="1292" dirty="0">
                <a:solidFill>
                  <a:prstClr val="black"/>
                </a:solidFill>
                <a:cs typeface="B Nazanin" pitchFamily="2" charset="-78"/>
              </a:rPr>
              <a:t>پاک کردن لکه و چربی از روی سنگ به آسانی میسر نیست. سنگ در فضاهای سرد کاربرد چندانی ندارند. از دیگر مشکلات استفاده از سنگ ایجاد سر و صدا به دلیل تماس با وسایل چوبی است. البته این مشکل را می‌توان با اضافه کردن یک تکه چرم زیر پایه صندلی‌ها از بین برد. برای مفروش کردن کف اتاق‌خواب به دلیل سرد بودن، صیقلی بودن و ایجاد اصوات مزاحم معمولاً از سنگ استفاده نمی‌شود.</a:t>
            </a:r>
            <a:endParaRPr lang="en-US" sz="1292" dirty="0">
              <a:solidFill>
                <a:prstClr val="black"/>
              </a:solidFill>
              <a:cs typeface="B Nazanin" pitchFamily="2" charset="-78"/>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7830" y="2817044"/>
            <a:ext cx="4011312" cy="300483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3771652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 name="Picture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3269" y="4279523"/>
            <a:ext cx="2658760" cy="1741766"/>
          </a:xfrm>
          <a:prstGeom prst="rect">
            <a:avLst/>
          </a:prstGeom>
          <a:ln>
            <a:noFill/>
          </a:ln>
          <a:effectLst>
            <a:outerShdw blurRad="190500" algn="tl" rotWithShape="0">
              <a:srgbClr val="000000">
                <a:alpha val="70000"/>
              </a:srgbClr>
            </a:outerShdw>
          </a:effectLst>
        </p:spPr>
      </p:pic>
      <p:sp>
        <p:nvSpPr>
          <p:cNvPr id="13" name="TextBox 12"/>
          <p:cNvSpPr txBox="1"/>
          <p:nvPr/>
        </p:nvSpPr>
        <p:spPr>
          <a:xfrm>
            <a:off x="6898413" y="969651"/>
            <a:ext cx="1329378"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 سنگی</a:t>
            </a:r>
            <a:endParaRPr lang="en-US" sz="1292">
              <a:solidFill>
                <a:prstClr val="black">
                  <a:lumMod val="95000"/>
                  <a:lumOff val="5000"/>
                </a:prstClr>
              </a:solidFill>
            </a:endParaRPr>
          </a:p>
        </p:txBody>
      </p:sp>
      <p:sp>
        <p:nvSpPr>
          <p:cNvPr id="14" name="Rectangle 1"/>
          <p:cNvSpPr>
            <a:spLocks noChangeArrowheads="1"/>
          </p:cNvSpPr>
          <p:nvPr/>
        </p:nvSpPr>
        <p:spPr bwMode="auto">
          <a:xfrm>
            <a:off x="783269" y="1368463"/>
            <a:ext cx="7444522" cy="1014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fa-IR" sz="1292" dirty="0">
                <a:solidFill>
                  <a:prstClr val="black"/>
                </a:solidFill>
                <a:cs typeface="B Nazanin" pitchFamily="2" charset="-78"/>
              </a:rPr>
              <a:t>1. سطح اولیه باید هموار باشد. از کار بر روی بستر های خاک رسی و دستی که احتمال آبکشی و طبله کردن و یا فرورفتن وجود دارد خود داری باید کرد .</a:t>
            </a:r>
          </a:p>
          <a:p>
            <a:pPr algn="justLow"/>
            <a:endParaRPr lang="fa-IR" sz="646" dirty="0">
              <a:solidFill>
                <a:prstClr val="black"/>
              </a:solidFill>
              <a:cs typeface="B Nazanin" pitchFamily="2" charset="-78"/>
            </a:endParaRPr>
          </a:p>
          <a:p>
            <a:pPr algn="justLow"/>
            <a:r>
              <a:rPr lang="fa-IR" sz="1292" dirty="0">
                <a:solidFill>
                  <a:prstClr val="black"/>
                </a:solidFill>
                <a:cs typeface="B Nazanin" pitchFamily="2" charset="-78"/>
              </a:rPr>
              <a:t>2. در بستر کار می باید از ملاط سیمانی مرغوب با ماسه نرم (و آبدار) حداقل به ضخامت 4 سانتیمتر ریخته شود و قبل از خشک شدن آب ملات و از بین رفتن نرمی سنگها برروی آن قرار می گیرند تا چسبیدن و تراز شدن به درستی صورت گیرد.</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271" y="2285455"/>
            <a:ext cx="2042070" cy="1741766"/>
          </a:xfrm>
          <a:prstGeom prst="rect">
            <a:avLst/>
          </a:prstGeom>
          <a:ln>
            <a:noFill/>
          </a:ln>
          <a:effectLst>
            <a:outerShdw blurRad="190500" algn="tl" rotWithShape="0">
              <a:srgbClr val="000000">
                <a:alpha val="70000"/>
              </a:srgbClr>
            </a:outerShdw>
          </a:effectLst>
        </p:spPr>
      </p:pic>
      <p:sp>
        <p:nvSpPr>
          <p:cNvPr id="7" name="Rectangle 1"/>
          <p:cNvSpPr>
            <a:spLocks noChangeArrowheads="1"/>
          </p:cNvSpPr>
          <p:nvPr/>
        </p:nvSpPr>
        <p:spPr bwMode="auto">
          <a:xfrm>
            <a:off x="3793069" y="2313420"/>
            <a:ext cx="4434722" cy="2405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fa-IR" sz="1292" dirty="0">
                <a:solidFill>
                  <a:prstClr val="black"/>
                </a:solidFill>
                <a:cs typeface="B Nazanin" pitchFamily="2" charset="-78"/>
              </a:rPr>
              <a:t>3. با استفاده از چکش لاستیکی و ریسمان کار ( یا شمشه ) سنگها را تراز می نمایند و با ضربات آرام چکش لاستیکی سنگها را آرام آرام بداخل ملاط فشار می دهند بحدی که درز ما بین قطعات در حد لازم با ملاط پر شود . این کار علاوه بر جلوگیری از لق شدن در آینده عملیات بند کشی را به حداقل ممکن تقلیل می دهد.</a:t>
            </a:r>
          </a:p>
          <a:p>
            <a:pPr algn="justLow"/>
            <a:endParaRPr lang="fa-IR" sz="646" dirty="0">
              <a:solidFill>
                <a:prstClr val="black"/>
              </a:solidFill>
              <a:cs typeface="B Nazanin" pitchFamily="2" charset="-78"/>
            </a:endParaRPr>
          </a:p>
          <a:p>
            <a:pPr algn="justLow"/>
            <a:r>
              <a:rPr lang="fa-IR" sz="1292" dirty="0">
                <a:solidFill>
                  <a:prstClr val="black"/>
                </a:solidFill>
                <a:cs typeface="B Nazanin" pitchFamily="2" charset="-78"/>
              </a:rPr>
              <a:t>4. اضافات بندکشی را به سرعت و قبل از خشک شدن کامل بدون استفاده از هر گونه برس فلزی و فقط با استفاده از فرچه های پلاستیکی از سطوح برجسته و یا فرورفته پاک می کنند .</a:t>
            </a:r>
          </a:p>
          <a:p>
            <a:pPr algn="justLow"/>
            <a:endParaRPr lang="fa-IR" sz="646" dirty="0">
              <a:solidFill>
                <a:prstClr val="black"/>
              </a:solidFill>
              <a:cs typeface="B Nazanin" pitchFamily="2" charset="-78"/>
            </a:endParaRPr>
          </a:p>
          <a:p>
            <a:pPr algn="justLow"/>
            <a:r>
              <a:rPr lang="fa-IR" sz="1292" dirty="0">
                <a:solidFill>
                  <a:prstClr val="black"/>
                </a:solidFill>
                <a:cs typeface="B Nazanin" pitchFamily="2" charset="-78"/>
              </a:rPr>
              <a:t>5. سطح بندکشی ترجیحا باید کمی پایین تر از سطح اصلی سنگها صورت گیرد .</a:t>
            </a:r>
          </a:p>
          <a:p>
            <a:pPr algn="justLow"/>
            <a:endParaRPr lang="fa-IR" sz="646" dirty="0">
              <a:solidFill>
                <a:prstClr val="black"/>
              </a:solidFill>
              <a:cs typeface="B Nazanin" pitchFamily="2" charset="-78"/>
            </a:endParaRPr>
          </a:p>
          <a:p>
            <a:pPr algn="justLow"/>
            <a:r>
              <a:rPr lang="fa-IR" sz="1292" dirty="0">
                <a:solidFill>
                  <a:prstClr val="black"/>
                </a:solidFill>
                <a:cs typeface="B Nazanin" pitchFamily="2" charset="-78"/>
              </a:rPr>
              <a:t>6. در هوای معمولی تا 72 ساعت از تردد اتومبیل برروی کار چیده شده باید پرهیز کرد. در ایام سرد این میزان بیشتر می‏شود.  </a:t>
            </a:r>
            <a:endParaRPr lang="en-US" sz="1292" dirty="0">
              <a:solidFill>
                <a:prstClr val="black"/>
              </a:solidFill>
              <a:cs typeface="B Nazanin" pitchFamily="2" charset="-78"/>
            </a:endParaRPr>
          </a:p>
        </p:txBody>
      </p:sp>
    </p:spTree>
    <p:extLst>
      <p:ext uri="{BB962C8B-B14F-4D97-AF65-F5344CB8AC3E}">
        <p14:creationId xmlns:p14="http://schemas.microsoft.com/office/powerpoint/2010/main" val="21926657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 name="Picture 24"/>
          <p:cNvPicPr>
            <a:picLocks noChangeAspect="1"/>
          </p:cNvPicPr>
          <p:nvPr/>
        </p:nvPicPr>
        <p:blipFill>
          <a:blip r:embed="rId2">
            <a:extLst>
              <a:ext uri="{BEBA8EAE-BF5A-486C-A8C5-ECC9F3942E4B}">
                <a14:imgProps xmlns:a14="http://schemas.microsoft.com/office/drawing/2010/main">
                  <a14:imgLayer r:embed="rId3">
                    <a14:imgEffect>
                      <a14:saturation sat="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813262" y="3560886"/>
            <a:ext cx="5520378" cy="1220852"/>
          </a:xfrm>
          <a:prstGeom prst="rect">
            <a:avLst/>
          </a:prstGeom>
          <a:noFill/>
          <a:ln>
            <a:noFill/>
          </a:ln>
        </p:spPr>
      </p:pic>
      <p:sp>
        <p:nvSpPr>
          <p:cNvPr id="13" name="TextBox 12"/>
          <p:cNvSpPr txBox="1"/>
          <p:nvPr/>
        </p:nvSpPr>
        <p:spPr>
          <a:xfrm>
            <a:off x="6814054" y="791290"/>
            <a:ext cx="1329378"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dirty="0">
                <a:solidFill>
                  <a:prstClr val="black">
                    <a:lumMod val="95000"/>
                    <a:lumOff val="5000"/>
                  </a:prstClr>
                </a:solidFill>
              </a:rPr>
              <a:t>کفپوش بتنی</a:t>
            </a:r>
            <a:endParaRPr lang="en-US" sz="1292" dirty="0">
              <a:solidFill>
                <a:prstClr val="black">
                  <a:lumMod val="95000"/>
                  <a:lumOff val="5000"/>
                </a:prstClr>
              </a:solidFill>
            </a:endParaRPr>
          </a:p>
        </p:txBody>
      </p:sp>
      <p:sp>
        <p:nvSpPr>
          <p:cNvPr id="14" name="Rectangle 1"/>
          <p:cNvSpPr>
            <a:spLocks noChangeArrowheads="1"/>
          </p:cNvSpPr>
          <p:nvPr/>
        </p:nvSpPr>
        <p:spPr bwMode="auto">
          <a:xfrm>
            <a:off x="945147" y="1186946"/>
            <a:ext cx="7311582" cy="2803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fa-IR" sz="1292" dirty="0">
                <a:solidFill>
                  <a:prstClr val="black"/>
                </a:solidFill>
                <a:cs typeface="B Nazanin" pitchFamily="2" charset="-78"/>
              </a:rPr>
              <a:t>   کفسازی و نماسازی با بتن کاربرد وسیعی دارد و از مراکز تفریحی گرفته تا انبارها و کارخانه و پیاده روها متداول است.</a:t>
            </a:r>
            <a:r>
              <a:rPr lang="ar-IQ" sz="1292" dirty="0">
                <a:solidFill>
                  <a:prstClr val="black"/>
                </a:solidFill>
                <a:cs typeface="B Nazanin" pitchFamily="2" charset="-78"/>
              </a:rPr>
              <a:t> نظر به اينكه پوششهاي بتني، به ويژه در كفها در معرض ضربه، سائيدگي و حمله نمكها و مايعات خورنده قرار مي‌گيرند، از اين رو انتخاب مصالح مناسب و دقت در ساختن بتن حائز اهميت است. </a:t>
            </a:r>
            <a:r>
              <a:rPr lang="fa-IR" sz="1292" dirty="0">
                <a:solidFill>
                  <a:prstClr val="black"/>
                </a:solidFill>
                <a:cs typeface="B Nazanin" pitchFamily="2" charset="-78"/>
              </a:rPr>
              <a:t>عامل مهم در پایداری بتن کف کیفیت سنگدانه مصرفی در آن است زیرا مقاومت خمیر سیمانی حتی با تاب فشاری بسیار زیاد در  برابر ساییدگی و ضربه ناچیزست اختلاط کامل به منظور یکنواختی و پراکندگی همگن دانه ها و آغشته شدن کامل آنها با خمیر سیمان نیز ضروری است.کفهای بتنی ممکن است یکپارچه ریخته شوند یا در دو لایه آستر و رویه اجرا گردند. در این صورت سطح لایه آستر باید کاملا خشن و دندانه دار  رها شود تا قشر رویه به خوبی به آن بچسبد .در صورت امکان ریختن دو لایه در یک زمان مناسب تر است .</a:t>
            </a:r>
          </a:p>
          <a:p>
            <a:pPr algn="justLow"/>
            <a:endParaRPr lang="fa-IR" sz="646" dirty="0">
              <a:solidFill>
                <a:prstClr val="black"/>
              </a:solidFill>
              <a:cs typeface="B Nazanin" pitchFamily="2" charset="-78"/>
            </a:endParaRPr>
          </a:p>
          <a:p>
            <a:pPr algn="justLow">
              <a:buFont typeface="Arial" pitchFamily="34" charset="0"/>
              <a:buChar char="•"/>
            </a:pPr>
            <a:r>
              <a:rPr lang="fa-IR" sz="1292" dirty="0">
                <a:solidFill>
                  <a:prstClr val="black"/>
                </a:solidFill>
                <a:cs typeface="B Nazanin" pitchFamily="2" charset="-78"/>
              </a:rPr>
              <a:t>  سنگدانه های آهنی را می‏توان به اندازه مورد نیاز روی بتن تازه ریخت و با لرزاندن و ماله کشی آنها را به داخل بتن راند و این سنگدانه های آهنی باعث هدایت جریان الکتریسیته شده و کفها را در برابر برخورد اشیا ضد جرقه می سازد.</a:t>
            </a:r>
            <a:endParaRPr lang="fa-IR" sz="646" dirty="0">
              <a:solidFill>
                <a:prstClr val="black"/>
              </a:solidFill>
              <a:cs typeface="B Nazanin" pitchFamily="2" charset="-78"/>
            </a:endParaRPr>
          </a:p>
          <a:p>
            <a:pPr algn="justLow">
              <a:buFont typeface="Arial" pitchFamily="34" charset="0"/>
              <a:buChar char="•"/>
            </a:pPr>
            <a:r>
              <a:rPr lang="fa-IR" sz="1292" dirty="0">
                <a:solidFill>
                  <a:prstClr val="black"/>
                </a:solidFill>
                <a:cs typeface="B Nazanin" pitchFamily="2" charset="-78"/>
              </a:rPr>
              <a:t>  برای جلوگیری از سر خوردن روی کفهای بتنی بهتر است از ماله چوبی یا چوب پنبه برای پرداخت بتن استفاده شود و سطح کار زبرتر گردد .</a:t>
            </a:r>
          </a:p>
          <a:p>
            <a:pPr algn="justLow">
              <a:buFont typeface="Arial" pitchFamily="34" charset="0"/>
              <a:buChar char="•"/>
            </a:pPr>
            <a:r>
              <a:rPr lang="fa-IR" sz="1292" dirty="0">
                <a:solidFill>
                  <a:prstClr val="black"/>
                </a:solidFill>
                <a:cs typeface="B Nazanin" pitchFamily="2" charset="-78"/>
              </a:rPr>
              <a:t>  </a:t>
            </a:r>
            <a:r>
              <a:rPr lang="ar-SA" sz="1292" dirty="0">
                <a:solidFill>
                  <a:prstClr val="black"/>
                </a:solidFill>
                <a:cs typeface="B Nazanin" pitchFamily="2" charset="-78"/>
              </a:rPr>
              <a:t>كف</a:t>
            </a:r>
            <a:r>
              <a:rPr lang="fa-IR" sz="1292" dirty="0">
                <a:solidFill>
                  <a:prstClr val="black"/>
                </a:solidFill>
                <a:cs typeface="B Nazanin" pitchFamily="2" charset="-78"/>
              </a:rPr>
              <a:t>‏</a:t>
            </a:r>
            <a:r>
              <a:rPr lang="ar-SA" sz="1292" dirty="0">
                <a:solidFill>
                  <a:prstClr val="black"/>
                </a:solidFill>
                <a:cs typeface="B Nazanin" pitchFamily="2" charset="-78"/>
              </a:rPr>
              <a:t>هاي بتني را به صورت بلوكهاي پيش‌ساخته نيز در انواع مختلف مي‌سازند. اين بلوكها ممكن است به صورت يك لايه يا دو لايه ساخته شوند. قشر آستر، بتن معمولي ريزدانه است و لايه رويي را مي‌توان با سيمان پرتلند معمولي، سيمان سفيد يا رنگي و سنگدانه‌هاي خرده مرمر ساخت.</a:t>
            </a:r>
            <a:endParaRPr lang="en-US" sz="1292" dirty="0">
              <a:solidFill>
                <a:prstClr val="black"/>
              </a:solidFill>
              <a:cs typeface="B Nazanin" pitchFamily="2" charset="-78"/>
            </a:endParaRPr>
          </a:p>
          <a:p>
            <a:pPr algn="justLow"/>
            <a:endParaRPr lang="en-US" sz="1292" dirty="0">
              <a:solidFill>
                <a:prstClr val="black"/>
              </a:solidFill>
              <a:cs typeface="B Nazanin" pitchFamily="2" charset="-78"/>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263" y="4879741"/>
            <a:ext cx="5438342" cy="122085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7138454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extBox 12"/>
          <p:cNvSpPr txBox="1"/>
          <p:nvPr/>
        </p:nvSpPr>
        <p:spPr>
          <a:xfrm>
            <a:off x="5502565" y="969651"/>
            <a:ext cx="1196441"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r>
              <a:rPr lang="fa-IR" sz="1477">
                <a:solidFill>
                  <a:prstClr val="black">
                    <a:lumMod val="95000"/>
                    <a:lumOff val="5000"/>
                  </a:prstClr>
                </a:solidFill>
              </a:rPr>
              <a:t>بتن رنگی</a:t>
            </a:r>
            <a:endParaRPr lang="en-US" sz="1477">
              <a:solidFill>
                <a:prstClr val="black">
                  <a:lumMod val="95000"/>
                  <a:lumOff val="5000"/>
                </a:prstClr>
              </a:solidFill>
            </a:endParaRPr>
          </a:p>
        </p:txBody>
      </p:sp>
      <p:sp>
        <p:nvSpPr>
          <p:cNvPr id="14" name="Rectangle 1"/>
          <p:cNvSpPr>
            <a:spLocks noChangeArrowheads="1"/>
          </p:cNvSpPr>
          <p:nvPr/>
        </p:nvSpPr>
        <p:spPr bwMode="auto">
          <a:xfrm>
            <a:off x="982678" y="1517159"/>
            <a:ext cx="7245113" cy="914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fontAlgn="base">
              <a:spcBef>
                <a:spcPct val="0"/>
              </a:spcBef>
              <a:spcAft>
                <a:spcPct val="0"/>
              </a:spcAft>
            </a:pPr>
            <a:r>
              <a:rPr lang="ar-SA" sz="1292">
                <a:solidFill>
                  <a:prstClr val="black"/>
                </a:solidFill>
                <a:cs typeface="B Nazanin" pitchFamily="2" charset="-78"/>
              </a:rPr>
              <a:t>جهت استحكام و دوام بيشتر بتن از مواد اضافه شونده متفاوتي استفاده شده است. </a:t>
            </a:r>
            <a:endParaRPr lang="fa-IR" sz="1292">
              <a:solidFill>
                <a:prstClr val="black"/>
              </a:solidFill>
              <a:cs typeface="B Nazanin" pitchFamily="2" charset="-78"/>
            </a:endParaRPr>
          </a:p>
          <a:p>
            <a:pPr algn="justLow" fontAlgn="base">
              <a:spcBef>
                <a:spcPct val="0"/>
              </a:spcBef>
              <a:spcAft>
                <a:spcPct val="0"/>
              </a:spcAft>
            </a:pPr>
            <a:r>
              <a:rPr lang="ar-SA" sz="1292">
                <a:solidFill>
                  <a:prstClr val="black"/>
                </a:solidFill>
                <a:cs typeface="B Nazanin" pitchFamily="2" charset="-78"/>
              </a:rPr>
              <a:t>يكي از اين اضافه شونده ها كه مي توانند توليد ظاهر رنگي در بتن نمايند، پيگمنتهاي سراميكي هستند. </a:t>
            </a:r>
            <a:endParaRPr lang="fa-IR" sz="1292">
              <a:solidFill>
                <a:prstClr val="black"/>
              </a:solidFill>
              <a:cs typeface="B Nazanin" pitchFamily="2" charset="-78"/>
            </a:endParaRPr>
          </a:p>
          <a:p>
            <a:pPr algn="justLow" fontAlgn="base">
              <a:spcBef>
                <a:spcPct val="0"/>
              </a:spcBef>
              <a:spcAft>
                <a:spcPct val="0"/>
              </a:spcAft>
            </a:pPr>
            <a:r>
              <a:rPr lang="ar-SA" sz="1292">
                <a:solidFill>
                  <a:prstClr val="black"/>
                </a:solidFill>
                <a:cs typeface="B Nazanin" pitchFamily="2" charset="-78"/>
              </a:rPr>
              <a:t>اثر خوردگي يون كلر بر روي اين نوع بتن (بتن رنگي حاوي پيگمنت سراميكي) بررسي مي شود. به اين منظور نمونه هاي رنگي و شاهد در</a:t>
            </a:r>
            <a:r>
              <a:rPr lang="fa-IR" sz="1292">
                <a:solidFill>
                  <a:prstClr val="black"/>
                </a:solidFill>
                <a:cs typeface="B Nazanin" pitchFamily="2" charset="-78"/>
              </a:rPr>
              <a:t> </a:t>
            </a:r>
            <a:r>
              <a:rPr lang="ar-SA" sz="1292">
                <a:solidFill>
                  <a:prstClr val="black"/>
                </a:solidFill>
                <a:cs typeface="B Nazanin" pitchFamily="2" charset="-78"/>
              </a:rPr>
              <a:t>حوضچه </a:t>
            </a:r>
            <a:r>
              <a:rPr lang="fa-IR" sz="1292">
                <a:solidFill>
                  <a:prstClr val="black"/>
                </a:solidFill>
                <a:cs typeface="B Nazanin" pitchFamily="2" charset="-78"/>
              </a:rPr>
              <a:t>های </a:t>
            </a:r>
            <a:r>
              <a:rPr lang="ar-SA" sz="1292">
                <a:solidFill>
                  <a:prstClr val="black"/>
                </a:solidFill>
                <a:cs typeface="B Nazanin" pitchFamily="2" charset="-78"/>
              </a:rPr>
              <a:t>كلر قرار مي گيرند. نتايج حاصل نشانگر بهبود خواص مقاومت بتن رنگي در مقابل خوردگي مي باشد</a:t>
            </a:r>
            <a:r>
              <a:rPr lang="fa-IR" sz="1292">
                <a:solidFill>
                  <a:prstClr val="black"/>
                </a:solidFill>
                <a:cs typeface="B Nazanin" pitchFamily="2" charset="-78"/>
              </a:rPr>
              <a:t> .</a:t>
            </a:r>
            <a:endParaRPr lang="en-US" sz="1292">
              <a:solidFill>
                <a:prstClr val="black"/>
              </a:solidFill>
              <a:cs typeface="B Nazanin" pitchFamily="2" charset="-78"/>
            </a:endParaRPr>
          </a:p>
        </p:txBody>
      </p:sp>
      <p:sp>
        <p:nvSpPr>
          <p:cNvPr id="7" name="TextBox 6"/>
          <p:cNvSpPr txBox="1"/>
          <p:nvPr/>
        </p:nvSpPr>
        <p:spPr>
          <a:xfrm>
            <a:off x="6898413" y="969651"/>
            <a:ext cx="1329378"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 بتنی</a:t>
            </a:r>
            <a:endParaRPr lang="en-US" sz="1292">
              <a:solidFill>
                <a:prstClr val="black">
                  <a:lumMod val="95000"/>
                  <a:lumOff val="5000"/>
                </a:prstClr>
              </a:solidFill>
            </a:endParaRPr>
          </a:p>
        </p:txBody>
      </p:sp>
      <p:pic>
        <p:nvPicPr>
          <p:cNvPr id="6" name="Picture 5" descr="CONCRETE (1).jpg"/>
          <p:cNvPicPr>
            <a:picLocks noChangeAspect="1"/>
          </p:cNvPicPr>
          <p:nvPr/>
        </p:nvPicPr>
        <p:blipFill>
          <a:blip r:embed="rId2" cstate="print"/>
          <a:stretch>
            <a:fillRect/>
          </a:stretch>
        </p:blipFill>
        <p:spPr>
          <a:xfrm>
            <a:off x="1045799" y="2729031"/>
            <a:ext cx="2019286" cy="1406769"/>
          </a:xfrm>
          <a:prstGeom prst="rect">
            <a:avLst/>
          </a:prstGeom>
          <a:ln>
            <a:noFill/>
          </a:ln>
          <a:effectLst>
            <a:outerShdw blurRad="190500" algn="tl" rotWithShape="0">
              <a:srgbClr val="000000">
                <a:alpha val="70000"/>
              </a:srgbClr>
            </a:outerShdw>
          </a:effectLst>
        </p:spPr>
      </p:pic>
      <p:pic>
        <p:nvPicPr>
          <p:cNvPr id="8" name="Picture 7" descr="CONCRETE (62).jpg"/>
          <p:cNvPicPr>
            <a:picLocks noChangeAspect="1"/>
          </p:cNvPicPr>
          <p:nvPr/>
        </p:nvPicPr>
        <p:blipFill>
          <a:blip r:embed="rId3" cstate="print"/>
          <a:stretch>
            <a:fillRect/>
          </a:stretch>
        </p:blipFill>
        <p:spPr>
          <a:xfrm>
            <a:off x="3480783" y="4479965"/>
            <a:ext cx="2021782" cy="1408386"/>
          </a:xfrm>
          <a:prstGeom prst="rect">
            <a:avLst/>
          </a:prstGeom>
          <a:ln>
            <a:noFill/>
          </a:ln>
          <a:effectLst>
            <a:outerShdw blurRad="190500" algn="tl" rotWithShape="0">
              <a:srgbClr val="000000">
                <a:alpha val="70000"/>
              </a:srgbClr>
            </a:outerShdw>
          </a:effectLst>
        </p:spPr>
      </p:pic>
      <p:pic>
        <p:nvPicPr>
          <p:cNvPr id="9" name="Picture 8" descr="CONCRETE.jpgیی.jpg"/>
          <p:cNvPicPr>
            <a:picLocks noChangeAspect="1"/>
          </p:cNvPicPr>
          <p:nvPr/>
        </p:nvPicPr>
        <p:blipFill rotWithShape="1">
          <a:blip r:embed="rId4"/>
          <a:srcRect t="6002" b="6002"/>
          <a:stretch/>
        </p:blipFill>
        <p:spPr>
          <a:xfrm>
            <a:off x="5879547" y="4479965"/>
            <a:ext cx="1949430" cy="1408386"/>
          </a:xfrm>
          <a:prstGeom prst="rect">
            <a:avLst/>
          </a:prstGeom>
          <a:ln>
            <a:noFill/>
          </a:ln>
          <a:effectLst>
            <a:outerShdw blurRad="190500" algn="tl" rotWithShape="0">
              <a:srgbClr val="000000">
                <a:alpha val="70000"/>
              </a:srgbClr>
            </a:outerShdw>
          </a:effectLst>
        </p:spPr>
      </p:pic>
      <p:pic>
        <p:nvPicPr>
          <p:cNvPr id="10" name="Picture 9" descr="RANGE BETON 5.jpg"/>
          <p:cNvPicPr>
            <a:picLocks noChangeAspect="1"/>
          </p:cNvPicPr>
          <p:nvPr/>
        </p:nvPicPr>
        <p:blipFill>
          <a:blip r:embed="rId5" cstate="print"/>
          <a:stretch>
            <a:fillRect/>
          </a:stretch>
        </p:blipFill>
        <p:spPr>
          <a:xfrm>
            <a:off x="1045799" y="4479965"/>
            <a:ext cx="2019286" cy="1408386"/>
          </a:xfrm>
          <a:prstGeom prst="rect">
            <a:avLst/>
          </a:prstGeom>
          <a:ln>
            <a:noFill/>
          </a:ln>
          <a:effectLst>
            <a:outerShdw blurRad="190500" algn="tl" rotWithShape="0">
              <a:srgbClr val="000000">
                <a:alpha val="70000"/>
              </a:srgbClr>
            </a:outerShdw>
          </a:effectLst>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83279" y="2733432"/>
            <a:ext cx="2019286" cy="1397967"/>
          </a:xfrm>
          <a:prstGeom prst="rect">
            <a:avLst/>
          </a:prstGeom>
          <a:ln>
            <a:noFill/>
          </a:ln>
          <a:effectLst>
            <a:outerShdw blurRad="190500" algn="tl" rotWithShape="0">
              <a:srgbClr val="000000">
                <a:alpha val="70000"/>
              </a:srgbClr>
            </a:outerShdw>
          </a:effectLst>
        </p:spPr>
      </p:pic>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09691" y="2729032"/>
            <a:ext cx="2019286" cy="140676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0753905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extBox 12"/>
          <p:cNvSpPr txBox="1"/>
          <p:nvPr/>
        </p:nvSpPr>
        <p:spPr>
          <a:xfrm>
            <a:off x="5502565" y="969651"/>
            <a:ext cx="1196441"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r>
              <a:rPr lang="fa-IR" sz="1477">
                <a:solidFill>
                  <a:prstClr val="black">
                    <a:lumMod val="95000"/>
                    <a:lumOff val="5000"/>
                  </a:prstClr>
                </a:solidFill>
              </a:rPr>
              <a:t>بتن رنگی</a:t>
            </a:r>
            <a:endParaRPr lang="en-US" sz="1477">
              <a:solidFill>
                <a:prstClr val="black">
                  <a:lumMod val="95000"/>
                  <a:lumOff val="5000"/>
                </a:prstClr>
              </a:solidFill>
            </a:endParaRPr>
          </a:p>
        </p:txBody>
      </p:sp>
      <p:sp>
        <p:nvSpPr>
          <p:cNvPr id="7" name="TextBox 6"/>
          <p:cNvSpPr txBox="1"/>
          <p:nvPr/>
        </p:nvSpPr>
        <p:spPr>
          <a:xfrm>
            <a:off x="6898413" y="969651"/>
            <a:ext cx="1329378"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 بتنی</a:t>
            </a:r>
            <a:endParaRPr lang="en-US" sz="1292">
              <a:solidFill>
                <a:prstClr val="black">
                  <a:lumMod val="95000"/>
                  <a:lumOff val="5000"/>
                </a:prstClr>
              </a:solidFill>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9592" y="3841600"/>
            <a:ext cx="3083576" cy="2113219"/>
          </a:xfrm>
          <a:prstGeom prst="rect">
            <a:avLst/>
          </a:prstGeom>
          <a:ln>
            <a:noFill/>
          </a:ln>
          <a:effectLst>
            <a:outerShdw blurRad="190500" algn="tl" rotWithShape="0">
              <a:srgbClr val="000000">
                <a:alpha val="70000"/>
              </a:srgbClr>
            </a:outerShdw>
          </a:effectLst>
        </p:spPr>
      </p:pic>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r="13173"/>
          <a:stretch/>
        </p:blipFill>
        <p:spPr>
          <a:xfrm>
            <a:off x="4672023" y="3841600"/>
            <a:ext cx="2957548" cy="2113219"/>
          </a:xfrm>
          <a:prstGeom prst="rect">
            <a:avLst/>
          </a:prstGeom>
          <a:ln>
            <a:noFill/>
          </a:ln>
          <a:effectLst>
            <a:outerShdw blurRad="190500" algn="tl" rotWithShape="0">
              <a:srgbClr val="000000">
                <a:alpha val="70000"/>
              </a:srgbClr>
            </a:outerShdw>
          </a:effectLst>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238" y="1662670"/>
            <a:ext cx="3083576" cy="1814702"/>
          </a:xfrm>
          <a:prstGeom prst="rect">
            <a:avLst/>
          </a:prstGeom>
          <a:ln>
            <a:noFill/>
          </a:ln>
          <a:effectLst>
            <a:outerShdw blurRad="190500" algn="tl" rotWithShape="0">
              <a:srgbClr val="000000">
                <a:alpha val="70000"/>
              </a:srgbClr>
            </a:outerShdw>
          </a:effectLst>
        </p:spPr>
      </p:pic>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72022" y="1662670"/>
            <a:ext cx="2957548" cy="181470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203281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extBox 11"/>
          <p:cNvSpPr txBox="1"/>
          <p:nvPr/>
        </p:nvSpPr>
        <p:spPr>
          <a:xfrm>
            <a:off x="5303158" y="969651"/>
            <a:ext cx="1395847" cy="546945"/>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کاربردها و ویژگی‏ها</a:t>
            </a:r>
            <a:endParaRPr lang="en-US" sz="1292">
              <a:solidFill>
                <a:prstClr val="black">
                  <a:lumMod val="95000"/>
                  <a:lumOff val="5000"/>
                </a:prstClr>
              </a:solidFill>
            </a:endParaRPr>
          </a:p>
        </p:txBody>
      </p:sp>
      <p:sp>
        <p:nvSpPr>
          <p:cNvPr id="13" name="TextBox 12"/>
          <p:cNvSpPr txBox="1"/>
          <p:nvPr/>
        </p:nvSpPr>
        <p:spPr>
          <a:xfrm>
            <a:off x="6898413" y="969651"/>
            <a:ext cx="1329378"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 بتنی</a:t>
            </a:r>
            <a:endParaRPr lang="en-US" sz="1292">
              <a:solidFill>
                <a:prstClr val="black">
                  <a:lumMod val="95000"/>
                  <a:lumOff val="5000"/>
                </a:prstClr>
              </a:solidFill>
            </a:endParaRPr>
          </a:p>
        </p:txBody>
      </p:sp>
      <p:sp>
        <p:nvSpPr>
          <p:cNvPr id="14" name="Rectangle 1"/>
          <p:cNvSpPr>
            <a:spLocks noChangeArrowheads="1"/>
          </p:cNvSpPr>
          <p:nvPr/>
        </p:nvSpPr>
        <p:spPr bwMode="auto">
          <a:xfrm>
            <a:off x="3641435" y="1434933"/>
            <a:ext cx="4586356" cy="290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fa-IR" sz="1292" dirty="0">
                <a:solidFill>
                  <a:prstClr val="black"/>
                </a:solidFill>
                <a:cs typeface="B Nazanin" pitchFamily="2" charset="-78"/>
              </a:rPr>
              <a:t>کفپوش‏های بتنی از مهمترین عناصر مبلمان شهری به حساب می آیند که بعنوان نقوش حک شده بر کف خیابانها و معابر بکار می روند از جمله مشخصات این محصول به شرح زیر است :</a:t>
            </a:r>
          </a:p>
          <a:p>
            <a:pPr algn="justLow"/>
            <a:endParaRPr lang="fa-IR" sz="646" dirty="0">
              <a:solidFill>
                <a:prstClr val="black"/>
              </a:solidFill>
              <a:cs typeface="B Nazanin" pitchFamily="2" charset="-78"/>
            </a:endParaRPr>
          </a:p>
          <a:p>
            <a:pPr algn="justLow">
              <a:lnSpc>
                <a:spcPct val="150000"/>
              </a:lnSpc>
            </a:pPr>
            <a:r>
              <a:rPr lang="fa-IR" sz="1292" dirty="0">
                <a:solidFill>
                  <a:prstClr val="black"/>
                </a:solidFill>
                <a:cs typeface="B Nazanin" pitchFamily="2" charset="-78"/>
              </a:rPr>
              <a:t>1. ضد سایش و فرسایش و بسیار با دوام </a:t>
            </a:r>
          </a:p>
          <a:p>
            <a:pPr algn="justLow">
              <a:lnSpc>
                <a:spcPct val="150000"/>
              </a:lnSpc>
            </a:pPr>
            <a:r>
              <a:rPr lang="fa-IR" sz="1292" dirty="0">
                <a:solidFill>
                  <a:prstClr val="black"/>
                </a:solidFill>
                <a:cs typeface="B Nazanin" pitchFamily="2" charset="-78"/>
              </a:rPr>
              <a:t>2. مقاوم در برابر بنزین / روغن / انواع حلال ها </a:t>
            </a:r>
          </a:p>
          <a:p>
            <a:pPr algn="justLow">
              <a:lnSpc>
                <a:spcPct val="150000"/>
              </a:lnSpc>
            </a:pPr>
            <a:r>
              <a:rPr lang="fa-IR" sz="1292" dirty="0">
                <a:solidFill>
                  <a:prstClr val="black"/>
                </a:solidFill>
                <a:cs typeface="B Nazanin" pitchFamily="2" charset="-78"/>
              </a:rPr>
              <a:t>3. مقاوم در برابر یخ زدگی </a:t>
            </a:r>
          </a:p>
          <a:p>
            <a:pPr algn="justLow">
              <a:lnSpc>
                <a:spcPct val="150000"/>
              </a:lnSpc>
            </a:pPr>
            <a:r>
              <a:rPr lang="fa-IR" sz="1292" dirty="0">
                <a:solidFill>
                  <a:prstClr val="black"/>
                </a:solidFill>
                <a:cs typeface="B Nazanin" pitchFamily="2" charset="-78"/>
              </a:rPr>
              <a:t>4. مقاوم در برابر نفوذ آب</a:t>
            </a:r>
          </a:p>
          <a:p>
            <a:pPr algn="justLow">
              <a:lnSpc>
                <a:spcPct val="150000"/>
              </a:lnSpc>
            </a:pPr>
            <a:r>
              <a:rPr lang="fa-IR" sz="1292" dirty="0">
                <a:solidFill>
                  <a:prstClr val="black"/>
                </a:solidFill>
                <a:cs typeface="B Nazanin" pitchFamily="2" charset="-78"/>
              </a:rPr>
              <a:t>5. مقاوم در برابر حرارت و احتراق </a:t>
            </a:r>
          </a:p>
          <a:p>
            <a:pPr algn="justLow">
              <a:lnSpc>
                <a:spcPct val="150000"/>
              </a:lnSpc>
            </a:pPr>
            <a:r>
              <a:rPr lang="fa-IR" sz="1292" dirty="0">
                <a:solidFill>
                  <a:prstClr val="black"/>
                </a:solidFill>
                <a:cs typeface="B Nazanin" pitchFamily="2" charset="-78"/>
              </a:rPr>
              <a:t>6. ضد لغزش</a:t>
            </a:r>
          </a:p>
          <a:p>
            <a:pPr algn="justLow">
              <a:lnSpc>
                <a:spcPct val="150000"/>
              </a:lnSpc>
            </a:pPr>
            <a:r>
              <a:rPr lang="fa-IR" sz="1292" dirty="0">
                <a:solidFill>
                  <a:prstClr val="black"/>
                </a:solidFill>
                <a:cs typeface="B Nazanin" pitchFamily="2" charset="-78"/>
              </a:rPr>
              <a:t>7. سهولت نظافت و شستشوی مداوم</a:t>
            </a:r>
          </a:p>
        </p:txBody>
      </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5458" t="3998" r="3599" b="4025"/>
          <a:stretch/>
        </p:blipFill>
        <p:spPr>
          <a:xfrm>
            <a:off x="765036" y="2942642"/>
            <a:ext cx="3674026" cy="301217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1615017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TextBox 39"/>
          <p:cNvSpPr txBox="1"/>
          <p:nvPr/>
        </p:nvSpPr>
        <p:spPr>
          <a:xfrm>
            <a:off x="7164288" y="969651"/>
            <a:ext cx="1063503"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فهرست</a:t>
            </a:r>
            <a:endParaRPr lang="en-US" sz="1292">
              <a:solidFill>
                <a:prstClr val="black">
                  <a:lumMod val="95000"/>
                  <a:lumOff val="5000"/>
                </a:prstClr>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721" y="1501401"/>
            <a:ext cx="7613071" cy="4320481"/>
          </a:xfrm>
          <a:prstGeom prst="rect">
            <a:avLst/>
          </a:prstGeom>
          <a:noFill/>
          <a:ln>
            <a:noFill/>
          </a:ln>
        </p:spPr>
      </p:pic>
    </p:spTree>
    <p:extLst>
      <p:ext uri="{BB962C8B-B14F-4D97-AF65-F5344CB8AC3E}">
        <p14:creationId xmlns:p14="http://schemas.microsoft.com/office/powerpoint/2010/main" val="24265519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extBox 11"/>
          <p:cNvSpPr txBox="1"/>
          <p:nvPr/>
        </p:nvSpPr>
        <p:spPr>
          <a:xfrm>
            <a:off x="4306124" y="969651"/>
            <a:ext cx="2392881"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ماشین‏های سنگ‏فرش اتوماتیک</a:t>
            </a:r>
            <a:endParaRPr lang="en-US" sz="1292">
              <a:solidFill>
                <a:prstClr val="black">
                  <a:lumMod val="95000"/>
                  <a:lumOff val="5000"/>
                </a:prstClr>
              </a:solidFill>
            </a:endParaRPr>
          </a:p>
        </p:txBody>
      </p:sp>
      <p:sp>
        <p:nvSpPr>
          <p:cNvPr id="13" name="TextBox 12"/>
          <p:cNvSpPr txBox="1"/>
          <p:nvPr/>
        </p:nvSpPr>
        <p:spPr>
          <a:xfrm>
            <a:off x="6898413" y="969651"/>
            <a:ext cx="1329378"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 بتنی</a:t>
            </a:r>
            <a:endParaRPr lang="en-US" sz="1292">
              <a:solidFill>
                <a:prstClr val="black">
                  <a:lumMod val="95000"/>
                  <a:lumOff val="5000"/>
                </a:prstClr>
              </a:solidFill>
            </a:endParaRPr>
          </a:p>
        </p:txBody>
      </p:sp>
      <p:sp>
        <p:nvSpPr>
          <p:cNvPr id="14" name="Rectangle 1"/>
          <p:cNvSpPr>
            <a:spLocks noChangeArrowheads="1"/>
          </p:cNvSpPr>
          <p:nvPr/>
        </p:nvSpPr>
        <p:spPr bwMode="auto">
          <a:xfrm>
            <a:off x="4638469" y="1434933"/>
            <a:ext cx="3589322" cy="2903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defTabSz="843880" fontAlgn="base">
              <a:spcBef>
                <a:spcPct val="0"/>
              </a:spcBef>
              <a:spcAft>
                <a:spcPct val="0"/>
              </a:spcAft>
            </a:pPr>
            <a:r>
              <a:rPr lang="ar-SA" sz="1292" dirty="0">
                <a:solidFill>
                  <a:prstClr val="black"/>
                </a:solidFill>
                <a:cs typeface="B Nazanin" pitchFamily="2" charset="-78"/>
              </a:rPr>
              <a:t>کار با این ماشین‌ها بسیار ساده است. تنها کافی است، آجر یا سنگ‌های مورد نظر جاده سازی را به موقع درون دهان گشاد این ماشین سرازیر کنید. سنگ فرش مسطح در کوتاه زمانی آماده، بر روی سطح خیابان قرارخواهد گرفت</a:t>
            </a:r>
            <a:r>
              <a:rPr lang="fa-IR" sz="1292" dirty="0">
                <a:solidFill>
                  <a:prstClr val="black"/>
                </a:solidFill>
                <a:cs typeface="B Nazanin" pitchFamily="2" charset="-78"/>
              </a:rPr>
              <a:t>.</a:t>
            </a:r>
          </a:p>
          <a:p>
            <a:pPr algn="justLow" defTabSz="843880" fontAlgn="base">
              <a:spcBef>
                <a:spcPct val="0"/>
              </a:spcBef>
              <a:spcAft>
                <a:spcPct val="0"/>
              </a:spcAft>
            </a:pPr>
            <a:r>
              <a:rPr lang="fa-IR" sz="1292" dirty="0">
                <a:solidFill>
                  <a:prstClr val="black"/>
                </a:solidFill>
                <a:cs typeface="B Nazanin" pitchFamily="2" charset="-78"/>
              </a:rPr>
              <a:t>ماشین‌های سنگ فرش اتوماتیک، سنگ یا آجرها را بصورت گرانشی بسته بندی یا ردیف می‌کند و بعد از یک تیغه هم عرض خیابان به بیرون هدایت می کند. ملات یا شن و ماسه ما بین آجر‌ها هم با ماشین‌های دیگری تهیه و برروی سنگ فرش‌ها ریخته می شود.</a:t>
            </a:r>
            <a:endParaRPr lang="en-US" sz="1292" dirty="0">
              <a:solidFill>
                <a:prstClr val="black"/>
              </a:solidFill>
              <a:cs typeface="B Nazanin" pitchFamily="2" charset="-78"/>
            </a:endParaRPr>
          </a:p>
          <a:p>
            <a:pPr algn="justLow" defTabSz="843880" eaLnBrk="0" fontAlgn="base" hangingPunct="0">
              <a:spcBef>
                <a:spcPct val="0"/>
              </a:spcBef>
              <a:spcAft>
                <a:spcPct val="0"/>
              </a:spcAft>
            </a:pPr>
            <a:r>
              <a:rPr lang="fa-IR" sz="1292" dirty="0">
                <a:solidFill>
                  <a:prstClr val="black"/>
                </a:solidFill>
                <a:cs typeface="B Nazanin" pitchFamily="2" charset="-78"/>
              </a:rPr>
              <a:t>عرض تیغه‌های این ماشین‌های سنگ‌فرش به تناسب عرض خیابان‌ها، یعنی به عرض‌های‌ 4، 5 و 6 متری قابل تغییر است.</a:t>
            </a:r>
            <a:endParaRPr lang="en-US" sz="1292" dirty="0">
              <a:solidFill>
                <a:prstClr val="black"/>
              </a:solidFill>
              <a:cs typeface="B Nazanin" pitchFamily="2" charset="-78"/>
            </a:endParaRPr>
          </a:p>
          <a:p>
            <a:pPr algn="justLow" defTabSz="843880" eaLnBrk="0" fontAlgn="base" hangingPunct="0">
              <a:spcBef>
                <a:spcPct val="0"/>
              </a:spcBef>
              <a:spcAft>
                <a:spcPct val="0"/>
              </a:spcAft>
            </a:pPr>
            <a:r>
              <a:rPr lang="fa-IR" sz="1292" dirty="0">
                <a:solidFill>
                  <a:prstClr val="black"/>
                </a:solidFill>
                <a:cs typeface="B Nazanin" pitchFamily="2" charset="-78"/>
              </a:rPr>
              <a:t>دستگاه‌های سنگ فرش اتوماتیک ساخت هلند هستند و قادر هستند با آجرهای  پخته و آجرهای  بتونی کار کنند. نکته قابل توجه این است که این دستگاه‌ها روزانه حدود 400 متر خیابان و جاده‌‌ی به عرض 6 متر را سنگ فرش می کنند.</a:t>
            </a:r>
            <a:endParaRPr lang="en-US" sz="1292" dirty="0">
              <a:solidFill>
                <a:prstClr val="black"/>
              </a:solidFill>
              <a:cs typeface="B Nazanin"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73" y="3561939"/>
            <a:ext cx="3643590" cy="2436000"/>
          </a:xfrm>
          <a:prstGeom prst="rect">
            <a:avLst/>
          </a:prstGeom>
          <a:ln>
            <a:noFill/>
          </a:ln>
          <a:effectLst>
            <a:outerShdw blurRad="190500" algn="tl" rotWithShape="0">
              <a:srgbClr val="000000">
                <a:alpha val="70000"/>
              </a:srgbClr>
            </a:outerShdw>
          </a:effec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7973" y="969650"/>
            <a:ext cx="2898627" cy="217397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579406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extBox 12"/>
          <p:cNvSpPr txBox="1"/>
          <p:nvPr/>
        </p:nvSpPr>
        <p:spPr>
          <a:xfrm>
            <a:off x="4572000" y="969651"/>
            <a:ext cx="2127006"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r>
              <a:rPr lang="fa-IR" sz="1477">
                <a:solidFill>
                  <a:prstClr val="black">
                    <a:lumMod val="95000"/>
                    <a:lumOff val="5000"/>
                  </a:prstClr>
                </a:solidFill>
              </a:rPr>
              <a:t>تفاوت بتن صنعتی و بتن سنتی</a:t>
            </a:r>
            <a:endParaRPr lang="en-US" sz="1477">
              <a:solidFill>
                <a:prstClr val="black">
                  <a:lumMod val="95000"/>
                  <a:lumOff val="5000"/>
                </a:prstClr>
              </a:solidFill>
            </a:endParaRPr>
          </a:p>
        </p:txBody>
      </p:sp>
      <p:sp>
        <p:nvSpPr>
          <p:cNvPr id="14" name="Rectangle 1"/>
          <p:cNvSpPr>
            <a:spLocks noChangeArrowheads="1"/>
          </p:cNvSpPr>
          <p:nvPr/>
        </p:nvSpPr>
        <p:spPr bwMode="auto">
          <a:xfrm>
            <a:off x="2976746" y="1434932"/>
            <a:ext cx="5383983" cy="914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fa-IR" sz="1292" dirty="0">
                <a:solidFill>
                  <a:prstClr val="black"/>
                </a:solidFill>
                <a:cs typeface="B Nazanin" pitchFamily="2" charset="-78"/>
              </a:rPr>
              <a:t>   تفاوت بتن صنعتی و بتن سنتی در این است که در بتن صنعتی، مواد شیمیایی و فاکتورهای خاص وجود دارد، اما در بتن سنتی هیچ اضافه شونده ای وجود ندارد و بتنی است که آب و سیمان مصرفی آن به صورت معمول و با یک طرح اختلاط، میکس می‏شود، اما اگر بخواهیم همین بتن را صنعتی کنیم، افزودنی های خاصی به آن اضافه می کنیم.</a:t>
            </a:r>
          </a:p>
        </p:txBody>
      </p:sp>
      <p:sp>
        <p:nvSpPr>
          <p:cNvPr id="7" name="TextBox 6"/>
          <p:cNvSpPr txBox="1"/>
          <p:nvPr/>
        </p:nvSpPr>
        <p:spPr>
          <a:xfrm>
            <a:off x="6898413" y="969651"/>
            <a:ext cx="1329378"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dirty="0">
                <a:solidFill>
                  <a:prstClr val="black">
                    <a:lumMod val="95000"/>
                    <a:lumOff val="5000"/>
                  </a:prstClr>
                </a:solidFill>
              </a:rPr>
              <a:t>کفپوش بتنی</a:t>
            </a:r>
            <a:endParaRPr lang="en-US" sz="1292" dirty="0">
              <a:solidFill>
                <a:prstClr val="black">
                  <a:lumMod val="95000"/>
                  <a:lumOff val="5000"/>
                </a:prstClr>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2731" y="2764311"/>
            <a:ext cx="2372314" cy="1525059"/>
          </a:xfrm>
          <a:prstGeom prst="rect">
            <a:avLst/>
          </a:prstGeom>
          <a:ln>
            <a:noFill/>
          </a:ln>
          <a:effectLst>
            <a:outerShdw blurRad="190500" algn="tl" rotWithShape="0">
              <a:srgbClr val="000000">
                <a:alpha val="70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7972" y="969650"/>
            <a:ext cx="1625366" cy="1599360"/>
          </a:xfrm>
          <a:prstGeom prst="rect">
            <a:avLst/>
          </a:prstGeom>
          <a:ln>
            <a:noFill/>
          </a:ln>
          <a:effectLst>
            <a:outerShdw blurRad="190500" algn="tl" rotWithShape="0">
              <a:srgbClr val="000000">
                <a:alpha val="70000"/>
              </a:srgbClr>
            </a:outerShdw>
          </a:effectLst>
        </p:spPr>
      </p:pic>
      <p:sp>
        <p:nvSpPr>
          <p:cNvPr id="8" name="Rectangle 1"/>
          <p:cNvSpPr>
            <a:spLocks noChangeArrowheads="1"/>
          </p:cNvSpPr>
          <p:nvPr/>
        </p:nvSpPr>
        <p:spPr bwMode="auto">
          <a:xfrm>
            <a:off x="3222054" y="2365497"/>
            <a:ext cx="5138674" cy="2505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lnSpc>
                <a:spcPct val="150000"/>
              </a:lnSpc>
            </a:pPr>
            <a:r>
              <a:rPr lang="fa-IR" sz="1292" dirty="0">
                <a:solidFill>
                  <a:prstClr val="black"/>
                </a:solidFill>
                <a:cs typeface="B Nazanin" pitchFamily="2" charset="-78"/>
              </a:rPr>
              <a:t>از مزایای آن می توان به موارد زیر اشاره کرد : </a:t>
            </a:r>
          </a:p>
          <a:p>
            <a:pPr marL="263776" indent="-263776" algn="justLow">
              <a:lnSpc>
                <a:spcPct val="150000"/>
              </a:lnSpc>
              <a:buFont typeface="Arial" pitchFamily="34" charset="0"/>
              <a:buChar char="•"/>
            </a:pPr>
            <a:r>
              <a:rPr lang="fa-IR" sz="1292" dirty="0">
                <a:solidFill>
                  <a:prstClr val="black"/>
                </a:solidFill>
                <a:cs typeface="B Nazanin" pitchFamily="2" charset="-78"/>
              </a:rPr>
              <a:t>دارای مقاومت زیاد فشاری و مکانیکی و کششی</a:t>
            </a:r>
          </a:p>
          <a:p>
            <a:pPr marL="263776" indent="-263776" algn="justLow">
              <a:lnSpc>
                <a:spcPct val="150000"/>
              </a:lnSpc>
              <a:buFont typeface="Arial" pitchFamily="34" charset="0"/>
              <a:buChar char="•"/>
            </a:pPr>
            <a:r>
              <a:rPr lang="fa-IR" sz="1292" dirty="0">
                <a:solidFill>
                  <a:prstClr val="black"/>
                </a:solidFill>
                <a:cs typeface="B Nazanin" pitchFamily="2" charset="-78"/>
              </a:rPr>
              <a:t>مقاومت در برابر بارهای استاتیکی و دینامیکی مانند مقاومت در برابر حرکتهای لیفتراک </a:t>
            </a:r>
          </a:p>
          <a:p>
            <a:pPr marL="263776" indent="-263776" algn="justLow">
              <a:lnSpc>
                <a:spcPct val="150000"/>
              </a:lnSpc>
              <a:buFont typeface="Arial" pitchFamily="34" charset="0"/>
              <a:buChar char="•"/>
            </a:pPr>
            <a:r>
              <a:rPr lang="fa-IR" sz="1292" dirty="0">
                <a:solidFill>
                  <a:prstClr val="black"/>
                </a:solidFill>
                <a:cs typeface="B Nazanin" pitchFamily="2" charset="-78"/>
              </a:rPr>
              <a:t>ایجاد سطحی سخت و مقاوم و متراکم در برابر سایش و فرسایش و انواع روغن ها و گریس ها </a:t>
            </a:r>
          </a:p>
          <a:p>
            <a:pPr marL="263776" indent="-263776" algn="justLow">
              <a:lnSpc>
                <a:spcPct val="150000"/>
              </a:lnSpc>
              <a:buFont typeface="Arial" pitchFamily="34" charset="0"/>
              <a:buChar char="•"/>
            </a:pPr>
            <a:r>
              <a:rPr lang="fa-IR" sz="1292" dirty="0">
                <a:solidFill>
                  <a:prstClr val="black"/>
                </a:solidFill>
                <a:cs typeface="B Nazanin" pitchFamily="2" charset="-78"/>
              </a:rPr>
              <a:t>غیر لغزنده بودن کف </a:t>
            </a:r>
          </a:p>
          <a:p>
            <a:pPr marL="263776" indent="-263776" algn="justLow">
              <a:lnSpc>
                <a:spcPct val="150000"/>
              </a:lnSpc>
              <a:buFont typeface="Arial" pitchFamily="34" charset="0"/>
              <a:buChar char="•"/>
            </a:pPr>
            <a:r>
              <a:rPr lang="fa-IR" sz="1292" dirty="0">
                <a:solidFill>
                  <a:prstClr val="black"/>
                </a:solidFill>
                <a:cs typeface="B Nazanin" pitchFamily="2" charset="-78"/>
              </a:rPr>
              <a:t>عدم جدایی کف پوش از بتن در اثر تردد</a:t>
            </a:r>
          </a:p>
          <a:p>
            <a:pPr marL="263776" indent="-263776" algn="justLow">
              <a:lnSpc>
                <a:spcPct val="150000"/>
              </a:lnSpc>
              <a:buFont typeface="Arial" pitchFamily="34" charset="0"/>
              <a:buChar char="•"/>
            </a:pPr>
            <a:r>
              <a:rPr lang="fa-IR" sz="1292" dirty="0">
                <a:solidFill>
                  <a:prstClr val="black"/>
                </a:solidFill>
                <a:cs typeface="B Nazanin" pitchFamily="2" charset="-78"/>
              </a:rPr>
              <a:t>عدم تولید باکتری و مناسب برای محیط های بهداشتی / صنایع غذایی و دارویی و کف سوله ها</a:t>
            </a:r>
          </a:p>
          <a:p>
            <a:pPr marL="263776" indent="-263776" algn="justLow">
              <a:lnSpc>
                <a:spcPct val="150000"/>
              </a:lnSpc>
              <a:buFont typeface="Arial" pitchFamily="34" charset="0"/>
              <a:buChar char="•"/>
            </a:pPr>
            <a:r>
              <a:rPr lang="fa-IR" sz="1292" dirty="0">
                <a:solidFill>
                  <a:prstClr val="black"/>
                </a:solidFill>
                <a:cs typeface="B Nazanin" pitchFamily="2" charset="-78"/>
              </a:rPr>
              <a:t>دارای پایداری در دماهای متفاوت</a:t>
            </a:r>
            <a:endParaRPr lang="en-US" sz="1292" dirty="0">
              <a:solidFill>
                <a:prstClr val="black"/>
              </a:solidFill>
              <a:cs typeface="B Nazanin" pitchFamily="2" charset="-78"/>
            </a:endParaRPr>
          </a:p>
        </p:txBody>
      </p:sp>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b="8479"/>
          <a:stretch/>
        </p:blipFill>
        <p:spPr>
          <a:xfrm>
            <a:off x="849741" y="4525836"/>
            <a:ext cx="2372314" cy="162839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7950310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extBox 12"/>
          <p:cNvSpPr txBox="1"/>
          <p:nvPr/>
        </p:nvSpPr>
        <p:spPr>
          <a:xfrm>
            <a:off x="5436096" y="969651"/>
            <a:ext cx="1262910"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r>
              <a:rPr lang="fa-IR" sz="1477">
                <a:solidFill>
                  <a:prstClr val="black">
                    <a:lumMod val="95000"/>
                    <a:lumOff val="5000"/>
                  </a:prstClr>
                </a:solidFill>
              </a:rPr>
              <a:t>بتن صنعتی</a:t>
            </a:r>
            <a:endParaRPr lang="en-US" sz="1477">
              <a:solidFill>
                <a:prstClr val="black">
                  <a:lumMod val="95000"/>
                  <a:lumOff val="5000"/>
                </a:prstClr>
              </a:solidFill>
            </a:endParaRPr>
          </a:p>
        </p:txBody>
      </p:sp>
      <p:sp>
        <p:nvSpPr>
          <p:cNvPr id="7" name="TextBox 6"/>
          <p:cNvSpPr txBox="1"/>
          <p:nvPr/>
        </p:nvSpPr>
        <p:spPr>
          <a:xfrm>
            <a:off x="6898413" y="969651"/>
            <a:ext cx="1329378"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 بتنی</a:t>
            </a:r>
            <a:endParaRPr lang="en-US" sz="1292">
              <a:solidFill>
                <a:prstClr val="black">
                  <a:lumMod val="95000"/>
                  <a:lumOff val="5000"/>
                </a:prstClr>
              </a:solidFill>
            </a:endParaRPr>
          </a:p>
        </p:txBody>
      </p:sp>
      <p:pic>
        <p:nvPicPr>
          <p:cNvPr id="4" name="Picture 3" descr="http://parscenter.com/Content/Images/b5d5d621-8df4-4304-aeea-4c3e9fd977c4/800/600/image.jpg"/>
          <p:cNvPicPr>
            <a:picLocks noChangeAspect="1" noChangeArrowheads="1"/>
          </p:cNvPicPr>
          <p:nvPr/>
        </p:nvPicPr>
        <p:blipFill>
          <a:blip r:embed="rId2" cstate="print"/>
          <a:srcRect/>
          <a:stretch>
            <a:fillRect/>
          </a:stretch>
        </p:blipFill>
        <p:spPr bwMode="auto">
          <a:xfrm>
            <a:off x="789433" y="969650"/>
            <a:ext cx="1865264" cy="1398948"/>
          </a:xfrm>
          <a:prstGeom prst="rect">
            <a:avLst/>
          </a:prstGeom>
          <a:ln>
            <a:noFill/>
          </a:ln>
          <a:effectLst>
            <a:outerShdw blurRad="190500" algn="tl" rotWithShape="0">
              <a:srgbClr val="000000">
                <a:alpha val="70000"/>
              </a:srgbClr>
            </a:outerShdw>
          </a:effectLst>
        </p:spPr>
      </p:pic>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09274" y="3960752"/>
            <a:ext cx="3036486" cy="2021100"/>
          </a:xfrm>
          <a:prstGeom prst="rect">
            <a:avLst/>
          </a:prstGeom>
          <a:ln>
            <a:noFill/>
          </a:ln>
          <a:effectLst>
            <a:outerShdw blurRad="190500" algn="tl" rotWithShape="0">
              <a:srgbClr val="000000">
                <a:alpha val="70000"/>
              </a:srgbClr>
            </a:outerShdw>
          </a:effectLst>
        </p:spPr>
      </p:pic>
      <p:pic>
        <p:nvPicPr>
          <p:cNvPr id="8" name="Picture 6" descr="http://www.c21.ir/AddImages/207815_ms.jpg"/>
          <p:cNvPicPr>
            <a:picLocks noChangeAspect="1" noChangeArrowheads="1"/>
          </p:cNvPicPr>
          <p:nvPr/>
        </p:nvPicPr>
        <p:blipFill>
          <a:blip r:embed="rId4"/>
          <a:srcRect/>
          <a:stretch>
            <a:fillRect/>
          </a:stretch>
        </p:blipFill>
        <p:spPr bwMode="auto">
          <a:xfrm>
            <a:off x="1647367" y="2498436"/>
            <a:ext cx="2672341" cy="2021100"/>
          </a:xfrm>
          <a:prstGeom prst="rect">
            <a:avLst/>
          </a:prstGeom>
          <a:ln>
            <a:noFill/>
          </a:ln>
          <a:effectLst>
            <a:outerShdw blurRad="190500" algn="tl" rotWithShape="0">
              <a:srgbClr val="000000">
                <a:alpha val="70000"/>
              </a:srgbClr>
            </a:outerShdw>
          </a:effectLst>
        </p:spPr>
      </p:pic>
      <p:pic>
        <p:nvPicPr>
          <p:cNvPr id="9" name="Picture 8"/>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030929" y="1669123"/>
            <a:ext cx="1514831" cy="214000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524901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extBox 12"/>
          <p:cNvSpPr txBox="1"/>
          <p:nvPr/>
        </p:nvSpPr>
        <p:spPr>
          <a:xfrm>
            <a:off x="5037283" y="969651"/>
            <a:ext cx="1661723"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r>
              <a:rPr lang="fa-IR" sz="1477">
                <a:solidFill>
                  <a:prstClr val="black">
                    <a:lumMod val="95000"/>
                    <a:lumOff val="5000"/>
                  </a:prstClr>
                </a:solidFill>
              </a:rPr>
              <a:t>کفپوش‏های بتن سخت</a:t>
            </a:r>
            <a:endParaRPr lang="en-US" sz="1477">
              <a:solidFill>
                <a:prstClr val="black">
                  <a:lumMod val="95000"/>
                  <a:lumOff val="5000"/>
                </a:prstClr>
              </a:solidFill>
            </a:endParaRPr>
          </a:p>
        </p:txBody>
      </p:sp>
      <p:sp>
        <p:nvSpPr>
          <p:cNvPr id="14" name="Rectangle 1"/>
          <p:cNvSpPr>
            <a:spLocks noChangeArrowheads="1"/>
          </p:cNvSpPr>
          <p:nvPr/>
        </p:nvSpPr>
        <p:spPr bwMode="auto">
          <a:xfrm>
            <a:off x="982678" y="1501402"/>
            <a:ext cx="5915734" cy="1908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marL="263776" indent="-263776" algn="justLow">
              <a:buFont typeface="Arial" pitchFamily="34" charset="0"/>
              <a:buChar char="•"/>
            </a:pPr>
            <a:r>
              <a:rPr lang="fa-IR" sz="1292" dirty="0">
                <a:solidFill>
                  <a:prstClr val="black"/>
                </a:solidFill>
                <a:cs typeface="B Nazanin" pitchFamily="2" charset="-78"/>
              </a:rPr>
              <a:t>همزمانی اجراء کفپوش و بتن وکاهش زمان اجرا  نسبت به سایر کفپوشهای سنتی (موثر در زمان بندی پروژه)</a:t>
            </a:r>
          </a:p>
          <a:p>
            <a:pPr marL="263776" indent="-263776" algn="justLow">
              <a:buFont typeface="Arial" pitchFamily="34" charset="0"/>
              <a:buChar char="•"/>
            </a:pPr>
            <a:r>
              <a:rPr lang="fa-IR" sz="1292" dirty="0">
                <a:solidFill>
                  <a:prstClr val="black"/>
                </a:solidFill>
                <a:cs typeface="B Nazanin" pitchFamily="2" charset="-78"/>
              </a:rPr>
              <a:t>حذف هر گونه ملات اضافی جهت نصب کفپوش جدید و در نتیجه کاهش هزینه ها </a:t>
            </a:r>
          </a:p>
          <a:p>
            <a:pPr marL="263776" indent="-263776" algn="justLow">
              <a:buFont typeface="Arial" pitchFamily="34" charset="0"/>
              <a:buChar char="•"/>
            </a:pPr>
            <a:r>
              <a:rPr lang="fa-IR" sz="1292" dirty="0">
                <a:solidFill>
                  <a:prstClr val="black"/>
                </a:solidFill>
                <a:cs typeface="B Nazanin" pitchFamily="2" charset="-78"/>
              </a:rPr>
              <a:t>تنوع رنگ کفپوش و امکان اجرای چند رنگ کنار هم (زیبائی و جدا سازی همزمان) </a:t>
            </a:r>
          </a:p>
          <a:p>
            <a:pPr marL="263776" indent="-263776" algn="justLow">
              <a:buFont typeface="Arial" pitchFamily="34" charset="0"/>
              <a:buChar char="•"/>
            </a:pPr>
            <a:r>
              <a:rPr lang="fa-IR" sz="1292" dirty="0">
                <a:solidFill>
                  <a:prstClr val="black"/>
                </a:solidFill>
                <a:cs typeface="B Nazanin" pitchFamily="2" charset="-78"/>
              </a:rPr>
              <a:t>مقاومت بالای ضربه ای و فشاری بیش از 5 برابر بتن معمولی </a:t>
            </a:r>
          </a:p>
          <a:p>
            <a:pPr marL="263776" indent="-263776" algn="justLow">
              <a:buFont typeface="Arial" pitchFamily="34" charset="0"/>
              <a:buChar char="•"/>
            </a:pPr>
            <a:r>
              <a:rPr lang="fa-IR" sz="1292" dirty="0">
                <a:solidFill>
                  <a:prstClr val="black"/>
                </a:solidFill>
                <a:cs typeface="B Nazanin" pitchFamily="2" charset="-78"/>
              </a:rPr>
              <a:t>قابلیت تردد ماشین آلات سنگین </a:t>
            </a:r>
          </a:p>
          <a:p>
            <a:pPr marL="263776" indent="-263776" algn="justLow">
              <a:buFont typeface="Arial" pitchFamily="34" charset="0"/>
              <a:buChar char="•"/>
            </a:pPr>
            <a:r>
              <a:rPr lang="fa-IR" sz="1292" dirty="0">
                <a:solidFill>
                  <a:prstClr val="black"/>
                </a:solidFill>
                <a:cs typeface="B Nazanin" pitchFamily="2" charset="-78"/>
              </a:rPr>
              <a:t>عدم جذب انواع آلودگیهای محیطی و صنعتی </a:t>
            </a:r>
          </a:p>
          <a:p>
            <a:pPr marL="263776" indent="-263776" algn="justLow">
              <a:buFont typeface="Arial" pitchFamily="34" charset="0"/>
              <a:buChar char="•"/>
            </a:pPr>
            <a:r>
              <a:rPr lang="fa-IR" sz="1292" dirty="0">
                <a:solidFill>
                  <a:prstClr val="black"/>
                </a:solidFill>
                <a:cs typeface="B Nazanin" pitchFamily="2" charset="-78"/>
              </a:rPr>
              <a:t>عدم تولید خاک </a:t>
            </a:r>
            <a:r>
              <a:rPr lang="en-US" sz="1292" dirty="0">
                <a:solidFill>
                  <a:prstClr val="black"/>
                </a:solidFill>
                <a:cs typeface="B Nazanin" pitchFamily="2" charset="-78"/>
              </a:rPr>
              <a:t>Anti dust </a:t>
            </a:r>
            <a:endParaRPr lang="fa-IR" sz="1292" dirty="0">
              <a:solidFill>
                <a:prstClr val="black"/>
              </a:solidFill>
              <a:cs typeface="B Nazanin" pitchFamily="2" charset="-78"/>
            </a:endParaRPr>
          </a:p>
          <a:p>
            <a:pPr marL="263776" indent="-263776" algn="justLow">
              <a:buFont typeface="Arial" pitchFamily="34" charset="0"/>
              <a:buChar char="•"/>
            </a:pPr>
            <a:r>
              <a:rPr lang="fa-IR" sz="1292" dirty="0">
                <a:solidFill>
                  <a:prstClr val="black"/>
                </a:solidFill>
                <a:cs typeface="B Nazanin" pitchFamily="2" charset="-78"/>
              </a:rPr>
              <a:t>عدم جداشدگی کفپوش از بتن در مقایسه با سایرکفپوشها </a:t>
            </a:r>
          </a:p>
          <a:p>
            <a:pPr marL="263776" indent="-263776" algn="justLow">
              <a:buFont typeface="Arial" pitchFamily="34" charset="0"/>
              <a:buChar char="•"/>
            </a:pPr>
            <a:r>
              <a:rPr lang="fa-IR" sz="1292" dirty="0">
                <a:solidFill>
                  <a:prstClr val="black"/>
                </a:solidFill>
                <a:cs typeface="B Nazanin" pitchFamily="2" charset="-78"/>
              </a:rPr>
              <a:t>دارای استانداردهای لازم از مراجع معتبر </a:t>
            </a:r>
          </a:p>
        </p:txBody>
      </p:sp>
      <p:sp>
        <p:nvSpPr>
          <p:cNvPr id="7" name="TextBox 6"/>
          <p:cNvSpPr txBox="1"/>
          <p:nvPr/>
        </p:nvSpPr>
        <p:spPr>
          <a:xfrm>
            <a:off x="6898413" y="969651"/>
            <a:ext cx="1329378"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 بتنی</a:t>
            </a:r>
            <a:endParaRPr lang="en-US" sz="1292">
              <a:solidFill>
                <a:prstClr val="black">
                  <a:lumMod val="95000"/>
                  <a:lumOff val="5000"/>
                </a:prstClr>
              </a:solidFill>
            </a:endParaRPr>
          </a:p>
        </p:txBody>
      </p:sp>
      <p:sp>
        <p:nvSpPr>
          <p:cNvPr id="8" name="TextBox 7"/>
          <p:cNvSpPr txBox="1"/>
          <p:nvPr/>
        </p:nvSpPr>
        <p:spPr>
          <a:xfrm>
            <a:off x="7164288" y="1598905"/>
            <a:ext cx="1063503" cy="291170"/>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292">
                <a:solidFill>
                  <a:prstClr val="black"/>
                </a:solidFill>
              </a:rPr>
              <a:t>خواص</a:t>
            </a:r>
            <a:endParaRPr lang="en-US" sz="1292">
              <a:solidFill>
                <a:prstClr val="black">
                  <a:lumMod val="95000"/>
                  <a:lumOff val="5000"/>
                </a:prstClr>
              </a:solidFill>
            </a:endParaRPr>
          </a:p>
        </p:txBody>
      </p:sp>
      <p:sp>
        <p:nvSpPr>
          <p:cNvPr id="9" name="TextBox 8"/>
          <p:cNvSpPr txBox="1"/>
          <p:nvPr/>
        </p:nvSpPr>
        <p:spPr>
          <a:xfrm>
            <a:off x="7164288" y="3694876"/>
            <a:ext cx="1063503" cy="291170"/>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292">
                <a:solidFill>
                  <a:prstClr val="black"/>
                </a:solidFill>
              </a:rPr>
              <a:t>موارد مصرف</a:t>
            </a:r>
            <a:endParaRPr lang="en-US" sz="1292">
              <a:solidFill>
                <a:prstClr val="black">
                  <a:lumMod val="95000"/>
                  <a:lumOff val="5000"/>
                </a:prstClr>
              </a:solidFill>
            </a:endParaRPr>
          </a:p>
        </p:txBody>
      </p:sp>
      <p:sp>
        <p:nvSpPr>
          <p:cNvPr id="10" name="Rectangle 1"/>
          <p:cNvSpPr>
            <a:spLocks noChangeArrowheads="1"/>
          </p:cNvSpPr>
          <p:nvPr/>
        </p:nvSpPr>
        <p:spPr bwMode="auto">
          <a:xfrm>
            <a:off x="982678" y="3628407"/>
            <a:ext cx="5915734" cy="914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marL="263776" indent="-263776" algn="justLow">
              <a:buFont typeface="Arial" pitchFamily="34" charset="0"/>
              <a:buChar char="•"/>
            </a:pPr>
            <a:r>
              <a:rPr lang="fa-IR" sz="1292" dirty="0">
                <a:solidFill>
                  <a:prstClr val="black"/>
                </a:solidFill>
                <a:cs typeface="B Nazanin" pitchFamily="2" charset="-78"/>
              </a:rPr>
              <a:t>روکش سطوح صنعتی که در معرض ضربه و تردد ماشین آلات و سایش ناشی ازآن می‏باشد. </a:t>
            </a:r>
          </a:p>
          <a:p>
            <a:pPr marL="263776" indent="-263776" algn="justLow">
              <a:buFont typeface="Arial" pitchFamily="34" charset="0"/>
              <a:buChar char="•"/>
            </a:pPr>
            <a:r>
              <a:rPr lang="fa-IR" sz="1292" dirty="0">
                <a:solidFill>
                  <a:prstClr val="black"/>
                </a:solidFill>
                <a:cs typeface="B Nazanin" pitchFamily="2" charset="-78"/>
              </a:rPr>
              <a:t>سطوح بتنی که نبود خاک حائز اهمیت می‏باشد. </a:t>
            </a:r>
          </a:p>
          <a:p>
            <a:pPr marL="263776" indent="-263776" algn="justLow">
              <a:buFont typeface="Arial" pitchFamily="34" charset="0"/>
              <a:buChar char="•"/>
            </a:pPr>
            <a:r>
              <a:rPr lang="fa-IR" sz="1292" dirty="0">
                <a:solidFill>
                  <a:prstClr val="black"/>
                </a:solidFill>
                <a:cs typeface="B Nazanin" pitchFamily="2" charset="-78"/>
              </a:rPr>
              <a:t>سطوح بتنی که در معرض ریزش روغن یا آب می‏باشد. </a:t>
            </a:r>
          </a:p>
          <a:p>
            <a:pPr marL="263776" indent="-263776" algn="justLow">
              <a:buFont typeface="Arial" pitchFamily="34" charset="0"/>
              <a:buChar char="•"/>
            </a:pPr>
            <a:r>
              <a:rPr lang="fa-IR" sz="1292" dirty="0">
                <a:solidFill>
                  <a:prstClr val="black"/>
                </a:solidFill>
                <a:cs typeface="B Nazanin" pitchFamily="2" charset="-78"/>
              </a:rPr>
              <a:t>کف های صنعتی که نیازمند تنوع رنگ می‏باشد. </a:t>
            </a:r>
          </a:p>
        </p:txBody>
      </p:sp>
      <p:sp>
        <p:nvSpPr>
          <p:cNvPr id="11" name="Rectangle 1"/>
          <p:cNvSpPr>
            <a:spLocks noChangeArrowheads="1"/>
          </p:cNvSpPr>
          <p:nvPr/>
        </p:nvSpPr>
        <p:spPr bwMode="auto">
          <a:xfrm>
            <a:off x="982678" y="4773602"/>
            <a:ext cx="5915734" cy="715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fa-IR" sz="1292">
                <a:solidFill>
                  <a:prstClr val="black"/>
                </a:solidFill>
                <a:cs typeface="B Nazanin" pitchFamily="2" charset="-78"/>
              </a:rPr>
              <a:t>کارخانجات خودروسازی، قطعه سازی، تعمیرگاه‏های صنعتی، سالن‏های تولید و انبار ، صنایع غذائی کارخانجات بسته بندی، صنایع ریخته گری ، صنایع سنگین ، نیروگاهها، کشتارگاهها، سردخانه ها ، محوطه سازی ، پارکینگهای طبقاتی و غیره . </a:t>
            </a:r>
          </a:p>
        </p:txBody>
      </p:sp>
      <p:sp>
        <p:nvSpPr>
          <p:cNvPr id="12" name="TextBox 11"/>
          <p:cNvSpPr txBox="1"/>
          <p:nvPr/>
        </p:nvSpPr>
        <p:spPr>
          <a:xfrm>
            <a:off x="7164288" y="4840070"/>
            <a:ext cx="1063503" cy="291170"/>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rtl="0"/>
            <a:r>
              <a:rPr lang="fa-IR" sz="1292">
                <a:solidFill>
                  <a:prstClr val="black"/>
                </a:solidFill>
              </a:rPr>
              <a:t>کاربردها</a:t>
            </a:r>
            <a:endParaRPr lang="en-US" sz="1292">
              <a:solidFill>
                <a:prstClr val="black">
                  <a:lumMod val="95000"/>
                  <a:lumOff val="5000"/>
                </a:prstClr>
              </a:solidFill>
            </a:endParaRPr>
          </a:p>
        </p:txBody>
      </p:sp>
    </p:spTree>
    <p:extLst>
      <p:ext uri="{BB962C8B-B14F-4D97-AF65-F5344CB8AC3E}">
        <p14:creationId xmlns:p14="http://schemas.microsoft.com/office/powerpoint/2010/main" val="36295825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
          <p:cNvSpPr>
            <a:spLocks noChangeArrowheads="1"/>
          </p:cNvSpPr>
          <p:nvPr/>
        </p:nvSpPr>
        <p:spPr bwMode="auto">
          <a:xfrm>
            <a:off x="3780687" y="1780431"/>
            <a:ext cx="4842761" cy="419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fa-IR" sz="1292" dirty="0">
                <a:solidFill>
                  <a:prstClr val="black"/>
                </a:solidFill>
                <a:cs typeface="B Nazanin" pitchFamily="2" charset="-78"/>
              </a:rPr>
              <a:t>   این پوشش‏ها بر پایه رزین اپوکسی بیسفنل می باشد که با استفاده از رزین های مناسب، مواد افزودنی و فیلرهای مخصوص در سه لایه اجرا می گردد و با توجه به خاصیت بدون حلالی آن دارای خواص فیزیکی ثابت و نفوذ و چسبندگی عالی به سطح زیرین به صورت یکپارچه برخوردار می باشد.</a:t>
            </a:r>
          </a:p>
          <a:p>
            <a:pPr algn="justLow"/>
            <a:endParaRPr lang="fa-IR" sz="646" dirty="0">
              <a:solidFill>
                <a:prstClr val="black"/>
              </a:solidFill>
              <a:cs typeface="B Nazanin" pitchFamily="2" charset="-78"/>
            </a:endParaRPr>
          </a:p>
          <a:p>
            <a:pPr algn="justLow"/>
            <a:r>
              <a:rPr lang="fa-IR" sz="1292" dirty="0">
                <a:solidFill>
                  <a:prstClr val="black"/>
                </a:solidFill>
                <a:cs typeface="B Nazanin" pitchFamily="2" charset="-78"/>
              </a:rPr>
              <a:t>1. مقاومت شیمیایی بالا در برابر مواد شیمیایی</a:t>
            </a:r>
          </a:p>
          <a:p>
            <a:pPr algn="justLow"/>
            <a:r>
              <a:rPr lang="fa-IR" sz="1292" dirty="0">
                <a:solidFill>
                  <a:prstClr val="black"/>
                </a:solidFill>
                <a:cs typeface="B Nazanin" pitchFamily="2" charset="-78"/>
              </a:rPr>
              <a:t>2. مقاومت مکانیکی و دینامیکی بالا ( فشاری و خمشی)</a:t>
            </a:r>
          </a:p>
          <a:p>
            <a:pPr algn="justLow"/>
            <a:r>
              <a:rPr lang="fa-IR" sz="1292" dirty="0">
                <a:solidFill>
                  <a:prstClr val="black"/>
                </a:solidFill>
                <a:cs typeface="B Nazanin" pitchFamily="2" charset="-78"/>
              </a:rPr>
              <a:t>3. چسبندگی عالی به سطح بتنی</a:t>
            </a:r>
          </a:p>
          <a:p>
            <a:pPr algn="justLow"/>
            <a:r>
              <a:rPr lang="fa-IR" sz="1292" dirty="0">
                <a:solidFill>
                  <a:prstClr val="black"/>
                </a:solidFill>
                <a:cs typeface="B Nazanin" pitchFamily="2" charset="-78"/>
              </a:rPr>
              <a:t>4. قابل ترمیم سریع</a:t>
            </a:r>
          </a:p>
          <a:p>
            <a:pPr algn="justLow"/>
            <a:r>
              <a:rPr lang="fa-IR" sz="1292" dirty="0">
                <a:solidFill>
                  <a:prstClr val="black"/>
                </a:solidFill>
                <a:cs typeface="B Nazanin" pitchFamily="2" charset="-78"/>
              </a:rPr>
              <a:t>5. کاملا یکپارچه و قابل شستشوی آسان</a:t>
            </a:r>
          </a:p>
          <a:p>
            <a:pPr algn="justLow"/>
            <a:r>
              <a:rPr lang="fa-IR" sz="1292" dirty="0">
                <a:solidFill>
                  <a:prstClr val="black"/>
                </a:solidFill>
                <a:cs typeface="B Nazanin" pitchFamily="2" charset="-78"/>
              </a:rPr>
              <a:t>6. سرعت بسیار بالا در اجرا</a:t>
            </a:r>
          </a:p>
          <a:p>
            <a:pPr algn="justLow"/>
            <a:r>
              <a:rPr lang="fa-IR" sz="1292" dirty="0">
                <a:solidFill>
                  <a:prstClr val="black"/>
                </a:solidFill>
                <a:cs typeface="B Nazanin" pitchFamily="2" charset="-78"/>
              </a:rPr>
              <a:t>7. دستیابی به حداکثر مقاومت در کمتر از 48 ساعت</a:t>
            </a:r>
          </a:p>
          <a:p>
            <a:pPr algn="justLow"/>
            <a:r>
              <a:rPr lang="fa-IR" sz="1292" dirty="0">
                <a:solidFill>
                  <a:prstClr val="black"/>
                </a:solidFill>
                <a:cs typeface="B Nazanin" pitchFamily="2" charset="-78"/>
              </a:rPr>
              <a:t>8. به صورت آنتی اسید و آنتی استاتیک</a:t>
            </a:r>
          </a:p>
          <a:p>
            <a:pPr algn="justLow"/>
            <a:r>
              <a:rPr lang="fa-IR" sz="1292" dirty="0">
                <a:solidFill>
                  <a:prstClr val="black"/>
                </a:solidFill>
                <a:cs typeface="B Nazanin" pitchFamily="2" charset="-78"/>
              </a:rPr>
              <a:t>9. تنوع رنگ و ظاهر دکوراتیو</a:t>
            </a:r>
          </a:p>
          <a:p>
            <a:pPr algn="justLow"/>
            <a:r>
              <a:rPr lang="fa-IR" sz="1292" dirty="0">
                <a:solidFill>
                  <a:prstClr val="black"/>
                </a:solidFill>
                <a:cs typeface="B Nazanin" pitchFamily="2" charset="-78"/>
              </a:rPr>
              <a:t>10. پوشش بسیار مناسب جهت کاربرد در صنایع بهداشتی و غذایی با قابلیت شستشو بخار و اسید تا 110 درجه سانتیگراد</a:t>
            </a:r>
          </a:p>
          <a:p>
            <a:pPr algn="justLow"/>
            <a:r>
              <a:rPr lang="fa-IR" sz="1292" dirty="0">
                <a:solidFill>
                  <a:prstClr val="black"/>
                </a:solidFill>
                <a:cs typeface="B Nazanin" pitchFamily="2" charset="-78"/>
              </a:rPr>
              <a:t>11. صنایع دارویی و بهداشتی و اتاق های استریل</a:t>
            </a:r>
          </a:p>
          <a:p>
            <a:pPr algn="justLow"/>
            <a:r>
              <a:rPr lang="fa-IR" sz="1292" dirty="0">
                <a:solidFill>
                  <a:prstClr val="black"/>
                </a:solidFill>
                <a:cs typeface="B Nazanin" pitchFamily="2" charset="-78"/>
              </a:rPr>
              <a:t>12. سطوحی که باید الزامات </a:t>
            </a:r>
            <a:r>
              <a:rPr lang="en-US" sz="1292" dirty="0">
                <a:solidFill>
                  <a:prstClr val="black"/>
                </a:solidFill>
                <a:cs typeface="B Nazanin" pitchFamily="2" charset="-78"/>
              </a:rPr>
              <a:t>HACCP  </a:t>
            </a:r>
            <a:r>
              <a:rPr lang="fa-IR" sz="1292" dirty="0">
                <a:solidFill>
                  <a:prstClr val="black"/>
                </a:solidFill>
                <a:cs typeface="B Nazanin" pitchFamily="2" charset="-78"/>
              </a:rPr>
              <a:t>و </a:t>
            </a:r>
            <a:r>
              <a:rPr lang="en-US" sz="1292" dirty="0">
                <a:solidFill>
                  <a:prstClr val="black"/>
                </a:solidFill>
                <a:cs typeface="B Nazanin" pitchFamily="2" charset="-78"/>
              </a:rPr>
              <a:t>GMP  </a:t>
            </a:r>
            <a:r>
              <a:rPr lang="fa-IR" sz="1292" dirty="0">
                <a:solidFill>
                  <a:prstClr val="black"/>
                </a:solidFill>
                <a:cs typeface="B Nazanin" pitchFamily="2" charset="-78"/>
              </a:rPr>
              <a:t>در انها رعایت گردد</a:t>
            </a:r>
          </a:p>
          <a:p>
            <a:pPr algn="justLow"/>
            <a:r>
              <a:rPr lang="fa-IR" sz="1292" dirty="0">
                <a:solidFill>
                  <a:prstClr val="black"/>
                </a:solidFill>
                <a:cs typeface="B Nazanin" pitchFamily="2" charset="-78"/>
              </a:rPr>
              <a:t>13. سطوح بهداشتی که عدم وجود درز و خلل و فرج به لحاظ بهداشتی بودن کف حايز اهمیت میباشد.</a:t>
            </a:r>
          </a:p>
          <a:p>
            <a:pPr algn="justLow"/>
            <a:r>
              <a:rPr lang="fa-IR" sz="1292" dirty="0">
                <a:solidFill>
                  <a:prstClr val="black"/>
                </a:solidFill>
                <a:cs typeface="B Nazanin" pitchFamily="2" charset="-78"/>
              </a:rPr>
              <a:t>14. ضخامت کم.</a:t>
            </a:r>
          </a:p>
        </p:txBody>
      </p:sp>
      <p:sp>
        <p:nvSpPr>
          <p:cNvPr id="7" name="TextBox 6"/>
          <p:cNvSpPr txBox="1"/>
          <p:nvPr/>
        </p:nvSpPr>
        <p:spPr>
          <a:xfrm>
            <a:off x="5502565" y="857233"/>
            <a:ext cx="2791169"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dirty="0">
                <a:solidFill>
                  <a:prstClr val="black">
                    <a:lumMod val="95000"/>
                    <a:lumOff val="5000"/>
                  </a:prstClr>
                </a:solidFill>
              </a:rPr>
              <a:t>کفپوش </a:t>
            </a:r>
            <a:r>
              <a:rPr lang="ar-SA" sz="1477" dirty="0">
                <a:solidFill>
                  <a:prstClr val="black">
                    <a:lumMod val="95000"/>
                    <a:lumOff val="5000"/>
                  </a:prstClr>
                </a:solidFill>
              </a:rPr>
              <a:t>صنعتی بدون درز – اپوکسی: </a:t>
            </a:r>
            <a:endParaRPr lang="en-US" sz="1477" dirty="0">
              <a:solidFill>
                <a:prstClr val="black">
                  <a:lumMod val="95000"/>
                  <a:lumOff val="5000"/>
                </a:prstClr>
              </a:solidFill>
            </a:endParaRPr>
          </a:p>
        </p:txBody>
      </p:sp>
      <p:sp>
        <p:nvSpPr>
          <p:cNvPr id="8" name="TextBox 7"/>
          <p:cNvSpPr txBox="1"/>
          <p:nvPr/>
        </p:nvSpPr>
        <p:spPr>
          <a:xfrm>
            <a:off x="6352455" y="1450717"/>
            <a:ext cx="1927599" cy="291170"/>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292" dirty="0">
                <a:solidFill>
                  <a:prstClr val="black"/>
                </a:solidFill>
              </a:rPr>
              <a:t>مشخصات فیزیکی و کاربردها</a:t>
            </a:r>
            <a:endParaRPr lang="en-US" sz="1292" dirty="0">
              <a:solidFill>
                <a:prstClr val="black">
                  <a:lumMod val="95000"/>
                  <a:lumOff val="5000"/>
                </a:prstClr>
              </a:solidFill>
            </a:endParaRPr>
          </a:p>
        </p:txBody>
      </p:sp>
      <p:pic>
        <p:nvPicPr>
          <p:cNvPr id="6" name="Picture 5" descr="http://www.kimiadecor.com/Flooring-Seamless-2.jpg"/>
          <p:cNvPicPr/>
          <p:nvPr/>
        </p:nvPicPr>
        <p:blipFill>
          <a:blip r:embed="rId2"/>
          <a:srcRect/>
          <a:stretch>
            <a:fillRect/>
          </a:stretch>
        </p:blipFill>
        <p:spPr bwMode="auto">
          <a:xfrm>
            <a:off x="483549" y="989118"/>
            <a:ext cx="3385039" cy="2307997"/>
          </a:xfrm>
          <a:prstGeom prst="rect">
            <a:avLst/>
          </a:prstGeom>
          <a:ln>
            <a:noFill/>
          </a:ln>
          <a:effectLst>
            <a:softEdge rad="112500"/>
          </a:effectLst>
        </p:spPr>
      </p:pic>
      <p:pic>
        <p:nvPicPr>
          <p:cNvPr id="9" name="Picture 8" descr="http://www.kimiadecor.com/Flooring-Seamless-3.jpg"/>
          <p:cNvPicPr/>
          <p:nvPr/>
        </p:nvPicPr>
        <p:blipFill>
          <a:blip r:embed="rId3"/>
          <a:srcRect/>
          <a:stretch>
            <a:fillRect/>
          </a:stretch>
        </p:blipFill>
        <p:spPr bwMode="auto">
          <a:xfrm>
            <a:off x="615434" y="3429000"/>
            <a:ext cx="3231196" cy="2439882"/>
          </a:xfrm>
          <a:prstGeom prst="rect">
            <a:avLst/>
          </a:prstGeom>
          <a:ln>
            <a:noFill/>
          </a:ln>
          <a:effectLst>
            <a:softEdge rad="112500"/>
          </a:effectLst>
        </p:spPr>
      </p:pic>
    </p:spTree>
    <p:extLst>
      <p:ext uri="{BB962C8B-B14F-4D97-AF65-F5344CB8AC3E}">
        <p14:creationId xmlns:p14="http://schemas.microsoft.com/office/powerpoint/2010/main" val="616887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220569" y="1582603"/>
            <a:ext cx="1861130"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dirty="0">
                <a:solidFill>
                  <a:prstClr val="black">
                    <a:lumMod val="95000"/>
                    <a:lumOff val="5000"/>
                  </a:prstClr>
                </a:solidFill>
              </a:rPr>
              <a:t>کفپوش‏های آنتی استاتیک</a:t>
            </a:r>
            <a:endParaRPr lang="en-US" sz="1385" b="0" dirty="0">
              <a:solidFill>
                <a:prstClr val="black">
                  <a:lumMod val="95000"/>
                  <a:lumOff val="5000"/>
                </a:prstClr>
              </a:solidFill>
              <a:latin typeface="Times New Roman" pitchFamily="18" charset="0"/>
              <a:cs typeface="Times New Roman" pitchFamily="18" charset="0"/>
            </a:endParaRPr>
          </a:p>
        </p:txBody>
      </p:sp>
      <p:sp>
        <p:nvSpPr>
          <p:cNvPr id="9" name="Rectangle 1"/>
          <p:cNvSpPr>
            <a:spLocks noChangeArrowheads="1"/>
          </p:cNvSpPr>
          <p:nvPr/>
        </p:nvSpPr>
        <p:spPr bwMode="auto">
          <a:xfrm>
            <a:off x="4242286" y="2110145"/>
            <a:ext cx="3947974" cy="51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fa-IR" sz="1292" dirty="0">
                <a:solidFill>
                  <a:prstClr val="black"/>
                </a:solidFill>
                <a:cs typeface="B Nazanin" pitchFamily="2" charset="-78"/>
              </a:rPr>
              <a:t>اين کفپوشها ( ضد جرقه ) بصورت رول و قابل استفاده در </a:t>
            </a:r>
            <a:r>
              <a:rPr lang="fa-IR" sz="1246" b="1" dirty="0">
                <a:solidFill>
                  <a:prstClr val="black"/>
                </a:solidFill>
                <a:cs typeface="B Nazanin" pitchFamily="2" charset="-78"/>
              </a:rPr>
              <a:t>مراکز </a:t>
            </a:r>
          </a:p>
          <a:p>
            <a:pPr algn="justLow"/>
            <a:r>
              <a:rPr lang="fa-IR" sz="1246" b="1" dirty="0">
                <a:solidFill>
                  <a:prstClr val="black"/>
                </a:solidFill>
                <a:cs typeface="B Nazanin" pitchFamily="2" charset="-78"/>
              </a:rPr>
              <a:t>سي تي اسکن و آزمايشگاههاي دارويي ، بهداشتي و صنعتي</a:t>
            </a:r>
            <a:r>
              <a:rPr lang="fa-IR" sz="1292" dirty="0">
                <a:solidFill>
                  <a:prstClr val="black"/>
                </a:solidFill>
                <a:cs typeface="B Nazanin" pitchFamily="2" charset="-78"/>
              </a:rPr>
              <a:t> ميباشد .</a:t>
            </a:r>
          </a:p>
        </p:txBody>
      </p:sp>
      <p:sp>
        <p:nvSpPr>
          <p:cNvPr id="10" name="TextBox 9"/>
          <p:cNvSpPr txBox="1"/>
          <p:nvPr/>
        </p:nvSpPr>
        <p:spPr>
          <a:xfrm>
            <a:off x="6220569" y="3429001"/>
            <a:ext cx="1861130"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dirty="0">
                <a:solidFill>
                  <a:prstClr val="black">
                    <a:lumMod val="95000"/>
                    <a:lumOff val="5000"/>
                  </a:prstClr>
                </a:solidFill>
              </a:rPr>
              <a:t>کفپوش‏های ضد اسید</a:t>
            </a:r>
            <a:endParaRPr lang="en-US" sz="1385" b="0" dirty="0">
              <a:solidFill>
                <a:prstClr val="black">
                  <a:lumMod val="95000"/>
                  <a:lumOff val="5000"/>
                </a:prstClr>
              </a:solidFill>
              <a:latin typeface="Times New Roman" pitchFamily="18" charset="0"/>
              <a:cs typeface="Times New Roman" pitchFamily="18" charset="0"/>
            </a:endParaRPr>
          </a:p>
        </p:txBody>
      </p:sp>
      <p:sp>
        <p:nvSpPr>
          <p:cNvPr id="11" name="Rectangle 1"/>
          <p:cNvSpPr>
            <a:spLocks noChangeArrowheads="1"/>
          </p:cNvSpPr>
          <p:nvPr/>
        </p:nvSpPr>
        <p:spPr bwMode="auto">
          <a:xfrm>
            <a:off x="4242286" y="3956542"/>
            <a:ext cx="3816089" cy="50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fa-IR" sz="1292" dirty="0">
                <a:solidFill>
                  <a:prstClr val="black"/>
                </a:solidFill>
                <a:cs typeface="B Nazanin" pitchFamily="2" charset="-78"/>
              </a:rPr>
              <a:t>اين کفپوشها </a:t>
            </a:r>
            <a:r>
              <a:rPr lang="fa-IR" sz="1246" b="1" dirty="0">
                <a:solidFill>
                  <a:prstClr val="black"/>
                </a:solidFill>
                <a:cs typeface="B Nazanin" pitchFamily="2" charset="-78"/>
              </a:rPr>
              <a:t>مقاوم در برابر خوردگي و انواع اسيدها ، بازها و روغنهاي صنعتي</a:t>
            </a:r>
          </a:p>
        </p:txBody>
      </p:sp>
      <p:pic>
        <p:nvPicPr>
          <p:cNvPr id="12" name="Picture 11" descr="http://www.kimiadecor.com/Flooring-Seamless-4.jpg"/>
          <p:cNvPicPr/>
          <p:nvPr/>
        </p:nvPicPr>
        <p:blipFill>
          <a:blip r:embed="rId2"/>
          <a:srcRect/>
          <a:stretch>
            <a:fillRect/>
          </a:stretch>
        </p:blipFill>
        <p:spPr bwMode="auto">
          <a:xfrm>
            <a:off x="747320" y="1318831"/>
            <a:ext cx="3363081" cy="22244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Picture 15" descr="http://www.kimiadecor.com/Flooring-Seamless-1.jpg"/>
          <p:cNvPicPr/>
          <p:nvPr/>
        </p:nvPicPr>
        <p:blipFill>
          <a:blip r:embed="rId3"/>
          <a:srcRect/>
          <a:stretch>
            <a:fillRect/>
          </a:stretch>
        </p:blipFill>
        <p:spPr bwMode="auto">
          <a:xfrm>
            <a:off x="813262" y="3824657"/>
            <a:ext cx="3297138" cy="23343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TextBox 16"/>
          <p:cNvSpPr txBox="1"/>
          <p:nvPr/>
        </p:nvSpPr>
        <p:spPr>
          <a:xfrm>
            <a:off x="5502565" y="969651"/>
            <a:ext cx="2725226"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dirty="0">
                <a:solidFill>
                  <a:prstClr val="black">
                    <a:lumMod val="95000"/>
                    <a:lumOff val="5000"/>
                  </a:prstClr>
                </a:solidFill>
              </a:rPr>
              <a:t>کفپوش </a:t>
            </a:r>
            <a:r>
              <a:rPr lang="ar-SA" sz="1477" dirty="0">
                <a:solidFill>
                  <a:prstClr val="black">
                    <a:lumMod val="95000"/>
                    <a:lumOff val="5000"/>
                  </a:prstClr>
                </a:solidFill>
              </a:rPr>
              <a:t>صنعتی بدون درز – اپوکسی: </a:t>
            </a:r>
            <a:endParaRPr lang="en-US" sz="1477" dirty="0">
              <a:solidFill>
                <a:prstClr val="black">
                  <a:lumMod val="95000"/>
                  <a:lumOff val="5000"/>
                </a:prstClr>
              </a:solidFill>
            </a:endParaRPr>
          </a:p>
        </p:txBody>
      </p:sp>
    </p:spTree>
    <p:extLst>
      <p:ext uri="{BB962C8B-B14F-4D97-AF65-F5344CB8AC3E}">
        <p14:creationId xmlns:p14="http://schemas.microsoft.com/office/powerpoint/2010/main" val="28262430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
          <p:cNvSpPr>
            <a:spLocks noChangeArrowheads="1"/>
          </p:cNvSpPr>
          <p:nvPr/>
        </p:nvSpPr>
        <p:spPr bwMode="auto">
          <a:xfrm>
            <a:off x="982678" y="2016409"/>
            <a:ext cx="7245113" cy="42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marL="263776" indent="-263776" algn="justLow">
              <a:lnSpc>
                <a:spcPct val="150000"/>
              </a:lnSpc>
              <a:buFont typeface="Arial" pitchFamily="34" charset="0"/>
              <a:buChar char="•"/>
            </a:pPr>
            <a:r>
              <a:rPr lang="fa-IR" sz="1292" dirty="0">
                <a:solidFill>
                  <a:prstClr val="black"/>
                </a:solidFill>
                <a:cs typeface="B Nazanin" pitchFamily="2" charset="-78"/>
              </a:rPr>
              <a:t>اجرای ساب خشک بر کل سطح جهت برطرف نمودن مناطق زاید کف</a:t>
            </a:r>
          </a:p>
          <a:p>
            <a:pPr marL="263776" indent="-263776" algn="justLow">
              <a:lnSpc>
                <a:spcPct val="150000"/>
              </a:lnSpc>
              <a:buFont typeface="Arial" pitchFamily="34" charset="0"/>
              <a:buChar char="•"/>
            </a:pPr>
            <a:r>
              <a:rPr lang="fa-IR" sz="1292" dirty="0">
                <a:solidFill>
                  <a:prstClr val="black"/>
                </a:solidFill>
                <a:cs typeface="B Nazanin" pitchFamily="2" charset="-78"/>
              </a:rPr>
              <a:t>تمیز کاری سطح بتن و جرم زدایی و چربی گیری</a:t>
            </a:r>
          </a:p>
          <a:p>
            <a:pPr marL="263776" indent="-263776" algn="justLow">
              <a:lnSpc>
                <a:spcPct val="150000"/>
              </a:lnSpc>
              <a:buFont typeface="Arial" pitchFamily="34" charset="0"/>
              <a:buChar char="•"/>
            </a:pPr>
            <a:r>
              <a:rPr lang="fa-IR" sz="1292" dirty="0">
                <a:solidFill>
                  <a:prstClr val="black"/>
                </a:solidFill>
                <a:cs typeface="B Nazanin" pitchFamily="2" charset="-78"/>
              </a:rPr>
              <a:t>زیر سازی اصولی با توجه به شرایط خاص محل</a:t>
            </a:r>
          </a:p>
          <a:p>
            <a:pPr marL="263776" indent="-263776" algn="justLow">
              <a:lnSpc>
                <a:spcPct val="150000"/>
              </a:lnSpc>
              <a:buFont typeface="Arial" pitchFamily="34" charset="0"/>
              <a:buChar char="•"/>
            </a:pPr>
            <a:r>
              <a:rPr lang="fa-IR" sz="1292" dirty="0">
                <a:solidFill>
                  <a:prstClr val="black"/>
                </a:solidFill>
                <a:cs typeface="B Nazanin" pitchFamily="2" charset="-78"/>
              </a:rPr>
              <a:t>تخلیه کلیه ترک های عمقی کف</a:t>
            </a:r>
          </a:p>
          <a:p>
            <a:pPr marL="263776" indent="-263776" algn="justLow">
              <a:lnSpc>
                <a:spcPct val="150000"/>
              </a:lnSpc>
              <a:buFont typeface="Arial" pitchFamily="34" charset="0"/>
              <a:buChar char="•"/>
            </a:pPr>
            <a:r>
              <a:rPr lang="fa-IR" sz="1292" dirty="0">
                <a:solidFill>
                  <a:prstClr val="black"/>
                </a:solidFill>
                <a:cs typeface="B Nazanin" pitchFamily="2" charset="-78"/>
              </a:rPr>
              <a:t>تخلیه کلیه قسمت های سست و لق بتن</a:t>
            </a:r>
          </a:p>
          <a:p>
            <a:pPr marL="263776" indent="-263776" algn="justLow">
              <a:lnSpc>
                <a:spcPct val="150000"/>
              </a:lnSpc>
              <a:buFont typeface="Arial" pitchFamily="34" charset="0"/>
              <a:buChar char="•"/>
            </a:pPr>
            <a:r>
              <a:rPr lang="fa-IR" sz="1292" dirty="0">
                <a:solidFill>
                  <a:prstClr val="black"/>
                </a:solidFill>
                <a:cs typeface="B Nazanin" pitchFamily="2" charset="-78"/>
              </a:rPr>
              <a:t>تخلیه کلیه درزهای انبساطی</a:t>
            </a:r>
          </a:p>
          <a:p>
            <a:pPr marL="263776" indent="-263776" algn="justLow">
              <a:lnSpc>
                <a:spcPct val="150000"/>
              </a:lnSpc>
              <a:buFont typeface="Arial" pitchFamily="34" charset="0"/>
              <a:buChar char="•"/>
            </a:pPr>
            <a:r>
              <a:rPr lang="fa-IR" sz="1292" dirty="0">
                <a:solidFill>
                  <a:prstClr val="black"/>
                </a:solidFill>
                <a:cs typeface="B Nazanin" pitchFamily="2" charset="-78"/>
              </a:rPr>
              <a:t>اجرای یک لایه پرایمر بر روی سطح و سیلیس پاش نمودن کل سطح</a:t>
            </a:r>
          </a:p>
          <a:p>
            <a:pPr marL="263776" indent="-263776" algn="justLow">
              <a:lnSpc>
                <a:spcPct val="150000"/>
              </a:lnSpc>
              <a:buFont typeface="Arial" pitchFamily="34" charset="0"/>
              <a:buChar char="•"/>
            </a:pPr>
            <a:r>
              <a:rPr lang="fa-IR" sz="1292" dirty="0">
                <a:solidFill>
                  <a:prstClr val="black"/>
                </a:solidFill>
                <a:cs typeface="B Nazanin" pitchFamily="2" charset="-78"/>
              </a:rPr>
              <a:t>پر کردن درزهای انبساطی با مواد اپوکسی</a:t>
            </a:r>
          </a:p>
          <a:p>
            <a:pPr marL="263776" indent="-263776" algn="justLow">
              <a:lnSpc>
                <a:spcPct val="150000"/>
              </a:lnSpc>
              <a:buFont typeface="Arial" pitchFamily="34" charset="0"/>
              <a:buChar char="•"/>
            </a:pPr>
            <a:r>
              <a:rPr lang="fa-IR" sz="1292" dirty="0">
                <a:solidFill>
                  <a:prstClr val="black"/>
                </a:solidFill>
                <a:cs typeface="B Nazanin" pitchFamily="2" charset="-78"/>
              </a:rPr>
              <a:t>مسطح سازی جلوی دربها با توری پلیمری</a:t>
            </a:r>
          </a:p>
          <a:p>
            <a:pPr marL="263776" indent="-263776" algn="justLow">
              <a:lnSpc>
                <a:spcPct val="150000"/>
              </a:lnSpc>
              <a:buFont typeface="Arial" pitchFamily="34" charset="0"/>
              <a:buChar char="•"/>
            </a:pPr>
            <a:r>
              <a:rPr lang="fa-IR" sz="1292" dirty="0">
                <a:solidFill>
                  <a:prstClr val="black"/>
                </a:solidFill>
                <a:cs typeface="B Nazanin" pitchFamily="2" charset="-78"/>
              </a:rPr>
              <a:t>تمیز کاری نهایی سطح بتن و درزها تا حدی که سطح فاقد هرگونه گرد و غبار و الودگی باشد</a:t>
            </a:r>
          </a:p>
          <a:p>
            <a:pPr marL="263776" indent="-263776" algn="justLow">
              <a:lnSpc>
                <a:spcPct val="150000"/>
              </a:lnSpc>
              <a:buFont typeface="Arial" pitchFamily="34" charset="0"/>
              <a:buChar char="•"/>
            </a:pPr>
            <a:r>
              <a:rPr lang="fa-IR" sz="1292" dirty="0">
                <a:solidFill>
                  <a:prstClr val="black"/>
                </a:solidFill>
                <a:cs typeface="B Nazanin" pitchFamily="2" charset="-78"/>
              </a:rPr>
              <a:t>اجرای لایه میانی روکش اپوکسی</a:t>
            </a:r>
          </a:p>
          <a:p>
            <a:pPr marL="263776" indent="-263776" algn="justLow">
              <a:lnSpc>
                <a:spcPct val="150000"/>
              </a:lnSpc>
              <a:buFont typeface="Arial" pitchFamily="34" charset="0"/>
              <a:buChar char="•"/>
            </a:pPr>
            <a:r>
              <a:rPr lang="fa-IR" sz="1292" dirty="0">
                <a:solidFill>
                  <a:prstClr val="black"/>
                </a:solidFill>
                <a:cs typeface="B Nazanin" pitchFamily="2" charset="-78"/>
              </a:rPr>
              <a:t>اجرای ماستیک اپوکسی در سطوح مورد نیاز</a:t>
            </a:r>
          </a:p>
          <a:p>
            <a:pPr marL="263776" indent="-263776" algn="justLow">
              <a:lnSpc>
                <a:spcPct val="150000"/>
              </a:lnSpc>
              <a:buFont typeface="Arial" pitchFamily="34" charset="0"/>
              <a:buChar char="•"/>
            </a:pPr>
            <a:r>
              <a:rPr lang="fa-IR" sz="1292" dirty="0">
                <a:solidFill>
                  <a:prstClr val="black"/>
                </a:solidFill>
                <a:cs typeface="B Nazanin" pitchFamily="2" charset="-78"/>
              </a:rPr>
              <a:t>ساب سطح و سنگ کاری نهایی در صورت نیاز</a:t>
            </a:r>
          </a:p>
          <a:p>
            <a:pPr marL="263776" indent="-263776" algn="justLow">
              <a:lnSpc>
                <a:spcPct val="150000"/>
              </a:lnSpc>
              <a:buFont typeface="Arial" pitchFamily="34" charset="0"/>
              <a:buChar char="•"/>
            </a:pPr>
            <a:r>
              <a:rPr lang="fa-IR" sz="1292" dirty="0">
                <a:solidFill>
                  <a:prstClr val="black"/>
                </a:solidFill>
                <a:cs typeface="B Nazanin" pitchFamily="2" charset="-78"/>
              </a:rPr>
              <a:t>اجرای لایه نهایی روکش اپوکسی</a:t>
            </a:r>
          </a:p>
        </p:txBody>
      </p:sp>
      <p:sp>
        <p:nvSpPr>
          <p:cNvPr id="8" name="TextBox 7"/>
          <p:cNvSpPr txBox="1"/>
          <p:nvPr/>
        </p:nvSpPr>
        <p:spPr>
          <a:xfrm>
            <a:off x="6898413" y="1598905"/>
            <a:ext cx="1329378" cy="291170"/>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292">
                <a:solidFill>
                  <a:prstClr val="black"/>
                </a:solidFill>
              </a:rPr>
              <a:t>روش اجــرا</a:t>
            </a:r>
            <a:endParaRPr lang="en-US" sz="1292">
              <a:solidFill>
                <a:prstClr val="black">
                  <a:lumMod val="95000"/>
                  <a:lumOff val="5000"/>
                </a:prstClr>
              </a:solidFill>
            </a:endParaRPr>
          </a:p>
        </p:txBody>
      </p:sp>
      <p:sp>
        <p:nvSpPr>
          <p:cNvPr id="6" name="TextBox 5"/>
          <p:cNvSpPr txBox="1"/>
          <p:nvPr/>
        </p:nvSpPr>
        <p:spPr>
          <a:xfrm>
            <a:off x="5369627" y="969651"/>
            <a:ext cx="2858164"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dirty="0">
                <a:solidFill>
                  <a:prstClr val="black">
                    <a:lumMod val="95000"/>
                    <a:lumOff val="5000"/>
                  </a:prstClr>
                </a:solidFill>
              </a:rPr>
              <a:t>کفپوش </a:t>
            </a:r>
            <a:r>
              <a:rPr lang="ar-SA" sz="1477" dirty="0">
                <a:solidFill>
                  <a:prstClr val="black">
                    <a:lumMod val="95000"/>
                    <a:lumOff val="5000"/>
                  </a:prstClr>
                </a:solidFill>
              </a:rPr>
              <a:t>صنعتی بدون درز – اپوکسی: </a:t>
            </a:r>
            <a:endParaRPr lang="en-US" sz="1477" dirty="0">
              <a:solidFill>
                <a:prstClr val="black">
                  <a:lumMod val="95000"/>
                  <a:lumOff val="5000"/>
                </a:prstClr>
              </a:solidFill>
            </a:endParaRPr>
          </a:p>
        </p:txBody>
      </p:sp>
    </p:spTree>
    <p:extLst>
      <p:ext uri="{BB962C8B-B14F-4D97-AF65-F5344CB8AC3E}">
        <p14:creationId xmlns:p14="http://schemas.microsoft.com/office/powerpoint/2010/main" val="15793144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6898413" y="969651"/>
            <a:ext cx="1329378"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مـوزائـیک</a:t>
            </a:r>
            <a:endParaRPr lang="en-US" sz="1292">
              <a:solidFill>
                <a:prstClr val="black">
                  <a:lumMod val="95000"/>
                  <a:lumOff val="5000"/>
                </a:prstClr>
              </a:solidFill>
            </a:endParaRPr>
          </a:p>
        </p:txBody>
      </p:sp>
      <p:sp>
        <p:nvSpPr>
          <p:cNvPr id="6" name="Rectangle 1"/>
          <p:cNvSpPr>
            <a:spLocks noChangeArrowheads="1"/>
          </p:cNvSpPr>
          <p:nvPr/>
        </p:nvSpPr>
        <p:spPr bwMode="auto">
          <a:xfrm>
            <a:off x="3574966" y="1456049"/>
            <a:ext cx="4652825" cy="2903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defTabSz="843880" eaLnBrk="0" fontAlgn="base" hangingPunct="0">
              <a:spcBef>
                <a:spcPct val="0"/>
              </a:spcBef>
              <a:spcAft>
                <a:spcPct val="0"/>
              </a:spcAft>
            </a:pPr>
            <a:r>
              <a:rPr lang="ar-SA" sz="1292" dirty="0">
                <a:solidFill>
                  <a:prstClr val="black"/>
                </a:solidFill>
                <a:cs typeface="B Nazanin" pitchFamily="2" charset="-78"/>
              </a:rPr>
              <a:t>موزائيك نوعي بتن است كه سطح آن سائيده شده و داراي ظاهري خالدار و درهم است و در كفها، پله‌ها، قرنيزها و نماي ساختمان مورد استفاده قرار مي‌گيرد. كفپوش موزائيك، ارزان، بادوام و متداول‌ترين نوع كفپوش در ايران است و بيشتر ساختمانهاي مسكوني و آموزشي و برخي از ساختمانهاي تجاري، اداري و بهداشتي با اين كفپوش مفروش شده‌اند. موزائيك را هم به صورت درجا و يكپارچه اجرا مي‌كنند، در اين صورت در سطوح بزرگ با نوارهاي شيشه‌اي، سنگي، پلاستيكي و فلزي (مانند مس، برنج، برنز و آلومينيوم) درزبندي مي‌شود و هم براي كفپوش يا قرنيز، به شكل بلوكهاي پيش‌ساخته در كارخانه مي‌سازند. موزائيك از دو لايه آستر و رويه ساخته مي‌شود. لايه زيرين، بتن ريزدانه (نخودي) است و سيمان كمتري دارد و آب آن نيز كم </a:t>
            </a:r>
            <a:r>
              <a:rPr lang="fa-IR" sz="1292" dirty="0">
                <a:solidFill>
                  <a:prstClr val="black"/>
                </a:solidFill>
                <a:cs typeface="B Nazanin" pitchFamily="2" charset="-78"/>
              </a:rPr>
              <a:t> 0</a:t>
            </a:r>
            <a:r>
              <a:rPr lang="ar-SA" sz="1292" dirty="0">
                <a:solidFill>
                  <a:prstClr val="black"/>
                </a:solidFill>
                <a:cs typeface="B Nazanin" pitchFamily="2" charset="-78"/>
              </a:rPr>
              <a:t>است، لايه رويي، از خرده سنگ و نرمه سنگ و گرد سنگ و سيمان بيشتري ساخته شده است. دانه‌هاي سنگي رويه مي‌توانند از انواع خرده سنگهاي سفيد و رنگي از جنس مرمر و مرمريت انتخاب شود. اندازه دانه‌هاي سنگي از چند ميليمتر تا چند سانتيمتر مي‌تواند تغيير كند و گاهي تكه‌هاي لاشه سنگ را نيز در رويه موزائيك به كار مي‌برند. ابعاد آجر موزائيك از 100 تا 500 ميليمتر تغيير مي‌كند. موزائيك به اشكال مربع، مستطيل و چندضلعي ساخته مي‌شود. </a:t>
            </a:r>
            <a:endParaRPr lang="en-US" sz="1292" dirty="0">
              <a:solidFill>
                <a:prstClr val="black"/>
              </a:solidFill>
              <a:cs typeface="B Nazanin" pitchFamily="2" charset="-78"/>
            </a:endParaRPr>
          </a:p>
        </p:txBody>
      </p:sp>
      <p:pic>
        <p:nvPicPr>
          <p:cNvPr id="4" name="Picture 3" descr="12%20Cosmic%20Persian%20Carpet%20in%20Portland.jpg"/>
          <p:cNvPicPr>
            <a:picLocks noChangeAspect="1"/>
          </p:cNvPicPr>
          <p:nvPr/>
        </p:nvPicPr>
        <p:blipFill>
          <a:blip r:embed="rId2" cstate="print"/>
          <a:stretch>
            <a:fillRect/>
          </a:stretch>
        </p:blipFill>
        <p:spPr>
          <a:xfrm>
            <a:off x="916210" y="991883"/>
            <a:ext cx="2525819" cy="17259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6209" y="4426034"/>
            <a:ext cx="1730297" cy="1595253"/>
          </a:xfrm>
          <a:prstGeom prst="rect">
            <a:avLst/>
          </a:prstGeom>
          <a:ln>
            <a:noFill/>
          </a:ln>
          <a:effectLst>
            <a:outerShdw blurRad="190500" algn="tl" rotWithShape="0">
              <a:srgbClr val="000000">
                <a:alpha val="70000"/>
              </a:srgbClr>
            </a:outerShdw>
          </a:effec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6746" y="4418534"/>
            <a:ext cx="1609755" cy="1595253"/>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0687" y="4418533"/>
            <a:ext cx="1588067" cy="159525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0738657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extBox 12"/>
          <p:cNvSpPr txBox="1"/>
          <p:nvPr/>
        </p:nvSpPr>
        <p:spPr>
          <a:xfrm>
            <a:off x="5436096" y="969651"/>
            <a:ext cx="1262910"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r>
              <a:rPr lang="fa-IR" sz="1477">
                <a:solidFill>
                  <a:prstClr val="black">
                    <a:lumMod val="95000"/>
                    <a:lumOff val="5000"/>
                  </a:prstClr>
                </a:solidFill>
              </a:rPr>
              <a:t>طریقه نصب</a:t>
            </a:r>
            <a:endParaRPr lang="en-US" sz="1477">
              <a:solidFill>
                <a:srgbClr val="FF0000"/>
              </a:solidFill>
            </a:endParaRPr>
          </a:p>
        </p:txBody>
      </p:sp>
      <p:sp>
        <p:nvSpPr>
          <p:cNvPr id="7" name="TextBox 6"/>
          <p:cNvSpPr txBox="1"/>
          <p:nvPr/>
        </p:nvSpPr>
        <p:spPr>
          <a:xfrm>
            <a:off x="6898413" y="969651"/>
            <a:ext cx="1329378"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مـوزائـیک</a:t>
            </a:r>
            <a:endParaRPr lang="en-US" sz="1292">
              <a:solidFill>
                <a:prstClr val="black">
                  <a:lumMod val="95000"/>
                  <a:lumOff val="5000"/>
                </a:prstClr>
              </a:solidFill>
            </a:endParaRPr>
          </a:p>
        </p:txBody>
      </p:sp>
      <p:sp>
        <p:nvSpPr>
          <p:cNvPr id="6" name="Rectangle 1"/>
          <p:cNvSpPr>
            <a:spLocks noChangeArrowheads="1"/>
          </p:cNvSpPr>
          <p:nvPr/>
        </p:nvSpPr>
        <p:spPr bwMode="auto">
          <a:xfrm>
            <a:off x="982678" y="1517159"/>
            <a:ext cx="7245113" cy="1411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fa-IR" sz="1292" dirty="0">
                <a:solidFill>
                  <a:prstClr val="black"/>
                </a:solidFill>
                <a:cs typeface="B Nazanin" pitchFamily="2" charset="-78"/>
              </a:rPr>
              <a:t>نحوه نصب موزاییک در کف و نما از سه طریق قابل اجراست :</a:t>
            </a:r>
          </a:p>
          <a:p>
            <a:pPr algn="justLow"/>
            <a:endParaRPr lang="fa-IR" sz="646" dirty="0">
              <a:solidFill>
                <a:prstClr val="black"/>
              </a:solidFill>
              <a:cs typeface="B Nazanin" pitchFamily="2" charset="-78"/>
            </a:endParaRPr>
          </a:p>
          <a:p>
            <a:pPr marL="263776" indent="-263776" algn="justLow">
              <a:buFont typeface="Arial" pitchFamily="34" charset="0"/>
              <a:buChar char="•"/>
            </a:pPr>
            <a:r>
              <a:rPr lang="fa-IR" sz="1292" dirty="0">
                <a:solidFill>
                  <a:prstClr val="black"/>
                </a:solidFill>
                <a:cs typeface="B Nazanin" pitchFamily="2" charset="-78"/>
              </a:rPr>
              <a:t>نصب با ملات ماسه و سیمان</a:t>
            </a:r>
          </a:p>
          <a:p>
            <a:pPr marL="263776" indent="-263776" algn="justLow">
              <a:buFont typeface="Arial" pitchFamily="34" charset="0"/>
              <a:buChar char="•"/>
            </a:pPr>
            <a:r>
              <a:rPr lang="fa-IR" sz="1292" dirty="0">
                <a:solidFill>
                  <a:prstClr val="black"/>
                </a:solidFill>
                <a:cs typeface="B Nazanin" pitchFamily="2" charset="-78"/>
              </a:rPr>
              <a:t>نصب با ملات نرم سیمان و خاک سنگ </a:t>
            </a:r>
          </a:p>
          <a:p>
            <a:pPr marL="263776" indent="-263776" algn="justLow">
              <a:buFont typeface="Arial" pitchFamily="34" charset="0"/>
              <a:buChar char="•"/>
            </a:pPr>
            <a:r>
              <a:rPr lang="fa-IR" sz="1292" dirty="0">
                <a:solidFill>
                  <a:prstClr val="black"/>
                </a:solidFill>
                <a:cs typeface="B Nazanin" pitchFamily="2" charset="-78"/>
              </a:rPr>
              <a:t>نصب چسب کاشی</a:t>
            </a:r>
          </a:p>
          <a:p>
            <a:pPr marL="263776" indent="-263776" algn="justLow">
              <a:buFont typeface="Arial" pitchFamily="34" charset="0"/>
              <a:buChar char="•"/>
            </a:pPr>
            <a:r>
              <a:rPr lang="fa-IR" sz="1292" dirty="0">
                <a:solidFill>
                  <a:prstClr val="black"/>
                </a:solidFill>
                <a:cs typeface="B Nazanin" pitchFamily="2" charset="-78"/>
              </a:rPr>
              <a:t>پس از نصب دوغاب نرمی روی موزاییک ها پخش نموده و قبل از خشک شدن آن را سریعا جمع آوری نمایید تا شفافیت موزاییک ها از بین نرود و تا 48 ساعت از رفت و آمد روی موزاییک ها خودداری نمایید.</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6209" y="969650"/>
            <a:ext cx="1730297" cy="1336738"/>
          </a:xfrm>
          <a:prstGeom prst="rect">
            <a:avLst/>
          </a:prstGeom>
          <a:ln>
            <a:noFill/>
          </a:ln>
          <a:effectLst>
            <a:outerShdw blurRad="190500" algn="tl" rotWithShape="0">
              <a:srgbClr val="000000">
                <a:alpha val="70000"/>
              </a:srgbClr>
            </a:outerShdw>
          </a:effec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6209" y="3535540"/>
            <a:ext cx="3204530" cy="2359209"/>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24447" y="3511060"/>
            <a:ext cx="3204530" cy="234721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147172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6898413" y="969651"/>
            <a:ext cx="1329378"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سرامیک</a:t>
            </a:r>
            <a:endParaRPr lang="en-US" sz="1292">
              <a:solidFill>
                <a:prstClr val="black">
                  <a:lumMod val="95000"/>
                  <a:lumOff val="5000"/>
                </a:prstClr>
              </a:solidFill>
            </a:endParaRPr>
          </a:p>
        </p:txBody>
      </p:sp>
      <p:sp>
        <p:nvSpPr>
          <p:cNvPr id="6" name="Rectangle 1"/>
          <p:cNvSpPr>
            <a:spLocks noChangeArrowheads="1"/>
          </p:cNvSpPr>
          <p:nvPr/>
        </p:nvSpPr>
        <p:spPr bwMode="auto">
          <a:xfrm>
            <a:off x="982678" y="1517159"/>
            <a:ext cx="7245113" cy="1710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defTabSz="843880" eaLnBrk="0" fontAlgn="base" hangingPunct="0">
              <a:spcBef>
                <a:spcPct val="0"/>
              </a:spcBef>
              <a:spcAft>
                <a:spcPct val="0"/>
              </a:spcAft>
            </a:pPr>
            <a:r>
              <a:rPr lang="fa-IR" sz="1292" dirty="0">
                <a:solidFill>
                  <a:prstClr val="black"/>
                </a:solidFill>
                <a:cs typeface="B Nazanin" pitchFamily="2" charset="-78"/>
              </a:rPr>
              <a:t>   </a:t>
            </a:r>
            <a:r>
              <a:rPr lang="ar-SA" sz="1292" dirty="0">
                <a:solidFill>
                  <a:prstClr val="black"/>
                </a:solidFill>
                <a:cs typeface="B Nazanin" pitchFamily="2" charset="-78"/>
              </a:rPr>
              <a:t>سراميك همانند آجر از خاك رس ساخته شده و ممكن است بدون لعاب يا لعابدار باشد. سراميكهاي بدون لعاب را از راه پرس كردن يا اكستروژن شكل داده و مي‌پزند، رنگ آنها پس از پخت از نخودي تا قرمز و قهو‌ه‌اي است. شكل سراميكها مربع، مستطيل و چند ضلعي است و كلفتي آنها از 12 تا 20 ميليمتر تغيير مي‌كند. ابعاد سراميكهاي مربع، 75، 100، 150، 200 و 250 ميليمتر بوده و اندازه سراميكهاي مستطيل، 150× 75 يا 200× 100 يا 250× 125 يا 300× 150 ميليمتر مي‌باشد. به همراه اين سراميكها، اشكال و ابعاد ويژه براي مصرف در گوشه‌ها و قرنيزها نيز ساخته مي‌شود. براي كف ساختمانهاي صنعتي نوعي سراميك به ابعاد 200× 100 ميليمتر و به ضخامت 30 تا 40 ميليمتر ساخته مي‌شود. نوعي از اين سراميك ضد اسيد است. سطح رويه سراميكها ممكن است داراي برجستگي و نقش نيز باشد. رويه سراميكها را ممكن است با لعاب ناهموار در رنگهاي متنوع پوشاند تا در عين حال كه ويژگيهاي سراميك لعابدار را دارا هستند، از ليز خوردن اشخاص و اشياء بر روي آنها جلوگيري شود</a:t>
            </a:r>
            <a:r>
              <a:rPr lang="fa-IR" sz="1292" dirty="0">
                <a:solidFill>
                  <a:prstClr val="black"/>
                </a:solidFill>
                <a:cs typeface="B Nazanin" pitchFamily="2" charset="-78"/>
              </a:rPr>
              <a:t>.</a:t>
            </a:r>
            <a:endParaRPr lang="ar-SA" sz="1292" dirty="0">
              <a:solidFill>
                <a:prstClr val="black"/>
              </a:solidFill>
              <a:cs typeface="B Nazanin"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0378" y="3495469"/>
            <a:ext cx="3326859" cy="2493100"/>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6391" y="3495469"/>
            <a:ext cx="2029084" cy="24931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612255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
          <p:cNvSpPr>
            <a:spLocks noChangeArrowheads="1"/>
          </p:cNvSpPr>
          <p:nvPr/>
        </p:nvSpPr>
        <p:spPr bwMode="auto">
          <a:xfrm>
            <a:off x="1248554" y="1501401"/>
            <a:ext cx="7112175" cy="914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fa-IR" sz="1292" dirty="0">
                <a:solidFill>
                  <a:prstClr val="black"/>
                </a:solidFill>
                <a:cs typeface="B Nazanin" pitchFamily="2" charset="-78"/>
              </a:rPr>
              <a:t>   اصولاً به هرگونه عملیات ساختمانی که بر روی سطح زمین طبیعی و یا سقف طبقه انجام شود تا کاربری و عملکرد فضا را ممکن سازد، اصطلاحاً </a:t>
            </a:r>
            <a:r>
              <a:rPr lang="fa-IR" sz="1292" b="1" dirty="0">
                <a:solidFill>
                  <a:prstClr val="black"/>
                </a:solidFill>
                <a:cs typeface="B Nazanin" pitchFamily="2" charset="-78"/>
              </a:rPr>
              <a:t>کف سازی</a:t>
            </a:r>
            <a:r>
              <a:rPr lang="fa-IR" sz="1292" dirty="0">
                <a:solidFill>
                  <a:prstClr val="black"/>
                </a:solidFill>
                <a:cs typeface="B Nazanin" pitchFamily="2" charset="-78"/>
              </a:rPr>
              <a:t> می‏گویند.</a:t>
            </a:r>
          </a:p>
          <a:p>
            <a:pPr algn="justLow"/>
            <a:r>
              <a:rPr lang="fa-IR" sz="1292" dirty="0">
                <a:solidFill>
                  <a:prstClr val="black"/>
                </a:solidFill>
                <a:cs typeface="B Nazanin" pitchFamily="2" charset="-78"/>
              </a:rPr>
              <a:t>   با توجه به این تعریف متوجه خواهیم شد، برای آن که هر فضایی کارایی لازم را داشته باشد نیاز به کف سازی مخصوص آن مکان خواهد بود. بنابراین انتخاب نوع کف سازی بستگی به 2 عامل </a:t>
            </a:r>
            <a:r>
              <a:rPr lang="fa-IR" sz="1292" b="1" dirty="0">
                <a:solidFill>
                  <a:prstClr val="black"/>
                </a:solidFill>
                <a:cs typeface="B Nazanin" pitchFamily="2" charset="-78"/>
              </a:rPr>
              <a:t>محل قرار گیری </a:t>
            </a:r>
            <a:r>
              <a:rPr lang="fa-IR" sz="1292" dirty="0">
                <a:solidFill>
                  <a:prstClr val="black"/>
                </a:solidFill>
                <a:cs typeface="B Nazanin" pitchFamily="2" charset="-78"/>
              </a:rPr>
              <a:t>و </a:t>
            </a:r>
            <a:r>
              <a:rPr lang="fa-IR" sz="1292" b="1" dirty="0">
                <a:solidFill>
                  <a:prstClr val="black"/>
                </a:solidFill>
                <a:cs typeface="B Nazanin" pitchFamily="2" charset="-78"/>
              </a:rPr>
              <a:t>عملکرد </a:t>
            </a:r>
            <a:r>
              <a:rPr lang="fa-IR" sz="1292" dirty="0">
                <a:solidFill>
                  <a:prstClr val="black"/>
                </a:solidFill>
                <a:cs typeface="B Nazanin" pitchFamily="2" charset="-78"/>
              </a:rPr>
              <a:t>آن مکان دارد.</a:t>
            </a:r>
            <a:endParaRPr lang="en-US" sz="1292" dirty="0">
              <a:solidFill>
                <a:prstClr val="black"/>
              </a:solidFill>
              <a:cs typeface="B Nazanin" pitchFamily="2" charset="-78"/>
            </a:endParaRPr>
          </a:p>
        </p:txBody>
      </p:sp>
      <p:sp>
        <p:nvSpPr>
          <p:cNvPr id="18" name="TextBox 17"/>
          <p:cNvSpPr txBox="1"/>
          <p:nvPr/>
        </p:nvSpPr>
        <p:spPr>
          <a:xfrm>
            <a:off x="7164288" y="969651"/>
            <a:ext cx="1063503"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 سازی</a:t>
            </a:r>
            <a:endParaRPr lang="en-US" sz="1292">
              <a:solidFill>
                <a:prstClr val="black">
                  <a:lumMod val="95000"/>
                  <a:lumOff val="5000"/>
                </a:prstClr>
              </a:solidFill>
            </a:endParaRPr>
          </a:p>
        </p:txBody>
      </p:sp>
      <p:sp>
        <p:nvSpPr>
          <p:cNvPr id="22" name="Rectangle 1"/>
          <p:cNvSpPr>
            <a:spLocks noChangeArrowheads="1"/>
          </p:cNvSpPr>
          <p:nvPr/>
        </p:nvSpPr>
        <p:spPr bwMode="auto">
          <a:xfrm>
            <a:off x="3043215" y="5608216"/>
            <a:ext cx="5184576" cy="346628"/>
          </a:xfrm>
          <a:prstGeom prst="rect">
            <a:avLst/>
          </a:prstGeom>
          <a:solidFill>
            <a:srgbClr val="B3B3B3">
              <a:alpha val="50196"/>
            </a:srgbClr>
          </a:solidFill>
          <a:ln w="9525">
            <a:solidFill>
              <a:srgbClr val="000000"/>
            </a:solidFill>
            <a:prstDash val="dash"/>
            <a:miter lim="800000"/>
            <a:headEnd/>
            <a:tailEnd/>
          </a:ln>
          <a:extLst/>
        </p:spPr>
        <p:txBody>
          <a:bodyPr wrap="square" lIns="118169" tIns="59084" rIns="118169" bIns="59084">
            <a:spAutoFit/>
          </a:bodyPr>
          <a:lstStyle/>
          <a:p>
            <a:pPr algn="justLow">
              <a:buClr>
                <a:prstClr val="black">
                  <a:lumMod val="85000"/>
                  <a:lumOff val="15000"/>
                </a:prstClr>
              </a:buClr>
              <a:buSzPct val="125000"/>
            </a:pPr>
            <a:r>
              <a:rPr lang="fa-IR" sz="1477" dirty="0">
                <a:solidFill>
                  <a:prstClr val="black"/>
                </a:solidFill>
                <a:cs typeface="B Nazanin" pitchFamily="2" charset="-78"/>
              </a:rPr>
              <a:t>انتخاب نوع کف سازی بستگی به 2 عامل </a:t>
            </a:r>
            <a:r>
              <a:rPr lang="fa-IR" sz="1477" b="1" dirty="0">
                <a:solidFill>
                  <a:prstClr val="black"/>
                </a:solidFill>
                <a:cs typeface="B Nazanin" pitchFamily="2" charset="-78"/>
              </a:rPr>
              <a:t>محل قرار گیری </a:t>
            </a:r>
            <a:r>
              <a:rPr lang="fa-IR" sz="1477" dirty="0">
                <a:solidFill>
                  <a:prstClr val="black"/>
                </a:solidFill>
                <a:cs typeface="B Nazanin" pitchFamily="2" charset="-78"/>
              </a:rPr>
              <a:t>و </a:t>
            </a:r>
            <a:r>
              <a:rPr lang="fa-IR" sz="1477" b="1" dirty="0">
                <a:solidFill>
                  <a:prstClr val="black"/>
                </a:solidFill>
                <a:cs typeface="B Nazanin" pitchFamily="2" charset="-78"/>
              </a:rPr>
              <a:t>عملکرد </a:t>
            </a:r>
            <a:r>
              <a:rPr lang="fa-IR" sz="1477" dirty="0">
                <a:solidFill>
                  <a:prstClr val="black"/>
                </a:solidFill>
                <a:cs typeface="B Nazanin" pitchFamily="2" charset="-78"/>
              </a:rPr>
              <a:t>آن مکان دارد.</a:t>
            </a:r>
            <a:endParaRPr lang="en-US" sz="1477" dirty="0">
              <a:solidFill>
                <a:prstClr val="black"/>
              </a:solidFill>
              <a:cs typeface="B Nazanin" pitchFamily="2" charset="-78"/>
            </a:endParaRPr>
          </a:p>
        </p:txBody>
      </p:sp>
      <p:pic>
        <p:nvPicPr>
          <p:cNvPr id="8" name="Picture 7" descr="کاشی و سرامیک"/>
          <p:cNvPicPr/>
          <p:nvPr/>
        </p:nvPicPr>
        <p:blipFill>
          <a:blip r:embed="rId2"/>
          <a:srcRect/>
          <a:stretch>
            <a:fillRect/>
          </a:stretch>
        </p:blipFill>
        <p:spPr bwMode="auto">
          <a:xfrm>
            <a:off x="1248554" y="2764311"/>
            <a:ext cx="2219849" cy="2599319"/>
          </a:xfrm>
          <a:prstGeom prst="rect">
            <a:avLst/>
          </a:prstGeom>
          <a:ln>
            <a:noFill/>
          </a:ln>
          <a:effectLst>
            <a:outerShdw blurRad="190500" algn="tl" rotWithShape="0">
              <a:srgbClr val="000000">
                <a:alpha val="70000"/>
              </a:srgbClr>
            </a:outerShdw>
          </a:effectLst>
        </p:spPr>
      </p:pic>
      <p:pic>
        <p:nvPicPr>
          <p:cNvPr id="9" name="Picture 2" descr="C:\Users\Se7en\Desktop\mmmmmmmmmmmmmmm\ااااااا\ston\chubi\220px-Bogenšperk_parket.jpg"/>
          <p:cNvPicPr>
            <a:picLocks noChangeAspect="1" noChangeArrowheads="1"/>
          </p:cNvPicPr>
          <p:nvPr/>
        </p:nvPicPr>
        <p:blipFill>
          <a:blip r:embed="rId3"/>
          <a:srcRect/>
          <a:stretch>
            <a:fillRect/>
          </a:stretch>
        </p:blipFill>
        <p:spPr bwMode="auto">
          <a:xfrm>
            <a:off x="3840842" y="2764311"/>
            <a:ext cx="2127006" cy="259931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6834009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extBox 12"/>
          <p:cNvSpPr txBox="1"/>
          <p:nvPr/>
        </p:nvSpPr>
        <p:spPr>
          <a:xfrm>
            <a:off x="5436096" y="969651"/>
            <a:ext cx="1262910"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r>
              <a:rPr lang="fa-IR" sz="1477">
                <a:solidFill>
                  <a:prstClr val="black">
                    <a:lumMod val="95000"/>
                    <a:lumOff val="5000"/>
                  </a:prstClr>
                </a:solidFill>
              </a:rPr>
              <a:t>طریقه نصب</a:t>
            </a:r>
            <a:endParaRPr lang="en-US" sz="1477">
              <a:solidFill>
                <a:srgbClr val="FF0000"/>
              </a:solidFill>
            </a:endParaRPr>
          </a:p>
        </p:txBody>
      </p:sp>
      <p:sp>
        <p:nvSpPr>
          <p:cNvPr id="7" name="TextBox 6"/>
          <p:cNvSpPr txBox="1"/>
          <p:nvPr/>
        </p:nvSpPr>
        <p:spPr>
          <a:xfrm>
            <a:off x="6898413" y="969651"/>
            <a:ext cx="1329378"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سرامیک</a:t>
            </a:r>
            <a:endParaRPr lang="en-US" sz="1292">
              <a:solidFill>
                <a:prstClr val="black">
                  <a:lumMod val="95000"/>
                  <a:lumOff val="5000"/>
                </a:prstClr>
              </a:solidFill>
            </a:endParaRPr>
          </a:p>
        </p:txBody>
      </p:sp>
      <p:sp>
        <p:nvSpPr>
          <p:cNvPr id="6" name="Rectangle 1"/>
          <p:cNvSpPr>
            <a:spLocks noChangeArrowheads="1"/>
          </p:cNvSpPr>
          <p:nvPr/>
        </p:nvSpPr>
        <p:spPr bwMode="auto">
          <a:xfrm>
            <a:off x="982678" y="1442583"/>
            <a:ext cx="7245113" cy="101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defTabSz="843880" fontAlgn="base">
              <a:lnSpc>
                <a:spcPct val="150000"/>
              </a:lnSpc>
              <a:spcBef>
                <a:spcPct val="0"/>
              </a:spcBef>
              <a:spcAft>
                <a:spcPct val="0"/>
              </a:spcAft>
            </a:pPr>
            <a:r>
              <a:rPr lang="fa-IR" sz="1292" b="1">
                <a:solidFill>
                  <a:prstClr val="black"/>
                </a:solidFill>
                <a:cs typeface="B Nazanin" pitchFamily="2" charset="-78"/>
              </a:rPr>
              <a:t>1. آماده سازی بستر</a:t>
            </a:r>
          </a:p>
          <a:p>
            <a:pPr defTabSz="843880" fontAlgn="base">
              <a:lnSpc>
                <a:spcPct val="150000"/>
              </a:lnSpc>
              <a:spcBef>
                <a:spcPct val="0"/>
              </a:spcBef>
              <a:spcAft>
                <a:spcPct val="0"/>
              </a:spcAft>
            </a:pPr>
            <a:r>
              <a:rPr lang="fa-IR" sz="1292" b="1">
                <a:solidFill>
                  <a:prstClr val="black"/>
                </a:solidFill>
                <a:cs typeface="B Nazanin" pitchFamily="2" charset="-78"/>
              </a:rPr>
              <a:t>2. بند کشی </a:t>
            </a:r>
          </a:p>
          <a:p>
            <a:pPr defTabSz="843880" fontAlgn="base">
              <a:lnSpc>
                <a:spcPct val="150000"/>
              </a:lnSpc>
              <a:spcBef>
                <a:spcPct val="0"/>
              </a:spcBef>
              <a:spcAft>
                <a:spcPct val="0"/>
              </a:spcAft>
            </a:pPr>
            <a:r>
              <a:rPr lang="fa-IR" sz="1292" b="1">
                <a:solidFill>
                  <a:prstClr val="black"/>
                </a:solidFill>
                <a:cs typeface="B Nazanin" pitchFamily="2" charset="-78"/>
              </a:rPr>
              <a:t>3. مراقبت ضمن گیرش</a:t>
            </a:r>
          </a:p>
        </p:txBody>
      </p:sp>
      <p:sp>
        <p:nvSpPr>
          <p:cNvPr id="8" name="TextBox 7"/>
          <p:cNvSpPr txBox="1"/>
          <p:nvPr/>
        </p:nvSpPr>
        <p:spPr>
          <a:xfrm>
            <a:off x="5436096" y="3248566"/>
            <a:ext cx="2791695" cy="305468"/>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r>
              <a:rPr lang="fa-IR" sz="1385">
                <a:solidFill>
                  <a:prstClr val="black">
                    <a:lumMod val="95000"/>
                    <a:lumOff val="5000"/>
                  </a:prstClr>
                </a:solidFill>
              </a:rPr>
              <a:t>نکات نصب سرامیک‏های گرانیتی ابعاد بزرگ</a:t>
            </a:r>
            <a:endParaRPr lang="en-US" sz="1385">
              <a:solidFill>
                <a:prstClr val="black">
                  <a:lumMod val="95000"/>
                  <a:lumOff val="5000"/>
                </a:prstClr>
              </a:solidFill>
            </a:endParaRPr>
          </a:p>
        </p:txBody>
      </p:sp>
      <p:sp>
        <p:nvSpPr>
          <p:cNvPr id="9" name="Rectangle 1"/>
          <p:cNvSpPr>
            <a:spLocks noChangeArrowheads="1"/>
          </p:cNvSpPr>
          <p:nvPr/>
        </p:nvSpPr>
        <p:spPr bwMode="auto">
          <a:xfrm>
            <a:off x="2910277" y="3647380"/>
            <a:ext cx="5317514" cy="210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defTabSz="843880" eaLnBrk="0" fontAlgn="base" hangingPunct="0">
              <a:spcBef>
                <a:spcPct val="0"/>
              </a:spcBef>
              <a:spcAft>
                <a:spcPct val="0"/>
              </a:spcAft>
            </a:pPr>
            <a:r>
              <a:rPr lang="ar-SA" sz="1292" dirty="0">
                <a:solidFill>
                  <a:prstClr val="black"/>
                </a:solidFill>
                <a:cs typeface="B Nazanin" pitchFamily="2" charset="-78"/>
              </a:rPr>
              <a:t>از نکات فنی نصب سرامیک های گرانیتی با ابعاد بزرگ میتوان به نحوه نصب و مواد مورد استفاده در ملات و نوع ملات اشاره کرد</a:t>
            </a:r>
            <a:r>
              <a:rPr lang="fa-IR" sz="1292" dirty="0">
                <a:solidFill>
                  <a:prstClr val="black"/>
                </a:solidFill>
                <a:cs typeface="B Nazanin" pitchFamily="2" charset="-78"/>
              </a:rPr>
              <a:t>. </a:t>
            </a:r>
            <a:r>
              <a:rPr lang="ar-SA" sz="1292" dirty="0">
                <a:solidFill>
                  <a:prstClr val="black"/>
                </a:solidFill>
                <a:cs typeface="B Nazanin" pitchFamily="2" charset="-78"/>
              </a:rPr>
              <a:t>برای اجرا  زیر کار دو حالت دارد:</a:t>
            </a:r>
            <a:r>
              <a:rPr lang="fa-IR" sz="1292" dirty="0">
                <a:solidFill>
                  <a:prstClr val="black"/>
                </a:solidFill>
                <a:cs typeface="B Nazanin" pitchFamily="2" charset="-78"/>
              </a:rPr>
              <a:t> </a:t>
            </a:r>
            <a:r>
              <a:rPr lang="ar-SA" sz="1292" dirty="0">
                <a:solidFill>
                  <a:prstClr val="black"/>
                </a:solidFill>
                <a:cs typeface="B Nazanin" pitchFamily="2" charset="-78"/>
              </a:rPr>
              <a:t>حالت اول:</a:t>
            </a:r>
            <a:r>
              <a:rPr lang="fa-IR" sz="1292" dirty="0">
                <a:solidFill>
                  <a:prstClr val="black"/>
                </a:solidFill>
                <a:cs typeface="B Nazanin" pitchFamily="2" charset="-78"/>
              </a:rPr>
              <a:t> </a:t>
            </a:r>
            <a:r>
              <a:rPr lang="ar-SA" sz="1292" dirty="0">
                <a:solidFill>
                  <a:prstClr val="black"/>
                </a:solidFill>
                <a:cs typeface="B Nazanin" pitchFamily="2" charset="-78"/>
              </a:rPr>
              <a:t>کف از قبل تراز شده است و دارای زیر سازی قدیمی مانند موزاییک ، سنگ یا سیمان کشی می باشد که در این حالت از ملاتی با مخلوط  سیمان +</a:t>
            </a:r>
            <a:r>
              <a:rPr lang="fa-IR" sz="1292" dirty="0">
                <a:solidFill>
                  <a:prstClr val="black"/>
                </a:solidFill>
                <a:cs typeface="B Nazanin" pitchFamily="2" charset="-78"/>
              </a:rPr>
              <a:t> </a:t>
            </a:r>
            <a:r>
              <a:rPr lang="ar-SA" sz="1292" dirty="0">
                <a:solidFill>
                  <a:prstClr val="black"/>
                </a:solidFill>
                <a:cs typeface="B Nazanin" pitchFamily="2" charset="-78"/>
              </a:rPr>
              <a:t>پودرسنگ +</a:t>
            </a:r>
            <a:r>
              <a:rPr lang="fa-IR" sz="1292" dirty="0">
                <a:solidFill>
                  <a:prstClr val="black"/>
                </a:solidFill>
                <a:cs typeface="B Nazanin" pitchFamily="2" charset="-78"/>
              </a:rPr>
              <a:t> </a:t>
            </a:r>
            <a:r>
              <a:rPr lang="ar-SA" sz="1292" dirty="0">
                <a:solidFill>
                  <a:prstClr val="black"/>
                </a:solidFill>
                <a:cs typeface="B Nazanin" pitchFamily="2" charset="-78"/>
              </a:rPr>
              <a:t>چسب پودری و حتی الامکان چسب بتن استفاده می نماییم</a:t>
            </a:r>
            <a:r>
              <a:rPr lang="en-US" sz="1292" dirty="0">
                <a:solidFill>
                  <a:prstClr val="black"/>
                </a:solidFill>
                <a:cs typeface="B Nazanin" pitchFamily="2" charset="-78"/>
              </a:rPr>
              <a:t> .</a:t>
            </a:r>
          </a:p>
          <a:p>
            <a:pPr algn="justLow" defTabSz="843880" eaLnBrk="0" fontAlgn="base" hangingPunct="0">
              <a:spcBef>
                <a:spcPct val="0"/>
              </a:spcBef>
              <a:spcAft>
                <a:spcPct val="0"/>
              </a:spcAft>
            </a:pPr>
            <a:r>
              <a:rPr lang="ar-SA" sz="1292" dirty="0">
                <a:solidFill>
                  <a:prstClr val="black"/>
                </a:solidFill>
                <a:cs typeface="B Nazanin" pitchFamily="2" charset="-78"/>
              </a:rPr>
              <a:t>و در حالت دوم:</a:t>
            </a:r>
            <a:r>
              <a:rPr lang="fa-IR" sz="1292" dirty="0">
                <a:solidFill>
                  <a:prstClr val="black"/>
                </a:solidFill>
                <a:cs typeface="B Nazanin" pitchFamily="2" charset="-78"/>
              </a:rPr>
              <a:t> </a:t>
            </a:r>
            <a:r>
              <a:rPr lang="ar-SA" sz="1292" dirty="0">
                <a:solidFill>
                  <a:prstClr val="black"/>
                </a:solidFill>
                <a:cs typeface="B Nazanin" pitchFamily="2" charset="-78"/>
              </a:rPr>
              <a:t>در صورت عدم وجود زیر سازی قبلی و یا تخریب زیر سازی قدیم از روش دو ملاتی استفاده می نماییم : ملات اول با ترکیب سیمان سیاه و ماسه برای زیر سازی سرامیک و ملات دوم که به نرمه ، آب دوغاب یا شیره معروف است برای چسباندن نهایی سرامیک استفاده می</a:t>
            </a:r>
            <a:r>
              <a:rPr lang="fa-IR" sz="1292" dirty="0">
                <a:solidFill>
                  <a:prstClr val="black"/>
                </a:solidFill>
                <a:cs typeface="B Nazanin" pitchFamily="2" charset="-78"/>
              </a:rPr>
              <a:t>‏</a:t>
            </a:r>
            <a:r>
              <a:rPr lang="ar-SA" sz="1292" dirty="0">
                <a:solidFill>
                  <a:prstClr val="black"/>
                </a:solidFill>
                <a:cs typeface="B Nazanin" pitchFamily="2" charset="-78"/>
              </a:rPr>
              <a:t>شود</a:t>
            </a:r>
            <a:r>
              <a:rPr lang="fa-IR" sz="1292" dirty="0">
                <a:solidFill>
                  <a:prstClr val="black"/>
                </a:solidFill>
                <a:cs typeface="B Nazanin" pitchFamily="2" charset="-78"/>
              </a:rPr>
              <a:t>.</a:t>
            </a:r>
            <a:r>
              <a:rPr lang="ar-SA" sz="1292" dirty="0">
                <a:solidFill>
                  <a:prstClr val="black"/>
                </a:solidFill>
                <a:cs typeface="B Nazanin" pitchFamily="2" charset="-78"/>
              </a:rPr>
              <a:t> ترکیب ملات نرمه از سیمان سفید +</a:t>
            </a:r>
            <a:r>
              <a:rPr lang="fa-IR" sz="1292" dirty="0">
                <a:solidFill>
                  <a:prstClr val="black"/>
                </a:solidFill>
                <a:cs typeface="B Nazanin" pitchFamily="2" charset="-78"/>
              </a:rPr>
              <a:t> </a:t>
            </a:r>
            <a:r>
              <a:rPr lang="ar-SA" sz="1292" dirty="0">
                <a:solidFill>
                  <a:prstClr val="black"/>
                </a:solidFill>
                <a:cs typeface="B Nazanin" pitchFamily="2" charset="-78"/>
              </a:rPr>
              <a:t>پودرسنگ</a:t>
            </a:r>
            <a:r>
              <a:rPr lang="fa-IR" sz="1292" dirty="0">
                <a:solidFill>
                  <a:prstClr val="black"/>
                </a:solidFill>
                <a:cs typeface="B Nazanin" pitchFamily="2" charset="-78"/>
              </a:rPr>
              <a:t> </a:t>
            </a:r>
            <a:r>
              <a:rPr lang="ar-SA" sz="1292" dirty="0">
                <a:solidFill>
                  <a:prstClr val="black"/>
                </a:solidFill>
                <a:cs typeface="B Nazanin" pitchFamily="2" charset="-78"/>
              </a:rPr>
              <a:t>+</a:t>
            </a:r>
            <a:r>
              <a:rPr lang="fa-IR" sz="1292" dirty="0">
                <a:solidFill>
                  <a:prstClr val="black"/>
                </a:solidFill>
                <a:cs typeface="B Nazanin" pitchFamily="2" charset="-78"/>
              </a:rPr>
              <a:t> </a:t>
            </a:r>
            <a:r>
              <a:rPr lang="ar-SA" sz="1292" dirty="0">
                <a:solidFill>
                  <a:prstClr val="black"/>
                </a:solidFill>
                <a:cs typeface="B Nazanin" pitchFamily="2" charset="-78"/>
              </a:rPr>
              <a:t>چسب پودری سرامیک + حتی الامکان چسب بتن می</a:t>
            </a:r>
            <a:r>
              <a:rPr lang="fa-IR" sz="1292" dirty="0">
                <a:solidFill>
                  <a:prstClr val="black"/>
                </a:solidFill>
                <a:cs typeface="B Nazanin" pitchFamily="2" charset="-78"/>
              </a:rPr>
              <a:t>‏</a:t>
            </a:r>
            <a:r>
              <a:rPr lang="ar-SA" sz="1292" dirty="0">
                <a:solidFill>
                  <a:prstClr val="black"/>
                </a:solidFill>
                <a:cs typeface="B Nazanin" pitchFamily="2" charset="-78"/>
              </a:rPr>
              <a:t>باشد</a:t>
            </a:r>
            <a:r>
              <a:rPr lang="fa-IR" sz="1292" dirty="0">
                <a:solidFill>
                  <a:prstClr val="black"/>
                </a:solidFill>
                <a:cs typeface="B Nazanin" pitchFamily="2" charset="-78"/>
              </a:rPr>
              <a:t>.</a:t>
            </a:r>
            <a:endParaRPr lang="en-US" sz="1292" dirty="0">
              <a:solidFill>
                <a:prstClr val="black"/>
              </a:solidFill>
              <a:cs typeface="B Nazanin" pitchFamily="2" charset="-78"/>
            </a:endParaRPr>
          </a:p>
          <a:p>
            <a:pPr algn="justLow" defTabSz="843880" eaLnBrk="0" fontAlgn="base" hangingPunct="0">
              <a:spcBef>
                <a:spcPct val="0"/>
              </a:spcBef>
              <a:spcAft>
                <a:spcPct val="0"/>
              </a:spcAft>
            </a:pPr>
            <a:r>
              <a:rPr lang="ar-SA" sz="1292" dirty="0">
                <a:solidFill>
                  <a:prstClr val="black"/>
                </a:solidFill>
                <a:cs typeface="B Nazanin" pitchFamily="2" charset="-78"/>
              </a:rPr>
              <a:t>برای محاسبات تراز کف از وسایل مخصوص مانند : شلنگ تراز  استفاده می</a:t>
            </a:r>
            <a:r>
              <a:rPr lang="fa-IR" sz="1292" dirty="0">
                <a:solidFill>
                  <a:prstClr val="black"/>
                </a:solidFill>
                <a:cs typeface="B Nazanin" pitchFamily="2" charset="-78"/>
              </a:rPr>
              <a:t>‏</a:t>
            </a:r>
            <a:r>
              <a:rPr lang="ar-SA" sz="1292" dirty="0">
                <a:solidFill>
                  <a:prstClr val="black"/>
                </a:solidFill>
                <a:cs typeface="B Nazanin" pitchFamily="2" charset="-78"/>
              </a:rPr>
              <a:t>شود و برای بهتر شدن کار از ریسمان بندی عمود بر هم یا ضربدری + شمشه + تراز استفاده می شود</a:t>
            </a:r>
            <a:r>
              <a:rPr lang="fa-IR" sz="1292" dirty="0">
                <a:solidFill>
                  <a:prstClr val="black"/>
                </a:solidFill>
                <a:cs typeface="B Nazanin" pitchFamily="2" charset="-78"/>
              </a:rPr>
              <a:t>.</a:t>
            </a:r>
            <a:endParaRPr lang="en-US" sz="1292" dirty="0">
              <a:solidFill>
                <a:prstClr val="black"/>
              </a:solidFill>
              <a:cs typeface="B Nazanin" pitchFamily="2" charset="-78"/>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3271" y="1036119"/>
            <a:ext cx="1794661" cy="1369609"/>
          </a:xfrm>
          <a:prstGeom prst="rect">
            <a:avLst/>
          </a:prstGeom>
          <a:ln>
            <a:noFill/>
          </a:ln>
          <a:effectLst>
            <a:outerShdw blurRad="190500" algn="tl" rotWithShape="0">
              <a:srgbClr val="000000">
                <a:alpha val="70000"/>
              </a:srgbClr>
            </a:outerShdw>
          </a:effectLst>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7339" y="1036119"/>
            <a:ext cx="1829798" cy="1369609"/>
          </a:xfrm>
          <a:prstGeom prst="rect">
            <a:avLst/>
          </a:prstGeom>
          <a:ln>
            <a:noFill/>
          </a:ln>
          <a:effectLst>
            <a:outerShdw blurRad="190500" algn="tl" rotWithShape="0">
              <a:srgbClr val="000000">
                <a:alpha val="70000"/>
              </a:srgbClr>
            </a:outerShdw>
          </a:effectLst>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3271" y="4264198"/>
            <a:ext cx="1794661" cy="1718293"/>
          </a:xfrm>
          <a:prstGeom prst="rect">
            <a:avLst/>
          </a:prstGeom>
          <a:ln>
            <a:noFill/>
          </a:ln>
          <a:effectLst>
            <a:outerShdw blurRad="190500" algn="tl" rotWithShape="0">
              <a:srgbClr val="000000">
                <a:alpha val="70000"/>
              </a:srgbClr>
            </a:outerShdw>
          </a:effectLst>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493" y="2580823"/>
            <a:ext cx="1835439" cy="137992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5604421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6898413" y="969651"/>
            <a:ext cx="1329378"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کاشی</a:t>
            </a:r>
            <a:endParaRPr lang="en-US" sz="1292">
              <a:solidFill>
                <a:prstClr val="black">
                  <a:lumMod val="95000"/>
                  <a:lumOff val="5000"/>
                </a:prstClr>
              </a:solidFill>
            </a:endParaRPr>
          </a:p>
        </p:txBody>
      </p:sp>
      <p:sp>
        <p:nvSpPr>
          <p:cNvPr id="6" name="Rectangle 1"/>
          <p:cNvSpPr>
            <a:spLocks noChangeArrowheads="1"/>
          </p:cNvSpPr>
          <p:nvPr/>
        </p:nvSpPr>
        <p:spPr bwMode="auto">
          <a:xfrm>
            <a:off x="982678" y="1517160"/>
            <a:ext cx="7245113" cy="715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defTabSz="843880" eaLnBrk="0" fontAlgn="base" hangingPunct="0">
              <a:spcBef>
                <a:spcPct val="0"/>
              </a:spcBef>
              <a:spcAft>
                <a:spcPct val="0"/>
              </a:spcAft>
            </a:pPr>
            <a:r>
              <a:rPr lang="fa-IR" sz="1292">
                <a:solidFill>
                  <a:prstClr val="black"/>
                </a:solidFill>
                <a:cs typeface="B Nazanin" pitchFamily="2" charset="-78"/>
              </a:rPr>
              <a:t>کاشی یکی دیگر از محصولات سفالین و سرامیکی است که به ویژه در ساختمان کاربرد و اهمیت ویژه‌ای دارد. کاشی برای تزئینات داخل و خارج ساختمان و همچنین برای بهداشت و عایق رطوبت به کار می‌رود. کاشی تزئیناتی خارج ساختمان را به‌ویژه در اماکن مذهبی به کار می‌برند</a:t>
            </a:r>
            <a:r>
              <a:rPr lang="en-US" sz="1292">
                <a:solidFill>
                  <a:prstClr val="black"/>
                </a:solidFill>
                <a:cs typeface="B Nazanin" pitchFamily="2" charset="-78"/>
              </a:rPr>
              <a:t>.</a:t>
            </a:r>
            <a:endParaRPr lang="ar-SA" sz="1292">
              <a:solidFill>
                <a:prstClr val="black"/>
              </a:solidFill>
              <a:cs typeface="B Nazanin" pitchFamily="2" charset="-78"/>
            </a:endParaRPr>
          </a:p>
        </p:txBody>
      </p:sp>
      <p:sp>
        <p:nvSpPr>
          <p:cNvPr id="8" name="Rectangle 1"/>
          <p:cNvSpPr>
            <a:spLocks noChangeArrowheads="1"/>
          </p:cNvSpPr>
          <p:nvPr/>
        </p:nvSpPr>
        <p:spPr bwMode="auto">
          <a:xfrm>
            <a:off x="982678" y="2365497"/>
            <a:ext cx="7245113" cy="1113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defTabSz="843880" eaLnBrk="0" fontAlgn="base" hangingPunct="0">
              <a:spcBef>
                <a:spcPct val="0"/>
              </a:spcBef>
              <a:spcAft>
                <a:spcPct val="0"/>
              </a:spcAft>
            </a:pPr>
            <a:r>
              <a:rPr lang="fa-IR" sz="1292">
                <a:solidFill>
                  <a:prstClr val="black"/>
                </a:solidFill>
                <a:cs typeface="B Nazanin" pitchFamily="2" charset="-78"/>
              </a:rPr>
              <a:t>کیفیت کاشی باید به نحوی باشد که تغییرات ناگهانی درجه حرارت 100 ـ 20 درجه سانتی‌گراد را به خوبی تحمل کرده و هیچ‌گونه آثار ترک در بدنه و یا لعاب آن ظاهر نشود. کاشی دیواری را برای حفظ بهداشت و رطوبت در آشپزخانه، محیط‌های بهداشتی، حمام و دستشویی استفاده می‌کنند</a:t>
            </a:r>
            <a:r>
              <a:rPr lang="en-US" sz="1292">
                <a:solidFill>
                  <a:prstClr val="black"/>
                </a:solidFill>
                <a:cs typeface="B Nazanin" pitchFamily="2" charset="-78"/>
              </a:rPr>
              <a:t>.</a:t>
            </a:r>
          </a:p>
          <a:p>
            <a:pPr algn="justLow" defTabSz="843880" eaLnBrk="0" fontAlgn="base" hangingPunct="0">
              <a:spcBef>
                <a:spcPct val="0"/>
              </a:spcBef>
              <a:spcAft>
                <a:spcPct val="0"/>
              </a:spcAft>
            </a:pPr>
            <a:r>
              <a:rPr lang="fa-IR" sz="1292">
                <a:solidFill>
                  <a:prstClr val="black"/>
                </a:solidFill>
                <a:cs typeface="B Nazanin" pitchFamily="2" charset="-78"/>
              </a:rPr>
              <a:t>کاشی کف را نیز به علت ضد سایش بودن و مقاومت حرارتی و الکتریکی بالا در آشپزخانه‌ها، حمام‌ها، آزمایشگاه‌ها، رختشویخانه‌ها و کارخانجات شیمیایی به کار می‌برند. همچنین کاشی باید دارای ابعاد صاف و گوشه‌های تیز باشد</a:t>
            </a:r>
            <a:r>
              <a:rPr lang="en-US" sz="1292">
                <a:solidFill>
                  <a:prstClr val="black"/>
                </a:solidFill>
                <a:cs typeface="B Nazanin" pitchFamily="2" charset="-78"/>
              </a:rPr>
              <a:t>.</a:t>
            </a:r>
            <a:endParaRPr lang="en-US" sz="1292" dirty="0">
              <a:solidFill>
                <a:prstClr val="black"/>
              </a:solidFill>
              <a:cs typeface="B Nazanin" pitchFamily="2" charset="-78"/>
            </a:endParaRPr>
          </a:p>
        </p:txBody>
      </p:sp>
      <p:pic>
        <p:nvPicPr>
          <p:cNvPr id="5" name="Picture 20" descr="کاشی و سرامیک"/>
          <p:cNvPicPr>
            <a:picLocks noChangeAspect="1" noChangeArrowheads="1"/>
          </p:cNvPicPr>
          <p:nvPr/>
        </p:nvPicPr>
        <p:blipFill>
          <a:blip r:embed="rId2"/>
          <a:srcRect/>
          <a:stretch>
            <a:fillRect/>
          </a:stretch>
        </p:blipFill>
        <p:spPr bwMode="auto">
          <a:xfrm>
            <a:off x="1115616" y="3628407"/>
            <a:ext cx="2664436" cy="21555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778409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extBox 12"/>
          <p:cNvSpPr txBox="1"/>
          <p:nvPr/>
        </p:nvSpPr>
        <p:spPr>
          <a:xfrm>
            <a:off x="5436096" y="969651"/>
            <a:ext cx="1262910"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r>
              <a:rPr lang="fa-IR" sz="1477">
                <a:solidFill>
                  <a:prstClr val="black">
                    <a:lumMod val="95000"/>
                    <a:lumOff val="5000"/>
                  </a:prstClr>
                </a:solidFill>
              </a:rPr>
              <a:t>نـکـات فـنی</a:t>
            </a:r>
            <a:endParaRPr lang="en-US" sz="1477">
              <a:solidFill>
                <a:srgbClr val="FF0000"/>
              </a:solidFill>
            </a:endParaRPr>
          </a:p>
        </p:txBody>
      </p:sp>
      <p:sp>
        <p:nvSpPr>
          <p:cNvPr id="7" name="TextBox 6"/>
          <p:cNvSpPr txBox="1"/>
          <p:nvPr/>
        </p:nvSpPr>
        <p:spPr>
          <a:xfrm>
            <a:off x="6898413" y="969651"/>
            <a:ext cx="1329378"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کاشی</a:t>
            </a:r>
            <a:endParaRPr lang="en-US" sz="1292">
              <a:solidFill>
                <a:prstClr val="black">
                  <a:lumMod val="95000"/>
                  <a:lumOff val="5000"/>
                </a:prstClr>
              </a:solidFill>
            </a:endParaRPr>
          </a:p>
        </p:txBody>
      </p:sp>
      <p:sp>
        <p:nvSpPr>
          <p:cNvPr id="10" name="Rectangle 1"/>
          <p:cNvSpPr>
            <a:spLocks noChangeArrowheads="1"/>
          </p:cNvSpPr>
          <p:nvPr/>
        </p:nvSpPr>
        <p:spPr bwMode="auto">
          <a:xfrm>
            <a:off x="982678" y="1517159"/>
            <a:ext cx="7245113" cy="399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روش کار به سبک چسبی یکی از جدیدترین روشهای نصب کاشی، سرامیک و سنگ می‏باشد که بیشتر برای نصب کاشی است. کمتر از 25 سال سابقه دارد که اوایل به صورت پودر هایی از خارج کشور (چین و اسپانیا) وارد می‏شدند و با آب مخلوط می‏شدند و به صورت خمیر در می‏آمدند که برای پروژه های خاصی برای نصب کاشی مورد استفاده قرار می‏گرفتند و توجه سرمایه گزاران مصالح ساختمانی را به خود جلب کردند سپس تولید کنندگان داخلی به فکر تولید این نوع محصولات افتادند و دو نوع چسب 1. چسب خمیری کاشی و سرامیک مخصوص دیوار و 2. چسب پودری برای کف تولید کردند که در حال حاضر تعدادآانها به حدود 200 کارخانه در کشور می‏رسد.</a:t>
            </a:r>
          </a:p>
          <a:p>
            <a:pPr algn="justLow" defTabSz="843880" eaLnBrk="0" fontAlgn="base" hangingPunct="0">
              <a:lnSpc>
                <a:spcPct val="150000"/>
              </a:lnSpc>
              <a:spcBef>
                <a:spcPct val="0"/>
              </a:spcBef>
              <a:spcAft>
                <a:spcPct val="0"/>
              </a:spcAft>
            </a:pPr>
            <a:endParaRPr lang="fa-IR" sz="1292" dirty="0">
              <a:solidFill>
                <a:prstClr val="black"/>
              </a:solidFill>
              <a:cs typeface="B Nazanin" pitchFamily="2" charset="-78"/>
            </a:endParaRP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مزایای روش نصب با چسب:</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1. نیازی به تخریب و کنده کاری زیر کار نمی‏باشد.</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2. سرعت نصب و بهره برداری را افزایش می‏دهد.</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3. کثیف کاری و ریخت و پاش کمتر دارد.</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4. استحکام آن هم قابل ملاحظه می‏باشد.</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5. در برخی مدلها تنها راه نصب می‏باشد. (کاشی های ریز و سنگ انتیک)</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6. هزینه کمتر</a:t>
            </a:r>
            <a:endParaRPr lang="en-US" sz="1292" dirty="0">
              <a:solidFill>
                <a:prstClr val="black"/>
              </a:solidFill>
              <a:cs typeface="B Nazanin" pitchFamily="2" charset="-78"/>
            </a:endParaRPr>
          </a:p>
        </p:txBody>
      </p:sp>
      <p:pic>
        <p:nvPicPr>
          <p:cNvPr id="5" name="Picture 1"/>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82679" y="3628407"/>
            <a:ext cx="3384390" cy="226397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1702263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6898413" y="969651"/>
            <a:ext cx="1329378"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مواد پلاستیکی</a:t>
            </a:r>
            <a:endParaRPr lang="en-US" sz="1292">
              <a:solidFill>
                <a:prstClr val="black">
                  <a:lumMod val="95000"/>
                  <a:lumOff val="5000"/>
                </a:prstClr>
              </a:solidFill>
            </a:endParaRPr>
          </a:p>
        </p:txBody>
      </p:sp>
      <p:sp>
        <p:nvSpPr>
          <p:cNvPr id="6" name="Rectangle 1"/>
          <p:cNvSpPr>
            <a:spLocks noChangeArrowheads="1"/>
          </p:cNvSpPr>
          <p:nvPr/>
        </p:nvSpPr>
        <p:spPr bwMode="auto">
          <a:xfrm>
            <a:off x="982678" y="1517159"/>
            <a:ext cx="7245113" cy="161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fa-IR" sz="1292" dirty="0">
                <a:solidFill>
                  <a:prstClr val="black"/>
                </a:solidFill>
                <a:cs typeface="B Nazanin" pitchFamily="2" charset="-78"/>
              </a:rPr>
              <a:t>از مواد پلاستیکی کفپوش های متنوعی ساخته می‏شود که عمده ترین آنها به این شرح است:</a:t>
            </a:r>
          </a:p>
          <a:p>
            <a:pPr algn="justLow"/>
            <a:endParaRPr lang="fa-IR" sz="646" dirty="0">
              <a:solidFill>
                <a:prstClr val="black"/>
              </a:solidFill>
              <a:cs typeface="B Nazanin" pitchFamily="2" charset="-78"/>
            </a:endParaRPr>
          </a:p>
          <a:p>
            <a:pPr marL="263776" indent="-263776" algn="justLow">
              <a:lnSpc>
                <a:spcPct val="150000"/>
              </a:lnSpc>
              <a:buFont typeface="Arial" pitchFamily="34" charset="0"/>
              <a:buChar char="•"/>
            </a:pPr>
            <a:r>
              <a:rPr lang="fa-IR" sz="1292" dirty="0">
                <a:solidFill>
                  <a:prstClr val="black"/>
                </a:solidFill>
                <a:cs typeface="B Nazanin" pitchFamily="2" charset="-78"/>
              </a:rPr>
              <a:t>موزاییک پلاستیکی</a:t>
            </a:r>
          </a:p>
          <a:p>
            <a:pPr marL="263776" indent="-263776" algn="justLow">
              <a:lnSpc>
                <a:spcPct val="150000"/>
              </a:lnSpc>
              <a:buFont typeface="Arial" pitchFamily="34" charset="0"/>
              <a:buChar char="•"/>
            </a:pPr>
            <a:r>
              <a:rPr lang="fa-IR" sz="1292" dirty="0">
                <a:solidFill>
                  <a:prstClr val="black"/>
                </a:solidFill>
                <a:cs typeface="B Nazanin" pitchFamily="2" charset="-78"/>
              </a:rPr>
              <a:t>روکش پلاستیکی</a:t>
            </a:r>
          </a:p>
          <a:p>
            <a:pPr marL="263776" indent="-263776" algn="justLow">
              <a:lnSpc>
                <a:spcPct val="150000"/>
              </a:lnSpc>
              <a:buFont typeface="Arial" pitchFamily="34" charset="0"/>
              <a:buChar char="•"/>
            </a:pPr>
            <a:r>
              <a:rPr lang="fa-IR" sz="1292" dirty="0">
                <a:solidFill>
                  <a:prstClr val="black"/>
                </a:solidFill>
                <a:cs typeface="B Nazanin" pitchFamily="2" charset="-78"/>
              </a:rPr>
              <a:t>کفپوش وینیلی یا وینیلی تایل</a:t>
            </a:r>
          </a:p>
          <a:p>
            <a:pPr marL="263776" indent="-263776" algn="justLow">
              <a:lnSpc>
                <a:spcPct val="150000"/>
              </a:lnSpc>
              <a:buFont typeface="Arial" pitchFamily="34" charset="0"/>
              <a:buChar char="•"/>
            </a:pPr>
            <a:endParaRPr lang="fa-IR" sz="1292" dirty="0">
              <a:solidFill>
                <a:prstClr val="black"/>
              </a:solidFill>
              <a:cs typeface="B Nazanin" pitchFamily="2" charset="-78"/>
            </a:endParaRPr>
          </a:p>
        </p:txBody>
      </p:sp>
      <p:pic>
        <p:nvPicPr>
          <p:cNvPr id="4" name="Picture 3" descr="59237.jpeg"/>
          <p:cNvPicPr>
            <a:picLocks noChangeAspect="1"/>
          </p:cNvPicPr>
          <p:nvPr/>
        </p:nvPicPr>
        <p:blipFill>
          <a:blip r:embed="rId2"/>
          <a:stretch>
            <a:fillRect/>
          </a:stretch>
        </p:blipFill>
        <p:spPr>
          <a:xfrm>
            <a:off x="3764444" y="3229594"/>
            <a:ext cx="3466313" cy="2599734"/>
          </a:xfrm>
          <a:prstGeom prst="rect">
            <a:avLst/>
          </a:prstGeom>
          <a:ln>
            <a:noFill/>
          </a:ln>
          <a:effectLst>
            <a:outerShdw blurRad="190500" algn="tl" rotWithShape="0">
              <a:srgbClr val="000000">
                <a:alpha val="70000"/>
              </a:srgbClr>
            </a:outerShdw>
          </a:effectLst>
        </p:spPr>
      </p:pic>
      <p:pic>
        <p:nvPicPr>
          <p:cNvPr id="5" name="Picture 4" descr="203352_mo.jpg"/>
          <p:cNvPicPr>
            <a:picLocks noChangeAspect="1"/>
          </p:cNvPicPr>
          <p:nvPr/>
        </p:nvPicPr>
        <p:blipFill>
          <a:blip r:embed="rId3"/>
          <a:stretch>
            <a:fillRect/>
          </a:stretch>
        </p:blipFill>
        <p:spPr>
          <a:xfrm>
            <a:off x="716802" y="2099622"/>
            <a:ext cx="2667975" cy="372970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892549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849740" y="1434933"/>
            <a:ext cx="5915734" cy="230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defTabSz="843880" eaLnBrk="0" fontAlgn="base" hangingPunct="0">
              <a:spcBef>
                <a:spcPct val="0"/>
              </a:spcBef>
              <a:spcAft>
                <a:spcPct val="0"/>
              </a:spcAft>
            </a:pPr>
            <a:r>
              <a:rPr lang="ar-SA" sz="1292" dirty="0">
                <a:solidFill>
                  <a:prstClr val="black"/>
                </a:solidFill>
                <a:cs typeface="B Nazanin" pitchFamily="2" charset="-78"/>
              </a:rPr>
              <a:t>اين كفپوش مانند موزائيك است، با اين تفاوت كه به جاي خمير سيمان از </a:t>
            </a:r>
            <a:r>
              <a:rPr lang="ar-SA" sz="1246" b="1" dirty="0">
                <a:solidFill>
                  <a:prstClr val="black"/>
                </a:solidFill>
                <a:cs typeface="B Nazanin" pitchFamily="2" charset="-78"/>
              </a:rPr>
              <a:t>خمير رزين اپوكسي</a:t>
            </a:r>
            <a:r>
              <a:rPr lang="ar-SA" sz="1292" dirty="0">
                <a:solidFill>
                  <a:prstClr val="black"/>
                </a:solidFill>
                <a:cs typeface="B Nazanin" pitchFamily="2" charset="-78"/>
              </a:rPr>
              <a:t> براي چسباندن خرده سنگهاي آن استفاده شده است. خمير رزين، مخلوطي از رزين اپوكسي آبكي با پركننده‌هاي بي‌اثر (شيميايي) و مواد رنگي است. معمولاً 100 كيلوگرم رزين با 50 كيلوگرم گرد سيليكات كلسيم و 25/2 كيلوگرم دي اكسيد تيتانيوم و 75/0كيلوگرم رنگينه</a:t>
            </a:r>
            <a:r>
              <a:rPr lang="fa-IR" sz="1292" dirty="0" bmk="_ftnref9">
                <a:solidFill>
                  <a:prstClr val="black"/>
                </a:solidFill>
                <a:cs typeface="B Nazanin" pitchFamily="2" charset="-78"/>
              </a:rPr>
              <a:t> </a:t>
            </a:r>
            <a:r>
              <a:rPr lang="ar-SA" sz="1292" dirty="0">
                <a:solidFill>
                  <a:prstClr val="black"/>
                </a:solidFill>
                <a:cs typeface="B Nazanin" pitchFamily="2" charset="-78"/>
              </a:rPr>
              <a:t>معدني را مخلوط كرده و 10 كيلوگرم ماده افزودني براي سخت كردن و عمل آمدن</a:t>
            </a:r>
            <a:r>
              <a:rPr lang="en-US" sz="1292" dirty="0">
                <a:solidFill>
                  <a:prstClr val="black"/>
                </a:solidFill>
                <a:cs typeface="B Nazanin" pitchFamily="2" charset="-78"/>
              </a:rPr>
              <a:t> </a:t>
            </a:r>
            <a:r>
              <a:rPr lang="ar-SA" sz="1292" dirty="0">
                <a:solidFill>
                  <a:prstClr val="black"/>
                </a:solidFill>
                <a:cs typeface="B Nazanin" pitchFamily="2" charset="-78"/>
              </a:rPr>
              <a:t>از نوع آليفاتيك پلي‌مين</a:t>
            </a:r>
            <a:r>
              <a:rPr lang="fa-IR" sz="1292" dirty="0">
                <a:solidFill>
                  <a:prstClr val="black"/>
                </a:solidFill>
                <a:cs typeface="B Nazanin" pitchFamily="2" charset="-78"/>
              </a:rPr>
              <a:t> </a:t>
            </a:r>
            <a:r>
              <a:rPr lang="ar-SA" sz="1292" dirty="0">
                <a:solidFill>
                  <a:prstClr val="black"/>
                </a:solidFill>
                <a:cs typeface="B Nazanin" pitchFamily="2" charset="-78"/>
              </a:rPr>
              <a:t>به آن مي‌افزايند. اين مقدار خمير رزين اپوكسي، براي چسباندن 450 كيلوگرم خرده مرمر كافيست. پس از اينكه نوارهاي فلزي تقسيم‌بندي كف را روي آستر كف‌سازي به كمك چسب اپوكسي نصب كردند، مخلوط خمير و خرده مرمر را به ضخامت حدود 6 ميليمتر روي كف پهن مي‌كنند. پس از 1 تا 2 روز، مخلوط سفت و سخت شده و مي‌توان آن را سائيد. اين مخلوط را بايد كم‌كم ساخت، زيرا در دماي 24 درجه پس از 1 تا 5/1 ساعت، عمر مفيد</a:t>
            </a:r>
            <a:r>
              <a:rPr lang="en-US" sz="1292" dirty="0">
                <a:solidFill>
                  <a:prstClr val="black"/>
                </a:solidFill>
                <a:cs typeface="B Nazanin" pitchFamily="2" charset="-78"/>
              </a:rPr>
              <a:t> </a:t>
            </a:r>
            <a:r>
              <a:rPr lang="ar-SA" sz="1292" dirty="0">
                <a:solidFill>
                  <a:prstClr val="black"/>
                </a:solidFill>
                <a:cs typeface="B Nazanin" pitchFamily="2" charset="-78"/>
              </a:rPr>
              <a:t>آن تمام مي‌شود</a:t>
            </a:r>
            <a:r>
              <a:rPr lang="en-US" sz="1292" dirty="0">
                <a:solidFill>
                  <a:prstClr val="black"/>
                </a:solidFill>
                <a:cs typeface="B Nazanin" pitchFamily="2" charset="-78"/>
              </a:rPr>
              <a:t>.</a:t>
            </a:r>
          </a:p>
          <a:p>
            <a:pPr algn="justLow" defTabSz="843880" eaLnBrk="0" fontAlgn="base" hangingPunct="0">
              <a:spcBef>
                <a:spcPct val="0"/>
              </a:spcBef>
              <a:spcAft>
                <a:spcPct val="0"/>
              </a:spcAft>
            </a:pPr>
            <a:r>
              <a:rPr lang="fa-IR" sz="1246" b="1" dirty="0">
                <a:solidFill>
                  <a:prstClr val="black"/>
                </a:solidFill>
                <a:cs typeface="B Nazanin" pitchFamily="2" charset="-78"/>
              </a:rPr>
              <a:t>ا</a:t>
            </a:r>
            <a:r>
              <a:rPr lang="ar-SA" sz="1246" b="1" dirty="0">
                <a:solidFill>
                  <a:prstClr val="black"/>
                </a:solidFill>
                <a:cs typeface="B Nazanin" pitchFamily="2" charset="-78"/>
              </a:rPr>
              <a:t>ين كف</a:t>
            </a:r>
            <a:r>
              <a:rPr lang="fa-IR" sz="1246" b="1" dirty="0">
                <a:solidFill>
                  <a:prstClr val="black"/>
                </a:solidFill>
                <a:cs typeface="B Nazanin" pitchFamily="2" charset="-78"/>
              </a:rPr>
              <a:t>‏</a:t>
            </a:r>
            <a:r>
              <a:rPr lang="ar-SA" sz="1246" b="1" dirty="0">
                <a:solidFill>
                  <a:prstClr val="black"/>
                </a:solidFill>
                <a:cs typeface="B Nazanin" pitchFamily="2" charset="-78"/>
              </a:rPr>
              <a:t>سازي را روي مصالح مختلف از قبيل چوب، بتن و موزائيك كهنه، مي‌توان اجرا كرد. </a:t>
            </a:r>
            <a:r>
              <a:rPr lang="ar-SA" sz="1292" dirty="0">
                <a:solidFill>
                  <a:prstClr val="black"/>
                </a:solidFill>
                <a:cs typeface="B Nazanin" pitchFamily="2" charset="-78"/>
              </a:rPr>
              <a:t>به جاي خرده‌سنگ در بعضي انواع كفپوش مي‌توان از تكه‌هاي وينيل در رنگهاي متنوع استفاده كرد</a:t>
            </a:r>
            <a:r>
              <a:rPr lang="en-US" sz="1292" dirty="0">
                <a:solidFill>
                  <a:prstClr val="black"/>
                </a:solidFill>
                <a:cs typeface="B Nazanin" pitchFamily="2" charset="-78"/>
              </a:rPr>
              <a:t>.</a:t>
            </a:r>
          </a:p>
        </p:txBody>
      </p:sp>
      <p:sp>
        <p:nvSpPr>
          <p:cNvPr id="6" name="TextBox 5"/>
          <p:cNvSpPr txBox="1"/>
          <p:nvPr/>
        </p:nvSpPr>
        <p:spPr>
          <a:xfrm>
            <a:off x="6898413" y="969651"/>
            <a:ext cx="1329378"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مواد پلاستیکی</a:t>
            </a:r>
            <a:endParaRPr lang="en-US" sz="1292">
              <a:solidFill>
                <a:prstClr val="black">
                  <a:lumMod val="95000"/>
                  <a:lumOff val="5000"/>
                </a:prstClr>
              </a:solidFill>
            </a:endParaRPr>
          </a:p>
        </p:txBody>
      </p:sp>
      <p:sp>
        <p:nvSpPr>
          <p:cNvPr id="8" name="TextBox 7"/>
          <p:cNvSpPr txBox="1"/>
          <p:nvPr/>
        </p:nvSpPr>
        <p:spPr>
          <a:xfrm>
            <a:off x="6898413" y="1465967"/>
            <a:ext cx="1329378" cy="291170"/>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292">
                <a:solidFill>
                  <a:prstClr val="black">
                    <a:lumMod val="85000"/>
                    <a:lumOff val="15000"/>
                  </a:prstClr>
                </a:solidFill>
              </a:rPr>
              <a:t>موزائیک پلاستیکی</a:t>
            </a:r>
            <a:endParaRPr lang="en-US" sz="1292">
              <a:solidFill>
                <a:srgbClr val="FF0000"/>
              </a:solidFill>
            </a:endParaRPr>
          </a:p>
        </p:txBody>
      </p:sp>
      <p:sp>
        <p:nvSpPr>
          <p:cNvPr id="9" name="TextBox 8"/>
          <p:cNvSpPr txBox="1"/>
          <p:nvPr/>
        </p:nvSpPr>
        <p:spPr>
          <a:xfrm>
            <a:off x="6898413" y="3746122"/>
            <a:ext cx="1329378" cy="291170"/>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292">
                <a:solidFill>
                  <a:prstClr val="black">
                    <a:lumMod val="85000"/>
                    <a:lumOff val="15000"/>
                  </a:prstClr>
                </a:solidFill>
              </a:rPr>
              <a:t>روکش پلاستیکی</a:t>
            </a:r>
            <a:endParaRPr lang="en-US" sz="1292">
              <a:solidFill>
                <a:srgbClr val="FF0000"/>
              </a:solidFill>
            </a:endParaRPr>
          </a:p>
        </p:txBody>
      </p:sp>
      <p:sp>
        <p:nvSpPr>
          <p:cNvPr id="11" name="Rectangle 1"/>
          <p:cNvSpPr>
            <a:spLocks noChangeArrowheads="1"/>
          </p:cNvSpPr>
          <p:nvPr/>
        </p:nvSpPr>
        <p:spPr bwMode="auto">
          <a:xfrm>
            <a:off x="849740" y="3694876"/>
            <a:ext cx="5915734" cy="715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defTabSz="843880" eaLnBrk="0" fontAlgn="base" hangingPunct="0">
              <a:spcBef>
                <a:spcPct val="0"/>
              </a:spcBef>
              <a:spcAft>
                <a:spcPct val="0"/>
              </a:spcAft>
            </a:pPr>
            <a:r>
              <a:rPr lang="fa-IR" sz="1292">
                <a:solidFill>
                  <a:prstClr val="black"/>
                </a:solidFill>
                <a:cs typeface="B Nazanin" pitchFamily="2" charset="-78"/>
              </a:rPr>
              <a:t>م</a:t>
            </a:r>
            <a:r>
              <a:rPr lang="ar-SA" sz="1292">
                <a:solidFill>
                  <a:prstClr val="black"/>
                </a:solidFill>
                <a:cs typeface="B Nazanin" pitchFamily="2" charset="-78"/>
              </a:rPr>
              <a:t>شابه آنچه در بند قبل گفته شد، رزينهاي اپوكسي براي روكش كف نيز به مصرف مي‌رسد. در روكش پلاستيكي، رزين آبكي به همراه رنگينه و ماده سخت كننده مخلوط شده و به ضخامت 6 تا 12 ميليمتر روي سطح بتني يا چوبي يا موزائيك كهنه پخش مي‌شود. اين مواد ممكن است ماله‌كشي و صاف شده يا به صورت چين‌دار رها شوند</a:t>
            </a:r>
            <a:r>
              <a:rPr lang="en-US" sz="1292">
                <a:solidFill>
                  <a:prstClr val="black"/>
                </a:solidFill>
                <a:cs typeface="B Nazanin" pitchFamily="2" charset="-78"/>
              </a:rPr>
              <a:t>.</a:t>
            </a:r>
            <a:endParaRPr lang="fa-IR" sz="1292">
              <a:solidFill>
                <a:prstClr val="black"/>
              </a:solidFill>
              <a:cs typeface="B Nazanin" pitchFamily="2" charset="-78"/>
            </a:endParaRPr>
          </a:p>
        </p:txBody>
      </p:sp>
      <p:sp>
        <p:nvSpPr>
          <p:cNvPr id="12" name="Rectangle 1"/>
          <p:cNvSpPr>
            <a:spLocks noChangeArrowheads="1"/>
          </p:cNvSpPr>
          <p:nvPr/>
        </p:nvSpPr>
        <p:spPr bwMode="auto">
          <a:xfrm>
            <a:off x="2777339" y="4426035"/>
            <a:ext cx="3988135" cy="1908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defTabSz="843880" eaLnBrk="0" fontAlgn="base" hangingPunct="0">
              <a:spcBef>
                <a:spcPct val="0"/>
              </a:spcBef>
              <a:spcAft>
                <a:spcPct val="0"/>
              </a:spcAft>
            </a:pPr>
            <a:r>
              <a:rPr lang="fa-IR" sz="1292" dirty="0">
                <a:solidFill>
                  <a:prstClr val="black"/>
                </a:solidFill>
                <a:cs typeface="B Nazanin" pitchFamily="2" charset="-78"/>
              </a:rPr>
              <a:t>ک</a:t>
            </a:r>
            <a:r>
              <a:rPr lang="ar-SA" sz="1292" dirty="0">
                <a:solidFill>
                  <a:prstClr val="black"/>
                </a:solidFill>
                <a:cs typeface="B Nazanin" pitchFamily="2" charset="-78"/>
              </a:rPr>
              <a:t>اشي وينيلي از يك لايه وينيل، كه به آستري خم‌شو چسبيده است، تشكيل شده و به شكل مربع يا مربع مستطيلهايي به ابعاد 150 تا 250 ميليمتر يا به صورت نوارهايي به ابعاد 25× 900 ميليمتر يا توپهايي (رول</a:t>
            </a:r>
            <a:r>
              <a:rPr lang="fa-IR" sz="1292" dirty="0">
                <a:solidFill>
                  <a:prstClr val="black"/>
                </a:solidFill>
                <a:cs typeface="B Nazanin" pitchFamily="2" charset="-78"/>
              </a:rPr>
              <a:t>) </a:t>
            </a:r>
            <a:r>
              <a:rPr lang="ar-SA" sz="1292" dirty="0">
                <a:solidFill>
                  <a:prstClr val="black"/>
                </a:solidFill>
                <a:cs typeface="B Nazanin" pitchFamily="2" charset="-78"/>
              </a:rPr>
              <a:t>به عرض 500 تا 1500 ميليمتر و به ضخامت 2 تا 3 ميليمتر ساخته شده و در رنگها و طرحهاي متنوع به بازار عرضه مي‌گردد. </a:t>
            </a:r>
            <a:r>
              <a:rPr lang="ar-SA" sz="1292" b="1" dirty="0">
                <a:solidFill>
                  <a:prstClr val="black"/>
                </a:solidFill>
                <a:cs typeface="B Nazanin" pitchFamily="2" charset="-78"/>
              </a:rPr>
              <a:t>وينيل تايل در برابر چربيها و روغنها و بسياري از اسيدها و قلياها و مشتقات نفتي، به خوبي پايداري مي‌كند.</a:t>
            </a:r>
            <a:r>
              <a:rPr lang="ar-SA" sz="1292" dirty="0">
                <a:solidFill>
                  <a:prstClr val="black"/>
                </a:solidFill>
                <a:cs typeface="B Nazanin" pitchFamily="2" charset="-78"/>
              </a:rPr>
              <a:t> با افزودن مواد فلزي به كاشي وينيلي، كاشي هادي الكتريسته</a:t>
            </a:r>
            <a:r>
              <a:rPr lang="en-US" sz="1292" dirty="0">
                <a:solidFill>
                  <a:prstClr val="black"/>
                </a:solidFill>
                <a:cs typeface="B Nazanin" pitchFamily="2" charset="-78"/>
              </a:rPr>
              <a:t>، </a:t>
            </a:r>
            <a:r>
              <a:rPr lang="ar-SA" sz="1292" dirty="0">
                <a:solidFill>
                  <a:prstClr val="black"/>
                </a:solidFill>
                <a:cs typeface="B Nazanin" pitchFamily="2" charset="-78"/>
              </a:rPr>
              <a:t>كه ضد جرقه است، توليد مي‌شود كه براي مصرف در اطاقهاي عمل بيمارستانها و فضاهاي وابسته به آنها مناسب است</a:t>
            </a:r>
            <a:r>
              <a:rPr lang="en-US" sz="1292" dirty="0">
                <a:solidFill>
                  <a:prstClr val="black"/>
                </a:solidFill>
                <a:cs typeface="B Nazanin" pitchFamily="2" charset="-78"/>
              </a:rPr>
              <a:t>.</a:t>
            </a:r>
          </a:p>
        </p:txBody>
      </p:sp>
      <p:sp>
        <p:nvSpPr>
          <p:cNvPr id="14" name="TextBox 13"/>
          <p:cNvSpPr txBox="1"/>
          <p:nvPr/>
        </p:nvSpPr>
        <p:spPr>
          <a:xfrm>
            <a:off x="6898413" y="4475673"/>
            <a:ext cx="1329378" cy="490006"/>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292">
                <a:solidFill>
                  <a:prstClr val="black">
                    <a:lumMod val="85000"/>
                    <a:lumOff val="15000"/>
                  </a:prstClr>
                </a:solidFill>
              </a:rPr>
              <a:t>کفپوش وینیلی یا وینیلی تایل</a:t>
            </a:r>
            <a:endParaRPr lang="en-US" sz="1292">
              <a:solidFill>
                <a:srgbClr val="FF0000"/>
              </a:solidFill>
            </a:endParaRPr>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9740" y="4592206"/>
            <a:ext cx="1794661" cy="149555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192877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849740" y="1567870"/>
            <a:ext cx="5915734" cy="1113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defTabSz="843880" eaLnBrk="0" fontAlgn="base" hangingPunct="0">
              <a:spcBef>
                <a:spcPct val="0"/>
              </a:spcBef>
              <a:spcAft>
                <a:spcPct val="0"/>
              </a:spcAft>
            </a:pPr>
            <a:r>
              <a:rPr lang="ar-SA" sz="1292" dirty="0">
                <a:solidFill>
                  <a:prstClr val="black"/>
                </a:solidFill>
                <a:cs typeface="B Nazanin" pitchFamily="2" charset="-78"/>
              </a:rPr>
              <a:t>وينيل تايل آزبستي از رزين وينيلي ترموپلاستيك، مواد روان كننده و پايدار كننده به همراه رنگينه و مواد پر كننده آزبستي ساخته مي‌شود. اين مواد به حالت گرم مخلوط شده </a:t>
            </a:r>
            <a:r>
              <a:rPr lang="ar-SA" sz="1246" b="1" dirty="0">
                <a:solidFill>
                  <a:prstClr val="black"/>
                </a:solidFill>
                <a:cs typeface="B Nazanin" pitchFamily="2" charset="-78"/>
              </a:rPr>
              <a:t>و به صورت ورقه‌هايي به ضخامت </a:t>
            </a:r>
            <a:r>
              <a:rPr lang="fa-IR" sz="1246" b="1" dirty="0">
                <a:solidFill>
                  <a:prstClr val="black"/>
                </a:solidFill>
                <a:cs typeface="B Nazanin" pitchFamily="2" charset="-78"/>
              </a:rPr>
              <a:t>1.5</a:t>
            </a:r>
            <a:r>
              <a:rPr lang="ar-SA" sz="1246" b="1" dirty="0">
                <a:solidFill>
                  <a:prstClr val="black"/>
                </a:solidFill>
                <a:cs typeface="B Nazanin" pitchFamily="2" charset="-78"/>
              </a:rPr>
              <a:t> تا 3 ميليمتر زير فشار پرس شكل داده مي‌شود.</a:t>
            </a:r>
            <a:r>
              <a:rPr lang="ar-SA" sz="1292" dirty="0">
                <a:solidFill>
                  <a:prstClr val="black"/>
                </a:solidFill>
                <a:cs typeface="B Nazanin" pitchFamily="2" charset="-78"/>
              </a:rPr>
              <a:t> تايلهاي مربع به ابعاد از 200 تا 250 ميليمتر، نوارهاي به طول 450 و به عرض 25 تا 50 ميليمتر از ورقه‌هاي مزبور بريده مي‌شوند. تايلهاي آزبستي نيز مانند وينيل تايل ساده، در رنگها و طرحهاي مختلف توليد مي‌شوند</a:t>
            </a:r>
            <a:r>
              <a:rPr lang="en-US" sz="1292" dirty="0">
                <a:solidFill>
                  <a:prstClr val="black"/>
                </a:solidFill>
                <a:cs typeface="B Nazanin" pitchFamily="2" charset="-78"/>
              </a:rPr>
              <a:t>.</a:t>
            </a:r>
          </a:p>
        </p:txBody>
      </p:sp>
      <p:sp>
        <p:nvSpPr>
          <p:cNvPr id="6" name="TextBox 5"/>
          <p:cNvSpPr txBox="1"/>
          <p:nvPr/>
        </p:nvSpPr>
        <p:spPr>
          <a:xfrm>
            <a:off x="6898413" y="969651"/>
            <a:ext cx="1329378"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مواد پلاستیکی</a:t>
            </a:r>
            <a:endParaRPr lang="en-US" sz="1292">
              <a:solidFill>
                <a:prstClr val="black">
                  <a:lumMod val="95000"/>
                  <a:lumOff val="5000"/>
                </a:prstClr>
              </a:solidFill>
            </a:endParaRPr>
          </a:p>
        </p:txBody>
      </p:sp>
      <p:sp>
        <p:nvSpPr>
          <p:cNvPr id="8" name="TextBox 7"/>
          <p:cNvSpPr txBox="1"/>
          <p:nvPr/>
        </p:nvSpPr>
        <p:spPr>
          <a:xfrm>
            <a:off x="6898413" y="1598905"/>
            <a:ext cx="1329378" cy="490006"/>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292">
                <a:solidFill>
                  <a:prstClr val="black">
                    <a:lumMod val="85000"/>
                    <a:lumOff val="15000"/>
                  </a:prstClr>
                </a:solidFill>
              </a:rPr>
              <a:t>کفپوش وینیلی آزبستی</a:t>
            </a:r>
            <a:endParaRPr lang="en-US" sz="1292">
              <a:solidFill>
                <a:srgbClr val="FF0000"/>
              </a:solidFill>
            </a:endParaRPr>
          </a:p>
        </p:txBody>
      </p:sp>
      <p:sp>
        <p:nvSpPr>
          <p:cNvPr id="9" name="TextBox 8"/>
          <p:cNvSpPr txBox="1"/>
          <p:nvPr/>
        </p:nvSpPr>
        <p:spPr>
          <a:xfrm>
            <a:off x="6898413" y="2815557"/>
            <a:ext cx="1329378" cy="490006"/>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292">
                <a:solidFill>
                  <a:prstClr val="black">
                    <a:lumMod val="85000"/>
                    <a:lumOff val="15000"/>
                  </a:prstClr>
                </a:solidFill>
              </a:rPr>
              <a:t>کفپوش وینیلی فوم‏دار</a:t>
            </a:r>
            <a:endParaRPr lang="en-US" sz="1292">
              <a:solidFill>
                <a:srgbClr val="FF0000"/>
              </a:solidFill>
            </a:endParaRPr>
          </a:p>
        </p:txBody>
      </p:sp>
      <p:sp>
        <p:nvSpPr>
          <p:cNvPr id="11" name="Rectangle 1"/>
          <p:cNvSpPr>
            <a:spLocks noChangeArrowheads="1"/>
          </p:cNvSpPr>
          <p:nvPr/>
        </p:nvSpPr>
        <p:spPr bwMode="auto">
          <a:xfrm>
            <a:off x="849740" y="2764311"/>
            <a:ext cx="5915734" cy="1305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defTabSz="843880" eaLnBrk="0" fontAlgn="base" hangingPunct="0">
              <a:spcBef>
                <a:spcPct val="0"/>
              </a:spcBef>
              <a:spcAft>
                <a:spcPct val="0"/>
              </a:spcAft>
            </a:pPr>
            <a:r>
              <a:rPr lang="ar-SA" sz="1292" dirty="0">
                <a:solidFill>
                  <a:prstClr val="black"/>
                </a:solidFill>
                <a:cs typeface="B Nazanin" pitchFamily="2" charset="-78"/>
              </a:rPr>
              <a:t>كفپوش وينيلي فوم‌دار از يك لايه آستر از نوع اسفنج وينيلي به همراه يك لايه پارچه از گلاس‌فايبرريزبافت (به منظور تأمين پايداري و تاب آن) تشكيل شده، بر روي آن يك لايه پلاستيك وينيلي نقشدار و در سطح رويي آن لايه‌اي از وينيل شفاف به كار رفته است. اين لايه‌ها به كمك گرما به يكديگر چسبانده شده و ضخامت آنها در مجموع حدود 4 ميليمتر مي‌باشد. اين كفپوش نرم و خم‌شو است و به شكل توپهايي به عرض 1300 تا 1800 ميليمتر توليد مي‌شود. </a:t>
            </a:r>
            <a:r>
              <a:rPr lang="ar-SA" sz="1246" b="1" dirty="0">
                <a:solidFill>
                  <a:prstClr val="black"/>
                </a:solidFill>
                <a:cs typeface="B Nazanin" pitchFamily="2" charset="-78"/>
              </a:rPr>
              <a:t>اين كفپوش را نبايد با حلالهاي قوي تميز كرد و از زدن واكس و لاك بر روي آن بايد خودداري نمود</a:t>
            </a:r>
            <a:r>
              <a:rPr lang="en-US" sz="1246" b="1" dirty="0">
                <a:solidFill>
                  <a:prstClr val="black"/>
                </a:solidFill>
                <a:cs typeface="B Nazanin" pitchFamily="2" charset="-78"/>
              </a:rPr>
              <a:t>.</a:t>
            </a:r>
          </a:p>
        </p:txBody>
      </p:sp>
      <p:pic>
        <p:nvPicPr>
          <p:cNvPr id="14" name="Picture 2"/>
          <p:cNvPicPr>
            <a:picLocks noChangeAspect="1" noChangeArrowheads="1"/>
          </p:cNvPicPr>
          <p:nvPr/>
        </p:nvPicPr>
        <p:blipFill>
          <a:blip r:embed="rId2"/>
          <a:srcRect/>
          <a:stretch>
            <a:fillRect/>
          </a:stretch>
        </p:blipFill>
        <p:spPr bwMode="auto">
          <a:xfrm>
            <a:off x="982679" y="4333493"/>
            <a:ext cx="2869731" cy="1497252"/>
          </a:xfrm>
          <a:prstGeom prst="rect">
            <a:avLst/>
          </a:prstGeom>
          <a:ln>
            <a:noFill/>
          </a:ln>
          <a:effectLst>
            <a:outerShdw blurRad="190500" algn="tl" rotWithShape="0">
              <a:srgbClr val="000000">
                <a:alpha val="70000"/>
              </a:srgbClr>
            </a:outerShdw>
          </a:effectLst>
        </p:spPr>
      </p:pic>
      <p:pic>
        <p:nvPicPr>
          <p:cNvPr id="15" name="Picture 3"/>
          <p:cNvPicPr>
            <a:picLocks noChangeAspect="1" noChangeArrowheads="1"/>
          </p:cNvPicPr>
          <p:nvPr/>
        </p:nvPicPr>
        <p:blipFill>
          <a:blip r:embed="rId3"/>
          <a:srcRect/>
          <a:stretch>
            <a:fillRect/>
          </a:stretch>
        </p:blipFill>
        <p:spPr bwMode="auto">
          <a:xfrm>
            <a:off x="4229093" y="4333493"/>
            <a:ext cx="3046957" cy="152347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2185587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699006" y="969651"/>
            <a:ext cx="1528785"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کفپوش‏های لاستیکی</a:t>
            </a:r>
            <a:endParaRPr lang="en-US" sz="1292">
              <a:solidFill>
                <a:prstClr val="black">
                  <a:lumMod val="95000"/>
                  <a:lumOff val="5000"/>
                </a:prstClr>
              </a:solidFill>
            </a:endParaRPr>
          </a:p>
        </p:txBody>
      </p:sp>
      <p:sp>
        <p:nvSpPr>
          <p:cNvPr id="13" name="Rectangle 1"/>
          <p:cNvSpPr>
            <a:spLocks noChangeArrowheads="1"/>
          </p:cNvSpPr>
          <p:nvPr/>
        </p:nvSpPr>
        <p:spPr bwMode="auto">
          <a:xfrm>
            <a:off x="3233177" y="1368464"/>
            <a:ext cx="4994614" cy="1511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defTabSz="843880" eaLnBrk="0" fontAlgn="base" hangingPunct="0">
              <a:spcBef>
                <a:spcPct val="0"/>
              </a:spcBef>
              <a:spcAft>
                <a:spcPct val="0"/>
              </a:spcAft>
            </a:pPr>
            <a:r>
              <a:rPr lang="ar-SA" sz="1292" dirty="0">
                <a:solidFill>
                  <a:prstClr val="black"/>
                </a:solidFill>
                <a:cs typeface="B Nazanin" pitchFamily="2" charset="-78"/>
              </a:rPr>
              <a:t>كفپوشهاي لاستيكي معمولاً از لاستيك مصنوعي كه خطر اكسيده شدن آنها كمتر از لاستيك طبيعي است ساخته مي‌شوند. براي ساختن كفپوش، نخست لاستيك آبكي را با مواد روان كننده و رنگهاي مختلف مخلوط كرده و سپس زير فشار به صورت ورقه‌هايي به ضخامت 2 تا </a:t>
            </a:r>
            <a:r>
              <a:rPr lang="fa-IR" sz="1292" dirty="0">
                <a:solidFill>
                  <a:prstClr val="black"/>
                </a:solidFill>
                <a:cs typeface="B Nazanin" pitchFamily="2" charset="-78"/>
              </a:rPr>
              <a:t>4.5</a:t>
            </a:r>
            <a:r>
              <a:rPr lang="ar-SA" sz="1292" dirty="0">
                <a:solidFill>
                  <a:prstClr val="black"/>
                </a:solidFill>
                <a:cs typeface="B Nazanin" pitchFamily="2" charset="-78"/>
              </a:rPr>
              <a:t> ميليمتر شكل مي‌دهند. تايلهاي لاستيكي را به شكل مربع يا مربع مستطيلهايي به ابعاد از 150 تا 900 ميليمتر مي‌برند. </a:t>
            </a:r>
            <a:r>
              <a:rPr lang="ar-SA" sz="1246" b="1" dirty="0">
                <a:solidFill>
                  <a:prstClr val="black"/>
                </a:solidFill>
                <a:cs typeface="B Nazanin" pitchFamily="2" charset="-78"/>
              </a:rPr>
              <a:t>كفپوش لاستيكي، نرم و انعطاف</a:t>
            </a:r>
            <a:r>
              <a:rPr lang="fa-IR" sz="1246" b="1" dirty="0">
                <a:solidFill>
                  <a:prstClr val="black"/>
                </a:solidFill>
                <a:cs typeface="B Nazanin" pitchFamily="2" charset="-78"/>
              </a:rPr>
              <a:t>‏</a:t>
            </a:r>
            <a:r>
              <a:rPr lang="ar-SA" sz="1246" b="1" dirty="0">
                <a:solidFill>
                  <a:prstClr val="black"/>
                </a:solidFill>
                <a:cs typeface="B Nazanin" pitchFamily="2" charset="-78"/>
              </a:rPr>
              <a:t>پذير و نسبتاً جاذب صوت است،</a:t>
            </a:r>
            <a:r>
              <a:rPr lang="ar-SA" sz="1292" dirty="0">
                <a:solidFill>
                  <a:prstClr val="black"/>
                </a:solidFill>
                <a:cs typeface="B Nazanin" pitchFamily="2" charset="-78"/>
              </a:rPr>
              <a:t> به همين دليل اين كفپوش براي </a:t>
            </a:r>
            <a:r>
              <a:rPr lang="ar-SA" sz="1246" b="1" dirty="0">
                <a:solidFill>
                  <a:prstClr val="black"/>
                </a:solidFill>
                <a:cs typeface="B Nazanin" pitchFamily="2" charset="-78"/>
              </a:rPr>
              <a:t>طبقات بالاي همكف</a:t>
            </a:r>
            <a:r>
              <a:rPr lang="ar-SA" sz="1292" dirty="0">
                <a:solidFill>
                  <a:prstClr val="black"/>
                </a:solidFill>
                <a:cs typeface="B Nazanin" pitchFamily="2" charset="-78"/>
              </a:rPr>
              <a:t> مناسب‌تر است. فرش لاستيكي به صورت نوار و باريكه نيز توليد و به بازار عرضه مي‌شود</a:t>
            </a:r>
            <a:r>
              <a:rPr lang="en-US" sz="1292" dirty="0">
                <a:solidFill>
                  <a:prstClr val="black"/>
                </a:solidFill>
                <a:cs typeface="B Nazanin" pitchFamily="2" charset="-78"/>
              </a:rPr>
              <a:t>.</a:t>
            </a:r>
          </a:p>
        </p:txBody>
      </p:sp>
      <p:pic>
        <p:nvPicPr>
          <p:cNvPr id="4" name="Picture 3" descr="Foam-yazdi-Rubber-Flooring-park4.jpg"/>
          <p:cNvPicPr>
            <a:picLocks noChangeAspect="1"/>
          </p:cNvPicPr>
          <p:nvPr/>
        </p:nvPicPr>
        <p:blipFill>
          <a:blip r:embed="rId2"/>
          <a:stretch>
            <a:fillRect/>
          </a:stretch>
        </p:blipFill>
        <p:spPr>
          <a:xfrm>
            <a:off x="916210" y="969650"/>
            <a:ext cx="1815529" cy="1815529"/>
          </a:xfrm>
          <a:prstGeom prst="rect">
            <a:avLst/>
          </a:prstGeom>
          <a:ln>
            <a:noFill/>
          </a:ln>
          <a:effectLst>
            <a:outerShdw blurRad="190500" algn="tl" rotWithShape="0">
              <a:srgbClr val="000000">
                <a:alpha val="70000"/>
              </a:srgbClr>
            </a:outerShdw>
          </a:effectLst>
        </p:spPr>
      </p:pic>
      <p:pic>
        <p:nvPicPr>
          <p:cNvPr id="5" name="Picture 4" descr="48089-BigPic.jpg"/>
          <p:cNvPicPr>
            <a:picLocks noChangeAspect="1"/>
          </p:cNvPicPr>
          <p:nvPr/>
        </p:nvPicPr>
        <p:blipFill>
          <a:blip r:embed="rId3"/>
          <a:stretch>
            <a:fillRect/>
          </a:stretch>
        </p:blipFill>
        <p:spPr>
          <a:xfrm>
            <a:off x="3574967" y="4499417"/>
            <a:ext cx="2240890" cy="1394546"/>
          </a:xfrm>
          <a:prstGeom prst="rect">
            <a:avLst/>
          </a:prstGeom>
          <a:ln>
            <a:noFill/>
          </a:ln>
          <a:effectLst>
            <a:outerShdw blurRad="190500" algn="tl" rotWithShape="0">
              <a:srgbClr val="000000">
                <a:alpha val="70000"/>
              </a:srgbClr>
            </a:outerShdw>
          </a:effectLst>
        </p:spPr>
      </p:pic>
      <p:pic>
        <p:nvPicPr>
          <p:cNvPr id="7" name="Picture 6" descr="Product_2012594823_Product_foam.jpg"/>
          <p:cNvPicPr>
            <a:picLocks noChangeAspect="1"/>
          </p:cNvPicPr>
          <p:nvPr/>
        </p:nvPicPr>
        <p:blipFill>
          <a:blip r:embed="rId4"/>
          <a:stretch>
            <a:fillRect/>
          </a:stretch>
        </p:blipFill>
        <p:spPr>
          <a:xfrm>
            <a:off x="916209" y="3221102"/>
            <a:ext cx="2250498" cy="2672861"/>
          </a:xfrm>
          <a:prstGeom prst="rect">
            <a:avLst/>
          </a:prstGeom>
          <a:ln>
            <a:noFill/>
          </a:ln>
          <a:effectLst>
            <a:outerShdw blurRad="190500" algn="tl" rotWithShape="0">
              <a:srgbClr val="000000">
                <a:alpha val="70000"/>
              </a:srgbClr>
            </a:outerShdw>
          </a:effectLst>
        </p:spPr>
      </p:pic>
      <p:pic>
        <p:nvPicPr>
          <p:cNvPr id="8" name="Picture 7" descr="Product_20118154048_01.jpg"/>
          <p:cNvPicPr>
            <a:picLocks noChangeAspect="1"/>
          </p:cNvPicPr>
          <p:nvPr/>
        </p:nvPicPr>
        <p:blipFill>
          <a:blip r:embed="rId5"/>
          <a:stretch>
            <a:fillRect/>
          </a:stretch>
        </p:blipFill>
        <p:spPr>
          <a:xfrm>
            <a:off x="6233723" y="3321965"/>
            <a:ext cx="1916391" cy="257199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2941212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699006" y="969651"/>
            <a:ext cx="1528785"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کفپوش‏های </a:t>
            </a:r>
            <a:r>
              <a:rPr lang="en-US" sz="1385" b="0">
                <a:solidFill>
                  <a:prstClr val="black">
                    <a:lumMod val="95000"/>
                    <a:lumOff val="5000"/>
                  </a:prstClr>
                </a:solidFill>
                <a:latin typeface="Times New Roman" pitchFamily="18" charset="0"/>
                <a:cs typeface="Times New Roman" pitchFamily="18" charset="0"/>
              </a:rPr>
              <a:t>P.V.C</a:t>
            </a:r>
          </a:p>
        </p:txBody>
      </p:sp>
      <p:sp>
        <p:nvSpPr>
          <p:cNvPr id="13" name="Rectangle 1"/>
          <p:cNvSpPr>
            <a:spLocks noChangeArrowheads="1"/>
          </p:cNvSpPr>
          <p:nvPr/>
        </p:nvSpPr>
        <p:spPr bwMode="auto">
          <a:xfrm>
            <a:off x="3302402" y="1501402"/>
            <a:ext cx="4925388" cy="1312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defTabSz="843880" eaLnBrk="0" fontAlgn="base" hangingPunct="0">
              <a:spcBef>
                <a:spcPct val="0"/>
              </a:spcBef>
              <a:spcAft>
                <a:spcPct val="0"/>
              </a:spcAft>
            </a:pPr>
            <a:r>
              <a:rPr lang="fa-IR" sz="1292" dirty="0">
                <a:solidFill>
                  <a:prstClr val="black"/>
                </a:solidFill>
                <a:cs typeface="B Nazanin" pitchFamily="2" charset="-78"/>
              </a:rPr>
              <a:t>پلي ونيل كلرايد </a:t>
            </a:r>
            <a:r>
              <a:rPr lang="en-US" sz="1292" dirty="0">
                <a:solidFill>
                  <a:prstClr val="black"/>
                </a:solidFill>
                <a:cs typeface="B Nazanin" pitchFamily="2" charset="-78"/>
              </a:rPr>
              <a:t>Polyvinyl Chloride </a:t>
            </a:r>
            <a:r>
              <a:rPr lang="fa-IR" sz="1292" dirty="0">
                <a:solidFill>
                  <a:prstClr val="black"/>
                </a:solidFill>
                <a:cs typeface="B Nazanin" pitchFamily="2" charset="-78"/>
              </a:rPr>
              <a:t> با نام اختصاري پي وي سي يك نوع پليمر ترمو پلاستيك است كه در صنايع متعددي كاربرد دارد. پي وي سي يكي از با ارزش ترين محصولات در صنايع شيميايي محسوب مي‏گردد. بيش از 50 درصد پي وي سي توليد شده در صنعت ساختمان كاربرد دارد. بعنوان يك مادة ساختماني مقرون به صرفه و داراي مزاياي متعددي مي‏باشد. بطوريكه در سالهاي اخير جايگزين مواد ساختماني سنتي از قبيل خاك رس، چوب و بتن در بسياري از مناطق شده است</a:t>
            </a:r>
            <a:r>
              <a:rPr lang="en-US" sz="1292" dirty="0">
                <a:solidFill>
                  <a:prstClr val="black"/>
                </a:solidFill>
                <a:cs typeface="B Nazanin" pitchFamily="2" charset="-78"/>
              </a:rPr>
              <a:t>.</a:t>
            </a:r>
            <a:endParaRPr lang="fa-IR" sz="1292" dirty="0">
              <a:solidFill>
                <a:prstClr val="black"/>
              </a:solidFill>
              <a:cs typeface="B Nazanin" pitchFamily="2" charset="-78"/>
            </a:endParaRPr>
          </a:p>
        </p:txBody>
      </p:sp>
      <p:pic>
        <p:nvPicPr>
          <p:cNvPr id="4" name="Picture 3" descr="pvc 4.jpg"/>
          <p:cNvPicPr>
            <a:picLocks noChangeAspect="1"/>
          </p:cNvPicPr>
          <p:nvPr/>
        </p:nvPicPr>
        <p:blipFill>
          <a:blip r:embed="rId2"/>
          <a:stretch>
            <a:fillRect/>
          </a:stretch>
        </p:blipFill>
        <p:spPr>
          <a:xfrm>
            <a:off x="1013264" y="3254343"/>
            <a:ext cx="2652069" cy="2608889"/>
          </a:xfrm>
          <a:prstGeom prst="rect">
            <a:avLst/>
          </a:prstGeom>
          <a:ln>
            <a:noFill/>
          </a:ln>
          <a:effectLst>
            <a:outerShdw blurRad="190500" algn="tl" rotWithShape="0">
              <a:srgbClr val="000000">
                <a:alpha val="70000"/>
              </a:srgbClr>
            </a:outerShdw>
          </a:effectLst>
        </p:spPr>
      </p:pic>
      <p:pic>
        <p:nvPicPr>
          <p:cNvPr id="5" name="Picture 4" descr="pvc-coin.jpg"/>
          <p:cNvPicPr>
            <a:picLocks noChangeAspect="1"/>
          </p:cNvPicPr>
          <p:nvPr/>
        </p:nvPicPr>
        <p:blipFill>
          <a:blip r:embed="rId3"/>
          <a:stretch>
            <a:fillRect/>
          </a:stretch>
        </p:blipFill>
        <p:spPr>
          <a:xfrm>
            <a:off x="982678" y="969650"/>
            <a:ext cx="1728193" cy="1728193"/>
          </a:xfrm>
          <a:prstGeom prst="rect">
            <a:avLst/>
          </a:prstGeom>
          <a:ln>
            <a:noFill/>
          </a:ln>
          <a:effectLst>
            <a:outerShdw blurRad="190500" algn="tl" rotWithShape="0">
              <a:srgbClr val="000000">
                <a:alpha val="70000"/>
              </a:srgbClr>
            </a:outerShdw>
          </a:effectLst>
        </p:spPr>
      </p:pic>
      <p:pic>
        <p:nvPicPr>
          <p:cNvPr id="7" name="Picture 6" descr="PVC_floor_roll.jpg"/>
          <p:cNvPicPr>
            <a:picLocks noChangeAspect="1"/>
          </p:cNvPicPr>
          <p:nvPr/>
        </p:nvPicPr>
        <p:blipFill>
          <a:blip r:embed="rId4"/>
          <a:stretch>
            <a:fillRect/>
          </a:stretch>
        </p:blipFill>
        <p:spPr>
          <a:xfrm>
            <a:off x="4239655" y="3919016"/>
            <a:ext cx="2592288" cy="194421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179610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699006" y="969651"/>
            <a:ext cx="1528785"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کفپوش‏های </a:t>
            </a:r>
            <a:r>
              <a:rPr lang="en-US" sz="1385" b="0">
                <a:solidFill>
                  <a:prstClr val="black">
                    <a:lumMod val="95000"/>
                    <a:lumOff val="5000"/>
                  </a:prstClr>
                </a:solidFill>
                <a:latin typeface="Times New Roman" pitchFamily="18" charset="0"/>
                <a:cs typeface="Times New Roman" pitchFamily="18" charset="0"/>
              </a:rPr>
              <a:t>P.V.C</a:t>
            </a:r>
          </a:p>
        </p:txBody>
      </p:sp>
      <p:sp>
        <p:nvSpPr>
          <p:cNvPr id="13" name="Rectangle 1"/>
          <p:cNvSpPr>
            <a:spLocks noChangeArrowheads="1"/>
          </p:cNvSpPr>
          <p:nvPr/>
        </p:nvSpPr>
        <p:spPr bwMode="auto">
          <a:xfrm>
            <a:off x="982678" y="1517159"/>
            <a:ext cx="7245113" cy="1312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fa-IR" sz="1292" dirty="0">
                <a:solidFill>
                  <a:prstClr val="black"/>
                </a:solidFill>
                <a:cs typeface="B Nazanin" pitchFamily="2" charset="-78"/>
              </a:rPr>
              <a:t>پي وي سي برخلاف كفپوش‌های چوبی </a:t>
            </a:r>
            <a:r>
              <a:rPr lang="fa-IR" sz="1246" b="1" dirty="0">
                <a:solidFill>
                  <a:prstClr val="black"/>
                </a:solidFill>
                <a:cs typeface="B Nazanin" pitchFamily="2" charset="-78"/>
              </a:rPr>
              <a:t>نیازی به واكس زدن ندارند</a:t>
            </a:r>
            <a:r>
              <a:rPr lang="fa-IR" sz="1292" dirty="0">
                <a:solidFill>
                  <a:prstClr val="black"/>
                </a:solidFill>
                <a:cs typeface="B Nazanin" pitchFamily="2" charset="-78"/>
              </a:rPr>
              <a:t> و به‌ راحتی تمیز می‏شوند. </a:t>
            </a:r>
          </a:p>
          <a:p>
            <a:pPr algn="justLow"/>
            <a:r>
              <a:rPr lang="fa-IR" sz="1292" dirty="0">
                <a:solidFill>
                  <a:prstClr val="black"/>
                </a:solidFill>
                <a:cs typeface="B Nazanin" pitchFamily="2" charset="-78"/>
              </a:rPr>
              <a:t>اما چند توصیه‌ در این مورد وجود دارد :</a:t>
            </a:r>
          </a:p>
          <a:p>
            <a:pPr algn="justLow"/>
            <a:r>
              <a:rPr lang="fa-IR" sz="1292" dirty="0">
                <a:solidFill>
                  <a:prstClr val="black"/>
                </a:solidFill>
                <a:cs typeface="B Nazanin" pitchFamily="2" charset="-78"/>
              </a:rPr>
              <a:t>* لكه‌های ایجاد شده را می توان با مخلوطی از آب و كف مایع ظرفشویی از بین برد.</a:t>
            </a:r>
          </a:p>
          <a:p>
            <a:pPr algn="justLow"/>
            <a:r>
              <a:rPr lang="fa-IR" sz="1292" dirty="0">
                <a:solidFill>
                  <a:prstClr val="black"/>
                </a:solidFill>
                <a:cs typeface="B Nazanin" pitchFamily="2" charset="-78"/>
              </a:rPr>
              <a:t>* اگر هنگام شستشو از مایعاتی استفاده می شود كه برای همه سطوح قابل استفاده‌‌اند، ابتدا مقداری از آن را باید در گوشه‌ای از</a:t>
            </a:r>
          </a:p>
          <a:p>
            <a:pPr algn="justLow"/>
            <a:r>
              <a:rPr lang="fa-IR" sz="1292" dirty="0">
                <a:solidFill>
                  <a:prstClr val="black"/>
                </a:solidFill>
                <a:cs typeface="B Nazanin" pitchFamily="2" charset="-78"/>
              </a:rPr>
              <a:t> فضا امتحان كرد و بعد در صورتی كه به وینیل‌ها آسیبی نرسید، آن را به كار برد.</a:t>
            </a:r>
          </a:p>
          <a:p>
            <a:pPr algn="justLow"/>
            <a:r>
              <a:rPr lang="fa-IR" sz="1292" dirty="0">
                <a:solidFill>
                  <a:prstClr val="black"/>
                </a:solidFill>
                <a:cs typeface="B Nazanin" pitchFamily="2" charset="-78"/>
              </a:rPr>
              <a:t>* هرگز نباید برای شستشو، كفپوش‌ها را در آب غوطه‌ور کرد، چون آب از درزها نفوذ كرده و چسب وینیل‌ها را از بین می برد.</a:t>
            </a:r>
          </a:p>
        </p:txBody>
      </p:sp>
      <p:sp>
        <p:nvSpPr>
          <p:cNvPr id="7" name="TextBox 6"/>
          <p:cNvSpPr txBox="1"/>
          <p:nvPr/>
        </p:nvSpPr>
        <p:spPr>
          <a:xfrm>
            <a:off x="5236689" y="969651"/>
            <a:ext cx="1262910"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r>
              <a:rPr lang="fa-IR" sz="1477">
                <a:solidFill>
                  <a:prstClr val="black">
                    <a:lumMod val="95000"/>
                    <a:lumOff val="5000"/>
                  </a:prstClr>
                </a:solidFill>
              </a:rPr>
              <a:t>تمیز کردن</a:t>
            </a:r>
            <a:endParaRPr lang="en-US" sz="1477">
              <a:solidFill>
                <a:srgbClr val="FF0000"/>
              </a:solidFill>
            </a:endParaRPr>
          </a:p>
        </p:txBody>
      </p:sp>
      <p:pic>
        <p:nvPicPr>
          <p:cNvPr id="5" name="Picture 4" descr="img2661407.jpg"/>
          <p:cNvPicPr>
            <a:picLocks noChangeAspect="1"/>
          </p:cNvPicPr>
          <p:nvPr/>
        </p:nvPicPr>
        <p:blipFill>
          <a:blip r:embed="rId2" cstate="print"/>
          <a:stretch>
            <a:fillRect/>
          </a:stretch>
        </p:blipFill>
        <p:spPr>
          <a:xfrm>
            <a:off x="1148850" y="3186635"/>
            <a:ext cx="3456384" cy="2521022"/>
          </a:xfrm>
          <a:prstGeom prst="rect">
            <a:avLst/>
          </a:prstGeom>
          <a:ln>
            <a:noFill/>
          </a:ln>
          <a:effectLst>
            <a:outerShdw blurRad="190500" algn="tl" rotWithShape="0">
              <a:srgbClr val="000000">
                <a:alpha val="70000"/>
              </a:srgbClr>
            </a:outerShdw>
          </a:effectLst>
        </p:spPr>
      </p:pic>
      <p:pic>
        <p:nvPicPr>
          <p:cNvPr id="8" name="Picture 7" descr="ItemS_633871487246.jpg"/>
          <p:cNvPicPr>
            <a:picLocks noChangeAspect="1"/>
          </p:cNvPicPr>
          <p:nvPr/>
        </p:nvPicPr>
        <p:blipFill>
          <a:blip r:embed="rId3"/>
          <a:stretch>
            <a:fillRect/>
          </a:stretch>
        </p:blipFill>
        <p:spPr>
          <a:xfrm>
            <a:off x="5901379" y="4859100"/>
            <a:ext cx="922343" cy="848556"/>
          </a:xfrm>
          <a:prstGeom prst="rect">
            <a:avLst/>
          </a:prstGeom>
          <a:ln>
            <a:noFill/>
          </a:ln>
          <a:effectLst>
            <a:outerShdw blurRad="190500" algn="tl" rotWithShape="0">
              <a:srgbClr val="000000">
                <a:alpha val="70000"/>
              </a:srgbClr>
            </a:outerShdw>
          </a:effectLst>
        </p:spPr>
      </p:pic>
      <p:pic>
        <p:nvPicPr>
          <p:cNvPr id="9" name="Picture 8" descr="ItemS_633871494480.jpg"/>
          <p:cNvPicPr>
            <a:picLocks noChangeAspect="1"/>
          </p:cNvPicPr>
          <p:nvPr/>
        </p:nvPicPr>
        <p:blipFill>
          <a:blip r:embed="rId4"/>
          <a:stretch>
            <a:fillRect/>
          </a:stretch>
        </p:blipFill>
        <p:spPr>
          <a:xfrm>
            <a:off x="7170992" y="4840654"/>
            <a:ext cx="922345" cy="867003"/>
          </a:xfrm>
          <a:prstGeom prst="rect">
            <a:avLst/>
          </a:prstGeom>
          <a:ln>
            <a:noFill/>
          </a:ln>
          <a:effectLst>
            <a:outerShdw blurRad="190500" algn="tl" rotWithShape="0">
              <a:srgbClr val="000000">
                <a:alpha val="70000"/>
              </a:srgbClr>
            </a:outerShdw>
          </a:effectLst>
        </p:spPr>
      </p:pic>
      <p:pic>
        <p:nvPicPr>
          <p:cNvPr id="10" name="Picture 9" descr="ItemS_633871495268.jpg"/>
          <p:cNvPicPr>
            <a:picLocks noChangeAspect="1"/>
          </p:cNvPicPr>
          <p:nvPr/>
        </p:nvPicPr>
        <p:blipFill>
          <a:blip r:embed="rId5"/>
          <a:stretch>
            <a:fillRect/>
          </a:stretch>
        </p:blipFill>
        <p:spPr>
          <a:xfrm>
            <a:off x="7164288" y="3694876"/>
            <a:ext cx="922344" cy="81781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1517634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632537" y="969651"/>
            <a:ext cx="1595254"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کفپوش‏های چوبی</a:t>
            </a:r>
            <a:endParaRPr lang="en-US" sz="1385" b="0">
              <a:solidFill>
                <a:prstClr val="black">
                  <a:lumMod val="95000"/>
                  <a:lumOff val="5000"/>
                </a:prstClr>
              </a:solidFill>
              <a:latin typeface="Times New Roman" pitchFamily="18" charset="0"/>
              <a:cs typeface="Times New Roman" pitchFamily="18" charset="0"/>
            </a:endParaRPr>
          </a:p>
        </p:txBody>
      </p:sp>
      <p:sp>
        <p:nvSpPr>
          <p:cNvPr id="13" name="Rectangle 1"/>
          <p:cNvSpPr>
            <a:spLocks noChangeArrowheads="1"/>
          </p:cNvSpPr>
          <p:nvPr/>
        </p:nvSpPr>
        <p:spPr bwMode="auto">
          <a:xfrm>
            <a:off x="3508497" y="1301995"/>
            <a:ext cx="4719294" cy="3286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defTabSz="843880" eaLnBrk="0" fontAlgn="base" hangingPunct="0">
              <a:spcBef>
                <a:spcPct val="0"/>
              </a:spcBef>
              <a:spcAft>
                <a:spcPct val="0"/>
              </a:spcAft>
            </a:pPr>
            <a:r>
              <a:rPr lang="ar-SA" sz="1292" dirty="0">
                <a:solidFill>
                  <a:prstClr val="black"/>
                </a:solidFill>
                <a:cs typeface="B Nazanin" pitchFamily="2" charset="-78"/>
              </a:rPr>
              <a:t>از گذشته‌هاي دور در مناطقي كه چوب مرغوب و فراوان در دسترس بوده، قسمتهاي مختلف ساختمانها از جمله كف، بدنه و سقف آنها را با چوب مي‌پوشانده‌اند</a:t>
            </a:r>
            <a:r>
              <a:rPr lang="en-US" sz="1292" dirty="0">
                <a:solidFill>
                  <a:prstClr val="black"/>
                </a:solidFill>
                <a:cs typeface="B Nazanin" pitchFamily="2" charset="-78"/>
              </a:rPr>
              <a:t>.</a:t>
            </a:r>
          </a:p>
          <a:p>
            <a:pPr algn="justLow" defTabSz="843880" eaLnBrk="0" fontAlgn="base" hangingPunct="0">
              <a:spcBef>
                <a:spcPct val="0"/>
              </a:spcBef>
              <a:spcAft>
                <a:spcPct val="0"/>
              </a:spcAft>
            </a:pPr>
            <a:r>
              <a:rPr lang="ar-SA" sz="1292" dirty="0">
                <a:solidFill>
                  <a:prstClr val="black"/>
                </a:solidFill>
                <a:cs typeface="B Nazanin" pitchFamily="2" charset="-78"/>
              </a:rPr>
              <a:t>امروزه نيز پوششهاي چوبي به اشكال و شيوه‌هاي گوناگون متداول است. در پوششهاي چوبي از نرم‌چوبها و سخت‌چوبها در رنگها و نقشهاي متفاوت استفاده مي‌شود</a:t>
            </a:r>
            <a:r>
              <a:rPr lang="en-US" sz="1292" dirty="0">
                <a:solidFill>
                  <a:prstClr val="black"/>
                </a:solidFill>
                <a:cs typeface="B Nazanin" pitchFamily="2" charset="-78"/>
              </a:rPr>
              <a:t>.</a:t>
            </a:r>
          </a:p>
          <a:p>
            <a:pPr algn="justLow" defTabSz="843880" eaLnBrk="0" fontAlgn="base" hangingPunct="0">
              <a:spcBef>
                <a:spcPct val="0"/>
              </a:spcBef>
              <a:spcAft>
                <a:spcPct val="0"/>
              </a:spcAft>
            </a:pPr>
            <a:r>
              <a:rPr lang="ar-SA" sz="1292" dirty="0">
                <a:solidFill>
                  <a:prstClr val="black"/>
                </a:solidFill>
                <a:cs typeface="B Nazanin" pitchFamily="2" charset="-78"/>
              </a:rPr>
              <a:t>پوششهاي چوبي داراي انواعي به اين شرح هستند</a:t>
            </a:r>
            <a:r>
              <a:rPr lang="en-US" sz="1292" dirty="0">
                <a:solidFill>
                  <a:prstClr val="black"/>
                </a:solidFill>
                <a:cs typeface="B Nazanin" pitchFamily="2" charset="-78"/>
              </a:rPr>
              <a:t>:</a:t>
            </a:r>
          </a:p>
          <a:p>
            <a:pPr algn="justLow" defTabSz="843880" eaLnBrk="0" fontAlgn="base" hangingPunct="0">
              <a:spcBef>
                <a:spcPct val="0"/>
              </a:spcBef>
              <a:spcAft>
                <a:spcPct val="0"/>
              </a:spcAft>
            </a:pPr>
            <a:r>
              <a:rPr lang="ar-SA" sz="1292" b="1" dirty="0">
                <a:solidFill>
                  <a:prstClr val="black"/>
                </a:solidFill>
                <a:cs typeface="B Nazanin" pitchFamily="2" charset="-78"/>
              </a:rPr>
              <a:t>الف:  كفپوش الواري</a:t>
            </a:r>
            <a:endParaRPr lang="en-US" sz="1292" b="1" dirty="0">
              <a:solidFill>
                <a:prstClr val="black"/>
              </a:solidFill>
              <a:cs typeface="B Nazanin" pitchFamily="2" charset="-78"/>
            </a:endParaRPr>
          </a:p>
          <a:p>
            <a:pPr algn="justLow" defTabSz="843880" eaLnBrk="0" fontAlgn="base" hangingPunct="0">
              <a:spcBef>
                <a:spcPct val="0"/>
              </a:spcBef>
              <a:spcAft>
                <a:spcPct val="0"/>
              </a:spcAft>
            </a:pPr>
            <a:r>
              <a:rPr lang="fa-IR" sz="1292" dirty="0">
                <a:solidFill>
                  <a:prstClr val="black"/>
                </a:solidFill>
                <a:cs typeface="B Nazanin" pitchFamily="2" charset="-78"/>
              </a:rPr>
              <a:t>ک</a:t>
            </a:r>
            <a:r>
              <a:rPr lang="ar-SA" sz="1292" dirty="0">
                <a:solidFill>
                  <a:prstClr val="black"/>
                </a:solidFill>
                <a:cs typeface="B Nazanin" pitchFamily="2" charset="-78"/>
              </a:rPr>
              <a:t>فپوش الواري به صورت تخته‌هاي بلند به عرض 80 تا 250 ميليمتر و به ضخامت حدود 20 تا 40 ميليمتر بسته به نوع استفاده ساخته شده، </a:t>
            </a:r>
            <a:r>
              <a:rPr lang="ar-SA" sz="1246" b="1" dirty="0">
                <a:solidFill>
                  <a:prstClr val="black"/>
                </a:solidFill>
                <a:cs typeface="B Nazanin" pitchFamily="2" charset="-78"/>
              </a:rPr>
              <a:t>اتصال آنها از پهلو و انتها با كام و زبانه است و با ميخهاي آهني يا چوبي به زيرسازي، نصب و محكم مي‌شوند</a:t>
            </a:r>
            <a:r>
              <a:rPr lang="fa-IR" sz="1246" b="1" dirty="0">
                <a:solidFill>
                  <a:prstClr val="black"/>
                </a:solidFill>
                <a:cs typeface="B Nazanin" pitchFamily="2" charset="-78"/>
              </a:rPr>
              <a:t>.</a:t>
            </a:r>
          </a:p>
          <a:p>
            <a:pPr algn="justLow" defTabSz="843880" eaLnBrk="0" fontAlgn="base" hangingPunct="0">
              <a:spcBef>
                <a:spcPct val="0"/>
              </a:spcBef>
              <a:spcAft>
                <a:spcPct val="0"/>
              </a:spcAft>
            </a:pPr>
            <a:endParaRPr lang="en-US" sz="1246" b="1" dirty="0">
              <a:solidFill>
                <a:prstClr val="black"/>
              </a:solidFill>
              <a:cs typeface="B Nazanin" pitchFamily="2" charset="-78"/>
            </a:endParaRPr>
          </a:p>
          <a:p>
            <a:pPr algn="justLow" defTabSz="843880" eaLnBrk="0" fontAlgn="base" hangingPunct="0">
              <a:spcBef>
                <a:spcPct val="0"/>
              </a:spcBef>
              <a:spcAft>
                <a:spcPct val="0"/>
              </a:spcAft>
            </a:pPr>
            <a:r>
              <a:rPr lang="ar-SA" sz="1292" b="1" dirty="0">
                <a:solidFill>
                  <a:prstClr val="black"/>
                </a:solidFill>
                <a:cs typeface="B Nazanin" pitchFamily="2" charset="-78"/>
              </a:rPr>
              <a:t>ب:   كفپوش نواري</a:t>
            </a:r>
            <a:endParaRPr lang="fa-IR" sz="1292" b="1" dirty="0">
              <a:solidFill>
                <a:prstClr val="black"/>
              </a:solidFill>
              <a:cs typeface="B Nazanin" pitchFamily="2" charset="-78"/>
            </a:endParaRPr>
          </a:p>
          <a:p>
            <a:pPr algn="justLow" defTabSz="843880" eaLnBrk="0" fontAlgn="base" hangingPunct="0">
              <a:spcBef>
                <a:spcPct val="0"/>
              </a:spcBef>
              <a:spcAft>
                <a:spcPct val="0"/>
              </a:spcAft>
            </a:pPr>
            <a:r>
              <a:rPr lang="ar-SA" sz="1292" dirty="0">
                <a:solidFill>
                  <a:prstClr val="black"/>
                </a:solidFill>
                <a:cs typeface="B Nazanin" pitchFamily="2" charset="-78"/>
              </a:rPr>
              <a:t>كفپوش نواري مانند كفپوش الواري است، ولي تخته‌ها كوچكتر شده و به شكل نوارهاي باريكي درآمده‌اند. پهناي تخته‌ها معمولاً 75، 100 و 150 ميليمتر است و ضخامت آنها از 10 تا 40 ميليمتر تغيير مي‌كند. </a:t>
            </a:r>
            <a:r>
              <a:rPr lang="ar-SA" sz="1246" b="1" dirty="0">
                <a:solidFill>
                  <a:prstClr val="black"/>
                </a:solidFill>
                <a:cs typeface="B Nazanin" pitchFamily="2" charset="-78"/>
              </a:rPr>
              <a:t>نرم‌چوبها از گونه‌هاي كاج و سخت‌چوبها از نوع بلوط غان، راش و افرا انتخاب مي‌شوند.</a:t>
            </a:r>
            <a:r>
              <a:rPr lang="ar-SA" sz="1292" dirty="0">
                <a:solidFill>
                  <a:prstClr val="black"/>
                </a:solidFill>
                <a:cs typeface="B Nazanin" pitchFamily="2" charset="-78"/>
              </a:rPr>
              <a:t> اين كفپوشها به لحاظ مرغوبيت، دوام و پايداري در برابر سايش، درجه‌بندي و استاندارد شده‌اند</a:t>
            </a:r>
            <a:r>
              <a:rPr lang="fa-IR" sz="1292" dirty="0">
                <a:solidFill>
                  <a:prstClr val="black"/>
                </a:solidFill>
                <a:cs typeface="B Nazanin" pitchFamily="2" charset="-78"/>
              </a:rPr>
              <a:t>.</a:t>
            </a:r>
            <a:endParaRPr lang="en-US" sz="1292" dirty="0">
              <a:solidFill>
                <a:prstClr val="black"/>
              </a:solidFill>
              <a:cs typeface="B Nazanin" pitchFamily="2" charset="-78"/>
            </a:endParaRPr>
          </a:p>
        </p:txBody>
      </p:sp>
      <p:pic>
        <p:nvPicPr>
          <p:cNvPr id="4" name="Picture 3" descr="DSC_0263a_0.jpg"/>
          <p:cNvPicPr>
            <a:picLocks noChangeAspect="1"/>
          </p:cNvPicPr>
          <p:nvPr/>
        </p:nvPicPr>
        <p:blipFill>
          <a:blip r:embed="rId2"/>
          <a:stretch>
            <a:fillRect/>
          </a:stretch>
        </p:blipFill>
        <p:spPr>
          <a:xfrm>
            <a:off x="5037283" y="4610368"/>
            <a:ext cx="2220121" cy="1477389"/>
          </a:xfrm>
          <a:prstGeom prst="rect">
            <a:avLst/>
          </a:prstGeom>
          <a:ln>
            <a:noFill/>
          </a:ln>
          <a:effectLst>
            <a:outerShdw blurRad="190500" algn="tl" rotWithShape="0">
              <a:srgbClr val="000000">
                <a:alpha val="70000"/>
              </a:srgbClr>
            </a:outerShdw>
          </a:effectLst>
        </p:spPr>
      </p:pic>
      <p:pic>
        <p:nvPicPr>
          <p:cNvPr id="5" name="Picture 4" descr="images.jpg"/>
          <p:cNvPicPr>
            <a:picLocks noChangeAspect="1"/>
          </p:cNvPicPr>
          <p:nvPr/>
        </p:nvPicPr>
        <p:blipFill>
          <a:blip r:embed="rId3"/>
          <a:stretch>
            <a:fillRect/>
          </a:stretch>
        </p:blipFill>
        <p:spPr>
          <a:xfrm>
            <a:off x="916209" y="2251926"/>
            <a:ext cx="2268253" cy="1509419"/>
          </a:xfrm>
          <a:prstGeom prst="rect">
            <a:avLst/>
          </a:prstGeom>
          <a:ln>
            <a:noFill/>
          </a:ln>
          <a:effectLst>
            <a:outerShdw blurRad="190500" algn="tl" rotWithShape="0">
              <a:srgbClr val="000000">
                <a:alpha val="70000"/>
              </a:srgbClr>
            </a:outerShdw>
          </a:effectLst>
        </p:spPr>
      </p:pic>
      <p:pic>
        <p:nvPicPr>
          <p:cNvPr id="7" name="Picture 6" descr="سز.jpeg"/>
          <p:cNvPicPr>
            <a:picLocks noChangeAspect="1"/>
          </p:cNvPicPr>
          <p:nvPr/>
        </p:nvPicPr>
        <p:blipFill>
          <a:blip r:embed="rId4"/>
          <a:stretch>
            <a:fillRect/>
          </a:stretch>
        </p:blipFill>
        <p:spPr>
          <a:xfrm>
            <a:off x="916209" y="969650"/>
            <a:ext cx="2268253" cy="930565"/>
          </a:xfrm>
          <a:prstGeom prst="rect">
            <a:avLst/>
          </a:prstGeom>
          <a:ln>
            <a:noFill/>
          </a:ln>
          <a:effectLst>
            <a:outerShdw blurRad="190500" algn="tl" rotWithShape="0">
              <a:srgbClr val="000000">
                <a:alpha val="70000"/>
              </a:srgbClr>
            </a:outerShdw>
          </a:effectLst>
        </p:spPr>
      </p:pic>
      <p:pic>
        <p:nvPicPr>
          <p:cNvPr id="8" name="Picture 7" descr="cnvgnegxdtockg9mhrv2.jpg"/>
          <p:cNvPicPr>
            <a:picLocks noChangeAspect="1"/>
          </p:cNvPicPr>
          <p:nvPr/>
        </p:nvPicPr>
        <p:blipFill>
          <a:blip r:embed="rId5"/>
          <a:stretch>
            <a:fillRect/>
          </a:stretch>
        </p:blipFill>
        <p:spPr>
          <a:xfrm>
            <a:off x="2690010" y="4589270"/>
            <a:ext cx="1972692" cy="1479519"/>
          </a:xfrm>
          <a:prstGeom prst="rect">
            <a:avLst/>
          </a:prstGeom>
          <a:ln>
            <a:noFill/>
          </a:ln>
          <a:effectLst>
            <a:outerShdw blurRad="190500" algn="tl" rotWithShape="0">
              <a:srgbClr val="000000">
                <a:alpha val="70000"/>
              </a:srgbClr>
            </a:outerShdw>
          </a:effectLst>
        </p:spPr>
      </p:pic>
      <p:pic>
        <p:nvPicPr>
          <p:cNvPr id="9" name="Picture 8" descr="67481_235.jpg"/>
          <p:cNvPicPr>
            <a:picLocks noChangeAspect="1"/>
          </p:cNvPicPr>
          <p:nvPr/>
        </p:nvPicPr>
        <p:blipFill>
          <a:blip r:embed="rId6"/>
          <a:stretch>
            <a:fillRect/>
          </a:stretch>
        </p:blipFill>
        <p:spPr>
          <a:xfrm>
            <a:off x="916209" y="4119787"/>
            <a:ext cx="1462316" cy="194687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206105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
          <p:cNvSpPr>
            <a:spLocks noChangeArrowheads="1"/>
          </p:cNvSpPr>
          <p:nvPr/>
        </p:nvSpPr>
        <p:spPr bwMode="auto">
          <a:xfrm>
            <a:off x="4704938" y="1567870"/>
            <a:ext cx="3522852" cy="1526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marL="159731" indent="-159731" algn="justLow">
              <a:buFont typeface="Arial" pitchFamily="34" charset="0"/>
              <a:buChar char="•"/>
            </a:pPr>
            <a:r>
              <a:rPr lang="fa-IR" sz="1385" dirty="0">
                <a:solidFill>
                  <a:prstClr val="black"/>
                </a:solidFill>
                <a:cs typeface="B Nazanin" pitchFamily="2" charset="-78"/>
              </a:rPr>
              <a:t>استحکام و پایداری</a:t>
            </a:r>
            <a:endParaRPr lang="en-US" sz="1385" dirty="0">
              <a:solidFill>
                <a:prstClr val="black"/>
              </a:solidFill>
              <a:cs typeface="B Nazanin" pitchFamily="2" charset="-78"/>
            </a:endParaRPr>
          </a:p>
          <a:p>
            <a:pPr algn="justLow"/>
            <a:endParaRPr lang="fa-IR" sz="554" dirty="0">
              <a:solidFill>
                <a:prstClr val="black"/>
              </a:solidFill>
              <a:cs typeface="B Nazanin" pitchFamily="2" charset="-78"/>
            </a:endParaRPr>
          </a:p>
          <a:p>
            <a:pPr marL="159731" indent="-159731" algn="justLow">
              <a:buFont typeface="Arial" pitchFamily="34" charset="0"/>
              <a:buChar char="•"/>
            </a:pPr>
            <a:r>
              <a:rPr lang="fa-IR" sz="1385" dirty="0">
                <a:solidFill>
                  <a:prstClr val="black"/>
                </a:solidFill>
                <a:cs typeface="B Nazanin" pitchFamily="2" charset="-78"/>
              </a:rPr>
              <a:t>مقاومت در برابر نفوذ و عبور رطوبت</a:t>
            </a:r>
            <a:endParaRPr lang="en-US" sz="1385" dirty="0">
              <a:solidFill>
                <a:prstClr val="black"/>
              </a:solidFill>
              <a:cs typeface="B Nazanin" pitchFamily="2" charset="-78"/>
            </a:endParaRPr>
          </a:p>
          <a:p>
            <a:pPr algn="justLow"/>
            <a:endParaRPr lang="en-US" sz="554" dirty="0">
              <a:solidFill>
                <a:prstClr val="black"/>
              </a:solidFill>
              <a:cs typeface="B Nazanin" pitchFamily="2" charset="-78"/>
            </a:endParaRPr>
          </a:p>
          <a:p>
            <a:pPr marL="159731" indent="-159731" algn="justLow">
              <a:buFont typeface="Arial" pitchFamily="34" charset="0"/>
              <a:buChar char="•"/>
            </a:pPr>
            <a:r>
              <a:rPr lang="fa-IR" sz="1385" dirty="0">
                <a:solidFill>
                  <a:prstClr val="black"/>
                </a:solidFill>
                <a:cs typeface="B Nazanin" pitchFamily="2" charset="-78"/>
              </a:rPr>
              <a:t>دوام لازم</a:t>
            </a:r>
            <a:endParaRPr lang="en-US" sz="1385" dirty="0">
              <a:solidFill>
                <a:prstClr val="black"/>
              </a:solidFill>
              <a:cs typeface="B Nazanin" pitchFamily="2" charset="-78"/>
            </a:endParaRPr>
          </a:p>
          <a:p>
            <a:pPr algn="justLow"/>
            <a:endParaRPr lang="en-US" sz="554" dirty="0">
              <a:solidFill>
                <a:prstClr val="black"/>
              </a:solidFill>
              <a:cs typeface="B Nazanin" pitchFamily="2" charset="-78"/>
            </a:endParaRPr>
          </a:p>
          <a:p>
            <a:pPr marL="159731" indent="-159731" algn="justLow">
              <a:buFont typeface="Arial" pitchFamily="34" charset="0"/>
              <a:buChar char="•"/>
            </a:pPr>
            <a:r>
              <a:rPr lang="fa-IR" sz="1385" dirty="0">
                <a:solidFill>
                  <a:prstClr val="black"/>
                </a:solidFill>
                <a:cs typeface="B Nazanin" pitchFamily="2" charset="-78"/>
              </a:rPr>
              <a:t>مقاومت در برابر اصوات و حرارت</a:t>
            </a:r>
            <a:endParaRPr lang="en-US" sz="1385" dirty="0">
              <a:solidFill>
                <a:prstClr val="black"/>
              </a:solidFill>
              <a:cs typeface="B Nazanin" pitchFamily="2" charset="-78"/>
            </a:endParaRPr>
          </a:p>
          <a:p>
            <a:pPr algn="justLow"/>
            <a:endParaRPr lang="en-US" sz="554" dirty="0">
              <a:solidFill>
                <a:prstClr val="black"/>
              </a:solidFill>
              <a:cs typeface="B Nazanin" pitchFamily="2" charset="-78"/>
            </a:endParaRPr>
          </a:p>
          <a:p>
            <a:pPr marL="159731" indent="-159731" algn="justLow">
              <a:buFont typeface="Arial" pitchFamily="34" charset="0"/>
              <a:buChar char="•"/>
            </a:pPr>
            <a:r>
              <a:rPr lang="fa-IR" sz="1385" dirty="0">
                <a:solidFill>
                  <a:prstClr val="black"/>
                </a:solidFill>
                <a:cs typeface="B Nazanin" pitchFamily="2" charset="-78"/>
              </a:rPr>
              <a:t>استقامت در برابر آتش</a:t>
            </a:r>
            <a:endParaRPr lang="en-US" sz="1385" dirty="0">
              <a:solidFill>
                <a:prstClr val="black"/>
              </a:solidFill>
              <a:cs typeface="B Nazanin" pitchFamily="2" charset="-78"/>
            </a:endParaRPr>
          </a:p>
        </p:txBody>
      </p:sp>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515" y="1434932"/>
            <a:ext cx="2296082" cy="1722061"/>
          </a:xfrm>
          <a:prstGeom prst="rect">
            <a:avLst/>
          </a:prstGeom>
          <a:ln>
            <a:noFill/>
          </a:ln>
          <a:effectLst>
            <a:softEdge rad="112500"/>
          </a:effectLst>
        </p:spPr>
      </p:pic>
      <p:sp>
        <p:nvSpPr>
          <p:cNvPr id="8" name="Rectangle 1"/>
          <p:cNvSpPr>
            <a:spLocks noChangeArrowheads="1"/>
          </p:cNvSpPr>
          <p:nvPr/>
        </p:nvSpPr>
        <p:spPr bwMode="auto">
          <a:xfrm>
            <a:off x="4704939" y="3231387"/>
            <a:ext cx="3522852" cy="2903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en-US" sz="1292" dirty="0">
                <a:solidFill>
                  <a:prstClr val="black"/>
                </a:solidFill>
                <a:cs typeface="B Nazanin" pitchFamily="2" charset="-78"/>
              </a:rPr>
              <a:t>   </a:t>
            </a:r>
            <a:r>
              <a:rPr lang="fa-IR" sz="1292" dirty="0">
                <a:solidFill>
                  <a:prstClr val="black"/>
                </a:solidFill>
                <a:cs typeface="B Nazanin" pitchFamily="2" charset="-78"/>
              </a:rPr>
              <a:t>چون انتخاب نوع کف سازی بستگی به محل و نوع عملکرد آن دارد، بنابراین با توجه به مورد، درصد متفاوت کیفیات فوق را برای طرح و ساخت کف‏سازی در نظر می‏گیریم. در محل‏هایی که مثلاً رفت و آمد وسایل سنگین (تعمیرگاه ها) مورد طراحی باشد استحکام و پایداری کف‏سازی اهمیت بیشتری پیدا خواهد کرد. درکف‏سازی زیرزمین‏ها یا سرویس‏های بهداشتی، نفوذ رطوبت عامل عمده انتخاب نوع کف‏سازی می باشد. در فضاهایی مانند ایستگاه‏های راه آهن یا ادارات دوام کف‏سازی بسیار بیشتر از فصاهای مسکونی مطرح است. در کف‏سازی بام‏ها بهتر است تأثیر نفوذ سرما و گرما نیز علاوه بر نفوذ رطوبت مورد توجه باشد و بالاخره درمکان‏هایی مانند پارکینگ‏های طبقاتی، مقاومت کف سازی دربرابر آتش‏سوزی و یا تأثیر مواد شیمیایی بایستی پیش‏بینی شود. در انتها مسائل اقتصادی در کف‏سازی به نوبه خود می تواند مؤثر باشد.</a:t>
            </a:r>
          </a:p>
        </p:txBody>
      </p:sp>
      <p:sp>
        <p:nvSpPr>
          <p:cNvPr id="12" name="TextBox 11"/>
          <p:cNvSpPr txBox="1"/>
          <p:nvPr/>
        </p:nvSpPr>
        <p:spPr>
          <a:xfrm>
            <a:off x="7164288" y="969651"/>
            <a:ext cx="1063503"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 سازی</a:t>
            </a:r>
            <a:endParaRPr lang="en-US" sz="1292">
              <a:solidFill>
                <a:prstClr val="black">
                  <a:lumMod val="95000"/>
                  <a:lumOff val="5000"/>
                </a:prstClr>
              </a:solidFill>
            </a:endParaRPr>
          </a:p>
        </p:txBody>
      </p:sp>
      <p:sp>
        <p:nvSpPr>
          <p:cNvPr id="13" name="TextBox 12"/>
          <p:cNvSpPr txBox="1"/>
          <p:nvPr/>
        </p:nvSpPr>
        <p:spPr>
          <a:xfrm>
            <a:off x="6100785" y="969651"/>
            <a:ext cx="906794"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مشخصات</a:t>
            </a:r>
            <a:endParaRPr lang="en-US" sz="1292">
              <a:solidFill>
                <a:prstClr val="black">
                  <a:lumMod val="95000"/>
                  <a:lumOff val="5000"/>
                </a:prstClr>
              </a:solidFill>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6515" y="3743800"/>
            <a:ext cx="3775619" cy="187868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455416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632537" y="969651"/>
            <a:ext cx="1595254"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کفپوش‏های چوبی</a:t>
            </a:r>
            <a:endParaRPr lang="en-US" sz="1385" b="0">
              <a:solidFill>
                <a:prstClr val="black">
                  <a:lumMod val="95000"/>
                  <a:lumOff val="5000"/>
                </a:prstClr>
              </a:solidFill>
              <a:latin typeface="Times New Roman" pitchFamily="18" charset="0"/>
              <a:cs typeface="Times New Roman" pitchFamily="18" charset="0"/>
            </a:endParaRPr>
          </a:p>
        </p:txBody>
      </p:sp>
      <p:sp>
        <p:nvSpPr>
          <p:cNvPr id="7" name="TextBox 6"/>
          <p:cNvSpPr txBox="1"/>
          <p:nvPr/>
        </p:nvSpPr>
        <p:spPr>
          <a:xfrm>
            <a:off x="5236689" y="969651"/>
            <a:ext cx="1262910"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r>
              <a:rPr lang="fa-IR" sz="1477">
                <a:solidFill>
                  <a:prstClr val="black">
                    <a:lumMod val="95000"/>
                    <a:lumOff val="5000"/>
                  </a:prstClr>
                </a:solidFill>
              </a:rPr>
              <a:t>پارکت</a:t>
            </a:r>
            <a:endParaRPr lang="en-US" sz="1477">
              <a:solidFill>
                <a:srgbClr val="FF0000"/>
              </a:solidFill>
            </a:endParaRPr>
          </a:p>
        </p:txBody>
      </p:sp>
      <p:sp>
        <p:nvSpPr>
          <p:cNvPr id="8" name="Rectangle 1"/>
          <p:cNvSpPr>
            <a:spLocks noChangeArrowheads="1"/>
          </p:cNvSpPr>
          <p:nvPr/>
        </p:nvSpPr>
        <p:spPr bwMode="auto">
          <a:xfrm>
            <a:off x="587886" y="1501402"/>
            <a:ext cx="7639905" cy="516995"/>
          </a:xfrm>
          <a:prstGeom prst="rect">
            <a:avLst/>
          </a:prstGeom>
          <a:noFill/>
          <a:ln>
            <a:noFill/>
          </a:ln>
        </p:spPr>
        <p:txBody>
          <a:bodyPr wrap="square" lIns="118169" tIns="59084" rIns="118169" bIns="59084">
            <a:spAutoFit/>
          </a:bodyPr>
          <a:lstStyle/>
          <a:p>
            <a:pPr algn="justLow" defTabSz="843880" eaLnBrk="0" fontAlgn="base" hangingPunct="0">
              <a:spcBef>
                <a:spcPct val="0"/>
              </a:spcBef>
              <a:spcAft>
                <a:spcPct val="0"/>
              </a:spcAft>
            </a:pPr>
            <a:r>
              <a:rPr lang="en-US" sz="1292" dirty="0">
                <a:solidFill>
                  <a:prstClr val="black"/>
                </a:solidFill>
                <a:cs typeface="B Nazanin" pitchFamily="2" charset="-78"/>
              </a:rPr>
              <a:t>       </a:t>
            </a:r>
            <a:r>
              <a:rPr lang="ar-SA" sz="1292" dirty="0">
                <a:solidFill>
                  <a:prstClr val="black"/>
                </a:solidFill>
                <a:cs typeface="B Nazanin" pitchFamily="2" charset="-78"/>
              </a:rPr>
              <a:t>كفپوش پاركت معمولاً از تكه‌هاي </a:t>
            </a:r>
            <a:r>
              <a:rPr lang="ar-SA" sz="1292" b="1" dirty="0">
                <a:solidFill>
                  <a:prstClr val="black"/>
                </a:solidFill>
                <a:cs typeface="B Nazanin" pitchFamily="2" charset="-78"/>
              </a:rPr>
              <a:t>سخت‌چوب</a:t>
            </a:r>
            <a:r>
              <a:rPr lang="ar-SA" sz="1292" dirty="0">
                <a:solidFill>
                  <a:prstClr val="black"/>
                </a:solidFill>
                <a:cs typeface="B Nazanin" pitchFamily="2" charset="-78"/>
              </a:rPr>
              <a:t> از گونه‌هاي مختلف در اندازه‌هاي متفاوت و نقشهاي گوناگون مانند شطرنجي، جناغي و حصيري ساخته مي‌شود</a:t>
            </a:r>
            <a:r>
              <a:rPr lang="fa-IR" sz="1292" dirty="0">
                <a:solidFill>
                  <a:prstClr val="black"/>
                </a:solidFill>
                <a:cs typeface="B Nazanin" pitchFamily="2" charset="-78"/>
              </a:rPr>
              <a:t> </a:t>
            </a:r>
            <a:r>
              <a:rPr lang="ar-SA" sz="1292" dirty="0">
                <a:solidFill>
                  <a:prstClr val="black"/>
                </a:solidFill>
                <a:cs typeface="B Nazanin" pitchFamily="2" charset="-78"/>
              </a:rPr>
              <a:t>و در كارخانه آماده مي‌شوند. اتصال تكه‌ها بر روي زيرسازي كف، توسط درودگر با ميخ سرگم يا ماستيك در محل انجام مي‌شود</a:t>
            </a:r>
            <a:endParaRPr lang="en-US" sz="1292" dirty="0">
              <a:solidFill>
                <a:prstClr val="black"/>
              </a:solidFill>
              <a:cs typeface="B Nazanin" pitchFamily="2" charset="-78"/>
            </a:endParaRPr>
          </a:p>
        </p:txBody>
      </p:sp>
      <p:pic>
        <p:nvPicPr>
          <p:cNvPr id="9" name="Picture 8" descr="70.jpg"/>
          <p:cNvPicPr>
            <a:picLocks noChangeAspect="1"/>
          </p:cNvPicPr>
          <p:nvPr/>
        </p:nvPicPr>
        <p:blipFill>
          <a:blip r:embed="rId2"/>
          <a:stretch>
            <a:fillRect/>
          </a:stretch>
        </p:blipFill>
        <p:spPr>
          <a:xfrm>
            <a:off x="6034316" y="4160158"/>
            <a:ext cx="2498214" cy="1819030"/>
          </a:xfrm>
          <a:prstGeom prst="rect">
            <a:avLst/>
          </a:prstGeom>
          <a:ln>
            <a:noFill/>
          </a:ln>
          <a:effectLst>
            <a:outerShdw blurRad="190500" algn="tl" rotWithShape="0">
              <a:srgbClr val="000000">
                <a:alpha val="70000"/>
              </a:srgbClr>
            </a:outerShdw>
          </a:effectLst>
        </p:spPr>
      </p:pic>
      <p:pic>
        <p:nvPicPr>
          <p:cNvPr id="11" name="Picture 10" descr="4290509185908s.jpg"/>
          <p:cNvPicPr>
            <a:picLocks noChangeAspect="1"/>
          </p:cNvPicPr>
          <p:nvPr/>
        </p:nvPicPr>
        <p:blipFill>
          <a:blip r:embed="rId3"/>
          <a:stretch>
            <a:fillRect/>
          </a:stretch>
        </p:blipFill>
        <p:spPr>
          <a:xfrm>
            <a:off x="699286" y="2526190"/>
            <a:ext cx="1553262" cy="1553262"/>
          </a:xfrm>
          <a:prstGeom prst="rect">
            <a:avLst/>
          </a:prstGeom>
          <a:ln>
            <a:noFill/>
          </a:ln>
          <a:effectLst>
            <a:outerShdw blurRad="190500" algn="tl" rotWithShape="0">
              <a:srgbClr val="000000">
                <a:alpha val="70000"/>
              </a:srgbClr>
            </a:outerShdw>
          </a:effectLst>
        </p:spPr>
      </p:pic>
      <p:pic>
        <p:nvPicPr>
          <p:cNvPr id="14" name="Picture 13" descr="p1.jpg"/>
          <p:cNvPicPr>
            <a:picLocks noChangeAspect="1"/>
          </p:cNvPicPr>
          <p:nvPr/>
        </p:nvPicPr>
        <p:blipFill>
          <a:blip r:embed="rId4"/>
          <a:stretch>
            <a:fillRect/>
          </a:stretch>
        </p:blipFill>
        <p:spPr>
          <a:xfrm>
            <a:off x="2417800" y="3183784"/>
            <a:ext cx="921328" cy="891798"/>
          </a:xfrm>
          <a:prstGeom prst="rect">
            <a:avLst/>
          </a:prstGeom>
          <a:noFill/>
          <a:ln>
            <a:noFill/>
          </a:ln>
        </p:spPr>
      </p:pic>
      <p:pic>
        <p:nvPicPr>
          <p:cNvPr id="15" name="Picture 14" descr="p2.jpg"/>
          <p:cNvPicPr>
            <a:picLocks noChangeAspect="1"/>
          </p:cNvPicPr>
          <p:nvPr/>
        </p:nvPicPr>
        <p:blipFill>
          <a:blip r:embed="rId5"/>
          <a:stretch>
            <a:fillRect/>
          </a:stretch>
        </p:blipFill>
        <p:spPr>
          <a:xfrm>
            <a:off x="3475519" y="3183784"/>
            <a:ext cx="921328" cy="891798"/>
          </a:xfrm>
          <a:prstGeom prst="rect">
            <a:avLst/>
          </a:prstGeom>
          <a:noFill/>
          <a:ln>
            <a:noFill/>
          </a:ln>
        </p:spPr>
      </p:pic>
      <p:pic>
        <p:nvPicPr>
          <p:cNvPr id="16" name="Picture 15" descr="p3.jpg"/>
          <p:cNvPicPr>
            <a:picLocks noChangeAspect="1"/>
          </p:cNvPicPr>
          <p:nvPr/>
        </p:nvPicPr>
        <p:blipFill>
          <a:blip r:embed="rId6"/>
          <a:stretch>
            <a:fillRect/>
          </a:stretch>
        </p:blipFill>
        <p:spPr>
          <a:xfrm>
            <a:off x="5590956" y="3171183"/>
            <a:ext cx="921328" cy="891798"/>
          </a:xfrm>
          <a:prstGeom prst="rect">
            <a:avLst/>
          </a:prstGeom>
          <a:noFill/>
          <a:ln>
            <a:noFill/>
          </a:ln>
        </p:spPr>
      </p:pic>
      <p:pic>
        <p:nvPicPr>
          <p:cNvPr id="17" name="Picture 16" descr="p4.jpg"/>
          <p:cNvPicPr>
            <a:picLocks noChangeAspect="1"/>
          </p:cNvPicPr>
          <p:nvPr/>
        </p:nvPicPr>
        <p:blipFill>
          <a:blip r:embed="rId7"/>
          <a:stretch>
            <a:fillRect/>
          </a:stretch>
        </p:blipFill>
        <p:spPr>
          <a:xfrm>
            <a:off x="4533238" y="3183784"/>
            <a:ext cx="921328" cy="891798"/>
          </a:xfrm>
          <a:prstGeom prst="rect">
            <a:avLst/>
          </a:prstGeom>
          <a:noFill/>
          <a:ln>
            <a:noFill/>
          </a:ln>
        </p:spPr>
      </p:pic>
    </p:spTree>
    <p:extLst>
      <p:ext uri="{BB962C8B-B14F-4D97-AF65-F5344CB8AC3E}">
        <p14:creationId xmlns:p14="http://schemas.microsoft.com/office/powerpoint/2010/main" val="2491124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632537" y="969651"/>
            <a:ext cx="1595254"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کفپوش‏های چوبی</a:t>
            </a:r>
            <a:endParaRPr lang="en-US" sz="1385" b="0">
              <a:solidFill>
                <a:prstClr val="black">
                  <a:lumMod val="95000"/>
                  <a:lumOff val="5000"/>
                </a:prstClr>
              </a:solidFill>
              <a:latin typeface="Times New Roman" pitchFamily="18" charset="0"/>
              <a:cs typeface="Times New Roman" pitchFamily="18" charset="0"/>
            </a:endParaRPr>
          </a:p>
        </p:txBody>
      </p:sp>
      <p:sp>
        <p:nvSpPr>
          <p:cNvPr id="7" name="TextBox 6"/>
          <p:cNvSpPr txBox="1"/>
          <p:nvPr/>
        </p:nvSpPr>
        <p:spPr>
          <a:xfrm>
            <a:off x="5236689" y="969651"/>
            <a:ext cx="1262910"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r>
              <a:rPr lang="fa-IR" sz="1477">
                <a:solidFill>
                  <a:prstClr val="black">
                    <a:lumMod val="95000"/>
                    <a:lumOff val="5000"/>
                  </a:prstClr>
                </a:solidFill>
              </a:rPr>
              <a:t>بلوک چوبی</a:t>
            </a:r>
            <a:endParaRPr lang="en-US" sz="1477">
              <a:solidFill>
                <a:srgbClr val="FF0000"/>
              </a:solidFill>
            </a:endParaRPr>
          </a:p>
        </p:txBody>
      </p:sp>
      <p:sp>
        <p:nvSpPr>
          <p:cNvPr id="13" name="Rectangle 1"/>
          <p:cNvSpPr>
            <a:spLocks noChangeArrowheads="1"/>
          </p:cNvSpPr>
          <p:nvPr/>
        </p:nvSpPr>
        <p:spPr bwMode="auto">
          <a:xfrm>
            <a:off x="716803" y="1434933"/>
            <a:ext cx="7510988" cy="318159"/>
          </a:xfrm>
          <a:prstGeom prst="rect">
            <a:avLst/>
          </a:prstGeom>
          <a:noFill/>
          <a:ln>
            <a:noFill/>
          </a:ln>
        </p:spPr>
        <p:txBody>
          <a:bodyPr wrap="square" lIns="118169" tIns="59084" rIns="118169" bIns="59084">
            <a:spAutoFit/>
          </a:bodyPr>
          <a:lstStyle/>
          <a:p>
            <a:pPr algn="justLow" defTabSz="843880" eaLnBrk="0" fontAlgn="base" hangingPunct="0">
              <a:spcBef>
                <a:spcPct val="0"/>
              </a:spcBef>
              <a:spcAft>
                <a:spcPct val="0"/>
              </a:spcAft>
            </a:pPr>
            <a:r>
              <a:rPr lang="ar-SA" sz="1292" dirty="0">
                <a:solidFill>
                  <a:prstClr val="black"/>
                </a:solidFill>
                <a:cs typeface="B Nazanin" pitchFamily="2" charset="-78"/>
              </a:rPr>
              <a:t>بلوك چوبي نوعي پاركت ضخيم بوده و در ابعاد مختلف ساخته مي‌شود</a:t>
            </a:r>
            <a:r>
              <a:rPr lang="fa-IR" sz="1292" dirty="0">
                <a:solidFill>
                  <a:prstClr val="black"/>
                </a:solidFill>
                <a:cs typeface="B Nazanin" pitchFamily="2" charset="-78"/>
              </a:rPr>
              <a:t> </a:t>
            </a:r>
            <a:r>
              <a:rPr lang="ar-SA" sz="1292" dirty="0">
                <a:solidFill>
                  <a:prstClr val="black"/>
                </a:solidFill>
                <a:cs typeface="B Nazanin" pitchFamily="2" charset="-78"/>
              </a:rPr>
              <a:t>و به كمك آسفالت ماستيك بر روي كفسازي فرش مي‌شود</a:t>
            </a:r>
            <a:r>
              <a:rPr lang="en-US" sz="1292" dirty="0">
                <a:solidFill>
                  <a:prstClr val="black"/>
                </a:solidFill>
                <a:cs typeface="B Nazanin" pitchFamily="2" charset="-78"/>
              </a:rPr>
              <a:t>.</a:t>
            </a:r>
          </a:p>
        </p:txBody>
      </p:sp>
      <p:pic>
        <p:nvPicPr>
          <p:cNvPr id="18" name="Picture 17" descr="7ab04077-e453-41ce-a398-35a6fc0c6b97.png.jpg"/>
          <p:cNvPicPr>
            <a:picLocks noChangeAspect="1"/>
          </p:cNvPicPr>
          <p:nvPr/>
        </p:nvPicPr>
        <p:blipFill>
          <a:blip r:embed="rId2"/>
          <a:stretch>
            <a:fillRect/>
          </a:stretch>
        </p:blipFill>
        <p:spPr>
          <a:xfrm>
            <a:off x="849740" y="2033153"/>
            <a:ext cx="1794661" cy="1663622"/>
          </a:xfrm>
          <a:prstGeom prst="rect">
            <a:avLst/>
          </a:prstGeom>
          <a:ln>
            <a:noFill/>
          </a:ln>
          <a:effectLst>
            <a:outerShdw blurRad="190500" algn="tl" rotWithShape="0">
              <a:srgbClr val="000000">
                <a:alpha val="70000"/>
              </a:srgbClr>
            </a:outerShdw>
          </a:effectLst>
        </p:spPr>
      </p:pic>
      <p:pic>
        <p:nvPicPr>
          <p:cNvPr id="19" name="Picture 18" descr="1217634450513788022500201158308026.jpg"/>
          <p:cNvPicPr>
            <a:picLocks noChangeAspect="1"/>
          </p:cNvPicPr>
          <p:nvPr/>
        </p:nvPicPr>
        <p:blipFill>
          <a:blip r:embed="rId3"/>
          <a:stretch>
            <a:fillRect/>
          </a:stretch>
        </p:blipFill>
        <p:spPr>
          <a:xfrm>
            <a:off x="3965949" y="2699531"/>
            <a:ext cx="4261842" cy="309288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2977362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632537" y="969651"/>
            <a:ext cx="1595254"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کفپوش‏های چوبی</a:t>
            </a:r>
            <a:endParaRPr lang="en-US" sz="1385" b="0">
              <a:solidFill>
                <a:prstClr val="black">
                  <a:lumMod val="95000"/>
                  <a:lumOff val="5000"/>
                </a:prstClr>
              </a:solidFill>
              <a:latin typeface="Times New Roman" pitchFamily="18" charset="0"/>
              <a:cs typeface="Times New Roman" pitchFamily="18" charset="0"/>
            </a:endParaRPr>
          </a:p>
        </p:txBody>
      </p:sp>
      <p:sp>
        <p:nvSpPr>
          <p:cNvPr id="7" name="TextBox 6"/>
          <p:cNvSpPr txBox="1"/>
          <p:nvPr/>
        </p:nvSpPr>
        <p:spPr>
          <a:xfrm>
            <a:off x="4439062" y="969651"/>
            <a:ext cx="2060537"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pPr algn="justLow" defTabSz="843880" eaLnBrk="0" fontAlgn="base" hangingPunct="0">
              <a:spcBef>
                <a:spcPct val="0"/>
              </a:spcBef>
              <a:spcAft>
                <a:spcPct val="0"/>
              </a:spcAft>
            </a:pPr>
            <a:r>
              <a:rPr lang="fa-IR" sz="1477">
                <a:solidFill>
                  <a:prstClr val="black"/>
                </a:solidFill>
              </a:rPr>
              <a:t>کفپوش های چوبی مهندسی </a:t>
            </a:r>
            <a:endParaRPr lang="fa-IR" sz="1477" dirty="0">
              <a:solidFill>
                <a:prstClr val="black"/>
              </a:solidFill>
            </a:endParaRPr>
          </a:p>
        </p:txBody>
      </p:sp>
      <p:pic>
        <p:nvPicPr>
          <p:cNvPr id="10" name="Picture 9" descr="images.jpg"/>
          <p:cNvPicPr>
            <a:picLocks noChangeAspect="1"/>
          </p:cNvPicPr>
          <p:nvPr/>
        </p:nvPicPr>
        <p:blipFill>
          <a:blip r:embed="rId2"/>
          <a:stretch>
            <a:fillRect/>
          </a:stretch>
        </p:blipFill>
        <p:spPr>
          <a:xfrm>
            <a:off x="4595313" y="4127522"/>
            <a:ext cx="2834851" cy="1886465"/>
          </a:xfrm>
          <a:prstGeom prst="rect">
            <a:avLst/>
          </a:prstGeom>
          <a:ln>
            <a:noFill/>
          </a:ln>
          <a:effectLst>
            <a:outerShdw blurRad="190500" algn="tl" rotWithShape="0">
              <a:srgbClr val="000000">
                <a:alpha val="70000"/>
              </a:srgbClr>
            </a:outerShdw>
          </a:effectLst>
        </p:spPr>
      </p:pic>
      <p:sp>
        <p:nvSpPr>
          <p:cNvPr id="8" name="Rectangle 7"/>
          <p:cNvSpPr/>
          <p:nvPr/>
        </p:nvSpPr>
        <p:spPr>
          <a:xfrm>
            <a:off x="916210" y="1368464"/>
            <a:ext cx="7315559" cy="2008237"/>
          </a:xfrm>
          <a:prstGeom prst="rect">
            <a:avLst/>
          </a:prstGeom>
          <a:noFill/>
          <a:ln>
            <a:noFill/>
          </a:ln>
        </p:spPr>
        <p:txBody>
          <a:bodyPr wrap="square" lIns="118169" tIns="59084" rIns="118169" bIns="59084">
            <a:spAutoFit/>
          </a:bodyPr>
          <a:lstStyle/>
          <a:p>
            <a:pPr algn="justLow" defTabSz="843880" eaLnBrk="0" fontAlgn="base" hangingPunct="0">
              <a:spcBef>
                <a:spcPct val="0"/>
              </a:spcBef>
              <a:spcAft>
                <a:spcPct val="0"/>
              </a:spcAft>
            </a:pPr>
            <a:r>
              <a:rPr lang="fa-IR" sz="1292" dirty="0">
                <a:solidFill>
                  <a:prstClr val="black"/>
                </a:solidFill>
                <a:cs typeface="B Nazanin" pitchFamily="2" charset="-78"/>
              </a:rPr>
              <a:t>کفپوش های مهندسی جایگزین مناسبی برای کفپوش های چوبی سخت هستند. جنس این نوع کفپوش ها دراصل از </a:t>
            </a:r>
            <a:r>
              <a:rPr lang="fa-IR" sz="1292" b="1" dirty="0">
                <a:solidFill>
                  <a:prstClr val="black"/>
                </a:solidFill>
                <a:cs typeface="B Nazanin" pitchFamily="2" charset="-78"/>
              </a:rPr>
              <a:t>چوب جنگلی </a:t>
            </a:r>
            <a:r>
              <a:rPr lang="fa-IR" sz="1292" dirty="0">
                <a:solidFill>
                  <a:prstClr val="black"/>
                </a:solidFill>
                <a:cs typeface="B Nazanin" pitchFamily="2" charset="-78"/>
              </a:rPr>
              <a:t>خالص تهیه شده اند که </a:t>
            </a:r>
            <a:r>
              <a:rPr lang="fa-IR" sz="1292" b="1" dirty="0">
                <a:solidFill>
                  <a:prstClr val="black"/>
                </a:solidFill>
                <a:cs typeface="B Nazanin" pitchFamily="2" charset="-78"/>
              </a:rPr>
              <a:t>در دو لایه زیر از چوب درختان برگ سوزنی </a:t>
            </a:r>
            <a:r>
              <a:rPr lang="fa-IR" sz="1292" dirty="0">
                <a:solidFill>
                  <a:prstClr val="black"/>
                </a:solidFill>
                <a:cs typeface="B Nazanin" pitchFamily="2" charset="-78"/>
              </a:rPr>
              <a:t>استفاده شده و </a:t>
            </a:r>
            <a:r>
              <a:rPr lang="fa-IR" sz="1292" b="1" dirty="0">
                <a:solidFill>
                  <a:prstClr val="black"/>
                </a:solidFill>
                <a:cs typeface="B Nazanin" pitchFamily="2" charset="-78"/>
              </a:rPr>
              <a:t>در لایه فوقانی از چوب درختان برگ پهن </a:t>
            </a:r>
            <a:r>
              <a:rPr lang="fa-IR" sz="1292" dirty="0">
                <a:solidFill>
                  <a:prstClr val="black"/>
                </a:solidFill>
                <a:cs typeface="B Nazanin" pitchFamily="2" charset="-78"/>
              </a:rPr>
              <a:t>استفاده شده است.</a:t>
            </a:r>
          </a:p>
          <a:p>
            <a:pPr algn="justLow" defTabSz="843880" eaLnBrk="0" fontAlgn="base" hangingPunct="0">
              <a:spcBef>
                <a:spcPct val="0"/>
              </a:spcBef>
              <a:spcAft>
                <a:spcPct val="0"/>
              </a:spcAft>
            </a:pPr>
            <a:endParaRPr lang="fa-IR" sz="646" dirty="0">
              <a:solidFill>
                <a:prstClr val="black"/>
              </a:solidFill>
              <a:cs typeface="B Nazanin" pitchFamily="2" charset="-78"/>
            </a:endParaRPr>
          </a:p>
          <a:p>
            <a:pPr algn="justLow" defTabSz="843880" eaLnBrk="0" fontAlgn="base" hangingPunct="0">
              <a:spcBef>
                <a:spcPct val="0"/>
              </a:spcBef>
              <a:spcAft>
                <a:spcPct val="0"/>
              </a:spcAft>
            </a:pPr>
            <a:r>
              <a:rPr lang="fa-IR" sz="1292" dirty="0">
                <a:solidFill>
                  <a:prstClr val="black"/>
                </a:solidFill>
                <a:cs typeface="B Nazanin" pitchFamily="2" charset="-78"/>
              </a:rPr>
              <a:t>تفاوت این نوع کفپوش با کفپوش های چوبی سخت این است: </a:t>
            </a:r>
          </a:p>
          <a:p>
            <a:pPr algn="justLow" defTabSz="843880" eaLnBrk="0" fontAlgn="base" hangingPunct="0">
              <a:spcBef>
                <a:spcPct val="0"/>
              </a:spcBef>
              <a:spcAft>
                <a:spcPct val="0"/>
              </a:spcAft>
            </a:pPr>
            <a:r>
              <a:rPr lang="fa-IR" sz="1292" dirty="0">
                <a:solidFill>
                  <a:prstClr val="black"/>
                </a:solidFill>
                <a:cs typeface="B Nazanin" pitchFamily="2" charset="-78"/>
              </a:rPr>
              <a:t>به راحتی می توان از آنها برای کفپوش قسمت های </a:t>
            </a:r>
            <a:r>
              <a:rPr lang="fa-IR" sz="1292" b="1" dirty="0">
                <a:solidFill>
                  <a:prstClr val="black"/>
                </a:solidFill>
                <a:cs typeface="B Nazanin" pitchFamily="2" charset="-78"/>
              </a:rPr>
              <a:t>مرطوب</a:t>
            </a:r>
            <a:r>
              <a:rPr lang="fa-IR" sz="1292" dirty="0">
                <a:solidFill>
                  <a:prstClr val="black"/>
                </a:solidFill>
                <a:cs typeface="B Nazanin" pitchFamily="2" charset="-78"/>
              </a:rPr>
              <a:t> </a:t>
            </a:r>
            <a:r>
              <a:rPr lang="fa-IR" sz="1292" b="1" dirty="0">
                <a:solidFill>
                  <a:prstClr val="black"/>
                </a:solidFill>
                <a:cs typeface="B Nazanin" pitchFamily="2" charset="-78"/>
              </a:rPr>
              <a:t>خانه</a:t>
            </a:r>
            <a:r>
              <a:rPr lang="fa-IR" sz="1292" dirty="0">
                <a:solidFill>
                  <a:prstClr val="black"/>
                </a:solidFill>
                <a:cs typeface="B Nazanin" pitchFamily="2" charset="-78"/>
              </a:rPr>
              <a:t> استفاده کرد. </a:t>
            </a:r>
          </a:p>
          <a:p>
            <a:pPr algn="justLow" defTabSz="843880" eaLnBrk="0" fontAlgn="base" hangingPunct="0">
              <a:spcBef>
                <a:spcPct val="0"/>
              </a:spcBef>
              <a:spcAft>
                <a:spcPct val="0"/>
              </a:spcAft>
            </a:pPr>
            <a:r>
              <a:rPr lang="fa-IR" sz="1292" b="1" dirty="0">
                <a:solidFill>
                  <a:prstClr val="black"/>
                </a:solidFill>
                <a:cs typeface="B Nazanin" pitchFamily="2" charset="-78"/>
              </a:rPr>
              <a:t>قابل جداسازی </a:t>
            </a:r>
            <a:r>
              <a:rPr lang="fa-IR" sz="1292" dirty="0">
                <a:solidFill>
                  <a:prstClr val="black"/>
                </a:solidFill>
                <a:cs typeface="B Nazanin" pitchFamily="2" charset="-78"/>
              </a:rPr>
              <a:t>پس از نصب می باشد</a:t>
            </a:r>
          </a:p>
          <a:p>
            <a:pPr algn="justLow" defTabSz="843880" eaLnBrk="0" fontAlgn="base" hangingPunct="0">
              <a:spcBef>
                <a:spcPct val="0"/>
              </a:spcBef>
              <a:spcAft>
                <a:spcPct val="0"/>
              </a:spcAft>
            </a:pPr>
            <a:r>
              <a:rPr lang="fa-IR" sz="1292" dirty="0">
                <a:solidFill>
                  <a:prstClr val="black"/>
                </a:solidFill>
                <a:cs typeface="B Nazanin" pitchFamily="2" charset="-78"/>
              </a:rPr>
              <a:t>قابل نصب بر روی </a:t>
            </a:r>
            <a:r>
              <a:rPr lang="fa-IR" sz="1292" b="1" dirty="0">
                <a:solidFill>
                  <a:prstClr val="black"/>
                </a:solidFill>
                <a:cs typeface="B Nazanin" pitchFamily="2" charset="-78"/>
              </a:rPr>
              <a:t>سطوح حرارت از کف </a:t>
            </a:r>
            <a:r>
              <a:rPr lang="fa-IR" sz="1292" dirty="0">
                <a:solidFill>
                  <a:prstClr val="black"/>
                </a:solidFill>
                <a:cs typeface="B Nazanin" pitchFamily="2" charset="-78"/>
              </a:rPr>
              <a:t>می باشد</a:t>
            </a:r>
          </a:p>
          <a:p>
            <a:pPr algn="justLow" defTabSz="843880" eaLnBrk="0" fontAlgn="base" hangingPunct="0">
              <a:spcBef>
                <a:spcPct val="0"/>
              </a:spcBef>
              <a:spcAft>
                <a:spcPct val="0"/>
              </a:spcAft>
            </a:pPr>
            <a:r>
              <a:rPr lang="fa-IR" sz="1292" dirty="0">
                <a:solidFill>
                  <a:prstClr val="black"/>
                </a:solidFill>
                <a:cs typeface="B Nazanin" pitchFamily="2" charset="-78"/>
              </a:rPr>
              <a:t>به خاطر قرارگرفتن مهندسی چوبها برروی هم، چوبها هرگز تاب بر نمی‏دارند</a:t>
            </a:r>
          </a:p>
          <a:p>
            <a:pPr algn="justLow" defTabSz="843880" eaLnBrk="0" fontAlgn="base" hangingPunct="0">
              <a:spcBef>
                <a:spcPct val="0"/>
              </a:spcBef>
              <a:spcAft>
                <a:spcPct val="0"/>
              </a:spcAft>
            </a:pPr>
            <a:r>
              <a:rPr lang="fa-IR" sz="1292" dirty="0">
                <a:solidFill>
                  <a:prstClr val="black"/>
                </a:solidFill>
                <a:cs typeface="B Nazanin" pitchFamily="2" charset="-78"/>
              </a:rPr>
              <a:t>در کمترین </a:t>
            </a:r>
            <a:r>
              <a:rPr lang="fa-IR" sz="1292" b="1" dirty="0">
                <a:solidFill>
                  <a:prstClr val="black"/>
                </a:solidFill>
                <a:cs typeface="B Nazanin" pitchFamily="2" charset="-78"/>
              </a:rPr>
              <a:t>زمان</a:t>
            </a:r>
            <a:r>
              <a:rPr lang="fa-IR" sz="1292" dirty="0">
                <a:solidFill>
                  <a:prstClr val="black"/>
                </a:solidFill>
                <a:cs typeface="B Nazanin" pitchFamily="2" charset="-78"/>
              </a:rPr>
              <a:t> ممکن قابل نصب هستند (100 متر مربع، 48 ساعت)</a:t>
            </a:r>
          </a:p>
          <a:p>
            <a:pPr algn="justLow" defTabSz="843880" eaLnBrk="0" fontAlgn="base" hangingPunct="0">
              <a:spcBef>
                <a:spcPct val="0"/>
              </a:spcBef>
              <a:spcAft>
                <a:spcPct val="0"/>
              </a:spcAft>
            </a:pPr>
            <a:r>
              <a:rPr lang="fa-IR" sz="1292" dirty="0">
                <a:solidFill>
                  <a:prstClr val="black"/>
                </a:solidFill>
                <a:cs typeface="B Nazanin" pitchFamily="2" charset="-78"/>
              </a:rPr>
              <a:t>احتیاج به ساب و لاک </a:t>
            </a:r>
            <a:r>
              <a:rPr lang="fa-IR" sz="1292" b="1" dirty="0">
                <a:solidFill>
                  <a:prstClr val="black"/>
                </a:solidFill>
                <a:cs typeface="B Nazanin" pitchFamily="2" charset="-78"/>
              </a:rPr>
              <a:t>ندارند</a:t>
            </a:r>
            <a:r>
              <a:rPr lang="fa-IR" sz="1292" dirty="0">
                <a:solidFill>
                  <a:prstClr val="black"/>
                </a:solidFill>
                <a:cs typeface="B Nazanin" pitchFamily="2" charset="-78"/>
              </a:rPr>
              <a:t>.</a:t>
            </a:r>
          </a:p>
        </p:txBody>
      </p:sp>
      <p:pic>
        <p:nvPicPr>
          <p:cNvPr id="9" name="Picture 1"/>
          <p:cNvPicPr>
            <a:picLocks noChangeAspect="1" noChangeArrowheads="1"/>
          </p:cNvPicPr>
          <p:nvPr/>
        </p:nvPicPr>
        <p:blipFill>
          <a:blip r:embed="rId3"/>
          <a:srcRect/>
          <a:stretch>
            <a:fillRect/>
          </a:stretch>
        </p:blipFill>
        <p:spPr bwMode="auto">
          <a:xfrm>
            <a:off x="783271" y="4127522"/>
            <a:ext cx="3261958" cy="1886465"/>
          </a:xfrm>
          <a:prstGeom prst="rect">
            <a:avLst/>
          </a:prstGeom>
          <a:ln>
            <a:noFill/>
          </a:ln>
          <a:effectLst>
            <a:outerShdw blurRad="190500" algn="tl" rotWithShape="0">
              <a:srgbClr val="000000">
                <a:alpha val="70000"/>
              </a:srgbClr>
            </a:outerShdw>
          </a:effectLst>
        </p:spPr>
      </p:pic>
      <p:pic>
        <p:nvPicPr>
          <p:cNvPr id="11" name="Picture 2"/>
          <p:cNvPicPr>
            <a:picLocks noChangeAspect="1" noChangeArrowheads="1"/>
          </p:cNvPicPr>
          <p:nvPr/>
        </p:nvPicPr>
        <p:blipFill>
          <a:blip r:embed="rId4"/>
          <a:srcRect/>
          <a:stretch>
            <a:fillRect/>
          </a:stretch>
        </p:blipFill>
        <p:spPr bwMode="auto">
          <a:xfrm>
            <a:off x="783271" y="2135055"/>
            <a:ext cx="2525819" cy="136041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117820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632537" y="969651"/>
            <a:ext cx="1595254"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کفپوش‏های چوبی</a:t>
            </a:r>
            <a:endParaRPr lang="en-US" sz="1385" b="0">
              <a:solidFill>
                <a:prstClr val="black">
                  <a:lumMod val="95000"/>
                  <a:lumOff val="5000"/>
                </a:prstClr>
              </a:solidFill>
              <a:latin typeface="Times New Roman" pitchFamily="18" charset="0"/>
              <a:cs typeface="Times New Roman" pitchFamily="18" charset="0"/>
            </a:endParaRPr>
          </a:p>
        </p:txBody>
      </p:sp>
      <p:sp>
        <p:nvSpPr>
          <p:cNvPr id="7" name="TextBox 6"/>
          <p:cNvSpPr txBox="1"/>
          <p:nvPr/>
        </p:nvSpPr>
        <p:spPr>
          <a:xfrm>
            <a:off x="4439062" y="969651"/>
            <a:ext cx="2060537"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pPr algn="justLow" defTabSz="843880" eaLnBrk="0" fontAlgn="base" hangingPunct="0">
              <a:spcBef>
                <a:spcPct val="0"/>
              </a:spcBef>
              <a:spcAft>
                <a:spcPct val="0"/>
              </a:spcAft>
            </a:pPr>
            <a:r>
              <a:rPr lang="fa-IR" sz="1477">
                <a:solidFill>
                  <a:prstClr val="black"/>
                </a:solidFill>
              </a:rPr>
              <a:t>کفپوش های چوبی مهندسی </a:t>
            </a:r>
            <a:endParaRPr lang="fa-IR" sz="1477" dirty="0">
              <a:solidFill>
                <a:prstClr val="black"/>
              </a:solidFill>
            </a:endParaRPr>
          </a:p>
        </p:txBody>
      </p:sp>
      <p:pic>
        <p:nvPicPr>
          <p:cNvPr id="13" name="Picture 12" descr="j2.jpg"/>
          <p:cNvPicPr>
            <a:picLocks noChangeAspect="1"/>
          </p:cNvPicPr>
          <p:nvPr/>
        </p:nvPicPr>
        <p:blipFill>
          <a:blip r:embed="rId2"/>
          <a:stretch>
            <a:fillRect/>
          </a:stretch>
        </p:blipFill>
        <p:spPr>
          <a:xfrm>
            <a:off x="771938" y="1685363"/>
            <a:ext cx="5129441" cy="1544231"/>
          </a:xfrm>
          <a:prstGeom prst="rect">
            <a:avLst/>
          </a:prstGeom>
          <a:ln>
            <a:noFill/>
          </a:ln>
          <a:effectLst>
            <a:outerShdw blurRad="190500" algn="tl" rotWithShape="0">
              <a:srgbClr val="000000">
                <a:alpha val="70000"/>
              </a:srgbClr>
            </a:outerShdw>
          </a:effectLst>
        </p:spPr>
      </p:pic>
      <p:pic>
        <p:nvPicPr>
          <p:cNvPr id="14" name="Picture 3"/>
          <p:cNvPicPr>
            <a:picLocks noChangeAspect="1" noChangeArrowheads="1"/>
          </p:cNvPicPr>
          <p:nvPr/>
        </p:nvPicPr>
        <p:blipFill>
          <a:blip r:embed="rId3"/>
          <a:srcRect/>
          <a:stretch>
            <a:fillRect/>
          </a:stretch>
        </p:blipFill>
        <p:spPr bwMode="auto">
          <a:xfrm>
            <a:off x="4904344" y="3750734"/>
            <a:ext cx="2784508" cy="2204085"/>
          </a:xfrm>
          <a:prstGeom prst="rect">
            <a:avLst/>
          </a:prstGeom>
          <a:ln>
            <a:noFill/>
          </a:ln>
          <a:effectLst>
            <a:outerShdw blurRad="190500" algn="tl" rotWithShape="0">
              <a:srgbClr val="000000">
                <a:alpha val="70000"/>
              </a:srgbClr>
            </a:outerShdw>
          </a:effectLst>
        </p:spPr>
      </p:pic>
      <p:pic>
        <p:nvPicPr>
          <p:cNvPr id="12" name="Picture 2"/>
          <p:cNvPicPr>
            <a:picLocks noChangeAspect="1" noChangeArrowheads="1"/>
          </p:cNvPicPr>
          <p:nvPr/>
        </p:nvPicPr>
        <p:blipFill>
          <a:blip r:embed="rId4"/>
          <a:srcRect/>
          <a:stretch>
            <a:fillRect/>
          </a:stretch>
        </p:blipFill>
        <p:spPr bwMode="auto">
          <a:xfrm>
            <a:off x="771939" y="3750734"/>
            <a:ext cx="2907717" cy="220408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8193552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632537" y="969651"/>
            <a:ext cx="1595254"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کفپوش‏های چوبی</a:t>
            </a:r>
            <a:endParaRPr lang="en-US" sz="1385" b="0">
              <a:solidFill>
                <a:prstClr val="black">
                  <a:lumMod val="95000"/>
                  <a:lumOff val="5000"/>
                </a:prstClr>
              </a:solidFill>
              <a:latin typeface="Times New Roman" pitchFamily="18" charset="0"/>
              <a:cs typeface="Times New Roman" pitchFamily="18" charset="0"/>
            </a:endParaRPr>
          </a:p>
        </p:txBody>
      </p:sp>
      <p:sp>
        <p:nvSpPr>
          <p:cNvPr id="7" name="TextBox 6"/>
          <p:cNvSpPr txBox="1"/>
          <p:nvPr/>
        </p:nvSpPr>
        <p:spPr>
          <a:xfrm>
            <a:off x="5369627" y="969651"/>
            <a:ext cx="1129972"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pPr defTabSz="843880" eaLnBrk="0" fontAlgn="base" hangingPunct="0">
              <a:spcBef>
                <a:spcPct val="0"/>
              </a:spcBef>
              <a:spcAft>
                <a:spcPct val="0"/>
              </a:spcAft>
            </a:pPr>
            <a:r>
              <a:rPr lang="fa-IR" sz="1477" dirty="0">
                <a:solidFill>
                  <a:prstClr val="black"/>
                </a:solidFill>
              </a:rPr>
              <a:t>ساختار لمینت</a:t>
            </a:r>
          </a:p>
        </p:txBody>
      </p:sp>
      <p:pic>
        <p:nvPicPr>
          <p:cNvPr id="8" name="Picture 1"/>
          <p:cNvPicPr>
            <a:picLocks noChangeAspect="1" noChangeArrowheads="1"/>
          </p:cNvPicPr>
          <p:nvPr/>
        </p:nvPicPr>
        <p:blipFill>
          <a:blip r:embed="rId2"/>
          <a:srcRect/>
          <a:stretch>
            <a:fillRect/>
          </a:stretch>
        </p:blipFill>
        <p:spPr bwMode="auto">
          <a:xfrm>
            <a:off x="916209" y="3229593"/>
            <a:ext cx="3635969" cy="2591856"/>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a:xfrm>
            <a:off x="916210" y="2114309"/>
            <a:ext cx="7311582" cy="715896"/>
          </a:xfrm>
          <a:prstGeom prst="rect">
            <a:avLst/>
          </a:prstGeom>
          <a:noFill/>
          <a:ln>
            <a:noFill/>
          </a:ln>
        </p:spPr>
        <p:txBody>
          <a:bodyPr wrap="square" lIns="118169" tIns="59084" rIns="118169" bIns="59084">
            <a:spAutoFit/>
          </a:bodyPr>
          <a:lstStyle/>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لایه بالایی از </a:t>
            </a:r>
            <a:r>
              <a:rPr lang="fa-IR" sz="1292" b="1" dirty="0">
                <a:solidFill>
                  <a:prstClr val="black"/>
                </a:solidFill>
                <a:cs typeface="B Nazanin" pitchFamily="2" charset="-78"/>
              </a:rPr>
              <a:t>یک پوشش </a:t>
            </a:r>
            <a:r>
              <a:rPr lang="fa-IR" sz="1292" dirty="0">
                <a:solidFill>
                  <a:prstClr val="black"/>
                </a:solidFill>
                <a:cs typeface="B Nazanin" pitchFamily="2" charset="-78"/>
              </a:rPr>
              <a:t>و </a:t>
            </a:r>
            <a:r>
              <a:rPr lang="fa-IR" sz="1292" b="1" dirty="0">
                <a:solidFill>
                  <a:prstClr val="black"/>
                </a:solidFill>
                <a:cs typeface="B Nazanin" pitchFamily="2" charset="-78"/>
              </a:rPr>
              <a:t>لایه</a:t>
            </a:r>
            <a:r>
              <a:rPr lang="fa-IR" sz="1292" dirty="0">
                <a:solidFill>
                  <a:prstClr val="black"/>
                </a:solidFill>
                <a:cs typeface="B Nazanin" pitchFamily="2" charset="-78"/>
              </a:rPr>
              <a:t> </a:t>
            </a:r>
            <a:r>
              <a:rPr lang="fa-IR" sz="1292" b="1" dirty="0">
                <a:solidFill>
                  <a:prstClr val="black"/>
                </a:solidFill>
                <a:cs typeface="B Nazanin" pitchFamily="2" charset="-78"/>
              </a:rPr>
              <a:t>دکوراتیو</a:t>
            </a:r>
            <a:r>
              <a:rPr lang="fa-IR" sz="1292" dirty="0">
                <a:solidFill>
                  <a:prstClr val="black"/>
                </a:solidFill>
                <a:cs typeface="B Nazanin" pitchFamily="2" charset="-78"/>
              </a:rPr>
              <a:t> تشکیل شده که لایه ی پوشش باعث دوام آن می‏شود. </a:t>
            </a:r>
            <a:r>
              <a:rPr lang="fa-IR" sz="1292" b="1" dirty="0">
                <a:solidFill>
                  <a:prstClr val="black"/>
                </a:solidFill>
                <a:cs typeface="B Nazanin" pitchFamily="2" charset="-78"/>
              </a:rPr>
              <a:t>لایه وسطی از فیبر اچ دی اف</a:t>
            </a:r>
            <a:r>
              <a:rPr lang="fa-IR" sz="1292" dirty="0">
                <a:solidFill>
                  <a:prstClr val="black"/>
                </a:solidFill>
                <a:cs typeface="B Nazanin" pitchFamily="2" charset="-78"/>
              </a:rPr>
              <a:t> تشکیل شده است و </a:t>
            </a:r>
            <a:r>
              <a:rPr lang="fa-IR" sz="1292" b="1" dirty="0">
                <a:solidFill>
                  <a:prstClr val="black"/>
                </a:solidFill>
                <a:cs typeface="B Nazanin" pitchFamily="2" charset="-78"/>
              </a:rPr>
              <a:t>لایه ی زیرین که به زیرسازی اتصال دارد </a:t>
            </a:r>
            <a:r>
              <a:rPr lang="fa-IR" sz="1292" dirty="0">
                <a:solidFill>
                  <a:prstClr val="black"/>
                </a:solidFill>
                <a:cs typeface="B Nazanin" pitchFamily="2" charset="-78"/>
              </a:rPr>
              <a:t>استحکام آن را افزایش می‏دهد.</a:t>
            </a:r>
          </a:p>
        </p:txBody>
      </p:sp>
      <p:sp>
        <p:nvSpPr>
          <p:cNvPr id="10" name="Rectangle 9"/>
          <p:cNvSpPr/>
          <p:nvPr/>
        </p:nvSpPr>
        <p:spPr>
          <a:xfrm>
            <a:off x="1049147" y="1389188"/>
            <a:ext cx="7178644" cy="715896"/>
          </a:xfrm>
          <a:prstGeom prst="rect">
            <a:avLst/>
          </a:prstGeom>
          <a:noFill/>
          <a:ln>
            <a:noFill/>
          </a:ln>
        </p:spPr>
        <p:txBody>
          <a:bodyPr wrap="square" lIns="118169" tIns="59084" rIns="118169" bIns="59084">
            <a:spAutoFit/>
          </a:bodyPr>
          <a:lstStyle/>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کف پوش چند لایه ای است که در هر محیطی با به وجود آوردن سطحی زیبا، ضد ضربه، نافرسا و ضدخش مورد پوشش قرار داده و با سطح ملامینی فشرده و ذره های میکروسکوپی سنگ سنباده برای دوام بیشتر، در رنگها و طرحهای متفاوت موجود میباشد.</a:t>
            </a:r>
          </a:p>
        </p:txBody>
      </p:sp>
    </p:spTree>
    <p:extLst>
      <p:ext uri="{BB962C8B-B14F-4D97-AF65-F5344CB8AC3E}">
        <p14:creationId xmlns:p14="http://schemas.microsoft.com/office/powerpoint/2010/main" val="32048671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632537" y="969651"/>
            <a:ext cx="1595254"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کفپوش‏های چوبی</a:t>
            </a:r>
            <a:endParaRPr lang="en-US" sz="1385" b="0">
              <a:solidFill>
                <a:prstClr val="black">
                  <a:lumMod val="95000"/>
                  <a:lumOff val="5000"/>
                </a:prstClr>
              </a:solidFill>
              <a:latin typeface="Times New Roman" pitchFamily="18" charset="0"/>
              <a:cs typeface="Times New Roman" pitchFamily="18" charset="0"/>
            </a:endParaRPr>
          </a:p>
        </p:txBody>
      </p:sp>
      <p:sp>
        <p:nvSpPr>
          <p:cNvPr id="7" name="TextBox 6"/>
          <p:cNvSpPr txBox="1"/>
          <p:nvPr/>
        </p:nvSpPr>
        <p:spPr>
          <a:xfrm>
            <a:off x="5369627" y="969651"/>
            <a:ext cx="1129972"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pPr defTabSz="843880" eaLnBrk="0" fontAlgn="base" hangingPunct="0">
              <a:spcBef>
                <a:spcPct val="0"/>
              </a:spcBef>
              <a:spcAft>
                <a:spcPct val="0"/>
              </a:spcAft>
            </a:pPr>
            <a:r>
              <a:rPr lang="fa-IR" sz="1477">
                <a:solidFill>
                  <a:prstClr val="black"/>
                </a:solidFill>
              </a:rPr>
              <a:t>لمینت</a:t>
            </a:r>
            <a:endParaRPr lang="fa-IR" sz="1477" dirty="0">
              <a:solidFill>
                <a:prstClr val="black"/>
              </a:solidFill>
            </a:endParaRPr>
          </a:p>
        </p:txBody>
      </p:sp>
      <p:sp>
        <p:nvSpPr>
          <p:cNvPr id="12" name="Rectangle 11"/>
          <p:cNvSpPr/>
          <p:nvPr/>
        </p:nvSpPr>
        <p:spPr>
          <a:xfrm>
            <a:off x="1182086" y="1368464"/>
            <a:ext cx="7045706" cy="1909043"/>
          </a:xfrm>
          <a:prstGeom prst="rect">
            <a:avLst/>
          </a:prstGeom>
          <a:noFill/>
          <a:ln>
            <a:noFill/>
          </a:ln>
        </p:spPr>
        <p:txBody>
          <a:bodyPr wrap="square" lIns="118169" tIns="59084" rIns="118169" bIns="59084">
            <a:spAutoFit/>
          </a:bodyPr>
          <a:lstStyle/>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1- پارکت لمینت ها به هنگام نصب به کف </a:t>
            </a:r>
            <a:r>
              <a:rPr lang="fa-IR" sz="1292" b="1" dirty="0">
                <a:solidFill>
                  <a:prstClr val="black"/>
                </a:solidFill>
                <a:cs typeface="B Nazanin" pitchFamily="2" charset="-78"/>
              </a:rPr>
              <a:t>چسب نمی خورند </a:t>
            </a:r>
            <a:r>
              <a:rPr lang="fa-IR" sz="1292" dirty="0">
                <a:solidFill>
                  <a:prstClr val="black"/>
                </a:solidFill>
                <a:cs typeface="B Nazanin" pitchFamily="2" charset="-78"/>
              </a:rPr>
              <a:t>بلکه با شیارهایی که به آنها </a:t>
            </a:r>
            <a:r>
              <a:rPr lang="fa-IR" sz="1292" b="1" dirty="0">
                <a:solidFill>
                  <a:prstClr val="black"/>
                </a:solidFill>
                <a:cs typeface="B Nazanin" pitchFamily="2" charset="-78"/>
              </a:rPr>
              <a:t>کلیک</a:t>
            </a:r>
            <a:r>
              <a:rPr lang="fa-IR" sz="1292" dirty="0">
                <a:solidFill>
                  <a:prstClr val="black"/>
                </a:solidFill>
                <a:cs typeface="B Nazanin" pitchFamily="2" charset="-78"/>
              </a:rPr>
              <a:t> گفته می شود و دور تا دور لمینت ها وجود دارد به صورت نر و ماده درون یکدیگر قرار می گیرند و هرچه متراژ کار بالاتر می رود </a:t>
            </a:r>
            <a:r>
              <a:rPr lang="fa-IR" sz="1292" b="1" dirty="0">
                <a:solidFill>
                  <a:prstClr val="black"/>
                </a:solidFill>
                <a:cs typeface="B Nazanin" pitchFamily="2" charset="-78"/>
              </a:rPr>
              <a:t>وزن</a:t>
            </a:r>
            <a:r>
              <a:rPr lang="fa-IR" sz="1292" dirty="0">
                <a:solidFill>
                  <a:prstClr val="black"/>
                </a:solidFill>
                <a:cs typeface="B Nazanin" pitchFamily="2" charset="-78"/>
              </a:rPr>
              <a:t> لمینت های در هم قفل شده نیز به نسبت بیشتر می شود و همین وزن یکی از عوامل نگهدارنده لمینت ها بر روی کف بدون استفاده از چسب می باشد.</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2- پارکت لمینت ها به علت اینکه به کف چسب نمی خورند </a:t>
            </a:r>
            <a:r>
              <a:rPr lang="fa-IR" sz="1292" b="1" dirty="0">
                <a:solidFill>
                  <a:prstClr val="black"/>
                </a:solidFill>
                <a:cs typeface="B Nazanin" pitchFamily="2" charset="-78"/>
              </a:rPr>
              <a:t>کف زیرین خود را خراب نمی کنند </a:t>
            </a:r>
            <a:r>
              <a:rPr lang="fa-IR" sz="1292" dirty="0">
                <a:solidFill>
                  <a:prstClr val="black"/>
                </a:solidFill>
                <a:cs typeface="B Nazanin" pitchFamily="2" charset="-78"/>
              </a:rPr>
              <a:t>به عنوان مثال اگر کفی سنگ فرش باشد و از روی آن لمینت اجرا شود، اگر بنا به دلایلی بخواهیم پس از مدتی لمینت ها را جمع کنیم بدون اینکه کوچکترین آسیبی به کف سنگ زیرین وارد شود می توانیم این کار را انجام دهیم. </a:t>
            </a:r>
          </a:p>
        </p:txBody>
      </p:sp>
      <p:pic>
        <p:nvPicPr>
          <p:cNvPr id="14" name="Picture 13" descr="480279-500x378.jpg"/>
          <p:cNvPicPr>
            <a:picLocks noChangeAspect="1"/>
          </p:cNvPicPr>
          <p:nvPr/>
        </p:nvPicPr>
        <p:blipFill>
          <a:blip r:embed="rId2"/>
          <a:stretch>
            <a:fillRect/>
          </a:stretch>
        </p:blipFill>
        <p:spPr>
          <a:xfrm>
            <a:off x="1182085" y="3653516"/>
            <a:ext cx="2670022" cy="2018537"/>
          </a:xfrm>
          <a:prstGeom prst="rect">
            <a:avLst/>
          </a:prstGeom>
          <a:ln>
            <a:noFill/>
          </a:ln>
          <a:effectLst>
            <a:outerShdw blurRad="190500" algn="tl" rotWithShape="0">
              <a:srgbClr val="000000">
                <a:alpha val="70000"/>
              </a:srgbClr>
            </a:outerShdw>
          </a:effectLst>
        </p:spPr>
      </p:pic>
      <p:pic>
        <p:nvPicPr>
          <p:cNvPr id="15" name="Picture 14" descr="60195_1330510007.jpg"/>
          <p:cNvPicPr>
            <a:picLocks noChangeAspect="1"/>
          </p:cNvPicPr>
          <p:nvPr/>
        </p:nvPicPr>
        <p:blipFill>
          <a:blip r:embed="rId3"/>
          <a:stretch>
            <a:fillRect/>
          </a:stretch>
        </p:blipFill>
        <p:spPr>
          <a:xfrm>
            <a:off x="4993805" y="3653517"/>
            <a:ext cx="2726334" cy="201853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962885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632537" y="969651"/>
            <a:ext cx="1595254"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کفپوش‏های چوبی</a:t>
            </a:r>
            <a:endParaRPr lang="en-US" sz="1385" b="0">
              <a:solidFill>
                <a:prstClr val="black">
                  <a:lumMod val="95000"/>
                  <a:lumOff val="5000"/>
                </a:prstClr>
              </a:solidFill>
              <a:latin typeface="Times New Roman" pitchFamily="18" charset="0"/>
              <a:cs typeface="Times New Roman" pitchFamily="18" charset="0"/>
            </a:endParaRPr>
          </a:p>
        </p:txBody>
      </p:sp>
      <p:sp>
        <p:nvSpPr>
          <p:cNvPr id="7" name="TextBox 6"/>
          <p:cNvSpPr txBox="1"/>
          <p:nvPr/>
        </p:nvSpPr>
        <p:spPr>
          <a:xfrm>
            <a:off x="5369627" y="969651"/>
            <a:ext cx="1129972"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pPr defTabSz="843880" eaLnBrk="0" fontAlgn="base" hangingPunct="0">
              <a:spcBef>
                <a:spcPct val="0"/>
              </a:spcBef>
              <a:spcAft>
                <a:spcPct val="0"/>
              </a:spcAft>
            </a:pPr>
            <a:r>
              <a:rPr lang="fa-IR" sz="1477">
                <a:solidFill>
                  <a:prstClr val="black"/>
                </a:solidFill>
              </a:rPr>
              <a:t>لمینت</a:t>
            </a:r>
            <a:endParaRPr lang="fa-IR" sz="1477" dirty="0">
              <a:solidFill>
                <a:prstClr val="black"/>
              </a:solidFill>
            </a:endParaRPr>
          </a:p>
        </p:txBody>
      </p:sp>
      <p:sp>
        <p:nvSpPr>
          <p:cNvPr id="8" name="Rectangle 7"/>
          <p:cNvSpPr/>
          <p:nvPr/>
        </p:nvSpPr>
        <p:spPr>
          <a:xfrm>
            <a:off x="916209" y="1434933"/>
            <a:ext cx="7311582" cy="1909043"/>
          </a:xfrm>
          <a:prstGeom prst="rect">
            <a:avLst/>
          </a:prstGeom>
          <a:noFill/>
          <a:ln>
            <a:noFill/>
          </a:ln>
        </p:spPr>
        <p:txBody>
          <a:bodyPr wrap="square" lIns="118169" tIns="59084" rIns="118169" bIns="59084">
            <a:spAutoFit/>
          </a:bodyPr>
          <a:lstStyle/>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3- پارکت لمینت ها را می توان تا چندین بار پس از نصب جمع آوری و مجددا </a:t>
            </a:r>
            <a:r>
              <a:rPr lang="fa-IR" sz="1292" b="1" dirty="0">
                <a:solidFill>
                  <a:prstClr val="black"/>
                </a:solidFill>
                <a:cs typeface="B Nazanin" pitchFamily="2" charset="-78"/>
              </a:rPr>
              <a:t>در فضایی دیگر نصب </a:t>
            </a:r>
            <a:r>
              <a:rPr lang="fa-IR" sz="1292" dirty="0">
                <a:solidFill>
                  <a:prstClr val="black"/>
                </a:solidFill>
                <a:cs typeface="B Nazanin" pitchFamily="2" charset="-78"/>
              </a:rPr>
              <a:t>کرد. </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4- پارکت لمینت ها به علت </a:t>
            </a:r>
            <a:r>
              <a:rPr lang="fa-IR" sz="1292" b="1" dirty="0">
                <a:solidFill>
                  <a:prstClr val="black"/>
                </a:solidFill>
                <a:cs typeface="B Nazanin" pitchFamily="2" charset="-78"/>
              </a:rPr>
              <a:t>فومی</a:t>
            </a:r>
            <a:r>
              <a:rPr lang="fa-IR" sz="1292" dirty="0">
                <a:solidFill>
                  <a:prstClr val="black"/>
                </a:solidFill>
                <a:cs typeface="B Nazanin" pitchFamily="2" charset="-78"/>
              </a:rPr>
              <a:t> که قبل از نصب در زیر آنها پهن می شود پس از اجرای کامل تا حد زیادی از </a:t>
            </a:r>
            <a:r>
              <a:rPr lang="fa-IR" sz="1292" b="1" dirty="0">
                <a:solidFill>
                  <a:prstClr val="black"/>
                </a:solidFill>
                <a:cs typeface="B Nazanin" pitchFamily="2" charset="-78"/>
              </a:rPr>
              <a:t>انتقال صدا</a:t>
            </a:r>
            <a:r>
              <a:rPr lang="fa-IR" sz="1292" dirty="0">
                <a:solidFill>
                  <a:prstClr val="black"/>
                </a:solidFill>
                <a:cs typeface="B Nazanin" pitchFamily="2" charset="-78"/>
              </a:rPr>
              <a:t> به طبقه زیرین جلوگیری می کند. </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5- فوم زیر پارکت لمینت ها علاوه بر عایق صدا، </a:t>
            </a:r>
            <a:r>
              <a:rPr lang="fa-IR" sz="1292" b="1" dirty="0">
                <a:solidFill>
                  <a:prstClr val="black"/>
                </a:solidFill>
                <a:cs typeface="B Nazanin" pitchFamily="2" charset="-78"/>
              </a:rPr>
              <a:t>عایق حرارت و برودت </a:t>
            </a:r>
            <a:r>
              <a:rPr lang="fa-IR" sz="1292" dirty="0">
                <a:solidFill>
                  <a:prstClr val="black"/>
                </a:solidFill>
                <a:cs typeface="B Nazanin" pitchFamily="2" charset="-78"/>
              </a:rPr>
              <a:t>نیز می باشد.</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6- نسبت به </a:t>
            </a:r>
            <a:r>
              <a:rPr lang="fa-IR" sz="1292" b="1" dirty="0">
                <a:solidFill>
                  <a:prstClr val="black"/>
                </a:solidFill>
                <a:cs typeface="B Nazanin" pitchFamily="2" charset="-78"/>
              </a:rPr>
              <a:t>آب</a:t>
            </a:r>
            <a:r>
              <a:rPr lang="fa-IR" sz="1292" dirty="0">
                <a:solidFill>
                  <a:prstClr val="black"/>
                </a:solidFill>
                <a:cs typeface="B Nazanin" pitchFamily="2" charset="-78"/>
              </a:rPr>
              <a:t> بسیار </a:t>
            </a:r>
            <a:r>
              <a:rPr lang="fa-IR" sz="1292" b="1" dirty="0">
                <a:solidFill>
                  <a:prstClr val="black"/>
                </a:solidFill>
                <a:cs typeface="B Nazanin" pitchFamily="2" charset="-78"/>
              </a:rPr>
              <a:t>مقاومتر</a:t>
            </a:r>
            <a:r>
              <a:rPr lang="fa-IR" sz="1292" dirty="0">
                <a:solidFill>
                  <a:prstClr val="black"/>
                </a:solidFill>
                <a:cs typeface="B Nazanin" pitchFamily="2" charset="-78"/>
              </a:rPr>
              <a:t> از پارکت های قدیمی چوبی هستند.</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7- نسبت به اجسام </a:t>
            </a:r>
            <a:r>
              <a:rPr lang="fa-IR" sz="1292" b="1" dirty="0">
                <a:solidFill>
                  <a:prstClr val="black"/>
                </a:solidFill>
                <a:cs typeface="B Nazanin" pitchFamily="2" charset="-78"/>
              </a:rPr>
              <a:t>نوک تیز </a:t>
            </a:r>
            <a:r>
              <a:rPr lang="fa-IR" sz="1292" dirty="0">
                <a:solidFill>
                  <a:prstClr val="black"/>
                </a:solidFill>
                <a:cs typeface="B Nazanin" pitchFamily="2" charset="-78"/>
              </a:rPr>
              <a:t>بسیار مقاومتر از پارکت های قدیمی هستند. </a:t>
            </a:r>
          </a:p>
        </p:txBody>
      </p:sp>
      <p:pic>
        <p:nvPicPr>
          <p:cNvPr id="9" name="Picture 8" descr="245283-2010-11-10-10-14-41.jpg"/>
          <p:cNvPicPr>
            <a:picLocks noChangeAspect="1"/>
          </p:cNvPicPr>
          <p:nvPr/>
        </p:nvPicPr>
        <p:blipFill rotWithShape="1">
          <a:blip r:embed="rId2"/>
          <a:srcRect l="7584" t="9798" r="7448" b="7920"/>
          <a:stretch/>
        </p:blipFill>
        <p:spPr>
          <a:xfrm>
            <a:off x="849740" y="3894565"/>
            <a:ext cx="2938728" cy="1901529"/>
          </a:xfrm>
          <a:prstGeom prst="rect">
            <a:avLst/>
          </a:prstGeom>
          <a:ln>
            <a:noFill/>
          </a:ln>
          <a:effectLst>
            <a:outerShdw blurRad="190500" algn="tl" rotWithShape="0">
              <a:srgbClr val="000000">
                <a:alpha val="70000"/>
              </a:srgbClr>
            </a:outerShdw>
          </a:effectLst>
        </p:spPr>
      </p:pic>
      <p:pic>
        <p:nvPicPr>
          <p:cNvPr id="10" name="Picture 9" descr="404678_5GJxwWEX.jpg"/>
          <p:cNvPicPr>
            <a:picLocks noChangeAspect="1"/>
          </p:cNvPicPr>
          <p:nvPr/>
        </p:nvPicPr>
        <p:blipFill>
          <a:blip r:embed="rId3"/>
          <a:stretch>
            <a:fillRect/>
          </a:stretch>
        </p:blipFill>
        <p:spPr>
          <a:xfrm>
            <a:off x="4338273" y="3894565"/>
            <a:ext cx="2493671" cy="190152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1196781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632537" y="969651"/>
            <a:ext cx="1595254"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کفپوش‏های چوبی</a:t>
            </a:r>
            <a:endParaRPr lang="en-US" sz="1385" b="0">
              <a:solidFill>
                <a:prstClr val="black">
                  <a:lumMod val="95000"/>
                  <a:lumOff val="5000"/>
                </a:prstClr>
              </a:solidFill>
              <a:latin typeface="Times New Roman" pitchFamily="18" charset="0"/>
              <a:cs typeface="Times New Roman" pitchFamily="18" charset="0"/>
            </a:endParaRPr>
          </a:p>
        </p:txBody>
      </p:sp>
      <p:sp>
        <p:nvSpPr>
          <p:cNvPr id="7" name="TextBox 6"/>
          <p:cNvSpPr txBox="1"/>
          <p:nvPr/>
        </p:nvSpPr>
        <p:spPr>
          <a:xfrm>
            <a:off x="5369627" y="969651"/>
            <a:ext cx="1129972"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pPr defTabSz="843880" eaLnBrk="0" fontAlgn="base" hangingPunct="0">
              <a:spcBef>
                <a:spcPct val="0"/>
              </a:spcBef>
              <a:spcAft>
                <a:spcPct val="0"/>
              </a:spcAft>
            </a:pPr>
            <a:r>
              <a:rPr lang="fa-IR" sz="1477">
                <a:solidFill>
                  <a:prstClr val="black"/>
                </a:solidFill>
              </a:rPr>
              <a:t>لمینت</a:t>
            </a:r>
            <a:endParaRPr lang="fa-IR" sz="1477" dirty="0">
              <a:solidFill>
                <a:prstClr val="black"/>
              </a:solidFill>
            </a:endParaRPr>
          </a:p>
        </p:txBody>
      </p:sp>
      <p:sp>
        <p:nvSpPr>
          <p:cNvPr id="11" name="Rectangle 10"/>
          <p:cNvSpPr/>
          <p:nvPr/>
        </p:nvSpPr>
        <p:spPr>
          <a:xfrm>
            <a:off x="3907311" y="1518231"/>
            <a:ext cx="4320480" cy="1312469"/>
          </a:xfrm>
          <a:prstGeom prst="rect">
            <a:avLst/>
          </a:prstGeom>
          <a:noFill/>
          <a:ln>
            <a:noFill/>
          </a:ln>
        </p:spPr>
        <p:txBody>
          <a:bodyPr wrap="square" lIns="118169" tIns="59084" rIns="118169" bIns="59084">
            <a:spAutoFit/>
          </a:bodyPr>
          <a:lstStyle/>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8- </a:t>
            </a:r>
            <a:r>
              <a:rPr lang="fa-IR" sz="1292" b="1" dirty="0">
                <a:solidFill>
                  <a:prstClr val="black"/>
                </a:solidFill>
                <a:cs typeface="B Nazanin" pitchFamily="2" charset="-78"/>
              </a:rPr>
              <a:t>سرعت نصب </a:t>
            </a:r>
            <a:r>
              <a:rPr lang="fa-IR" sz="1292" dirty="0">
                <a:solidFill>
                  <a:prstClr val="black"/>
                </a:solidFill>
                <a:cs typeface="B Nazanin" pitchFamily="2" charset="-78"/>
              </a:rPr>
              <a:t>و اجرای پارکت لمینت بسیار بالاست به طور میانگین یک واحد با مساحت 100 متر مربع در یک روز الی یک روز و نیم اجرا می شود.</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9- پس از نصب نیازی به ساب و لاک ندارد و همان لحظه که نصب به اتمام  می‏رسد پس از نظافت می توان وسایل را روی آن چید.</a:t>
            </a:r>
          </a:p>
        </p:txBody>
      </p:sp>
      <p:pic>
        <p:nvPicPr>
          <p:cNvPr id="12" name="Picture 11" descr="adverimg-73176.jpg"/>
          <p:cNvPicPr>
            <a:picLocks noChangeAspect="1"/>
          </p:cNvPicPr>
          <p:nvPr/>
        </p:nvPicPr>
        <p:blipFill>
          <a:blip r:embed="rId2"/>
          <a:stretch>
            <a:fillRect/>
          </a:stretch>
        </p:blipFill>
        <p:spPr>
          <a:xfrm>
            <a:off x="855350" y="3577174"/>
            <a:ext cx="3577167" cy="2178239"/>
          </a:xfrm>
          <a:prstGeom prst="rect">
            <a:avLst/>
          </a:prstGeom>
          <a:ln>
            <a:noFill/>
          </a:ln>
          <a:effectLst>
            <a:outerShdw blurRad="190500" algn="tl" rotWithShape="0">
              <a:srgbClr val="000000">
                <a:alpha val="70000"/>
              </a:srgbClr>
            </a:outerShdw>
          </a:effectLst>
        </p:spPr>
      </p:pic>
      <p:pic>
        <p:nvPicPr>
          <p:cNvPr id="13" name="Picture 12" descr="images.jpg"/>
          <p:cNvPicPr>
            <a:picLocks noChangeAspect="1"/>
          </p:cNvPicPr>
          <p:nvPr/>
        </p:nvPicPr>
        <p:blipFill>
          <a:blip r:embed="rId3"/>
          <a:stretch>
            <a:fillRect/>
          </a:stretch>
        </p:blipFill>
        <p:spPr>
          <a:xfrm>
            <a:off x="4771407" y="4175394"/>
            <a:ext cx="2193745" cy="1580019"/>
          </a:xfrm>
          <a:prstGeom prst="rect">
            <a:avLst/>
          </a:prstGeom>
          <a:ln>
            <a:noFill/>
          </a:ln>
          <a:effectLst>
            <a:outerShdw blurRad="190500" algn="tl" rotWithShape="0">
              <a:srgbClr val="000000">
                <a:alpha val="70000"/>
              </a:srgbClr>
            </a:outerShdw>
          </a:effectLst>
        </p:spPr>
      </p:pic>
      <p:pic>
        <p:nvPicPr>
          <p:cNvPr id="14" name="Picture 13" descr="92970.jpg"/>
          <p:cNvPicPr>
            <a:picLocks noChangeAspect="1"/>
          </p:cNvPicPr>
          <p:nvPr/>
        </p:nvPicPr>
        <p:blipFill>
          <a:blip r:embed="rId4"/>
          <a:stretch>
            <a:fillRect/>
          </a:stretch>
        </p:blipFill>
        <p:spPr>
          <a:xfrm>
            <a:off x="849741" y="1598863"/>
            <a:ext cx="2460372" cy="164141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7844012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100785" y="969651"/>
            <a:ext cx="2127006"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defTabSz="843880" eaLnBrk="0" fontAlgn="base" hangingPunct="0">
              <a:spcBef>
                <a:spcPct val="0"/>
              </a:spcBef>
              <a:spcAft>
                <a:spcPct val="0"/>
              </a:spcAft>
            </a:pPr>
            <a:r>
              <a:rPr lang="fa-IR" sz="1477">
                <a:solidFill>
                  <a:prstClr val="black"/>
                </a:solidFill>
              </a:rPr>
              <a:t>كف پوش هاى چوب پنبه اى </a:t>
            </a:r>
            <a:endParaRPr lang="fa-IR" sz="1477" dirty="0">
              <a:solidFill>
                <a:prstClr val="black"/>
              </a:solidFill>
            </a:endParaRPr>
          </a:p>
        </p:txBody>
      </p:sp>
      <p:sp>
        <p:nvSpPr>
          <p:cNvPr id="10" name="Rectangle 9"/>
          <p:cNvSpPr/>
          <p:nvPr/>
        </p:nvSpPr>
        <p:spPr>
          <a:xfrm>
            <a:off x="783272" y="1385830"/>
            <a:ext cx="7444520" cy="1504060"/>
          </a:xfrm>
          <a:prstGeom prst="rect">
            <a:avLst/>
          </a:prstGeom>
          <a:noFill/>
          <a:ln>
            <a:noFill/>
          </a:ln>
        </p:spPr>
        <p:txBody>
          <a:bodyPr wrap="square" lIns="118169" tIns="59084" rIns="118169" bIns="59084">
            <a:spAutoFit/>
          </a:bodyPr>
          <a:lstStyle/>
          <a:p>
            <a:pPr algn="justLow" defTabSz="843880" eaLnBrk="0" fontAlgn="base" hangingPunct="0">
              <a:spcBef>
                <a:spcPct val="0"/>
              </a:spcBef>
              <a:spcAft>
                <a:spcPct val="0"/>
              </a:spcAft>
            </a:pPr>
            <a:r>
              <a:rPr lang="fa-IR" sz="1292" dirty="0">
                <a:solidFill>
                  <a:prstClr val="black"/>
                </a:solidFill>
                <a:cs typeface="B Nazanin" pitchFamily="2" charset="-78"/>
              </a:rPr>
              <a:t>اين نوع كف پوش از چوب پنبه حقيقى ساخته مى شود كه از پوست درخت </a:t>
            </a:r>
            <a:r>
              <a:rPr lang="fa-IR" sz="1292" b="1" dirty="0">
                <a:solidFill>
                  <a:prstClr val="black"/>
                </a:solidFill>
                <a:cs typeface="B Nazanin" pitchFamily="2" charset="-78"/>
              </a:rPr>
              <a:t>بلوط</a:t>
            </a:r>
            <a:r>
              <a:rPr lang="fa-IR" sz="1292" dirty="0">
                <a:solidFill>
                  <a:prstClr val="black"/>
                </a:solidFill>
                <a:cs typeface="B Nazanin" pitchFamily="2" charset="-78"/>
              </a:rPr>
              <a:t> گرفته مى شود كه اغلب در </a:t>
            </a:r>
            <a:r>
              <a:rPr lang="fa-IR" sz="1292" b="1" dirty="0">
                <a:solidFill>
                  <a:prstClr val="black"/>
                </a:solidFill>
                <a:cs typeface="B Nazanin" pitchFamily="2" charset="-78"/>
              </a:rPr>
              <a:t>مناطق مديترانه اى</a:t>
            </a:r>
            <a:r>
              <a:rPr lang="fa-IR" sz="1292" dirty="0">
                <a:solidFill>
                  <a:prstClr val="black"/>
                </a:solidFill>
                <a:cs typeface="B Nazanin" pitchFamily="2" charset="-78"/>
              </a:rPr>
              <a:t> مخصوصاً در كشور پرتغال بسيار يافت مى شود. به دليل اين كه براى توليد اين كف پوش احتياج به پوست درخت بلوط داريم لذا توليد آن </a:t>
            </a:r>
            <a:r>
              <a:rPr lang="fa-IR" sz="1292" b="1" dirty="0">
                <a:solidFill>
                  <a:prstClr val="black"/>
                </a:solidFill>
                <a:cs typeface="B Nazanin" pitchFamily="2" charset="-78"/>
              </a:rPr>
              <a:t>براى اكوسيستم مخرب نيست</a:t>
            </a:r>
            <a:r>
              <a:rPr lang="fa-IR" sz="1292" dirty="0">
                <a:solidFill>
                  <a:prstClr val="black"/>
                </a:solidFill>
                <a:cs typeface="B Nazanin" pitchFamily="2" charset="-78"/>
              </a:rPr>
              <a:t>. اين نوع كف پوش در مكان هايى استفاده مى شود كه </a:t>
            </a:r>
            <a:r>
              <a:rPr lang="fa-IR" sz="1292" b="1" dirty="0">
                <a:solidFill>
                  <a:prstClr val="black"/>
                </a:solidFill>
                <a:cs typeface="B Nazanin" pitchFamily="2" charset="-78"/>
              </a:rPr>
              <a:t>انعكاس صدا در آنجا مهم محسوب می‏شود </a:t>
            </a:r>
            <a:r>
              <a:rPr lang="fa-IR" sz="1292" dirty="0">
                <a:solidFill>
                  <a:prstClr val="black"/>
                </a:solidFill>
                <a:cs typeface="B Nazanin" pitchFamily="2" charset="-78"/>
              </a:rPr>
              <a:t>و مى خواهند محيطى آرام داشته باشند </a:t>
            </a:r>
            <a:r>
              <a:rPr lang="fa-IR" sz="1246" b="1" dirty="0">
                <a:solidFill>
                  <a:prstClr val="black"/>
                </a:solidFill>
                <a:cs typeface="B Nazanin" pitchFamily="2" charset="-78"/>
              </a:rPr>
              <a:t>مانند استوديوها</a:t>
            </a:r>
            <a:r>
              <a:rPr lang="fa-IR" sz="1292" dirty="0">
                <a:solidFill>
                  <a:prstClr val="black"/>
                </a:solidFill>
                <a:cs typeface="B Nazanin" pitchFamily="2" charset="-78"/>
              </a:rPr>
              <a:t>. رنگ چوب پنبه رنگى </a:t>
            </a:r>
            <a:r>
              <a:rPr lang="fa-IR" sz="1292" b="1" dirty="0">
                <a:solidFill>
                  <a:prstClr val="black"/>
                </a:solidFill>
                <a:cs typeface="B Nazanin" pitchFamily="2" charset="-78"/>
              </a:rPr>
              <a:t>گرم</a:t>
            </a:r>
            <a:r>
              <a:rPr lang="fa-IR" sz="1292" dirty="0">
                <a:solidFill>
                  <a:prstClr val="black"/>
                </a:solidFill>
                <a:cs typeface="B Nazanin" pitchFamily="2" charset="-78"/>
              </a:rPr>
              <a:t> است و به دكوراسيون خانه يا اتاق حالتى بسيار زيبا و طبيعى مى بخشد. اين كف پوش معروف است به اين كه جزو راحت ترين نوع كف پوش براى پا محسوب مى شود و همچنين «عايق صدا»ى مناسبى نيز است و در تمام نقاط خانه مانند آشپزخانه و حتى </a:t>
            </a:r>
            <a:r>
              <a:rPr lang="fa-IR" sz="1292" b="1" dirty="0">
                <a:solidFill>
                  <a:prstClr val="black"/>
                </a:solidFill>
                <a:cs typeface="B Nazanin" pitchFamily="2" charset="-78"/>
              </a:rPr>
              <a:t>كتابخانه</a:t>
            </a:r>
            <a:r>
              <a:rPr lang="fa-IR" sz="1292" dirty="0">
                <a:solidFill>
                  <a:prstClr val="black"/>
                </a:solidFill>
                <a:cs typeface="B Nazanin" pitchFamily="2" charset="-78"/>
              </a:rPr>
              <a:t> كف پوش مناسبى است. ، كف پوش چوب پنبه اى مى تواند مانند كف پوش هاى چوبى </a:t>
            </a:r>
            <a:r>
              <a:rPr lang="fa-IR" sz="1246" b="1" dirty="0">
                <a:solidFill>
                  <a:prstClr val="black"/>
                </a:solidFill>
                <a:cs typeface="B Nazanin" pitchFamily="2" charset="-78"/>
              </a:rPr>
              <a:t>به وسيله پلييوريتن براق شود. </a:t>
            </a:r>
          </a:p>
        </p:txBody>
      </p:sp>
      <p:pic>
        <p:nvPicPr>
          <p:cNvPr id="11" name="Picture 10" descr="Fig1.jpg"/>
          <p:cNvPicPr>
            <a:picLocks noChangeAspect="1"/>
          </p:cNvPicPr>
          <p:nvPr/>
        </p:nvPicPr>
        <p:blipFill>
          <a:blip r:embed="rId2"/>
          <a:stretch>
            <a:fillRect/>
          </a:stretch>
        </p:blipFill>
        <p:spPr>
          <a:xfrm>
            <a:off x="936664" y="2878589"/>
            <a:ext cx="5230590" cy="28768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036996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100785" y="969651"/>
            <a:ext cx="2127006"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defTabSz="843880" eaLnBrk="0" fontAlgn="base" hangingPunct="0">
              <a:spcBef>
                <a:spcPct val="0"/>
              </a:spcBef>
              <a:spcAft>
                <a:spcPct val="0"/>
              </a:spcAft>
            </a:pPr>
            <a:r>
              <a:rPr lang="fa-IR" sz="1477">
                <a:solidFill>
                  <a:prstClr val="black"/>
                </a:solidFill>
              </a:rPr>
              <a:t>كف پوش هاى چوب پنبه اى </a:t>
            </a:r>
            <a:endParaRPr lang="fa-IR" sz="1477" dirty="0">
              <a:solidFill>
                <a:prstClr val="black"/>
              </a:solidFill>
            </a:endParaRPr>
          </a:p>
        </p:txBody>
      </p:sp>
      <p:sp>
        <p:nvSpPr>
          <p:cNvPr id="5" name="Rectangle 4"/>
          <p:cNvSpPr/>
          <p:nvPr/>
        </p:nvSpPr>
        <p:spPr>
          <a:xfrm>
            <a:off x="916209" y="1434932"/>
            <a:ext cx="7311582" cy="1610756"/>
          </a:xfrm>
          <a:prstGeom prst="rect">
            <a:avLst/>
          </a:prstGeom>
          <a:noFill/>
          <a:ln>
            <a:noFill/>
          </a:ln>
        </p:spPr>
        <p:txBody>
          <a:bodyPr wrap="square" lIns="118169" tIns="59084" rIns="118169" bIns="59084">
            <a:spAutoFit/>
          </a:bodyPr>
          <a:lstStyle/>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متداول ترين نوع براق كردن کف پوش، استفاده از واكس است كه به كف پوش ها جلاى بسيار زيبا مى بخشد و لازم است حداقل سالى يك بار واكس زده شوند. اما براى كف پوش هاى استفاده شده در </a:t>
            </a:r>
            <a:r>
              <a:rPr lang="fa-IR" sz="1292" b="1" dirty="0">
                <a:solidFill>
                  <a:prstClr val="black"/>
                </a:solidFill>
                <a:cs typeface="B Nazanin" pitchFamily="2" charset="-78"/>
              </a:rPr>
              <a:t>آشپزخانه</a:t>
            </a:r>
            <a:r>
              <a:rPr lang="fa-IR" sz="1292" dirty="0">
                <a:solidFill>
                  <a:prstClr val="black"/>
                </a:solidFill>
                <a:cs typeface="B Nazanin" pitchFamily="2" charset="-78"/>
              </a:rPr>
              <a:t> بهتر است ازبراق كننده </a:t>
            </a:r>
            <a:r>
              <a:rPr lang="fa-IR" sz="1292" b="1" dirty="0">
                <a:solidFill>
                  <a:prstClr val="black"/>
                </a:solidFill>
                <a:cs typeface="B Nazanin" pitchFamily="2" charset="-78"/>
              </a:rPr>
              <a:t>پلييوريتن</a:t>
            </a:r>
            <a:r>
              <a:rPr lang="fa-IR" sz="1292" dirty="0">
                <a:solidFill>
                  <a:prstClr val="black"/>
                </a:solidFill>
                <a:cs typeface="B Nazanin" pitchFamily="2" charset="-78"/>
              </a:rPr>
              <a:t> استفاده شود زيرا احتياج به مراقبت كمترى دارد و استحكام بيشترى هم دارد. به دليل اين كه اين نوع كف پوش جاذب آب است مى بايست كاملاً مراقب بود و هرزمان كه آب يا مايع ديگرى بر روى آن ريخت </a:t>
            </a:r>
            <a:r>
              <a:rPr lang="fa-IR" sz="1292" b="1" dirty="0">
                <a:solidFill>
                  <a:prstClr val="black"/>
                </a:solidFill>
                <a:cs typeface="B Nazanin" pitchFamily="2" charset="-78"/>
              </a:rPr>
              <a:t>سريعاً توسط پارچه پاك و تميز شود</a:t>
            </a:r>
            <a:r>
              <a:rPr lang="fa-IR" sz="1292" dirty="0">
                <a:solidFill>
                  <a:prstClr val="black"/>
                </a:solidFill>
                <a:cs typeface="B Nazanin" pitchFamily="2" charset="-78"/>
              </a:rPr>
              <a:t> چون اين نوع كف پوش به راحتى منبسط و منقبض مى شود. (كف‏پوش‏هاي چوب پنبه اى هم وجود داردكه از پلاستيك ساخته مى شوند)</a:t>
            </a:r>
            <a:endParaRPr lang="en-US" sz="1292" dirty="0">
              <a:solidFill>
                <a:prstClr val="black"/>
              </a:solidFill>
              <a:cs typeface="B Nazanin" pitchFamily="2" charset="-78"/>
            </a:endParaRPr>
          </a:p>
        </p:txBody>
      </p:sp>
      <p:pic>
        <p:nvPicPr>
          <p:cNvPr id="7" name="Picture 6" descr="57-2917.jpg"/>
          <p:cNvPicPr>
            <a:picLocks noChangeAspect="1"/>
          </p:cNvPicPr>
          <p:nvPr/>
        </p:nvPicPr>
        <p:blipFill>
          <a:blip r:embed="rId2"/>
          <a:stretch>
            <a:fillRect/>
          </a:stretch>
        </p:blipFill>
        <p:spPr>
          <a:xfrm>
            <a:off x="1115617" y="3447322"/>
            <a:ext cx="1381295" cy="2210073"/>
          </a:xfrm>
          <a:prstGeom prst="rect">
            <a:avLst/>
          </a:prstGeom>
          <a:ln>
            <a:noFill/>
          </a:ln>
          <a:effectLst>
            <a:outerShdw blurRad="190500" algn="tl" rotWithShape="0">
              <a:srgbClr val="000000">
                <a:alpha val="70000"/>
              </a:srgbClr>
            </a:outerShdw>
          </a:effectLst>
        </p:spPr>
      </p:pic>
      <p:pic>
        <p:nvPicPr>
          <p:cNvPr id="8" name="Picture 7" descr="images.jpg"/>
          <p:cNvPicPr>
            <a:picLocks noChangeAspect="1"/>
          </p:cNvPicPr>
          <p:nvPr/>
        </p:nvPicPr>
        <p:blipFill>
          <a:blip r:embed="rId3"/>
          <a:stretch>
            <a:fillRect/>
          </a:stretch>
        </p:blipFill>
        <p:spPr>
          <a:xfrm>
            <a:off x="5569035" y="3389538"/>
            <a:ext cx="2052211" cy="2249539"/>
          </a:xfrm>
          <a:prstGeom prst="rect">
            <a:avLst/>
          </a:prstGeom>
          <a:ln>
            <a:noFill/>
          </a:ln>
          <a:effectLst>
            <a:outerShdw blurRad="190500" algn="tl" rotWithShape="0">
              <a:srgbClr val="000000">
                <a:alpha val="70000"/>
              </a:srgbClr>
            </a:outerShdw>
          </a:effectLst>
        </p:spPr>
      </p:pic>
      <p:pic>
        <p:nvPicPr>
          <p:cNvPr id="9" name="Picture 8" descr="356077054.298891.jpg"/>
          <p:cNvPicPr>
            <a:picLocks noChangeAspect="1"/>
          </p:cNvPicPr>
          <p:nvPr/>
        </p:nvPicPr>
        <p:blipFill>
          <a:blip r:embed="rId4"/>
          <a:stretch>
            <a:fillRect/>
          </a:stretch>
        </p:blipFill>
        <p:spPr>
          <a:xfrm>
            <a:off x="2910277" y="3436722"/>
            <a:ext cx="2164834" cy="221993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2235009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
          <p:cNvSpPr>
            <a:spLocks noChangeArrowheads="1"/>
          </p:cNvSpPr>
          <p:nvPr/>
        </p:nvSpPr>
        <p:spPr bwMode="auto">
          <a:xfrm>
            <a:off x="3508497" y="1567870"/>
            <a:ext cx="4719294" cy="1241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fa-IR" sz="1292" dirty="0">
                <a:solidFill>
                  <a:prstClr val="black"/>
                </a:solidFill>
                <a:cs typeface="B Nazanin" pitchFamily="2" charset="-78"/>
              </a:rPr>
              <a:t>انواع کف‏سازی از نقطه نظر محل قرار گیری در ساختمان به سه دسته زیر تقسیم می‏شود :</a:t>
            </a:r>
          </a:p>
          <a:p>
            <a:pPr algn="justLow"/>
            <a:endParaRPr lang="fa-IR" sz="923" dirty="0">
              <a:solidFill>
                <a:prstClr val="black"/>
              </a:solidFill>
              <a:cs typeface="B Nazanin" pitchFamily="2" charset="-78"/>
            </a:endParaRPr>
          </a:p>
          <a:p>
            <a:pPr algn="justLow"/>
            <a:r>
              <a:rPr lang="fa-IR" sz="1200" b="1" dirty="0">
                <a:solidFill>
                  <a:prstClr val="black"/>
                </a:solidFill>
                <a:cs typeface="B Nazanin" pitchFamily="2" charset="-78"/>
              </a:rPr>
              <a:t>1. کف‏سازی بر روی خاک</a:t>
            </a:r>
          </a:p>
          <a:p>
            <a:pPr algn="justLow"/>
            <a:endParaRPr lang="fa-IR" sz="738" dirty="0">
              <a:solidFill>
                <a:prstClr val="black"/>
              </a:solidFill>
              <a:cs typeface="B Nazanin" pitchFamily="2" charset="-78"/>
            </a:endParaRPr>
          </a:p>
          <a:p>
            <a:pPr algn="justLow"/>
            <a:r>
              <a:rPr lang="fa-IR" sz="1200" b="1" dirty="0">
                <a:solidFill>
                  <a:prstClr val="black"/>
                </a:solidFill>
                <a:cs typeface="B Nazanin" pitchFamily="2" charset="-78"/>
              </a:rPr>
              <a:t>2. کف‏سازی مابین طبقات</a:t>
            </a:r>
          </a:p>
          <a:p>
            <a:pPr algn="justLow"/>
            <a:endParaRPr lang="fa-IR" sz="738" dirty="0">
              <a:solidFill>
                <a:prstClr val="black"/>
              </a:solidFill>
              <a:cs typeface="B Nazanin" pitchFamily="2" charset="-78"/>
            </a:endParaRPr>
          </a:p>
          <a:p>
            <a:pPr algn="justLow"/>
            <a:r>
              <a:rPr lang="fa-IR" sz="1200" b="1" dirty="0">
                <a:solidFill>
                  <a:prstClr val="black"/>
                </a:solidFill>
                <a:cs typeface="B Nazanin" pitchFamily="2" charset="-78"/>
              </a:rPr>
              <a:t>3. کف‏سازی بام</a:t>
            </a:r>
          </a:p>
        </p:txBody>
      </p:sp>
      <p:pic>
        <p:nvPicPr>
          <p:cNvPr id="25" name="Picture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516" y="1424703"/>
            <a:ext cx="2096741" cy="1866100"/>
          </a:xfrm>
          <a:prstGeom prst="rect">
            <a:avLst/>
          </a:prstGeom>
          <a:ln>
            <a:noFill/>
          </a:ln>
          <a:effectLst>
            <a:outerShdw blurRad="190500" algn="tl" rotWithShape="0">
              <a:srgbClr val="000000">
                <a:alpha val="70000"/>
              </a:srgbClr>
            </a:outerShdw>
          </a:effectLst>
        </p:spPr>
      </p:pic>
      <p:sp>
        <p:nvSpPr>
          <p:cNvPr id="11" name="TextBox 10"/>
          <p:cNvSpPr txBox="1"/>
          <p:nvPr/>
        </p:nvSpPr>
        <p:spPr>
          <a:xfrm>
            <a:off x="7164288" y="969651"/>
            <a:ext cx="1063503"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کف سازی</a:t>
            </a:r>
            <a:endParaRPr lang="en-US" sz="1292">
              <a:solidFill>
                <a:prstClr val="black">
                  <a:lumMod val="95000"/>
                  <a:lumOff val="5000"/>
                </a:prstClr>
              </a:solidFill>
            </a:endParaRPr>
          </a:p>
        </p:txBody>
      </p:sp>
      <p:sp>
        <p:nvSpPr>
          <p:cNvPr id="12" name="TextBox 11"/>
          <p:cNvSpPr txBox="1"/>
          <p:nvPr/>
        </p:nvSpPr>
        <p:spPr>
          <a:xfrm>
            <a:off x="4970813" y="969651"/>
            <a:ext cx="2036766"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dirty="0">
                <a:solidFill>
                  <a:prstClr val="black">
                    <a:lumMod val="95000"/>
                    <a:lumOff val="5000"/>
                  </a:prstClr>
                </a:solidFill>
              </a:rPr>
              <a:t>انواع </a:t>
            </a:r>
            <a:r>
              <a:rPr lang="fa-IR" sz="1385" b="0" dirty="0">
                <a:solidFill>
                  <a:prstClr val="black">
                    <a:lumMod val="95000"/>
                    <a:lumOff val="5000"/>
                  </a:prstClr>
                </a:solidFill>
              </a:rPr>
              <a:t>(محل قرارگیری و عملکرد)</a:t>
            </a:r>
            <a:endParaRPr lang="en-US" sz="1385" b="0" dirty="0">
              <a:solidFill>
                <a:prstClr val="black">
                  <a:lumMod val="95000"/>
                  <a:lumOff val="5000"/>
                </a:prstClr>
              </a:solidFill>
            </a:endParaRPr>
          </a:p>
        </p:txBody>
      </p:sp>
      <p:sp>
        <p:nvSpPr>
          <p:cNvPr id="14" name="Rectangle 1"/>
          <p:cNvSpPr>
            <a:spLocks noChangeArrowheads="1"/>
          </p:cNvSpPr>
          <p:nvPr/>
        </p:nvSpPr>
        <p:spPr bwMode="auto">
          <a:xfrm>
            <a:off x="4173187" y="3834995"/>
            <a:ext cx="4054604" cy="1241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fa-IR" sz="1292" dirty="0">
                <a:solidFill>
                  <a:prstClr val="black"/>
                </a:solidFill>
                <a:cs typeface="B Nazanin" pitchFamily="2" charset="-78"/>
              </a:rPr>
              <a:t>از حیث عملکرد محل نیز می توان کف‏سازی را به سه دسته زیر تقسیم نمود :</a:t>
            </a:r>
          </a:p>
          <a:p>
            <a:pPr algn="justLow"/>
            <a:endParaRPr lang="fa-IR" sz="923" dirty="0">
              <a:solidFill>
                <a:prstClr val="black"/>
              </a:solidFill>
              <a:cs typeface="B Nazanin" pitchFamily="2" charset="-78"/>
            </a:endParaRPr>
          </a:p>
          <a:p>
            <a:pPr algn="justLow"/>
            <a:r>
              <a:rPr lang="fa-IR" sz="1200" b="1" dirty="0">
                <a:solidFill>
                  <a:prstClr val="black"/>
                </a:solidFill>
                <a:cs typeface="B Nazanin" pitchFamily="2" charset="-78"/>
              </a:rPr>
              <a:t>1. مکان‏های خشک</a:t>
            </a:r>
          </a:p>
          <a:p>
            <a:pPr algn="justLow"/>
            <a:endParaRPr lang="fa-IR" sz="738" dirty="0">
              <a:solidFill>
                <a:prstClr val="black"/>
              </a:solidFill>
              <a:cs typeface="B Nazanin" pitchFamily="2" charset="-78"/>
            </a:endParaRPr>
          </a:p>
          <a:p>
            <a:pPr algn="justLow"/>
            <a:r>
              <a:rPr lang="fa-IR" sz="1200" b="1" dirty="0">
                <a:solidFill>
                  <a:prstClr val="black"/>
                </a:solidFill>
                <a:cs typeface="B Nazanin" pitchFamily="2" charset="-78"/>
              </a:rPr>
              <a:t>2. مکان‏های مرطوب</a:t>
            </a:r>
          </a:p>
          <a:p>
            <a:pPr algn="justLow"/>
            <a:endParaRPr lang="fa-IR" sz="738" dirty="0">
              <a:solidFill>
                <a:prstClr val="black"/>
              </a:solidFill>
              <a:cs typeface="B Nazanin" pitchFamily="2" charset="-78"/>
            </a:endParaRPr>
          </a:p>
          <a:p>
            <a:pPr algn="justLow"/>
            <a:r>
              <a:rPr lang="fa-IR" sz="1200" b="1" dirty="0">
                <a:solidFill>
                  <a:prstClr val="black"/>
                </a:solidFill>
                <a:cs typeface="B Nazanin" pitchFamily="2" charset="-78"/>
              </a:rPr>
              <a:t>3. مکان‏های ویژه</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516" y="3743801"/>
            <a:ext cx="3124039" cy="208477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0428374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366661" y="969651"/>
            <a:ext cx="1861130"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كف پوش هاى لينوليوم</a:t>
            </a:r>
            <a:endParaRPr lang="fa-IR" sz="1477" dirty="0">
              <a:solidFill>
                <a:prstClr val="black"/>
              </a:solidFill>
            </a:endParaRPr>
          </a:p>
        </p:txBody>
      </p:sp>
      <p:sp>
        <p:nvSpPr>
          <p:cNvPr id="10" name="Rectangle 9"/>
          <p:cNvSpPr/>
          <p:nvPr/>
        </p:nvSpPr>
        <p:spPr>
          <a:xfrm>
            <a:off x="914400" y="1368464"/>
            <a:ext cx="7313391" cy="2207329"/>
          </a:xfrm>
          <a:prstGeom prst="rect">
            <a:avLst/>
          </a:prstGeom>
          <a:noFill/>
          <a:ln>
            <a:noFill/>
          </a:ln>
        </p:spPr>
        <p:txBody>
          <a:bodyPr wrap="square" lIns="118169" tIns="59084" rIns="118169" bIns="59084">
            <a:spAutoFit/>
          </a:bodyPr>
          <a:lstStyle/>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اين نوع كف پوش يك مخلوط طبيعى ساخته شده از </a:t>
            </a:r>
            <a:r>
              <a:rPr lang="fa-IR" sz="1292" b="1" dirty="0">
                <a:solidFill>
                  <a:prstClr val="black"/>
                </a:solidFill>
                <a:cs typeface="B Nazanin" pitchFamily="2" charset="-78"/>
              </a:rPr>
              <a:t>روغن تخم كتان اكسيد شده</a:t>
            </a:r>
            <a:r>
              <a:rPr lang="fa-IR" sz="1292" dirty="0">
                <a:solidFill>
                  <a:prstClr val="black"/>
                </a:solidFill>
                <a:cs typeface="B Nazanin" pitchFamily="2" charset="-78"/>
              </a:rPr>
              <a:t>، </a:t>
            </a:r>
            <a:r>
              <a:rPr lang="fa-IR" sz="1292" b="1" dirty="0">
                <a:solidFill>
                  <a:prstClr val="black"/>
                </a:solidFill>
                <a:cs typeface="B Nazanin" pitchFamily="2" charset="-78"/>
              </a:rPr>
              <a:t>خاك اره، سنگ آهك پودر شده، صمغ كاج و رنگدانه هاى مختلف </a:t>
            </a:r>
            <a:r>
              <a:rPr lang="fa-IR" sz="1292" dirty="0">
                <a:solidFill>
                  <a:prstClr val="black"/>
                </a:solidFill>
                <a:cs typeface="B Nazanin" pitchFamily="2" charset="-78"/>
              </a:rPr>
              <a:t>است. اين مخلوط اولين بار در سال 1863 توسط يك انگليسى به نام فردريك دالتون ساخته شد. اين مواد بسيار مستحكم هستند و به صورت وسيعى در تمامى مناطق مانند آپارتمان ها و حتى مناطق صنعتى استفاده مى شد تا اين كه كف پوش هاى پلاستيكى در سال 1940 در دسترس مردم قرارگرفت. </a:t>
            </a:r>
            <a:r>
              <a:rPr lang="fa-IR" sz="1292" b="1" dirty="0">
                <a:solidFill>
                  <a:prstClr val="black"/>
                </a:solidFill>
                <a:cs typeface="B Nazanin" pitchFamily="2" charset="-78"/>
              </a:rPr>
              <a:t>كف پوش هاى پلاستيكى مصنوعى </a:t>
            </a:r>
            <a:r>
              <a:rPr lang="fa-IR" sz="1292" dirty="0">
                <a:solidFill>
                  <a:prstClr val="black"/>
                </a:solidFill>
                <a:cs typeface="B Nazanin" pitchFamily="2" charset="-78"/>
              </a:rPr>
              <a:t>در مقايسه با اين نوع كف پوش از نظر نگهدارى بسيار راحت تر بود و به طور چشمگيرى بازار فروش لينوليوم را كساد كرد. </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در بعضی مواقع مردم اين دو نوع كف پوش (لينوليوم و كف پوش مصنوعى) را با يكديگر اشتباه می گيرند، در صورتى كه مواد تشكيل دهنده آن دو كاملاً با يكديگر متفاوت هستند. تنوع رنگ در كف پوش هاى لينوليوم بسيار زياد است و معمولاً به صورت ورقه اى در بازار موجود هستند. </a:t>
            </a:r>
          </a:p>
        </p:txBody>
      </p:sp>
      <p:pic>
        <p:nvPicPr>
          <p:cNvPr id="11" name="Picture 10" descr="dbcc8b73c0875234af2721d6a1294981.jpg"/>
          <p:cNvPicPr>
            <a:picLocks noChangeAspect="1"/>
          </p:cNvPicPr>
          <p:nvPr/>
        </p:nvPicPr>
        <p:blipFill>
          <a:blip r:embed="rId2"/>
          <a:stretch>
            <a:fillRect/>
          </a:stretch>
        </p:blipFill>
        <p:spPr>
          <a:xfrm>
            <a:off x="1010017" y="3827814"/>
            <a:ext cx="2503223" cy="1862863"/>
          </a:xfrm>
          <a:prstGeom prst="rect">
            <a:avLst/>
          </a:prstGeom>
          <a:ln>
            <a:noFill/>
          </a:ln>
          <a:effectLst>
            <a:outerShdw blurRad="190500" algn="tl" rotWithShape="0">
              <a:srgbClr val="000000">
                <a:alpha val="70000"/>
              </a:srgbClr>
            </a:outerShdw>
          </a:effectLst>
        </p:spPr>
      </p:pic>
      <p:pic>
        <p:nvPicPr>
          <p:cNvPr id="12" name="Picture 1"/>
          <p:cNvPicPr>
            <a:picLocks noChangeAspect="1" noChangeArrowheads="1"/>
          </p:cNvPicPr>
          <p:nvPr/>
        </p:nvPicPr>
        <p:blipFill>
          <a:blip r:embed="rId3"/>
          <a:srcRect/>
          <a:stretch>
            <a:fillRect/>
          </a:stretch>
        </p:blipFill>
        <p:spPr bwMode="auto">
          <a:xfrm>
            <a:off x="4069395" y="3827815"/>
            <a:ext cx="3240510" cy="186286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2094205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632537" y="969651"/>
            <a:ext cx="1595254"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کاشی چوب پنبه‏ای</a:t>
            </a:r>
            <a:endParaRPr lang="fa-IR" sz="1477" dirty="0">
              <a:solidFill>
                <a:prstClr val="black"/>
              </a:solidFill>
            </a:endParaRPr>
          </a:p>
        </p:txBody>
      </p:sp>
      <p:sp>
        <p:nvSpPr>
          <p:cNvPr id="7" name="Rectangle 6"/>
          <p:cNvSpPr/>
          <p:nvPr/>
        </p:nvSpPr>
        <p:spPr>
          <a:xfrm>
            <a:off x="1010016" y="1434933"/>
            <a:ext cx="7217775" cy="516995"/>
          </a:xfrm>
          <a:prstGeom prst="rect">
            <a:avLst/>
          </a:prstGeom>
          <a:noFill/>
          <a:ln>
            <a:noFill/>
          </a:ln>
        </p:spPr>
        <p:txBody>
          <a:bodyPr wrap="square" lIns="118169" tIns="59084" rIns="118169" bIns="59084">
            <a:spAutoFit/>
          </a:bodyPr>
          <a:lstStyle/>
          <a:p>
            <a:pPr algn="justLow" defTabSz="843880" eaLnBrk="0" fontAlgn="base" hangingPunct="0">
              <a:spcBef>
                <a:spcPct val="0"/>
              </a:spcBef>
              <a:spcAft>
                <a:spcPct val="0"/>
              </a:spcAft>
            </a:pPr>
            <a:r>
              <a:rPr lang="fa-IR" sz="1292">
                <a:solidFill>
                  <a:prstClr val="black"/>
                </a:solidFill>
                <a:cs typeface="B Nazanin" pitchFamily="2" charset="-78"/>
              </a:rPr>
              <a:t>کاشي </a:t>
            </a:r>
            <a:r>
              <a:rPr lang="fa-IR" sz="1292" dirty="0">
                <a:solidFill>
                  <a:prstClr val="black"/>
                </a:solidFill>
                <a:cs typeface="B Nazanin" pitchFamily="2" charset="-78"/>
              </a:rPr>
              <a:t>چوب پنبه اي از اختلاط تراشه ها و خرده هاي چوب پنبه با رزين و فشردن مخلوط خميري در قالب ساخته مي شود . براي گيرش رزين ، کاشي ها را مي پزند.</a:t>
            </a:r>
          </a:p>
        </p:txBody>
      </p:sp>
      <p:pic>
        <p:nvPicPr>
          <p:cNvPr id="8" name="Picture 1"/>
          <p:cNvPicPr>
            <a:picLocks noChangeAspect="1" noChangeArrowheads="1"/>
          </p:cNvPicPr>
          <p:nvPr/>
        </p:nvPicPr>
        <p:blipFill>
          <a:blip r:embed="rId2"/>
          <a:srcRect/>
          <a:stretch>
            <a:fillRect/>
          </a:stretch>
        </p:blipFill>
        <p:spPr bwMode="auto">
          <a:xfrm>
            <a:off x="4837876" y="4129890"/>
            <a:ext cx="2203938" cy="1758461"/>
          </a:xfrm>
          <a:prstGeom prst="rect">
            <a:avLst/>
          </a:prstGeom>
          <a:ln>
            <a:noFill/>
          </a:ln>
          <a:effectLst>
            <a:outerShdw blurRad="190500" algn="tl" rotWithShape="0">
              <a:srgbClr val="000000">
                <a:alpha val="70000"/>
              </a:srgbClr>
            </a:outerShdw>
          </a:effectLst>
        </p:spPr>
      </p:pic>
      <p:pic>
        <p:nvPicPr>
          <p:cNvPr id="9" name="Picture 2"/>
          <p:cNvPicPr>
            <a:picLocks noChangeAspect="1" noChangeArrowheads="1"/>
          </p:cNvPicPr>
          <p:nvPr/>
        </p:nvPicPr>
        <p:blipFill>
          <a:blip r:embed="rId3"/>
          <a:srcRect/>
          <a:stretch>
            <a:fillRect/>
          </a:stretch>
        </p:blipFill>
        <p:spPr bwMode="auto">
          <a:xfrm>
            <a:off x="1041227" y="2512104"/>
            <a:ext cx="2866084" cy="3376246"/>
          </a:xfrm>
          <a:prstGeom prst="rect">
            <a:avLst/>
          </a:prstGeom>
          <a:ln>
            <a:noFill/>
          </a:ln>
          <a:effectLst>
            <a:outerShdw blurRad="190500" algn="tl" rotWithShape="0">
              <a:srgbClr val="000000">
                <a:alpha val="70000"/>
              </a:srgbClr>
            </a:outerShdw>
          </a:effectLst>
        </p:spPr>
      </p:pic>
      <p:pic>
        <p:nvPicPr>
          <p:cNvPr id="13" name="Picture 3"/>
          <p:cNvPicPr>
            <a:picLocks noChangeAspect="1" noChangeArrowheads="1"/>
          </p:cNvPicPr>
          <p:nvPr/>
        </p:nvPicPr>
        <p:blipFill>
          <a:blip r:embed="rId4"/>
          <a:srcRect/>
          <a:stretch>
            <a:fillRect/>
          </a:stretch>
        </p:blipFill>
        <p:spPr bwMode="auto">
          <a:xfrm>
            <a:off x="4837876" y="2523419"/>
            <a:ext cx="2250830" cy="148883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8389911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5303158" y="969651"/>
            <a:ext cx="2924633"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کفپوش‏های سخت صنعتی  </a:t>
            </a:r>
            <a:r>
              <a:rPr lang="en-US" sz="1108">
                <a:solidFill>
                  <a:prstClr val="black"/>
                </a:solidFill>
                <a:latin typeface="Times New Roman" pitchFamily="18" charset="0"/>
                <a:cs typeface="Times New Roman" pitchFamily="18" charset="0"/>
              </a:rPr>
              <a:t>Hrad Flooring</a:t>
            </a:r>
            <a:endParaRPr lang="fa-IR" sz="1477" dirty="0">
              <a:solidFill>
                <a:prstClr val="black"/>
              </a:solidFill>
            </a:endParaRPr>
          </a:p>
        </p:txBody>
      </p:sp>
      <p:sp>
        <p:nvSpPr>
          <p:cNvPr id="12" name="Rectangle 11"/>
          <p:cNvSpPr/>
          <p:nvPr/>
        </p:nvSpPr>
        <p:spPr>
          <a:xfrm>
            <a:off x="1010016" y="1368464"/>
            <a:ext cx="7217775" cy="1312469"/>
          </a:xfrm>
          <a:prstGeom prst="rect">
            <a:avLst/>
          </a:prstGeom>
          <a:noFill/>
          <a:ln>
            <a:noFill/>
          </a:ln>
        </p:spPr>
        <p:txBody>
          <a:bodyPr wrap="square" lIns="118169" tIns="59084" rIns="118169" bIns="59084">
            <a:spAutoFit/>
          </a:bodyPr>
          <a:lstStyle/>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عدم اطلاعات کافی برخی از کارفرمایان از پیشرفت های جدید صنعتی، بعضاً باعث تحمیل هزینه و ایجاد مخارج مازاد در پروژه های مختلف می گردد. صاحبان واحدهای کوچک بصورت سنتی تمایل به استفاده از کاشی، سرامیک ، سنگ یا حتی موزائیک در کف کارخانجات خود دارند، در بازدید های صورت گرفته، به دفعات مشاهده شده که بر اثر تردد لیفتراک یا ریزش آب ، سنگ یا سرامیک دچار جداشدگی گردیده است. دلیل این تمایل عدم شناخت از سایر محصولات موجود می باشد.</a:t>
            </a:r>
          </a:p>
        </p:txBody>
      </p:sp>
      <p:sp>
        <p:nvSpPr>
          <p:cNvPr id="14" name="TextBox 13"/>
          <p:cNvSpPr txBox="1"/>
          <p:nvPr/>
        </p:nvSpPr>
        <p:spPr>
          <a:xfrm>
            <a:off x="6034317" y="3163125"/>
            <a:ext cx="2193474"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کفپوش‏های صنعتی رایج دنیا</a:t>
            </a:r>
          </a:p>
        </p:txBody>
      </p:sp>
      <p:sp>
        <p:nvSpPr>
          <p:cNvPr id="15" name="Rectangle 14"/>
          <p:cNvSpPr/>
          <p:nvPr/>
        </p:nvSpPr>
        <p:spPr>
          <a:xfrm>
            <a:off x="1010016" y="3561938"/>
            <a:ext cx="7217775" cy="1014182"/>
          </a:xfrm>
          <a:prstGeom prst="rect">
            <a:avLst/>
          </a:prstGeom>
          <a:noFill/>
          <a:ln>
            <a:noFill/>
          </a:ln>
        </p:spPr>
        <p:txBody>
          <a:bodyPr wrap="square" lIns="118169" tIns="59084" rIns="118169" bIns="59084">
            <a:spAutoFit/>
          </a:bodyPr>
          <a:lstStyle/>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کاربرد کفپوشهای سخت صنعتی تاریخچه ای نزدیک به 60 سال دارد، این کفپوشها کاربرد بسیار وسیعی در صنعت داشته و جایگزین مطمئن، مقاوم و ارزان قیمتی برای پوششهای سنتی کف می باشد. فرمولاسیون مخصوص جهت ساخت با تنوع کاربری متغیر بوده و با توجه به نیاز هر صنعت کارشناسان مهندسی، بهترین گزینه را براساس بهره برداری هر واحد صنعتی و نیاز مشتری پیشنهاد می دهند</a:t>
            </a:r>
            <a:endParaRPr lang="en-US" sz="1292" dirty="0">
              <a:solidFill>
                <a:prstClr val="black"/>
              </a:solidFill>
              <a:cs typeface="B Nazanin" pitchFamily="2" charset="-78"/>
            </a:endParaRPr>
          </a:p>
        </p:txBody>
      </p:sp>
    </p:spTree>
    <p:extLst>
      <p:ext uri="{BB962C8B-B14F-4D97-AF65-F5344CB8AC3E}">
        <p14:creationId xmlns:p14="http://schemas.microsoft.com/office/powerpoint/2010/main" val="18673809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6034317" y="969651"/>
            <a:ext cx="2193474"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کفپوش‏های صنعتی رایج دنیا</a:t>
            </a:r>
          </a:p>
        </p:txBody>
      </p:sp>
      <p:pic>
        <p:nvPicPr>
          <p:cNvPr id="7" name="Picture 6" descr="7236.jpeg"/>
          <p:cNvPicPr>
            <a:picLocks noChangeAspect="1"/>
          </p:cNvPicPr>
          <p:nvPr/>
        </p:nvPicPr>
        <p:blipFill>
          <a:blip r:embed="rId2"/>
          <a:stretch>
            <a:fillRect/>
          </a:stretch>
        </p:blipFill>
        <p:spPr>
          <a:xfrm>
            <a:off x="716804" y="3844431"/>
            <a:ext cx="2991102" cy="2243326"/>
          </a:xfrm>
          <a:prstGeom prst="rect">
            <a:avLst/>
          </a:prstGeom>
          <a:ln>
            <a:noFill/>
          </a:ln>
          <a:effectLst>
            <a:outerShdw blurRad="190500" algn="tl" rotWithShape="0">
              <a:srgbClr val="000000">
                <a:alpha val="70000"/>
              </a:srgbClr>
            </a:outerShdw>
          </a:effectLst>
        </p:spPr>
      </p:pic>
      <p:pic>
        <p:nvPicPr>
          <p:cNvPr id="8" name="Picture 7" descr="adverimg-113099.jpg"/>
          <p:cNvPicPr>
            <a:picLocks noChangeAspect="1"/>
          </p:cNvPicPr>
          <p:nvPr/>
        </p:nvPicPr>
        <p:blipFill rotWithShape="1">
          <a:blip r:embed="rId3"/>
          <a:srcRect r="4209"/>
          <a:stretch/>
        </p:blipFill>
        <p:spPr>
          <a:xfrm>
            <a:off x="3996421" y="3844432"/>
            <a:ext cx="2769055" cy="2242817"/>
          </a:xfrm>
          <a:prstGeom prst="rect">
            <a:avLst/>
          </a:prstGeom>
          <a:ln>
            <a:noFill/>
          </a:ln>
          <a:effectLst>
            <a:outerShdw blurRad="190500" algn="tl" rotWithShape="0">
              <a:srgbClr val="000000">
                <a:alpha val="70000"/>
              </a:srgbClr>
            </a:outerShdw>
          </a:effectLst>
        </p:spPr>
      </p:pic>
      <p:pic>
        <p:nvPicPr>
          <p:cNvPr id="9" name="Picture 8" descr="SAKHTBETONEGHARB(459).jpg"/>
          <p:cNvPicPr>
            <a:picLocks noChangeAspect="1"/>
          </p:cNvPicPr>
          <p:nvPr/>
        </p:nvPicPr>
        <p:blipFill>
          <a:blip r:embed="rId4"/>
          <a:stretch>
            <a:fillRect/>
          </a:stretch>
        </p:blipFill>
        <p:spPr>
          <a:xfrm>
            <a:off x="716803" y="1640350"/>
            <a:ext cx="2991102" cy="2004675"/>
          </a:xfrm>
          <a:prstGeom prst="rect">
            <a:avLst/>
          </a:prstGeom>
          <a:ln>
            <a:noFill/>
          </a:ln>
          <a:effectLst>
            <a:outerShdw blurRad="190500" algn="tl" rotWithShape="0">
              <a:srgbClr val="000000">
                <a:alpha val="70000"/>
              </a:srgbClr>
            </a:outerShdw>
          </a:effectLst>
        </p:spPr>
      </p:pic>
      <p:pic>
        <p:nvPicPr>
          <p:cNvPr id="10" name="Picture 9" descr="images.jpg"/>
          <p:cNvPicPr>
            <a:picLocks noChangeAspect="1"/>
          </p:cNvPicPr>
          <p:nvPr/>
        </p:nvPicPr>
        <p:blipFill>
          <a:blip r:embed="rId5"/>
          <a:stretch>
            <a:fillRect/>
          </a:stretch>
        </p:blipFill>
        <p:spPr>
          <a:xfrm>
            <a:off x="3996421" y="1640350"/>
            <a:ext cx="2769055" cy="200467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9243995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4771407" y="969651"/>
            <a:ext cx="3456384"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defTabSz="843880" eaLnBrk="0" fontAlgn="base" hangingPunct="0">
              <a:spcBef>
                <a:spcPct val="0"/>
              </a:spcBef>
              <a:spcAft>
                <a:spcPct val="0"/>
              </a:spcAft>
            </a:pPr>
            <a:r>
              <a:rPr lang="fa-IR" sz="1477">
                <a:solidFill>
                  <a:prstClr val="black"/>
                </a:solidFill>
              </a:rPr>
              <a:t>مشخصات کلی کفپوش های صنعتی پایه سیمانی :</a:t>
            </a:r>
          </a:p>
        </p:txBody>
      </p:sp>
      <p:sp>
        <p:nvSpPr>
          <p:cNvPr id="7" name="Rectangle 6"/>
          <p:cNvSpPr/>
          <p:nvPr/>
        </p:nvSpPr>
        <p:spPr>
          <a:xfrm>
            <a:off x="1010014" y="1368463"/>
            <a:ext cx="7217776" cy="3698763"/>
          </a:xfrm>
          <a:prstGeom prst="rect">
            <a:avLst/>
          </a:prstGeom>
          <a:noFill/>
          <a:ln>
            <a:noFill/>
          </a:ln>
        </p:spPr>
        <p:txBody>
          <a:bodyPr wrap="square" lIns="118169" tIns="59084" rIns="118169" bIns="59084">
            <a:spAutoFit/>
          </a:bodyPr>
          <a:lstStyle/>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ترکیب مواد معدنی، دانه های فلزی، میکروفایبرها، پیگمنت و سایر افزودنی ها در محصولات پایه سیمانی به نحوی طراحی شده است که علاوه بر جلوگیری از ترکهای سطحی پلاستیک دارای خواص بسیار متنوعی می باشد.</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ـ عدم تولید گرد و غبار از کف </a:t>
            </a:r>
            <a:r>
              <a:rPr lang="en-US" sz="1292" dirty="0">
                <a:solidFill>
                  <a:prstClr val="black"/>
                </a:solidFill>
                <a:cs typeface="B Nazanin" pitchFamily="2" charset="-78"/>
              </a:rPr>
              <a:t>ـ </a:t>
            </a:r>
            <a:r>
              <a:rPr lang="fa-IR" sz="1292" dirty="0">
                <a:solidFill>
                  <a:prstClr val="black"/>
                </a:solidFill>
                <a:cs typeface="B Nazanin" pitchFamily="2" charset="-78"/>
              </a:rPr>
              <a:t>عدم تغییر رنگ و افزایش براقیت بیشتر بر اثر تردد بیشتر </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ـ صرفه اقتصادی در مقایسه با پوششهای سنتی کف </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ـ قابلیت تردد ماشین آلات سنگین یا حتی زنجیر دار(در نوع ملاتی کفپوش ) </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ـ تحمل مقاومت فشاری </a:t>
            </a:r>
          </a:p>
          <a:p>
            <a:pPr algn="justLow" defTabSz="843880" eaLnBrk="0" fontAlgn="base" hangingPunct="0">
              <a:lnSpc>
                <a:spcPct val="150000"/>
              </a:lnSpc>
              <a:spcBef>
                <a:spcPct val="0"/>
              </a:spcBef>
              <a:spcAft>
                <a:spcPct val="0"/>
              </a:spcAft>
            </a:pPr>
            <a:r>
              <a:rPr lang="en-US" sz="1292" dirty="0">
                <a:solidFill>
                  <a:prstClr val="black"/>
                </a:solidFill>
                <a:cs typeface="B Nazanin" pitchFamily="2" charset="-78"/>
              </a:rPr>
              <a:t>ـ </a:t>
            </a:r>
            <a:r>
              <a:rPr lang="fa-IR" sz="1292" dirty="0">
                <a:solidFill>
                  <a:prstClr val="black"/>
                </a:solidFill>
                <a:cs typeface="B Nazanin" pitchFamily="2" charset="-78"/>
              </a:rPr>
              <a:t>سهولت در اجراء </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ـ تنوع رنگ و قابلیت رنگ بندی ایجاد حاشیه در کف سوله های صنعتی شامل 13 رنگ </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ـ عدم لغزش پرسنل روی کفپوش </a:t>
            </a:r>
          </a:p>
          <a:p>
            <a:pPr algn="justLow" defTabSz="843880" eaLnBrk="0" fontAlgn="base" hangingPunct="0">
              <a:lnSpc>
                <a:spcPct val="150000"/>
              </a:lnSpc>
              <a:spcBef>
                <a:spcPct val="0"/>
              </a:spcBef>
              <a:spcAft>
                <a:spcPct val="0"/>
              </a:spcAft>
            </a:pPr>
            <a:r>
              <a:rPr lang="en-US" sz="1292" dirty="0">
                <a:solidFill>
                  <a:prstClr val="black"/>
                </a:solidFill>
                <a:cs typeface="B Nazanin" pitchFamily="2" charset="-78"/>
              </a:rPr>
              <a:t>ـ </a:t>
            </a:r>
            <a:r>
              <a:rPr lang="fa-IR" sz="1292" dirty="0">
                <a:solidFill>
                  <a:prstClr val="black"/>
                </a:solidFill>
                <a:cs typeface="B Nazanin" pitchFamily="2" charset="-78"/>
              </a:rPr>
              <a:t>قابلیت استفاده روی بتن تازه و قدیمی </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 نظافت آسان کف </a:t>
            </a:r>
          </a:p>
          <a:p>
            <a:pPr algn="justLow" defTabSz="843880" eaLnBrk="0" fontAlgn="base" hangingPunct="0">
              <a:lnSpc>
                <a:spcPct val="150000"/>
              </a:lnSpc>
              <a:spcBef>
                <a:spcPct val="0"/>
              </a:spcBef>
              <a:spcAft>
                <a:spcPct val="0"/>
              </a:spcAft>
            </a:pPr>
            <a:r>
              <a:rPr lang="en-US" sz="1292" dirty="0">
                <a:solidFill>
                  <a:prstClr val="black"/>
                </a:solidFill>
                <a:cs typeface="B Nazanin" pitchFamily="2" charset="-78"/>
              </a:rPr>
              <a:t>ـ </a:t>
            </a:r>
            <a:r>
              <a:rPr lang="fa-IR" sz="1292" dirty="0">
                <a:solidFill>
                  <a:prstClr val="black"/>
                </a:solidFill>
                <a:cs typeface="B Nazanin" pitchFamily="2" charset="-78"/>
              </a:rPr>
              <a:t>مطابق با استانداردهای </a:t>
            </a:r>
            <a:r>
              <a:rPr lang="en-US" sz="1292" dirty="0">
                <a:solidFill>
                  <a:prstClr val="black"/>
                </a:solidFill>
                <a:cs typeface="B Nazanin" pitchFamily="2" charset="-78"/>
              </a:rPr>
              <a:t> ACI , DIN , ASTM</a:t>
            </a:r>
          </a:p>
        </p:txBody>
      </p:sp>
    </p:spTree>
    <p:extLst>
      <p:ext uri="{BB962C8B-B14F-4D97-AF65-F5344CB8AC3E}">
        <p14:creationId xmlns:p14="http://schemas.microsoft.com/office/powerpoint/2010/main" val="1766888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964881" y="969651"/>
            <a:ext cx="1262910"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کفپوش مایع</a:t>
            </a:r>
          </a:p>
        </p:txBody>
      </p:sp>
      <p:sp>
        <p:nvSpPr>
          <p:cNvPr id="4" name="Rectangle 3"/>
          <p:cNvSpPr/>
          <p:nvPr/>
        </p:nvSpPr>
        <p:spPr>
          <a:xfrm>
            <a:off x="1010014" y="1299997"/>
            <a:ext cx="7217776" cy="2903033"/>
          </a:xfrm>
          <a:prstGeom prst="rect">
            <a:avLst/>
          </a:prstGeom>
          <a:noFill/>
          <a:ln>
            <a:noFill/>
          </a:ln>
        </p:spPr>
        <p:txBody>
          <a:bodyPr wrap="square" lIns="118169" tIns="59084" rIns="118169" bIns="59084">
            <a:spAutoFit/>
          </a:bodyPr>
          <a:lstStyle/>
          <a:p>
            <a:pPr algn="justLow" defTabSz="843880" eaLnBrk="0" fontAlgn="base" hangingPunct="0">
              <a:spcBef>
                <a:spcPct val="0"/>
              </a:spcBef>
              <a:spcAft>
                <a:spcPct val="0"/>
              </a:spcAft>
            </a:pPr>
            <a:r>
              <a:rPr lang="fa-IR" sz="1292">
                <a:solidFill>
                  <a:prstClr val="black"/>
                </a:solidFill>
                <a:cs typeface="B Nazanin" pitchFamily="2" charset="-78"/>
              </a:rPr>
              <a:t>کفپوش </a:t>
            </a:r>
            <a:r>
              <a:rPr lang="fa-IR" sz="1292" dirty="0">
                <a:solidFill>
                  <a:prstClr val="black"/>
                </a:solidFill>
                <a:cs typeface="B Nazanin" pitchFamily="2" charset="-78"/>
              </a:rPr>
              <a:t>مایع  محصولی نو از خانواده کفپوش‌هاست که حاوی </a:t>
            </a:r>
            <a:r>
              <a:rPr lang="fa-IR" sz="1292" b="1" dirty="0">
                <a:solidFill>
                  <a:prstClr val="black"/>
                </a:solidFill>
                <a:cs typeface="B Nazanin" pitchFamily="2" charset="-78"/>
              </a:rPr>
              <a:t>رنگ مایع غیرسمی</a:t>
            </a:r>
            <a:r>
              <a:rPr lang="fa-IR" sz="1292" dirty="0">
                <a:solidFill>
                  <a:prstClr val="black"/>
                </a:solidFill>
                <a:cs typeface="B Nazanin" pitchFamily="2" charset="-78"/>
              </a:rPr>
              <a:t>، با ترکیباتی منحصر به فرد و متنوع می‌باشد. با فشار هر قدم، جلوه‌های بصری زیر سطح شیشه‌ای کاشی تغییر می‌کند. این فناوری جدید، اختراعی جهانی است که سبک، ایمنی و تکنولوژی را درهم آمیخته </a:t>
            </a:r>
            <a:r>
              <a:rPr lang="fa-IR" sz="1292">
                <a:solidFill>
                  <a:prstClr val="black"/>
                </a:solidFill>
                <a:cs typeface="B Nazanin" pitchFamily="2" charset="-78"/>
              </a:rPr>
              <a:t>است.</a:t>
            </a: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سطح ضد لک و ایمن در مقابل سرخوردن شیشه و ساختار بادوام آن، به طور فوق العاده‌ای محدوده وسیعی از کاربردها را تضمین می‌کند. کفپوش مایع که کاملا بهداشتی است، با ظاهری بسیار مدرن و شیک، هرگز در جلب نظر شما شکست نخواهد خورد. حتی در مورد مکانهای پر رفت و آمد مثل </a:t>
            </a:r>
            <a:r>
              <a:rPr lang="fa-IR" sz="1292" b="1" dirty="0">
                <a:solidFill>
                  <a:prstClr val="black"/>
                </a:solidFill>
                <a:cs typeface="B Nazanin" pitchFamily="2" charset="-78"/>
              </a:rPr>
              <a:t>پیاده‌روها، فروشگاه‌ها، هتل‌ها و سالن اجتماعات، </a:t>
            </a:r>
            <a:r>
              <a:rPr lang="fa-IR" sz="1292" dirty="0">
                <a:solidFill>
                  <a:prstClr val="black"/>
                </a:solidFill>
                <a:cs typeface="B Nazanin" pitchFamily="2" charset="-78"/>
              </a:rPr>
              <a:t>مشکلی برای این سیستم کفپوش با تکنولوژی بالا وجود نخواهد داشت.</a:t>
            </a:r>
            <a:br>
              <a:rPr lang="fa-IR" sz="1292" dirty="0">
                <a:solidFill>
                  <a:prstClr val="black"/>
                </a:solidFill>
                <a:cs typeface="B Nazanin" pitchFamily="2" charset="-78"/>
              </a:rPr>
            </a:br>
            <a:r>
              <a:rPr lang="fa-IR" sz="1292" dirty="0">
                <a:solidFill>
                  <a:prstClr val="black"/>
                </a:solidFill>
                <a:cs typeface="B Nazanin" pitchFamily="2" charset="-78"/>
              </a:rPr>
              <a:t>دوام، مراقبت آسان و ظاهر بسیار خوب این کفپوش که تا مدتها دست نخورده باقی می‌ماند، به واسطه سطح ویژه‌ای که در سایه </a:t>
            </a:r>
            <a:r>
              <a:rPr lang="fa-IR" sz="1292" b="1" dirty="0">
                <a:solidFill>
                  <a:prstClr val="black"/>
                </a:solidFill>
                <a:cs typeface="B Nazanin" pitchFamily="2" charset="-78"/>
              </a:rPr>
              <a:t>فناوری نانو </a:t>
            </a:r>
            <a:r>
              <a:rPr lang="fa-IR" sz="1292" dirty="0">
                <a:solidFill>
                  <a:prstClr val="black"/>
                </a:solidFill>
                <a:cs typeface="B Nazanin" pitchFamily="2" charset="-78"/>
              </a:rPr>
              <a:t>بدست آمده، به راحتی قابل تمیز کردن و گارانتی بی قید و شرط  است. همچنین، شما برای درخشان کردن کفپوشتان به شوینده‌های خاص یا واکس‌های براق‌کننده نیاز </a:t>
            </a:r>
            <a:r>
              <a:rPr lang="fa-IR" sz="1292">
                <a:solidFill>
                  <a:prstClr val="black"/>
                </a:solidFill>
                <a:cs typeface="B Nazanin" pitchFamily="2" charset="-78"/>
              </a:rPr>
              <a:t>ندارید.</a:t>
            </a: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دیگر مزیت بزرگ کفپوش مایع این است که می تواند عینا مطابق با تصویر یا لوگوی موردنظر، سفارش داده شود</a:t>
            </a:r>
            <a:r>
              <a:rPr lang="fa-IR" sz="1292">
                <a:solidFill>
                  <a:prstClr val="black"/>
                </a:solidFill>
                <a:cs typeface="B Nazanin" pitchFamily="2" charset="-78"/>
              </a:rPr>
              <a:t>. </a:t>
            </a:r>
          </a:p>
          <a:p>
            <a:pPr algn="justLow" defTabSz="843880" eaLnBrk="0" fontAlgn="base" hangingPunct="0">
              <a:spcBef>
                <a:spcPct val="0"/>
              </a:spcBef>
              <a:spcAft>
                <a:spcPct val="0"/>
              </a:spcAft>
            </a:pPr>
            <a:r>
              <a:rPr lang="fa-IR" sz="1292">
                <a:solidFill>
                  <a:prstClr val="black"/>
                </a:solidFill>
                <a:cs typeface="B Nazanin" pitchFamily="2" charset="-78"/>
              </a:rPr>
              <a:t>معایب، </a:t>
            </a:r>
            <a:r>
              <a:rPr lang="fa-IR" sz="1292" dirty="0">
                <a:solidFill>
                  <a:prstClr val="black"/>
                </a:solidFill>
                <a:cs typeface="B Nazanin" pitchFamily="2" charset="-78"/>
              </a:rPr>
              <a:t>‎</a:t>
            </a:r>
            <a:r>
              <a:rPr lang="fa-IR" sz="1292" b="1" dirty="0">
                <a:solidFill>
                  <a:prstClr val="black"/>
                </a:solidFill>
                <a:cs typeface="B Nazanin" pitchFamily="2" charset="-78"/>
              </a:rPr>
              <a:t>گوشه‌های بسیار شکننده‌ای </a:t>
            </a:r>
            <a:r>
              <a:rPr lang="fa-IR" sz="1292" dirty="0">
                <a:solidFill>
                  <a:prstClr val="black"/>
                </a:solidFill>
                <a:cs typeface="B Nazanin" pitchFamily="2" charset="-78"/>
              </a:rPr>
              <a:t>دارد، حتی ضربه‌های جانبی ناچیز هم می‌تواند کناره کاشی را به راحتی </a:t>
            </a:r>
            <a:r>
              <a:rPr lang="fa-IR" sz="1292">
                <a:solidFill>
                  <a:prstClr val="black"/>
                </a:solidFill>
                <a:cs typeface="B Nazanin" pitchFamily="2" charset="-78"/>
              </a:rPr>
              <a:t>بشکند.</a:t>
            </a:r>
          </a:p>
          <a:p>
            <a:pPr algn="justLow" defTabSz="843880" eaLnBrk="0" fontAlgn="base" hangingPunct="0">
              <a:spcBef>
                <a:spcPct val="0"/>
              </a:spcBef>
              <a:spcAft>
                <a:spcPct val="0"/>
              </a:spcAft>
            </a:pPr>
            <a:r>
              <a:rPr lang="fa-IR" sz="1292">
                <a:solidFill>
                  <a:prstClr val="black"/>
                </a:solidFill>
                <a:cs typeface="B Nazanin" pitchFamily="2" charset="-78"/>
              </a:rPr>
              <a:t>همیشه </a:t>
            </a:r>
            <a:r>
              <a:rPr lang="fa-IR" sz="1292" dirty="0">
                <a:solidFill>
                  <a:prstClr val="black"/>
                </a:solidFill>
                <a:cs typeface="B Nazanin" pitchFamily="2" charset="-78"/>
              </a:rPr>
              <a:t>به صورت افقی روی آن فشار وارد کنید نه عمودی و روکش محافظ را درست قبل از نصب، بکنید. </a:t>
            </a:r>
          </a:p>
        </p:txBody>
      </p:sp>
    </p:spTree>
    <p:extLst>
      <p:ext uri="{BB962C8B-B14F-4D97-AF65-F5344CB8AC3E}">
        <p14:creationId xmlns:p14="http://schemas.microsoft.com/office/powerpoint/2010/main" val="1564685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964881" y="969651"/>
            <a:ext cx="1262910"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کفپوش مایع</a:t>
            </a:r>
          </a:p>
        </p:txBody>
      </p:sp>
      <p:pic>
        <p:nvPicPr>
          <p:cNvPr id="5" name="Picture 4" descr="images.jpg"/>
          <p:cNvPicPr>
            <a:picLocks noChangeAspect="1"/>
          </p:cNvPicPr>
          <p:nvPr/>
        </p:nvPicPr>
        <p:blipFill>
          <a:blip r:embed="rId2"/>
          <a:stretch>
            <a:fillRect/>
          </a:stretch>
        </p:blipFill>
        <p:spPr>
          <a:xfrm>
            <a:off x="3537897" y="2365497"/>
            <a:ext cx="1713198" cy="1939503"/>
          </a:xfrm>
          <a:prstGeom prst="rect">
            <a:avLst/>
          </a:prstGeom>
          <a:noFill/>
          <a:ln>
            <a:noFill/>
          </a:ln>
        </p:spPr>
      </p:pic>
      <p:pic>
        <p:nvPicPr>
          <p:cNvPr id="7" name="Picture 6" descr="phoca_thumb_m_DSC_0391.JPG"/>
          <p:cNvPicPr>
            <a:picLocks noChangeAspect="1"/>
          </p:cNvPicPr>
          <p:nvPr/>
        </p:nvPicPr>
        <p:blipFill>
          <a:blip r:embed="rId3"/>
          <a:stretch>
            <a:fillRect/>
          </a:stretch>
        </p:blipFill>
        <p:spPr>
          <a:xfrm>
            <a:off x="1115616" y="3694875"/>
            <a:ext cx="2653593" cy="1983582"/>
          </a:xfrm>
          <a:prstGeom prst="rect">
            <a:avLst/>
          </a:prstGeom>
          <a:noFill/>
          <a:ln>
            <a:noFill/>
          </a:ln>
        </p:spPr>
      </p:pic>
      <p:pic>
        <p:nvPicPr>
          <p:cNvPr id="8" name="Picture 7" descr="k02.jpg"/>
          <p:cNvPicPr>
            <a:picLocks noChangeAspect="1"/>
          </p:cNvPicPr>
          <p:nvPr/>
        </p:nvPicPr>
        <p:blipFill>
          <a:blip r:embed="rId4"/>
          <a:stretch>
            <a:fillRect/>
          </a:stretch>
        </p:blipFill>
        <p:spPr>
          <a:xfrm>
            <a:off x="5501575" y="3966866"/>
            <a:ext cx="2380299" cy="1952245"/>
          </a:xfrm>
          <a:prstGeom prst="rect">
            <a:avLst/>
          </a:prstGeom>
          <a:noFill/>
          <a:ln>
            <a:noFill/>
          </a:ln>
        </p:spPr>
      </p:pic>
      <p:pic>
        <p:nvPicPr>
          <p:cNvPr id="9" name="Picture 8" descr="0.jpg"/>
          <p:cNvPicPr>
            <a:picLocks noChangeAspect="1"/>
          </p:cNvPicPr>
          <p:nvPr/>
        </p:nvPicPr>
        <p:blipFill>
          <a:blip r:embed="rId5"/>
          <a:stretch>
            <a:fillRect/>
          </a:stretch>
        </p:blipFill>
        <p:spPr>
          <a:xfrm>
            <a:off x="716802" y="770244"/>
            <a:ext cx="2821095" cy="1983582"/>
          </a:xfrm>
          <a:prstGeom prst="rect">
            <a:avLst/>
          </a:prstGeom>
          <a:noFill/>
          <a:ln>
            <a:noFill/>
          </a:ln>
        </p:spPr>
      </p:pic>
      <p:pic>
        <p:nvPicPr>
          <p:cNvPr id="10" name="Picture 9" descr="2007_09_27 b lab.jpg"/>
          <p:cNvPicPr>
            <a:picLocks noChangeAspect="1"/>
          </p:cNvPicPr>
          <p:nvPr/>
        </p:nvPicPr>
        <p:blipFill>
          <a:blip r:embed="rId6"/>
          <a:stretch>
            <a:fillRect/>
          </a:stretch>
        </p:blipFill>
        <p:spPr>
          <a:xfrm>
            <a:off x="5204036" y="1567871"/>
            <a:ext cx="2975374" cy="1983582"/>
          </a:xfrm>
          <a:prstGeom prst="rect">
            <a:avLst/>
          </a:prstGeom>
          <a:noFill/>
          <a:ln>
            <a:noFill/>
          </a:ln>
        </p:spPr>
      </p:pic>
    </p:spTree>
    <p:extLst>
      <p:ext uri="{BB962C8B-B14F-4D97-AF65-F5344CB8AC3E}">
        <p14:creationId xmlns:p14="http://schemas.microsoft.com/office/powerpoint/2010/main" val="31404651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964881" y="969651"/>
            <a:ext cx="1262910"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کفپوش مایع</a:t>
            </a:r>
          </a:p>
        </p:txBody>
      </p:sp>
      <p:sp>
        <p:nvSpPr>
          <p:cNvPr id="11" name="TextBox 10"/>
          <p:cNvSpPr txBox="1"/>
          <p:nvPr/>
        </p:nvSpPr>
        <p:spPr>
          <a:xfrm>
            <a:off x="5701972" y="969651"/>
            <a:ext cx="1129972"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pPr defTabSz="843880" eaLnBrk="0" fontAlgn="base" hangingPunct="0">
              <a:spcBef>
                <a:spcPct val="0"/>
              </a:spcBef>
              <a:spcAft>
                <a:spcPct val="0"/>
              </a:spcAft>
            </a:pPr>
            <a:r>
              <a:rPr lang="fa-IR" sz="1477">
                <a:solidFill>
                  <a:prstClr val="black"/>
                </a:solidFill>
              </a:rPr>
              <a:t>مزایا</a:t>
            </a:r>
            <a:endParaRPr lang="fa-IR" sz="1477" dirty="0">
              <a:solidFill>
                <a:prstClr val="black"/>
              </a:solidFill>
            </a:endParaRPr>
          </a:p>
        </p:txBody>
      </p:sp>
      <p:sp>
        <p:nvSpPr>
          <p:cNvPr id="13" name="Rectangle 12"/>
          <p:cNvSpPr/>
          <p:nvPr/>
        </p:nvSpPr>
        <p:spPr>
          <a:xfrm>
            <a:off x="996942" y="1282162"/>
            <a:ext cx="7217777" cy="2107687"/>
          </a:xfrm>
          <a:prstGeom prst="rect">
            <a:avLst/>
          </a:prstGeom>
          <a:noFill/>
          <a:ln>
            <a:noFill/>
          </a:ln>
        </p:spPr>
        <p:txBody>
          <a:bodyPr wrap="square" lIns="118169" tIns="59084" rIns="118169" bIns="59084">
            <a:spAutoFit/>
          </a:bodyPr>
          <a:lstStyle/>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سطح شیشه‌ای آبدیده با مقاومت در برابر مواد شیمیایی و سرخوردگی</a:t>
            </a: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سطح ضد لک و ضد آب با استفاده از فناوری نانو</a:t>
            </a: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ساخته شده از مواد غیر سمی و بازدارنده آتش</a:t>
            </a: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قابلیت خمش زیاد</a:t>
            </a: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سیستم ایمنی جلوگیری از پاشیدن مایع و تکه‌های شیشه در صورت شکستن</a:t>
            </a:r>
            <a:endParaRPr lang="en-US" sz="1292" dirty="0">
              <a:solidFill>
                <a:prstClr val="black"/>
              </a:solidFill>
              <a:cs typeface="B Nazanin" pitchFamily="2" charset="-78"/>
            </a:endParaRPr>
          </a:p>
        </p:txBody>
      </p:sp>
      <p:pic>
        <p:nvPicPr>
          <p:cNvPr id="14" name="Picture 13" descr="large_0810_tr_2.jpg"/>
          <p:cNvPicPr>
            <a:picLocks noChangeAspect="1"/>
          </p:cNvPicPr>
          <p:nvPr/>
        </p:nvPicPr>
        <p:blipFill>
          <a:blip r:embed="rId2"/>
          <a:stretch>
            <a:fillRect/>
          </a:stretch>
        </p:blipFill>
        <p:spPr>
          <a:xfrm>
            <a:off x="910307" y="4124520"/>
            <a:ext cx="2398784" cy="1564424"/>
          </a:xfrm>
          <a:prstGeom prst="rect">
            <a:avLst/>
          </a:prstGeom>
          <a:ln>
            <a:noFill/>
          </a:ln>
          <a:effectLst>
            <a:outerShdw blurRad="190500" algn="tl" rotWithShape="0">
              <a:srgbClr val="000000">
                <a:alpha val="70000"/>
              </a:srgbClr>
            </a:outerShdw>
          </a:effectLst>
        </p:spPr>
      </p:pic>
      <p:pic>
        <p:nvPicPr>
          <p:cNvPr id="15" name="Picture 14" descr="Liquid-Floor-Tiles-by-Cafe_30B9BE24.jpg"/>
          <p:cNvPicPr>
            <a:picLocks noChangeAspect="1"/>
          </p:cNvPicPr>
          <p:nvPr/>
        </p:nvPicPr>
        <p:blipFill rotWithShape="1">
          <a:blip r:embed="rId3"/>
          <a:srcRect t="14484" b="13393"/>
          <a:stretch/>
        </p:blipFill>
        <p:spPr>
          <a:xfrm>
            <a:off x="910306" y="2166091"/>
            <a:ext cx="2398784" cy="152127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666997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964881" y="969651"/>
            <a:ext cx="1262910"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کف کاذب</a:t>
            </a:r>
          </a:p>
        </p:txBody>
      </p:sp>
      <p:sp>
        <p:nvSpPr>
          <p:cNvPr id="9" name="Rectangle 8"/>
          <p:cNvSpPr/>
          <p:nvPr/>
        </p:nvSpPr>
        <p:spPr>
          <a:xfrm>
            <a:off x="1010014" y="1434932"/>
            <a:ext cx="7217777" cy="1511178"/>
          </a:xfrm>
          <a:prstGeom prst="rect">
            <a:avLst/>
          </a:prstGeom>
          <a:noFill/>
          <a:ln>
            <a:noFill/>
          </a:ln>
        </p:spPr>
        <p:txBody>
          <a:bodyPr wrap="square" lIns="118169" tIns="59084" rIns="118169" bIns="59084">
            <a:spAutoFit/>
          </a:bodyPr>
          <a:lstStyle/>
          <a:p>
            <a:pPr algn="justLow" defTabSz="843880" eaLnBrk="0" fontAlgn="base" hangingPunct="0">
              <a:spcBef>
                <a:spcPct val="0"/>
              </a:spcBef>
              <a:spcAft>
                <a:spcPct val="0"/>
              </a:spcAft>
            </a:pPr>
            <a:r>
              <a:rPr lang="fa-IR" sz="1292" dirty="0">
                <a:solidFill>
                  <a:prstClr val="black"/>
                </a:solidFill>
                <a:cs typeface="B Nazanin" pitchFamily="2" charset="-78"/>
              </a:rPr>
              <a:t>از گذشته جامعه صنعتی امروز از کف کاذب استفاده شده است و مورد توجه مهندسین و معماران بوده است</a:t>
            </a:r>
          </a:p>
          <a:p>
            <a:pPr algn="justLow" defTabSz="843880" eaLnBrk="0" fontAlgn="base" hangingPunct="0">
              <a:spcBef>
                <a:spcPct val="0"/>
              </a:spcBef>
              <a:spcAft>
                <a:spcPct val="0"/>
              </a:spcAft>
            </a:pPr>
            <a:r>
              <a:rPr lang="fa-IR" sz="1292" dirty="0">
                <a:solidFill>
                  <a:prstClr val="black"/>
                </a:solidFill>
                <a:cs typeface="B Nazanin" pitchFamily="2" charset="-78"/>
              </a:rPr>
              <a:t>طبق آثار و شواهد به دست آمده کف کاذب در حمام های قدیمی استفاده می شده است و استفاده مدرن آن به اواخر دهه شصت و اوایل هفتاد قرن بیستم برمی گردد و در قدیم آثار به جا مانده از کف کاذب در بناهای رومی و ایرانی بوده است و در جامعه امروز باید با بهره گیری از ماشینها و وسایل الکتریکی بتوانیم همگام با تکنولوژی پیشرفته و مدرن پیش برویم</a:t>
            </a:r>
          </a:p>
          <a:p>
            <a:pPr algn="justLow" defTabSz="843880" eaLnBrk="0" fontAlgn="base" hangingPunct="0">
              <a:spcBef>
                <a:spcPct val="0"/>
              </a:spcBef>
              <a:spcAft>
                <a:spcPct val="0"/>
              </a:spcAft>
            </a:pPr>
            <a:r>
              <a:rPr lang="fa-IR" sz="1292" dirty="0">
                <a:solidFill>
                  <a:prstClr val="black"/>
                </a:solidFill>
                <a:cs typeface="B Nazanin" pitchFamily="2" charset="-78"/>
              </a:rPr>
              <a:t>سیستم کف کاذب به علت محل مناسب برای عبور منصوبات مکانیکی  و برقی و سبک سازی وزن ساختمان ابداع شد.</a:t>
            </a:r>
          </a:p>
          <a:p>
            <a:pPr algn="justLow" defTabSz="843880" eaLnBrk="0" fontAlgn="base" hangingPunct="0">
              <a:spcBef>
                <a:spcPct val="0"/>
              </a:spcBef>
              <a:spcAft>
                <a:spcPct val="0"/>
              </a:spcAft>
            </a:pPr>
            <a:r>
              <a:rPr lang="fa-IR" sz="1292" dirty="0">
                <a:solidFill>
                  <a:prstClr val="black"/>
                </a:solidFill>
                <a:cs typeface="B Nazanin" pitchFamily="2" charset="-78"/>
              </a:rPr>
              <a:t>اطلاق این واژه (کف کاذب ) در زبان فارسی به علت قرینه بودنش با سقف کاذب است و اصولا به کفی کف کاذب می گوییم که کف اصلی سازه ساختمان نیست و جهت افزایش ارتفاع محل رفت و آمد می باشد.</a:t>
            </a:r>
          </a:p>
        </p:txBody>
      </p:sp>
      <p:pic>
        <p:nvPicPr>
          <p:cNvPr id="10" name="Picture 9" descr="0_کف کاذب.jpg"/>
          <p:cNvPicPr>
            <a:picLocks noChangeAspect="1"/>
          </p:cNvPicPr>
          <p:nvPr/>
        </p:nvPicPr>
        <p:blipFill>
          <a:blip r:embed="rId2"/>
          <a:stretch>
            <a:fillRect/>
          </a:stretch>
        </p:blipFill>
        <p:spPr>
          <a:xfrm>
            <a:off x="1010014" y="3694876"/>
            <a:ext cx="3035955" cy="2013060"/>
          </a:xfrm>
          <a:prstGeom prst="rect">
            <a:avLst/>
          </a:prstGeom>
          <a:ln>
            <a:noFill/>
          </a:ln>
          <a:effectLst>
            <a:outerShdw blurRad="190500" algn="tl" rotWithShape="0">
              <a:srgbClr val="000000">
                <a:alpha val="70000"/>
              </a:srgbClr>
            </a:outerShdw>
          </a:effectLst>
        </p:spPr>
      </p:pic>
      <p:pic>
        <p:nvPicPr>
          <p:cNvPr id="12" name="Picture 11" descr="001.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0" y="3694876"/>
            <a:ext cx="3522852" cy="201306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7586772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964881" y="969651"/>
            <a:ext cx="1262910"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کف کاذب</a:t>
            </a:r>
          </a:p>
        </p:txBody>
      </p:sp>
      <p:sp>
        <p:nvSpPr>
          <p:cNvPr id="7" name="Rectangle 6"/>
          <p:cNvSpPr/>
          <p:nvPr/>
        </p:nvSpPr>
        <p:spPr>
          <a:xfrm>
            <a:off x="1010014" y="1386364"/>
            <a:ext cx="7217777" cy="1710014"/>
          </a:xfrm>
          <a:prstGeom prst="rect">
            <a:avLst/>
          </a:prstGeom>
          <a:noFill/>
          <a:ln>
            <a:noFill/>
          </a:ln>
        </p:spPr>
        <p:txBody>
          <a:bodyPr wrap="square" lIns="118169" tIns="59084" rIns="118169" bIns="59084">
            <a:spAutoFit/>
          </a:bodyPr>
          <a:lstStyle/>
          <a:p>
            <a:pPr algn="justLow" defTabSz="843880" eaLnBrk="0" fontAlgn="base" hangingPunct="0">
              <a:spcBef>
                <a:spcPct val="0"/>
              </a:spcBef>
              <a:spcAft>
                <a:spcPct val="0"/>
              </a:spcAft>
            </a:pPr>
            <a:r>
              <a:rPr lang="fa-IR" sz="1292" dirty="0">
                <a:solidFill>
                  <a:prstClr val="black"/>
                </a:solidFill>
                <a:cs typeface="B Nazanin" pitchFamily="2" charset="-78"/>
              </a:rPr>
              <a:t>کف کاذب عبارتند از </a:t>
            </a:r>
            <a:r>
              <a:rPr lang="fa-IR" sz="1292" b="1" dirty="0">
                <a:solidFill>
                  <a:prstClr val="black"/>
                </a:solidFill>
                <a:cs typeface="B Nazanin" pitchFamily="2" charset="-78"/>
              </a:rPr>
              <a:t>قطعات پیش ساخته روی کف اصلی تایل پایه و استرینگر و شامل سه قطعه که بهتر است برای ایمنی بهتر نسوز باشد.</a:t>
            </a:r>
          </a:p>
          <a:p>
            <a:pPr algn="justLow" defTabSz="843880" eaLnBrk="0" fontAlgn="base" hangingPunct="0">
              <a:spcBef>
                <a:spcPct val="0"/>
              </a:spcBef>
              <a:spcAft>
                <a:spcPct val="0"/>
              </a:spcAft>
            </a:pPr>
            <a:r>
              <a:rPr lang="fa-IR" sz="1292" dirty="0">
                <a:solidFill>
                  <a:prstClr val="black"/>
                </a:solidFill>
                <a:cs typeface="B Nazanin" pitchFamily="2" charset="-78"/>
              </a:rPr>
              <a:t>البته بسته به نوع کف کاذب از مواد مختلف استفاده می شود در ساخت آن ابعاد تایل کف کاذب متغیر است و با توجه به کار برد آن در بازار تولید و ارائه می شود .</a:t>
            </a:r>
          </a:p>
          <a:p>
            <a:pPr algn="justLow" defTabSz="843880" eaLnBrk="0" fontAlgn="base" hangingPunct="0">
              <a:spcBef>
                <a:spcPct val="0"/>
              </a:spcBef>
              <a:spcAft>
                <a:spcPct val="0"/>
              </a:spcAft>
            </a:pPr>
            <a:r>
              <a:rPr lang="fa-IR" sz="1292" dirty="0">
                <a:solidFill>
                  <a:prstClr val="black"/>
                </a:solidFill>
                <a:cs typeface="B Nazanin" pitchFamily="2" charset="-78"/>
              </a:rPr>
              <a:t>معمولا ابعاد کف کاذب و سایز آن کف کاذب ۵۰*۵۰ - کف کاذب ۶۰*۶۰ - کف کاذب ۶۰*۱۲۰ است بر واحد سانتی متر کف بلند شده که ما آن را کف کاذب می نامیم بکار گیری آن به دلیل پوشش حجم بالایی از کابلها و تاسیسات است که در مکانها به کار می رود .</a:t>
            </a:r>
          </a:p>
          <a:p>
            <a:pPr algn="justLow" defTabSz="843880" eaLnBrk="0" fontAlgn="base" hangingPunct="0">
              <a:spcBef>
                <a:spcPct val="0"/>
              </a:spcBef>
              <a:spcAft>
                <a:spcPct val="0"/>
              </a:spcAft>
            </a:pPr>
            <a:r>
              <a:rPr lang="fa-IR" sz="1292" dirty="0">
                <a:solidFill>
                  <a:prstClr val="black"/>
                </a:solidFill>
                <a:cs typeface="B Nazanin" pitchFamily="2" charset="-78"/>
              </a:rPr>
              <a:t>تقریبا در تمامی </a:t>
            </a:r>
            <a:r>
              <a:rPr lang="fa-IR" sz="1246" b="1" dirty="0">
                <a:solidFill>
                  <a:prstClr val="black"/>
                </a:solidFill>
                <a:cs typeface="B Nazanin" pitchFamily="2" charset="-78"/>
              </a:rPr>
              <a:t>اطاقهای کنترل و فرمان و مراکز کامپیوتر، سرور پستهای برق و سیستم های مکانیزه و قرنطینه و … </a:t>
            </a:r>
            <a:r>
              <a:rPr lang="fa-IR" sz="1292" dirty="0">
                <a:solidFill>
                  <a:prstClr val="black"/>
                </a:solidFill>
                <a:cs typeface="B Nazanin" pitchFamily="2" charset="-78"/>
              </a:rPr>
              <a:t>می توان از کف کاذب استفاده کرد. اما اخیرا نوعی خاص از کف کاذب به منظور </a:t>
            </a:r>
            <a:r>
              <a:rPr lang="fa-IR" sz="1246" b="1" dirty="0">
                <a:solidFill>
                  <a:prstClr val="black"/>
                </a:solidFill>
                <a:cs typeface="B Nazanin" pitchFamily="2" charset="-78"/>
              </a:rPr>
              <a:t>گرمایش از کف، انتقال آب سطحی و کاهش رطوبت دما</a:t>
            </a:r>
            <a:r>
              <a:rPr lang="fa-IR" sz="1292" dirty="0">
                <a:solidFill>
                  <a:prstClr val="black"/>
                </a:solidFill>
                <a:cs typeface="B Nazanin" pitchFamily="2" charset="-78"/>
              </a:rPr>
              <a:t> کاربرد دارد.</a:t>
            </a:r>
          </a:p>
        </p:txBody>
      </p:sp>
      <p:pic>
        <p:nvPicPr>
          <p:cNvPr id="8" name="Picture 7" descr="1.jpg"/>
          <p:cNvPicPr>
            <a:picLocks noChangeAspect="1"/>
          </p:cNvPicPr>
          <p:nvPr/>
        </p:nvPicPr>
        <p:blipFill>
          <a:blip r:embed="rId2"/>
          <a:stretch>
            <a:fillRect/>
          </a:stretch>
        </p:blipFill>
        <p:spPr>
          <a:xfrm>
            <a:off x="1182086" y="3335981"/>
            <a:ext cx="2443291" cy="2531521"/>
          </a:xfrm>
          <a:prstGeom prst="rect">
            <a:avLst/>
          </a:prstGeom>
          <a:ln>
            <a:noFill/>
          </a:ln>
          <a:effectLst>
            <a:outerShdw blurRad="190500" algn="tl" rotWithShape="0">
              <a:srgbClr val="000000">
                <a:alpha val="70000"/>
              </a:srgbClr>
            </a:outerShdw>
          </a:effectLst>
        </p:spPr>
      </p:pic>
      <p:pic>
        <p:nvPicPr>
          <p:cNvPr id="11" name="Picture 10" descr="2_35.jpg"/>
          <p:cNvPicPr>
            <a:picLocks noChangeAspect="1"/>
          </p:cNvPicPr>
          <p:nvPr/>
        </p:nvPicPr>
        <p:blipFill>
          <a:blip r:embed="rId3"/>
          <a:stretch>
            <a:fillRect/>
          </a:stretch>
        </p:blipFill>
        <p:spPr>
          <a:xfrm>
            <a:off x="4306125" y="3665141"/>
            <a:ext cx="3149130" cy="219217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9782535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
          <p:cNvSpPr>
            <a:spLocks noChangeArrowheads="1"/>
          </p:cNvSpPr>
          <p:nvPr/>
        </p:nvSpPr>
        <p:spPr bwMode="auto">
          <a:xfrm>
            <a:off x="1182086" y="1883007"/>
            <a:ext cx="7045706" cy="101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lnSpc>
                <a:spcPct val="150000"/>
              </a:lnSpc>
            </a:pPr>
            <a:r>
              <a:rPr lang="fa-IR" sz="1292" dirty="0">
                <a:solidFill>
                  <a:prstClr val="black"/>
                </a:solidFill>
                <a:cs typeface="B Nazanin" pitchFamily="2" charset="-78"/>
              </a:rPr>
              <a:t>دو مسأله مهم طراحی کف‏سازی بر روی خاک را تحت تأثیر قرار می دهند :</a:t>
            </a:r>
          </a:p>
          <a:p>
            <a:pPr algn="justLow">
              <a:lnSpc>
                <a:spcPct val="150000"/>
              </a:lnSpc>
            </a:pPr>
            <a:r>
              <a:rPr lang="fa-IR" sz="1292" dirty="0">
                <a:solidFill>
                  <a:prstClr val="black"/>
                </a:solidFill>
                <a:cs typeface="B Nazanin" pitchFamily="2" charset="-78"/>
              </a:rPr>
              <a:t>اول ؛ </a:t>
            </a:r>
            <a:r>
              <a:rPr lang="fa-IR" sz="1246" b="1" dirty="0">
                <a:solidFill>
                  <a:prstClr val="black"/>
                </a:solidFill>
                <a:cs typeface="B Nazanin" pitchFamily="2" charset="-78"/>
              </a:rPr>
              <a:t>احتمال ناپایداری خاک زیرین</a:t>
            </a:r>
            <a:r>
              <a:rPr lang="fa-IR" sz="1292" dirty="0">
                <a:solidFill>
                  <a:prstClr val="black"/>
                </a:solidFill>
                <a:cs typeface="B Nazanin" pitchFamily="2" charset="-78"/>
              </a:rPr>
              <a:t> (مثلاً وجود خاک‏های زراعتی) : این مسأله موجب نشست و برآمدگی در سطح کف‏سازی می‏گردد.</a:t>
            </a:r>
          </a:p>
          <a:p>
            <a:pPr algn="justLow">
              <a:lnSpc>
                <a:spcPct val="150000"/>
              </a:lnSpc>
            </a:pPr>
            <a:r>
              <a:rPr lang="fa-IR" sz="1292" dirty="0">
                <a:solidFill>
                  <a:prstClr val="black"/>
                </a:solidFill>
                <a:cs typeface="B Nazanin" pitchFamily="2" charset="-78"/>
              </a:rPr>
              <a:t>دوم ؛ موضوع </a:t>
            </a:r>
            <a:r>
              <a:rPr lang="fa-IR" sz="1246" b="1" dirty="0">
                <a:solidFill>
                  <a:prstClr val="black"/>
                </a:solidFill>
                <a:cs typeface="B Nazanin" pitchFamily="2" charset="-78"/>
              </a:rPr>
              <a:t>جذب آب‏های زیرزمینی</a:t>
            </a:r>
            <a:r>
              <a:rPr lang="fa-IR" sz="1292" dirty="0">
                <a:solidFill>
                  <a:prstClr val="black"/>
                </a:solidFill>
                <a:cs typeface="B Nazanin" pitchFamily="2" charset="-78"/>
              </a:rPr>
              <a:t> از طریق خاک و مصالح ساختمانی به داخل کف ساختمان است.</a:t>
            </a:r>
          </a:p>
        </p:txBody>
      </p:sp>
      <p:sp>
        <p:nvSpPr>
          <p:cNvPr id="11" name="TextBox 10"/>
          <p:cNvSpPr txBox="1"/>
          <p:nvPr/>
        </p:nvSpPr>
        <p:spPr>
          <a:xfrm>
            <a:off x="6100785" y="1598905"/>
            <a:ext cx="2127006" cy="305468"/>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385" dirty="0">
                <a:solidFill>
                  <a:prstClr val="black"/>
                </a:solidFill>
              </a:rPr>
              <a:t>1. کف‏سازی بر روی خاک</a:t>
            </a:r>
            <a:endParaRPr lang="en-US" sz="1385" dirty="0">
              <a:solidFill>
                <a:prstClr val="black">
                  <a:lumMod val="95000"/>
                  <a:lumOff val="5000"/>
                </a:prstClr>
              </a:solidFill>
            </a:endParaRPr>
          </a:p>
        </p:txBody>
      </p:sp>
      <p:sp>
        <p:nvSpPr>
          <p:cNvPr id="12" name="TextBox 11"/>
          <p:cNvSpPr txBox="1"/>
          <p:nvPr/>
        </p:nvSpPr>
        <p:spPr>
          <a:xfrm>
            <a:off x="7164288" y="969651"/>
            <a:ext cx="1063503"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dirty="0">
                <a:solidFill>
                  <a:srgbClr val="FF0000"/>
                </a:solidFill>
              </a:rPr>
              <a:t>کف سازی</a:t>
            </a:r>
            <a:endParaRPr lang="en-US" sz="1292" dirty="0">
              <a:solidFill>
                <a:srgbClr val="FF0000"/>
              </a:solidFill>
            </a:endParaRPr>
          </a:p>
        </p:txBody>
      </p:sp>
      <p:sp>
        <p:nvSpPr>
          <p:cNvPr id="13" name="TextBox 12"/>
          <p:cNvSpPr txBox="1"/>
          <p:nvPr/>
        </p:nvSpPr>
        <p:spPr>
          <a:xfrm>
            <a:off x="6100785" y="969651"/>
            <a:ext cx="906794"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dirty="0">
                <a:solidFill>
                  <a:prstClr val="black">
                    <a:lumMod val="95000"/>
                    <a:lumOff val="5000"/>
                  </a:prstClr>
                </a:solidFill>
              </a:rPr>
              <a:t>انواع</a:t>
            </a:r>
            <a:endParaRPr lang="en-US" sz="1292" dirty="0">
              <a:solidFill>
                <a:prstClr val="black">
                  <a:lumMod val="95000"/>
                  <a:lumOff val="5000"/>
                </a:prstClr>
              </a:solidFill>
            </a:endParaRPr>
          </a:p>
        </p:txBody>
      </p:sp>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1774" t="3333"/>
          <a:stretch/>
        </p:blipFill>
        <p:spPr>
          <a:xfrm>
            <a:off x="746516" y="3362531"/>
            <a:ext cx="4700875" cy="238714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1911098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964881" y="969651"/>
            <a:ext cx="1262910"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کف کاذب</a:t>
            </a:r>
          </a:p>
        </p:txBody>
      </p:sp>
      <p:sp>
        <p:nvSpPr>
          <p:cNvPr id="9" name="TextBox 8"/>
          <p:cNvSpPr txBox="1"/>
          <p:nvPr/>
        </p:nvSpPr>
        <p:spPr>
          <a:xfrm>
            <a:off x="5701972" y="969651"/>
            <a:ext cx="1129972"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pPr defTabSz="843880" eaLnBrk="0" fontAlgn="base" hangingPunct="0">
              <a:spcBef>
                <a:spcPct val="0"/>
              </a:spcBef>
              <a:spcAft>
                <a:spcPct val="0"/>
              </a:spcAft>
            </a:pPr>
            <a:r>
              <a:rPr lang="fa-IR" sz="1477">
                <a:solidFill>
                  <a:prstClr val="black"/>
                </a:solidFill>
              </a:rPr>
              <a:t>انــواع</a:t>
            </a:r>
            <a:endParaRPr lang="fa-IR" sz="1477" dirty="0">
              <a:solidFill>
                <a:prstClr val="black"/>
              </a:solidFill>
            </a:endParaRPr>
          </a:p>
        </p:txBody>
      </p:sp>
      <p:sp>
        <p:nvSpPr>
          <p:cNvPr id="10" name="Rectangle 9"/>
          <p:cNvSpPr/>
          <p:nvPr/>
        </p:nvSpPr>
        <p:spPr>
          <a:xfrm>
            <a:off x="783272" y="1368463"/>
            <a:ext cx="7444519" cy="4156517"/>
          </a:xfrm>
          <a:prstGeom prst="rect">
            <a:avLst/>
          </a:prstGeom>
          <a:noFill/>
          <a:ln>
            <a:noFill/>
          </a:ln>
        </p:spPr>
        <p:txBody>
          <a:bodyPr wrap="square" lIns="118169" tIns="59084" rIns="118169" bIns="59084">
            <a:spAutoFit/>
          </a:bodyPr>
          <a:lstStyle/>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کف کاذب از نظر کاربری به انواع مختلف تقسیم می‏شود:</a:t>
            </a:r>
          </a:p>
          <a:p>
            <a:pPr algn="justLow" defTabSz="843880" eaLnBrk="0" fontAlgn="base" hangingPunct="0">
              <a:lnSpc>
                <a:spcPct val="150000"/>
              </a:lnSpc>
              <a:spcBef>
                <a:spcPct val="0"/>
              </a:spcBef>
              <a:spcAft>
                <a:spcPct val="0"/>
              </a:spcAft>
            </a:pPr>
            <a:r>
              <a:rPr lang="fa-IR" sz="1246" b="1" dirty="0">
                <a:solidFill>
                  <a:prstClr val="black"/>
                </a:solidFill>
                <a:cs typeface="B Nazanin" pitchFamily="2" charset="-78"/>
              </a:rPr>
              <a:t>1. سقف کاذب مخصوص پوشاندن تأسیسات</a:t>
            </a:r>
          </a:p>
          <a:p>
            <a:pPr algn="justLow" defTabSz="843880" eaLnBrk="0" fontAlgn="base" hangingPunct="0">
              <a:lnSpc>
                <a:spcPct val="150000"/>
              </a:lnSpc>
              <a:spcBef>
                <a:spcPct val="0"/>
              </a:spcBef>
              <a:spcAft>
                <a:spcPct val="0"/>
              </a:spcAft>
            </a:pPr>
            <a:r>
              <a:rPr lang="fa-IR" sz="1246" b="1" dirty="0">
                <a:solidFill>
                  <a:prstClr val="black"/>
                </a:solidFill>
                <a:cs typeface="B Nazanin" pitchFamily="2" charset="-78"/>
              </a:rPr>
              <a:t>2. کف کاذب مخصوص انتقال آبهای سطحی – خاک و ماسه</a:t>
            </a:r>
          </a:p>
          <a:p>
            <a:pPr algn="justLow" defTabSz="843880" eaLnBrk="0" fontAlgn="base" hangingPunct="0">
              <a:lnSpc>
                <a:spcPct val="150000"/>
              </a:lnSpc>
              <a:spcBef>
                <a:spcPct val="0"/>
              </a:spcBef>
              <a:spcAft>
                <a:spcPct val="0"/>
              </a:spcAft>
            </a:pPr>
            <a:r>
              <a:rPr lang="fa-IR" sz="1246" b="1" dirty="0">
                <a:solidFill>
                  <a:prstClr val="black"/>
                </a:solidFill>
                <a:cs typeface="B Nazanin" pitchFamily="2" charset="-78"/>
              </a:rPr>
              <a:t>3. کف کاذب مخصوص نصب گرمایش کف و کاهش رطوبت</a:t>
            </a:r>
          </a:p>
          <a:p>
            <a:pPr algn="justLow" defTabSz="843880" eaLnBrk="0" fontAlgn="base" hangingPunct="0">
              <a:lnSpc>
                <a:spcPct val="150000"/>
              </a:lnSpc>
              <a:spcBef>
                <a:spcPct val="0"/>
              </a:spcBef>
              <a:spcAft>
                <a:spcPct val="0"/>
              </a:spcAft>
            </a:pPr>
            <a:r>
              <a:rPr lang="fa-IR" sz="1246" b="1" dirty="0">
                <a:solidFill>
                  <a:prstClr val="black"/>
                </a:solidFill>
                <a:cs typeface="B Nazanin" pitchFamily="2" charset="-78"/>
              </a:rPr>
              <a:t>4. کف کاذب مخصوص سبک سازی ساختمان</a:t>
            </a:r>
          </a:p>
          <a:p>
            <a:pPr algn="justLow" defTabSz="843880" eaLnBrk="0" fontAlgn="base" hangingPunct="0">
              <a:lnSpc>
                <a:spcPct val="150000"/>
              </a:lnSpc>
              <a:spcBef>
                <a:spcPct val="0"/>
              </a:spcBef>
              <a:spcAft>
                <a:spcPct val="0"/>
              </a:spcAft>
            </a:pPr>
            <a:r>
              <a:rPr lang="fa-IR" sz="1246" b="1" dirty="0">
                <a:solidFill>
                  <a:prstClr val="black"/>
                </a:solidFill>
                <a:cs typeface="B Nazanin" pitchFamily="2" charset="-78"/>
              </a:rPr>
              <a:t>5. کف کاذب و بکار گیری آن جهت نصب تاسیسات</a:t>
            </a:r>
            <a:endParaRPr lang="en-US" sz="1246" b="1" dirty="0">
              <a:solidFill>
                <a:prstClr val="black"/>
              </a:solidFill>
              <a:cs typeface="B Nazanin" pitchFamily="2" charset="-78"/>
            </a:endParaRPr>
          </a:p>
          <a:p>
            <a:pPr algn="justLow" defTabSz="843880" eaLnBrk="0" fontAlgn="base" hangingPunct="0">
              <a:lnSpc>
                <a:spcPct val="150000"/>
              </a:lnSpc>
              <a:spcBef>
                <a:spcPct val="0"/>
              </a:spcBef>
              <a:spcAft>
                <a:spcPct val="0"/>
              </a:spcAft>
            </a:pPr>
            <a:endParaRPr lang="fa-IR" sz="969" dirty="0">
              <a:solidFill>
                <a:prstClr val="black"/>
              </a:solidFill>
              <a:cs typeface="B Nazanin" pitchFamily="2" charset="-78"/>
            </a:endParaRPr>
          </a:p>
          <a:p>
            <a:pPr algn="justLow" defTabSz="843880" eaLnBrk="0" fontAlgn="base" hangingPunct="0">
              <a:lnSpc>
                <a:spcPct val="150000"/>
              </a:lnSpc>
              <a:spcBef>
                <a:spcPct val="0"/>
              </a:spcBef>
              <a:spcAft>
                <a:spcPct val="0"/>
              </a:spcAft>
            </a:pPr>
            <a:r>
              <a:rPr lang="fa-IR" sz="1246" b="1" dirty="0">
                <a:solidFill>
                  <a:prstClr val="black"/>
                </a:solidFill>
                <a:cs typeface="B Nazanin" pitchFamily="2" charset="-78"/>
              </a:rPr>
              <a:t>1 و 5. سقف و کف کاذب مخصوص پوشاندن تأسیسات</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کف کاذب در سالن‏های صنعتی و مراکز مخابراتی و کامپیوتر کاربرد دارد و ایجاد پوشش مناسب جهت کابل برق و شبکه کامپیوتر هدف آن است و این نوع کف کاذب دائما از محل خود جابجا می شوند و سطح آنها از کف پوش های مخصوص </a:t>
            </a:r>
            <a:r>
              <a:rPr lang="en-US" sz="1292" dirty="0" err="1">
                <a:solidFill>
                  <a:prstClr val="black"/>
                </a:solidFill>
                <a:cs typeface="B Nazanin" pitchFamily="2" charset="-78"/>
              </a:rPr>
              <a:t>pvc</a:t>
            </a:r>
            <a:r>
              <a:rPr lang="en-US" sz="1292" dirty="0">
                <a:solidFill>
                  <a:prstClr val="black"/>
                </a:solidFill>
                <a:cs typeface="B Nazanin" pitchFamily="2" charset="-78"/>
              </a:rPr>
              <a:t> </a:t>
            </a:r>
            <a:r>
              <a:rPr lang="fa-IR" sz="1292" dirty="0">
                <a:solidFill>
                  <a:prstClr val="black"/>
                </a:solidFill>
                <a:cs typeface="B Nazanin" pitchFamily="2" charset="-78"/>
              </a:rPr>
              <a:t> و سنگ مصنوعی است.</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این نوع کف کاذب قابلیت تحمل آتش سوزی در یک ساعت را دارند قابلیت مقاومت به بار های دینامیک متمرکز و غلطش در حدود یک تن بر هر تایل و مقاومت بار های استاتیک حداقل با ضریب طراحی ۲ و ضد الکتریسیته ساکن مناسب مراکز کامپیوتر می با شند.</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این نوع کف کاذب معمولا از مواد فلزی و یا چوب و سنگ محافظت شده با فلزات ساخته شده و از نوع رایج این نوع کف کاذب نوع الومینیومی آن است و در بعضی موارد از  کف کاذب از نوع مواد  چوبی به صورت جایگزین استفاده می شود.</a:t>
            </a:r>
          </a:p>
        </p:txBody>
      </p:sp>
    </p:spTree>
    <p:extLst>
      <p:ext uri="{BB962C8B-B14F-4D97-AF65-F5344CB8AC3E}">
        <p14:creationId xmlns:p14="http://schemas.microsoft.com/office/powerpoint/2010/main" val="3719997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964881" y="969651"/>
            <a:ext cx="1262910"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کف کاذب</a:t>
            </a:r>
          </a:p>
        </p:txBody>
      </p:sp>
      <p:sp>
        <p:nvSpPr>
          <p:cNvPr id="5" name="Rectangle 4"/>
          <p:cNvSpPr/>
          <p:nvPr/>
        </p:nvSpPr>
        <p:spPr>
          <a:xfrm>
            <a:off x="916209" y="1386457"/>
            <a:ext cx="7311582" cy="3975634"/>
          </a:xfrm>
          <a:prstGeom prst="rect">
            <a:avLst/>
          </a:prstGeom>
          <a:noFill/>
          <a:ln>
            <a:noFill/>
          </a:ln>
        </p:spPr>
        <p:txBody>
          <a:bodyPr wrap="square" lIns="118169" tIns="59084" rIns="118169" bIns="59084">
            <a:spAutoFit/>
          </a:bodyPr>
          <a:lstStyle/>
          <a:p>
            <a:pPr algn="justLow" defTabSz="843880" eaLnBrk="0" fontAlgn="base" hangingPunct="0">
              <a:lnSpc>
                <a:spcPct val="150000"/>
              </a:lnSpc>
              <a:spcBef>
                <a:spcPct val="0"/>
              </a:spcBef>
              <a:spcAft>
                <a:spcPct val="0"/>
              </a:spcAft>
            </a:pPr>
            <a:r>
              <a:rPr lang="fa-IR" sz="1246" b="1" dirty="0">
                <a:solidFill>
                  <a:prstClr val="black"/>
                </a:solidFill>
                <a:cs typeface="B Nazanin" pitchFamily="2" charset="-78"/>
              </a:rPr>
              <a:t>2. کف کاذب در سیستم انتقال آب سطحی خاک و ماسه</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این نوع کف کاذب معمولا مشبک و یا درزدار است و در سالنهای ورزشی و آزمایشگاه ها و سالن‏های مواد شیمیایی و مراکز و اماکن شن خیز و بارانی نصب  می شود و این نوع کف کاذب معمولا دارای تایل پلاستیکی و یا فولادی ضد زنگ و با پایه فولاد آلومینیوم و یا پلاستیک  می باشد.</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و به عنوان کف کاذب ثابت در کارخانه ها و فضاهای آزاد به کار می رود.</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و از خواص مهم کف کاذب در این سیستم مقاومت در برابر شرایط آزاد و قابلیت نصب روی سطوح سیمانی و مقاومت در برابر اشعه</a:t>
            </a:r>
            <a:r>
              <a:rPr lang="en-US" sz="1292" dirty="0">
                <a:solidFill>
                  <a:prstClr val="black"/>
                </a:solidFill>
                <a:cs typeface="B Nazanin" pitchFamily="2" charset="-78"/>
              </a:rPr>
              <a:t>UV  </a:t>
            </a:r>
            <a:r>
              <a:rPr lang="fa-IR" sz="1292" dirty="0">
                <a:solidFill>
                  <a:prstClr val="black"/>
                </a:solidFill>
                <a:cs typeface="B Nazanin" pitchFamily="2" charset="-78"/>
              </a:rPr>
              <a:t> و مقاومت در برابر پیری و خستگی مواد و مقاومت در برابر مواد اسیدی و قلیایی و رطوبت می باشد.</a:t>
            </a:r>
          </a:p>
          <a:p>
            <a:pPr algn="justLow" defTabSz="843880" eaLnBrk="0" fontAlgn="base" hangingPunct="0">
              <a:lnSpc>
                <a:spcPct val="150000"/>
              </a:lnSpc>
              <a:spcBef>
                <a:spcPct val="0"/>
              </a:spcBef>
              <a:spcAft>
                <a:spcPct val="0"/>
              </a:spcAft>
            </a:pPr>
            <a:endParaRPr lang="fa-IR" sz="1292" dirty="0">
              <a:solidFill>
                <a:prstClr val="black"/>
              </a:solidFill>
              <a:cs typeface="B Nazanin" pitchFamily="2" charset="-78"/>
            </a:endParaRPr>
          </a:p>
          <a:p>
            <a:pPr algn="justLow" defTabSz="843880" eaLnBrk="0" fontAlgn="base" hangingPunct="0">
              <a:lnSpc>
                <a:spcPct val="150000"/>
              </a:lnSpc>
              <a:spcBef>
                <a:spcPct val="0"/>
              </a:spcBef>
              <a:spcAft>
                <a:spcPct val="0"/>
              </a:spcAft>
            </a:pPr>
            <a:r>
              <a:rPr lang="fa-IR" sz="1246" b="1" dirty="0">
                <a:solidFill>
                  <a:prstClr val="black"/>
                </a:solidFill>
                <a:cs typeface="B Nazanin" pitchFamily="2" charset="-78"/>
              </a:rPr>
              <a:t>3. کف کاذب جهت نصب سیستم گرمایش</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در کشورهای سرد سیر که لوله کشی آب گرم از سطح زیر کف انتقال داده می شود با بکار گیری لوله های هادی مانند لوله مسی انرژی گرمائی به کف کاذب انتقال می یابد و این نوع کف کاذب دارای پایه کوتاه ۹ و تایل نازک است و برای انتقال حرارت مناسب می باشد.</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ویژگی آن سطح کف کاذب عموما از جنس پارکت و </a:t>
            </a:r>
            <a:r>
              <a:rPr lang="en-US" sz="1292" dirty="0">
                <a:solidFill>
                  <a:prstClr val="black"/>
                </a:solidFill>
                <a:cs typeface="B Nazanin" pitchFamily="2" charset="-78"/>
              </a:rPr>
              <a:t>HPI</a:t>
            </a:r>
            <a:r>
              <a:rPr lang="fa-IR" sz="1292" dirty="0">
                <a:solidFill>
                  <a:prstClr val="black"/>
                </a:solidFill>
                <a:cs typeface="B Nazanin" pitchFamily="2" charset="-78"/>
              </a:rPr>
              <a:t>و سرامیک و چوب پنبه ایی می باشد و به صورت پیچ و مهره به هم متصل است و این نوع کف کاذب تا حدی عایق صوتی می باشد و مقاومت مناسبی در برابر رطوبت دارد این نوع کف کاذب در برابر حشرات موذی مقومت می کند و در خانه های چوبی و پیش شاخته از این نوع کف کاذب استفاده می شود.</a:t>
            </a:r>
          </a:p>
        </p:txBody>
      </p:sp>
    </p:spTree>
    <p:extLst>
      <p:ext uri="{BB962C8B-B14F-4D97-AF65-F5344CB8AC3E}">
        <p14:creationId xmlns:p14="http://schemas.microsoft.com/office/powerpoint/2010/main" val="4275477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964881" y="969651"/>
            <a:ext cx="1262910"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کف کاذب</a:t>
            </a:r>
          </a:p>
        </p:txBody>
      </p:sp>
      <p:pic>
        <p:nvPicPr>
          <p:cNvPr id="7" name="Picture 6" descr="1850-Large.jpg"/>
          <p:cNvPicPr>
            <a:picLocks noChangeAspect="1"/>
          </p:cNvPicPr>
          <p:nvPr/>
        </p:nvPicPr>
        <p:blipFill>
          <a:blip r:embed="rId2"/>
          <a:stretch>
            <a:fillRect/>
          </a:stretch>
        </p:blipFill>
        <p:spPr>
          <a:xfrm>
            <a:off x="920767" y="3390757"/>
            <a:ext cx="2787137" cy="2369065"/>
          </a:xfrm>
          <a:prstGeom prst="rect">
            <a:avLst/>
          </a:prstGeom>
          <a:ln>
            <a:noFill/>
          </a:ln>
          <a:effectLst>
            <a:outerShdw blurRad="190500" algn="tl" rotWithShape="0">
              <a:srgbClr val="000000">
                <a:alpha val="70000"/>
              </a:srgbClr>
            </a:outerShdw>
          </a:effectLst>
        </p:spPr>
      </p:pic>
      <p:pic>
        <p:nvPicPr>
          <p:cNvPr id="8" name="Picture 7" descr="Casino_Brussel_3_Fixd.jpg"/>
          <p:cNvPicPr>
            <a:picLocks noChangeAspect="1"/>
          </p:cNvPicPr>
          <p:nvPr/>
        </p:nvPicPr>
        <p:blipFill>
          <a:blip r:embed="rId3"/>
          <a:stretch>
            <a:fillRect/>
          </a:stretch>
        </p:blipFill>
        <p:spPr>
          <a:xfrm>
            <a:off x="4542611" y="3374206"/>
            <a:ext cx="2101775" cy="2376020"/>
          </a:xfrm>
          <a:prstGeom prst="rect">
            <a:avLst/>
          </a:prstGeom>
          <a:ln>
            <a:noFill/>
          </a:ln>
          <a:effectLst>
            <a:outerShdw blurRad="190500" algn="tl" rotWithShape="0">
              <a:srgbClr val="000000">
                <a:alpha val="70000"/>
              </a:srgbClr>
            </a:outerShdw>
          </a:effectLst>
        </p:spPr>
      </p:pic>
      <p:sp>
        <p:nvSpPr>
          <p:cNvPr id="11" name="Rectangle 10"/>
          <p:cNvSpPr/>
          <p:nvPr/>
        </p:nvSpPr>
        <p:spPr>
          <a:xfrm>
            <a:off x="920768" y="1368464"/>
            <a:ext cx="7307023" cy="2047414"/>
          </a:xfrm>
          <a:prstGeom prst="rect">
            <a:avLst/>
          </a:prstGeom>
          <a:noFill/>
          <a:ln>
            <a:noFill/>
          </a:ln>
        </p:spPr>
        <p:txBody>
          <a:bodyPr wrap="square" lIns="118169" tIns="59084" rIns="118169" bIns="59084">
            <a:spAutoFit/>
          </a:bodyPr>
          <a:lstStyle/>
          <a:p>
            <a:pPr algn="justLow" defTabSz="843880" eaLnBrk="0" fontAlgn="base" hangingPunct="0">
              <a:lnSpc>
                <a:spcPct val="150000"/>
              </a:lnSpc>
              <a:spcBef>
                <a:spcPct val="0"/>
              </a:spcBef>
              <a:spcAft>
                <a:spcPct val="0"/>
              </a:spcAft>
            </a:pPr>
            <a:r>
              <a:rPr lang="fa-IR" sz="1246" b="1" dirty="0">
                <a:solidFill>
                  <a:prstClr val="black"/>
                </a:solidFill>
                <a:cs typeface="B Nazanin" pitchFamily="2" charset="-78"/>
              </a:rPr>
              <a:t>4. کف کاذب جهت کاهش وزن ساختمان ها :</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این نوع کف کاذب غالبا با استفاده از </a:t>
            </a:r>
            <a:r>
              <a:rPr lang="fa-IR" sz="1292" b="1" dirty="0">
                <a:solidFill>
                  <a:prstClr val="black"/>
                </a:solidFill>
                <a:cs typeface="B Nazanin" pitchFamily="2" charset="-78"/>
              </a:rPr>
              <a:t>چسب بتن مستقیما روی طبقات بتنی نصب می شود و نیاز به زیر سازی ندارد.</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در این نوع کف کاذب از تایل سنگ و گرانیت و مرمر مصنوعی و چوب فشرده استفاده می‏شود.</a:t>
            </a:r>
          </a:p>
          <a:p>
            <a:pPr algn="justLow" defTabSz="843880" eaLnBrk="0" fontAlgn="base" hangingPunct="0">
              <a:lnSpc>
                <a:spcPct val="150000"/>
              </a:lnSpc>
              <a:spcBef>
                <a:spcPct val="0"/>
              </a:spcBef>
              <a:spcAft>
                <a:spcPct val="0"/>
              </a:spcAft>
            </a:pPr>
            <a:endParaRPr lang="fa-IR" sz="646" dirty="0">
              <a:solidFill>
                <a:prstClr val="black"/>
              </a:solidFill>
              <a:cs typeface="B Nazanin" pitchFamily="2" charset="-78"/>
            </a:endParaRP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نمونه محوطه برج تهران یکی از پروژه های کف کاذب است که  ویژگی های این نوع کف کاذب قابلیت تنظیم محوری روی پایه ها به همراه مکان تنظیم شیب و مقاومت در مقابل بار های جانبی بدون نیاز به استرینگر و  عایق صوتی مناسب و حذف صدای انعکاس تردد و قابلیت شستشو است.</a:t>
            </a:r>
          </a:p>
        </p:txBody>
      </p:sp>
    </p:spTree>
    <p:extLst>
      <p:ext uri="{BB962C8B-B14F-4D97-AF65-F5344CB8AC3E}">
        <p14:creationId xmlns:p14="http://schemas.microsoft.com/office/powerpoint/2010/main" val="37093480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964881" y="969651"/>
            <a:ext cx="1262910"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کف کاذب</a:t>
            </a:r>
          </a:p>
        </p:txBody>
      </p:sp>
      <p:sp>
        <p:nvSpPr>
          <p:cNvPr id="9" name="TextBox 8"/>
          <p:cNvSpPr txBox="1"/>
          <p:nvPr/>
        </p:nvSpPr>
        <p:spPr>
          <a:xfrm>
            <a:off x="5701972" y="969651"/>
            <a:ext cx="1129972"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pPr defTabSz="843880" eaLnBrk="0" fontAlgn="base" hangingPunct="0">
              <a:spcBef>
                <a:spcPct val="0"/>
              </a:spcBef>
              <a:spcAft>
                <a:spcPct val="0"/>
              </a:spcAft>
            </a:pPr>
            <a:r>
              <a:rPr lang="fa-IR" sz="1477">
                <a:solidFill>
                  <a:prstClr val="black"/>
                </a:solidFill>
              </a:rPr>
              <a:t>اجزاء</a:t>
            </a:r>
            <a:endParaRPr lang="fa-IR" sz="1477" dirty="0">
              <a:solidFill>
                <a:prstClr val="black"/>
              </a:solidFill>
            </a:endParaRPr>
          </a:p>
        </p:txBody>
      </p:sp>
      <p:pic>
        <p:nvPicPr>
          <p:cNvPr id="10" name="Picture 9" descr="images.jpgغعع.jpg"/>
          <p:cNvPicPr>
            <a:picLocks noChangeAspect="1"/>
          </p:cNvPicPr>
          <p:nvPr/>
        </p:nvPicPr>
        <p:blipFill>
          <a:blip r:embed="rId2"/>
          <a:stretch>
            <a:fillRect/>
          </a:stretch>
        </p:blipFill>
        <p:spPr>
          <a:xfrm>
            <a:off x="4106718" y="4075258"/>
            <a:ext cx="3382714" cy="2060537"/>
          </a:xfrm>
          <a:prstGeom prst="rect">
            <a:avLst/>
          </a:prstGeom>
          <a:ln>
            <a:noFill/>
          </a:ln>
          <a:effectLst>
            <a:outerShdw blurRad="190500" algn="tl" rotWithShape="0">
              <a:srgbClr val="000000">
                <a:alpha val="70000"/>
              </a:srgbClr>
            </a:outerShdw>
          </a:effectLst>
        </p:spPr>
      </p:pic>
      <p:pic>
        <p:nvPicPr>
          <p:cNvPr id="12" name="Picture 11" descr="لیبل.jpg"/>
          <p:cNvPicPr>
            <a:picLocks noChangeAspect="1"/>
          </p:cNvPicPr>
          <p:nvPr/>
        </p:nvPicPr>
        <p:blipFill>
          <a:blip r:embed="rId3"/>
          <a:stretch>
            <a:fillRect/>
          </a:stretch>
        </p:blipFill>
        <p:spPr>
          <a:xfrm>
            <a:off x="849740" y="2880362"/>
            <a:ext cx="2991102" cy="3255433"/>
          </a:xfrm>
          <a:prstGeom prst="rect">
            <a:avLst/>
          </a:prstGeom>
          <a:ln>
            <a:noFill/>
          </a:ln>
          <a:effectLst>
            <a:outerShdw blurRad="190500" algn="tl" rotWithShape="0">
              <a:srgbClr val="000000">
                <a:alpha val="70000"/>
              </a:srgbClr>
            </a:outerShdw>
          </a:effectLst>
        </p:spPr>
      </p:pic>
      <p:sp>
        <p:nvSpPr>
          <p:cNvPr id="13" name="Rectangle 12"/>
          <p:cNvSpPr/>
          <p:nvPr/>
        </p:nvSpPr>
        <p:spPr>
          <a:xfrm>
            <a:off x="916209" y="1368464"/>
            <a:ext cx="7311582" cy="1113505"/>
          </a:xfrm>
          <a:prstGeom prst="rect">
            <a:avLst/>
          </a:prstGeom>
          <a:noFill/>
          <a:ln>
            <a:noFill/>
          </a:ln>
        </p:spPr>
        <p:txBody>
          <a:bodyPr wrap="square" lIns="118169" tIns="59084" rIns="118169" bIns="59084">
            <a:spAutoFit/>
          </a:bodyPr>
          <a:lstStyle/>
          <a:p>
            <a:pPr algn="justLow" defTabSz="843880" eaLnBrk="0" fontAlgn="base" hangingPunct="0">
              <a:spcBef>
                <a:spcPct val="0"/>
              </a:spcBef>
              <a:spcAft>
                <a:spcPct val="0"/>
              </a:spcAft>
            </a:pPr>
            <a:r>
              <a:rPr lang="fa-IR" sz="1292" dirty="0">
                <a:solidFill>
                  <a:prstClr val="black"/>
                </a:solidFill>
                <a:cs typeface="B Nazanin" pitchFamily="2" charset="-78"/>
              </a:rPr>
              <a:t>کف های کاذب عموماً از سه جز کلی: </a:t>
            </a:r>
            <a:r>
              <a:rPr lang="fa-IR" sz="1292" b="1" dirty="0">
                <a:solidFill>
                  <a:prstClr val="black"/>
                </a:solidFill>
                <a:cs typeface="B Nazanin" pitchFamily="2" charset="-78"/>
              </a:rPr>
              <a:t>تایل، پایه و استرینگر </a:t>
            </a:r>
            <a:r>
              <a:rPr lang="fa-IR" sz="1292" dirty="0">
                <a:solidFill>
                  <a:prstClr val="black"/>
                </a:solidFill>
                <a:cs typeface="B Nazanin" pitchFamily="2" charset="-78"/>
              </a:rPr>
              <a:t>تشکیل می شوند که البته بسته به نوع کف کاذب از مواد مختلفی در ساخت آنها استفاده می شود .</a:t>
            </a:r>
          </a:p>
          <a:p>
            <a:pPr algn="justLow" defTabSz="843880" eaLnBrk="0" fontAlgn="base" hangingPunct="0">
              <a:spcBef>
                <a:spcPct val="0"/>
              </a:spcBef>
              <a:spcAft>
                <a:spcPct val="0"/>
              </a:spcAft>
            </a:pPr>
            <a:endParaRPr lang="fa-IR" sz="1292" dirty="0">
              <a:solidFill>
                <a:prstClr val="black"/>
              </a:solidFill>
              <a:cs typeface="B Nazanin" pitchFamily="2" charset="-78"/>
            </a:endParaRPr>
          </a:p>
          <a:p>
            <a:pPr algn="justLow" defTabSz="843880" eaLnBrk="0" fontAlgn="base" hangingPunct="0">
              <a:spcBef>
                <a:spcPct val="0"/>
              </a:spcBef>
              <a:spcAft>
                <a:spcPct val="0"/>
              </a:spcAft>
            </a:pPr>
            <a:r>
              <a:rPr lang="fa-IR" sz="1292" dirty="0">
                <a:solidFill>
                  <a:prstClr val="black"/>
                </a:solidFill>
                <a:cs typeface="B Nazanin" pitchFamily="2" charset="-78"/>
              </a:rPr>
              <a:t>ضمناً ابعاد تایل کف های کاذب متغییر بوده و باتوجه به کاربرد ویژه  آنها، تولید و به بازار ارائه می‏گردند. ولی در حالت عمومی سایز آنها  50 × 50 ،60 × 60 و 120 × 60  می‏باشد. (واحد سانتیمتر)</a:t>
            </a:r>
          </a:p>
        </p:txBody>
      </p:sp>
    </p:spTree>
    <p:extLst>
      <p:ext uri="{BB962C8B-B14F-4D97-AF65-F5344CB8AC3E}">
        <p14:creationId xmlns:p14="http://schemas.microsoft.com/office/powerpoint/2010/main" val="12761409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964881" y="969651"/>
            <a:ext cx="1262910"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کف کاذب</a:t>
            </a:r>
          </a:p>
        </p:txBody>
      </p:sp>
      <p:sp>
        <p:nvSpPr>
          <p:cNvPr id="9" name="TextBox 8"/>
          <p:cNvSpPr txBox="1"/>
          <p:nvPr/>
        </p:nvSpPr>
        <p:spPr>
          <a:xfrm>
            <a:off x="5701972" y="969651"/>
            <a:ext cx="1129972"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600" b="1">
                <a:solidFill>
                  <a:schemeClr val="bg1">
                    <a:lumMod val="95000"/>
                    <a:lumOff val="5000"/>
                  </a:schemeClr>
                </a:solidFill>
                <a:cs typeface="B Nazanin" pitchFamily="2" charset="-78"/>
              </a:defRPr>
            </a:lvl1pPr>
          </a:lstStyle>
          <a:p>
            <a:pPr defTabSz="843880" eaLnBrk="0" fontAlgn="base" hangingPunct="0">
              <a:spcBef>
                <a:spcPct val="0"/>
              </a:spcBef>
              <a:spcAft>
                <a:spcPct val="0"/>
              </a:spcAft>
            </a:pPr>
            <a:r>
              <a:rPr lang="fa-IR" sz="1477">
                <a:solidFill>
                  <a:prstClr val="black"/>
                </a:solidFill>
              </a:rPr>
              <a:t>مزایا</a:t>
            </a:r>
            <a:endParaRPr lang="fa-IR" sz="1477" dirty="0">
              <a:solidFill>
                <a:prstClr val="black"/>
              </a:solidFill>
            </a:endParaRPr>
          </a:p>
        </p:txBody>
      </p:sp>
      <p:sp>
        <p:nvSpPr>
          <p:cNvPr id="7" name="Rectangle 6"/>
          <p:cNvSpPr/>
          <p:nvPr/>
        </p:nvSpPr>
        <p:spPr>
          <a:xfrm>
            <a:off x="982678" y="1434933"/>
            <a:ext cx="7245113" cy="1908851"/>
          </a:xfrm>
          <a:prstGeom prst="rect">
            <a:avLst/>
          </a:prstGeom>
          <a:noFill/>
          <a:ln>
            <a:noFill/>
          </a:ln>
        </p:spPr>
        <p:txBody>
          <a:bodyPr wrap="square" lIns="118169" tIns="59084" rIns="118169" bIns="59084">
            <a:spAutoFit/>
          </a:bodyPr>
          <a:lstStyle/>
          <a:p>
            <a:pPr algn="justLow" defTabSz="843880" eaLnBrk="0" fontAlgn="base" hangingPunct="0">
              <a:spcBef>
                <a:spcPct val="0"/>
              </a:spcBef>
              <a:spcAft>
                <a:spcPct val="0"/>
              </a:spcAft>
            </a:pPr>
            <a:r>
              <a:rPr lang="fa-IR" sz="1292" dirty="0">
                <a:solidFill>
                  <a:prstClr val="black"/>
                </a:solidFill>
                <a:cs typeface="B Nazanin" pitchFamily="2" charset="-78"/>
              </a:rPr>
              <a:t>1. جلوگیری از اعمال بار مرده حاصل از پوکه ریزی و کف سازی سنتی</a:t>
            </a:r>
          </a:p>
          <a:p>
            <a:pPr algn="justLow" defTabSz="843880" eaLnBrk="0" fontAlgn="base" hangingPunct="0">
              <a:spcBef>
                <a:spcPct val="0"/>
              </a:spcBef>
              <a:spcAft>
                <a:spcPct val="0"/>
              </a:spcAft>
            </a:pPr>
            <a:r>
              <a:rPr lang="fa-IR" sz="1292" dirty="0">
                <a:solidFill>
                  <a:prstClr val="black"/>
                </a:solidFill>
                <a:cs typeface="B Nazanin" pitchFamily="2" charset="-78"/>
              </a:rPr>
              <a:t>2. مقاومت مناسب کف کاذب امکان تعویض کف پوش ها در صورت وارد شدن صدمات نا متعارف</a:t>
            </a:r>
          </a:p>
          <a:p>
            <a:pPr algn="justLow" defTabSz="843880" eaLnBrk="0" fontAlgn="base" hangingPunct="0">
              <a:spcBef>
                <a:spcPct val="0"/>
              </a:spcBef>
              <a:spcAft>
                <a:spcPct val="0"/>
              </a:spcAft>
            </a:pPr>
            <a:r>
              <a:rPr lang="fa-IR" sz="1292" dirty="0">
                <a:solidFill>
                  <a:prstClr val="black"/>
                </a:solidFill>
                <a:cs typeface="B Nazanin" pitchFamily="2" charset="-78"/>
              </a:rPr>
              <a:t>3. امکان حذف سریع سیستم کف کاذب و یا انتقال آن به پروزه های دیگر</a:t>
            </a:r>
          </a:p>
          <a:p>
            <a:pPr algn="justLow" defTabSz="843880" eaLnBrk="0" fontAlgn="base" hangingPunct="0">
              <a:spcBef>
                <a:spcPct val="0"/>
              </a:spcBef>
              <a:spcAft>
                <a:spcPct val="0"/>
              </a:spcAft>
            </a:pPr>
            <a:r>
              <a:rPr lang="fa-IR" sz="1292" dirty="0">
                <a:solidFill>
                  <a:prstClr val="black"/>
                </a:solidFill>
                <a:cs typeface="B Nazanin" pitchFamily="2" charset="-78"/>
              </a:rPr>
              <a:t>4. استحکام مناسب در برابر زلزله ضمن کاهش نیروی زلزله به دلیل کاهش وزن ساختمان</a:t>
            </a:r>
          </a:p>
          <a:p>
            <a:pPr algn="justLow" defTabSz="843880" eaLnBrk="0" fontAlgn="base" hangingPunct="0">
              <a:spcBef>
                <a:spcPct val="0"/>
              </a:spcBef>
              <a:spcAft>
                <a:spcPct val="0"/>
              </a:spcAft>
            </a:pPr>
            <a:r>
              <a:rPr lang="fa-IR" sz="1292" dirty="0">
                <a:solidFill>
                  <a:prstClr val="black"/>
                </a:solidFill>
                <a:cs typeface="B Nazanin" pitchFamily="2" charset="-78"/>
              </a:rPr>
              <a:t>5. استحکام بالا در برابر نیروی ضربات محیطی</a:t>
            </a:r>
          </a:p>
          <a:p>
            <a:pPr algn="justLow" defTabSz="843880" eaLnBrk="0" fontAlgn="base" hangingPunct="0">
              <a:spcBef>
                <a:spcPct val="0"/>
              </a:spcBef>
              <a:spcAft>
                <a:spcPct val="0"/>
              </a:spcAft>
            </a:pPr>
            <a:r>
              <a:rPr lang="fa-IR" sz="1292" dirty="0">
                <a:solidFill>
                  <a:prstClr val="black"/>
                </a:solidFill>
                <a:cs typeface="B Nazanin" pitchFamily="2" charset="-78"/>
              </a:rPr>
              <a:t>6. عدم جذب گرد و غبار و آلاینده های محیطی</a:t>
            </a:r>
          </a:p>
          <a:p>
            <a:pPr algn="justLow" defTabSz="843880" eaLnBrk="0" fontAlgn="base" hangingPunct="0">
              <a:spcBef>
                <a:spcPct val="0"/>
              </a:spcBef>
              <a:spcAft>
                <a:spcPct val="0"/>
              </a:spcAft>
            </a:pPr>
            <a:r>
              <a:rPr lang="fa-IR" sz="1292" dirty="0">
                <a:solidFill>
                  <a:prstClr val="black"/>
                </a:solidFill>
                <a:cs typeface="B Nazanin" pitchFamily="2" charset="-78"/>
              </a:rPr>
              <a:t>7. قابلیت ضد عفونی و شستشو</a:t>
            </a:r>
          </a:p>
          <a:p>
            <a:pPr algn="justLow" defTabSz="843880" eaLnBrk="0" fontAlgn="base" hangingPunct="0">
              <a:spcBef>
                <a:spcPct val="0"/>
              </a:spcBef>
              <a:spcAft>
                <a:spcPct val="0"/>
              </a:spcAft>
            </a:pPr>
            <a:r>
              <a:rPr lang="fa-IR" sz="1292" dirty="0">
                <a:solidFill>
                  <a:prstClr val="black"/>
                </a:solidFill>
                <a:cs typeface="B Nazanin" pitchFamily="2" charset="-78"/>
              </a:rPr>
              <a:t>8. تهیه شده از مصالح نسوز و عایق حرارت</a:t>
            </a:r>
          </a:p>
          <a:p>
            <a:pPr algn="justLow" defTabSz="843880" eaLnBrk="0" fontAlgn="base" hangingPunct="0">
              <a:spcBef>
                <a:spcPct val="0"/>
              </a:spcBef>
              <a:spcAft>
                <a:spcPct val="0"/>
              </a:spcAft>
            </a:pPr>
            <a:r>
              <a:rPr lang="fa-IR" sz="1292" dirty="0">
                <a:solidFill>
                  <a:prstClr val="black"/>
                </a:solidFill>
                <a:cs typeface="B Nazanin" pitchFamily="2" charset="-78"/>
              </a:rPr>
              <a:t>9. مقاوم در برابر الکتریسیته ساکن و قابلیت اجرای اتصال  به زمین</a:t>
            </a:r>
          </a:p>
        </p:txBody>
      </p:sp>
      <p:pic>
        <p:nvPicPr>
          <p:cNvPr id="8" name="Picture 7" descr="MRI-Flooring.gif"/>
          <p:cNvPicPr>
            <a:picLocks noChangeAspect="1"/>
          </p:cNvPicPr>
          <p:nvPr/>
        </p:nvPicPr>
        <p:blipFill>
          <a:blip r:embed="rId2"/>
          <a:stretch>
            <a:fillRect/>
          </a:stretch>
        </p:blipFill>
        <p:spPr>
          <a:xfrm>
            <a:off x="783272" y="3628407"/>
            <a:ext cx="2697452" cy="2023089"/>
          </a:xfrm>
          <a:prstGeom prst="rect">
            <a:avLst/>
          </a:prstGeom>
          <a:ln>
            <a:noFill/>
          </a:ln>
          <a:effectLst>
            <a:outerShdw blurRad="190500" algn="tl" rotWithShape="0">
              <a:srgbClr val="000000">
                <a:alpha val="70000"/>
              </a:srgbClr>
            </a:outerShdw>
          </a:effectLst>
        </p:spPr>
      </p:pic>
      <p:pic>
        <p:nvPicPr>
          <p:cNvPr id="11" name="Picture 10" descr="kafe-foladi.jpg"/>
          <p:cNvPicPr>
            <a:picLocks noChangeAspect="1"/>
          </p:cNvPicPr>
          <p:nvPr/>
        </p:nvPicPr>
        <p:blipFill>
          <a:blip r:embed="rId3"/>
          <a:stretch>
            <a:fillRect/>
          </a:stretch>
        </p:blipFill>
        <p:spPr>
          <a:xfrm>
            <a:off x="3929155" y="3628406"/>
            <a:ext cx="2703382" cy="202309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8214557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632537" y="969651"/>
            <a:ext cx="1595254"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کف کاذب آلومینیومی</a:t>
            </a:r>
          </a:p>
        </p:txBody>
      </p:sp>
      <p:sp>
        <p:nvSpPr>
          <p:cNvPr id="10" name="Rectangle 9"/>
          <p:cNvSpPr/>
          <p:nvPr/>
        </p:nvSpPr>
        <p:spPr>
          <a:xfrm>
            <a:off x="916209" y="1368464"/>
            <a:ext cx="7311582" cy="1909043"/>
          </a:xfrm>
          <a:prstGeom prst="rect">
            <a:avLst/>
          </a:prstGeom>
          <a:noFill/>
          <a:ln>
            <a:noFill/>
          </a:ln>
        </p:spPr>
        <p:txBody>
          <a:bodyPr wrap="square" lIns="118169" tIns="59084" rIns="118169" bIns="59084">
            <a:spAutoFit/>
          </a:bodyPr>
          <a:lstStyle/>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مشخصات فنی کف کاذب آلومینیومی </a:t>
            </a:r>
            <a:endParaRPr lang="en-US" sz="1292" dirty="0">
              <a:solidFill>
                <a:prstClr val="black"/>
              </a:solidFill>
              <a:cs typeface="B Nazanin" pitchFamily="2" charset="-78"/>
            </a:endParaRP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1. پانل</a:t>
            </a:r>
          </a:p>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پانل های کف کاذب از آلیاژ آلومینیوم تولید می شوند. این پانل ها به روش دایکست تولید می شوند که این امر باعث افزایش تراکم و همچنین افزایش مقاومت پانل ها در برابر فشار بارهای گسترده نیز می گردد. از دیگر مزایای پانل ها، </a:t>
            </a:r>
            <a:r>
              <a:rPr lang="fa-IR" sz="1292" b="1" dirty="0">
                <a:solidFill>
                  <a:prstClr val="black"/>
                </a:solidFill>
                <a:cs typeface="B Nazanin" pitchFamily="2" charset="-78"/>
              </a:rPr>
              <a:t>ابعاد بسیار دقیق و تخت بودن </a:t>
            </a:r>
            <a:r>
              <a:rPr lang="fa-IR" sz="1292" dirty="0">
                <a:solidFill>
                  <a:prstClr val="black"/>
                </a:solidFill>
                <a:cs typeface="B Nazanin" pitchFamily="2" charset="-78"/>
              </a:rPr>
              <a:t>آنها میباشد که باعث </a:t>
            </a:r>
            <a:r>
              <a:rPr lang="fa-IR" sz="1292" b="1" dirty="0">
                <a:solidFill>
                  <a:prstClr val="black"/>
                </a:solidFill>
                <a:cs typeface="B Nazanin" pitchFamily="2" charset="-78"/>
              </a:rPr>
              <a:t>افزایش سرعت و دقت و زیبایی </a:t>
            </a:r>
            <a:r>
              <a:rPr lang="fa-IR" sz="1292" dirty="0">
                <a:solidFill>
                  <a:prstClr val="black"/>
                </a:solidFill>
                <a:cs typeface="B Nazanin" pitchFamily="2" charset="-78"/>
              </a:rPr>
              <a:t>در هنگام نصب میگردد. روکش های مختلف از جمله کفپوش وینیل ، وینیل گرانیت ، وینیفلکس ، کفپوش </a:t>
            </a:r>
            <a:r>
              <a:rPr lang="en-US" sz="1292" dirty="0">
                <a:solidFill>
                  <a:prstClr val="black"/>
                </a:solidFill>
                <a:cs typeface="B Nazanin" pitchFamily="2" charset="-78"/>
              </a:rPr>
              <a:t>LG ، </a:t>
            </a:r>
            <a:r>
              <a:rPr lang="fa-IR" sz="1292" dirty="0">
                <a:solidFill>
                  <a:prstClr val="black"/>
                </a:solidFill>
                <a:cs typeface="B Nazanin" pitchFamily="2" charset="-78"/>
              </a:rPr>
              <a:t>کفپوش ترمیک و ... که بستگی به انتخاب مشتری دارد </a:t>
            </a:r>
            <a:r>
              <a:rPr lang="fa-IR" sz="1292" b="1" dirty="0">
                <a:solidFill>
                  <a:prstClr val="black"/>
                </a:solidFill>
                <a:cs typeface="B Nazanin" pitchFamily="2" charset="-78"/>
              </a:rPr>
              <a:t>بوسیله چسب های مخصوص و قوی بر روی پانل ها مونتاژ </a:t>
            </a:r>
            <a:r>
              <a:rPr lang="fa-IR" sz="1292" dirty="0">
                <a:solidFill>
                  <a:prstClr val="black"/>
                </a:solidFill>
                <a:cs typeface="B Nazanin" pitchFamily="2" charset="-78"/>
              </a:rPr>
              <a:t>می شوند.</a:t>
            </a:r>
          </a:p>
        </p:txBody>
      </p:sp>
      <p:pic>
        <p:nvPicPr>
          <p:cNvPr id="12" name="Picture 11" descr="2_35.jpg"/>
          <p:cNvPicPr>
            <a:picLocks noChangeAspect="1"/>
          </p:cNvPicPr>
          <p:nvPr/>
        </p:nvPicPr>
        <p:blipFill>
          <a:blip r:embed="rId2"/>
          <a:stretch>
            <a:fillRect/>
          </a:stretch>
        </p:blipFill>
        <p:spPr>
          <a:xfrm>
            <a:off x="1049148" y="3704146"/>
            <a:ext cx="2140618" cy="2133483"/>
          </a:xfrm>
          <a:prstGeom prst="rect">
            <a:avLst/>
          </a:prstGeom>
          <a:ln>
            <a:noFill/>
          </a:ln>
          <a:effectLst>
            <a:outerShdw blurRad="190500" algn="tl" rotWithShape="0">
              <a:srgbClr val="000000">
                <a:alpha val="70000"/>
              </a:srgbClr>
            </a:outerShdw>
          </a:effectLst>
        </p:spPr>
      </p:pic>
      <p:pic>
        <p:nvPicPr>
          <p:cNvPr id="13" name="Picture 12" descr="174n.jpg"/>
          <p:cNvPicPr>
            <a:picLocks noChangeAspect="1"/>
          </p:cNvPicPr>
          <p:nvPr/>
        </p:nvPicPr>
        <p:blipFill>
          <a:blip r:embed="rId3"/>
          <a:stretch>
            <a:fillRect/>
          </a:stretch>
        </p:blipFill>
        <p:spPr>
          <a:xfrm>
            <a:off x="3508498" y="3694876"/>
            <a:ext cx="2864645" cy="211942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8837899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632537" y="969651"/>
            <a:ext cx="1595254"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کف کاذب آلومینیومی</a:t>
            </a:r>
          </a:p>
        </p:txBody>
      </p:sp>
      <p:sp>
        <p:nvSpPr>
          <p:cNvPr id="7" name="Rectangle 6"/>
          <p:cNvSpPr/>
          <p:nvPr/>
        </p:nvSpPr>
        <p:spPr>
          <a:xfrm>
            <a:off x="916209" y="1387972"/>
            <a:ext cx="7311582" cy="2306524"/>
          </a:xfrm>
          <a:prstGeom prst="rect">
            <a:avLst/>
          </a:prstGeom>
          <a:noFill/>
          <a:ln>
            <a:noFill/>
          </a:ln>
        </p:spPr>
        <p:txBody>
          <a:bodyPr wrap="square" lIns="118169" tIns="59084" rIns="118169" bIns="59084">
            <a:spAutoFit/>
          </a:bodyPr>
          <a:lstStyle/>
          <a:p>
            <a:pPr algn="justLow" defTabSz="843880" eaLnBrk="0" fontAlgn="base" hangingPunct="0">
              <a:spcBef>
                <a:spcPct val="0"/>
              </a:spcBef>
              <a:spcAft>
                <a:spcPct val="0"/>
              </a:spcAft>
            </a:pPr>
            <a:r>
              <a:rPr lang="fa-IR" sz="1292" dirty="0">
                <a:solidFill>
                  <a:prstClr val="black"/>
                </a:solidFill>
                <a:cs typeface="B Nazanin" pitchFamily="2" charset="-78"/>
              </a:rPr>
              <a:t> ۲) پایه :</a:t>
            </a:r>
          </a:p>
          <a:p>
            <a:pPr algn="justLow" defTabSz="843880" eaLnBrk="0" fontAlgn="base" hangingPunct="0">
              <a:spcBef>
                <a:spcPct val="0"/>
              </a:spcBef>
              <a:spcAft>
                <a:spcPct val="0"/>
              </a:spcAft>
            </a:pPr>
            <a:r>
              <a:rPr lang="fa-IR" sz="1292" dirty="0">
                <a:solidFill>
                  <a:prstClr val="black"/>
                </a:solidFill>
                <a:cs typeface="B Nazanin" pitchFamily="2" charset="-78"/>
              </a:rPr>
              <a:t>پایه ها بخش مهم زیر ساختار در سیستم کف کاذب هستند که شامل اجزا زیر می باشند :</a:t>
            </a:r>
          </a:p>
          <a:p>
            <a:pPr algn="justLow" defTabSz="843880" eaLnBrk="0" fontAlgn="base" hangingPunct="0">
              <a:spcBef>
                <a:spcPct val="0"/>
              </a:spcBef>
              <a:spcAft>
                <a:spcPct val="0"/>
              </a:spcAft>
            </a:pPr>
            <a:r>
              <a:rPr lang="fa-IR" sz="1292" dirty="0">
                <a:solidFill>
                  <a:prstClr val="black"/>
                </a:solidFill>
                <a:cs typeface="B Nazanin" pitchFamily="2" charset="-78"/>
              </a:rPr>
              <a:t>الف) </a:t>
            </a:r>
            <a:r>
              <a:rPr lang="fa-IR" sz="1292" b="1" dirty="0">
                <a:solidFill>
                  <a:prstClr val="black"/>
                </a:solidFill>
                <a:cs typeface="B Nazanin" pitchFamily="2" charset="-78"/>
              </a:rPr>
              <a:t>کلدانی یا کلاهک که در قسمت فوقانی</a:t>
            </a:r>
            <a:r>
              <a:rPr lang="fa-IR" sz="1292" dirty="0">
                <a:solidFill>
                  <a:prstClr val="black"/>
                </a:solidFill>
                <a:cs typeface="B Nazanin" pitchFamily="2" charset="-78"/>
              </a:rPr>
              <a:t> پایه بر روی لوله واسط نصب می شود. جنس کلاهک از آلومینیوم بوده و به روش دایکست تولید می شود و به همین دلیل دارای مقاومت بالایی می باشد. بر روی کلاهک </a:t>
            </a:r>
            <a:r>
              <a:rPr lang="fa-IR" sz="1292" b="1" dirty="0">
                <a:solidFill>
                  <a:prstClr val="black"/>
                </a:solidFill>
                <a:cs typeface="B Nazanin" pitchFamily="2" charset="-78"/>
              </a:rPr>
              <a:t>۴ عدد شاخک </a:t>
            </a:r>
            <a:r>
              <a:rPr lang="fa-IR" sz="1292" dirty="0">
                <a:solidFill>
                  <a:prstClr val="black"/>
                </a:solidFill>
                <a:cs typeface="B Nazanin" pitchFamily="2" charset="-78"/>
              </a:rPr>
              <a:t>راهنما وجود دارد که این شاخک ها سرعت و دقت مونتاژ و نصب پانل ها را افزایش داده و از حرکت پانل ها به طرفین جلوگیری می نماید. همچنین در چهار طرف کناری کلاهک ها محلی برای قرار گرفتن استرینگر یا خط کش تعبیه گردیده است که عمل اتصال پایه ها به یکدیگر جهت تثبیت بیشتر در قسمت فوقانی را بر عهده دارد.</a:t>
            </a:r>
          </a:p>
          <a:p>
            <a:pPr algn="justLow" defTabSz="843880" eaLnBrk="0" fontAlgn="base" hangingPunct="0">
              <a:spcBef>
                <a:spcPct val="0"/>
              </a:spcBef>
              <a:spcAft>
                <a:spcPct val="0"/>
              </a:spcAft>
            </a:pPr>
            <a:r>
              <a:rPr lang="fa-IR" sz="1292" dirty="0">
                <a:solidFill>
                  <a:prstClr val="black"/>
                </a:solidFill>
                <a:cs typeface="B Nazanin" pitchFamily="2" charset="-78"/>
              </a:rPr>
              <a:t> </a:t>
            </a:r>
          </a:p>
          <a:p>
            <a:pPr algn="justLow" defTabSz="843880" eaLnBrk="0" fontAlgn="base" hangingPunct="0">
              <a:spcBef>
                <a:spcPct val="0"/>
              </a:spcBef>
              <a:spcAft>
                <a:spcPct val="0"/>
              </a:spcAft>
            </a:pPr>
            <a:r>
              <a:rPr lang="fa-IR" sz="1292" dirty="0">
                <a:solidFill>
                  <a:prstClr val="black"/>
                </a:solidFill>
                <a:cs typeface="B Nazanin" pitchFamily="2" charset="-78"/>
              </a:rPr>
              <a:t>ب) </a:t>
            </a:r>
            <a:r>
              <a:rPr lang="fa-IR" sz="1292" b="1" dirty="0">
                <a:solidFill>
                  <a:prstClr val="black"/>
                </a:solidFill>
                <a:cs typeface="B Nazanin" pitchFamily="2" charset="-78"/>
              </a:rPr>
              <a:t>مهره قفل کن که از جنس آلومینیوم بوده </a:t>
            </a:r>
            <a:r>
              <a:rPr lang="fa-IR" sz="1292" dirty="0">
                <a:solidFill>
                  <a:prstClr val="black"/>
                </a:solidFill>
                <a:cs typeface="B Nazanin" pitchFamily="2" charset="-78"/>
              </a:rPr>
              <a:t>و به روش دایکست تولید می شود. محل قرارگیری مهره قفل کن در قسمت زیرین کلاهک بوده و بر روی لوله واسط نصب می شود. </a:t>
            </a:r>
            <a:r>
              <a:rPr lang="fa-IR" sz="1292" b="1" dirty="0">
                <a:solidFill>
                  <a:prstClr val="black"/>
                </a:solidFill>
                <a:cs typeface="B Nazanin" pitchFamily="2" charset="-78"/>
              </a:rPr>
              <a:t>نقش اصلی مهره فقل کن تنظیم و تثبیت ارتفاع پایه بوده </a:t>
            </a:r>
            <a:r>
              <a:rPr lang="fa-IR" sz="1292" dirty="0">
                <a:solidFill>
                  <a:prstClr val="black"/>
                </a:solidFill>
                <a:cs typeface="B Nazanin" pitchFamily="2" charset="-78"/>
              </a:rPr>
              <a:t>و همچنین در افزایش تحمل فشار نقش مهمی دارد.</a:t>
            </a:r>
          </a:p>
        </p:txBody>
      </p:sp>
      <p:sp>
        <p:nvSpPr>
          <p:cNvPr id="4" name="Rectangle 3"/>
          <p:cNvSpPr/>
          <p:nvPr/>
        </p:nvSpPr>
        <p:spPr>
          <a:xfrm>
            <a:off x="916209" y="3449580"/>
            <a:ext cx="7311582" cy="2704197"/>
          </a:xfrm>
          <a:prstGeom prst="rect">
            <a:avLst/>
          </a:prstGeom>
          <a:noFill/>
          <a:ln>
            <a:noFill/>
          </a:ln>
        </p:spPr>
        <p:txBody>
          <a:bodyPr wrap="square" lIns="118169" tIns="59084" rIns="118169" bIns="59084">
            <a:spAutoFit/>
          </a:bodyPr>
          <a:lstStyle/>
          <a:p>
            <a:pPr algn="justLow" defTabSz="843880" eaLnBrk="0" fontAlgn="base" hangingPunct="0">
              <a:spcBef>
                <a:spcPct val="0"/>
              </a:spcBef>
              <a:spcAft>
                <a:spcPct val="0"/>
              </a:spcAft>
            </a:pPr>
            <a:r>
              <a:rPr lang="fa-IR" sz="1292" dirty="0">
                <a:solidFill>
                  <a:prstClr val="black"/>
                </a:solidFill>
                <a:cs typeface="B Nazanin" pitchFamily="2" charset="-78"/>
              </a:rPr>
              <a:t>پ) لوله واسط استاندارد فولادی که تمامی اجزای پایه بوسیله رزوه هایی که در دو سر آن تعبیه شده است بر روی آن نصب میگردند . لوله های واسط پس از طی مراحل برش و ایجاد رزوه بر روی آن با استفاده از گالوانیزه ی گرم پوشش داده می شوند. از مزیت های لوله واسط ، رزوه های تعبیه شده در قسمت فوقانی لوله واسط می باشد که در هنگام نصب و اجرا امکان تنظیم و تغییر ارتفاع پایه را به میزان ( ۳۰- , ۳۰+ میلی متر ) بوجود می آورد.</a:t>
            </a:r>
          </a:p>
          <a:p>
            <a:pPr algn="justLow" defTabSz="843880" eaLnBrk="0" fontAlgn="base" hangingPunct="0">
              <a:spcBef>
                <a:spcPct val="0"/>
              </a:spcBef>
              <a:spcAft>
                <a:spcPct val="0"/>
              </a:spcAft>
            </a:pPr>
            <a:r>
              <a:rPr lang="fa-IR" sz="1292" dirty="0">
                <a:solidFill>
                  <a:prstClr val="black"/>
                </a:solidFill>
                <a:cs typeface="B Nazanin" pitchFamily="2" charset="-78"/>
              </a:rPr>
              <a:t>این خاصیت باعث تراز ماندن سطح کف کاذب با استفاده از یکه اندازه لوله در محل های نصب که دارای شیب می باشند، می گردد. ارتفاع لوله های واسط بستگی به سفارش مشتری دارد که معمولاً بین ۱۵</a:t>
            </a:r>
            <a:r>
              <a:rPr lang="en-US" sz="1292" dirty="0">
                <a:solidFill>
                  <a:prstClr val="black"/>
                </a:solidFill>
                <a:cs typeface="B Nazanin" pitchFamily="2" charset="-78"/>
              </a:rPr>
              <a:t>cm </a:t>
            </a:r>
            <a:r>
              <a:rPr lang="fa-IR" sz="1292" dirty="0">
                <a:solidFill>
                  <a:prstClr val="black"/>
                </a:solidFill>
                <a:cs typeface="B Nazanin" pitchFamily="2" charset="-78"/>
              </a:rPr>
              <a:t>تا ۱۱۰</a:t>
            </a:r>
            <a:r>
              <a:rPr lang="en-US" sz="1292" dirty="0">
                <a:solidFill>
                  <a:prstClr val="black"/>
                </a:solidFill>
                <a:cs typeface="B Nazanin" pitchFamily="2" charset="-78"/>
              </a:rPr>
              <a:t>cm </a:t>
            </a:r>
            <a:r>
              <a:rPr lang="fa-IR" sz="1292" dirty="0">
                <a:solidFill>
                  <a:prstClr val="black"/>
                </a:solidFill>
                <a:cs typeface="B Nazanin" pitchFamily="2" charset="-78"/>
              </a:rPr>
              <a:t>انتخاب می گردد.</a:t>
            </a:r>
          </a:p>
          <a:p>
            <a:pPr algn="justLow" defTabSz="843880" eaLnBrk="0" fontAlgn="base" hangingPunct="0">
              <a:spcBef>
                <a:spcPct val="0"/>
              </a:spcBef>
              <a:spcAft>
                <a:spcPct val="0"/>
              </a:spcAft>
            </a:pPr>
            <a:r>
              <a:rPr lang="fa-IR" sz="1292" dirty="0">
                <a:solidFill>
                  <a:prstClr val="black"/>
                </a:solidFill>
                <a:cs typeface="B Nazanin" pitchFamily="2" charset="-78"/>
              </a:rPr>
              <a:t> </a:t>
            </a:r>
          </a:p>
          <a:p>
            <a:pPr algn="justLow" defTabSz="843880" eaLnBrk="0" fontAlgn="base" hangingPunct="0">
              <a:spcBef>
                <a:spcPct val="0"/>
              </a:spcBef>
              <a:spcAft>
                <a:spcPct val="0"/>
              </a:spcAft>
            </a:pPr>
            <a:r>
              <a:rPr lang="fa-IR" sz="1292" dirty="0">
                <a:solidFill>
                  <a:prstClr val="black"/>
                </a:solidFill>
                <a:cs typeface="B Nazanin" pitchFamily="2" charset="-78"/>
              </a:rPr>
              <a:t>ت) نشیمندگاه پایه یا کف پایه که از جنس آلومینیوم بوده و به روش دایکست تولید می گردد. کف پایه وظیفه اتصال پایه را بوسیله رولپلاک یا رولبوت به زمین بر عهده دارد.</a:t>
            </a:r>
          </a:p>
          <a:p>
            <a:pPr algn="justLow" defTabSz="843880" eaLnBrk="0" fontAlgn="base" hangingPunct="0">
              <a:spcBef>
                <a:spcPct val="0"/>
              </a:spcBef>
              <a:spcAft>
                <a:spcPct val="0"/>
              </a:spcAft>
            </a:pPr>
            <a:r>
              <a:rPr lang="fa-IR" sz="1292" dirty="0">
                <a:solidFill>
                  <a:prstClr val="black"/>
                </a:solidFill>
                <a:cs typeface="B Nazanin" pitchFamily="2" charset="-78"/>
              </a:rPr>
              <a:t> </a:t>
            </a:r>
          </a:p>
          <a:p>
            <a:pPr algn="justLow" defTabSz="843880" eaLnBrk="0" fontAlgn="base" hangingPunct="0">
              <a:spcBef>
                <a:spcPct val="0"/>
              </a:spcBef>
              <a:spcAft>
                <a:spcPct val="0"/>
              </a:spcAft>
            </a:pPr>
            <a:r>
              <a:rPr lang="fa-IR" sz="1292" dirty="0">
                <a:solidFill>
                  <a:prstClr val="black"/>
                </a:solidFill>
                <a:cs typeface="B Nazanin" pitchFamily="2" charset="-78"/>
              </a:rPr>
              <a:t>ث) </a:t>
            </a:r>
            <a:r>
              <a:rPr lang="fa-IR" sz="1292" b="1" dirty="0">
                <a:solidFill>
                  <a:prstClr val="black"/>
                </a:solidFill>
                <a:cs typeface="B Nazanin" pitchFamily="2" charset="-78"/>
              </a:rPr>
              <a:t>واشر یا لاستیک که از جنس پلاستیک بوده </a:t>
            </a:r>
            <a:r>
              <a:rPr lang="fa-IR" sz="1292" dirty="0">
                <a:solidFill>
                  <a:prstClr val="black"/>
                </a:solidFill>
                <a:cs typeface="B Nazanin" pitchFamily="2" charset="-78"/>
              </a:rPr>
              <a:t>و جهت جلوگیری از صدای بوجود آمده در اثر برخورد دو سطح فلز پانل و کلاهک پایه تعبیه شده که بر روی کلاهک پایه نصب می گردد.</a:t>
            </a:r>
          </a:p>
          <a:p>
            <a:pPr algn="justLow" defTabSz="843880" eaLnBrk="0" fontAlgn="base" hangingPunct="0">
              <a:spcBef>
                <a:spcPct val="0"/>
              </a:spcBef>
              <a:spcAft>
                <a:spcPct val="0"/>
              </a:spcAft>
            </a:pPr>
            <a:r>
              <a:rPr lang="fa-IR" sz="1292" dirty="0">
                <a:solidFill>
                  <a:prstClr val="black"/>
                </a:solidFill>
                <a:cs typeface="B Nazanin" pitchFamily="2" charset="-78"/>
              </a:rPr>
              <a:t> </a:t>
            </a:r>
          </a:p>
        </p:txBody>
      </p:sp>
    </p:spTree>
    <p:extLst>
      <p:ext uri="{BB962C8B-B14F-4D97-AF65-F5344CB8AC3E}">
        <p14:creationId xmlns:p14="http://schemas.microsoft.com/office/powerpoint/2010/main" val="25000442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632537" y="969651"/>
            <a:ext cx="1595254"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کف کاذب آلومینیومی</a:t>
            </a:r>
          </a:p>
        </p:txBody>
      </p:sp>
      <p:sp>
        <p:nvSpPr>
          <p:cNvPr id="8" name="Rectangle 7"/>
          <p:cNvSpPr/>
          <p:nvPr/>
        </p:nvSpPr>
        <p:spPr>
          <a:xfrm>
            <a:off x="2843808" y="1169056"/>
            <a:ext cx="5383983" cy="1511178"/>
          </a:xfrm>
          <a:prstGeom prst="rect">
            <a:avLst/>
          </a:prstGeom>
          <a:noFill/>
          <a:ln>
            <a:noFill/>
          </a:ln>
        </p:spPr>
        <p:txBody>
          <a:bodyPr wrap="square" lIns="118169" tIns="59084" rIns="118169" bIns="59084">
            <a:spAutoFit/>
          </a:bodyPr>
          <a:lstStyle/>
          <a:p>
            <a:pPr algn="justLow" defTabSz="843880" eaLnBrk="0" fontAlgn="base" hangingPunct="0">
              <a:spcBef>
                <a:spcPct val="0"/>
              </a:spcBef>
              <a:spcAft>
                <a:spcPct val="0"/>
              </a:spcAft>
            </a:pPr>
            <a:r>
              <a:rPr lang="fa-IR" sz="1292" dirty="0">
                <a:solidFill>
                  <a:prstClr val="black"/>
                </a:solidFill>
                <a:cs typeface="B Nazanin" pitchFamily="2" charset="-78"/>
              </a:rPr>
              <a:t> </a:t>
            </a:r>
          </a:p>
          <a:p>
            <a:pPr algn="justLow" defTabSz="843880" eaLnBrk="0" fontAlgn="base" hangingPunct="0">
              <a:spcBef>
                <a:spcPct val="0"/>
              </a:spcBef>
              <a:spcAft>
                <a:spcPct val="0"/>
              </a:spcAft>
            </a:pPr>
            <a:r>
              <a:rPr lang="fa-IR" sz="1292" dirty="0">
                <a:solidFill>
                  <a:prstClr val="black"/>
                </a:solidFill>
                <a:cs typeface="B Nazanin" pitchFamily="2" charset="-78"/>
              </a:rPr>
              <a:t>۳</a:t>
            </a:r>
            <a:r>
              <a:rPr lang="en-US" sz="1292" dirty="0">
                <a:solidFill>
                  <a:prstClr val="black"/>
                </a:solidFill>
                <a:cs typeface="B Nazanin" pitchFamily="2" charset="-78"/>
              </a:rPr>
              <a:t>.</a:t>
            </a:r>
            <a:r>
              <a:rPr lang="fa-IR" sz="1292" dirty="0">
                <a:solidFill>
                  <a:prstClr val="black"/>
                </a:solidFill>
                <a:cs typeface="B Nazanin" pitchFamily="2" charset="-78"/>
              </a:rPr>
              <a:t> استرینگر یا خط کش :</a:t>
            </a:r>
          </a:p>
          <a:p>
            <a:pPr algn="justLow" defTabSz="843880" eaLnBrk="0" fontAlgn="base" hangingPunct="0">
              <a:spcBef>
                <a:spcPct val="0"/>
              </a:spcBef>
              <a:spcAft>
                <a:spcPct val="0"/>
              </a:spcAft>
            </a:pPr>
            <a:r>
              <a:rPr lang="fa-IR" sz="1292" dirty="0">
                <a:solidFill>
                  <a:prstClr val="black"/>
                </a:solidFill>
                <a:cs typeface="B Nazanin" pitchFamily="2" charset="-78"/>
              </a:rPr>
              <a:t>بخش دیگر زیر ساختار کف کاذب آلومینیومی استرینگر می باشد که از </a:t>
            </a:r>
            <a:r>
              <a:rPr lang="fa-IR" sz="1292" b="1" dirty="0">
                <a:solidFill>
                  <a:prstClr val="black"/>
                </a:solidFill>
                <a:cs typeface="B Nazanin" pitchFamily="2" charset="-78"/>
              </a:rPr>
              <a:t>ورق گالوانیزه </a:t>
            </a:r>
            <a:r>
              <a:rPr lang="fa-IR" sz="1292" dirty="0">
                <a:solidFill>
                  <a:prstClr val="black"/>
                </a:solidFill>
                <a:cs typeface="B Nazanin" pitchFamily="2" charset="-78"/>
              </a:rPr>
              <a:t>ساخته می شود. استرینگرها پس از طی مراحل برش ورق، فرم دادن به </a:t>
            </a:r>
            <a:r>
              <a:rPr lang="fa-IR" sz="1292" b="1" dirty="0">
                <a:solidFill>
                  <a:prstClr val="black"/>
                </a:solidFill>
                <a:cs typeface="B Nazanin" pitchFamily="2" charset="-78"/>
              </a:rPr>
              <a:t>شکل ناودانی و پانچ سوراخ </a:t>
            </a:r>
            <a:r>
              <a:rPr lang="fa-IR" sz="1292" dirty="0">
                <a:solidFill>
                  <a:prstClr val="black"/>
                </a:solidFill>
                <a:cs typeface="B Nazanin" pitchFamily="2" charset="-78"/>
              </a:rPr>
              <a:t>در دو سر تولید می‏شوند، سپس دو عدد پین فلزی بر روی دو سوراخ طرفین پرچ می شود. استرینگرها بر روی کلاهک پایه نصب می شوند که این عمل باعث تثبیت پایه ها در قسمت فوقانی و یکپارچگی آنان می گردد.</a:t>
            </a:r>
          </a:p>
          <a:p>
            <a:pPr algn="justLow" defTabSz="843880" eaLnBrk="0" fontAlgn="base" hangingPunct="0">
              <a:spcBef>
                <a:spcPct val="0"/>
              </a:spcBef>
              <a:spcAft>
                <a:spcPct val="0"/>
              </a:spcAft>
            </a:pPr>
            <a:r>
              <a:rPr lang="fa-IR" sz="1292" dirty="0">
                <a:solidFill>
                  <a:prstClr val="black"/>
                </a:solidFill>
                <a:cs typeface="B Nazanin" pitchFamily="2" charset="-78"/>
              </a:rPr>
              <a:t> </a:t>
            </a:r>
          </a:p>
        </p:txBody>
      </p:sp>
      <p:pic>
        <p:nvPicPr>
          <p:cNvPr id="9" name="Picture 1"/>
          <p:cNvPicPr>
            <a:picLocks noChangeAspect="1" noChangeArrowheads="1"/>
          </p:cNvPicPr>
          <p:nvPr/>
        </p:nvPicPr>
        <p:blipFill>
          <a:blip r:embed="rId2"/>
          <a:srcRect/>
          <a:stretch>
            <a:fillRect/>
          </a:stretch>
        </p:blipFill>
        <p:spPr bwMode="auto">
          <a:xfrm>
            <a:off x="982678" y="3761345"/>
            <a:ext cx="2392881" cy="1898139"/>
          </a:xfrm>
          <a:prstGeom prst="rect">
            <a:avLst/>
          </a:prstGeom>
          <a:ln>
            <a:noFill/>
          </a:ln>
          <a:effectLst>
            <a:outerShdw blurRad="190500" algn="tl" rotWithShape="0">
              <a:srgbClr val="000000">
                <a:alpha val="70000"/>
              </a:srgbClr>
            </a:outerShdw>
          </a:effectLst>
        </p:spPr>
      </p:pic>
      <p:pic>
        <p:nvPicPr>
          <p:cNvPr id="5" name="Picture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762620" y="3781819"/>
            <a:ext cx="1274662" cy="1898139"/>
          </a:xfrm>
          <a:prstGeom prst="rect">
            <a:avLst/>
          </a:prstGeom>
          <a:ln>
            <a:noFill/>
          </a:ln>
          <a:effectLst>
            <a:outerShdw blurRad="190500" algn="tl" rotWithShape="0">
              <a:srgbClr val="000000">
                <a:alpha val="70000"/>
              </a:srgbClr>
            </a:outerShdw>
          </a:effectLst>
        </p:spPr>
      </p:pic>
      <p:pic>
        <p:nvPicPr>
          <p:cNvPr id="7" name="Picture 1"/>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31063" y="3781344"/>
            <a:ext cx="2530852" cy="1898139"/>
          </a:xfrm>
          <a:prstGeom prst="rect">
            <a:avLst/>
          </a:prstGeom>
          <a:ln>
            <a:noFill/>
          </a:ln>
          <a:effectLst>
            <a:outerShdw blurRad="190500" algn="tl" rotWithShape="0">
              <a:srgbClr val="000000">
                <a:alpha val="70000"/>
              </a:srgbClr>
            </a:outerShdw>
          </a:effectLst>
        </p:spPr>
      </p:pic>
      <p:pic>
        <p:nvPicPr>
          <p:cNvPr id="10" name="Picture 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982678" y="1036119"/>
            <a:ext cx="1661723" cy="166172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1845648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632537" y="969651"/>
            <a:ext cx="1595254"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کف کاذب فولادی</a:t>
            </a:r>
          </a:p>
        </p:txBody>
      </p:sp>
      <p:sp>
        <p:nvSpPr>
          <p:cNvPr id="5" name="Rectangle 4"/>
          <p:cNvSpPr/>
          <p:nvPr/>
        </p:nvSpPr>
        <p:spPr>
          <a:xfrm>
            <a:off x="1049147" y="1384757"/>
            <a:ext cx="7178644" cy="1610756"/>
          </a:xfrm>
          <a:prstGeom prst="rect">
            <a:avLst/>
          </a:prstGeom>
          <a:noFill/>
          <a:ln>
            <a:noFill/>
          </a:ln>
        </p:spPr>
        <p:txBody>
          <a:bodyPr wrap="square" lIns="118169" tIns="59084" rIns="118169" bIns="59084">
            <a:spAutoFit/>
          </a:bodyPr>
          <a:lstStyle/>
          <a:p>
            <a:pPr algn="justLow" defTabSz="843880" eaLnBrk="0" fontAlgn="base" hangingPunct="0">
              <a:lnSpc>
                <a:spcPct val="150000"/>
              </a:lnSpc>
              <a:spcBef>
                <a:spcPct val="0"/>
              </a:spcBef>
              <a:spcAft>
                <a:spcPct val="0"/>
              </a:spcAft>
            </a:pPr>
            <a:r>
              <a:rPr lang="fa-IR" sz="1292" dirty="0">
                <a:solidFill>
                  <a:prstClr val="black"/>
                </a:solidFill>
                <a:cs typeface="B Nazanin" pitchFamily="2" charset="-78"/>
              </a:rPr>
              <a:t>کف کاذب فولادی متشکل از </a:t>
            </a:r>
            <a:r>
              <a:rPr lang="fa-IR" sz="1292" b="1" dirty="0">
                <a:solidFill>
                  <a:prstClr val="black"/>
                </a:solidFill>
                <a:cs typeface="B Nazanin" pitchFamily="2" charset="-78"/>
              </a:rPr>
              <a:t>دو لایه فولادی خم کاری و جوش کاری شده بر روی هم</a:t>
            </a:r>
            <a:r>
              <a:rPr lang="fa-IR" sz="1292" dirty="0">
                <a:solidFill>
                  <a:prstClr val="black"/>
                </a:solidFill>
                <a:cs typeface="B Nazanin" pitchFamily="2" charset="-78"/>
              </a:rPr>
              <a:t> می باشند که روی آن با </a:t>
            </a:r>
            <a:r>
              <a:rPr lang="en-US" sz="1292" dirty="0">
                <a:solidFill>
                  <a:prstClr val="black"/>
                </a:solidFill>
                <a:cs typeface="B Nazanin" pitchFamily="2" charset="-78"/>
              </a:rPr>
              <a:t>PVC </a:t>
            </a:r>
            <a:r>
              <a:rPr lang="fa-IR" sz="1292" dirty="0">
                <a:solidFill>
                  <a:prstClr val="black"/>
                </a:solidFill>
                <a:cs typeface="B Nazanin" pitchFamily="2" charset="-78"/>
              </a:rPr>
              <a:t> یا </a:t>
            </a:r>
            <a:r>
              <a:rPr lang="en-US" sz="1292" dirty="0">
                <a:solidFill>
                  <a:prstClr val="black"/>
                </a:solidFill>
                <a:cs typeface="B Nazanin" pitchFamily="2" charset="-78"/>
              </a:rPr>
              <a:t>HPL </a:t>
            </a:r>
            <a:r>
              <a:rPr lang="fa-IR" sz="1292" dirty="0">
                <a:solidFill>
                  <a:prstClr val="black"/>
                </a:solidFill>
                <a:cs typeface="B Nazanin" pitchFamily="2" charset="-78"/>
              </a:rPr>
              <a:t> کفپوش گردیده و رنگ ضد خش نیز در این محصول استفاده شده است . تا ورق فولاد را در برابر زنگ زدگی حفظ کند و بین دو لایه فولادی از نوعی سیمان مخصوص ، نوعی خمیر </a:t>
            </a:r>
            <a:r>
              <a:rPr lang="en-US" sz="1292" dirty="0">
                <a:solidFill>
                  <a:prstClr val="black"/>
                </a:solidFill>
                <a:cs typeface="B Nazanin" pitchFamily="2" charset="-78"/>
              </a:rPr>
              <a:t>PVC </a:t>
            </a:r>
            <a:r>
              <a:rPr lang="fa-IR" sz="1292" dirty="0">
                <a:solidFill>
                  <a:prstClr val="black"/>
                </a:solidFill>
                <a:cs typeface="B Nazanin" pitchFamily="2" charset="-78"/>
              </a:rPr>
              <a:t> پر گردیده تا از تولید صدا جلو گیری کند. این نوع کف کاذب در صورتی که پروژه استفاده از کف کاذب آلومنیومی اجباری نباشد و به قابلیت های آن نیاز نباشد می توانید جایگزین خوبی برای کف کاذب آلومینیومی باشد. در این محصول تایل بر خلاف کف کاذب آلومینیومی بر روی استرینگر قرار میگیرد. </a:t>
            </a:r>
            <a:r>
              <a:rPr lang="fa-IR" sz="1292" b="1" dirty="0">
                <a:solidFill>
                  <a:prstClr val="black"/>
                </a:solidFill>
                <a:cs typeface="B Nazanin" pitchFamily="2" charset="-78"/>
              </a:rPr>
              <a:t>پایه و استرینگر کامل فولادی و آبکاری شده می باشد.</a:t>
            </a:r>
            <a:endParaRPr lang="en-US" sz="1292" b="1" dirty="0">
              <a:solidFill>
                <a:prstClr val="black"/>
              </a:solidFill>
              <a:cs typeface="B Nazanin" pitchFamily="2" charset="-78"/>
            </a:endParaRPr>
          </a:p>
        </p:txBody>
      </p:sp>
      <p:pic>
        <p:nvPicPr>
          <p:cNvPr id="7" name="Picture 1"/>
          <p:cNvPicPr>
            <a:picLocks noChangeAspect="1" noChangeArrowheads="1"/>
          </p:cNvPicPr>
          <p:nvPr/>
        </p:nvPicPr>
        <p:blipFill>
          <a:blip r:embed="rId2"/>
          <a:srcRect/>
          <a:stretch>
            <a:fillRect/>
          </a:stretch>
        </p:blipFill>
        <p:spPr bwMode="auto">
          <a:xfrm>
            <a:off x="1041132" y="3390993"/>
            <a:ext cx="3552645" cy="1845219"/>
          </a:xfrm>
          <a:prstGeom prst="rect">
            <a:avLst/>
          </a:prstGeom>
          <a:noFill/>
          <a:ln>
            <a:noFill/>
          </a:ln>
        </p:spPr>
      </p:pic>
      <p:pic>
        <p:nvPicPr>
          <p:cNvPr id="10" name="Picture 2"/>
          <p:cNvPicPr>
            <a:picLocks noChangeAspect="1" noChangeArrowheads="1"/>
          </p:cNvPicPr>
          <p:nvPr/>
        </p:nvPicPr>
        <p:blipFill>
          <a:blip r:embed="rId3"/>
          <a:srcRect/>
          <a:stretch>
            <a:fillRect/>
          </a:stretch>
        </p:blipFill>
        <p:spPr bwMode="auto">
          <a:xfrm>
            <a:off x="4829860" y="3856275"/>
            <a:ext cx="3264993" cy="1899138"/>
          </a:xfrm>
          <a:prstGeom prst="rect">
            <a:avLst/>
          </a:prstGeom>
          <a:noFill/>
          <a:ln>
            <a:noFill/>
          </a:ln>
        </p:spPr>
      </p:pic>
    </p:spTree>
    <p:extLst>
      <p:ext uri="{BB962C8B-B14F-4D97-AF65-F5344CB8AC3E}">
        <p14:creationId xmlns:p14="http://schemas.microsoft.com/office/powerpoint/2010/main" val="15884357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167254" y="969651"/>
            <a:ext cx="2060537"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defTabSz="843880" eaLnBrk="0" fontAlgn="base" hangingPunct="0">
              <a:spcBef>
                <a:spcPct val="0"/>
              </a:spcBef>
              <a:spcAft>
                <a:spcPct val="0"/>
              </a:spcAft>
            </a:pPr>
            <a:r>
              <a:rPr lang="fa-IR" sz="1477">
                <a:solidFill>
                  <a:prstClr val="black"/>
                </a:solidFill>
              </a:rPr>
              <a:t>کف کاذب چوبی - گالوانیزه</a:t>
            </a:r>
            <a:endParaRPr lang="fa-IR" sz="1477" dirty="0">
              <a:solidFill>
                <a:prstClr val="black"/>
              </a:solidFill>
            </a:endParaRPr>
          </a:p>
        </p:txBody>
      </p:sp>
      <p:sp>
        <p:nvSpPr>
          <p:cNvPr id="8" name="Rectangle 7"/>
          <p:cNvSpPr/>
          <p:nvPr/>
        </p:nvSpPr>
        <p:spPr>
          <a:xfrm>
            <a:off x="783272" y="1368463"/>
            <a:ext cx="7444519" cy="1795294"/>
          </a:xfrm>
          <a:prstGeom prst="rect">
            <a:avLst/>
          </a:prstGeom>
          <a:noFill/>
          <a:ln>
            <a:noFill/>
          </a:ln>
        </p:spPr>
        <p:txBody>
          <a:bodyPr wrap="square" lIns="118169" tIns="59084" rIns="118169" bIns="59084">
            <a:spAutoFit/>
          </a:bodyPr>
          <a:lstStyle/>
          <a:p>
            <a:pPr algn="justLow" defTabSz="843880" eaLnBrk="0" fontAlgn="base" hangingPunct="0">
              <a:spcBef>
                <a:spcPct val="0"/>
              </a:spcBef>
              <a:spcAft>
                <a:spcPct val="0"/>
              </a:spcAft>
            </a:pPr>
            <a:r>
              <a:rPr lang="fa-IR" sz="1292" dirty="0">
                <a:solidFill>
                  <a:prstClr val="black"/>
                </a:solidFill>
                <a:cs typeface="B Nazanin" pitchFamily="2" charset="-78"/>
              </a:rPr>
              <a:t>این نوع کف کاذب متشکل از </a:t>
            </a:r>
            <a:r>
              <a:rPr lang="fa-IR" sz="1292" b="1" dirty="0">
                <a:solidFill>
                  <a:prstClr val="black"/>
                </a:solidFill>
                <a:cs typeface="B Nazanin" pitchFamily="2" charset="-78"/>
              </a:rPr>
              <a:t>هسته مرکزی </a:t>
            </a:r>
            <a:r>
              <a:rPr lang="en-US" sz="1292" dirty="0">
                <a:solidFill>
                  <a:prstClr val="black"/>
                </a:solidFill>
                <a:cs typeface="B Nazanin" pitchFamily="2" charset="-78"/>
              </a:rPr>
              <a:t>MDF</a:t>
            </a:r>
            <a:r>
              <a:rPr lang="en-US" sz="1292" b="1" dirty="0">
                <a:solidFill>
                  <a:prstClr val="black"/>
                </a:solidFill>
                <a:cs typeface="B Nazanin" pitchFamily="2" charset="-78"/>
              </a:rPr>
              <a:t> </a:t>
            </a:r>
            <a:r>
              <a:rPr lang="fa-IR" sz="1292" b="1" dirty="0">
                <a:solidFill>
                  <a:prstClr val="black"/>
                </a:solidFill>
                <a:cs typeface="B Nazanin" pitchFamily="2" charset="-78"/>
              </a:rPr>
              <a:t> یا نئوپان میباشد </a:t>
            </a:r>
            <a:r>
              <a:rPr lang="fa-IR" sz="1292" dirty="0">
                <a:solidFill>
                  <a:prstClr val="black"/>
                </a:solidFill>
                <a:cs typeface="B Nazanin" pitchFamily="2" charset="-78"/>
              </a:rPr>
              <a:t>که به وسیله ورق گالوانیزه احاطه گردیده است و با </a:t>
            </a:r>
            <a:r>
              <a:rPr lang="en-US" sz="1292" dirty="0">
                <a:solidFill>
                  <a:prstClr val="black"/>
                </a:solidFill>
                <a:cs typeface="B Nazanin" pitchFamily="2" charset="-78"/>
              </a:rPr>
              <a:t>PVC </a:t>
            </a:r>
            <a:r>
              <a:rPr lang="fa-IR" sz="1292" dirty="0">
                <a:solidFill>
                  <a:prstClr val="black"/>
                </a:solidFill>
                <a:cs typeface="B Nazanin" pitchFamily="2" charset="-78"/>
              </a:rPr>
              <a:t> یا </a:t>
            </a:r>
            <a:r>
              <a:rPr lang="en-US" sz="1292" dirty="0">
                <a:solidFill>
                  <a:prstClr val="black"/>
                </a:solidFill>
                <a:cs typeface="B Nazanin" pitchFamily="2" charset="-78"/>
              </a:rPr>
              <a:t>HPL </a:t>
            </a:r>
            <a:r>
              <a:rPr lang="fa-IR" sz="1292" dirty="0">
                <a:solidFill>
                  <a:prstClr val="black"/>
                </a:solidFill>
                <a:cs typeface="B Nazanin" pitchFamily="2" charset="-78"/>
              </a:rPr>
              <a:t>کفپوش می‏گردد و کناره های محصول با نوار </a:t>
            </a:r>
            <a:r>
              <a:rPr lang="en-US" sz="1292" dirty="0">
                <a:solidFill>
                  <a:prstClr val="black"/>
                </a:solidFill>
                <a:cs typeface="B Nazanin" pitchFamily="2" charset="-78"/>
              </a:rPr>
              <a:t>PVC </a:t>
            </a:r>
            <a:r>
              <a:rPr lang="fa-IR" sz="1292" dirty="0">
                <a:solidFill>
                  <a:prstClr val="black"/>
                </a:solidFill>
                <a:cs typeface="B Nazanin" pitchFamily="2" charset="-78"/>
              </a:rPr>
              <a:t> و </a:t>
            </a:r>
            <a:r>
              <a:rPr lang="fa-IR" sz="1292" b="1" dirty="0">
                <a:solidFill>
                  <a:prstClr val="black"/>
                </a:solidFill>
                <a:cs typeface="B Nazanin" pitchFamily="2" charset="-78"/>
              </a:rPr>
              <a:t>چسب حرارتی مخصوص </a:t>
            </a:r>
            <a:r>
              <a:rPr lang="fa-IR" sz="1292" dirty="0">
                <a:solidFill>
                  <a:prstClr val="black"/>
                </a:solidFill>
                <a:cs typeface="B Nazanin" pitchFamily="2" charset="-78"/>
              </a:rPr>
              <a:t>احاطه گردیده شده تا از نفوذ آب به داخل جلوگیری گردد.</a:t>
            </a:r>
          </a:p>
          <a:p>
            <a:pPr algn="justLow" defTabSz="843880" eaLnBrk="0" fontAlgn="base" hangingPunct="0">
              <a:spcBef>
                <a:spcPct val="0"/>
              </a:spcBef>
              <a:spcAft>
                <a:spcPct val="0"/>
              </a:spcAft>
            </a:pPr>
            <a:endParaRPr lang="fa-IR" sz="554" dirty="0">
              <a:solidFill>
                <a:prstClr val="black"/>
              </a:solidFill>
              <a:cs typeface="B Nazanin" pitchFamily="2" charset="-78"/>
            </a:endParaRPr>
          </a:p>
          <a:p>
            <a:pPr algn="justLow" defTabSz="843880" eaLnBrk="0" fontAlgn="base" hangingPunct="0">
              <a:spcBef>
                <a:spcPct val="0"/>
              </a:spcBef>
              <a:spcAft>
                <a:spcPct val="0"/>
              </a:spcAft>
            </a:pPr>
            <a:r>
              <a:rPr lang="fa-IR" sz="1292" dirty="0">
                <a:solidFill>
                  <a:prstClr val="black"/>
                </a:solidFill>
                <a:cs typeface="B Nazanin" pitchFamily="2" charset="-78"/>
              </a:rPr>
              <a:t>1- مورد استفاده در سالن‏های برق ، سالن‏های کنترل ، کارخانجات سیمان و ... </a:t>
            </a:r>
            <a:r>
              <a:rPr lang="fa-IR" sz="1292">
                <a:solidFill>
                  <a:prstClr val="black"/>
                </a:solidFill>
                <a:cs typeface="B Nazanin" pitchFamily="2" charset="-78"/>
              </a:rPr>
              <a:t>می‏باشد</a:t>
            </a:r>
            <a:r>
              <a:rPr lang="fa-IR" sz="1292" dirty="0">
                <a:solidFill>
                  <a:prstClr val="black"/>
                </a:solidFill>
                <a:cs typeface="B Nazanin" pitchFamily="2" charset="-78"/>
              </a:rPr>
              <a:t>.</a:t>
            </a:r>
          </a:p>
          <a:p>
            <a:pPr algn="justLow" defTabSz="843880" eaLnBrk="0" fontAlgn="base" hangingPunct="0">
              <a:spcBef>
                <a:spcPct val="0"/>
              </a:spcBef>
              <a:spcAft>
                <a:spcPct val="0"/>
              </a:spcAft>
            </a:pPr>
            <a:r>
              <a:rPr lang="fa-IR" sz="1292" dirty="0">
                <a:solidFill>
                  <a:prstClr val="black"/>
                </a:solidFill>
                <a:cs typeface="B Nazanin" pitchFamily="2" charset="-78"/>
              </a:rPr>
              <a:t>2- این محصول از نظر اقتصادی بسیار بصرفه میباشد و در صورتی که فقط برای استفاده غیر تخصصی مورد استفاده قرار گیرد بسیار مناسب می‏باشد.</a:t>
            </a:r>
          </a:p>
          <a:p>
            <a:pPr algn="justLow" defTabSz="843880" eaLnBrk="0" fontAlgn="base" hangingPunct="0">
              <a:spcBef>
                <a:spcPct val="0"/>
              </a:spcBef>
              <a:spcAft>
                <a:spcPct val="0"/>
              </a:spcAft>
            </a:pPr>
            <a:r>
              <a:rPr lang="fa-IR" sz="1292" dirty="0">
                <a:solidFill>
                  <a:prstClr val="black"/>
                </a:solidFill>
                <a:cs typeface="B Nazanin" pitchFamily="2" charset="-78"/>
              </a:rPr>
              <a:t>3- قابلیت شکل پذیری بالا : به علت </a:t>
            </a:r>
            <a:r>
              <a:rPr lang="fa-IR" sz="1292" b="1" dirty="0">
                <a:solidFill>
                  <a:prstClr val="black"/>
                </a:solidFill>
                <a:cs typeface="B Nazanin" pitchFamily="2" charset="-78"/>
              </a:rPr>
              <a:t>برش راحت و آسان قابلیت شکل پذیری </a:t>
            </a:r>
            <a:r>
              <a:rPr lang="fa-IR" sz="1292" dirty="0">
                <a:solidFill>
                  <a:prstClr val="black"/>
                </a:solidFill>
                <a:cs typeface="B Nazanin" pitchFamily="2" charset="-78"/>
              </a:rPr>
              <a:t>این محصول و تولید آن به صورت ابعاد غیر متعارف غیر از 60*60 و 50*50 را دارا میباشد.</a:t>
            </a:r>
          </a:p>
          <a:p>
            <a:pPr algn="justLow" defTabSz="843880" eaLnBrk="0" fontAlgn="base" hangingPunct="0">
              <a:spcBef>
                <a:spcPct val="0"/>
              </a:spcBef>
              <a:spcAft>
                <a:spcPct val="0"/>
              </a:spcAft>
            </a:pPr>
            <a:r>
              <a:rPr lang="fa-IR" sz="1292" dirty="0">
                <a:solidFill>
                  <a:prstClr val="black"/>
                </a:solidFill>
                <a:cs typeface="B Nazanin" pitchFamily="2" charset="-78"/>
              </a:rPr>
              <a:t>4- این محصول نیز مقاومت </a:t>
            </a:r>
            <a:r>
              <a:rPr lang="fa-IR" sz="1292" b="1" dirty="0">
                <a:solidFill>
                  <a:prstClr val="black"/>
                </a:solidFill>
                <a:cs typeface="B Nazanin" pitchFamily="2" charset="-78"/>
              </a:rPr>
              <a:t>تحمل بار بالایی </a:t>
            </a:r>
            <a:r>
              <a:rPr lang="fa-IR" sz="1292" dirty="0">
                <a:solidFill>
                  <a:prstClr val="black"/>
                </a:solidFill>
                <a:cs typeface="B Nazanin" pitchFamily="2" charset="-78"/>
              </a:rPr>
              <a:t>را دارا میباشد.</a:t>
            </a:r>
          </a:p>
        </p:txBody>
      </p:sp>
      <p:pic>
        <p:nvPicPr>
          <p:cNvPr id="9" name="Picture 1"/>
          <p:cNvPicPr>
            <a:picLocks noChangeAspect="1" noChangeArrowheads="1"/>
          </p:cNvPicPr>
          <p:nvPr/>
        </p:nvPicPr>
        <p:blipFill>
          <a:blip r:embed="rId2"/>
          <a:srcRect/>
          <a:stretch>
            <a:fillRect/>
          </a:stretch>
        </p:blipFill>
        <p:spPr bwMode="auto">
          <a:xfrm>
            <a:off x="783271" y="3463639"/>
            <a:ext cx="3589322" cy="231870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5529141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5427" y="3127746"/>
            <a:ext cx="4364793" cy="2760604"/>
          </a:xfrm>
          <a:prstGeom prst="rect">
            <a:avLst/>
          </a:prstGeom>
          <a:noFill/>
          <a:ln>
            <a:noFill/>
          </a:ln>
        </p:spPr>
      </p:pic>
      <p:sp>
        <p:nvSpPr>
          <p:cNvPr id="9" name="TextBox 8"/>
          <p:cNvSpPr txBox="1"/>
          <p:nvPr/>
        </p:nvSpPr>
        <p:spPr>
          <a:xfrm>
            <a:off x="7164288" y="1600009"/>
            <a:ext cx="1063503" cy="305468"/>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ctr" rtl="1">
              <a:defRPr sz="1500" b="1">
                <a:solidFill>
                  <a:schemeClr val="bg1"/>
                </a:solidFill>
                <a:cs typeface="B Nazanin" pitchFamily="2" charset="-78"/>
              </a:defRPr>
            </a:lvl1pPr>
          </a:lstStyle>
          <a:p>
            <a:r>
              <a:rPr lang="fa-IR" sz="1385">
                <a:solidFill>
                  <a:prstClr val="black"/>
                </a:solidFill>
              </a:rPr>
              <a:t>زیرسازی</a:t>
            </a:r>
            <a:endParaRPr lang="en-US" sz="1385">
              <a:solidFill>
                <a:prstClr val="black"/>
              </a:solidFill>
            </a:endParaRPr>
          </a:p>
        </p:txBody>
      </p:sp>
      <p:sp>
        <p:nvSpPr>
          <p:cNvPr id="10" name="Rectangle 1"/>
          <p:cNvSpPr>
            <a:spLocks noChangeArrowheads="1"/>
          </p:cNvSpPr>
          <p:nvPr/>
        </p:nvSpPr>
        <p:spPr bwMode="auto">
          <a:xfrm>
            <a:off x="805427" y="1982442"/>
            <a:ext cx="7422364" cy="914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fa-IR" sz="1292" dirty="0">
                <a:solidFill>
                  <a:prstClr val="black"/>
                </a:solidFill>
                <a:cs typeface="B Nazanin" pitchFamily="2" charset="-78"/>
              </a:rPr>
              <a:t>کف سازی باید بر روی یک </a:t>
            </a:r>
            <a:r>
              <a:rPr lang="fa-IR" sz="1246" b="1" dirty="0">
                <a:solidFill>
                  <a:prstClr val="black"/>
                </a:solidFill>
                <a:cs typeface="B Nazanin" pitchFamily="2" charset="-78"/>
              </a:rPr>
              <a:t>سطح تراز</a:t>
            </a:r>
            <a:r>
              <a:rPr lang="fa-IR" sz="1292" dirty="0">
                <a:solidFill>
                  <a:prstClr val="black"/>
                </a:solidFill>
                <a:cs typeface="B Nazanin" pitchFamily="2" charset="-78"/>
              </a:rPr>
              <a:t> بنا شود . چنانچه سطح زیر کف سازی شیبدار باشد موجب اتلاف هزینه و افت کیفیت عملیات کف سازی خواهد شد .</a:t>
            </a:r>
          </a:p>
          <a:p>
            <a:pPr algn="justLow"/>
            <a:r>
              <a:rPr lang="fa-IR" sz="1292" dirty="0">
                <a:solidFill>
                  <a:prstClr val="black"/>
                </a:solidFill>
                <a:cs typeface="B Nazanin" pitchFamily="2" charset="-78"/>
              </a:rPr>
              <a:t>برای اطمینان از اینکه کف سازی دارای استحکام کافی و فاقد رطوبت است و همچنین کف سازی بر روی سطح مستوی و ترازی قرار گیرد . نیاز به عملیات خاصی است ،که اصطلاحا به آن ((زیر سازی)) میگویند</a:t>
            </a:r>
            <a:r>
              <a:rPr lang="en-US" sz="1292" dirty="0">
                <a:solidFill>
                  <a:prstClr val="black"/>
                </a:solidFill>
                <a:cs typeface="B Nazanin" pitchFamily="2" charset="-78"/>
              </a:rPr>
              <a:t>.</a:t>
            </a:r>
            <a:endParaRPr lang="fa-IR" sz="1292" dirty="0">
              <a:solidFill>
                <a:prstClr val="black"/>
              </a:solidFill>
              <a:cs typeface="B Nazanin" pitchFamily="2" charset="-78"/>
            </a:endParaRPr>
          </a:p>
        </p:txBody>
      </p:sp>
      <p:sp>
        <p:nvSpPr>
          <p:cNvPr id="11" name="Rectangle 1"/>
          <p:cNvSpPr>
            <a:spLocks noChangeArrowheads="1"/>
          </p:cNvSpPr>
          <p:nvPr/>
        </p:nvSpPr>
        <p:spPr bwMode="auto">
          <a:xfrm>
            <a:off x="5436096" y="3810606"/>
            <a:ext cx="2924633" cy="101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lnSpc>
                <a:spcPct val="150000"/>
              </a:lnSpc>
            </a:pPr>
            <a:r>
              <a:rPr lang="fa-IR" sz="1292" dirty="0">
                <a:solidFill>
                  <a:prstClr val="black"/>
                </a:solidFill>
                <a:cs typeface="B Nazanin" pitchFamily="2" charset="-78"/>
              </a:rPr>
              <a:t>1. ایجاد یک سطح مستوی و مستحکم در تراز مناسب برای اجرای فرش کف (استحکام لازم برای روسازی) ؛ </a:t>
            </a:r>
          </a:p>
          <a:p>
            <a:pPr algn="justLow">
              <a:lnSpc>
                <a:spcPct val="150000"/>
              </a:lnSpc>
            </a:pPr>
            <a:r>
              <a:rPr lang="fa-IR" sz="1292" dirty="0">
                <a:solidFill>
                  <a:prstClr val="black"/>
                </a:solidFill>
                <a:cs typeface="B Nazanin" pitchFamily="2" charset="-78"/>
              </a:rPr>
              <a:t>2. حفظ روسازی از نفوذ رطوبت.</a:t>
            </a:r>
            <a:endParaRPr lang="en-US" sz="1292" dirty="0">
              <a:solidFill>
                <a:prstClr val="black"/>
              </a:solidFill>
              <a:cs typeface="B Nazanin" pitchFamily="2" charset="-78"/>
            </a:endParaRPr>
          </a:p>
        </p:txBody>
      </p:sp>
      <p:sp>
        <p:nvSpPr>
          <p:cNvPr id="8" name="TextBox 7"/>
          <p:cNvSpPr txBox="1"/>
          <p:nvPr/>
        </p:nvSpPr>
        <p:spPr>
          <a:xfrm>
            <a:off x="6922184" y="3419822"/>
            <a:ext cx="1305607"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dirty="0">
                <a:solidFill>
                  <a:prstClr val="black">
                    <a:lumMod val="95000"/>
                    <a:lumOff val="5000"/>
                  </a:prstClr>
                </a:solidFill>
              </a:rPr>
              <a:t>اهمیت زیرسازی</a:t>
            </a:r>
            <a:endParaRPr lang="en-US" sz="1292" dirty="0">
              <a:solidFill>
                <a:prstClr val="black">
                  <a:lumMod val="95000"/>
                  <a:lumOff val="5000"/>
                </a:prstClr>
              </a:solidFill>
            </a:endParaRPr>
          </a:p>
        </p:txBody>
      </p:sp>
      <p:sp>
        <p:nvSpPr>
          <p:cNvPr id="12" name="TextBox 11"/>
          <p:cNvSpPr txBox="1"/>
          <p:nvPr/>
        </p:nvSpPr>
        <p:spPr>
          <a:xfrm>
            <a:off x="6100785" y="996833"/>
            <a:ext cx="2127006" cy="305468"/>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385" dirty="0">
                <a:solidFill>
                  <a:prstClr val="black"/>
                </a:solidFill>
              </a:rPr>
              <a:t>1. کف‏سازی بر روی خاک</a:t>
            </a:r>
            <a:endParaRPr lang="en-US" sz="1385" dirty="0">
              <a:solidFill>
                <a:prstClr val="black">
                  <a:lumMod val="95000"/>
                  <a:lumOff val="5000"/>
                </a:prstClr>
              </a:solidFill>
            </a:endParaRPr>
          </a:p>
        </p:txBody>
      </p:sp>
    </p:spTree>
    <p:extLst>
      <p:ext uri="{BB962C8B-B14F-4D97-AF65-F5344CB8AC3E}">
        <p14:creationId xmlns:p14="http://schemas.microsoft.com/office/powerpoint/2010/main" val="2363105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964881" y="969651"/>
            <a:ext cx="1262910"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Soluflex</a:t>
            </a:r>
            <a:endParaRPr lang="fa-IR" sz="1477" dirty="0">
              <a:solidFill>
                <a:srgbClr val="FF0000"/>
              </a:solidFill>
            </a:endParaRPr>
          </a:p>
        </p:txBody>
      </p:sp>
      <p:sp>
        <p:nvSpPr>
          <p:cNvPr id="5" name="Rectangle 4"/>
          <p:cNvSpPr/>
          <p:nvPr/>
        </p:nvSpPr>
        <p:spPr>
          <a:xfrm>
            <a:off x="3692456" y="1434933"/>
            <a:ext cx="4535334" cy="1312341"/>
          </a:xfrm>
          <a:prstGeom prst="rect">
            <a:avLst/>
          </a:prstGeom>
          <a:noFill/>
          <a:ln>
            <a:noFill/>
          </a:ln>
        </p:spPr>
        <p:txBody>
          <a:bodyPr wrap="square" lIns="118169" tIns="59084" rIns="118169" bIns="59084">
            <a:spAutoFit/>
          </a:bodyPr>
          <a:lstStyle/>
          <a:p>
            <a:pPr algn="justLow" defTabSz="843880" eaLnBrk="0" fontAlgn="base" hangingPunct="0">
              <a:spcBef>
                <a:spcPct val="0"/>
              </a:spcBef>
              <a:spcAft>
                <a:spcPct val="0"/>
              </a:spcAft>
            </a:pPr>
            <a:r>
              <a:rPr lang="fa-IR" sz="1292" dirty="0">
                <a:solidFill>
                  <a:prstClr val="black"/>
                </a:solidFill>
                <a:cs typeface="B Nazanin" pitchFamily="2" charset="-78"/>
              </a:rPr>
              <a:t>Soluflex   آخرین تکنولوژی معرفی شده شرکت لگراند فرانسه برای داشتن کف کاذبی مناسب برای تمامی ساختارها می‌باشد. این نوع از کف کاذب، امکان مدیریت کابل‌ها (Cable Management) را به بهترین نحو ممکن، برای کاربر بخصوص در محیط‌های اداری با حجم کابل (شبکه و انرژی) بالا، فراهم ساخته </a:t>
            </a:r>
            <a:r>
              <a:rPr lang="fa-IR" sz="1292">
                <a:solidFill>
                  <a:prstClr val="black"/>
                </a:solidFill>
                <a:cs typeface="B Nazanin" pitchFamily="2" charset="-78"/>
              </a:rPr>
              <a:t>است.</a:t>
            </a:r>
          </a:p>
          <a:p>
            <a:pPr algn="justLow" defTabSz="843880" eaLnBrk="0" fontAlgn="base" hangingPunct="0">
              <a:spcBef>
                <a:spcPct val="0"/>
              </a:spcBef>
              <a:spcAft>
                <a:spcPct val="0"/>
              </a:spcAft>
            </a:pPr>
            <a:r>
              <a:rPr lang="fa-IR" sz="1292" dirty="0">
                <a:solidFill>
                  <a:prstClr val="black"/>
                </a:solidFill>
                <a:cs typeface="B Nazanin" pitchFamily="2" charset="-78"/>
              </a:rPr>
              <a:t>  در Soluflex کلیه کابل‌های شبکه، انرژی و صدا در مکان‌هایی از پیش تعبیه شده قرار می‌گیرد و به صورت کامل از دید کاربر پنهان می‌شود.</a:t>
            </a:r>
            <a:endParaRPr lang="en-US" sz="1292" dirty="0">
              <a:solidFill>
                <a:prstClr val="black"/>
              </a:solidFill>
              <a:cs typeface="B Nazanin" pitchFamily="2" charset="-78"/>
            </a:endParaRPr>
          </a:p>
        </p:txBody>
      </p:sp>
      <p:pic>
        <p:nvPicPr>
          <p:cNvPr id="7" name="Picture 6" descr="Soluflex01.jpg"/>
          <p:cNvPicPr>
            <a:picLocks noChangeAspect="1"/>
          </p:cNvPicPr>
          <p:nvPr/>
        </p:nvPicPr>
        <p:blipFill>
          <a:blip r:embed="rId2"/>
          <a:stretch>
            <a:fillRect/>
          </a:stretch>
        </p:blipFill>
        <p:spPr>
          <a:xfrm>
            <a:off x="1115616" y="3784218"/>
            <a:ext cx="2224553" cy="2039814"/>
          </a:xfrm>
          <a:prstGeom prst="rect">
            <a:avLst/>
          </a:prstGeom>
          <a:ln>
            <a:noFill/>
          </a:ln>
          <a:effectLst>
            <a:outerShdw blurRad="190500" algn="tl" rotWithShape="0">
              <a:srgbClr val="000000">
                <a:alpha val="70000"/>
              </a:srgbClr>
            </a:outerShdw>
          </a:effectLst>
        </p:spPr>
      </p:pic>
      <p:pic>
        <p:nvPicPr>
          <p:cNvPr id="10" name="Picture 9" descr="soluflex02.jpg"/>
          <p:cNvPicPr>
            <a:picLocks noChangeAspect="1"/>
          </p:cNvPicPr>
          <p:nvPr/>
        </p:nvPicPr>
        <p:blipFill>
          <a:blip r:embed="rId3"/>
          <a:stretch>
            <a:fillRect/>
          </a:stretch>
        </p:blipFill>
        <p:spPr>
          <a:xfrm>
            <a:off x="1115616" y="1900215"/>
            <a:ext cx="2224553" cy="1498746"/>
          </a:xfrm>
          <a:prstGeom prst="rect">
            <a:avLst/>
          </a:prstGeom>
          <a:ln>
            <a:noFill/>
          </a:ln>
          <a:effectLst>
            <a:outerShdw blurRad="190500" algn="tl" rotWithShape="0">
              <a:srgbClr val="000000">
                <a:alpha val="70000"/>
              </a:srgbClr>
            </a:outerShdw>
          </a:effectLst>
        </p:spPr>
      </p:pic>
      <p:pic>
        <p:nvPicPr>
          <p:cNvPr id="11" name="Picture 10" descr="Soluflex07.jpg"/>
          <p:cNvPicPr>
            <a:picLocks noChangeAspect="1"/>
          </p:cNvPicPr>
          <p:nvPr/>
        </p:nvPicPr>
        <p:blipFill>
          <a:blip r:embed="rId4"/>
          <a:stretch>
            <a:fillRect/>
          </a:stretch>
        </p:blipFill>
        <p:spPr>
          <a:xfrm>
            <a:off x="3585255" y="4558972"/>
            <a:ext cx="2247342" cy="1265060"/>
          </a:xfrm>
          <a:prstGeom prst="rect">
            <a:avLst/>
          </a:prstGeom>
          <a:ln>
            <a:noFill/>
          </a:ln>
          <a:effectLst>
            <a:outerShdw blurRad="190500" algn="tl" rotWithShape="0">
              <a:srgbClr val="000000">
                <a:alpha val="70000"/>
              </a:srgbClr>
            </a:outerShdw>
          </a:effectLst>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32004" y="4588625"/>
            <a:ext cx="2247342" cy="120575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7534085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7"/>
          <p:cNvSpPr/>
          <p:nvPr/>
        </p:nvSpPr>
        <p:spPr>
          <a:xfrm>
            <a:off x="916209" y="1301995"/>
            <a:ext cx="7311582" cy="1312341"/>
          </a:xfrm>
          <a:prstGeom prst="rect">
            <a:avLst/>
          </a:prstGeom>
          <a:noFill/>
          <a:ln>
            <a:noFill/>
          </a:ln>
        </p:spPr>
        <p:txBody>
          <a:bodyPr wrap="square" lIns="118169" tIns="59084" rIns="118169" bIns="59084">
            <a:spAutoFit/>
          </a:bodyPr>
          <a:lstStyle/>
          <a:p>
            <a:pPr algn="justLow" defTabSz="843880" eaLnBrk="0" fontAlgn="base" hangingPunct="0">
              <a:spcBef>
                <a:spcPct val="0"/>
              </a:spcBef>
              <a:spcAft>
                <a:spcPct val="0"/>
              </a:spcAft>
            </a:pPr>
            <a:r>
              <a:rPr lang="fa-IR" sz="1292" dirty="0">
                <a:solidFill>
                  <a:prstClr val="black"/>
                </a:solidFill>
                <a:cs typeface="B Nazanin" pitchFamily="2" charset="-78"/>
              </a:rPr>
              <a:t>نصب اینگونه از کف‌های کاذب نیازی به تبحر و دانش اپراتور ندارد. با قرار دادن پایه‌ها بر روی سنگفرش آماده شده و نصب قطعات tiles استیل در مکان‌ها تخصیص یافته بر روی پایه‌ها امکان نصب کف کاذب به سهولت فراهم </a:t>
            </a:r>
            <a:r>
              <a:rPr lang="fa-IR" sz="1292">
                <a:solidFill>
                  <a:prstClr val="black"/>
                </a:solidFill>
                <a:cs typeface="B Nazanin" pitchFamily="2" charset="-78"/>
              </a:rPr>
              <a:t>شده‌است.</a:t>
            </a:r>
            <a:endParaRPr lang="en-US" sz="1292">
              <a:solidFill>
                <a:prstClr val="black"/>
              </a:solidFill>
              <a:cs typeface="B Nazanin" pitchFamily="2" charset="-78"/>
            </a:endParaRPr>
          </a:p>
          <a:p>
            <a:pPr algn="justLow" defTabSz="843880" eaLnBrk="0" fontAlgn="base" hangingPunct="0">
              <a:spcBef>
                <a:spcPct val="0"/>
              </a:spcBef>
              <a:spcAft>
                <a:spcPct val="0"/>
              </a:spcAft>
            </a:pPr>
            <a:r>
              <a:rPr lang="fa-IR" sz="1292">
                <a:solidFill>
                  <a:prstClr val="black"/>
                </a:solidFill>
                <a:cs typeface="B Nazanin" pitchFamily="2" charset="-78"/>
              </a:rPr>
              <a:t>بعد </a:t>
            </a:r>
            <a:r>
              <a:rPr lang="fa-IR" sz="1292" dirty="0">
                <a:solidFill>
                  <a:prstClr val="black"/>
                </a:solidFill>
                <a:cs typeface="B Nazanin" pitchFamily="2" charset="-78"/>
              </a:rPr>
              <a:t>از نصب پایه‌ها با قرار دادن کابل‌ها مابین ساپورت‌ها (فضای کف کاذب) تا نقطه مورد نظر، باید تایل‌ها بر روی ساپورت‌ها قرار گیرد. نمای نهایی کف کاذب می‌تواند به وسیله انواع کارپت‌ها، چرم، سنگ و چوب فرش شود. عدم نیاز به چسب در حین فرآیند نصب یکی از ویژگی‌های منحصر بفرد این کف‌های کاذب می‌باشد. همچنین امکان جابجایی و نصب مجدد کلیه قطعات Soluflex در صورت جابجایی و تغییرمکان به سادگی و سرعت فراوان وجود دارد.</a:t>
            </a:r>
            <a:endParaRPr lang="en-US" sz="1292" dirty="0">
              <a:solidFill>
                <a:prstClr val="black"/>
              </a:solidFill>
              <a:cs typeface="B Nazanin" pitchFamily="2" charset="-78"/>
            </a:endParaRPr>
          </a:p>
        </p:txBody>
      </p:sp>
      <p:sp>
        <p:nvSpPr>
          <p:cNvPr id="9" name="Rectangle 8"/>
          <p:cNvSpPr/>
          <p:nvPr/>
        </p:nvSpPr>
        <p:spPr>
          <a:xfrm>
            <a:off x="631237" y="2631373"/>
            <a:ext cx="7596554" cy="3101870"/>
          </a:xfrm>
          <a:prstGeom prst="rect">
            <a:avLst/>
          </a:prstGeom>
          <a:noFill/>
          <a:ln>
            <a:noFill/>
          </a:ln>
        </p:spPr>
        <p:txBody>
          <a:bodyPr wrap="square" lIns="118169" tIns="59084" rIns="118169" bIns="59084">
            <a:spAutoFit/>
          </a:bodyPr>
          <a:lstStyle/>
          <a:p>
            <a:pPr algn="justLow" defTabSz="843880" eaLnBrk="0" fontAlgn="base" hangingPunct="0">
              <a:spcBef>
                <a:spcPct val="0"/>
              </a:spcBef>
              <a:spcAft>
                <a:spcPct val="0"/>
              </a:spcAft>
            </a:pPr>
            <a:r>
              <a:rPr lang="fa-IR" sz="1292" dirty="0">
                <a:solidFill>
                  <a:prstClr val="black"/>
                </a:solidFill>
                <a:cs typeface="B Nazanin" pitchFamily="2" charset="-78"/>
              </a:rPr>
              <a:t>ویژگی‌ها: </a:t>
            </a:r>
            <a:r>
              <a:rPr lang="fa-IR" sz="1292">
                <a:solidFill>
                  <a:prstClr val="black"/>
                </a:solidFill>
                <a:cs typeface="B Nazanin" pitchFamily="2" charset="-78"/>
              </a:rPr>
              <a:t> </a:t>
            </a:r>
            <a:endParaRPr lang="en-US" sz="1292">
              <a:solidFill>
                <a:prstClr val="black"/>
              </a:solidFill>
              <a:cs typeface="B Nazanin" pitchFamily="2" charset="-78"/>
            </a:endParaRPr>
          </a:p>
          <a:p>
            <a:pPr algn="justLow" defTabSz="843880" eaLnBrk="0" fontAlgn="base" hangingPunct="0">
              <a:spcBef>
                <a:spcPct val="0"/>
              </a:spcBef>
              <a:spcAft>
                <a:spcPct val="0"/>
              </a:spcAft>
            </a:pPr>
            <a:r>
              <a:rPr lang="fa-IR" sz="1292" dirty="0">
                <a:solidFill>
                  <a:prstClr val="black"/>
                </a:solidFill>
                <a:cs typeface="B Nazanin" pitchFamily="2" charset="-78"/>
              </a:rPr>
              <a:t>                                          </a:t>
            </a:r>
            <a:r>
              <a:rPr lang="fa-IR" sz="1292">
                <a:solidFill>
                  <a:prstClr val="black"/>
                </a:solidFill>
                <a:cs typeface="B Nazanin" pitchFamily="2" charset="-78"/>
              </a:rPr>
              <a:t> </a:t>
            </a:r>
          </a:p>
          <a:p>
            <a:pPr algn="justLow" defTabSz="843880" eaLnBrk="0" fontAlgn="base" hangingPunct="0">
              <a:spcBef>
                <a:spcPct val="0"/>
              </a:spcBef>
              <a:spcAft>
                <a:spcPct val="0"/>
              </a:spcAft>
            </a:pPr>
            <a:r>
              <a:rPr lang="fa-IR" sz="1292" dirty="0">
                <a:solidFill>
                  <a:prstClr val="black"/>
                </a:solidFill>
                <a:cs typeface="B Nazanin" pitchFamily="2" charset="-78"/>
              </a:rPr>
              <a:t> ● امکان نصب </a:t>
            </a:r>
            <a:r>
              <a:rPr lang="fa-IR" sz="1292">
                <a:solidFill>
                  <a:prstClr val="black"/>
                </a:solidFill>
                <a:cs typeface="B Nazanin" pitchFamily="2" charset="-78"/>
              </a:rPr>
              <a:t>ستون مجازی</a:t>
            </a: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امکان نصب </a:t>
            </a:r>
            <a:r>
              <a:rPr lang="fa-IR" sz="1292">
                <a:solidFill>
                  <a:prstClr val="black"/>
                </a:solidFill>
                <a:cs typeface="B Nazanin" pitchFamily="2" charset="-78"/>
              </a:rPr>
              <a:t>باکس کف</a:t>
            </a: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قابلیت برقراری ارتباط دیتا و انرژی در هر نقطه از ساختمان (کف </a:t>
            </a:r>
            <a:r>
              <a:rPr lang="fa-IR" sz="1292">
                <a:solidFill>
                  <a:prstClr val="black"/>
                </a:solidFill>
                <a:cs typeface="B Nazanin" pitchFamily="2" charset="-78"/>
              </a:rPr>
              <a:t>کاذب)</a:t>
            </a: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امکان تغییر و جابجایی جانمایی و مشخصات نودها در هر مکان از </a:t>
            </a:r>
            <a:r>
              <a:rPr lang="fa-IR" sz="1292">
                <a:solidFill>
                  <a:prstClr val="black"/>
                </a:solidFill>
                <a:cs typeface="B Nazanin" pitchFamily="2" charset="-78"/>
              </a:rPr>
              <a:t>کف کاذب</a:t>
            </a: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Soluflex با بیشترین </a:t>
            </a:r>
            <a:r>
              <a:rPr lang="fa-IR" sz="1292">
                <a:solidFill>
                  <a:prstClr val="black"/>
                </a:solidFill>
                <a:cs typeface="B Nazanin" pitchFamily="2" charset="-78"/>
              </a:rPr>
              <a:t>سرعت ممکن</a:t>
            </a: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ضد سر بودن تایل‌های </a:t>
            </a:r>
            <a:r>
              <a:rPr lang="fa-IR" sz="1292">
                <a:solidFill>
                  <a:prstClr val="black"/>
                </a:solidFill>
                <a:cs typeface="B Nazanin" pitchFamily="2" charset="-78"/>
              </a:rPr>
              <a:t>Soluflex </a:t>
            </a: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ایده‌آل برای ساختمان‌های ساخته شده و بازسازی شده</a:t>
            </a:r>
          </a:p>
        </p:txBody>
      </p:sp>
      <p:sp>
        <p:nvSpPr>
          <p:cNvPr id="5" name="TextBox 4"/>
          <p:cNvSpPr txBox="1"/>
          <p:nvPr/>
        </p:nvSpPr>
        <p:spPr>
          <a:xfrm>
            <a:off x="6964881" y="969651"/>
            <a:ext cx="1262910"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Soluflex</a:t>
            </a:r>
            <a:endParaRPr lang="fa-IR" sz="1477" dirty="0">
              <a:solidFill>
                <a:srgbClr val="FF0000"/>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3272" y="3606456"/>
            <a:ext cx="3190508" cy="224683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0957191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1049147" y="1368463"/>
            <a:ext cx="7178644" cy="4096052"/>
          </a:xfrm>
          <a:prstGeom prst="rect">
            <a:avLst/>
          </a:prstGeom>
          <a:noFill/>
          <a:ln>
            <a:noFill/>
          </a:ln>
        </p:spPr>
        <p:txBody>
          <a:bodyPr wrap="square" lIns="118169" tIns="59084" rIns="118169" bIns="59084">
            <a:spAutoFit/>
          </a:bodyPr>
          <a:lstStyle/>
          <a:p>
            <a:pPr algn="justLow" defTabSz="843880" eaLnBrk="0" fontAlgn="base" hangingPunct="0">
              <a:spcBef>
                <a:spcPct val="0"/>
              </a:spcBef>
              <a:spcAft>
                <a:spcPct val="0"/>
              </a:spcAft>
            </a:pPr>
            <a:r>
              <a:rPr lang="fa-IR" sz="1292" dirty="0">
                <a:solidFill>
                  <a:prstClr val="black"/>
                </a:solidFill>
                <a:cs typeface="B Nazanin" pitchFamily="2" charset="-78"/>
              </a:rPr>
              <a:t>خلاصه‌ای از مشخصات فنی: </a:t>
            </a:r>
          </a:p>
          <a:p>
            <a:pPr algn="justLow" defTabSz="843880" eaLnBrk="0" fontAlgn="base" hangingPunct="0">
              <a:spcBef>
                <a:spcPct val="0"/>
              </a:spcBef>
              <a:spcAft>
                <a:spcPct val="0"/>
              </a:spcAft>
            </a:pPr>
            <a:r>
              <a:rPr lang="fa-IR" sz="1292" dirty="0">
                <a:solidFill>
                  <a:prstClr val="black"/>
                </a:solidFill>
                <a:cs typeface="B Nazanin" pitchFamily="2" charset="-78"/>
              </a:rPr>
              <a:t>  جنس                                                             </a:t>
            </a:r>
            <a:r>
              <a:rPr lang="fa-IR" sz="1292">
                <a:solidFill>
                  <a:prstClr val="black"/>
                </a:solidFill>
                <a:cs typeface="B Nazanin" pitchFamily="2" charset="-78"/>
              </a:rPr>
              <a:t> </a:t>
            </a: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قطعات Soluflex از استیل گالوانیزه ساخته شده </a:t>
            </a:r>
            <a:r>
              <a:rPr lang="fa-IR" sz="1292">
                <a:solidFill>
                  <a:prstClr val="black"/>
                </a:solidFill>
                <a:cs typeface="B Nazanin" pitchFamily="2" charset="-78"/>
              </a:rPr>
              <a:t>است.</a:t>
            </a: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قطعات نگهدارنده از پلی پروپیلن بازیافت شونده ساخته شده است.</a:t>
            </a:r>
          </a:p>
          <a:p>
            <a:pPr algn="justLow" defTabSz="843880" eaLnBrk="0" fontAlgn="base" hangingPunct="0">
              <a:spcBef>
                <a:spcPct val="0"/>
              </a:spcBef>
              <a:spcAft>
                <a:spcPct val="0"/>
              </a:spcAft>
            </a:pPr>
            <a:r>
              <a:rPr lang="fa-IR" sz="1292" dirty="0">
                <a:solidFill>
                  <a:prstClr val="black"/>
                </a:solidFill>
                <a:cs typeface="B Nazanin" pitchFamily="2" charset="-78"/>
              </a:rPr>
              <a:t>  امنیت                                                                </a:t>
            </a:r>
            <a:r>
              <a:rPr lang="fa-IR" sz="1292">
                <a:solidFill>
                  <a:prstClr val="black"/>
                </a:solidFill>
                <a:cs typeface="B Nazanin" pitchFamily="2" charset="-78"/>
              </a:rPr>
              <a:t> </a:t>
            </a: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در هر 100 متر مربع سیستم اتصال به زمین تعبیه شده </a:t>
            </a:r>
            <a:r>
              <a:rPr lang="fa-IR" sz="1292">
                <a:solidFill>
                  <a:prstClr val="black"/>
                </a:solidFill>
                <a:cs typeface="B Nazanin" pitchFamily="2" charset="-78"/>
              </a:rPr>
              <a:t>است.</a:t>
            </a: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قطعات ضد حریق مطابق با استاندارد BS EN B501-1 </a:t>
            </a:r>
          </a:p>
          <a:p>
            <a:pPr algn="justLow" defTabSz="843880" eaLnBrk="0" fontAlgn="base" hangingPunct="0">
              <a:spcBef>
                <a:spcPct val="0"/>
              </a:spcBef>
              <a:spcAft>
                <a:spcPct val="0"/>
              </a:spcAft>
            </a:pPr>
            <a:r>
              <a:rPr lang="fa-IR" sz="1292" dirty="0">
                <a:solidFill>
                  <a:prstClr val="black"/>
                </a:solidFill>
                <a:cs typeface="B Nazanin" pitchFamily="2" charset="-78"/>
              </a:rPr>
              <a:t>  ابعاد و وزن                                   </a:t>
            </a:r>
            <a:r>
              <a:rPr lang="fa-IR" sz="1292">
                <a:solidFill>
                  <a:prstClr val="black"/>
                </a:solidFill>
                <a:cs typeface="B Nazanin" pitchFamily="2" charset="-78"/>
              </a:rPr>
              <a:t> </a:t>
            </a: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ابعاد 225</a:t>
            </a:r>
            <a:r>
              <a:rPr lang="en-US" sz="1292" dirty="0">
                <a:solidFill>
                  <a:prstClr val="black"/>
                </a:solidFill>
                <a:cs typeface="B Nazanin" pitchFamily="2" charset="-78"/>
              </a:rPr>
              <a:t>×</a:t>
            </a:r>
            <a:r>
              <a:rPr lang="fa-IR" sz="1292" dirty="0">
                <a:solidFill>
                  <a:prstClr val="black"/>
                </a:solidFill>
                <a:cs typeface="B Nazanin" pitchFamily="2" charset="-78"/>
              </a:rPr>
              <a:t>225 میلیمتر با ضخامت </a:t>
            </a:r>
            <a:r>
              <a:rPr lang="fa-IR" sz="1292">
                <a:solidFill>
                  <a:prstClr val="black"/>
                </a:solidFill>
                <a:cs typeface="B Nazanin" pitchFamily="2" charset="-78"/>
              </a:rPr>
              <a:t>2 میلیمتر</a:t>
            </a: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وزن 20 کیلوگرم در هر </a:t>
            </a:r>
            <a:r>
              <a:rPr lang="fa-IR" sz="1292">
                <a:solidFill>
                  <a:prstClr val="black"/>
                </a:solidFill>
                <a:cs typeface="B Nazanin" pitchFamily="2" charset="-78"/>
              </a:rPr>
              <a:t>متر مربع</a:t>
            </a: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عایق صوتی در برابر ضربه مطابق با استاندارد </a:t>
            </a:r>
            <a:r>
              <a:rPr lang="fa-IR" sz="1292">
                <a:solidFill>
                  <a:prstClr val="black"/>
                </a:solidFill>
                <a:cs typeface="B Nazanin" pitchFamily="2" charset="-78"/>
              </a:rPr>
              <a:t>ISO717-2 </a:t>
            </a: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متعلقات زیاد مطابق با هر نیاز</a:t>
            </a:r>
          </a:p>
        </p:txBody>
      </p:sp>
      <p:pic>
        <p:nvPicPr>
          <p:cNvPr id="7" name="Picture 6" descr="Soluflex04.jpg"/>
          <p:cNvPicPr>
            <a:picLocks noChangeAspect="1"/>
          </p:cNvPicPr>
          <p:nvPr/>
        </p:nvPicPr>
        <p:blipFill>
          <a:blip r:embed="rId2"/>
          <a:stretch>
            <a:fillRect/>
          </a:stretch>
        </p:blipFill>
        <p:spPr>
          <a:xfrm>
            <a:off x="1030660" y="2431966"/>
            <a:ext cx="2954215" cy="3305908"/>
          </a:xfrm>
          <a:prstGeom prst="rect">
            <a:avLst/>
          </a:prstGeom>
          <a:ln>
            <a:noFill/>
          </a:ln>
          <a:effectLst>
            <a:outerShdw blurRad="190500" algn="tl" rotWithShape="0">
              <a:srgbClr val="000000">
                <a:alpha val="70000"/>
              </a:srgbClr>
            </a:outerShdw>
          </a:effectLst>
        </p:spPr>
      </p:pic>
      <p:sp>
        <p:nvSpPr>
          <p:cNvPr id="8" name="TextBox 7"/>
          <p:cNvSpPr txBox="1"/>
          <p:nvPr/>
        </p:nvSpPr>
        <p:spPr>
          <a:xfrm>
            <a:off x="6964881" y="969651"/>
            <a:ext cx="1262910"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Soluflex</a:t>
            </a:r>
            <a:endParaRPr lang="fa-IR" sz="1477" dirty="0">
              <a:solidFill>
                <a:srgbClr val="FF0000"/>
              </a:solidFill>
            </a:endParaRPr>
          </a:p>
        </p:txBody>
      </p:sp>
    </p:spTree>
    <p:extLst>
      <p:ext uri="{BB962C8B-B14F-4D97-AF65-F5344CB8AC3E}">
        <p14:creationId xmlns:p14="http://schemas.microsoft.com/office/powerpoint/2010/main" val="30726943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7"/>
          <p:cNvSpPr/>
          <p:nvPr/>
        </p:nvSpPr>
        <p:spPr>
          <a:xfrm>
            <a:off x="1055078" y="1368463"/>
            <a:ext cx="7172713" cy="4692562"/>
          </a:xfrm>
          <a:prstGeom prst="rect">
            <a:avLst/>
          </a:prstGeom>
          <a:noFill/>
          <a:ln>
            <a:noFill/>
          </a:ln>
        </p:spPr>
        <p:txBody>
          <a:bodyPr wrap="square" lIns="118169" tIns="59084" rIns="118169" bIns="59084">
            <a:spAutoFit/>
          </a:bodyPr>
          <a:lstStyle/>
          <a:p>
            <a:pPr algn="justLow" defTabSz="843880" eaLnBrk="0" fontAlgn="base" hangingPunct="0">
              <a:spcBef>
                <a:spcPct val="0"/>
              </a:spcBef>
              <a:spcAft>
                <a:spcPct val="0"/>
              </a:spcAft>
            </a:pPr>
            <a:r>
              <a:rPr lang="fa-IR" sz="1292" dirty="0">
                <a:solidFill>
                  <a:prstClr val="black"/>
                </a:solidFill>
                <a:cs typeface="B Nazanin" pitchFamily="2" charset="-78"/>
              </a:rPr>
              <a:t>با توجه به کاربردهای متنوع Soluflex، ارائه مجموعه‌ای از متعلقات کاملاً ضروری به نظر می‌رسد. در زیر به تعداد محدودی از متعلقات ارائه شده Soluflex ، پرداخته خواهد شد.</a:t>
            </a:r>
          </a:p>
          <a:p>
            <a:pPr algn="justLow" defTabSz="843880" eaLnBrk="0" fontAlgn="base" hangingPunct="0">
              <a:spcBef>
                <a:spcPct val="0"/>
              </a:spcBef>
              <a:spcAft>
                <a:spcPct val="0"/>
              </a:spcAft>
            </a:pPr>
            <a:r>
              <a:rPr lang="fa-IR" sz="1292" dirty="0">
                <a:solidFill>
                  <a:prstClr val="black"/>
                </a:solidFill>
                <a:cs typeface="B Nazanin" pitchFamily="2" charset="-78"/>
              </a:rPr>
              <a:t>   از جمله این متعلقات می‌توان به موارد زیر اشاره </a:t>
            </a:r>
            <a:r>
              <a:rPr lang="fa-IR" sz="1292">
                <a:solidFill>
                  <a:prstClr val="black"/>
                </a:solidFill>
                <a:cs typeface="B Nazanin" pitchFamily="2" charset="-78"/>
              </a:rPr>
              <a:t>داشت:</a:t>
            </a:r>
            <a:endParaRPr lang="en-US" sz="1292">
              <a:solidFill>
                <a:prstClr val="black"/>
              </a:solidFill>
              <a:cs typeface="B Nazanin" pitchFamily="2" charset="-78"/>
            </a:endParaRPr>
          </a:p>
          <a:p>
            <a:pPr algn="justLow" defTabSz="843880" eaLnBrk="0" fontAlgn="base" hangingPunct="0">
              <a:spcBef>
                <a:spcPct val="0"/>
              </a:spcBef>
              <a:spcAft>
                <a:spcPct val="0"/>
              </a:spcAft>
            </a:pPr>
            <a:endParaRPr lang="fa-IR" sz="1292" dirty="0">
              <a:solidFill>
                <a:prstClr val="black"/>
              </a:solidFill>
              <a:cs typeface="B Nazanin" pitchFamily="2" charset="-78"/>
            </a:endParaRPr>
          </a:p>
          <a:p>
            <a:pPr algn="justLow" defTabSz="843880" eaLnBrk="0" fontAlgn="base" hangingPunct="0">
              <a:spcBef>
                <a:spcPct val="0"/>
              </a:spcBef>
              <a:spcAft>
                <a:spcPct val="0"/>
              </a:spcAft>
            </a:pPr>
            <a:r>
              <a:rPr lang="fa-IR" sz="1292" dirty="0">
                <a:solidFill>
                  <a:prstClr val="black"/>
                </a:solidFill>
                <a:cs typeface="B Nazanin" pitchFamily="2" charset="-78"/>
              </a:rPr>
              <a:t>   ● ستون مجازی به ارتفاع 70 سانتی متر (</a:t>
            </a:r>
            <a:r>
              <a:rPr lang="fa-IR" sz="1292">
                <a:solidFill>
                  <a:prstClr val="black"/>
                </a:solidFill>
                <a:cs typeface="B Nazanin" pitchFamily="2" charset="-78"/>
              </a:rPr>
              <a:t>مادولار)</a:t>
            </a:r>
            <a:endParaRPr lang="en-US" sz="1292">
              <a:solidFill>
                <a:prstClr val="black"/>
              </a:solidFill>
              <a:cs typeface="B Nazanin" pitchFamily="2" charset="-78"/>
            </a:endParaRP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انواع Box کف مادولار (جهت نصب انواع مکانیزم‌های Program </a:t>
            </a:r>
            <a:r>
              <a:rPr lang="fa-IR" sz="1292">
                <a:solidFill>
                  <a:prstClr val="black"/>
                </a:solidFill>
                <a:cs typeface="B Nazanin" pitchFamily="2" charset="-78"/>
              </a:rPr>
              <a:t>Mosaic)</a:t>
            </a:r>
            <a:endParaRPr lang="en-US" sz="1292">
              <a:solidFill>
                <a:prstClr val="black"/>
              </a:solidFill>
              <a:cs typeface="B Nazanin" pitchFamily="2" charset="-78"/>
            </a:endParaRP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صفحات دو لبه‌ای و تک لبه‌ای در محل اتصال (interface) </a:t>
            </a:r>
            <a:r>
              <a:rPr lang="fa-IR" sz="1292">
                <a:solidFill>
                  <a:prstClr val="black"/>
                </a:solidFill>
                <a:cs typeface="B Nazanin" pitchFamily="2" charset="-78"/>
              </a:rPr>
              <a:t>به دیوار</a:t>
            </a:r>
            <a:endParaRPr lang="en-US" sz="1292">
              <a:solidFill>
                <a:prstClr val="black"/>
              </a:solidFill>
              <a:cs typeface="B Nazanin" pitchFamily="2" charset="-78"/>
            </a:endParaRP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پلکان (Step) جهت پوشاندن لبه‌های آزاد </a:t>
            </a:r>
            <a:r>
              <a:rPr lang="fa-IR" sz="1292">
                <a:solidFill>
                  <a:prstClr val="black"/>
                </a:solidFill>
                <a:cs typeface="B Nazanin" pitchFamily="2" charset="-78"/>
              </a:rPr>
              <a:t>Soluflex </a:t>
            </a:r>
            <a:endParaRPr lang="en-US" sz="1292">
              <a:solidFill>
                <a:prstClr val="black"/>
              </a:solidFill>
              <a:cs typeface="B Nazanin" pitchFamily="2" charset="-78"/>
            </a:endParaRP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قطعه گوشه (Step Corner) جهت پوشاندن سطح مشترک </a:t>
            </a:r>
            <a:r>
              <a:rPr lang="fa-IR" sz="1292">
                <a:solidFill>
                  <a:prstClr val="black"/>
                </a:solidFill>
                <a:cs typeface="B Nazanin" pitchFamily="2" charset="-78"/>
              </a:rPr>
              <a:t>دو تایل</a:t>
            </a:r>
            <a:endParaRPr lang="en-US" sz="1292">
              <a:solidFill>
                <a:prstClr val="black"/>
              </a:solidFill>
              <a:cs typeface="B Nazanin" pitchFamily="2" charset="-78"/>
            </a:endParaRP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رمپ (Ramp) در مکان‌هایی که تغییر ارتفاع به صورت </a:t>
            </a:r>
            <a:r>
              <a:rPr lang="fa-IR" sz="1292">
                <a:solidFill>
                  <a:prstClr val="black"/>
                </a:solidFill>
                <a:cs typeface="B Nazanin" pitchFamily="2" charset="-78"/>
              </a:rPr>
              <a:t>ناگهانی می‌باشد</a:t>
            </a:r>
            <a:endParaRPr lang="en-US" sz="1292">
              <a:solidFill>
                <a:prstClr val="black"/>
              </a:solidFill>
              <a:cs typeface="B Nazanin" pitchFamily="2" charset="-78"/>
            </a:endParaRP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قطعه اتصال به زمین (جهت از بین بردن اختلاف پتانسیل و حفظ </a:t>
            </a:r>
            <a:r>
              <a:rPr lang="fa-IR" sz="1292">
                <a:solidFill>
                  <a:prstClr val="black"/>
                </a:solidFill>
                <a:cs typeface="B Nazanin" pitchFamily="2" charset="-78"/>
              </a:rPr>
              <a:t>امنیت)</a:t>
            </a:r>
            <a:endParaRPr lang="en-US" sz="1292">
              <a:solidFill>
                <a:prstClr val="black"/>
              </a:solidFill>
              <a:cs typeface="B Nazanin" pitchFamily="2" charset="-78"/>
            </a:endParaRP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تایل مخصوص قرار گرفتن </a:t>
            </a:r>
            <a:r>
              <a:rPr lang="fa-IR" sz="1292">
                <a:solidFill>
                  <a:prstClr val="black"/>
                </a:solidFill>
                <a:cs typeface="B Nazanin" pitchFamily="2" charset="-78"/>
              </a:rPr>
              <a:t>انواع Boxها</a:t>
            </a:r>
            <a:endParaRPr lang="en-US" sz="1292">
              <a:solidFill>
                <a:prstClr val="black"/>
              </a:solidFill>
              <a:cs typeface="B Nazanin" pitchFamily="2" charset="-78"/>
            </a:endParaRP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 انواع قطعات مخصوص جهت نصب مادول‌های (مکانیزم‌ها) </a:t>
            </a:r>
            <a:r>
              <a:rPr lang="fa-IR" sz="1292">
                <a:solidFill>
                  <a:prstClr val="black"/>
                </a:solidFill>
                <a:cs typeface="B Nazanin" pitchFamily="2" charset="-78"/>
              </a:rPr>
              <a:t>لگراند </a:t>
            </a:r>
            <a:endParaRPr lang="en-US" sz="1292">
              <a:solidFill>
                <a:prstClr val="black"/>
              </a:solidFill>
              <a:cs typeface="B Nazanin" pitchFamily="2" charset="-78"/>
            </a:endParaRPr>
          </a:p>
          <a:p>
            <a:pPr algn="justLow" defTabSz="843880" eaLnBrk="0" fontAlgn="base" hangingPunct="0">
              <a:spcBef>
                <a:spcPct val="0"/>
              </a:spcBef>
              <a:spcAft>
                <a:spcPct val="0"/>
              </a:spcAft>
            </a:pPr>
            <a:r>
              <a:rPr lang="fa-IR" sz="1292" dirty="0">
                <a:solidFill>
                  <a:prstClr val="black"/>
                </a:solidFill>
                <a:cs typeface="B Nazanin" pitchFamily="2" charset="-78"/>
              </a:rPr>
              <a:t/>
            </a:r>
            <a:br>
              <a:rPr lang="fa-IR" sz="1292" dirty="0">
                <a:solidFill>
                  <a:prstClr val="black"/>
                </a:solidFill>
                <a:cs typeface="B Nazanin" pitchFamily="2" charset="-78"/>
              </a:rPr>
            </a:br>
            <a:r>
              <a:rPr lang="fa-IR" sz="1292" dirty="0">
                <a:solidFill>
                  <a:prstClr val="black"/>
                </a:solidFill>
                <a:cs typeface="B Nazanin" pitchFamily="2" charset="-78"/>
              </a:rPr>
              <a:t>   </a:t>
            </a:r>
            <a:r>
              <a:rPr lang="fa-IR" sz="1292">
                <a:solidFill>
                  <a:prstClr val="black"/>
                </a:solidFill>
                <a:cs typeface="B Nazanin" pitchFamily="2" charset="-78"/>
              </a:rPr>
              <a:t>● Cable Snake </a:t>
            </a:r>
            <a:r>
              <a:rPr lang="fa-IR" sz="1292" dirty="0">
                <a:solidFill>
                  <a:prstClr val="black"/>
                </a:solidFill>
                <a:cs typeface="B Nazanin" pitchFamily="2" charset="-78"/>
              </a:rPr>
              <a:t>جهت انتقال مستقیم کابل‌های به سیستم مورد </a:t>
            </a:r>
            <a:r>
              <a:rPr lang="fa-IR" sz="1292">
                <a:solidFill>
                  <a:prstClr val="black"/>
                </a:solidFill>
                <a:cs typeface="B Nazanin" pitchFamily="2" charset="-78"/>
              </a:rPr>
              <a:t>نظر در دو رنگ</a:t>
            </a:r>
            <a:endParaRPr lang="en-US" sz="1292">
              <a:solidFill>
                <a:prstClr val="black"/>
              </a:solidFill>
              <a:cs typeface="B Nazanin" pitchFamily="2" charset="-78"/>
            </a:endParaRPr>
          </a:p>
        </p:txBody>
      </p:sp>
      <p:sp>
        <p:nvSpPr>
          <p:cNvPr id="4" name="TextBox 3"/>
          <p:cNvSpPr txBox="1"/>
          <p:nvPr/>
        </p:nvSpPr>
        <p:spPr>
          <a:xfrm>
            <a:off x="6964881" y="969651"/>
            <a:ext cx="1262910"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defTabSz="843880" eaLnBrk="0" fontAlgn="base" hangingPunct="0">
              <a:spcBef>
                <a:spcPct val="0"/>
              </a:spcBef>
              <a:spcAft>
                <a:spcPct val="0"/>
              </a:spcAft>
            </a:pPr>
            <a:r>
              <a:rPr lang="fa-IR" sz="1477">
                <a:solidFill>
                  <a:prstClr val="black"/>
                </a:solidFill>
              </a:rPr>
              <a:t>Soluflex</a:t>
            </a:r>
            <a:endParaRPr lang="fa-IR" sz="1477" dirty="0">
              <a:solidFill>
                <a:srgbClr val="FF0000"/>
              </a:solidFill>
            </a:endParaRPr>
          </a:p>
        </p:txBody>
      </p:sp>
    </p:spTree>
    <p:extLst>
      <p:ext uri="{BB962C8B-B14F-4D97-AF65-F5344CB8AC3E}">
        <p14:creationId xmlns:p14="http://schemas.microsoft.com/office/powerpoint/2010/main" val="30883306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6200489" y="969651"/>
            <a:ext cx="2027302" cy="319639"/>
          </a:xfrm>
          <a:prstGeom prst="rect">
            <a:avLst/>
          </a:prstGeom>
          <a:solidFill>
            <a:schemeClr val="tx1">
              <a:lumMod val="65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a:solidFill>
                  <a:prstClr val="black">
                    <a:lumMod val="95000"/>
                    <a:lumOff val="5000"/>
                  </a:prstClr>
                </a:solidFill>
              </a:rPr>
              <a:t>منابع</a:t>
            </a:r>
            <a:endParaRPr lang="en-US" sz="1292">
              <a:solidFill>
                <a:prstClr val="black">
                  <a:lumMod val="95000"/>
                  <a:lumOff val="5000"/>
                </a:prstClr>
              </a:solidFill>
            </a:endParaRPr>
          </a:p>
        </p:txBody>
      </p:sp>
      <p:sp>
        <p:nvSpPr>
          <p:cNvPr id="4" name="Rectangle 1"/>
          <p:cNvSpPr>
            <a:spLocks noChangeArrowheads="1"/>
          </p:cNvSpPr>
          <p:nvPr/>
        </p:nvSpPr>
        <p:spPr bwMode="auto">
          <a:xfrm>
            <a:off x="2644401" y="1567870"/>
            <a:ext cx="5649858" cy="1511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en-GB" sz="1292">
                <a:solidFill>
                  <a:prstClr val="black"/>
                </a:solidFill>
                <a:latin typeface="Times New Roman" pitchFamily="18" charset="0"/>
                <a:cs typeface="Times New Roman" pitchFamily="18" charset="0"/>
                <a:hlinkClick r:id="rId2"/>
              </a:rPr>
              <a:t>http://www.omran118.com/Categories/Flooring.aspx</a:t>
            </a:r>
            <a:endParaRPr lang="en-US" sz="1292">
              <a:solidFill>
                <a:prstClr val="black"/>
              </a:solidFill>
              <a:latin typeface="Times New Roman" pitchFamily="18" charset="0"/>
              <a:cs typeface="Times New Roman" pitchFamily="18" charset="0"/>
            </a:endParaRPr>
          </a:p>
          <a:p>
            <a:pPr algn="justLow"/>
            <a:r>
              <a:rPr lang="en-GB" sz="1292" b="1">
                <a:solidFill>
                  <a:prstClr val="black"/>
                </a:solidFill>
                <a:latin typeface="Times New Roman" pitchFamily="18" charset="0"/>
                <a:cs typeface="Times New Roman" pitchFamily="18" charset="0"/>
                <a:hlinkClick r:id="rId3"/>
              </a:rPr>
              <a:t>http://</a:t>
            </a:r>
            <a:r>
              <a:rPr lang="en-GB" sz="1292">
                <a:solidFill>
                  <a:prstClr val="black"/>
                </a:solidFill>
                <a:latin typeface="Times New Roman" pitchFamily="18" charset="0"/>
                <a:cs typeface="Times New Roman" pitchFamily="18" charset="0"/>
                <a:hlinkClick r:id="rId3"/>
              </a:rPr>
              <a:t>iranazeen.mihanblog.com/post/7</a:t>
            </a:r>
            <a:endParaRPr lang="en-US" sz="1292">
              <a:solidFill>
                <a:prstClr val="black"/>
              </a:solidFill>
              <a:latin typeface="Times New Roman" pitchFamily="18" charset="0"/>
              <a:cs typeface="Times New Roman" pitchFamily="18" charset="0"/>
            </a:endParaRPr>
          </a:p>
          <a:p>
            <a:pPr algn="justLow"/>
            <a:r>
              <a:rPr lang="en-GB" sz="1292" b="1">
                <a:solidFill>
                  <a:prstClr val="black"/>
                </a:solidFill>
                <a:latin typeface="Times New Roman" pitchFamily="18" charset="0"/>
                <a:cs typeface="Times New Roman" pitchFamily="18" charset="0"/>
                <a:hlinkClick r:id="rId4"/>
              </a:rPr>
              <a:t>http://architecthabibi.blogfa.com/post-19.aspx</a:t>
            </a:r>
            <a:endParaRPr lang="en-US" sz="1292">
              <a:solidFill>
                <a:prstClr val="black"/>
              </a:solidFill>
              <a:latin typeface="Times New Roman" pitchFamily="18" charset="0"/>
              <a:cs typeface="Times New Roman" pitchFamily="18" charset="0"/>
            </a:endParaRPr>
          </a:p>
          <a:p>
            <a:pPr algn="justLow">
              <a:buClr>
                <a:prstClr val="black">
                  <a:lumMod val="85000"/>
                  <a:lumOff val="15000"/>
                </a:prstClr>
              </a:buClr>
              <a:buSzPct val="125000"/>
            </a:pPr>
            <a:r>
              <a:rPr lang="fa-IR" sz="1292">
                <a:solidFill>
                  <a:prstClr val="black"/>
                </a:solidFill>
                <a:latin typeface="Times New Roman" pitchFamily="18" charset="0"/>
                <a:ea typeface="Majalla UI"/>
                <a:cs typeface="B Nazanin" pitchFamily="2" charset="-78"/>
              </a:rPr>
              <a:t>پروژه ترم‏های گذشته</a:t>
            </a:r>
            <a:endParaRPr lang="en-US" sz="1292">
              <a:solidFill>
                <a:prstClr val="black"/>
              </a:solidFill>
              <a:latin typeface="Times New Roman" pitchFamily="18" charset="0"/>
              <a:ea typeface="Majalla UI"/>
              <a:cs typeface="B Nazanin" pitchFamily="2" charset="-78"/>
            </a:endParaRPr>
          </a:p>
          <a:p>
            <a:pPr algn="justLow">
              <a:buClr>
                <a:prstClr val="black">
                  <a:lumMod val="85000"/>
                  <a:lumOff val="15000"/>
                </a:prstClr>
              </a:buClr>
              <a:buSzPct val="125000"/>
            </a:pPr>
            <a:r>
              <a:rPr lang="fa-IR" sz="1292">
                <a:solidFill>
                  <a:prstClr val="black"/>
                </a:solidFill>
                <a:latin typeface="Times New Roman" pitchFamily="18" charset="0"/>
                <a:ea typeface="Majalla UI"/>
                <a:cs typeface="B Nazanin" pitchFamily="2" charset="-78"/>
              </a:rPr>
              <a:t>عناصر و جزئیات اجرایی ساختمان – سیدمحمد حسن کزازی و فرزانه عصاری</a:t>
            </a:r>
          </a:p>
          <a:p>
            <a:pPr algn="justLow">
              <a:buClr>
                <a:prstClr val="black">
                  <a:lumMod val="85000"/>
                  <a:lumOff val="15000"/>
                </a:prstClr>
              </a:buClr>
              <a:buSzPct val="125000"/>
            </a:pPr>
            <a:r>
              <a:rPr lang="fa-IR" sz="1292">
                <a:solidFill>
                  <a:prstClr val="black"/>
                </a:solidFill>
                <a:latin typeface="Times New Roman" pitchFamily="18" charset="0"/>
                <a:ea typeface="Majalla UI"/>
                <a:cs typeface="B Nazanin" pitchFamily="2" charset="-78"/>
              </a:rPr>
              <a:t>یوتیوب</a:t>
            </a:r>
          </a:p>
          <a:p>
            <a:pPr algn="justLow">
              <a:buClr>
                <a:prstClr val="black">
                  <a:lumMod val="85000"/>
                  <a:lumOff val="15000"/>
                </a:prstClr>
              </a:buClr>
              <a:buSzPct val="125000"/>
            </a:pPr>
            <a:r>
              <a:rPr lang="fa-IR" sz="1292">
                <a:solidFill>
                  <a:prstClr val="black"/>
                </a:solidFill>
                <a:ea typeface="Majalla UI"/>
                <a:cs typeface="B Nazanin" pitchFamily="2" charset="-78"/>
              </a:rPr>
              <a:t>گوگل.</a:t>
            </a:r>
          </a:p>
        </p:txBody>
      </p:sp>
    </p:spTree>
    <p:extLst>
      <p:ext uri="{BB962C8B-B14F-4D97-AF65-F5344CB8AC3E}">
        <p14:creationId xmlns:p14="http://schemas.microsoft.com/office/powerpoint/2010/main" val="4418040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
          <p:cNvSpPr>
            <a:spLocks noChangeArrowheads="1"/>
          </p:cNvSpPr>
          <p:nvPr/>
        </p:nvSpPr>
        <p:spPr bwMode="auto">
          <a:xfrm>
            <a:off x="3933540" y="1833747"/>
            <a:ext cx="4306180" cy="1908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fa-IR" sz="1292" dirty="0">
                <a:solidFill>
                  <a:prstClr val="black"/>
                </a:solidFill>
                <a:cs typeface="B Nazanin" pitchFamily="2" charset="-78"/>
              </a:rPr>
              <a:t>25 تا 30 سانتی‏متر روی خاک کوبیده شده را قلوه درشت چیده و سپس روی آن یک قشر مخلوط شن درشت می ریزند تا فواصل خالی بالای قلوه ها را پر کرده و یک سانتی متر روی کلیه سطوح را می‏پوشانند و سپس روی آن یک قشر بتن نوع </a:t>
            </a:r>
            <a:r>
              <a:rPr lang="en-US" sz="1108" dirty="0">
                <a:solidFill>
                  <a:prstClr val="black"/>
                </a:solidFill>
                <a:latin typeface="Times New Roman" pitchFamily="18" charset="0"/>
                <a:cs typeface="Times New Roman" pitchFamily="18" charset="0"/>
              </a:rPr>
              <a:t>B150</a:t>
            </a:r>
            <a:r>
              <a:rPr lang="fa-IR" sz="1292" dirty="0">
                <a:solidFill>
                  <a:prstClr val="black"/>
                </a:solidFill>
                <a:cs typeface="B Nazanin" pitchFamily="2" charset="-78"/>
              </a:rPr>
              <a:t> به ضخامت حداقل 5 سانتیمتر ریخته و سپس روی آن را فرش می کنند. </a:t>
            </a:r>
          </a:p>
          <a:p>
            <a:pPr>
              <a:buFont typeface="Arial" pitchFamily="34" charset="0"/>
              <a:buChar char="•"/>
            </a:pPr>
            <a:r>
              <a:rPr lang="fa-IR" sz="1292" dirty="0">
                <a:solidFill>
                  <a:prstClr val="black"/>
                </a:solidFill>
                <a:cs typeface="B Nazanin" pitchFamily="2" charset="-78"/>
              </a:rPr>
              <a:t>  درصورتی که رطوبت زیاد باشد به گونه ای که بلوکاژکف نتواند مانع نفوذ رطوبت شود، همچنین به منظور هر نوع کفپوش پلاستیکی، لاستیکی، چوبی و مانند این‏ها، باید سطح زیر فرش را با عایق رطوبتی مناسب عایق‏کاری نمود.</a:t>
            </a:r>
            <a:endParaRPr lang="en-US" sz="1292" dirty="0">
              <a:solidFill>
                <a:prstClr val="black"/>
              </a:solidFill>
              <a:cs typeface="B Nazanin" pitchFamily="2" charset="-78"/>
            </a:endParaRPr>
          </a:p>
          <a:p>
            <a:pPr>
              <a:buFont typeface="Arial" pitchFamily="34" charset="0"/>
              <a:buChar char="•"/>
            </a:pPr>
            <a:r>
              <a:rPr lang="fa-IR" sz="1292" dirty="0">
                <a:solidFill>
                  <a:prstClr val="black"/>
                </a:solidFill>
                <a:cs typeface="B Nazanin" pitchFamily="2" charset="-78"/>
              </a:rPr>
              <a:t>  تأسیسات زیرزمینی باید قبل از ریختن بتن در جای خود (در فضای بلوکاژ) مستقر شده باشند و لوله های آب و فاضلاب باید در زیر بتن کف قرار گیرند.</a:t>
            </a:r>
            <a:endParaRPr lang="en-US" sz="1292" dirty="0">
              <a:solidFill>
                <a:prstClr val="black"/>
              </a:solidFill>
              <a:cs typeface="B Nazanin" pitchFamily="2" charset="-78"/>
            </a:endParaRPr>
          </a:p>
        </p:txBody>
      </p:sp>
      <p:sp>
        <p:nvSpPr>
          <p:cNvPr id="9" name="TextBox 8"/>
          <p:cNvSpPr txBox="1"/>
          <p:nvPr/>
        </p:nvSpPr>
        <p:spPr>
          <a:xfrm>
            <a:off x="6157532" y="969651"/>
            <a:ext cx="2082188"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477" dirty="0">
                <a:solidFill>
                  <a:prstClr val="black"/>
                </a:solidFill>
              </a:rPr>
              <a:t>نحوه انجام عملیات زیرسازی</a:t>
            </a:r>
            <a:endParaRPr lang="en-US" sz="1292" dirty="0">
              <a:solidFill>
                <a:prstClr val="black"/>
              </a:solidFill>
            </a:endParaRPr>
          </a:p>
        </p:txBody>
      </p:sp>
      <p:sp>
        <p:nvSpPr>
          <p:cNvPr id="11" name="TextBox 10"/>
          <p:cNvSpPr txBox="1"/>
          <p:nvPr/>
        </p:nvSpPr>
        <p:spPr>
          <a:xfrm>
            <a:off x="5989247" y="1496329"/>
            <a:ext cx="2250473" cy="291170"/>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sz="1292" dirty="0">
                <a:solidFill>
                  <a:srgbClr val="FF0000"/>
                </a:solidFill>
              </a:rPr>
              <a:t>کف‏سازی بر روی خاک و محوطه :</a:t>
            </a:r>
            <a:endParaRPr lang="en-US" sz="1292" dirty="0">
              <a:solidFill>
                <a:srgbClr val="FF0000"/>
              </a:solidFill>
            </a:endParaRPr>
          </a:p>
        </p:txBody>
      </p:sp>
      <p:pic>
        <p:nvPicPr>
          <p:cNvPr id="14" name="Picture 13" descr="D:\bus\فایل خام\New folder\DSC04008.JPG"/>
          <p:cNvPicPr/>
          <p:nvPr/>
        </p:nvPicPr>
        <p:blipFill>
          <a:blip r:embed="rId2" cstate="print">
            <a:lum bright="30000" contrast="40000"/>
          </a:blip>
          <a:srcRect t="5534" r="24965" b="23518"/>
          <a:stretch>
            <a:fillRect/>
          </a:stretch>
        </p:blipFill>
        <p:spPr bwMode="auto">
          <a:xfrm>
            <a:off x="5890855" y="3890599"/>
            <a:ext cx="2835539" cy="2373940"/>
          </a:xfrm>
          <a:prstGeom prst="rect">
            <a:avLst/>
          </a:prstGeom>
          <a:ln>
            <a:noFill/>
          </a:ln>
          <a:effectLst>
            <a:softEdge rad="112500"/>
          </a:effectLst>
        </p:spPr>
      </p:pic>
      <p:pic>
        <p:nvPicPr>
          <p:cNvPr id="15" name="Picture 14" descr="D:\bus\فایل خام\New folder\DSC04009.JPG"/>
          <p:cNvPicPr/>
          <p:nvPr/>
        </p:nvPicPr>
        <p:blipFill>
          <a:blip r:embed="rId3" cstate="print">
            <a:lum bright="30000" contrast="40000"/>
          </a:blip>
          <a:srcRect r="26954" b="16718"/>
          <a:stretch>
            <a:fillRect/>
          </a:stretch>
        </p:blipFill>
        <p:spPr bwMode="auto">
          <a:xfrm>
            <a:off x="3187202" y="3890599"/>
            <a:ext cx="2835539" cy="2373940"/>
          </a:xfrm>
          <a:prstGeom prst="rect">
            <a:avLst/>
          </a:prstGeom>
          <a:ln>
            <a:noFill/>
          </a:ln>
          <a:effectLst>
            <a:softEdge rad="112500"/>
          </a:effectLst>
        </p:spPr>
      </p:pic>
      <p:pic>
        <p:nvPicPr>
          <p:cNvPr id="17" name="Picture 16" descr="D:\bus\فایل خام\New folder\DSC04010.JPG"/>
          <p:cNvPicPr/>
          <p:nvPr/>
        </p:nvPicPr>
        <p:blipFill>
          <a:blip r:embed="rId4" cstate="print">
            <a:lum bright="45000" contrast="40000"/>
            <a:extLst>
              <a:ext uri="{BEBA8EAE-BF5A-486C-A8C5-ECC9F3942E4B}">
                <a14:imgProps xmlns:a14="http://schemas.microsoft.com/office/drawing/2010/main">
                  <a14:imgLayer r:embed="rId5">
                    <a14:imgEffect>
                      <a14:sharpenSoften amount="50000"/>
                    </a14:imgEffect>
                  </a14:imgLayer>
                </a14:imgProps>
              </a:ext>
            </a:extLst>
          </a:blip>
          <a:srcRect l="17581" t="7313" r="24161"/>
          <a:stretch>
            <a:fillRect/>
          </a:stretch>
        </p:blipFill>
        <p:spPr bwMode="auto">
          <a:xfrm>
            <a:off x="351663" y="461575"/>
            <a:ext cx="3231196" cy="3956566"/>
          </a:xfrm>
          <a:prstGeom prst="rect">
            <a:avLst/>
          </a:prstGeom>
          <a:ln>
            <a:noFill/>
          </a:ln>
          <a:effectLst>
            <a:softEdge rad="112500"/>
          </a:effectLst>
        </p:spPr>
      </p:pic>
    </p:spTree>
    <p:extLst>
      <p:ext uri="{BB962C8B-B14F-4D97-AF65-F5344CB8AC3E}">
        <p14:creationId xmlns:p14="http://schemas.microsoft.com/office/powerpoint/2010/main" val="21709126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1325020" y="1434933"/>
            <a:ext cx="6902771" cy="216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8169" tIns="59084" rIns="118169" bIns="59084">
            <a:spAutoFit/>
          </a:bodyPr>
          <a:lstStyle/>
          <a:p>
            <a:pPr algn="justLow"/>
            <a:r>
              <a:rPr lang="fa-IR" sz="1292" dirty="0">
                <a:solidFill>
                  <a:prstClr val="black"/>
                </a:solidFill>
                <a:cs typeface="B Nazanin" pitchFamily="2" charset="-78"/>
              </a:rPr>
              <a:t>نقش عمده آن ایجاد یک سطح مستوی و مقاوم برای انجام فرش کف است.</a:t>
            </a:r>
          </a:p>
          <a:p>
            <a:pPr algn="justLow"/>
            <a:endParaRPr lang="en-US" sz="554" dirty="0">
              <a:solidFill>
                <a:prstClr val="black"/>
              </a:solidFill>
              <a:cs typeface="B Nazanin" pitchFamily="2" charset="-78"/>
            </a:endParaRPr>
          </a:p>
          <a:p>
            <a:pPr algn="justLow"/>
            <a:r>
              <a:rPr lang="fa-IR" sz="1292" dirty="0">
                <a:solidFill>
                  <a:prstClr val="black"/>
                </a:solidFill>
                <a:cs typeface="B Nazanin" pitchFamily="2" charset="-78"/>
              </a:rPr>
              <a:t>از آنجا که در طبقات، زیرسازی باید حتی الامکان سبک باشد، از مصالح سبک مانند بتن سبک استفاده می شود. (بتن سبک مخلوطی است از پوکه معدنی یا کوره‏ای و حداقل مقدار سیمان 200 کیلوگرم در ازای 1000 کیلوگرم پوکه و شن و ماسه به ابعاد 0 تا 15 میلی‏متر) </a:t>
            </a:r>
            <a:endParaRPr lang="en-US" sz="1292" dirty="0">
              <a:solidFill>
                <a:prstClr val="black"/>
              </a:solidFill>
              <a:cs typeface="B Nazanin" pitchFamily="2" charset="-78"/>
            </a:endParaRPr>
          </a:p>
          <a:p>
            <a:pPr algn="justLow">
              <a:buFont typeface="Arial" pitchFamily="34" charset="0"/>
              <a:buChar char="•"/>
            </a:pPr>
            <a:endParaRPr lang="fa-IR" sz="554" dirty="0">
              <a:solidFill>
                <a:prstClr val="black"/>
              </a:solidFill>
              <a:cs typeface="B Nazanin" pitchFamily="2" charset="-78"/>
            </a:endParaRPr>
          </a:p>
          <a:p>
            <a:pPr algn="justLow">
              <a:buFont typeface="Arial" pitchFamily="34" charset="0"/>
              <a:buChar char="•"/>
            </a:pPr>
            <a:r>
              <a:rPr lang="fa-IR" sz="1292" dirty="0">
                <a:solidFill>
                  <a:prstClr val="black"/>
                </a:solidFill>
                <a:cs typeface="B Nazanin" pitchFamily="2" charset="-78"/>
              </a:rPr>
              <a:t>  بتن سبک به منظور تسطیح و عبور لوله‏های تأسیسات مورد استفاده قرار می‏گیرد. لذا در سیستم سقف کامپوزیت که سطح نهایی مستوی و مسطح است، لوله تأسیسات از زیر سقف عبور می کند و بتن سبک اجرا نمی شود.</a:t>
            </a:r>
          </a:p>
          <a:p>
            <a:pPr algn="justLow">
              <a:buFont typeface="Arial" pitchFamily="34" charset="0"/>
              <a:buChar char="•"/>
            </a:pPr>
            <a:endParaRPr lang="en-US" sz="554" dirty="0">
              <a:solidFill>
                <a:prstClr val="black"/>
              </a:solidFill>
              <a:cs typeface="B Nazanin" pitchFamily="2" charset="-78"/>
            </a:endParaRPr>
          </a:p>
          <a:p>
            <a:pPr algn="justLow">
              <a:buFont typeface="Arial" pitchFamily="34" charset="0"/>
              <a:buChar char="•"/>
            </a:pPr>
            <a:r>
              <a:rPr lang="fa-IR" sz="1292" dirty="0">
                <a:solidFill>
                  <a:prstClr val="black"/>
                </a:solidFill>
                <a:cs typeface="B Nazanin" pitchFamily="2" charset="-78"/>
              </a:rPr>
              <a:t>  در فضاهایی که امکان آب‏ریزی بر روی کف وجود دارد (مانند حمام و آشپزخانه)، پس از اجرای بتن کف، اقدام به عایق‏کاری با قیر و گونی می‏کنیم که در این حالت حداقل شیب مناسب برای شیب‏بندی سرویس ها و آشپزخانه 1.5% است</a:t>
            </a:r>
            <a:r>
              <a:rPr lang="fa-IR" sz="1292" dirty="0">
                <a:solidFill>
                  <a:prstClr val="white"/>
                </a:solidFill>
              </a:rPr>
              <a:t>.</a:t>
            </a:r>
            <a:endParaRPr lang="en-US" sz="1292" dirty="0">
              <a:solidFill>
                <a:prstClr val="white"/>
              </a:solidFill>
            </a:endParaRPr>
          </a:p>
          <a:p>
            <a:pPr algn="justLow"/>
            <a:endParaRPr lang="en-US" sz="1292" dirty="0">
              <a:solidFill>
                <a:prstClr val="black"/>
              </a:solidFill>
              <a:cs typeface="B Nazanin" pitchFamily="2" charset="-78"/>
            </a:endParaRPr>
          </a:p>
        </p:txBody>
      </p:sp>
      <p:sp>
        <p:nvSpPr>
          <p:cNvPr id="12" name="TextBox 11"/>
          <p:cNvSpPr txBox="1"/>
          <p:nvPr/>
        </p:nvSpPr>
        <p:spPr>
          <a:xfrm>
            <a:off x="6307032" y="1001217"/>
            <a:ext cx="1920759" cy="319639"/>
          </a:xfrm>
          <a:prstGeom prst="rect">
            <a:avLst/>
          </a:prstGeom>
          <a:solidFill>
            <a:schemeClr val="accent4">
              <a:lumMod val="40000"/>
              <a:lumOff val="60000"/>
            </a:schemeClr>
          </a:solidFill>
          <a:ln w="9525">
            <a:solidFill>
              <a:schemeClr val="bg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rtl="0"/>
            <a:r>
              <a:rPr lang="fa-IR" sz="1477" dirty="0">
                <a:solidFill>
                  <a:srgbClr val="FF0000"/>
                </a:solidFill>
              </a:rPr>
              <a:t>2. کف‏سازی درطبقات</a:t>
            </a:r>
            <a:endParaRPr lang="en-US" sz="1477" dirty="0">
              <a:solidFill>
                <a:srgbClr val="FF0000"/>
              </a:solidFill>
            </a:endParaRPr>
          </a:p>
        </p:txBody>
      </p:sp>
      <p:pic>
        <p:nvPicPr>
          <p:cNvPr id="13" name="Picture 12" descr="D:\bus\فایل خام\New folder\DSC04012.JPG"/>
          <p:cNvPicPr/>
          <p:nvPr/>
        </p:nvPicPr>
        <p:blipFill>
          <a:blip r:embed="rId2" cstate="print">
            <a:lum bright="40000" contrast="40000"/>
          </a:blip>
          <a:srcRect t="25767" r="1613"/>
          <a:stretch>
            <a:fillRect/>
          </a:stretch>
        </p:blipFill>
        <p:spPr bwMode="auto">
          <a:xfrm>
            <a:off x="681377" y="3956542"/>
            <a:ext cx="4022509" cy="2307997"/>
          </a:xfrm>
          <a:prstGeom prst="rect">
            <a:avLst/>
          </a:prstGeom>
          <a:ln>
            <a:noFill/>
          </a:ln>
          <a:effectLst>
            <a:softEdge rad="112500"/>
          </a:effectLst>
        </p:spPr>
      </p:pic>
    </p:spTree>
    <p:extLst>
      <p:ext uri="{BB962C8B-B14F-4D97-AF65-F5344CB8AC3E}">
        <p14:creationId xmlns:p14="http://schemas.microsoft.com/office/powerpoint/2010/main" val="40446445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TotalTime>
  <Words>7974</Words>
  <Application>Microsoft Office PowerPoint</Application>
  <PresentationFormat>On-screen Show (4:3)</PresentationFormat>
  <Paragraphs>487</Paragraphs>
  <Slides>74</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74</vt:i4>
      </vt:variant>
    </vt:vector>
  </HeadingPairs>
  <TitlesOfParts>
    <vt:vector size="83" baseType="lpstr">
      <vt:lpstr>Arial</vt:lpstr>
      <vt:lpstr>B Nazanin</vt:lpstr>
      <vt:lpstr>Calibri</vt:lpstr>
      <vt:lpstr>Constantia</vt:lpstr>
      <vt:lpstr>IranNastaliq</vt:lpstr>
      <vt:lpstr>Majalla UI</vt:lpstr>
      <vt:lpstr>Times New Roman</vt:lpstr>
      <vt:lpstr>Wingdings 2</vt:lpstr>
      <vt:lpstr>Flow</vt:lpstr>
      <vt:lpstr>پوشش های کف و انواع آن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پوشش های کف و انواع آن</dc:title>
  <dc:creator>Mohammad</dc:creator>
  <cp:lastModifiedBy>Mohammad</cp:lastModifiedBy>
  <cp:revision>1</cp:revision>
  <dcterms:created xsi:type="dcterms:W3CDTF">2020-06-14T03:06:47Z</dcterms:created>
  <dcterms:modified xsi:type="dcterms:W3CDTF">2020-06-16T12:33:32Z</dcterms:modified>
</cp:coreProperties>
</file>