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p:sldMasterIdLst>
    <p:sldMasterId id="2147483721"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Lst>
  <p:sldSz cx="9144000" cy="6858000" type="screen4x3"/>
  <p:notesSz cx="6858000" cy="9144000"/>
  <p:embeddedFontLst>
    <p:embeddedFont>
      <p:font typeface="Mj_Dimona" panose="020B0604020202020204" charset="-78"/>
      <p:regular r:id="rId14"/>
    </p:embeddedFont>
    <p:embeddedFont>
      <p:font typeface="Mj_Ghriba" panose="020B0604020202020204" charset="-78"/>
      <p:regular r:id="rId15"/>
    </p:embeddedFont>
    <p:embeddedFont>
      <p:font typeface="Wingdings 2" panose="05020102010507070707" pitchFamily="18" charset="2"/>
      <p:regular r:id="rId16"/>
    </p:embeddedFont>
    <p:embeddedFont>
      <p:font typeface="Mj_Faraj" panose="020B0604020202020204" charset="-78"/>
      <p:regular r:id="rId17"/>
    </p:embeddedFont>
    <p:embeddedFont>
      <p:font typeface="Century Schoolbook" panose="02040604050505020304" pitchFamily="18" charset="0"/>
      <p:regular r:id="rId18"/>
      <p:bold r:id="rId19"/>
      <p:italic r:id="rId20"/>
      <p:boldItalic r:id="rId21"/>
    </p:embeddedFont>
  </p:embeddedFontLst>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618"/>
    <a:srgbClr val="0046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E80D416-0B80-4CDA-AC29-AF0EE8177CA3}" type="datetimeFigureOut">
              <a:rPr lang="fa-IR" smtClean="0"/>
              <a:pPr/>
              <a:t>23/02/1442</a:t>
            </a:fld>
            <a:endParaRPr lang="fa-I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a-I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E230708A-8435-40F4-A72D-7C4179807C04}" type="slidenum">
              <a:rPr lang="fa-IR" smtClean="0"/>
              <a:pPr/>
              <a:t>‹#›</a:t>
            </a:fld>
            <a:endParaRPr lang="fa-IR"/>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0D416-0B80-4CDA-AC29-AF0EE8177CA3}" type="datetimeFigureOut">
              <a:rPr lang="fa-IR" smtClean="0"/>
              <a:pPr/>
              <a:t>23/02/1442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230708A-8435-40F4-A72D-7C4179807C04}" type="slidenum">
              <a:rPr lang="fa-IR" smtClean="0"/>
              <a:pPr/>
              <a:t>‹#›</a:t>
            </a:fld>
            <a:endParaRPr lang="fa-IR"/>
          </a:p>
        </p:txBody>
      </p:sp>
    </p:spTree>
  </p:cSld>
  <p:clrMapOvr>
    <a:masterClrMapping/>
  </p:clrMapOvr>
  <p:transition>
    <p:fade thruBlk="1"/>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80D416-0B80-4CDA-AC29-AF0EE8177CA3}" type="datetimeFigureOut">
              <a:rPr lang="fa-IR" smtClean="0"/>
              <a:pPr/>
              <a:t>23/02/1442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E230708A-8435-40F4-A72D-7C4179807C04}" type="slidenum">
              <a:rPr lang="fa-IR" smtClean="0"/>
              <a:pPr/>
              <a:t>‹#›</a:t>
            </a:fld>
            <a:endParaRPr lang="fa-IR"/>
          </a:p>
        </p:txBody>
      </p:sp>
    </p:spTree>
  </p:cSld>
  <p:clrMapOvr>
    <a:masterClrMapping/>
  </p:clrMapOvr>
  <p:transition>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E80D416-0B80-4CDA-AC29-AF0EE8177CA3}" type="datetimeFigureOut">
              <a:rPr lang="fa-IR" smtClean="0"/>
              <a:pPr/>
              <a:t>23/02/1442</a:t>
            </a:fld>
            <a:endParaRPr lang="fa-IR"/>
          </a:p>
        </p:txBody>
      </p:sp>
      <p:sp>
        <p:nvSpPr>
          <p:cNvPr id="9" name="Slide Number Placeholder 8"/>
          <p:cNvSpPr>
            <a:spLocks noGrp="1"/>
          </p:cNvSpPr>
          <p:nvPr>
            <p:ph type="sldNum" sz="quarter" idx="15"/>
          </p:nvPr>
        </p:nvSpPr>
        <p:spPr/>
        <p:txBody>
          <a:bodyPr rtlCol="0"/>
          <a:lstStyle/>
          <a:p>
            <a:fld id="{E230708A-8435-40F4-A72D-7C4179807C04}" type="slidenum">
              <a:rPr lang="fa-IR" smtClean="0"/>
              <a:pPr/>
              <a:t>‹#›</a:t>
            </a:fld>
            <a:endParaRPr lang="fa-IR"/>
          </a:p>
        </p:txBody>
      </p:sp>
      <p:sp>
        <p:nvSpPr>
          <p:cNvPr id="10" name="Footer Placeholder 9"/>
          <p:cNvSpPr>
            <a:spLocks noGrp="1"/>
          </p:cNvSpPr>
          <p:nvPr>
            <p:ph type="ftr" sz="quarter" idx="16"/>
          </p:nvPr>
        </p:nvSpPr>
        <p:spPr/>
        <p:txBody>
          <a:bodyPr rtlCol="0"/>
          <a:lstStyle/>
          <a:p>
            <a:endParaRPr lang="fa-IR"/>
          </a:p>
        </p:txBody>
      </p:sp>
    </p:spTree>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E80D416-0B80-4CDA-AC29-AF0EE8177CA3}" type="datetimeFigureOut">
              <a:rPr lang="fa-IR" smtClean="0"/>
              <a:pPr/>
              <a:t>23/02/1442</a:t>
            </a:fld>
            <a:endParaRPr lang="fa-I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a-I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E230708A-8435-40F4-A72D-7C4179807C04}" type="slidenum">
              <a:rPr lang="fa-IR" smtClean="0"/>
              <a:pPr/>
              <a:t>‹#›</a:t>
            </a:fld>
            <a:endParaRPr lang="fa-IR"/>
          </a:p>
        </p:txBody>
      </p:sp>
    </p:spTree>
  </p:cSld>
  <p:clrMapOvr>
    <a:overrideClrMapping bg1="dk1" tx1="lt1" bg2="dk2" tx2="lt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E80D416-0B80-4CDA-AC29-AF0EE8177CA3}" type="datetimeFigureOut">
              <a:rPr lang="fa-IR" smtClean="0"/>
              <a:pPr/>
              <a:t>23/02/1442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E230708A-8435-40F4-A72D-7C4179807C04}" type="slidenum">
              <a:rPr lang="fa-IR" smtClean="0"/>
              <a:pPr/>
              <a:t>‹#›</a:t>
            </a:fld>
            <a:endParaRPr lang="fa-IR"/>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p:fade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E80D416-0B80-4CDA-AC29-AF0EE8177CA3}" type="datetimeFigureOut">
              <a:rPr lang="fa-IR" smtClean="0"/>
              <a:pPr/>
              <a:t>23/02/1442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E230708A-8435-40F4-A72D-7C4179807C04}" type="slidenum">
              <a:rPr lang="fa-IR" smtClean="0"/>
              <a:pPr/>
              <a:t>‹#›</a:t>
            </a:fld>
            <a:endParaRPr lang="fa-IR"/>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p:fade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E80D416-0B80-4CDA-AC29-AF0EE8177CA3}" type="datetimeFigureOut">
              <a:rPr lang="fa-IR" smtClean="0"/>
              <a:pPr/>
              <a:t>23/02/1442</a:t>
            </a:fld>
            <a:endParaRPr lang="fa-IR"/>
          </a:p>
        </p:txBody>
      </p:sp>
      <p:sp>
        <p:nvSpPr>
          <p:cNvPr id="7" name="Slide Number Placeholder 6"/>
          <p:cNvSpPr>
            <a:spLocks noGrp="1"/>
          </p:cNvSpPr>
          <p:nvPr>
            <p:ph type="sldNum" sz="quarter" idx="11"/>
          </p:nvPr>
        </p:nvSpPr>
        <p:spPr/>
        <p:txBody>
          <a:bodyPr rtlCol="0"/>
          <a:lstStyle/>
          <a:p>
            <a:fld id="{E230708A-8435-40F4-A72D-7C4179807C04}" type="slidenum">
              <a:rPr lang="fa-IR" smtClean="0"/>
              <a:pPr/>
              <a:t>‹#›</a:t>
            </a:fld>
            <a:endParaRPr lang="fa-IR"/>
          </a:p>
        </p:txBody>
      </p:sp>
      <p:sp>
        <p:nvSpPr>
          <p:cNvPr id="8" name="Footer Placeholder 7"/>
          <p:cNvSpPr>
            <a:spLocks noGrp="1"/>
          </p:cNvSpPr>
          <p:nvPr>
            <p:ph type="ftr" sz="quarter" idx="12"/>
          </p:nvPr>
        </p:nvSpPr>
        <p:spPr/>
        <p:txBody>
          <a:bodyPr rtlCol="0"/>
          <a:lstStyle/>
          <a:p>
            <a:endParaRPr lang="fa-IR"/>
          </a:p>
        </p:txBody>
      </p:sp>
    </p:spTree>
  </p:cSld>
  <p:clrMapOvr>
    <a:masterClrMapping/>
  </p:clrMapOvr>
  <p:transition>
    <p:fade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80D416-0B80-4CDA-AC29-AF0EE8177CA3}" type="datetimeFigureOut">
              <a:rPr lang="fa-IR" smtClean="0"/>
              <a:pPr/>
              <a:t>23/02/1442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E230708A-8435-40F4-A72D-7C4179807C04}" type="slidenum">
              <a:rPr lang="fa-IR" smtClean="0"/>
              <a:pPr/>
              <a:t>‹#›</a:t>
            </a:fld>
            <a:endParaRPr lang="fa-IR"/>
          </a:p>
        </p:txBody>
      </p:sp>
    </p:spTree>
  </p:cSld>
  <p:clrMapOvr>
    <a:masterClrMapping/>
  </p:clrMapOvr>
  <p:transition>
    <p:fade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E80D416-0B80-4CDA-AC29-AF0EE8177CA3}" type="datetimeFigureOut">
              <a:rPr lang="fa-IR" smtClean="0"/>
              <a:pPr/>
              <a:t>23/02/1442</a:t>
            </a:fld>
            <a:endParaRPr lang="fa-IR"/>
          </a:p>
        </p:txBody>
      </p:sp>
      <p:sp>
        <p:nvSpPr>
          <p:cNvPr id="22" name="Slide Number Placeholder 21"/>
          <p:cNvSpPr>
            <a:spLocks noGrp="1"/>
          </p:cNvSpPr>
          <p:nvPr>
            <p:ph type="sldNum" sz="quarter" idx="15"/>
          </p:nvPr>
        </p:nvSpPr>
        <p:spPr/>
        <p:txBody>
          <a:bodyPr rtlCol="0"/>
          <a:lstStyle/>
          <a:p>
            <a:fld id="{E230708A-8435-40F4-A72D-7C4179807C04}" type="slidenum">
              <a:rPr lang="fa-IR" smtClean="0"/>
              <a:pPr/>
              <a:t>‹#›</a:t>
            </a:fld>
            <a:endParaRPr lang="fa-IR"/>
          </a:p>
        </p:txBody>
      </p:sp>
      <p:sp>
        <p:nvSpPr>
          <p:cNvPr id="23" name="Footer Placeholder 22"/>
          <p:cNvSpPr>
            <a:spLocks noGrp="1"/>
          </p:cNvSpPr>
          <p:nvPr>
            <p:ph type="ftr" sz="quarter" idx="16"/>
          </p:nvPr>
        </p:nvSpPr>
        <p:spPr/>
        <p:txBody>
          <a:bodyPr rtlCol="0"/>
          <a:lstStyle/>
          <a:p>
            <a:endParaRPr lang="fa-IR"/>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E80D416-0B80-4CDA-AC29-AF0EE8177CA3}" type="datetimeFigureOut">
              <a:rPr lang="fa-IR" smtClean="0"/>
              <a:pPr/>
              <a:t>23/02/1442</a:t>
            </a:fld>
            <a:endParaRPr lang="fa-IR"/>
          </a:p>
        </p:txBody>
      </p:sp>
      <p:sp>
        <p:nvSpPr>
          <p:cNvPr id="18" name="Slide Number Placeholder 17"/>
          <p:cNvSpPr>
            <a:spLocks noGrp="1"/>
          </p:cNvSpPr>
          <p:nvPr>
            <p:ph type="sldNum" sz="quarter" idx="11"/>
          </p:nvPr>
        </p:nvSpPr>
        <p:spPr/>
        <p:txBody>
          <a:bodyPr rtlCol="0"/>
          <a:lstStyle/>
          <a:p>
            <a:fld id="{E230708A-8435-40F4-A72D-7C4179807C04}" type="slidenum">
              <a:rPr lang="fa-IR" smtClean="0"/>
              <a:pPr/>
              <a:t>‹#›</a:t>
            </a:fld>
            <a:endParaRPr lang="fa-IR"/>
          </a:p>
        </p:txBody>
      </p:sp>
      <p:sp>
        <p:nvSpPr>
          <p:cNvPr id="21" name="Footer Placeholder 20"/>
          <p:cNvSpPr>
            <a:spLocks noGrp="1"/>
          </p:cNvSpPr>
          <p:nvPr>
            <p:ph type="ftr" sz="quarter" idx="12"/>
          </p:nvPr>
        </p:nvSpPr>
        <p:spPr/>
        <p:txBody>
          <a:bodyPr rtlCol="0"/>
          <a:lstStyle/>
          <a:p>
            <a:endParaRPr lang="fa-IR"/>
          </a:p>
        </p:txBody>
      </p:sp>
    </p:spTree>
  </p:cSld>
  <p:clrMapOvr>
    <a:masterClrMapping/>
  </p:clrMapOvr>
  <p:transition>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E80D416-0B80-4CDA-AC29-AF0EE8177CA3}" type="datetimeFigureOut">
              <a:rPr lang="fa-IR" smtClean="0"/>
              <a:pPr/>
              <a:t>23/02/1442</a:t>
            </a:fld>
            <a:endParaRPr lang="fa-I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a-I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E230708A-8435-40F4-A72D-7C4179807C04}"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fade thruBlk="1"/>
  </p:transition>
  <p:timing>
    <p:tnLst>
      <p:par>
        <p:cTn id="1" dur="indefinite" restart="never" nodeType="tmRoot"/>
      </p:par>
    </p:tnLst>
  </p:timing>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776" y="2428868"/>
            <a:ext cx="7315224" cy="751354"/>
          </a:xfrm>
        </p:spPr>
        <p:txBody>
          <a:bodyPr/>
          <a:lstStyle/>
          <a:p>
            <a:r>
              <a:rPr lang="fa-IR" dirty="0" smtClean="0">
                <a:cs typeface="Mj_Ghriba" pitchFamily="2" charset="-78"/>
              </a:rPr>
              <a:t>بررسی آسیب پذیری منطقه یک مشهد در برابر وقوع سوانح طبیعی</a:t>
            </a:r>
            <a:endParaRPr lang="fa-IR" dirty="0">
              <a:cs typeface="Mj_Ghriba" pitchFamily="2" charset="-78"/>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ntitled-1.jpg"/>
          <p:cNvPicPr>
            <a:picLocks noChangeAspect="1"/>
          </p:cNvPicPr>
          <p:nvPr/>
        </p:nvPicPr>
        <p:blipFill>
          <a:blip r:embed="rId2" cstate="print"/>
          <a:srcRect t="4267" r="1538" b="-266"/>
          <a:stretch>
            <a:fillRect/>
          </a:stretch>
        </p:blipFill>
        <p:spPr>
          <a:xfrm>
            <a:off x="4214810" y="2143116"/>
            <a:ext cx="4572032" cy="3214710"/>
          </a:xfrm>
          <a:prstGeom prst="rect">
            <a:avLst/>
          </a:prstGeom>
        </p:spPr>
      </p:pic>
      <p:sp>
        <p:nvSpPr>
          <p:cNvPr id="8" name="Title 1"/>
          <p:cNvSpPr txBox="1">
            <a:spLocks/>
          </p:cNvSpPr>
          <p:nvPr/>
        </p:nvSpPr>
        <p:spPr>
          <a:xfrm>
            <a:off x="5072066" y="285728"/>
            <a:ext cx="3424238" cy="774720"/>
          </a:xfrm>
          <a:prstGeom prst="rect">
            <a:avLst/>
          </a:prstGeom>
        </p:spPr>
        <p:txBody>
          <a:bodyPr vert="horz" anchor="b">
            <a:normAutofit fontScale="900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600" b="0" i="0" u="none" strike="noStrike" kern="1200" cap="small" spc="0" normalizeH="0" baseline="0" noProof="0" dirty="0" smtClean="0">
                <a:ln>
                  <a:noFill/>
                </a:ln>
                <a:solidFill>
                  <a:schemeClr val="tx2"/>
                </a:solidFill>
                <a:effectLst/>
                <a:uLnTx/>
                <a:uFillTx/>
                <a:latin typeface="+mj-lt"/>
                <a:ea typeface="+mj-ea"/>
                <a:cs typeface="Mj_Dimona" pitchFamily="2" charset="-78"/>
              </a:rPr>
              <a:t>آسیب پذیری منطقه در برابر گسل</a:t>
            </a:r>
          </a:p>
        </p:txBody>
      </p:sp>
      <p:sp>
        <p:nvSpPr>
          <p:cNvPr id="10" name="Freeform 9"/>
          <p:cNvSpPr/>
          <p:nvPr/>
        </p:nvSpPr>
        <p:spPr>
          <a:xfrm>
            <a:off x="3000364" y="4286256"/>
            <a:ext cx="3952884" cy="2095520"/>
          </a:xfrm>
          <a:custGeom>
            <a:avLst/>
            <a:gdLst>
              <a:gd name="connsiteX0" fmla="*/ 0 w 4597400"/>
              <a:gd name="connsiteY0" fmla="*/ 0 h 2527300"/>
              <a:gd name="connsiteX1" fmla="*/ 1651000 w 4597400"/>
              <a:gd name="connsiteY1" fmla="*/ 2032000 h 2527300"/>
              <a:gd name="connsiteX2" fmla="*/ 4597400 w 4597400"/>
              <a:gd name="connsiteY2" fmla="*/ 2527300 h 2527300"/>
            </a:gdLst>
            <a:ahLst/>
            <a:cxnLst>
              <a:cxn ang="0">
                <a:pos x="connsiteX0" y="connsiteY0"/>
              </a:cxn>
              <a:cxn ang="0">
                <a:pos x="connsiteX1" y="connsiteY1"/>
              </a:cxn>
              <a:cxn ang="0">
                <a:pos x="connsiteX2" y="connsiteY2"/>
              </a:cxn>
            </a:cxnLst>
            <a:rect l="l" t="t" r="r" b="b"/>
            <a:pathLst>
              <a:path w="4597400" h="2527300">
                <a:moveTo>
                  <a:pt x="0" y="0"/>
                </a:moveTo>
                <a:cubicBezTo>
                  <a:pt x="442383" y="805391"/>
                  <a:pt x="884767" y="1610783"/>
                  <a:pt x="1651000" y="2032000"/>
                </a:cubicBezTo>
                <a:cubicBezTo>
                  <a:pt x="2417233" y="2453217"/>
                  <a:pt x="4025900" y="2474383"/>
                  <a:pt x="4597400" y="2527300"/>
                </a:cubicBezTo>
              </a:path>
            </a:pathLst>
          </a:custGeom>
          <a:ln>
            <a:prstDash val="sysDash"/>
          </a:ln>
        </p:spPr>
        <p:style>
          <a:lnRef idx="3">
            <a:schemeClr val="accent3"/>
          </a:lnRef>
          <a:fillRef idx="0">
            <a:schemeClr val="accent3"/>
          </a:fillRef>
          <a:effectRef idx="2">
            <a:schemeClr val="accent3"/>
          </a:effectRef>
          <a:fontRef idx="minor">
            <a:schemeClr val="tx1"/>
          </a:fontRef>
        </p:style>
        <p:txBody>
          <a:bodyPr rtlCol="1" anchor="ctr"/>
          <a:lstStyle/>
          <a:p>
            <a:pPr algn="ctr"/>
            <a:endParaRPr lang="fa-IR"/>
          </a:p>
        </p:txBody>
      </p:sp>
      <p:sp>
        <p:nvSpPr>
          <p:cNvPr id="12" name="TextBox 11"/>
          <p:cNvSpPr txBox="1"/>
          <p:nvPr/>
        </p:nvSpPr>
        <p:spPr>
          <a:xfrm>
            <a:off x="2143108" y="3929066"/>
            <a:ext cx="1285884" cy="369332"/>
          </a:xfrm>
          <a:prstGeom prst="rect">
            <a:avLst/>
          </a:prstGeom>
          <a:noFill/>
        </p:spPr>
        <p:txBody>
          <a:bodyPr wrap="square" rtlCol="1">
            <a:spAutoFit/>
          </a:bodyPr>
          <a:lstStyle/>
          <a:p>
            <a:r>
              <a:rPr lang="fa-IR" dirty="0" smtClean="0">
                <a:cs typeface="Mj_Faraj" pitchFamily="66" charset="-78"/>
              </a:rPr>
              <a:t>گسل</a:t>
            </a:r>
            <a:r>
              <a:rPr lang="fa-IR" dirty="0" smtClean="0"/>
              <a:t> </a:t>
            </a:r>
            <a:r>
              <a:rPr lang="fa-IR" dirty="0" smtClean="0">
                <a:cs typeface="Mj_Faraj" pitchFamily="66" charset="-78"/>
              </a:rPr>
              <a:t>بینالود</a:t>
            </a:r>
            <a:endParaRPr lang="fa-IR" dirty="0">
              <a:cs typeface="Mj_Faraj" pitchFamily="66" charset="-78"/>
            </a:endParaRPr>
          </a:p>
        </p:txBody>
      </p:sp>
      <p:sp>
        <p:nvSpPr>
          <p:cNvPr id="13" name="TextBox 12"/>
          <p:cNvSpPr txBox="1"/>
          <p:nvPr/>
        </p:nvSpPr>
        <p:spPr>
          <a:xfrm>
            <a:off x="357158" y="1000108"/>
            <a:ext cx="4286248" cy="1785104"/>
          </a:xfrm>
          <a:prstGeom prst="rect">
            <a:avLst/>
          </a:prstGeom>
          <a:noFill/>
        </p:spPr>
        <p:txBody>
          <a:bodyPr wrap="square" rtlCol="1">
            <a:spAutoFit/>
          </a:bodyPr>
          <a:lstStyle/>
          <a:p>
            <a:r>
              <a:rPr lang="fa-IR" sz="2200" b="1" dirty="0" smtClean="0">
                <a:solidFill>
                  <a:srgbClr val="C00000"/>
                </a:solidFill>
                <a:cs typeface="Mj_Faraj" pitchFamily="66" charset="-78"/>
              </a:rPr>
              <a:t>گسل بینالود</a:t>
            </a:r>
          </a:p>
          <a:p>
            <a:pPr algn="just"/>
            <a:r>
              <a:rPr lang="fa-IR" sz="2200" dirty="0" smtClean="0">
                <a:cs typeface="Mj_Faraj" pitchFamily="66" charset="-78"/>
              </a:rPr>
              <a:t>نزدیکترین گسل به منطقه مورد نظر گسل بینالود است</a:t>
            </a:r>
          </a:p>
          <a:p>
            <a:pPr algn="just"/>
            <a:r>
              <a:rPr lang="fa-IR" sz="2200" dirty="0" smtClean="0">
                <a:cs typeface="Mj_Faraj" pitchFamily="66" charset="-78"/>
              </a:rPr>
              <a:t>این گسل طولی برابر 95 کیلومتر دارد و از جنوب مشهد میگذرد.اگر منطقه از سوی گسلی خطرپذیر باشد آن گسل بینالود است چراکه گسلی نزدیک به منطقه و فعال میباشد </a:t>
            </a:r>
            <a:endParaRPr lang="fa-IR" sz="2200" dirty="0">
              <a:cs typeface="Mj_Faraj" pitchFamily="66" charset="-78"/>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0505" t="6932" r="21982" b="11778"/>
          <a:stretch/>
        </p:blipFill>
        <p:spPr>
          <a:xfrm>
            <a:off x="7826459" y="1924976"/>
            <a:ext cx="688189" cy="860236"/>
          </a:xfrm>
          <a:prstGeom prst="rect">
            <a:avLst/>
          </a:prstGeom>
        </p:spPr>
      </p:pic>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072066" y="214290"/>
            <a:ext cx="3424238" cy="774720"/>
          </a:xfrm>
          <a:prstGeom prst="rect">
            <a:avLst/>
          </a:prstGeom>
        </p:spPr>
        <p:txBody>
          <a:bodyPr vert="horz" anchor="b">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fa-IR" sz="2600" cap="small" dirty="0" smtClean="0">
                <a:solidFill>
                  <a:schemeClr val="tx2"/>
                </a:solidFill>
                <a:latin typeface="+mj-lt"/>
                <a:ea typeface="+mj-ea"/>
                <a:cs typeface="Mj_Dimona" pitchFamily="2" charset="-78"/>
              </a:rPr>
              <a:t>نقشه تاسیسات منطقه ای</a:t>
            </a:r>
            <a:endParaRPr kumimoji="0" lang="fa-IR" sz="2600" b="0" i="0" u="none" strike="noStrike" kern="1200" cap="small" spc="0" normalizeH="0" baseline="0" noProof="0" dirty="0" smtClean="0">
              <a:ln>
                <a:noFill/>
              </a:ln>
              <a:solidFill>
                <a:schemeClr val="tx2"/>
              </a:solidFill>
              <a:effectLst/>
              <a:uLnTx/>
              <a:uFillTx/>
              <a:latin typeface="+mj-lt"/>
              <a:ea typeface="+mj-ea"/>
              <a:cs typeface="Mj_Dimona" pitchFamily="2" charset="-78"/>
            </a:endParaRPr>
          </a:p>
        </p:txBody>
      </p:sp>
      <p:pic>
        <p:nvPicPr>
          <p:cNvPr id="6" name="Picture 5" descr="برق.jpg"/>
          <p:cNvPicPr>
            <a:picLocks noChangeAspect="1"/>
          </p:cNvPicPr>
          <p:nvPr/>
        </p:nvPicPr>
        <p:blipFill>
          <a:blip r:embed="rId2" cstate="print"/>
          <a:stretch>
            <a:fillRect/>
          </a:stretch>
        </p:blipFill>
        <p:spPr>
          <a:xfrm>
            <a:off x="285720" y="428604"/>
            <a:ext cx="3662915" cy="2590562"/>
          </a:xfrm>
          <a:prstGeom prst="rect">
            <a:avLst/>
          </a:prstGeom>
        </p:spPr>
      </p:pic>
      <p:sp>
        <p:nvSpPr>
          <p:cNvPr id="7" name="TextBox 6"/>
          <p:cNvSpPr txBox="1"/>
          <p:nvPr/>
        </p:nvSpPr>
        <p:spPr>
          <a:xfrm>
            <a:off x="642910" y="3000372"/>
            <a:ext cx="1714512" cy="646331"/>
          </a:xfrm>
          <a:prstGeom prst="rect">
            <a:avLst/>
          </a:prstGeom>
          <a:noFill/>
        </p:spPr>
        <p:txBody>
          <a:bodyPr wrap="square" rtlCol="1">
            <a:spAutoFit/>
          </a:bodyPr>
          <a:lstStyle/>
          <a:p>
            <a:r>
              <a:rPr lang="fa-IR" dirty="0" smtClean="0">
                <a:cs typeface="Mj_Faraj" pitchFamily="66" charset="-78"/>
              </a:rPr>
              <a:t>               راهنما</a:t>
            </a:r>
          </a:p>
          <a:p>
            <a:r>
              <a:rPr lang="fa-IR" dirty="0" smtClean="0">
                <a:cs typeface="Mj_Faraj" pitchFamily="66" charset="-78"/>
              </a:rPr>
              <a:t>شبکه تغذیه موجود</a:t>
            </a:r>
          </a:p>
        </p:txBody>
      </p:sp>
      <p:sp>
        <p:nvSpPr>
          <p:cNvPr id="8" name="Rectangle 7"/>
          <p:cNvSpPr/>
          <p:nvPr/>
        </p:nvSpPr>
        <p:spPr>
          <a:xfrm>
            <a:off x="2643174" y="3214686"/>
            <a:ext cx="1785918" cy="400110"/>
          </a:xfrm>
          <a:prstGeom prst="rect">
            <a:avLst/>
          </a:prstGeom>
        </p:spPr>
        <p:txBody>
          <a:bodyPr wrap="square">
            <a:spAutoFit/>
          </a:bodyPr>
          <a:lstStyle/>
          <a:p>
            <a:r>
              <a:rPr lang="fa-IR" sz="2000" b="1" dirty="0" smtClean="0">
                <a:solidFill>
                  <a:prstClr val="black"/>
                </a:solidFill>
                <a:cs typeface="Mj_Faraj" pitchFamily="66" charset="-78"/>
              </a:rPr>
              <a:t>نقشه توزیع برق منطقه </a:t>
            </a:r>
            <a:endParaRPr lang="fa-IR" sz="2000" dirty="0"/>
          </a:p>
        </p:txBody>
      </p:sp>
      <p:cxnSp>
        <p:nvCxnSpPr>
          <p:cNvPr id="10" name="Straight Connector 9"/>
          <p:cNvCxnSpPr/>
          <p:nvPr/>
        </p:nvCxnSpPr>
        <p:spPr>
          <a:xfrm>
            <a:off x="214282" y="3500438"/>
            <a:ext cx="714380" cy="1588"/>
          </a:xfrm>
          <a:prstGeom prst="line">
            <a:avLst/>
          </a:prstGeom>
        </p:spPr>
        <p:style>
          <a:lnRef idx="1">
            <a:schemeClr val="accent3"/>
          </a:lnRef>
          <a:fillRef idx="0">
            <a:schemeClr val="accent3"/>
          </a:fillRef>
          <a:effectRef idx="0">
            <a:schemeClr val="accent3"/>
          </a:effectRef>
          <a:fontRef idx="minor">
            <a:schemeClr val="tx1"/>
          </a:fontRef>
        </p:style>
      </p:cxnSp>
      <p:pic>
        <p:nvPicPr>
          <p:cNvPr id="14" name="Picture 13" descr="گاز.jpg"/>
          <p:cNvPicPr>
            <a:picLocks noChangeAspect="1"/>
          </p:cNvPicPr>
          <p:nvPr/>
        </p:nvPicPr>
        <p:blipFill>
          <a:blip r:embed="rId3" cstate="print"/>
          <a:stretch>
            <a:fillRect/>
          </a:stretch>
        </p:blipFill>
        <p:spPr>
          <a:xfrm>
            <a:off x="4786314" y="1142984"/>
            <a:ext cx="3763924" cy="2662000"/>
          </a:xfrm>
          <a:prstGeom prst="rect">
            <a:avLst/>
          </a:prstGeom>
        </p:spPr>
      </p:pic>
      <p:sp>
        <p:nvSpPr>
          <p:cNvPr id="15" name="Rectangle 14"/>
          <p:cNvSpPr/>
          <p:nvPr/>
        </p:nvSpPr>
        <p:spPr>
          <a:xfrm>
            <a:off x="6858016" y="3857628"/>
            <a:ext cx="1785918" cy="400110"/>
          </a:xfrm>
          <a:prstGeom prst="rect">
            <a:avLst/>
          </a:prstGeom>
        </p:spPr>
        <p:txBody>
          <a:bodyPr wrap="square">
            <a:spAutoFit/>
          </a:bodyPr>
          <a:lstStyle/>
          <a:p>
            <a:r>
              <a:rPr lang="fa-IR" sz="2000" b="1" dirty="0" smtClean="0">
                <a:solidFill>
                  <a:prstClr val="black"/>
                </a:solidFill>
                <a:cs typeface="Mj_Faraj" pitchFamily="66" charset="-78"/>
              </a:rPr>
              <a:t>نقشه توزیع گاز منطقه </a:t>
            </a:r>
            <a:endParaRPr lang="fa-IR" sz="2000" dirty="0"/>
          </a:p>
        </p:txBody>
      </p:sp>
      <p:sp>
        <p:nvSpPr>
          <p:cNvPr id="16" name="TextBox 15"/>
          <p:cNvSpPr txBox="1"/>
          <p:nvPr/>
        </p:nvSpPr>
        <p:spPr>
          <a:xfrm>
            <a:off x="5072066" y="3857628"/>
            <a:ext cx="1714512" cy="646331"/>
          </a:xfrm>
          <a:prstGeom prst="rect">
            <a:avLst/>
          </a:prstGeom>
          <a:noFill/>
        </p:spPr>
        <p:txBody>
          <a:bodyPr wrap="square" rtlCol="1">
            <a:spAutoFit/>
          </a:bodyPr>
          <a:lstStyle/>
          <a:p>
            <a:r>
              <a:rPr lang="fa-IR" dirty="0" smtClean="0">
                <a:cs typeface="Mj_Faraj" pitchFamily="66" charset="-78"/>
              </a:rPr>
              <a:t>           راهنما</a:t>
            </a:r>
          </a:p>
          <a:p>
            <a:r>
              <a:rPr lang="fa-IR" dirty="0" smtClean="0">
                <a:cs typeface="Mj_Faraj" pitchFamily="66" charset="-78"/>
              </a:rPr>
              <a:t>پست گاز</a:t>
            </a:r>
          </a:p>
        </p:txBody>
      </p:sp>
      <p:cxnSp>
        <p:nvCxnSpPr>
          <p:cNvPr id="18" name="Straight Connector 17"/>
          <p:cNvCxnSpPr/>
          <p:nvPr/>
        </p:nvCxnSpPr>
        <p:spPr>
          <a:xfrm rot="5400000">
            <a:off x="2714612" y="2571744"/>
            <a:ext cx="3714776" cy="1588"/>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20" name="Oval 19"/>
          <p:cNvSpPr/>
          <p:nvPr/>
        </p:nvSpPr>
        <p:spPr>
          <a:xfrm>
            <a:off x="5572132" y="428625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2" name="Picture 21" descr="شبکه توزیع آب.jpg"/>
          <p:cNvPicPr>
            <a:picLocks noChangeAspect="1"/>
          </p:cNvPicPr>
          <p:nvPr/>
        </p:nvPicPr>
        <p:blipFill>
          <a:blip r:embed="rId4" cstate="print"/>
          <a:stretch>
            <a:fillRect/>
          </a:stretch>
        </p:blipFill>
        <p:spPr>
          <a:xfrm>
            <a:off x="428596" y="4129735"/>
            <a:ext cx="4071966" cy="2728265"/>
          </a:xfrm>
          <a:prstGeom prst="rect">
            <a:avLst/>
          </a:prstGeom>
        </p:spPr>
      </p:pic>
      <p:sp>
        <p:nvSpPr>
          <p:cNvPr id="24" name="TextBox 23"/>
          <p:cNvSpPr txBox="1"/>
          <p:nvPr/>
        </p:nvSpPr>
        <p:spPr>
          <a:xfrm>
            <a:off x="4429124" y="5929330"/>
            <a:ext cx="1714512" cy="646331"/>
          </a:xfrm>
          <a:prstGeom prst="rect">
            <a:avLst/>
          </a:prstGeom>
          <a:noFill/>
        </p:spPr>
        <p:txBody>
          <a:bodyPr wrap="square" rtlCol="1">
            <a:spAutoFit/>
          </a:bodyPr>
          <a:lstStyle/>
          <a:p>
            <a:r>
              <a:rPr lang="fa-IR" dirty="0" smtClean="0">
                <a:cs typeface="Mj_Faraj" pitchFamily="66" charset="-78"/>
              </a:rPr>
              <a:t>               راهنما</a:t>
            </a:r>
          </a:p>
          <a:p>
            <a:r>
              <a:rPr lang="fa-IR" dirty="0" smtClean="0">
                <a:cs typeface="Mj_Faraj" pitchFamily="66" charset="-78"/>
              </a:rPr>
              <a:t>شبکه تغذیه موجود</a:t>
            </a:r>
          </a:p>
        </p:txBody>
      </p:sp>
      <p:sp>
        <p:nvSpPr>
          <p:cNvPr id="25" name="Rectangle 24"/>
          <p:cNvSpPr/>
          <p:nvPr/>
        </p:nvSpPr>
        <p:spPr>
          <a:xfrm>
            <a:off x="214282" y="5643578"/>
            <a:ext cx="1785918" cy="400110"/>
          </a:xfrm>
          <a:prstGeom prst="rect">
            <a:avLst/>
          </a:prstGeom>
        </p:spPr>
        <p:txBody>
          <a:bodyPr wrap="square">
            <a:spAutoFit/>
          </a:bodyPr>
          <a:lstStyle/>
          <a:p>
            <a:r>
              <a:rPr lang="fa-IR" sz="2000" b="1" dirty="0" smtClean="0">
                <a:solidFill>
                  <a:prstClr val="black"/>
                </a:solidFill>
                <a:cs typeface="Mj_Faraj" pitchFamily="66" charset="-78"/>
              </a:rPr>
              <a:t>نقشه توزیع آب منطقه </a:t>
            </a:r>
            <a:endParaRPr lang="fa-IR" sz="2000" dirty="0"/>
          </a:p>
        </p:txBody>
      </p:sp>
      <p:cxnSp>
        <p:nvCxnSpPr>
          <p:cNvPr id="26" name="Straight Connector 25"/>
          <p:cNvCxnSpPr/>
          <p:nvPr/>
        </p:nvCxnSpPr>
        <p:spPr>
          <a:xfrm>
            <a:off x="4000496" y="6429396"/>
            <a:ext cx="714380" cy="1588"/>
          </a:xfrm>
          <a:prstGeom prst="line">
            <a:avLst/>
          </a:prstGeom>
        </p:spPr>
        <p:style>
          <a:lnRef idx="2">
            <a:schemeClr val="accent2"/>
          </a:lnRef>
          <a:fillRef idx="0">
            <a:schemeClr val="accent2"/>
          </a:fillRef>
          <a:effectRef idx="1">
            <a:schemeClr val="accent2"/>
          </a:effectRef>
          <a:fontRef idx="minor">
            <a:schemeClr val="tx1"/>
          </a:fontRef>
        </p:style>
      </p:cxnSp>
      <p:pic>
        <p:nvPicPr>
          <p:cNvPr id="17"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20505" t="6932" r="21982" b="11778"/>
          <a:stretch/>
        </p:blipFill>
        <p:spPr>
          <a:xfrm>
            <a:off x="7995151" y="4482318"/>
            <a:ext cx="688189" cy="860236"/>
          </a:xfrm>
          <a:prstGeom prst="rect">
            <a:avLst/>
          </a:prstGeom>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jpg"/>
          <p:cNvPicPr>
            <a:picLocks noChangeAspect="1"/>
          </p:cNvPicPr>
          <p:nvPr/>
        </p:nvPicPr>
        <p:blipFill>
          <a:blip r:embed="rId2" cstate="print"/>
          <a:stretch>
            <a:fillRect/>
          </a:stretch>
        </p:blipFill>
        <p:spPr>
          <a:xfrm>
            <a:off x="-828600" y="1234684"/>
            <a:ext cx="7000924" cy="5269615"/>
          </a:xfrm>
          <a:prstGeom prst="rect">
            <a:avLst/>
          </a:prstGeom>
        </p:spPr>
      </p:pic>
      <p:sp>
        <p:nvSpPr>
          <p:cNvPr id="7" name="Content Placeholder 2"/>
          <p:cNvSpPr txBox="1">
            <a:spLocks/>
          </p:cNvSpPr>
          <p:nvPr/>
        </p:nvSpPr>
        <p:spPr>
          <a:xfrm>
            <a:off x="3491880" y="4653136"/>
            <a:ext cx="4515272" cy="2520280"/>
          </a:xfrm>
          <a:prstGeom prst="rect">
            <a:avLst/>
          </a:prstGeom>
        </p:spPr>
        <p:txBody>
          <a:bodyPr vert="horz">
            <a:normAutofit/>
          </a:bodyPr>
          <a:lst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gn="just">
              <a:buFont typeface="Wingdings"/>
              <a:buNone/>
            </a:pPr>
            <a:r>
              <a:rPr lang="fa-IR" sz="1900" dirty="0" smtClean="0">
                <a:cs typeface="Mj_Faraj" pitchFamily="66" charset="-78"/>
              </a:rPr>
              <a:t>سلسله مراتب دسترسی به طور عینه در این محدوده مشاهده میشود.توسعه شهر مشهد بصورت طولی انجام میشود.یعنی محور </a:t>
            </a:r>
            <a:r>
              <a:rPr lang="fa-IR" sz="1900" b="1" dirty="0" smtClean="0">
                <a:solidFill>
                  <a:schemeClr val="accent1">
                    <a:lumMod val="50000"/>
                  </a:schemeClr>
                </a:solidFill>
                <a:cs typeface="Mj_Faraj" pitchFamily="66" charset="-78"/>
              </a:rPr>
              <a:t>وکیل آباد – احمدآباد – خرمشهر – غدیر </a:t>
            </a:r>
            <a:r>
              <a:rPr lang="fa-IR" sz="1900" dirty="0" smtClean="0">
                <a:cs typeface="Mj_Faraj" pitchFamily="66" charset="-78"/>
              </a:rPr>
              <a:t>محورهای اصلی توسعه شهر به حساب می آید. مهمترین بخش این محور یعنی احمد آباد که در محدوده مورد بررسی واقع شده است که در صورت بروز حادثه در این محور عملا رابطه بین دو قسمت شهر از بین میرود و حجم بالا ترافیک را به محورهای جایگزین وارد میکند.</a:t>
            </a:r>
          </a:p>
          <a:p>
            <a:pPr marL="0" indent="0">
              <a:buFont typeface="Wingdings"/>
              <a:buNone/>
            </a:pPr>
            <a:endParaRPr lang="fa-IR" sz="2200" dirty="0">
              <a:cs typeface="Mj_Faraj" pitchFamily="66" charset="-78"/>
            </a:endParaRPr>
          </a:p>
        </p:txBody>
      </p:sp>
      <p:sp>
        <p:nvSpPr>
          <p:cNvPr id="8" name="Rectangle 7"/>
          <p:cNvSpPr/>
          <p:nvPr/>
        </p:nvSpPr>
        <p:spPr>
          <a:xfrm>
            <a:off x="4875973" y="1340768"/>
            <a:ext cx="3816424" cy="1477328"/>
          </a:xfrm>
          <a:prstGeom prst="rect">
            <a:avLst/>
          </a:prstGeom>
        </p:spPr>
        <p:txBody>
          <a:bodyPr wrap="square">
            <a:spAutoFit/>
          </a:bodyPr>
          <a:lstStyle/>
          <a:p>
            <a:r>
              <a:rPr lang="fa-IR" dirty="0">
                <a:cs typeface="Mj_Faraj" pitchFamily="66" charset="-78"/>
              </a:rPr>
              <a:t>یکی دیگر از محورهای اصلی پرتردد محور </a:t>
            </a:r>
            <a:r>
              <a:rPr lang="fa-IR" b="1" dirty="0">
                <a:solidFill>
                  <a:schemeClr val="accent1">
                    <a:lumMod val="50000"/>
                  </a:schemeClr>
                </a:solidFill>
                <a:cs typeface="Mj_Faraj" pitchFamily="66" charset="-78"/>
              </a:rPr>
              <a:t>راه آهن – شهید قرنی – توحید – حرم مطهر </a:t>
            </a:r>
            <a:r>
              <a:rPr lang="fa-IR" dirty="0">
                <a:cs typeface="Mj_Faraj" pitchFamily="66" charset="-78"/>
              </a:rPr>
              <a:t>به شمار می آید که بیشتر بار ترافیکی که از سمت غرب حرم مطهر وارد حرم میشود را تحمل میکند.در صورت بروز حادثه نیز این محور از کارایی و خسارات زیادی را نیز به بار می آید.</a:t>
            </a:r>
            <a:endParaRPr lang="en-US" dirty="0">
              <a:cs typeface="Mj_Faraj" pitchFamily="66" charset="-78"/>
            </a:endParaRPr>
          </a:p>
        </p:txBody>
      </p:sp>
      <p:sp>
        <p:nvSpPr>
          <p:cNvPr id="9" name="Title 1"/>
          <p:cNvSpPr txBox="1">
            <a:spLocks/>
          </p:cNvSpPr>
          <p:nvPr/>
        </p:nvSpPr>
        <p:spPr>
          <a:xfrm>
            <a:off x="5072066" y="214290"/>
            <a:ext cx="3424238" cy="774720"/>
          </a:xfrm>
          <a:prstGeom prst="rect">
            <a:avLst/>
          </a:prstGeom>
        </p:spPr>
        <p:txBody>
          <a:bodyPr vert="horz" anchor="b">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fa-IR" sz="2600" cap="small" dirty="0" smtClean="0">
                <a:solidFill>
                  <a:schemeClr val="tx2"/>
                </a:solidFill>
                <a:latin typeface="+mj-lt"/>
                <a:ea typeface="+mj-ea"/>
                <a:cs typeface="Mj_Dimona" pitchFamily="2" charset="-78"/>
              </a:rPr>
              <a:t>سلسله مراتب و دسترسی ها</a:t>
            </a:r>
            <a:endParaRPr kumimoji="0" lang="fa-IR" sz="2600" b="0" i="0" u="none" strike="noStrike" kern="1200" cap="small" spc="0" normalizeH="0" baseline="0" noProof="0" dirty="0" smtClean="0">
              <a:ln>
                <a:noFill/>
              </a:ln>
              <a:solidFill>
                <a:schemeClr val="tx2"/>
              </a:solidFill>
              <a:effectLst/>
              <a:uLnTx/>
              <a:uFillTx/>
              <a:latin typeface="+mj-lt"/>
              <a:ea typeface="+mj-ea"/>
              <a:cs typeface="Mj_Dimona" pitchFamily="2" charset="-78"/>
            </a:endParaRPr>
          </a:p>
        </p:txBody>
      </p:sp>
      <p:cxnSp>
        <p:nvCxnSpPr>
          <p:cNvPr id="11" name="Straight Connector 10"/>
          <p:cNvCxnSpPr/>
          <p:nvPr/>
        </p:nvCxnSpPr>
        <p:spPr>
          <a:xfrm>
            <a:off x="3635896" y="1484784"/>
            <a:ext cx="864096" cy="504056"/>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14" name="Straight Connector 13"/>
          <p:cNvCxnSpPr/>
          <p:nvPr/>
        </p:nvCxnSpPr>
        <p:spPr>
          <a:xfrm>
            <a:off x="4499992" y="1988840"/>
            <a:ext cx="1584176" cy="1584176"/>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17" name="Straight Connector 16"/>
          <p:cNvCxnSpPr/>
          <p:nvPr/>
        </p:nvCxnSpPr>
        <p:spPr>
          <a:xfrm>
            <a:off x="1259632" y="3446684"/>
            <a:ext cx="1008112" cy="288032"/>
          </a:xfrm>
          <a:prstGeom prst="line">
            <a:avLst/>
          </a:prstGeom>
          <a:ln>
            <a:prstDash val="dash"/>
          </a:ln>
        </p:spPr>
        <p:style>
          <a:lnRef idx="2">
            <a:schemeClr val="accent3"/>
          </a:lnRef>
          <a:fillRef idx="0">
            <a:schemeClr val="accent3"/>
          </a:fillRef>
          <a:effectRef idx="1">
            <a:schemeClr val="accent3"/>
          </a:effectRef>
          <a:fontRef idx="minor">
            <a:schemeClr val="tx1"/>
          </a:fontRef>
        </p:style>
      </p:cxnSp>
      <p:cxnSp>
        <p:nvCxnSpPr>
          <p:cNvPr id="19" name="Straight Connector 18"/>
          <p:cNvCxnSpPr/>
          <p:nvPr/>
        </p:nvCxnSpPr>
        <p:spPr>
          <a:xfrm>
            <a:off x="2334680" y="3791308"/>
            <a:ext cx="1589248" cy="717812"/>
          </a:xfrm>
          <a:prstGeom prst="line">
            <a:avLst/>
          </a:prstGeom>
          <a:ln>
            <a:prstDash val="dash"/>
          </a:ln>
        </p:spPr>
        <p:style>
          <a:lnRef idx="2">
            <a:schemeClr val="accent3"/>
          </a:lnRef>
          <a:fillRef idx="0">
            <a:schemeClr val="accent3"/>
          </a:fillRef>
          <a:effectRef idx="1">
            <a:schemeClr val="accent3"/>
          </a:effectRef>
          <a:fontRef idx="minor">
            <a:schemeClr val="tx1"/>
          </a:fontRef>
        </p:style>
      </p:cxnSp>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l="20505" t="6932" r="21982" b="11778"/>
          <a:stretch/>
        </p:blipFill>
        <p:spPr>
          <a:xfrm>
            <a:off x="467544" y="5644063"/>
            <a:ext cx="688189" cy="860236"/>
          </a:xfrm>
          <a:prstGeom prst="rect">
            <a:avLst/>
          </a:prstGeom>
        </p:spPr>
      </p:pic>
    </p:spTree>
    <p:extLst>
      <p:ext uri="{BB962C8B-B14F-4D97-AF65-F5344CB8AC3E}">
        <p14:creationId xmlns:p14="http://schemas.microsoft.com/office/powerpoint/2010/main" val="2044497829"/>
      </p:ext>
    </p:extLst>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7950" y="571480"/>
            <a:ext cx="1924040" cy="631844"/>
          </a:xfrm>
        </p:spPr>
        <p:txBody>
          <a:bodyPr>
            <a:normAutofit fontScale="90000"/>
          </a:bodyPr>
          <a:lstStyle/>
          <a:p>
            <a:pPr algn="r"/>
            <a:r>
              <a:rPr lang="fa-IR" dirty="0" smtClean="0">
                <a:cs typeface="Mj_Dimona" pitchFamily="2" charset="-78"/>
              </a:rPr>
              <a:t>معرفی محدوده:</a:t>
            </a:r>
            <a:endParaRPr lang="fa-IR" dirty="0">
              <a:cs typeface="Mj_Dimona" pitchFamily="2" charset="-78"/>
            </a:endParaRPr>
          </a:p>
        </p:txBody>
      </p:sp>
      <p:sp>
        <p:nvSpPr>
          <p:cNvPr id="3" name="Content Placeholder 2"/>
          <p:cNvSpPr>
            <a:spLocks noGrp="1"/>
          </p:cNvSpPr>
          <p:nvPr>
            <p:ph sz="quarter" idx="1"/>
          </p:nvPr>
        </p:nvSpPr>
        <p:spPr>
          <a:xfrm>
            <a:off x="928662" y="1500174"/>
            <a:ext cx="7467600" cy="4873752"/>
          </a:xfrm>
        </p:spPr>
        <p:txBody>
          <a:bodyPr>
            <a:normAutofit/>
          </a:bodyPr>
          <a:lstStyle/>
          <a:p>
            <a:pPr>
              <a:buNone/>
            </a:pPr>
            <a:r>
              <a:rPr lang="fa-IR" dirty="0" smtClean="0">
                <a:cs typeface="Mj_Faraj" pitchFamily="66" charset="-78"/>
              </a:rPr>
              <a:t>شهرداری منطقه یک مشهد با وسعتی معادل 1611 هکتار از سه ناحیه خدماتی تشکیل شده است. این منطقه به لحاظ مرکزیت شهری از نظر تجاری ،‌اداری ،‌جمعیت و ترافیک بیش از اندازه ای را در خود جای داده است</a:t>
            </a:r>
          </a:p>
          <a:p>
            <a:pPr>
              <a:buNone/>
            </a:pPr>
            <a:r>
              <a:rPr lang="fa-IR" dirty="0" smtClean="0">
                <a:cs typeface="Mj_Faraj" pitchFamily="66" charset="-78"/>
              </a:rPr>
              <a:t>محدوده مطالعه ما در این درس ناحیه یک و بخشی از ناحیه سه میباشد</a:t>
            </a:r>
          </a:p>
          <a:p>
            <a:pPr>
              <a:buNone/>
            </a:pPr>
            <a:endParaRPr lang="fa-IR" dirty="0" smtClean="0">
              <a:cs typeface="Mj_Faraj" pitchFamily="66" charset="-78"/>
            </a:endParaRPr>
          </a:p>
          <a:p>
            <a:pPr>
              <a:buNone/>
            </a:pPr>
            <a:r>
              <a:rPr lang="fa-IR" dirty="0" smtClean="0">
                <a:solidFill>
                  <a:schemeClr val="accent1">
                    <a:lumMod val="50000"/>
                  </a:schemeClr>
                </a:solidFill>
                <a:cs typeface="Mj_Faraj" pitchFamily="66" charset="-78"/>
              </a:rPr>
              <a:t>محدوده قانونی منطقه</a:t>
            </a:r>
            <a:r>
              <a:rPr lang="en-US" dirty="0" smtClean="0">
                <a:solidFill>
                  <a:schemeClr val="accent1">
                    <a:lumMod val="50000"/>
                  </a:schemeClr>
                </a:solidFill>
                <a:cs typeface="Mj_Faraj" pitchFamily="66" charset="-78"/>
              </a:rPr>
              <a:t> :</a:t>
            </a:r>
            <a:endParaRPr lang="fa-IR" dirty="0" smtClean="0">
              <a:solidFill>
                <a:schemeClr val="accent1">
                  <a:lumMod val="50000"/>
                </a:schemeClr>
              </a:solidFill>
              <a:cs typeface="Mj_Faraj" pitchFamily="66" charset="-78"/>
            </a:endParaRPr>
          </a:p>
          <a:p>
            <a:pPr>
              <a:buNone/>
            </a:pPr>
            <a:r>
              <a:rPr lang="fa-IR" dirty="0" smtClean="0">
                <a:cs typeface="Mj_Faraj" pitchFamily="66" charset="-78"/>
              </a:rPr>
              <a:t>چهارراه دکترا - خیابان کوهسنگی - میدان تلویزیون</a:t>
            </a:r>
          </a:p>
          <a:p>
            <a:pPr>
              <a:buNone/>
            </a:pPr>
            <a:r>
              <a:rPr lang="fa-IR" dirty="0" smtClean="0">
                <a:cs typeface="Mj_Faraj" pitchFamily="66" charset="-78"/>
              </a:rPr>
              <a:t>میدان فلسطین - ‌خیابان سناباد - ‌مجد - ‌راهنمائی</a:t>
            </a:r>
          </a:p>
          <a:p>
            <a:pPr>
              <a:buNone/>
            </a:pPr>
            <a:endParaRPr lang="en-US" dirty="0" smtClean="0">
              <a:cs typeface="Mj_Faraj" pitchFamily="66" charset="-78"/>
            </a:endParaRPr>
          </a:p>
          <a:p>
            <a:pPr>
              <a:buNone/>
            </a:pPr>
            <a:r>
              <a:rPr lang="fa-IR" dirty="0" smtClean="0">
                <a:cs typeface="Mj_Faraj" pitchFamily="66" charset="-78"/>
              </a:rPr>
              <a:t>جمعیت این منطقه تا سال 93 حدود 175000 گزارش شده است</a:t>
            </a:r>
            <a:endParaRPr lang="fa-IR" dirty="0">
              <a:cs typeface="Mj_Faraj" pitchFamily="66" charset="-78"/>
            </a:endParaRPr>
          </a:p>
        </p:txBody>
      </p:sp>
      <p:pic>
        <p:nvPicPr>
          <p:cNvPr id="1027" name="Picture 3" descr="G:\Untitled-3.jpg"/>
          <p:cNvPicPr>
            <a:picLocks noChangeAspect="1" noChangeArrowheads="1"/>
          </p:cNvPicPr>
          <p:nvPr/>
        </p:nvPicPr>
        <p:blipFill>
          <a:blip r:embed="rId2" cstate="print"/>
          <a:srcRect/>
          <a:stretch>
            <a:fillRect/>
          </a:stretch>
        </p:blipFill>
        <p:spPr bwMode="auto">
          <a:xfrm>
            <a:off x="755576" y="3284984"/>
            <a:ext cx="3071834" cy="2074485"/>
          </a:xfrm>
          <a:prstGeom prst="rect">
            <a:avLst/>
          </a:prstGeom>
          <a:ln>
            <a:noFill/>
          </a:ln>
          <a:effectLst>
            <a:softEdge rad="112500"/>
          </a:effectLst>
        </p:spPr>
      </p:pic>
    </p:spTree>
  </p:cSld>
  <p:clrMapOvr>
    <a:masterClrMapping/>
  </p:clrMapOvr>
  <p:transition spd="med">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770" decel="100000"/>
                                        <p:tgtEl>
                                          <p:spTgt spid="1027"/>
                                        </p:tgtEl>
                                      </p:cBhvr>
                                    </p:animEffect>
                                    <p:animScale>
                                      <p:cBhvr>
                                        <p:cTn id="8" dur="770" decel="100000"/>
                                        <p:tgtEl>
                                          <p:spTgt spid="1027"/>
                                        </p:tgtEl>
                                      </p:cBhvr>
                                      <p:from x="10000" y="10000"/>
                                      <p:to x="200000" y="450000"/>
                                    </p:animScale>
                                    <p:animScale>
                                      <p:cBhvr>
                                        <p:cTn id="9" dur="1230" accel="100000" fill="hold">
                                          <p:stCondLst>
                                            <p:cond delay="770"/>
                                          </p:stCondLst>
                                        </p:cTn>
                                        <p:tgtEl>
                                          <p:spTgt spid="1027"/>
                                        </p:tgtEl>
                                      </p:cBhvr>
                                      <p:from x="200000" y="450000"/>
                                      <p:to x="100000" y="100000"/>
                                    </p:animScale>
                                    <p:set>
                                      <p:cBhvr>
                                        <p:cTn id="10" dur="770" fill="hold"/>
                                        <p:tgtEl>
                                          <p:spTgt spid="1027"/>
                                        </p:tgtEl>
                                        <p:attrNameLst>
                                          <p:attrName>ppt_x</p:attrName>
                                        </p:attrNameLst>
                                      </p:cBhvr>
                                      <p:to>
                                        <p:strVal val="(0.5)"/>
                                      </p:to>
                                    </p:set>
                                    <p:anim from="(0.5)" to="(#ppt_x)" calcmode="lin" valueType="num">
                                      <p:cBhvr>
                                        <p:cTn id="11" dur="1230" accel="100000" fill="hold">
                                          <p:stCondLst>
                                            <p:cond delay="770"/>
                                          </p:stCondLst>
                                        </p:cTn>
                                        <p:tgtEl>
                                          <p:spTgt spid="1027"/>
                                        </p:tgtEl>
                                        <p:attrNameLst>
                                          <p:attrName>ppt_x</p:attrName>
                                        </p:attrNameLst>
                                      </p:cBhvr>
                                    </p:anim>
                                    <p:set>
                                      <p:cBhvr>
                                        <p:cTn id="12" dur="770" fill="hold"/>
                                        <p:tgtEl>
                                          <p:spTgt spid="1027"/>
                                        </p:tgtEl>
                                        <p:attrNameLst>
                                          <p:attrName>ppt_y</p:attrName>
                                        </p:attrNameLst>
                                      </p:cBhvr>
                                      <p:to>
                                        <p:strVal val="(#ppt_y+0.4)"/>
                                      </p:to>
                                    </p:set>
                                    <p:anim from="(#ppt_y+0.4)" to="(#ppt_y)" calcmode="lin" valueType="num">
                                      <p:cBhvr>
                                        <p:cTn id="13" dur="1230" accel="100000" fill="hold">
                                          <p:stCondLst>
                                            <p:cond delay="770"/>
                                          </p:stCondLst>
                                        </p:cTn>
                                        <p:tgtEl>
                                          <p:spTgt spid="102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1934" y="500042"/>
            <a:ext cx="4567246" cy="703282"/>
          </a:xfrm>
        </p:spPr>
        <p:txBody>
          <a:bodyPr>
            <a:normAutofit/>
          </a:bodyPr>
          <a:lstStyle/>
          <a:p>
            <a:pPr algn="r"/>
            <a:r>
              <a:rPr lang="fa-IR" sz="2700" dirty="0" smtClean="0">
                <a:cs typeface="Mj_Dimona" pitchFamily="2" charset="-78"/>
              </a:rPr>
              <a:t>بررسی بافت موجود در منطقه:</a:t>
            </a:r>
          </a:p>
        </p:txBody>
      </p:sp>
      <p:pic>
        <p:nvPicPr>
          <p:cNvPr id="2050" name="Picture 2" descr="G:\New folder (2)\IMG_20150101_091434.jpg"/>
          <p:cNvPicPr>
            <a:picLocks noChangeAspect="1" noChangeArrowheads="1"/>
          </p:cNvPicPr>
          <p:nvPr/>
        </p:nvPicPr>
        <p:blipFill>
          <a:blip r:embed="rId2" cstate="print"/>
          <a:srcRect/>
          <a:stretch>
            <a:fillRect/>
          </a:stretch>
        </p:blipFill>
        <p:spPr bwMode="auto">
          <a:xfrm>
            <a:off x="1214414" y="3286124"/>
            <a:ext cx="2172101" cy="3214709"/>
          </a:xfrm>
          <a:prstGeom prst="rect">
            <a:avLst/>
          </a:prstGeom>
          <a:ln>
            <a:noFill/>
          </a:ln>
          <a:effectLst>
            <a:softEdge rad="112500"/>
          </a:effectLst>
        </p:spPr>
      </p:pic>
      <p:pic>
        <p:nvPicPr>
          <p:cNvPr id="1026" name="Picture 2" descr="C:\Users\ametiss\Desktop\New folder\Untitled-1.jpg"/>
          <p:cNvPicPr>
            <a:picLocks noChangeAspect="1" noChangeArrowheads="1"/>
          </p:cNvPicPr>
          <p:nvPr/>
        </p:nvPicPr>
        <p:blipFill>
          <a:blip r:embed="rId3" cstate="print"/>
          <a:srcRect/>
          <a:stretch>
            <a:fillRect/>
          </a:stretch>
        </p:blipFill>
        <p:spPr bwMode="auto">
          <a:xfrm>
            <a:off x="214282" y="928670"/>
            <a:ext cx="3857525" cy="1928826"/>
          </a:xfrm>
          <a:prstGeom prst="rect">
            <a:avLst/>
          </a:prstGeom>
          <a:noFill/>
        </p:spPr>
      </p:pic>
      <p:sp>
        <p:nvSpPr>
          <p:cNvPr id="6" name="TextBox 5"/>
          <p:cNvSpPr txBox="1"/>
          <p:nvPr/>
        </p:nvSpPr>
        <p:spPr>
          <a:xfrm>
            <a:off x="3428992" y="1857364"/>
            <a:ext cx="5143536" cy="3477875"/>
          </a:xfrm>
          <a:prstGeom prst="rect">
            <a:avLst/>
          </a:prstGeom>
          <a:noFill/>
        </p:spPr>
        <p:txBody>
          <a:bodyPr wrap="square" rtlCol="1">
            <a:spAutoFit/>
          </a:bodyPr>
          <a:lstStyle/>
          <a:p>
            <a:r>
              <a:rPr lang="fa-IR" sz="2800" b="1" dirty="0">
                <a:solidFill>
                  <a:schemeClr val="accent1">
                    <a:lumMod val="75000"/>
                  </a:schemeClr>
                </a:solidFill>
                <a:cs typeface="Mj_Faraj" pitchFamily="66" charset="-78"/>
              </a:rPr>
              <a:t>بافت ارگانیک:</a:t>
            </a:r>
          </a:p>
          <a:p>
            <a:r>
              <a:rPr lang="fa-IR" sz="2400" dirty="0">
                <a:solidFill>
                  <a:schemeClr val="accent1">
                    <a:lumMod val="50000"/>
                  </a:schemeClr>
                </a:solidFill>
                <a:cs typeface="Mj_Faraj" pitchFamily="66" charset="-78"/>
              </a:rPr>
              <a:t>هنگام سانحه: </a:t>
            </a:r>
            <a:r>
              <a:rPr lang="fa-IR" sz="2400" dirty="0">
                <a:cs typeface="Mj_Faraj" pitchFamily="66" charset="-78"/>
              </a:rPr>
              <a:t>قابلیت گریز و پناه گیری ناکافی به دلیل ناپایداری کالبدی،ریزدانگی،تراکم بالای جمعیت و فضای باز </a:t>
            </a:r>
            <a:r>
              <a:rPr lang="fa-IR" sz="2400" dirty="0" smtClean="0">
                <a:cs typeface="Mj_Faraj" pitchFamily="66" charset="-78"/>
              </a:rPr>
              <a:t>ناکافی خسارت </a:t>
            </a:r>
            <a:r>
              <a:rPr lang="fa-IR" sz="2400" dirty="0">
                <a:cs typeface="Mj_Faraj" pitchFamily="66" charset="-78"/>
              </a:rPr>
              <a:t>های جانی  و مالی بالاست.به علت نفوذپزیری پایین و معابر ناکافی امکان امدادرسانی پایین است.به دلیل انتقال سریع عوامل اسیب زا آسیب پذیری بالاست.</a:t>
            </a:r>
          </a:p>
          <a:p>
            <a:r>
              <a:rPr lang="fa-IR" sz="2400" dirty="0">
                <a:solidFill>
                  <a:schemeClr val="accent1">
                    <a:lumMod val="50000"/>
                  </a:schemeClr>
                </a:solidFill>
                <a:cs typeface="Mj_Faraj" pitchFamily="66" charset="-78"/>
              </a:rPr>
              <a:t>بعد از حادثه</a:t>
            </a:r>
            <a:r>
              <a:rPr lang="fa-IR" sz="2400" dirty="0" smtClean="0">
                <a:solidFill>
                  <a:schemeClr val="accent1">
                    <a:lumMod val="50000"/>
                  </a:schemeClr>
                </a:solidFill>
                <a:cs typeface="Mj_Faraj" pitchFamily="66" charset="-78"/>
              </a:rPr>
              <a:t>: </a:t>
            </a:r>
            <a:r>
              <a:rPr lang="fa-IR" sz="2400" dirty="0" smtClean="0">
                <a:cs typeface="Mj_Faraj" pitchFamily="66" charset="-78"/>
              </a:rPr>
              <a:t>به </a:t>
            </a:r>
            <a:r>
              <a:rPr lang="fa-IR" sz="2400" dirty="0">
                <a:cs typeface="Mj_Faraj" pitchFamily="66" charset="-78"/>
              </a:rPr>
              <a:t>دلیل نفوذپذیری پایین بازسازی و پاک سازی با سرعت بسیارپایین و با مشکل صورت میگیرد.همچنین امکان اسکان موقت در خود بافت وجود ندارد.</a:t>
            </a:r>
          </a:p>
        </p:txBody>
      </p:sp>
      <p:sp>
        <p:nvSpPr>
          <p:cNvPr id="7" name="Oval 6"/>
          <p:cNvSpPr/>
          <p:nvPr/>
        </p:nvSpPr>
        <p:spPr>
          <a:xfrm>
            <a:off x="3357554" y="1714488"/>
            <a:ext cx="500066" cy="428628"/>
          </a:xfrm>
          <a:prstGeom prst="ellipse">
            <a:avLst/>
          </a:prstGeom>
          <a:noFill/>
          <a:ln>
            <a:solidFill>
              <a:schemeClr val="accent1">
                <a:lumMod val="75000"/>
              </a:schemeClr>
            </a:solidFill>
            <a:prstDash val="dash"/>
          </a:ln>
        </p:spPr>
        <p:style>
          <a:lnRef idx="2">
            <a:schemeClr val="accent1"/>
          </a:lnRef>
          <a:fillRef idx="1">
            <a:schemeClr val="lt1"/>
          </a:fillRef>
          <a:effectRef idx="0">
            <a:schemeClr val="accent1"/>
          </a:effectRef>
          <a:fontRef idx="minor">
            <a:schemeClr val="dk1"/>
          </a:fontRef>
        </p:style>
        <p:txBody>
          <a:bodyPr rtlCol="1" anchor="ctr"/>
          <a:lstStyle/>
          <a:p>
            <a:pPr algn="ctr"/>
            <a:endParaRPr lang="fa-IR"/>
          </a:p>
        </p:txBody>
      </p: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0505" t="6932" r="21982" b="11778"/>
          <a:stretch/>
        </p:blipFill>
        <p:spPr>
          <a:xfrm>
            <a:off x="229194" y="2996952"/>
            <a:ext cx="757318" cy="946647"/>
          </a:xfrm>
          <a:prstGeom prst="rect">
            <a:avLst/>
          </a:prstGeom>
        </p:spPr>
      </p:pic>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86248" y="714356"/>
            <a:ext cx="4352932" cy="631844"/>
          </a:xfrm>
        </p:spPr>
        <p:txBody>
          <a:bodyPr>
            <a:normAutofit/>
          </a:bodyPr>
          <a:lstStyle/>
          <a:p>
            <a:pPr algn="r"/>
            <a:r>
              <a:rPr lang="fa-IR" sz="2700" dirty="0" smtClean="0">
                <a:cs typeface="Mj_Dimona" pitchFamily="2" charset="-78"/>
              </a:rPr>
              <a:t>بررسی بافت موجود در منطقه:</a:t>
            </a:r>
          </a:p>
        </p:txBody>
      </p:sp>
      <p:sp>
        <p:nvSpPr>
          <p:cNvPr id="5" name="TextBox 4"/>
          <p:cNvSpPr txBox="1"/>
          <p:nvPr/>
        </p:nvSpPr>
        <p:spPr>
          <a:xfrm>
            <a:off x="3428992" y="1857364"/>
            <a:ext cx="5143536" cy="2739211"/>
          </a:xfrm>
          <a:prstGeom prst="rect">
            <a:avLst/>
          </a:prstGeom>
          <a:noFill/>
        </p:spPr>
        <p:txBody>
          <a:bodyPr wrap="square" rtlCol="1">
            <a:spAutoFit/>
          </a:bodyPr>
          <a:lstStyle/>
          <a:p>
            <a:r>
              <a:rPr lang="fa-IR" sz="2800" b="1" dirty="0">
                <a:solidFill>
                  <a:schemeClr val="accent1">
                    <a:lumMod val="75000"/>
                  </a:schemeClr>
                </a:solidFill>
                <a:cs typeface="Mj_Faraj" pitchFamily="66" charset="-78"/>
              </a:rPr>
              <a:t>بافت </a:t>
            </a:r>
            <a:r>
              <a:rPr lang="fa-IR" sz="2800" b="1" dirty="0" smtClean="0">
                <a:solidFill>
                  <a:schemeClr val="accent1">
                    <a:lumMod val="75000"/>
                  </a:schemeClr>
                </a:solidFill>
                <a:cs typeface="Mj_Faraj" pitchFamily="66" charset="-78"/>
              </a:rPr>
              <a:t>منظم ریز دانه:</a:t>
            </a:r>
            <a:endParaRPr lang="fa-IR" sz="2800" b="1" dirty="0">
              <a:solidFill>
                <a:schemeClr val="accent1">
                  <a:lumMod val="75000"/>
                </a:schemeClr>
              </a:solidFill>
              <a:cs typeface="Mj_Faraj" pitchFamily="66" charset="-78"/>
            </a:endParaRPr>
          </a:p>
          <a:p>
            <a:r>
              <a:rPr lang="fa-IR" sz="2400" dirty="0">
                <a:solidFill>
                  <a:schemeClr val="accent1">
                    <a:lumMod val="50000"/>
                  </a:schemeClr>
                </a:solidFill>
                <a:cs typeface="Mj_Faraj" pitchFamily="66" charset="-78"/>
              </a:rPr>
              <a:t>هنگام سانحه: </a:t>
            </a:r>
            <a:r>
              <a:rPr lang="fa-IR" sz="2400" dirty="0" smtClean="0">
                <a:cs typeface="Mj_Faraj" pitchFamily="66" charset="-78"/>
              </a:rPr>
              <a:t>به علت فضای باز کمتر و تراکم جمعیتی بالاتر خسارت جانی و مالی بیشتری به محدوده وارد میشود.</a:t>
            </a:r>
            <a:r>
              <a:rPr lang="fa-IR" sz="2400" dirty="0" smtClean="0">
                <a:solidFill>
                  <a:schemeClr val="accent1">
                    <a:lumMod val="50000"/>
                  </a:schemeClr>
                </a:solidFill>
                <a:cs typeface="Mj_Faraj" pitchFamily="66" charset="-78"/>
              </a:rPr>
              <a:t> </a:t>
            </a:r>
            <a:r>
              <a:rPr lang="fa-IR" sz="2400" dirty="0" smtClean="0">
                <a:cs typeface="Mj_Faraj" pitchFamily="66" charset="-78"/>
              </a:rPr>
              <a:t>به دلیل نفوذپذیری پایین امکان امدادرسانی کمتر است.به دلیل عوامل اسیب زا (آتش یا بیماری) آسیب پذیری بالاتر است.</a:t>
            </a:r>
            <a:endParaRPr lang="fa-IR" sz="2400" dirty="0">
              <a:cs typeface="Mj_Faraj" pitchFamily="66" charset="-78"/>
            </a:endParaRPr>
          </a:p>
          <a:p>
            <a:r>
              <a:rPr lang="fa-IR" sz="2400" dirty="0">
                <a:solidFill>
                  <a:schemeClr val="accent1">
                    <a:lumMod val="50000"/>
                  </a:schemeClr>
                </a:solidFill>
                <a:cs typeface="Mj_Faraj" pitchFamily="66" charset="-78"/>
              </a:rPr>
              <a:t>بعد از </a:t>
            </a:r>
            <a:r>
              <a:rPr lang="fa-IR" sz="2400" dirty="0" smtClean="0">
                <a:solidFill>
                  <a:schemeClr val="accent1">
                    <a:lumMod val="50000"/>
                  </a:schemeClr>
                </a:solidFill>
                <a:cs typeface="Mj_Faraj" pitchFamily="66" charset="-78"/>
              </a:rPr>
              <a:t>حادثه: </a:t>
            </a:r>
            <a:r>
              <a:rPr lang="fa-IR" sz="2400" dirty="0">
                <a:cs typeface="Mj_Faraj" pitchFamily="66" charset="-78"/>
              </a:rPr>
              <a:t>به دلیل نفوذپذیری پایین پاک سازی و امدادرسانی باسرعت پایین انجام میشود.</a:t>
            </a:r>
          </a:p>
        </p:txBody>
      </p:sp>
      <p:pic>
        <p:nvPicPr>
          <p:cNvPr id="6" name="Picture 2" descr="C:\Users\ametiss\Desktop\New folder\Untitled-1.jpg"/>
          <p:cNvPicPr>
            <a:picLocks noChangeAspect="1" noChangeArrowheads="1"/>
          </p:cNvPicPr>
          <p:nvPr/>
        </p:nvPicPr>
        <p:blipFill>
          <a:blip r:embed="rId2" cstate="print"/>
          <a:srcRect/>
          <a:stretch>
            <a:fillRect/>
          </a:stretch>
        </p:blipFill>
        <p:spPr bwMode="auto">
          <a:xfrm>
            <a:off x="714348" y="4357694"/>
            <a:ext cx="3857525" cy="1928826"/>
          </a:xfrm>
          <a:prstGeom prst="rect">
            <a:avLst/>
          </a:prstGeom>
          <a:noFill/>
        </p:spPr>
      </p:pic>
      <p:sp>
        <p:nvSpPr>
          <p:cNvPr id="7" name="Rectangle 6"/>
          <p:cNvSpPr/>
          <p:nvPr/>
        </p:nvSpPr>
        <p:spPr>
          <a:xfrm rot="1820147">
            <a:off x="2996207" y="4744800"/>
            <a:ext cx="748271" cy="338814"/>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20505" t="6932" r="21982" b="11778"/>
          <a:stretch/>
        </p:blipFill>
        <p:spPr>
          <a:xfrm>
            <a:off x="251520" y="4604350"/>
            <a:ext cx="688189" cy="860236"/>
          </a:xfrm>
          <a:prstGeom prst="rect">
            <a:avLst/>
          </a:prstGeom>
        </p:spPr>
      </p:pic>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286248" y="714356"/>
            <a:ext cx="4352932" cy="631844"/>
          </a:xfrm>
          <a:prstGeom prst="rect">
            <a:avLst/>
          </a:prstGeom>
        </p:spPr>
        <p:txBody>
          <a:bodyPr vert="horz" anchor="b">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700" b="0" i="0" u="none" strike="noStrike" kern="1200" cap="small" spc="0" normalizeH="0" baseline="0" noProof="0" dirty="0" smtClean="0">
                <a:ln>
                  <a:noFill/>
                </a:ln>
                <a:solidFill>
                  <a:schemeClr val="tx2"/>
                </a:solidFill>
                <a:effectLst/>
                <a:uLnTx/>
                <a:uFillTx/>
                <a:latin typeface="+mj-lt"/>
                <a:ea typeface="+mj-ea"/>
                <a:cs typeface="Mj_Dimona" pitchFamily="2" charset="-78"/>
              </a:rPr>
              <a:t>بررسی ساختار موجود در منطقه:</a:t>
            </a:r>
          </a:p>
        </p:txBody>
      </p:sp>
      <p:pic>
        <p:nvPicPr>
          <p:cNvPr id="3074" name="Picture 2" descr="G:\New folder (2)\IMG_20150101_082740.jpg"/>
          <p:cNvPicPr>
            <a:picLocks noChangeAspect="1" noChangeArrowheads="1"/>
          </p:cNvPicPr>
          <p:nvPr/>
        </p:nvPicPr>
        <p:blipFill rotWithShape="1">
          <a:blip r:embed="rId2" cstate="print"/>
          <a:srcRect l="17668"/>
          <a:stretch/>
        </p:blipFill>
        <p:spPr bwMode="auto">
          <a:xfrm>
            <a:off x="521439" y="4365104"/>
            <a:ext cx="3528962" cy="2324738"/>
          </a:xfrm>
          <a:prstGeom prst="rect">
            <a:avLst/>
          </a:prstGeom>
          <a:ln>
            <a:noFill/>
          </a:ln>
          <a:effectLst>
            <a:softEdge rad="112500"/>
          </a:effectLst>
        </p:spPr>
      </p:pic>
      <p:pic>
        <p:nvPicPr>
          <p:cNvPr id="6" name="Picture 2" descr="C:\Users\ametiss\Desktop\New folder\Untitled-1.jpg"/>
          <p:cNvPicPr>
            <a:picLocks noChangeAspect="1" noChangeArrowheads="1"/>
          </p:cNvPicPr>
          <p:nvPr/>
        </p:nvPicPr>
        <p:blipFill>
          <a:blip r:embed="rId3" cstate="print"/>
          <a:srcRect/>
          <a:stretch>
            <a:fillRect/>
          </a:stretch>
        </p:blipFill>
        <p:spPr bwMode="auto">
          <a:xfrm>
            <a:off x="357158" y="714356"/>
            <a:ext cx="3857525" cy="1928826"/>
          </a:xfrm>
          <a:prstGeom prst="rect">
            <a:avLst/>
          </a:prstGeom>
          <a:noFill/>
        </p:spPr>
      </p:pic>
      <p:sp>
        <p:nvSpPr>
          <p:cNvPr id="7" name="TextBox 6"/>
          <p:cNvSpPr txBox="1"/>
          <p:nvPr/>
        </p:nvSpPr>
        <p:spPr>
          <a:xfrm>
            <a:off x="3428992" y="1928802"/>
            <a:ext cx="5143536" cy="2739211"/>
          </a:xfrm>
          <a:prstGeom prst="rect">
            <a:avLst/>
          </a:prstGeom>
          <a:noFill/>
        </p:spPr>
        <p:txBody>
          <a:bodyPr wrap="square" rtlCol="1">
            <a:spAutoFit/>
          </a:bodyPr>
          <a:lstStyle/>
          <a:p>
            <a:r>
              <a:rPr lang="fa-IR" sz="2800" b="1" dirty="0" smtClean="0">
                <a:solidFill>
                  <a:schemeClr val="accent1">
                    <a:lumMod val="75000"/>
                  </a:schemeClr>
                </a:solidFill>
                <a:cs typeface="Mj_Faraj" pitchFamily="66" charset="-78"/>
              </a:rPr>
              <a:t>ساختارخطی:</a:t>
            </a:r>
            <a:endParaRPr lang="fa-IR" sz="2800" b="1" dirty="0">
              <a:solidFill>
                <a:schemeClr val="accent1">
                  <a:lumMod val="75000"/>
                </a:schemeClr>
              </a:solidFill>
              <a:cs typeface="Mj_Faraj" pitchFamily="66" charset="-78"/>
            </a:endParaRPr>
          </a:p>
          <a:p>
            <a:r>
              <a:rPr lang="fa-IR" sz="2400" dirty="0" smtClean="0">
                <a:solidFill>
                  <a:schemeClr val="accent1">
                    <a:lumMod val="50000"/>
                  </a:schemeClr>
                </a:solidFill>
                <a:cs typeface="Mj_Faraj" pitchFamily="66" charset="-78"/>
              </a:rPr>
              <a:t>قبل </a:t>
            </a:r>
            <a:r>
              <a:rPr lang="fa-IR" sz="2400" dirty="0">
                <a:solidFill>
                  <a:schemeClr val="accent1">
                    <a:lumMod val="50000"/>
                  </a:schemeClr>
                </a:solidFill>
                <a:cs typeface="Mj_Faraj" pitchFamily="66" charset="-78"/>
              </a:rPr>
              <a:t>سانحه: </a:t>
            </a:r>
            <a:r>
              <a:rPr lang="fa-IR" sz="2400" dirty="0" smtClean="0">
                <a:cs typeface="Mj_Faraj" pitchFamily="66" charset="-78"/>
              </a:rPr>
              <a:t>خدمات در امتداد یک محور با تراکم شدید ترافیکی در محور اصلی مشاهده میشود.</a:t>
            </a:r>
            <a:endParaRPr lang="fa-IR" sz="2400" dirty="0">
              <a:cs typeface="Mj_Faraj" pitchFamily="66" charset="-78"/>
            </a:endParaRPr>
          </a:p>
          <a:p>
            <a:r>
              <a:rPr lang="fa-IR" sz="2400" dirty="0" smtClean="0">
                <a:solidFill>
                  <a:schemeClr val="accent1">
                    <a:lumMod val="50000"/>
                  </a:schemeClr>
                </a:solidFill>
                <a:cs typeface="Mj_Faraj" pitchFamily="66" charset="-78"/>
              </a:rPr>
              <a:t>هنگام حادثه: </a:t>
            </a:r>
            <a:r>
              <a:rPr lang="fa-IR" sz="2400" dirty="0" smtClean="0">
                <a:cs typeface="Mj_Faraj" pitchFamily="66" charset="-78"/>
              </a:rPr>
              <a:t>خسارت مالی و جانی زیاد درصورت صدمه دیدن محور اصلی.امدادرسانی از مناطق دیگر بصورت یک طرفه</a:t>
            </a:r>
          </a:p>
          <a:p>
            <a:r>
              <a:rPr lang="fa-IR" sz="2400" dirty="0" smtClean="0">
                <a:solidFill>
                  <a:schemeClr val="accent1">
                    <a:lumMod val="50000"/>
                  </a:schemeClr>
                </a:solidFill>
                <a:cs typeface="Mj_Faraj" pitchFamily="66" charset="-78"/>
              </a:rPr>
              <a:t>بعد حادثه: </a:t>
            </a:r>
            <a:r>
              <a:rPr lang="fa-IR" sz="2400" dirty="0">
                <a:cs typeface="Mj_Faraj" pitchFamily="66" charset="-78"/>
              </a:rPr>
              <a:t>آسیب به بخشی از منطقه موجب اخلال در عملکرد کل منطقه میشود.</a:t>
            </a:r>
          </a:p>
        </p:txBody>
      </p:sp>
      <p:cxnSp>
        <p:nvCxnSpPr>
          <p:cNvPr id="9" name="Straight Connector 8"/>
          <p:cNvCxnSpPr/>
          <p:nvPr/>
        </p:nvCxnSpPr>
        <p:spPr>
          <a:xfrm>
            <a:off x="785786" y="1643050"/>
            <a:ext cx="1857388" cy="500066"/>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0505" t="6932" r="21982" b="11778"/>
          <a:stretch/>
        </p:blipFill>
        <p:spPr>
          <a:xfrm>
            <a:off x="231482" y="774044"/>
            <a:ext cx="590304" cy="737880"/>
          </a:xfrm>
          <a:prstGeom prst="rect">
            <a:avLst/>
          </a:prstGeom>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286248" y="714356"/>
            <a:ext cx="4352932" cy="631844"/>
          </a:xfrm>
          <a:prstGeom prst="rect">
            <a:avLst/>
          </a:prstGeom>
        </p:spPr>
        <p:txBody>
          <a:bodyPr vert="horz" anchor="b">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700" b="0" i="0" u="none" strike="noStrike" kern="1200" cap="small" spc="0" normalizeH="0" baseline="0" noProof="0" dirty="0" smtClean="0">
                <a:ln>
                  <a:noFill/>
                </a:ln>
                <a:solidFill>
                  <a:schemeClr val="tx2"/>
                </a:solidFill>
                <a:effectLst/>
                <a:uLnTx/>
                <a:uFillTx/>
                <a:latin typeface="+mj-lt"/>
                <a:ea typeface="+mj-ea"/>
                <a:cs typeface="Mj_Dimona" pitchFamily="2" charset="-78"/>
              </a:rPr>
              <a:t>بررسی ساختار موجود در منطقه:</a:t>
            </a:r>
          </a:p>
        </p:txBody>
      </p:sp>
      <p:pic>
        <p:nvPicPr>
          <p:cNvPr id="6" name="Picture 2" descr="C:\Users\ametiss\Desktop\New folder\Untitled-1.jpg"/>
          <p:cNvPicPr>
            <a:picLocks noChangeAspect="1" noChangeArrowheads="1"/>
          </p:cNvPicPr>
          <p:nvPr/>
        </p:nvPicPr>
        <p:blipFill>
          <a:blip r:embed="rId2" cstate="print"/>
          <a:srcRect/>
          <a:stretch>
            <a:fillRect/>
          </a:stretch>
        </p:blipFill>
        <p:spPr bwMode="auto">
          <a:xfrm>
            <a:off x="357158" y="4500570"/>
            <a:ext cx="3857525" cy="1928826"/>
          </a:xfrm>
          <a:prstGeom prst="rect">
            <a:avLst/>
          </a:prstGeom>
          <a:noFill/>
        </p:spPr>
      </p:pic>
      <p:sp>
        <p:nvSpPr>
          <p:cNvPr id="8" name="TextBox 7"/>
          <p:cNvSpPr txBox="1"/>
          <p:nvPr/>
        </p:nvSpPr>
        <p:spPr>
          <a:xfrm>
            <a:off x="3428992" y="1928802"/>
            <a:ext cx="5143536" cy="3108543"/>
          </a:xfrm>
          <a:prstGeom prst="rect">
            <a:avLst/>
          </a:prstGeom>
          <a:noFill/>
        </p:spPr>
        <p:txBody>
          <a:bodyPr wrap="square" rtlCol="1">
            <a:spAutoFit/>
          </a:bodyPr>
          <a:lstStyle/>
          <a:p>
            <a:r>
              <a:rPr lang="fa-IR" sz="2800" b="1" dirty="0" smtClean="0">
                <a:solidFill>
                  <a:schemeClr val="accent1">
                    <a:lumMod val="75000"/>
                  </a:schemeClr>
                </a:solidFill>
                <a:cs typeface="Mj_Faraj" pitchFamily="66" charset="-78"/>
              </a:rPr>
              <a:t>ساختارشعاعی - قطاعی:</a:t>
            </a:r>
            <a:endParaRPr lang="fa-IR" sz="2800" b="1" dirty="0">
              <a:solidFill>
                <a:schemeClr val="accent1">
                  <a:lumMod val="75000"/>
                </a:schemeClr>
              </a:solidFill>
              <a:cs typeface="Mj_Faraj" pitchFamily="66" charset="-78"/>
            </a:endParaRPr>
          </a:p>
          <a:p>
            <a:pPr algn="just"/>
            <a:r>
              <a:rPr lang="fa-IR" sz="2400" dirty="0" smtClean="0">
                <a:solidFill>
                  <a:schemeClr val="accent1">
                    <a:lumMod val="50000"/>
                  </a:schemeClr>
                </a:solidFill>
                <a:cs typeface="Mj_Faraj" pitchFamily="66" charset="-78"/>
              </a:rPr>
              <a:t>قبل </a:t>
            </a:r>
            <a:r>
              <a:rPr lang="fa-IR" sz="2400" dirty="0">
                <a:solidFill>
                  <a:schemeClr val="accent1">
                    <a:lumMod val="50000"/>
                  </a:schemeClr>
                </a:solidFill>
                <a:cs typeface="Mj_Faraj" pitchFamily="66" charset="-78"/>
              </a:rPr>
              <a:t>سانحه: </a:t>
            </a:r>
            <a:r>
              <a:rPr lang="fa-IR" sz="2400" dirty="0" smtClean="0">
                <a:cs typeface="Mj_Faraj" pitchFamily="66" charset="-78"/>
              </a:rPr>
              <a:t>وجود بیمارستان به عنوان هسته این ساختار باعث ایجاد حجم سنگین ترافیک در این قسمت شده است.خسارت جانی و مالی زیاد در صورت صدمه دیدن بیمارستان به عنوان هسته </a:t>
            </a:r>
            <a:endParaRPr lang="fa-IR" sz="2400" dirty="0">
              <a:cs typeface="Mj_Faraj" pitchFamily="66" charset="-78"/>
            </a:endParaRPr>
          </a:p>
          <a:p>
            <a:pPr algn="just"/>
            <a:r>
              <a:rPr lang="fa-IR" sz="2400" dirty="0" smtClean="0">
                <a:solidFill>
                  <a:schemeClr val="accent1">
                    <a:lumMod val="50000"/>
                  </a:schemeClr>
                </a:solidFill>
                <a:cs typeface="Mj_Faraj" pitchFamily="66" charset="-78"/>
              </a:rPr>
              <a:t>هنگام حادثه: </a:t>
            </a:r>
            <a:r>
              <a:rPr lang="fa-IR" sz="2400" dirty="0" smtClean="0">
                <a:cs typeface="Mj_Faraj" pitchFamily="66" charset="-78"/>
              </a:rPr>
              <a:t>خسارت مالی و جانی زیاد درصورت صدمه دیدن محور اصلی.امدادرسانی از مناطق دیگر بصورت یک طرفه</a:t>
            </a:r>
          </a:p>
          <a:p>
            <a:pPr algn="just"/>
            <a:r>
              <a:rPr lang="fa-IR" sz="2400" dirty="0" smtClean="0">
                <a:solidFill>
                  <a:schemeClr val="accent1">
                    <a:lumMod val="50000"/>
                  </a:schemeClr>
                </a:solidFill>
                <a:cs typeface="Mj_Faraj" pitchFamily="66" charset="-78"/>
              </a:rPr>
              <a:t>بعد حادثه: </a:t>
            </a:r>
            <a:r>
              <a:rPr lang="fa-IR" sz="2400" dirty="0">
                <a:cs typeface="Mj_Faraj" pitchFamily="66" charset="-78"/>
              </a:rPr>
              <a:t>آسیب </a:t>
            </a:r>
            <a:r>
              <a:rPr lang="fa-IR" sz="2400" dirty="0" smtClean="0">
                <a:cs typeface="Mj_Faraj" pitchFamily="66" charset="-78"/>
              </a:rPr>
              <a:t>به قسمت های دورتر از هسته و اخلال در امدادرسانی</a:t>
            </a:r>
            <a:endParaRPr lang="fa-IR" sz="2400" dirty="0">
              <a:cs typeface="Mj_Faraj" pitchFamily="66" charset="-78"/>
            </a:endParaRPr>
          </a:p>
        </p:txBody>
      </p:sp>
      <p:cxnSp>
        <p:nvCxnSpPr>
          <p:cNvPr id="10" name="Straight Connector 9"/>
          <p:cNvCxnSpPr/>
          <p:nvPr/>
        </p:nvCxnSpPr>
        <p:spPr>
          <a:xfrm rot="10800000">
            <a:off x="785786" y="5429264"/>
            <a:ext cx="1785950" cy="500066"/>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0800000" flipV="1">
            <a:off x="642910" y="5929330"/>
            <a:ext cx="1928826" cy="500066"/>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1393009" y="5750735"/>
            <a:ext cx="285752" cy="71438"/>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rot="16200000" flipH="1">
            <a:off x="1428728" y="6000768"/>
            <a:ext cx="214314" cy="71438"/>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10800000">
            <a:off x="571472" y="5857892"/>
            <a:ext cx="928694" cy="71438"/>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5400000">
            <a:off x="1071538" y="5643578"/>
            <a:ext cx="285752" cy="142876"/>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5400000">
            <a:off x="821505" y="5607859"/>
            <a:ext cx="357190" cy="142876"/>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5400000">
            <a:off x="965175" y="6107925"/>
            <a:ext cx="356396" cy="794"/>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5400000">
            <a:off x="715142" y="6143644"/>
            <a:ext cx="427834" cy="794"/>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0505" t="6932" r="21982" b="11778"/>
          <a:stretch/>
        </p:blipFill>
        <p:spPr>
          <a:xfrm>
            <a:off x="291311" y="3890367"/>
            <a:ext cx="688189" cy="860236"/>
          </a:xfrm>
          <a:prstGeom prst="rect">
            <a:avLst/>
          </a:prstGeom>
        </p:spPr>
      </p:pic>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sabz.jpg"/>
          <p:cNvPicPr>
            <a:picLocks noChangeAspect="1"/>
          </p:cNvPicPr>
          <p:nvPr/>
        </p:nvPicPr>
        <p:blipFill>
          <a:blip r:embed="rId2" cstate="print"/>
          <a:srcRect l="16487" b="14746"/>
          <a:stretch>
            <a:fillRect/>
          </a:stretch>
        </p:blipFill>
        <p:spPr>
          <a:xfrm>
            <a:off x="714348" y="0"/>
            <a:ext cx="5065907" cy="4286256"/>
          </a:xfrm>
          <a:prstGeom prst="rect">
            <a:avLst/>
          </a:prstGeom>
        </p:spPr>
      </p:pic>
      <p:sp>
        <p:nvSpPr>
          <p:cNvPr id="28" name="TextBox 27"/>
          <p:cNvSpPr txBox="1"/>
          <p:nvPr/>
        </p:nvSpPr>
        <p:spPr>
          <a:xfrm>
            <a:off x="571472" y="4286256"/>
            <a:ext cx="3357586" cy="2308324"/>
          </a:xfrm>
          <a:prstGeom prst="rect">
            <a:avLst/>
          </a:prstGeom>
          <a:noFill/>
        </p:spPr>
        <p:txBody>
          <a:bodyPr wrap="square" rtlCol="1">
            <a:spAutoFit/>
          </a:bodyPr>
          <a:lstStyle/>
          <a:p>
            <a:r>
              <a:rPr lang="fa-IR" sz="2400" b="1" dirty="0" smtClean="0">
                <a:solidFill>
                  <a:schemeClr val="accent1">
                    <a:lumMod val="75000"/>
                  </a:schemeClr>
                </a:solidFill>
                <a:cs typeface="Mj_Faraj" pitchFamily="66" charset="-78"/>
              </a:rPr>
              <a:t>فضای باز و فضای سبز:</a:t>
            </a:r>
          </a:p>
          <a:p>
            <a:pPr algn="just"/>
            <a:r>
              <a:rPr lang="fa-IR" sz="2000" dirty="0">
                <a:cs typeface="Mj_Faraj" pitchFamily="66" charset="-78"/>
              </a:rPr>
              <a:t>نیاز به فضای باز برای اسکان مردم یکی از مهمترین مسایل درهنگام وقوع سوانح است.با توجه به تراکم بالای جمعیت و بافت متراکم و همچنین نیاز سرانه هرنفر به فضای باز کمبود این فضا بخصوص در محدوده سناباد و اطراف آن حس میشود.</a:t>
            </a:r>
          </a:p>
        </p:txBody>
      </p:sp>
      <p:sp>
        <p:nvSpPr>
          <p:cNvPr id="29" name="TextBox 28"/>
          <p:cNvSpPr txBox="1"/>
          <p:nvPr/>
        </p:nvSpPr>
        <p:spPr>
          <a:xfrm>
            <a:off x="5143504" y="3571876"/>
            <a:ext cx="3357586" cy="1938992"/>
          </a:xfrm>
          <a:prstGeom prst="rect">
            <a:avLst/>
          </a:prstGeom>
          <a:noFill/>
        </p:spPr>
        <p:txBody>
          <a:bodyPr wrap="square" rtlCol="1">
            <a:spAutoFit/>
          </a:bodyPr>
          <a:lstStyle/>
          <a:p>
            <a:r>
              <a:rPr lang="fa-IR" sz="2000" dirty="0">
                <a:cs typeface="Mj_Faraj" pitchFamily="66" charset="-78"/>
              </a:rPr>
              <a:t>استقرار بخش عمده ای از فعالیت ها در پهنه مرکزی موجب افزایش بار ترافیک و تراکم بالای جمعیت در روز آسیب پذیری این منطقه را بالا میبرد.وابستگی سایر محدوده به این هسته و ایجاد چنین ترافیکی نیاز به تمرکز زدایی هسته مرکزی را ایجاب میکند</a:t>
            </a:r>
          </a:p>
        </p:txBody>
      </p:sp>
      <p:sp>
        <p:nvSpPr>
          <p:cNvPr id="30" name="Title 1"/>
          <p:cNvSpPr txBox="1">
            <a:spLocks/>
          </p:cNvSpPr>
          <p:nvPr/>
        </p:nvSpPr>
        <p:spPr>
          <a:xfrm>
            <a:off x="5500694" y="714356"/>
            <a:ext cx="2924172" cy="560406"/>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600" b="0" i="0" u="none" strike="noStrike" kern="1200" cap="small" spc="0" normalizeH="0" baseline="0" noProof="0" smtClean="0">
                <a:ln>
                  <a:noFill/>
                </a:ln>
                <a:solidFill>
                  <a:schemeClr val="tx2"/>
                </a:solidFill>
                <a:effectLst/>
                <a:uLnTx/>
                <a:uFillTx/>
                <a:latin typeface="+mj-lt"/>
                <a:ea typeface="+mj-ea"/>
                <a:cs typeface="Mj_Dimona" pitchFamily="2" charset="-78"/>
              </a:rPr>
              <a:t>مکانیابی و تحلیل کاربری ها</a:t>
            </a:r>
            <a:endParaRPr kumimoji="0" lang="fa-IR" sz="2600" b="0" i="0" u="none" strike="noStrike" kern="1200" cap="small" spc="0" normalizeH="0" baseline="0" noProof="0" dirty="0" smtClean="0">
              <a:ln>
                <a:noFill/>
              </a:ln>
              <a:solidFill>
                <a:schemeClr val="tx2"/>
              </a:solidFill>
              <a:effectLst/>
              <a:uLnTx/>
              <a:uFillTx/>
              <a:latin typeface="+mj-lt"/>
              <a:ea typeface="+mj-ea"/>
              <a:cs typeface="Mj_Dimona" pitchFamily="2" charset="-78"/>
            </a:endParaRPr>
          </a:p>
        </p:txBody>
      </p:sp>
      <p:sp>
        <p:nvSpPr>
          <p:cNvPr id="35" name="TextBox 34"/>
          <p:cNvSpPr txBox="1"/>
          <p:nvPr/>
        </p:nvSpPr>
        <p:spPr>
          <a:xfrm>
            <a:off x="6500826" y="1714488"/>
            <a:ext cx="1714512" cy="1015663"/>
          </a:xfrm>
          <a:prstGeom prst="rect">
            <a:avLst/>
          </a:prstGeom>
          <a:noFill/>
        </p:spPr>
        <p:txBody>
          <a:bodyPr wrap="square" rtlCol="1">
            <a:spAutoFit/>
          </a:bodyPr>
          <a:lstStyle/>
          <a:p>
            <a:pPr algn="ctr"/>
            <a:r>
              <a:rPr lang="fa-IR" sz="2000" b="1" dirty="0" smtClean="0">
                <a:cs typeface="Mj_Faraj" pitchFamily="66" charset="-78"/>
              </a:rPr>
              <a:t> راهنما</a:t>
            </a:r>
          </a:p>
          <a:p>
            <a:pPr algn="ctr"/>
            <a:r>
              <a:rPr lang="fa-IR" sz="2000" b="1" dirty="0" smtClean="0">
                <a:cs typeface="Mj_Faraj" pitchFamily="66" charset="-78"/>
              </a:rPr>
              <a:t> </a:t>
            </a:r>
          </a:p>
          <a:p>
            <a:r>
              <a:rPr lang="fa-IR" sz="2000" dirty="0" smtClean="0">
                <a:cs typeface="Mj_Faraj" pitchFamily="66" charset="-78"/>
              </a:rPr>
              <a:t>فضای سبز</a:t>
            </a:r>
          </a:p>
        </p:txBody>
      </p:sp>
      <p:sp>
        <p:nvSpPr>
          <p:cNvPr id="36" name="Rectangle 35"/>
          <p:cNvSpPr/>
          <p:nvPr/>
        </p:nvSpPr>
        <p:spPr>
          <a:xfrm>
            <a:off x="5715008" y="1714488"/>
            <a:ext cx="2500330" cy="14287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37" name="Rectangle 36"/>
          <p:cNvSpPr/>
          <p:nvPr/>
        </p:nvSpPr>
        <p:spPr>
          <a:xfrm>
            <a:off x="6786578" y="2428868"/>
            <a:ext cx="285752" cy="214314"/>
          </a:xfrm>
          <a:prstGeom prst="rect">
            <a:avLst/>
          </a:prstGeom>
          <a:solidFill>
            <a:srgbClr val="003618"/>
          </a:solidFill>
          <a:ln>
            <a:solidFill>
              <a:srgbClr val="00462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20505" t="6932" r="21982" b="11778"/>
          <a:stretch/>
        </p:blipFill>
        <p:spPr>
          <a:xfrm>
            <a:off x="5923131" y="2208964"/>
            <a:ext cx="523298" cy="654122"/>
          </a:xfrm>
          <a:prstGeom prst="rect">
            <a:avLst/>
          </a:prstGeom>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p:cNvSpPr/>
          <p:nvPr/>
        </p:nvSpPr>
        <p:spPr>
          <a:xfrm>
            <a:off x="4000496" y="1643050"/>
            <a:ext cx="142876" cy="142876"/>
          </a:xfrm>
          <a:prstGeom prst="ellipse">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1" name="Picture 20" descr="a.jpg"/>
          <p:cNvPicPr>
            <a:picLocks noChangeAspect="1"/>
          </p:cNvPicPr>
          <p:nvPr/>
        </p:nvPicPr>
        <p:blipFill>
          <a:blip r:embed="rId2" cstate="print"/>
          <a:stretch>
            <a:fillRect/>
          </a:stretch>
        </p:blipFill>
        <p:spPr>
          <a:xfrm>
            <a:off x="1500166" y="714356"/>
            <a:ext cx="7000924" cy="5269615"/>
          </a:xfrm>
          <a:prstGeom prst="rect">
            <a:avLst/>
          </a:prstGeom>
        </p:spPr>
      </p:pic>
      <p:sp>
        <p:nvSpPr>
          <p:cNvPr id="22" name="TextBox 21"/>
          <p:cNvSpPr txBox="1"/>
          <p:nvPr/>
        </p:nvSpPr>
        <p:spPr>
          <a:xfrm>
            <a:off x="512307" y="107145"/>
            <a:ext cx="3357586" cy="1384995"/>
          </a:xfrm>
          <a:prstGeom prst="rect">
            <a:avLst/>
          </a:prstGeom>
          <a:noFill/>
        </p:spPr>
        <p:txBody>
          <a:bodyPr wrap="square" rtlCol="1">
            <a:spAutoFit/>
          </a:bodyPr>
          <a:lstStyle/>
          <a:p>
            <a:r>
              <a:rPr lang="fa-IR" sz="2400" b="1" dirty="0" smtClean="0">
                <a:solidFill>
                  <a:schemeClr val="accent1">
                    <a:lumMod val="75000"/>
                  </a:schemeClr>
                </a:solidFill>
                <a:cs typeface="Mj_Faraj" pitchFamily="66" charset="-78"/>
              </a:rPr>
              <a:t>آتش نشانی:</a:t>
            </a:r>
          </a:p>
          <a:p>
            <a:pPr algn="just"/>
            <a:r>
              <a:rPr lang="fa-IR" sz="2000" dirty="0" smtClean="0">
                <a:cs typeface="Mj_Faraj" pitchFamily="66" charset="-78"/>
              </a:rPr>
              <a:t>تنها یک ایستگاه اتش نشانی آن هم در مجاورت محدوده باعث میشود که امداد رسانی توسط این کاربری به سایر نقاط منطقه با مشکل روبرو شود. </a:t>
            </a:r>
            <a:endParaRPr lang="fa-IR" sz="2000" dirty="0">
              <a:cs typeface="Mj_Faraj" pitchFamily="66" charset="-78"/>
            </a:endParaRPr>
          </a:p>
        </p:txBody>
      </p:sp>
      <p:sp>
        <p:nvSpPr>
          <p:cNvPr id="23" name="TextBox 22"/>
          <p:cNvSpPr txBox="1"/>
          <p:nvPr/>
        </p:nvSpPr>
        <p:spPr>
          <a:xfrm>
            <a:off x="4917485" y="4357694"/>
            <a:ext cx="3357586" cy="2308324"/>
          </a:xfrm>
          <a:prstGeom prst="rect">
            <a:avLst/>
          </a:prstGeom>
          <a:noFill/>
        </p:spPr>
        <p:txBody>
          <a:bodyPr wrap="square" rtlCol="1">
            <a:spAutoFit/>
          </a:bodyPr>
          <a:lstStyle/>
          <a:p>
            <a:r>
              <a:rPr lang="fa-IR" sz="2400" b="1" dirty="0" smtClean="0">
                <a:solidFill>
                  <a:srgbClr val="00B050"/>
                </a:solidFill>
                <a:cs typeface="Mj_Faraj" pitchFamily="66" charset="-78"/>
              </a:rPr>
              <a:t>مدارس:</a:t>
            </a:r>
          </a:p>
          <a:p>
            <a:pPr algn="just"/>
            <a:r>
              <a:rPr lang="fa-IR" sz="2000" dirty="0" smtClean="0">
                <a:cs typeface="Mj_Faraj" pitchFamily="66" charset="-78"/>
              </a:rPr>
              <a:t>امکان اسکان موقت در مواقع بروز سوانح طبیعی به عنوان سرپناه در مواقع اضطراری عمل میکند پراکنده شدن مدارس در کل بافت و توزیع مناسب آنها باعث میشود هنگام وقوع سوانح دسترسی به سرپناه امکانپذیر باشد و بتوان آسیب دیدگان را در آن اسکان داد.  </a:t>
            </a:r>
            <a:endParaRPr lang="fa-IR" sz="2000" dirty="0">
              <a:cs typeface="Mj_Faraj" pitchFamily="66" charset="-78"/>
            </a:endParaRPr>
          </a:p>
        </p:txBody>
      </p:sp>
      <p:sp>
        <p:nvSpPr>
          <p:cNvPr id="24" name="TextBox 23"/>
          <p:cNvSpPr txBox="1"/>
          <p:nvPr/>
        </p:nvSpPr>
        <p:spPr>
          <a:xfrm>
            <a:off x="857224" y="5165229"/>
            <a:ext cx="3357586" cy="1692771"/>
          </a:xfrm>
          <a:prstGeom prst="rect">
            <a:avLst/>
          </a:prstGeom>
          <a:noFill/>
        </p:spPr>
        <p:txBody>
          <a:bodyPr wrap="square" rtlCol="1">
            <a:spAutoFit/>
          </a:bodyPr>
          <a:lstStyle/>
          <a:p>
            <a:r>
              <a:rPr lang="fa-IR" sz="2400" b="1" dirty="0" smtClean="0">
                <a:solidFill>
                  <a:srgbClr val="0070C0"/>
                </a:solidFill>
                <a:cs typeface="Mj_Faraj" pitchFamily="66" charset="-78"/>
              </a:rPr>
              <a:t>مراکز درمانی و بیمارستان:</a:t>
            </a:r>
          </a:p>
          <a:p>
            <a:pPr algn="just"/>
            <a:r>
              <a:rPr lang="fa-IR" sz="2000" dirty="0" smtClean="0">
                <a:cs typeface="Mj_Faraj" pitchFamily="66" charset="-78"/>
              </a:rPr>
              <a:t>همجواری بیمارستان ها و مراکز درمانی از یک طرف باعث ایجاد ترافیک شده و از طرف دیگر امدادرسانی از سایر نقاط منطقه به این کاربری را با مشکل مواجه کرده است.</a:t>
            </a:r>
            <a:endParaRPr lang="fa-IR" sz="2000" dirty="0">
              <a:cs typeface="Mj_Faraj" pitchFamily="66" charset="-78"/>
            </a:endParaRPr>
          </a:p>
        </p:txBody>
      </p:sp>
      <p:sp>
        <p:nvSpPr>
          <p:cNvPr id="25" name="Title 1"/>
          <p:cNvSpPr txBox="1">
            <a:spLocks/>
          </p:cNvSpPr>
          <p:nvPr/>
        </p:nvSpPr>
        <p:spPr>
          <a:xfrm>
            <a:off x="5357818" y="285728"/>
            <a:ext cx="3352800" cy="560406"/>
          </a:xfrm>
          <a:prstGeom prst="rect">
            <a:avLst/>
          </a:prstGeom>
        </p:spPr>
        <p:txBody>
          <a:bodyPr vert="horz" anchor="b">
            <a:normAutofit fontScale="900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600" b="0" i="0" u="none" strike="noStrike" kern="1200" cap="small" spc="0" normalizeH="0" baseline="0" noProof="0" smtClean="0">
                <a:ln>
                  <a:noFill/>
                </a:ln>
                <a:solidFill>
                  <a:schemeClr val="tx2"/>
                </a:solidFill>
                <a:effectLst/>
                <a:uLnTx/>
                <a:uFillTx/>
                <a:latin typeface="+mj-lt"/>
                <a:ea typeface="+mj-ea"/>
                <a:cs typeface="Mj_Dimona" pitchFamily="2" charset="-78"/>
              </a:rPr>
              <a:t>مکانیابی و تحلیل کاربری های خاص</a:t>
            </a:r>
            <a:endParaRPr kumimoji="0" lang="fa-IR" sz="2600" b="0" i="0" u="none" strike="noStrike" kern="1200" cap="small" spc="0" normalizeH="0" baseline="0" noProof="0" dirty="0" smtClean="0">
              <a:ln>
                <a:noFill/>
              </a:ln>
              <a:solidFill>
                <a:schemeClr val="tx2"/>
              </a:solidFill>
              <a:effectLst/>
              <a:uLnTx/>
              <a:uFillTx/>
              <a:latin typeface="+mj-lt"/>
              <a:ea typeface="+mj-ea"/>
              <a:cs typeface="Mj_Dimona" pitchFamily="2" charset="-78"/>
            </a:endParaRPr>
          </a:p>
        </p:txBody>
      </p:sp>
      <p:sp>
        <p:nvSpPr>
          <p:cNvPr id="26" name="Oval 25"/>
          <p:cNvSpPr/>
          <p:nvPr/>
        </p:nvSpPr>
        <p:spPr>
          <a:xfrm>
            <a:off x="3714744" y="1785926"/>
            <a:ext cx="214314" cy="142876"/>
          </a:xfrm>
          <a:prstGeom prst="ellipse">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dirty="0" smtClean="0"/>
              <a:t>ر</a:t>
            </a:r>
            <a:endParaRPr lang="fa-IR" dirty="0"/>
          </a:p>
        </p:txBody>
      </p:sp>
      <p:sp>
        <p:nvSpPr>
          <p:cNvPr id="27" name="Oval 26"/>
          <p:cNvSpPr/>
          <p:nvPr/>
        </p:nvSpPr>
        <p:spPr>
          <a:xfrm>
            <a:off x="5786446" y="4000504"/>
            <a:ext cx="133352" cy="142876"/>
          </a:xfrm>
          <a:prstGeom prst="ellipse">
            <a:avLst/>
          </a:prstGeom>
          <a:solidFill>
            <a:srgbClr val="0070C0"/>
          </a:solidFill>
          <a:ln>
            <a:solidFill>
              <a:srgbClr val="0070C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28" name="Oval 27"/>
          <p:cNvSpPr/>
          <p:nvPr/>
        </p:nvSpPr>
        <p:spPr>
          <a:xfrm>
            <a:off x="6286512" y="3929066"/>
            <a:ext cx="133352" cy="142876"/>
          </a:xfrm>
          <a:prstGeom prst="ellipse">
            <a:avLst/>
          </a:prstGeom>
          <a:solidFill>
            <a:srgbClr val="0070C0"/>
          </a:solidFill>
          <a:ln>
            <a:solidFill>
              <a:srgbClr val="0070C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29" name="Oval 28"/>
          <p:cNvSpPr/>
          <p:nvPr/>
        </p:nvSpPr>
        <p:spPr>
          <a:xfrm>
            <a:off x="5429256" y="4357694"/>
            <a:ext cx="133352" cy="142876"/>
          </a:xfrm>
          <a:prstGeom prst="ellipse">
            <a:avLst/>
          </a:prstGeom>
          <a:solidFill>
            <a:srgbClr val="0070C0"/>
          </a:solidFill>
          <a:ln>
            <a:solidFill>
              <a:srgbClr val="0070C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0" name="Oval 29"/>
          <p:cNvSpPr/>
          <p:nvPr/>
        </p:nvSpPr>
        <p:spPr>
          <a:xfrm>
            <a:off x="3643306" y="4643446"/>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1" name="Oval 30"/>
          <p:cNvSpPr/>
          <p:nvPr/>
        </p:nvSpPr>
        <p:spPr>
          <a:xfrm>
            <a:off x="3571868" y="3286124"/>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2" name="Oval 31"/>
          <p:cNvSpPr/>
          <p:nvPr/>
        </p:nvSpPr>
        <p:spPr>
          <a:xfrm>
            <a:off x="6072198" y="3929066"/>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3" name="Oval 32"/>
          <p:cNvSpPr/>
          <p:nvPr/>
        </p:nvSpPr>
        <p:spPr>
          <a:xfrm>
            <a:off x="4714876" y="4143380"/>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4" name="Oval 33"/>
          <p:cNvSpPr/>
          <p:nvPr/>
        </p:nvSpPr>
        <p:spPr>
          <a:xfrm>
            <a:off x="6143636" y="3643314"/>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5" name="Oval 34"/>
          <p:cNvSpPr/>
          <p:nvPr/>
        </p:nvSpPr>
        <p:spPr>
          <a:xfrm>
            <a:off x="3714744" y="2643182"/>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6" name="Oval 35"/>
          <p:cNvSpPr/>
          <p:nvPr/>
        </p:nvSpPr>
        <p:spPr>
          <a:xfrm>
            <a:off x="6786578" y="3786190"/>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7" name="Oval 36"/>
          <p:cNvSpPr/>
          <p:nvPr/>
        </p:nvSpPr>
        <p:spPr>
          <a:xfrm>
            <a:off x="6858016" y="2928934"/>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8" name="Oval 37"/>
          <p:cNvSpPr/>
          <p:nvPr/>
        </p:nvSpPr>
        <p:spPr>
          <a:xfrm>
            <a:off x="7715272" y="3143248"/>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39" name="Oval 38"/>
          <p:cNvSpPr/>
          <p:nvPr/>
        </p:nvSpPr>
        <p:spPr>
          <a:xfrm>
            <a:off x="7715272" y="2643182"/>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0" name="Oval 39"/>
          <p:cNvSpPr/>
          <p:nvPr/>
        </p:nvSpPr>
        <p:spPr>
          <a:xfrm>
            <a:off x="5643570" y="3286124"/>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1" name="Oval 40"/>
          <p:cNvSpPr/>
          <p:nvPr/>
        </p:nvSpPr>
        <p:spPr>
          <a:xfrm>
            <a:off x="6000760" y="3786190"/>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2" name="Oval 41"/>
          <p:cNvSpPr/>
          <p:nvPr/>
        </p:nvSpPr>
        <p:spPr>
          <a:xfrm>
            <a:off x="4143372" y="2285992"/>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3" name="Oval 42"/>
          <p:cNvSpPr/>
          <p:nvPr/>
        </p:nvSpPr>
        <p:spPr>
          <a:xfrm>
            <a:off x="4929190" y="2285992"/>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4" name="Oval 43"/>
          <p:cNvSpPr/>
          <p:nvPr/>
        </p:nvSpPr>
        <p:spPr>
          <a:xfrm>
            <a:off x="5857884" y="1785926"/>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5" name="Oval 44"/>
          <p:cNvSpPr/>
          <p:nvPr/>
        </p:nvSpPr>
        <p:spPr>
          <a:xfrm>
            <a:off x="7286644" y="1857364"/>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6" name="Oval 45"/>
          <p:cNvSpPr/>
          <p:nvPr/>
        </p:nvSpPr>
        <p:spPr>
          <a:xfrm>
            <a:off x="7072330" y="1643050"/>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7" name="Oval 46"/>
          <p:cNvSpPr/>
          <p:nvPr/>
        </p:nvSpPr>
        <p:spPr>
          <a:xfrm>
            <a:off x="6500826" y="1500174"/>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8" name="Oval 47"/>
          <p:cNvSpPr/>
          <p:nvPr/>
        </p:nvSpPr>
        <p:spPr>
          <a:xfrm>
            <a:off x="4357686" y="3357562"/>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49" name="Oval 48"/>
          <p:cNvSpPr/>
          <p:nvPr/>
        </p:nvSpPr>
        <p:spPr>
          <a:xfrm>
            <a:off x="4643438" y="4500570"/>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50" name="Oval 49"/>
          <p:cNvSpPr/>
          <p:nvPr/>
        </p:nvSpPr>
        <p:spPr>
          <a:xfrm>
            <a:off x="6072198" y="2500306"/>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51" name="Oval 50"/>
          <p:cNvSpPr/>
          <p:nvPr/>
        </p:nvSpPr>
        <p:spPr>
          <a:xfrm>
            <a:off x="4500562" y="2428868"/>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55" name="TextBox 54"/>
          <p:cNvSpPr txBox="1"/>
          <p:nvPr/>
        </p:nvSpPr>
        <p:spPr>
          <a:xfrm>
            <a:off x="1047524" y="3469663"/>
            <a:ext cx="1714512" cy="1631216"/>
          </a:xfrm>
          <a:prstGeom prst="rect">
            <a:avLst/>
          </a:prstGeom>
          <a:noFill/>
        </p:spPr>
        <p:txBody>
          <a:bodyPr wrap="square" rtlCol="1">
            <a:spAutoFit/>
          </a:bodyPr>
          <a:lstStyle/>
          <a:p>
            <a:pPr algn="ctr"/>
            <a:r>
              <a:rPr lang="fa-IR" sz="2000" b="1" dirty="0" smtClean="0">
                <a:cs typeface="Mj_Faraj" pitchFamily="66" charset="-78"/>
              </a:rPr>
              <a:t> راهنما </a:t>
            </a:r>
          </a:p>
          <a:p>
            <a:r>
              <a:rPr lang="fa-IR" sz="2000" dirty="0" smtClean="0">
                <a:cs typeface="Mj_Faraj" pitchFamily="66" charset="-78"/>
              </a:rPr>
              <a:t>آتش نشانی </a:t>
            </a:r>
          </a:p>
          <a:p>
            <a:r>
              <a:rPr lang="fa-IR" sz="2000" dirty="0" smtClean="0">
                <a:cs typeface="Mj_Faraj" pitchFamily="66" charset="-78"/>
              </a:rPr>
              <a:t>مدارس</a:t>
            </a:r>
          </a:p>
          <a:p>
            <a:r>
              <a:rPr lang="fa-IR" sz="2000" dirty="0" smtClean="0">
                <a:cs typeface="Mj_Faraj" pitchFamily="66" charset="-78"/>
              </a:rPr>
              <a:t>مراکز درمانی</a:t>
            </a:r>
          </a:p>
          <a:p>
            <a:r>
              <a:rPr lang="fa-IR" sz="2000" dirty="0" smtClean="0">
                <a:cs typeface="Mj_Faraj" pitchFamily="66" charset="-78"/>
              </a:rPr>
              <a:t>پمپ بنزین</a:t>
            </a:r>
          </a:p>
        </p:txBody>
      </p:sp>
      <p:sp>
        <p:nvSpPr>
          <p:cNvPr id="56" name="Oval 55"/>
          <p:cNvSpPr/>
          <p:nvPr/>
        </p:nvSpPr>
        <p:spPr>
          <a:xfrm>
            <a:off x="1404714" y="3898291"/>
            <a:ext cx="214314" cy="142876"/>
          </a:xfrm>
          <a:prstGeom prst="ellipse">
            <a:avLst/>
          </a:prstGeom>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7" name="Oval 56"/>
          <p:cNvSpPr/>
          <p:nvPr/>
        </p:nvSpPr>
        <p:spPr>
          <a:xfrm>
            <a:off x="1476152" y="4255481"/>
            <a:ext cx="71438" cy="61914"/>
          </a:xfrm>
          <a:prstGeom prst="ellipse">
            <a:avLst/>
          </a:prstGeom>
          <a:solidFill>
            <a:srgbClr val="00B050"/>
          </a:solidFill>
          <a:ln>
            <a:solidFill>
              <a:srgbClr val="00B05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58" name="Oval 57"/>
          <p:cNvSpPr/>
          <p:nvPr/>
        </p:nvSpPr>
        <p:spPr>
          <a:xfrm>
            <a:off x="1434579" y="4541233"/>
            <a:ext cx="133352" cy="142876"/>
          </a:xfrm>
          <a:prstGeom prst="ellipse">
            <a:avLst/>
          </a:prstGeom>
          <a:solidFill>
            <a:srgbClr val="0070C0"/>
          </a:solidFill>
          <a:ln>
            <a:solidFill>
              <a:srgbClr val="0070C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0070C0"/>
              </a:solidFill>
            </a:endParaRPr>
          </a:p>
        </p:txBody>
      </p:sp>
      <p:sp>
        <p:nvSpPr>
          <p:cNvPr id="59" name="Rectangle 58"/>
          <p:cNvSpPr/>
          <p:nvPr/>
        </p:nvSpPr>
        <p:spPr>
          <a:xfrm>
            <a:off x="261706" y="3469663"/>
            <a:ext cx="2500330" cy="16430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2" name="Oval 51"/>
          <p:cNvSpPr/>
          <p:nvPr/>
        </p:nvSpPr>
        <p:spPr>
          <a:xfrm>
            <a:off x="3000363" y="4388651"/>
            <a:ext cx="154583" cy="111919"/>
          </a:xfrm>
          <a:prstGeom prst="ellipse">
            <a:avLst/>
          </a:prstGeom>
          <a:solidFill>
            <a:srgbClr val="C00000"/>
          </a:solidFill>
          <a:ln>
            <a:solidFill>
              <a:srgbClr val="C0000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C00000"/>
              </a:solidFill>
            </a:endParaRPr>
          </a:p>
        </p:txBody>
      </p:sp>
      <p:sp>
        <p:nvSpPr>
          <p:cNvPr id="60" name="Oval 59"/>
          <p:cNvSpPr/>
          <p:nvPr/>
        </p:nvSpPr>
        <p:spPr>
          <a:xfrm>
            <a:off x="1434579" y="4851987"/>
            <a:ext cx="154583" cy="111919"/>
          </a:xfrm>
          <a:prstGeom prst="ellipse">
            <a:avLst/>
          </a:prstGeom>
          <a:solidFill>
            <a:srgbClr val="C00000"/>
          </a:solidFill>
          <a:ln>
            <a:solidFill>
              <a:srgbClr val="C00000"/>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rgbClr val="C00000"/>
              </a:solidFill>
            </a:endParaRPr>
          </a:p>
        </p:txBody>
      </p:sp>
      <p:sp>
        <p:nvSpPr>
          <p:cNvPr id="2" name="TextBox 1"/>
          <p:cNvSpPr txBox="1"/>
          <p:nvPr/>
        </p:nvSpPr>
        <p:spPr>
          <a:xfrm>
            <a:off x="179876" y="1788404"/>
            <a:ext cx="2818572" cy="1692771"/>
          </a:xfrm>
          <a:prstGeom prst="rect">
            <a:avLst/>
          </a:prstGeom>
          <a:noFill/>
        </p:spPr>
        <p:txBody>
          <a:bodyPr wrap="square" rtlCol="0">
            <a:spAutoFit/>
          </a:bodyPr>
          <a:lstStyle/>
          <a:p>
            <a:r>
              <a:rPr lang="fa-IR" sz="2400" b="1" dirty="0">
                <a:solidFill>
                  <a:srgbClr val="C00000"/>
                </a:solidFill>
                <a:cs typeface="Mj_Faraj" pitchFamily="66" charset="-78"/>
              </a:rPr>
              <a:t>پمپ بنزین:</a:t>
            </a:r>
          </a:p>
          <a:p>
            <a:pPr algn="just"/>
            <a:r>
              <a:rPr lang="fa-IR" sz="2000" dirty="0">
                <a:cs typeface="Mj_Faraj" pitchFamily="66" charset="-78"/>
              </a:rPr>
              <a:t>همجواری با مکان های عمومی و مسیر طولانی و پرترافیک تا آتش نشانی در صورت انفجار امدادرسانی با سرعت پایین انجام میشود.</a:t>
            </a:r>
            <a:endParaRPr lang="en-US" sz="2000" dirty="0">
              <a:cs typeface="Mj_Faraj" pitchFamily="66" charset="-78"/>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20505" t="6932" r="21982" b="11778"/>
          <a:stretch/>
        </p:blipFill>
        <p:spPr>
          <a:xfrm>
            <a:off x="437851" y="3887277"/>
            <a:ext cx="688189" cy="860236"/>
          </a:xfrm>
          <a:prstGeom prst="rect">
            <a:avLst/>
          </a:prstGeom>
        </p:spPr>
      </p:pic>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s.jpg"/>
          <p:cNvPicPr>
            <a:picLocks noChangeAspect="1"/>
          </p:cNvPicPr>
          <p:nvPr/>
        </p:nvPicPr>
        <p:blipFill>
          <a:blip r:embed="rId2" cstate="print"/>
          <a:stretch>
            <a:fillRect/>
          </a:stretch>
        </p:blipFill>
        <p:spPr>
          <a:xfrm>
            <a:off x="285720" y="142852"/>
            <a:ext cx="5057810" cy="4214842"/>
          </a:xfrm>
          <a:prstGeom prst="rect">
            <a:avLst/>
          </a:prstGeom>
        </p:spPr>
      </p:pic>
      <p:sp>
        <p:nvSpPr>
          <p:cNvPr id="8" name="Title 1"/>
          <p:cNvSpPr txBox="1">
            <a:spLocks/>
          </p:cNvSpPr>
          <p:nvPr/>
        </p:nvSpPr>
        <p:spPr>
          <a:xfrm>
            <a:off x="5214942" y="571480"/>
            <a:ext cx="2924172" cy="774720"/>
          </a:xfrm>
          <a:prstGeom prst="rect">
            <a:avLst/>
          </a:prstGeom>
        </p:spPr>
        <p:txBody>
          <a:bodyPr vert="horz" anchor="b">
            <a:normAutofit fontScale="975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fa-IR" sz="2600" b="0" i="0" u="none" strike="noStrike" kern="1200" cap="small" spc="0" normalizeH="0" baseline="0" noProof="0" dirty="0" smtClean="0">
                <a:ln>
                  <a:noFill/>
                </a:ln>
                <a:solidFill>
                  <a:schemeClr val="tx2"/>
                </a:solidFill>
                <a:effectLst/>
                <a:uLnTx/>
                <a:uFillTx/>
                <a:latin typeface="+mj-lt"/>
                <a:ea typeface="+mj-ea"/>
                <a:cs typeface="Mj_Dimona" pitchFamily="2" charset="-78"/>
              </a:rPr>
              <a:t>بررسی تراکم جمعیتی منطقه</a:t>
            </a:r>
          </a:p>
        </p:txBody>
      </p:sp>
      <p:sp>
        <p:nvSpPr>
          <p:cNvPr id="9" name="TextBox 8"/>
          <p:cNvSpPr txBox="1"/>
          <p:nvPr/>
        </p:nvSpPr>
        <p:spPr>
          <a:xfrm>
            <a:off x="2857488" y="3429000"/>
            <a:ext cx="4572032" cy="2739211"/>
          </a:xfrm>
          <a:prstGeom prst="rect">
            <a:avLst/>
          </a:prstGeom>
          <a:noFill/>
        </p:spPr>
        <p:txBody>
          <a:bodyPr wrap="square" rtlCol="1">
            <a:spAutoFit/>
          </a:bodyPr>
          <a:lstStyle/>
          <a:p>
            <a:r>
              <a:rPr lang="fa-IR" sz="2800" b="1" dirty="0" smtClean="0">
                <a:solidFill>
                  <a:schemeClr val="accent1">
                    <a:lumMod val="75000"/>
                  </a:schemeClr>
                </a:solidFill>
                <a:cs typeface="Mj_Faraj" pitchFamily="66" charset="-78"/>
              </a:rPr>
              <a:t>تراکم جمعیتی:</a:t>
            </a:r>
          </a:p>
          <a:p>
            <a:pPr algn="just"/>
            <a:r>
              <a:rPr lang="fa-IR" sz="2400" dirty="0">
                <a:cs typeface="Mj_Faraj" pitchFamily="66" charset="-78"/>
              </a:rPr>
              <a:t>باتوجه به تراکم جمعیتی بسیار زیاد در خیابان سناباد و محدوده اطرافش،وجود بافت ریزدانه نامنظم ، فضای باز کم ،نفوذپذیری پایین و دوری از مراکز درمانی و آتش </a:t>
            </a:r>
            <a:r>
              <a:rPr lang="fa-IR" sz="2400" dirty="0" smtClean="0">
                <a:cs typeface="Mj_Faraj" pitchFamily="66" charset="-78"/>
              </a:rPr>
              <a:t>نشانی امکان امدادرسانی </a:t>
            </a:r>
            <a:r>
              <a:rPr lang="fa-IR" sz="2400" dirty="0">
                <a:cs typeface="Mj_Faraj" pitchFamily="66" charset="-78"/>
              </a:rPr>
              <a:t>با مشکل مواجه شده و با سرعت پایین انجام میشود.همچنین به دلیل عوامل آسیب زا خسارت جانی و مالی بسیاری به دنبال دارد.</a:t>
            </a:r>
          </a:p>
        </p:txBody>
      </p:sp>
      <p:pic>
        <p:nvPicPr>
          <p:cNvPr id="11" name="Picture 10" descr="s.jpg"/>
          <p:cNvPicPr>
            <a:picLocks noChangeAspect="1"/>
          </p:cNvPicPr>
          <p:nvPr/>
        </p:nvPicPr>
        <p:blipFill>
          <a:blip r:embed="rId3" cstate="print"/>
          <a:stretch>
            <a:fillRect/>
          </a:stretch>
        </p:blipFill>
        <p:spPr>
          <a:xfrm>
            <a:off x="285720" y="4429132"/>
            <a:ext cx="1571636" cy="2055088"/>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0505" t="6932" r="21982" b="11778"/>
          <a:stretch/>
        </p:blipFill>
        <p:spPr>
          <a:xfrm>
            <a:off x="285720" y="571480"/>
            <a:ext cx="688189" cy="860236"/>
          </a:xfrm>
          <a:prstGeom prst="rect">
            <a:avLst/>
          </a:prstGeom>
        </p:spPr>
      </p:pic>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345</TotalTime>
  <Words>935</Words>
  <Application>Microsoft Office PowerPoint</Application>
  <PresentationFormat>On-screen Show (4:3)</PresentationFormat>
  <Paragraphs>71</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Mj_Dimona</vt:lpstr>
      <vt:lpstr>Mj_Ghriba</vt:lpstr>
      <vt:lpstr>Wingdings 2</vt:lpstr>
      <vt:lpstr>Mj_Faraj</vt:lpstr>
      <vt:lpstr>Century Schoolbook</vt:lpstr>
      <vt:lpstr>Times New Roman</vt:lpstr>
      <vt:lpstr>Wingdings</vt:lpstr>
      <vt:lpstr>Oriel</vt:lpstr>
      <vt:lpstr>بررسی آسیب پذیری منطقه یک مشهد در برابر وقوع سوانح طبیعی</vt:lpstr>
      <vt:lpstr>معرفی محدوده:</vt:lpstr>
      <vt:lpstr>بررسی بافت موجود در منطقه:</vt:lpstr>
      <vt:lpstr>بررسی بافت موجود در منطقه: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بررسی آسیب پذیری منطقه یک مشهد در برابر وقوع سوانح طبیعی</dc:title>
  <dc:creator>ametiss</dc:creator>
  <cp:lastModifiedBy>Mohammad</cp:lastModifiedBy>
  <cp:revision>36</cp:revision>
  <dcterms:created xsi:type="dcterms:W3CDTF">2013-11-29T23:13:50Z</dcterms:created>
  <dcterms:modified xsi:type="dcterms:W3CDTF">2020-10-10T13:35:53Z</dcterms:modified>
</cp:coreProperties>
</file>