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12192000" cy="6858000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 snapToGrid="0">
      <p:cViewPr varScale="1">
        <p:scale>
          <a:sx n="75" d="100"/>
          <a:sy n="75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01997-E1D6-4E71-B471-A0D4A7926B82}" type="datetimeFigureOut">
              <a:rPr lang="fa-IR" smtClean="0"/>
              <a:t>21/03/1442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1E98E-5DF7-448C-AA3B-82C5614F19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757330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01997-E1D6-4E71-B471-A0D4A7926B82}" type="datetimeFigureOut">
              <a:rPr lang="fa-IR" smtClean="0"/>
              <a:t>21/03/1442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1E98E-5DF7-448C-AA3B-82C5614F19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123023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01997-E1D6-4E71-B471-A0D4A7926B82}" type="datetimeFigureOut">
              <a:rPr lang="fa-IR" smtClean="0"/>
              <a:t>21/03/1442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1E98E-5DF7-448C-AA3B-82C5614F19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4013759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11/6/2020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B9BD5">
                    <a:lumMod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B9BD5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36595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11/6/2020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>
                <a:solidFill>
                  <a:srgbClr val="5B9BD5">
                    <a:lumMod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B9BD5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0873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11/6/2020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B9BD5">
                    <a:lumMod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B9BD5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2086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11/6/2020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>
                <a:solidFill>
                  <a:srgbClr val="5B9BD5">
                    <a:lumMod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B9BD5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2879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11/6/2020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B9BD5">
                    <a:lumMod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B9BD5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8268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11/6/2020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B9BD5">
                    <a:lumMod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B9BD5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48032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11/6/2020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B9BD5">
                    <a:lumMod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B9BD5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5581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11/6/2020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>
                <a:solidFill>
                  <a:srgbClr val="5B9BD5">
                    <a:lumMod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B9BD5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884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01997-E1D6-4E71-B471-A0D4A7926B82}" type="datetimeFigureOut">
              <a:rPr lang="fa-IR" smtClean="0"/>
              <a:t>21/03/1442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1E98E-5DF7-448C-AA3B-82C5614F19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7294666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11/6/2020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B9BD5">
                    <a:lumMod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B9BD5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05348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11/6/2020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B9BD5">
                    <a:lumMod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B9BD5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60608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11/6/2020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B9BD5">
                    <a:lumMod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B9BD5">
                  <a:lumMod val="75000"/>
                </a:srgb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l" defTabSz="457200" rtl="0"/>
            <a:r>
              <a:rPr lang="en-US" sz="8000" dirty="0">
                <a:ln w="3175" cmpd="sng">
                  <a:noFill/>
                </a:ln>
                <a:solidFill>
                  <a:srgbClr val="5B9BD5"/>
                </a:solidFill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l" defTabSz="457200" rtl="0"/>
            <a:r>
              <a:rPr lang="en-US" sz="8000" dirty="0">
                <a:ln w="3175" cmpd="sng">
                  <a:noFill/>
                </a:ln>
                <a:solidFill>
                  <a:srgbClr val="5B9BD5"/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14302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11/6/2020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B9BD5">
                    <a:lumMod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B9BD5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763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11/6/2020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B9BD5">
                    <a:lumMod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B9BD5">
                  <a:lumMod val="75000"/>
                </a:srgb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l" defTabSz="457200" rtl="0"/>
            <a:r>
              <a:rPr lang="en-US" sz="8000" dirty="0">
                <a:ln w="3175" cmpd="sng">
                  <a:noFill/>
                </a:ln>
                <a:solidFill>
                  <a:srgbClr val="5B9BD5"/>
                </a:solidFill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l" defTabSz="457200" rtl="0"/>
            <a:r>
              <a:rPr lang="en-US" sz="8000" dirty="0">
                <a:ln w="3175" cmpd="sng">
                  <a:noFill/>
                </a:ln>
                <a:solidFill>
                  <a:srgbClr val="5B9BD5"/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9855576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11/6/2020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B9BD5">
                    <a:lumMod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B9BD5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4141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11/6/2020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>
                <a:solidFill>
                  <a:srgbClr val="5B9BD5">
                    <a:lumMod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B9BD5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461296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11/6/2020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B9BD5">
                    <a:lumMod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B9BD5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550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01997-E1D6-4E71-B471-A0D4A7926B82}" type="datetimeFigureOut">
              <a:rPr lang="fa-IR" smtClean="0"/>
              <a:t>21/03/1442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1E98E-5DF7-448C-AA3B-82C5614F19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959909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01997-E1D6-4E71-B471-A0D4A7926B82}" type="datetimeFigureOut">
              <a:rPr lang="fa-IR" smtClean="0"/>
              <a:t>21/03/1442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1E98E-5DF7-448C-AA3B-82C5614F19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08275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01997-E1D6-4E71-B471-A0D4A7926B82}" type="datetimeFigureOut">
              <a:rPr lang="fa-IR" smtClean="0"/>
              <a:t>21/03/1442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1E98E-5DF7-448C-AA3B-82C5614F19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52140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01997-E1D6-4E71-B471-A0D4A7926B82}" type="datetimeFigureOut">
              <a:rPr lang="fa-IR" smtClean="0"/>
              <a:t>21/03/1442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1E98E-5DF7-448C-AA3B-82C5614F19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724947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01997-E1D6-4E71-B471-A0D4A7926B82}" type="datetimeFigureOut">
              <a:rPr lang="fa-IR" smtClean="0"/>
              <a:t>21/03/1442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1E98E-5DF7-448C-AA3B-82C5614F19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135697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01997-E1D6-4E71-B471-A0D4A7926B82}" type="datetimeFigureOut">
              <a:rPr lang="fa-IR" smtClean="0"/>
              <a:t>21/03/1442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1E98E-5DF7-448C-AA3B-82C5614F19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745606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01997-E1D6-4E71-B471-A0D4A7926B82}" type="datetimeFigureOut">
              <a:rPr lang="fa-IR" smtClean="0"/>
              <a:t>21/03/1442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1E98E-5DF7-448C-AA3B-82C5614F19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1800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01997-E1D6-4E71-B471-A0D4A7926B82}" type="datetimeFigureOut">
              <a:rPr lang="fa-IR" smtClean="0"/>
              <a:t>21/03/1442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91E98E-5DF7-448C-AA3B-82C5614F19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846288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rtl="0"/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 defTabSz="457200" rtl="0"/>
              <a:t>11/6/2020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rtl="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defTabSz="457200" rtl="0"/>
            <a:fld id="{D57F1E4F-1CFF-5643-939E-217C01CDF565}" type="slidenum">
              <a:rPr lang="en-US" dirty="0">
                <a:solidFill>
                  <a:srgbClr val="5B9BD5">
                    <a:lumMod val="75000"/>
                  </a:srgbClr>
                </a:solidFill>
              </a:rPr>
              <a:pPr defTabSz="457200" rtl="0"/>
              <a:t>‹#›</a:t>
            </a:fld>
            <a:endParaRPr lang="en-US" dirty="0">
              <a:solidFill>
                <a:srgbClr val="5B9BD5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89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openxmlformats.org/officeDocument/2006/relationships/image" Target="../media/image10.jpe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9.jpeg"/><Relationship Id="rId9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10626" y="1121561"/>
            <a:ext cx="7766936" cy="2489438"/>
          </a:xfrm>
        </p:spPr>
        <p:txBody>
          <a:bodyPr/>
          <a:lstStyle/>
          <a:p>
            <a:pPr algn="ctr"/>
            <a:r>
              <a:rPr lang="fa-I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Kourosh" panose="00000400000000000000" pitchFamily="2" charset="-78"/>
              </a:rPr>
              <a:t>)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Kourosh" panose="00000400000000000000" pitchFamily="2" charset="-78"/>
              </a:rPr>
              <a:t>ITS</a:t>
            </a:r>
            <a:r>
              <a:rPr lang="fa-I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Kourosh" panose="00000400000000000000" pitchFamily="2" charset="-78"/>
              </a:rPr>
              <a:t>حمل و نقل هوشمند (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Kourosh" panose="00000400000000000000" pitchFamily="2" charset="-78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03491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4" descr="TLD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7820" y="700021"/>
            <a:ext cx="7443787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8924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Object 16"/>
          <p:cNvPicPr>
            <a:picLocks noChangeArrowheads="1"/>
          </p:cNvPicPr>
          <p:nvPr/>
        </p:nvPicPr>
        <p:blipFill>
          <a:blip r:embed="rId3" cstate="print"/>
          <a:srcRect t="-1131" b="-1434"/>
          <a:stretch>
            <a:fillRect/>
          </a:stretch>
        </p:blipFill>
        <p:spPr bwMode="auto">
          <a:xfrm>
            <a:off x="2136082" y="524670"/>
            <a:ext cx="5491162" cy="327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6654107" y="1923257"/>
            <a:ext cx="12954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 defTabSz="457200">
              <a:spcAft>
                <a:spcPts val="1000"/>
              </a:spcAft>
            </a:pPr>
            <a:r>
              <a:rPr lang="fa-IR" sz="900" b="1" dirty="0">
                <a:solidFill>
                  <a:prstClr val="black"/>
                </a:solidFill>
                <a:ea typeface="Arial" pitchFamily="34" charset="0"/>
                <a:cs typeface="B Zar" pitchFamily="2" charset="-78"/>
              </a:rPr>
              <a:t>پاركينگ هاي حاشيه اي</a:t>
            </a:r>
            <a:endParaRPr lang="en-US" sz="900" b="1" dirty="0">
              <a:solidFill>
                <a:prstClr val="black"/>
              </a:solidFill>
              <a:ea typeface="Arial" pitchFamily="34" charset="0"/>
              <a:cs typeface="B Zar" pitchFamily="2" charset="-78"/>
            </a:endParaRPr>
          </a:p>
        </p:txBody>
      </p:sp>
      <p:pic>
        <p:nvPicPr>
          <p:cNvPr id="6" name="Picture 4" descr="parkba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99944" y="4375945"/>
            <a:ext cx="827088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AutoShape 5"/>
          <p:cNvCxnSpPr>
            <a:cxnSpLocks noChangeShapeType="1"/>
          </p:cNvCxnSpPr>
          <p:nvPr/>
        </p:nvCxnSpPr>
        <p:spPr bwMode="auto">
          <a:xfrm>
            <a:off x="4079182" y="3561557"/>
            <a:ext cx="1300162" cy="1198563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dash"/>
            <a:round/>
            <a:headEnd type="stealth" w="med" len="med"/>
            <a:tailEnd/>
          </a:ln>
        </p:spPr>
      </p:cxnSp>
      <p:grpSp>
        <p:nvGrpSpPr>
          <p:cNvPr id="8" name="Group 6"/>
          <p:cNvGrpSpPr>
            <a:grpSpLocks/>
          </p:cNvGrpSpPr>
          <p:nvPr/>
        </p:nvGrpSpPr>
        <p:grpSpPr bwMode="auto">
          <a:xfrm>
            <a:off x="2964757" y="4453732"/>
            <a:ext cx="2012950" cy="1203325"/>
            <a:chOff x="1273" y="11838"/>
            <a:chExt cx="3862" cy="2523"/>
          </a:xfrm>
        </p:grpSpPr>
        <p:graphicFrame>
          <p:nvGraphicFramePr>
            <p:cNvPr id="9" name="Object 2"/>
            <p:cNvGraphicFramePr>
              <a:graphicFrameLocks noChangeAspect="1"/>
            </p:cNvGraphicFramePr>
            <p:nvPr/>
          </p:nvGraphicFramePr>
          <p:xfrm>
            <a:off x="1273" y="12032"/>
            <a:ext cx="3158" cy="232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6" name="Visio" r:id="rId5" imgW="1499760" imgH="1108440" progId="Visio.Drawing.11">
                    <p:embed/>
                  </p:oleObj>
                </mc:Choice>
                <mc:Fallback>
                  <p:oleObj name="Visio" r:id="rId5" imgW="1499760" imgH="1108440" progId="Visio.Drawing.11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73" y="12032"/>
                          <a:ext cx="3158" cy="232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0" name="Picture 8" descr="rfid-card-151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936" y="11838"/>
              <a:ext cx="1199" cy="7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1" name="AutoShape 9"/>
            <p:cNvCxnSpPr>
              <a:cxnSpLocks noChangeShapeType="1"/>
            </p:cNvCxnSpPr>
            <p:nvPr/>
          </p:nvCxnSpPr>
          <p:spPr bwMode="auto">
            <a:xfrm flipV="1">
              <a:off x="3410" y="12607"/>
              <a:ext cx="1725" cy="24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12" name="AutoShape 10"/>
            <p:cNvCxnSpPr>
              <a:cxnSpLocks noChangeShapeType="1"/>
            </p:cNvCxnSpPr>
            <p:nvPr/>
          </p:nvCxnSpPr>
          <p:spPr bwMode="auto">
            <a:xfrm flipV="1">
              <a:off x="3478" y="11838"/>
              <a:ext cx="458" cy="90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pic>
          <p:nvPicPr>
            <p:cNvPr id="13" name="Picture 11" descr="rfid-card-151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266" y="12755"/>
              <a:ext cx="144" cy="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2256732" y="2491582"/>
            <a:ext cx="1555750" cy="2301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defTabSz="457200" rtl="0">
              <a:spcAft>
                <a:spcPts val="1000"/>
              </a:spcAft>
            </a:pPr>
            <a:r>
              <a:rPr lang="fa-IR" sz="900" b="1" dirty="0">
                <a:solidFill>
                  <a:prstClr val="black"/>
                </a:solidFill>
                <a:ea typeface="Arial" pitchFamily="34" charset="0"/>
                <a:cs typeface="B Zar" pitchFamily="2" charset="-78"/>
              </a:rPr>
              <a:t>پاركينگ هاي حاشيه اي</a:t>
            </a:r>
            <a:endParaRPr lang="en-US" sz="900" b="1" dirty="0">
              <a:solidFill>
                <a:prstClr val="black"/>
              </a:solidFill>
              <a:ea typeface="Arial" pitchFamily="34" charset="0"/>
              <a:cs typeface="B Zar" pitchFamily="2" charset="-78"/>
            </a:endParaRPr>
          </a:p>
        </p:txBody>
      </p:sp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4672907" y="2024857"/>
            <a:ext cx="1333500" cy="203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defTabSz="457200" rtl="0">
              <a:spcAft>
                <a:spcPts val="1000"/>
              </a:spcAft>
            </a:pPr>
            <a:r>
              <a:rPr lang="fa-IR" sz="900" b="1" dirty="0">
                <a:solidFill>
                  <a:prstClr val="black"/>
                </a:solidFill>
                <a:ea typeface="Arial" pitchFamily="34" charset="0"/>
                <a:cs typeface="B Zar" pitchFamily="2" charset="-78"/>
              </a:rPr>
              <a:t>پاركينگ هاي حاشيه اي</a:t>
            </a:r>
            <a:endParaRPr lang="en-US" sz="900" b="1" dirty="0">
              <a:solidFill>
                <a:prstClr val="black"/>
              </a:solidFill>
              <a:ea typeface="Arial" pitchFamily="34" charset="0"/>
              <a:cs typeface="B Zar" pitchFamily="2" charset="-78"/>
            </a:endParaRPr>
          </a:p>
        </p:txBody>
      </p:sp>
      <p:sp>
        <p:nvSpPr>
          <p:cNvPr id="16" name="Text Box 16"/>
          <p:cNvSpPr txBox="1">
            <a:spLocks noChangeArrowheads="1"/>
          </p:cNvSpPr>
          <p:nvPr/>
        </p:nvSpPr>
        <p:spPr bwMode="auto">
          <a:xfrm>
            <a:off x="5488882" y="451645"/>
            <a:ext cx="1570037" cy="2444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defTabSz="457200">
              <a:spcAft>
                <a:spcPts val="1000"/>
              </a:spcAft>
            </a:pPr>
            <a:r>
              <a:rPr lang="fa-IR" sz="900" b="1" dirty="0">
                <a:solidFill>
                  <a:prstClr val="black"/>
                </a:solidFill>
                <a:latin typeface="Calibri" pitchFamily="34" charset="0"/>
                <a:ea typeface="Arial" pitchFamily="34" charset="0"/>
                <a:cs typeface="B Nazanin" pitchFamily="2" charset="-78"/>
              </a:rPr>
              <a:t>سرور مستقر در ديتا سنتر سازمان فاوا</a:t>
            </a:r>
            <a:endParaRPr lang="en-US" sz="900" b="1" dirty="0">
              <a:solidFill>
                <a:prstClr val="black"/>
              </a:solidFill>
              <a:ea typeface="Arial" pitchFamily="34" charset="0"/>
              <a:cs typeface="B Nazanin" pitchFamily="2" charset="-78"/>
            </a:endParaRPr>
          </a:p>
        </p:txBody>
      </p:sp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3852169" y="1921670"/>
            <a:ext cx="831850" cy="10953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457200">
              <a:spcAft>
                <a:spcPts val="1000"/>
              </a:spcAft>
            </a:pPr>
            <a:r>
              <a:rPr lang="en-US" sz="900" b="1">
                <a:solidFill>
                  <a:prstClr val="black"/>
                </a:solidFill>
              </a:rPr>
              <a:t> </a:t>
            </a:r>
          </a:p>
        </p:txBody>
      </p:sp>
      <p:cxnSp>
        <p:nvCxnSpPr>
          <p:cNvPr id="18" name="AutoShape 18"/>
          <p:cNvCxnSpPr>
            <a:cxnSpLocks noChangeShapeType="1"/>
          </p:cNvCxnSpPr>
          <p:nvPr/>
        </p:nvCxnSpPr>
        <p:spPr bwMode="auto">
          <a:xfrm flipH="1">
            <a:off x="3852169" y="1921670"/>
            <a:ext cx="628650" cy="1052512"/>
          </a:xfrm>
          <a:prstGeom prst="straightConnector1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</p:cxnSp>
      <p:sp>
        <p:nvSpPr>
          <p:cNvPr id="19" name="Text Box 19"/>
          <p:cNvSpPr txBox="1">
            <a:spLocks noChangeArrowheads="1"/>
          </p:cNvSpPr>
          <p:nvPr/>
        </p:nvSpPr>
        <p:spPr bwMode="auto">
          <a:xfrm>
            <a:off x="4063307" y="2418557"/>
            <a:ext cx="544512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defTabSz="457200">
              <a:spcAft>
                <a:spcPts val="1000"/>
              </a:spcAft>
            </a:pPr>
            <a:r>
              <a:rPr lang="en-US" sz="900" b="1">
                <a:solidFill>
                  <a:prstClr val="black"/>
                </a:solidFill>
                <a:latin typeface="Calibri" pitchFamily="34" charset="0"/>
              </a:rPr>
              <a:t>Online</a:t>
            </a:r>
            <a:endParaRPr lang="en-US" sz="900" b="1">
              <a:solidFill>
                <a:prstClr val="black"/>
              </a:solidFill>
            </a:endParaRPr>
          </a:p>
        </p:txBody>
      </p:sp>
      <p:pic>
        <p:nvPicPr>
          <p:cNvPr id="20" name="Picture 20" descr="zxczx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4415941">
            <a:off x="3450532" y="1937545"/>
            <a:ext cx="249237" cy="80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1" name="AutoShape 21" descr="تخليه اطلاعات بصورت Offline"/>
          <p:cNvCxnSpPr>
            <a:cxnSpLocks noChangeShapeType="1"/>
          </p:cNvCxnSpPr>
          <p:nvPr/>
        </p:nvCxnSpPr>
        <p:spPr bwMode="auto">
          <a:xfrm flipH="1" flipV="1">
            <a:off x="3552132" y="1875632"/>
            <a:ext cx="260350" cy="1098550"/>
          </a:xfrm>
          <a:prstGeom prst="straightConnector1">
            <a:avLst/>
          </a:prstGeom>
          <a:noFill/>
          <a:ln w="25400">
            <a:solidFill>
              <a:srgbClr val="000000"/>
            </a:solidFill>
            <a:prstDash val="dash"/>
            <a:round/>
            <a:headEnd/>
            <a:tailEnd/>
          </a:ln>
        </p:spPr>
      </p:cxnSp>
      <p:sp>
        <p:nvSpPr>
          <p:cNvPr id="22" name="Text Box 22"/>
          <p:cNvSpPr txBox="1">
            <a:spLocks noChangeArrowheads="1"/>
          </p:cNvSpPr>
          <p:nvPr/>
        </p:nvSpPr>
        <p:spPr bwMode="auto">
          <a:xfrm>
            <a:off x="2256732" y="323057"/>
            <a:ext cx="13065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defTabSz="457200" rtl="0"/>
            <a:r>
              <a:rPr lang="fa-IR" sz="1000" b="1" dirty="0">
                <a:solidFill>
                  <a:prstClr val="black"/>
                </a:solidFill>
                <a:latin typeface="Calibri" pitchFamily="34" charset="0"/>
                <a:ea typeface="Arial" pitchFamily="34" charset="0"/>
                <a:cs typeface="B Nazanin" pitchFamily="2" charset="-78"/>
              </a:rPr>
              <a:t>مركز كنترل و نظارت</a:t>
            </a:r>
            <a:endParaRPr lang="en-US" sz="1000" b="1" dirty="0">
              <a:solidFill>
                <a:prstClr val="black"/>
              </a:solidFill>
              <a:ea typeface="Arial" pitchFamily="34" charset="0"/>
              <a:cs typeface="B Nazanin" pitchFamily="2" charset="-78"/>
            </a:endParaRPr>
          </a:p>
        </p:txBody>
      </p:sp>
      <p:sp>
        <p:nvSpPr>
          <p:cNvPr id="23" name="Rectangle 23"/>
          <p:cNvSpPr>
            <a:spLocks noChangeArrowheads="1"/>
          </p:cNvSpPr>
          <p:nvPr/>
        </p:nvSpPr>
        <p:spPr bwMode="auto">
          <a:xfrm>
            <a:off x="2242444" y="524670"/>
            <a:ext cx="1897063" cy="1666875"/>
          </a:xfrm>
          <a:prstGeom prst="rect">
            <a:avLst/>
          </a:prstGeom>
          <a:noFill/>
          <a:ln w="9525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pPr algn="l" defTabSz="457200" rtl="0"/>
            <a:endParaRPr lang="en-US" sz="900" b="1">
              <a:solidFill>
                <a:prstClr val="black"/>
              </a:solidFill>
            </a:endParaRPr>
          </a:p>
        </p:txBody>
      </p:sp>
      <p:sp>
        <p:nvSpPr>
          <p:cNvPr id="24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1042294" y="5653882"/>
            <a:ext cx="614363" cy="2127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F4EBC8CA-BBDE-45FF-993E-528D57488DC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pitchFamily="34" charset="0"/>
                <a:cs typeface="Arial" pitchFamily="34" charset="0"/>
              </a:rPr>
              <a:pPr/>
              <a:t>11</a:t>
            </a:fld>
            <a:endParaRPr lang="en-US" smtClean="0">
              <a:solidFill>
                <a:prstClr val="black">
                  <a:tint val="7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8308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982069"/>
            <a:ext cx="7914273" cy="5227382"/>
          </a:xfrm>
        </p:spPr>
      </p:pic>
    </p:spTree>
    <p:extLst>
      <p:ext uri="{BB962C8B-B14F-4D97-AF65-F5344CB8AC3E}">
        <p14:creationId xmlns:p14="http://schemas.microsoft.com/office/powerpoint/2010/main" val="266212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E:\ITS\Taxi\taxi Visio\ITS architectu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87007" y="728950"/>
            <a:ext cx="5586413" cy="491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71624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146221"/>
            <a:ext cx="8596668" cy="4895142"/>
          </a:xfrm>
        </p:spPr>
        <p:txBody>
          <a:bodyPr/>
          <a:lstStyle/>
          <a:p>
            <a:pPr algn="r" rtl="1">
              <a:buFont typeface="Wingdings" panose="05000000000000000000" pitchFamily="2" charset="2"/>
              <a:buChar char="q"/>
            </a:pPr>
            <a:endParaRPr lang="en-US" b="1" dirty="0" smtClean="0">
              <a:cs typeface="B Nazanin" panose="00000400000000000000" pitchFamily="2" charset="-78"/>
            </a:endParaRPr>
          </a:p>
          <a:p>
            <a:pPr algn="r" rtl="1">
              <a:buFont typeface="Wingdings" panose="05000000000000000000" pitchFamily="2" charset="2"/>
              <a:buChar char="q"/>
            </a:pPr>
            <a:endParaRPr lang="en-US" b="1" dirty="0">
              <a:cs typeface="B Nazanin" panose="00000400000000000000" pitchFamily="2" charset="-78"/>
            </a:endParaRPr>
          </a:p>
          <a:p>
            <a:pPr algn="r" rtl="1">
              <a:buFont typeface="Wingdings" panose="05000000000000000000" pitchFamily="2" charset="2"/>
              <a:buChar char="q"/>
            </a:pPr>
            <a:endParaRPr lang="en-US" b="1" dirty="0" smtClean="0">
              <a:cs typeface="B Nazanin" panose="00000400000000000000" pitchFamily="2" charset="-78"/>
            </a:endParaRPr>
          </a:p>
          <a:p>
            <a:pPr algn="r" rtl="1">
              <a:buFont typeface="Wingdings" panose="05000000000000000000" pitchFamily="2" charset="2"/>
              <a:buChar char="q"/>
            </a:pPr>
            <a:r>
              <a:rPr lang="fa-IR" b="1" dirty="0" smtClean="0">
                <a:cs typeface="B Nazanin" panose="00000400000000000000" pitchFamily="2" charset="-78"/>
              </a:rPr>
              <a:t> </a:t>
            </a:r>
            <a:r>
              <a:rPr lang="fa-IR" b="1" dirty="0">
                <a:solidFill>
                  <a:srgbClr val="FF0000"/>
                </a:solidFill>
                <a:cs typeface="B Nazanin" panose="00000400000000000000" pitchFamily="2" charset="-78"/>
              </a:rPr>
              <a:t>سیدنی استرالیا  : </a:t>
            </a:r>
            <a:r>
              <a:rPr lang="fa-IR" b="1" dirty="0">
                <a:cs typeface="B Nazanin" panose="00000400000000000000" pitchFamily="2" charset="-78"/>
              </a:rPr>
              <a:t>سیستم مذکور سالهای زیادی با کارایی مناسب در   حال کار است و با تنظیم چراغها ، این سیستم توانسته ترافیکی نزدیک به ظرفیت یک آزادراه را از یک خیابان شریانی شهری عبور دهد.</a:t>
            </a:r>
          </a:p>
          <a:p>
            <a:pPr algn="r" rtl="1">
              <a:buFont typeface="Wingdings" panose="05000000000000000000" pitchFamily="2" charset="2"/>
              <a:buChar char="q"/>
            </a:pPr>
            <a:r>
              <a:rPr lang="fa-IR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ژاپن  </a:t>
            </a:r>
            <a:r>
              <a:rPr lang="fa-IR" b="1" dirty="0">
                <a:solidFill>
                  <a:srgbClr val="FF0000"/>
                </a:solidFill>
                <a:cs typeface="B Nazanin" panose="00000400000000000000" pitchFamily="2" charset="-78"/>
              </a:rPr>
              <a:t>: </a:t>
            </a:r>
            <a:r>
              <a:rPr lang="fa-IR" b="1" dirty="0">
                <a:cs typeface="B Nazanin" panose="00000400000000000000" pitchFamily="2" charset="-78"/>
              </a:rPr>
              <a:t>استفاد ه از تجهیزات داخل وسیله  نقلیه برای کمک به رانندگان در حرکت به سمت مقصد تعیین شده را رواج داده است</a:t>
            </a:r>
          </a:p>
          <a:p>
            <a:pPr algn="r" rtl="1">
              <a:buFont typeface="Wingdings" panose="05000000000000000000" pitchFamily="2" charset="2"/>
              <a:buChar char="q"/>
            </a:pPr>
            <a:r>
              <a:rPr lang="fa-IR" b="1" dirty="0" smtClean="0">
                <a:cs typeface="B Nazanin" panose="00000400000000000000" pitchFamily="2" charset="-78"/>
              </a:rPr>
              <a:t>چنین </a:t>
            </a:r>
            <a:r>
              <a:rPr lang="fa-IR" b="1" dirty="0">
                <a:cs typeface="B Nazanin" panose="00000400000000000000" pitchFamily="2" charset="-78"/>
              </a:rPr>
              <a:t>تجهیزاتی، چندین سال پیش در </a:t>
            </a:r>
            <a:r>
              <a:rPr lang="fa-IR" b="1" dirty="0">
                <a:solidFill>
                  <a:srgbClr val="FF0000"/>
                </a:solidFill>
                <a:cs typeface="B Nazanin" panose="00000400000000000000" pitchFamily="2" charset="-78"/>
              </a:rPr>
              <a:t>ایالتهای فلوریدا و اُرلاندو در ایالات متحده آمریکا </a:t>
            </a:r>
            <a:r>
              <a:rPr lang="fa-IR" b="1" dirty="0">
                <a:cs typeface="B Nazanin" panose="00000400000000000000" pitchFamily="2" charset="-78"/>
              </a:rPr>
              <a:t>آزمایش شده بود .</a:t>
            </a:r>
          </a:p>
          <a:p>
            <a:pPr algn="r" rtl="1">
              <a:buFont typeface="Wingdings" panose="05000000000000000000" pitchFamily="2" charset="2"/>
              <a:buChar char="q"/>
            </a:pPr>
            <a:r>
              <a:rPr lang="fa-IR" b="1" dirty="0" smtClean="0">
                <a:cs typeface="B Nazanin" panose="00000400000000000000" pitchFamily="2" charset="-78"/>
              </a:rPr>
              <a:t>در </a:t>
            </a:r>
            <a:r>
              <a:rPr lang="fa-IR" b="1" dirty="0">
                <a:cs typeface="B Nazanin" panose="00000400000000000000" pitchFamily="2" charset="-78"/>
              </a:rPr>
              <a:t>حال حاضر تجهیزات داخل وسیله نقلیه در </a:t>
            </a:r>
            <a:r>
              <a:rPr lang="fa-IR" b="1" dirty="0">
                <a:solidFill>
                  <a:srgbClr val="FF0000"/>
                </a:solidFill>
                <a:cs typeface="B Nazanin" panose="00000400000000000000" pitchFamily="2" charset="-78"/>
              </a:rPr>
              <a:t>ایالات متحده </a:t>
            </a:r>
            <a:r>
              <a:rPr lang="fa-IR" b="1" dirty="0">
                <a:cs typeface="B Nazanin" panose="00000400000000000000" pitchFamily="2" charset="-78"/>
              </a:rPr>
              <a:t>در حال </a:t>
            </a:r>
            <a:r>
              <a:rPr lang="fa-IR" b="1" dirty="0" smtClean="0">
                <a:cs typeface="B Nazanin" panose="00000400000000000000" pitchFamily="2" charset="-78"/>
              </a:rPr>
              <a:t>گسترش است </a:t>
            </a:r>
            <a:r>
              <a:rPr lang="fa-IR" b="1" dirty="0">
                <a:cs typeface="B Nazanin" panose="00000400000000000000" pitchFamily="2" charset="-78"/>
              </a:rPr>
              <a:t>و براساس سیستم </a:t>
            </a:r>
            <a:r>
              <a:rPr lang="fa-IR" b="1" dirty="0" smtClean="0">
                <a:cs typeface="B Nazanin" panose="00000400000000000000" pitchFamily="2" charset="-78"/>
              </a:rPr>
              <a:t>مکانیابی جهانی ( </a:t>
            </a:r>
            <a:r>
              <a:rPr lang="en-US" b="1" dirty="0" smtClean="0">
                <a:cs typeface="B Nazanin" panose="00000400000000000000" pitchFamily="2" charset="-78"/>
              </a:rPr>
              <a:t>GPS </a:t>
            </a:r>
            <a:r>
              <a:rPr lang="fa-IR" b="1" dirty="0" smtClean="0">
                <a:cs typeface="B Nazanin" panose="00000400000000000000" pitchFamily="2" charset="-78"/>
              </a:rPr>
              <a:t>) و </a:t>
            </a:r>
            <a:r>
              <a:rPr lang="fa-IR" b="1" dirty="0">
                <a:cs typeface="B Nazanin" panose="00000400000000000000" pitchFamily="2" charset="-78"/>
              </a:rPr>
              <a:t>نقشه دیجیتالی که در داخل وسیله نصب </a:t>
            </a:r>
            <a:r>
              <a:rPr lang="fa-IR" b="1" dirty="0" smtClean="0">
                <a:cs typeface="B Nazanin" panose="00000400000000000000" pitchFamily="2" charset="-78"/>
              </a:rPr>
              <a:t>می </a:t>
            </a:r>
            <a:r>
              <a:rPr lang="fa-IR" b="1" dirty="0">
                <a:cs typeface="B Nazanin" panose="00000400000000000000" pitchFamily="2" charset="-78"/>
              </a:rPr>
              <a:t>شود عمل می کند.</a:t>
            </a:r>
          </a:p>
          <a:p>
            <a:pPr algn="r" rtl="1">
              <a:buFont typeface="Wingdings" panose="05000000000000000000" pitchFamily="2" charset="2"/>
              <a:buChar char="q"/>
            </a:pPr>
            <a:endParaRPr lang="en-US" b="1" dirty="0">
              <a:cs typeface="B Nazanin" panose="00000400000000000000" pitchFamily="2" charset="-78"/>
            </a:endParaRPr>
          </a:p>
        </p:txBody>
      </p:sp>
      <p:sp>
        <p:nvSpPr>
          <p:cNvPr id="4" name="Double Wave 3"/>
          <p:cNvSpPr/>
          <p:nvPr/>
        </p:nvSpPr>
        <p:spPr>
          <a:xfrm>
            <a:off x="2292441" y="1056069"/>
            <a:ext cx="5284760" cy="1068945"/>
          </a:xfrm>
          <a:prstGeom prst="double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fa-IR" b="1" dirty="0">
                <a:solidFill>
                  <a:prstClr val="white"/>
                </a:solidFill>
                <a:cs typeface="B Nazanin" panose="00000400000000000000" pitchFamily="2" charset="-78"/>
              </a:rPr>
              <a:t>نمونه های عملی از </a:t>
            </a:r>
            <a:r>
              <a:rPr lang="fa-IR" b="1" dirty="0">
                <a:solidFill>
                  <a:prstClr val="white"/>
                </a:solidFill>
                <a:cs typeface="B Nazanin" panose="00000400000000000000" pitchFamily="2" charset="-78"/>
              </a:rPr>
              <a:t>کاربردهای </a:t>
            </a:r>
            <a:r>
              <a:rPr lang="en-US" b="1" dirty="0">
                <a:solidFill>
                  <a:prstClr val="white"/>
                </a:solidFill>
                <a:cs typeface="B Nazanin" panose="00000400000000000000" pitchFamily="2" charset="-78"/>
              </a:rPr>
              <a:t>ITS </a:t>
            </a:r>
            <a:r>
              <a:rPr lang="fa-IR" b="1" dirty="0">
                <a:solidFill>
                  <a:prstClr val="white"/>
                </a:solidFill>
                <a:cs typeface="B Nazanin" panose="00000400000000000000" pitchFamily="2" charset="-78"/>
              </a:rPr>
              <a:t> </a:t>
            </a:r>
            <a:r>
              <a:rPr lang="fa-IR" b="1" dirty="0">
                <a:solidFill>
                  <a:prstClr val="white"/>
                </a:solidFill>
                <a:cs typeface="B Nazanin" panose="00000400000000000000" pitchFamily="2" charset="-78"/>
              </a:rPr>
              <a:t>در کشورهای مختلف به برخی از پروژه های عملی اشاره خواهد </a:t>
            </a:r>
            <a:r>
              <a:rPr lang="fa-IR" b="1" dirty="0">
                <a:solidFill>
                  <a:prstClr val="white"/>
                </a:solidFill>
                <a:cs typeface="B Nazanin" panose="00000400000000000000" pitchFamily="2" charset="-78"/>
              </a:rPr>
              <a:t>شد: </a:t>
            </a:r>
            <a:endParaRPr lang="en-US" b="1" dirty="0">
              <a:solidFill>
                <a:prstClr val="white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29509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Kourosh" panose="00000400000000000000" pitchFamily="2" charset="-78"/>
              </a:rPr>
              <a:t>سیستم های هوشمند  و تحلیل رفتار عابران پیاده 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Kourosh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362099"/>
            <a:ext cx="8596668" cy="3880773"/>
          </a:xfrm>
        </p:spPr>
        <p:txBody>
          <a:bodyPr/>
          <a:lstStyle/>
          <a:p>
            <a:pPr marL="0" indent="0" algn="r" rtl="1">
              <a:buNone/>
            </a:pPr>
            <a:r>
              <a:rPr lang="fa-IR" b="1" dirty="0" smtClean="0">
                <a:cs typeface="B Nazanin" panose="00000400000000000000" pitchFamily="2" charset="-78"/>
              </a:rPr>
              <a:t>چراغ راهنمایی ابزار کنترل حرکت عابر ان پیاده است .</a:t>
            </a:r>
          </a:p>
          <a:p>
            <a:pPr marL="0" indent="0" algn="r" rtl="1">
              <a:buNone/>
            </a:pPr>
            <a:r>
              <a:rPr lang="fa-IR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چراغ های راهنمایی هوشمند : </a:t>
            </a:r>
          </a:p>
          <a:p>
            <a:pPr marL="0" indent="0" algn="r" rtl="1">
              <a:buNone/>
            </a:pPr>
            <a:r>
              <a:rPr lang="fa-IR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الف ) </a:t>
            </a:r>
            <a:r>
              <a:rPr lang="fa-IR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اعلام حضور عابر با دکمه در تقاطع </a:t>
            </a:r>
            <a:endParaRPr lang="en-US" b="1" dirty="0">
              <a:solidFill>
                <a:srgbClr val="FF0000"/>
              </a:solidFill>
              <a:cs typeface="B Nazanin" panose="00000400000000000000" pitchFamily="2" charset="-78"/>
            </a:endParaRPr>
          </a:p>
        </p:txBody>
      </p:sp>
      <p:sp>
        <p:nvSpPr>
          <p:cNvPr id="4" name="Isosceles Triangle 3"/>
          <p:cNvSpPr/>
          <p:nvPr/>
        </p:nvSpPr>
        <p:spPr>
          <a:xfrm>
            <a:off x="1275010" y="970923"/>
            <a:ext cx="2472745" cy="123136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defTabSz="45720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sz="1400" b="1" dirty="0">
                <a:solidFill>
                  <a:prstClr val="white"/>
                </a:solidFill>
                <a:cs typeface="B Nazanin" panose="00000400000000000000" pitchFamily="2" charset="-78"/>
              </a:rPr>
              <a:t>راحت برو </a:t>
            </a:r>
          </a:p>
          <a:p>
            <a:pPr marL="285750" indent="-285750" defTabSz="45720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sz="1400" b="1" dirty="0">
                <a:solidFill>
                  <a:prstClr val="white"/>
                </a:solidFill>
                <a:cs typeface="B Nazanin" panose="00000400000000000000" pitchFamily="2" charset="-78"/>
              </a:rPr>
              <a:t>سریع رد شو </a:t>
            </a:r>
          </a:p>
          <a:p>
            <a:pPr marL="285750" indent="-285750" defTabSz="45720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sz="1400" b="1" dirty="0">
                <a:solidFill>
                  <a:prstClr val="white"/>
                </a:solidFill>
                <a:cs typeface="B Nazanin" panose="00000400000000000000" pitchFamily="2" charset="-78"/>
              </a:rPr>
              <a:t>نرو </a:t>
            </a:r>
          </a:p>
        </p:txBody>
      </p:sp>
      <p:sp>
        <p:nvSpPr>
          <p:cNvPr id="5" name="Round Same Side Corner Rectangle 4"/>
          <p:cNvSpPr/>
          <p:nvPr/>
        </p:nvSpPr>
        <p:spPr>
          <a:xfrm>
            <a:off x="2537139" y="2563609"/>
            <a:ext cx="6310648" cy="963774"/>
          </a:xfrm>
          <a:prstGeom prst="round2Same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defTabSz="457200"/>
            <a:endParaRPr lang="fa-IR" b="1" dirty="0">
              <a:solidFill>
                <a:prstClr val="black"/>
              </a:solidFill>
              <a:cs typeface="B Nazanin" panose="00000400000000000000" pitchFamily="2" charset="-78"/>
            </a:endParaRPr>
          </a:p>
          <a:p>
            <a:pPr defTabSz="457200"/>
            <a:r>
              <a:rPr lang="fa-IR" b="1" dirty="0">
                <a:solidFill>
                  <a:prstClr val="black"/>
                </a:solidFill>
                <a:cs typeface="B Nazanin" panose="00000400000000000000" pitchFamily="2" charset="-78"/>
              </a:rPr>
              <a:t>مزیت : </a:t>
            </a:r>
          </a:p>
          <a:p>
            <a:pPr marL="285750" indent="-285750" defTabSz="45720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b="1" dirty="0">
                <a:solidFill>
                  <a:prstClr val="black"/>
                </a:solidFill>
                <a:cs typeface="B Nazanin" panose="00000400000000000000" pitchFamily="2" charset="-78"/>
              </a:rPr>
              <a:t>در اختیار بودن زمان کافی برای عبور </a:t>
            </a:r>
            <a:endParaRPr lang="fa-IR" b="1" dirty="0">
              <a:solidFill>
                <a:prstClr val="black"/>
              </a:solidFill>
              <a:cs typeface="B Nazanin" panose="00000400000000000000" pitchFamily="2" charset="-78"/>
            </a:endParaRPr>
          </a:p>
          <a:p>
            <a:pPr marL="285750" indent="-285750" defTabSz="457200"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fa-IR" b="1" dirty="0">
              <a:solidFill>
                <a:prstClr val="black"/>
              </a:solidFill>
              <a:cs typeface="B Nazanin" panose="00000400000000000000" pitchFamily="2" charset="-78"/>
            </a:endParaRPr>
          </a:p>
          <a:p>
            <a:pPr defTabSz="457200"/>
            <a:endParaRPr lang="en-US" b="1" dirty="0">
              <a:solidFill>
                <a:prstClr val="black"/>
              </a:solidFill>
              <a:cs typeface="B Nazanin" panose="00000400000000000000" pitchFamily="2" charset="-78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781837" y="3799269"/>
            <a:ext cx="6065950" cy="144360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defTabSz="457200" rtl="0">
              <a:buClr>
                <a:srgbClr val="FF0000"/>
              </a:buClr>
            </a:pPr>
            <a:endParaRPr lang="fa-IR" b="1" dirty="0">
              <a:solidFill>
                <a:prstClr val="black"/>
              </a:solidFill>
              <a:cs typeface="B Nazanin" panose="00000400000000000000" pitchFamily="2" charset="-78"/>
            </a:endParaRPr>
          </a:p>
          <a:p>
            <a:pPr defTabSz="457200" rtl="0">
              <a:buClr>
                <a:srgbClr val="FF0000"/>
              </a:buClr>
            </a:pPr>
            <a:r>
              <a:rPr lang="fa-IR" b="1" dirty="0">
                <a:solidFill>
                  <a:prstClr val="black"/>
                </a:solidFill>
                <a:cs typeface="B Nazanin" panose="00000400000000000000" pitchFamily="2" charset="-78"/>
              </a:rPr>
              <a:t>معایب </a:t>
            </a:r>
          </a:p>
          <a:p>
            <a:pPr marL="285750" indent="-285750" defTabSz="45720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b="1" dirty="0">
                <a:solidFill>
                  <a:prstClr val="black"/>
                </a:solidFill>
                <a:cs typeface="B Nazanin" panose="00000400000000000000" pitchFamily="2" charset="-78"/>
              </a:rPr>
              <a:t>عابر اطلاع ندارد </a:t>
            </a:r>
          </a:p>
          <a:p>
            <a:pPr marL="285750" indent="-285750" defTabSz="45720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b="1" dirty="0">
                <a:solidFill>
                  <a:prstClr val="black"/>
                </a:solidFill>
                <a:cs typeface="B Nazanin" panose="00000400000000000000" pitchFamily="2" charset="-78"/>
              </a:rPr>
              <a:t>عابر اطمینان ندارد </a:t>
            </a:r>
          </a:p>
          <a:p>
            <a:pPr marL="285750" indent="-285750" defTabSz="45720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b="1" dirty="0">
                <a:solidFill>
                  <a:prstClr val="black"/>
                </a:solidFill>
                <a:cs typeface="B Nazanin" panose="00000400000000000000" pitchFamily="2" charset="-78"/>
              </a:rPr>
              <a:t>عابر نابینا، کم بینا و یا ناتوان جسمی است . </a:t>
            </a:r>
          </a:p>
          <a:p>
            <a:pPr marL="285750" indent="-285750" defTabSz="457200"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fa-IR" b="1" dirty="0">
              <a:solidFill>
                <a:prstClr val="black"/>
              </a:solidFill>
              <a:cs typeface="B Nazanin" panose="00000400000000000000" pitchFamily="2" charset="-78"/>
            </a:endParaRPr>
          </a:p>
          <a:p>
            <a:pPr marL="285750" indent="-285750" defTabSz="457200"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en-US" b="1" dirty="0">
              <a:solidFill>
                <a:prstClr val="black"/>
              </a:solidFill>
              <a:cs typeface="B Nazanin" panose="00000400000000000000" pitchFamily="2" charset="-78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62422">
            <a:off x="505682" y="3860299"/>
            <a:ext cx="3210482" cy="2407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579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Kourosh" panose="00000400000000000000" pitchFamily="2" charset="-78"/>
              </a:rPr>
              <a:t>سیستم های هوشمند  و تحلیل رفتار عابران پیاده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45465"/>
            <a:ext cx="8596668" cy="4495897"/>
          </a:xfrm>
        </p:spPr>
        <p:txBody>
          <a:bodyPr/>
          <a:lstStyle/>
          <a:p>
            <a:pPr marL="0" indent="0" algn="r" rtl="1">
              <a:buNone/>
            </a:pPr>
            <a:r>
              <a:rPr lang="fa-IR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ب ) امواج فروسرخ ، موج کوتاه ، پردازش ویدیوئی : </a:t>
            </a:r>
          </a:p>
          <a:p>
            <a:pPr marL="0" indent="0" algn="r" rtl="1">
              <a:buNone/>
            </a:pPr>
            <a:r>
              <a:rPr lang="fa-IR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شناسگر موج کوتاه ، یک پرتوی انرژی با بسامد (فرکانس ) معین تولید میکند . این پرتو باید بسیار دقیق باشد تا شیء ( عابر ) را شناسایی کند . </a:t>
            </a:r>
          </a:p>
          <a:p>
            <a:pPr marL="0" indent="0" algn="r" rtl="1">
              <a:buNone/>
            </a:pPr>
            <a:endParaRPr lang="en-US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5" name="Round Same Side Corner Rectangle 4"/>
          <p:cNvSpPr/>
          <p:nvPr/>
        </p:nvSpPr>
        <p:spPr>
          <a:xfrm>
            <a:off x="2408349" y="2563608"/>
            <a:ext cx="6439438" cy="1454599"/>
          </a:xfrm>
          <a:prstGeom prst="round2Same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defTabSz="457200"/>
            <a:r>
              <a:rPr lang="fa-IR" b="1" dirty="0">
                <a:solidFill>
                  <a:prstClr val="black"/>
                </a:solidFill>
                <a:cs typeface="B Nazanin" panose="00000400000000000000" pitchFamily="2" charset="-78"/>
              </a:rPr>
              <a:t>مزیت : </a:t>
            </a:r>
          </a:p>
          <a:p>
            <a:pPr marL="285750" indent="-285750" defTabSz="45720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b="1" dirty="0">
                <a:solidFill>
                  <a:prstClr val="black"/>
                </a:solidFill>
                <a:cs typeface="B Nazanin" panose="00000400000000000000" pitchFamily="2" charset="-78"/>
              </a:rPr>
              <a:t>شناسایی خودرو ها و عابران با امواج فروسرخ  </a:t>
            </a:r>
            <a:endParaRPr lang="fa-IR" b="1" dirty="0">
              <a:solidFill>
                <a:prstClr val="black"/>
              </a:solidFill>
              <a:cs typeface="B Nazanin" panose="00000400000000000000" pitchFamily="2" charset="-78"/>
            </a:endParaRPr>
          </a:p>
          <a:p>
            <a:pPr marL="285750" indent="-285750" defTabSz="45720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b="1" dirty="0">
                <a:solidFill>
                  <a:prstClr val="black"/>
                </a:solidFill>
                <a:cs typeface="B Nazanin" panose="00000400000000000000" pitchFamily="2" charset="-78"/>
              </a:rPr>
              <a:t>قرار گیری عابر در محدوده شناسایی و سبز شدن چراغ راهنمایی </a:t>
            </a:r>
          </a:p>
          <a:p>
            <a:pPr marL="285750" indent="-285750" defTabSz="45720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b="1" dirty="0">
                <a:solidFill>
                  <a:prstClr val="black"/>
                </a:solidFill>
                <a:cs typeface="B Nazanin" panose="00000400000000000000" pitchFamily="2" charset="-78"/>
              </a:rPr>
              <a:t>عدم تاخیر بر جریان ترافیک در غیاب پیاده </a:t>
            </a:r>
            <a:endParaRPr lang="en-US" b="1" dirty="0">
              <a:solidFill>
                <a:prstClr val="black"/>
              </a:solidFill>
              <a:cs typeface="B Nazanin" panose="00000400000000000000" pitchFamily="2" charset="-78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408349" y="4307982"/>
            <a:ext cx="6439438" cy="195115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defTabSz="457200" rtl="0">
              <a:buClr>
                <a:srgbClr val="FF0000"/>
              </a:buClr>
            </a:pPr>
            <a:endParaRPr lang="fa-IR" b="1" dirty="0">
              <a:solidFill>
                <a:prstClr val="black"/>
              </a:solidFill>
              <a:cs typeface="B Nazanin" panose="00000400000000000000" pitchFamily="2" charset="-78"/>
            </a:endParaRPr>
          </a:p>
          <a:p>
            <a:pPr defTabSz="457200" rtl="0">
              <a:buClr>
                <a:srgbClr val="FF0000"/>
              </a:buClr>
            </a:pPr>
            <a:r>
              <a:rPr lang="fa-IR" b="1" dirty="0">
                <a:solidFill>
                  <a:prstClr val="black"/>
                </a:solidFill>
                <a:cs typeface="B Nazanin" panose="00000400000000000000" pitchFamily="2" charset="-78"/>
              </a:rPr>
              <a:t>معایب </a:t>
            </a:r>
          </a:p>
          <a:p>
            <a:pPr marL="285750" indent="-285750" defTabSz="45720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b="1" dirty="0">
                <a:solidFill>
                  <a:prstClr val="black"/>
                </a:solidFill>
                <a:cs typeface="B Nazanin" panose="00000400000000000000" pitchFamily="2" charset="-78"/>
              </a:rPr>
              <a:t>بی حرکت ماندن شیء ( عابر ) کاهش کارایی شناسایی </a:t>
            </a:r>
          </a:p>
          <a:p>
            <a:pPr marL="285750" indent="-285750" defTabSz="45720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b="1" dirty="0">
                <a:solidFill>
                  <a:prstClr val="black"/>
                </a:solidFill>
                <a:cs typeface="B Nazanin" panose="00000400000000000000" pitchFamily="2" charset="-78"/>
              </a:rPr>
              <a:t>عدم توانایی شناسایی جهت حرکت و تعداد عابران </a:t>
            </a:r>
          </a:p>
          <a:p>
            <a:pPr marL="285750" indent="-285750" defTabSz="45720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b="1" dirty="0">
                <a:solidFill>
                  <a:prstClr val="black"/>
                </a:solidFill>
                <a:cs typeface="B Nazanin" panose="00000400000000000000" pitchFamily="2" charset="-78"/>
              </a:rPr>
              <a:t>شناسایی پس از رسیدن به یک مقدار مشخص </a:t>
            </a:r>
            <a:endParaRPr lang="fa-IR" b="1" dirty="0">
              <a:solidFill>
                <a:prstClr val="black"/>
              </a:solidFill>
              <a:cs typeface="B Nazanin" panose="00000400000000000000" pitchFamily="2" charset="-78"/>
            </a:endParaRPr>
          </a:p>
          <a:p>
            <a:pPr marL="285750" indent="-285750" defTabSz="457200"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en-US" b="1" dirty="0">
              <a:solidFill>
                <a:prstClr val="black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50609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5718" y="1775854"/>
            <a:ext cx="7199900" cy="40969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296808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Kourosh" panose="00000400000000000000" pitchFamily="2" charset="-78"/>
              </a:rPr>
              <a:t>تجارب مربوط به شناسایی خودکار پیاده ها 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Kourosh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16677"/>
            <a:ext cx="8596668" cy="4624686"/>
          </a:xfrm>
        </p:spPr>
        <p:txBody>
          <a:bodyPr/>
          <a:lstStyle/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fa-IR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سیستم گذرگاه هوشمند در انگلیس :</a:t>
            </a:r>
            <a:endParaRPr lang="fa-IR" b="1" dirty="0">
              <a:solidFill>
                <a:srgbClr val="FF0000"/>
              </a:solidFill>
              <a:cs typeface="B Nazanin" panose="00000400000000000000" pitchFamily="2" charset="-78"/>
            </a:endParaRPr>
          </a:p>
          <a:p>
            <a:pPr marL="0" indent="0" algn="r" rtl="1">
              <a:buClr>
                <a:srgbClr val="FF0000"/>
              </a:buClr>
              <a:buNone/>
            </a:pPr>
            <a:r>
              <a:rPr lang="fa-IR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حضور پیاده با با استفاده از صفحات حساس به فشار یا شناسگر های فروسرخ که بالای گذرگاه پیاده نصب شده است ، شناسایی میشود . 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fa-IR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سیستم ایمنی و آسایش پیاده ها در آلمان : </a:t>
            </a:r>
          </a:p>
          <a:p>
            <a:pPr marL="0" indent="0" algn="r" rtl="1">
              <a:buClr>
                <a:srgbClr val="FF0000"/>
              </a:buClr>
              <a:buNone/>
            </a:pPr>
            <a:r>
              <a:rPr lang="fa-IR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از صفحات حساس به فشار برای شناسایی پیاده هایی که منتظر عبور از تقاطع هستند ،حسگر های فروسرخ برای شناسایی پیاده هایی که روی گذرگاه ووسط خیابان هستند و یک صفحه نمایش برای  وضعیت پیاده ها تشکیل شده است.   </a:t>
            </a:r>
          </a:p>
          <a:p>
            <a:pPr marL="0" indent="0" algn="r" rtl="1">
              <a:buClr>
                <a:srgbClr val="FF0000"/>
              </a:buClr>
              <a:buNone/>
            </a:pPr>
            <a:endParaRPr lang="fa-IR" b="1" dirty="0" smtClean="0">
              <a:solidFill>
                <a:srgbClr val="FF0000"/>
              </a:solidFill>
              <a:cs typeface="B Nazanin" panose="00000400000000000000" pitchFamily="2" charset="-78"/>
            </a:endParaRP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fa-IR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ویکتوریای استرالیا: تعداد پیاده هایی را که قبل از آغاز فاز عبور ، وارد تقاطع میشوند تا 10 درصد کاهش داده است . 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fa-IR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سوئد : تعداد تداخل سواره و پیاده ها پس از نصب شناسگر موج کوتاه بسیار کاهش یافته است . </a:t>
            </a:r>
            <a:endParaRPr lang="en-US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933386" y="3825026"/>
            <a:ext cx="1197735" cy="3348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rtl="0"/>
            <a:r>
              <a:rPr lang="fa-IR" dirty="0">
                <a:solidFill>
                  <a:prstClr val="white"/>
                </a:solidFill>
              </a:rPr>
              <a:t>نتایج 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673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>
                <a:cs typeface="B Kourosh" panose="00000400000000000000" pitchFamily="2" charset="-78"/>
              </a:rPr>
              <a:t>منابع </a:t>
            </a:r>
            <a:endParaRPr lang="en-US" dirty="0">
              <a:cs typeface="B Kourosh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03798"/>
            <a:ext cx="8596668" cy="4650444"/>
          </a:xfrm>
        </p:spPr>
        <p:txBody>
          <a:bodyPr>
            <a:normAutofit/>
          </a:bodyPr>
          <a:lstStyle/>
          <a:p>
            <a:pPr algn="r" rtl="1">
              <a:buFont typeface="Arial" panose="020B0604020202020204" pitchFamily="34" charset="0"/>
              <a:buChar char="•"/>
            </a:pPr>
            <a:r>
              <a:rPr lang="fa-IR" sz="2000" dirty="0">
                <a:solidFill>
                  <a:schemeClr val="tx1"/>
                </a:solidFill>
                <a:cs typeface="B Nazanin" panose="00000400000000000000" pitchFamily="2" charset="-78"/>
              </a:rPr>
              <a:t>طرح راهبردي سيستمهاي حمل و نقل هوشمند / وزارت راه و ترابري ، </a:t>
            </a:r>
            <a:r>
              <a:rPr lang="fa-IR" sz="2000" dirty="0" smtClean="0">
                <a:solidFill>
                  <a:schemeClr val="tx1"/>
                </a:solidFill>
                <a:cs typeface="B Nazanin" panose="00000400000000000000" pitchFamily="2" charset="-78"/>
              </a:rPr>
              <a:t>معاونت</a:t>
            </a:r>
            <a:r>
              <a:rPr lang="en-US" sz="2000" dirty="0" smtClean="0">
                <a:solidFill>
                  <a:schemeClr val="tx1"/>
                </a:solidFill>
                <a:cs typeface="B Nazanin" panose="00000400000000000000" pitchFamily="2" charset="-78"/>
              </a:rPr>
              <a:t> </a:t>
            </a:r>
            <a:r>
              <a:rPr lang="fa-IR" sz="2000" dirty="0" smtClean="0">
                <a:solidFill>
                  <a:schemeClr val="tx1"/>
                </a:solidFill>
                <a:cs typeface="B Nazanin" panose="00000400000000000000" pitchFamily="2" charset="-78"/>
              </a:rPr>
              <a:t>آموزش</a:t>
            </a:r>
            <a:r>
              <a:rPr lang="fa-IR" sz="2000" dirty="0">
                <a:solidFill>
                  <a:schemeClr val="tx1"/>
                </a:solidFill>
                <a:cs typeface="B Nazanin" panose="00000400000000000000" pitchFamily="2" charset="-78"/>
              </a:rPr>
              <a:t>، تحقيقات و فناوري ؛ ترجمه ناصر پورمعلم .</a:t>
            </a:r>
          </a:p>
          <a:p>
            <a:pPr marL="0" indent="0" algn="r" rtl="1">
              <a:buNone/>
            </a:pPr>
            <a:r>
              <a:rPr lang="fa-IR" sz="2000" dirty="0" smtClean="0">
                <a:solidFill>
                  <a:schemeClr val="tx1"/>
                </a:solidFill>
                <a:cs typeface="B Nazanin" panose="00000400000000000000" pitchFamily="2" charset="-78"/>
              </a:rPr>
              <a:t>. </a:t>
            </a:r>
            <a:r>
              <a:rPr lang="fa-IR" sz="2000" dirty="0">
                <a:solidFill>
                  <a:schemeClr val="tx1"/>
                </a:solidFill>
                <a:cs typeface="B Nazanin" panose="00000400000000000000" pitchFamily="2" charset="-78"/>
              </a:rPr>
              <a:t>تهران: وزارت راه و ترابري،معاونت آموزش، تحقيقات و فناوري، </a:t>
            </a:r>
            <a:r>
              <a:rPr lang="fa-IR" sz="2000" dirty="0" smtClean="0">
                <a:solidFill>
                  <a:schemeClr val="tx1"/>
                </a:solidFill>
                <a:cs typeface="B Nazanin" panose="00000400000000000000" pitchFamily="2" charset="-78"/>
              </a:rPr>
              <a:t>1389</a:t>
            </a:r>
            <a:endParaRPr lang="en-US" sz="2000" dirty="0" smtClean="0">
              <a:solidFill>
                <a:schemeClr val="tx1"/>
              </a:solidFill>
              <a:cs typeface="B Nazanin" panose="00000400000000000000" pitchFamily="2" charset="-78"/>
            </a:endParaRPr>
          </a:p>
          <a:p>
            <a:pPr algn="r" rtl="1">
              <a:buFont typeface="Arial" panose="020B0604020202020204" pitchFamily="34" charset="0"/>
              <a:buChar char="•"/>
            </a:pPr>
            <a:r>
              <a:rPr lang="fa-IR" sz="2000" dirty="0">
                <a:solidFill>
                  <a:schemeClr val="tx1"/>
                </a:solidFill>
                <a:cs typeface="B Nazanin" panose="00000400000000000000" pitchFamily="2" charset="-78"/>
              </a:rPr>
              <a:t>مقدمه ای بر سیستم های حمل و نقل </a:t>
            </a:r>
            <a:r>
              <a:rPr lang="fa-IR" sz="2000" dirty="0" smtClean="0">
                <a:solidFill>
                  <a:schemeClr val="tx1"/>
                </a:solidFill>
                <a:cs typeface="B Nazanin" panose="00000400000000000000" pitchFamily="2" charset="-78"/>
              </a:rPr>
              <a:t>هوشمند</a:t>
            </a:r>
            <a:endParaRPr lang="en-US" sz="2000" dirty="0" smtClean="0">
              <a:solidFill>
                <a:schemeClr val="tx1"/>
              </a:solidFill>
              <a:cs typeface="B Nazanin" panose="00000400000000000000" pitchFamily="2" charset="-78"/>
            </a:endParaRPr>
          </a:p>
          <a:p>
            <a:pPr algn="r" rtl="1">
              <a:buFont typeface="Arial" panose="020B0604020202020204" pitchFamily="34" charset="0"/>
              <a:buChar char="•"/>
            </a:pPr>
            <a:r>
              <a:rPr lang="fa-IR" sz="2000" dirty="0">
                <a:solidFill>
                  <a:schemeClr val="tx1"/>
                </a:solidFill>
                <a:cs typeface="B Nazanin" panose="00000400000000000000" pitchFamily="2" charset="-78"/>
              </a:rPr>
              <a:t>فرشید فریبرزی عراقی، افشین شهپر افراشته، احمد سالاری جوینی</a:t>
            </a:r>
            <a:endParaRPr lang="en-US" sz="2000" dirty="0">
              <a:solidFill>
                <a:schemeClr val="tx1"/>
              </a:solidFill>
              <a:cs typeface="B Nazanin" panose="00000400000000000000" pitchFamily="2" charset="-78"/>
            </a:endParaRPr>
          </a:p>
          <a:p>
            <a:pPr marL="0" indent="0">
              <a:buNone/>
            </a:pP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524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31819"/>
            <a:ext cx="7766936" cy="1184857"/>
          </a:xfrm>
        </p:spPr>
        <p:txBody>
          <a:bodyPr/>
          <a:lstStyle/>
          <a:p>
            <a:r>
              <a:rPr lang="fa-I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Kourosh" panose="00000400000000000000" pitchFamily="2" charset="-78"/>
              </a:rPr>
              <a:t>مقدمه 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Kourosh" panose="00000400000000000000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1416676"/>
            <a:ext cx="7766936" cy="4031087"/>
          </a:xfrm>
        </p:spPr>
        <p:txBody>
          <a:bodyPr>
            <a:noAutofit/>
          </a:bodyPr>
          <a:lstStyle/>
          <a:p>
            <a:pPr rtl="1"/>
            <a:r>
              <a:rPr lang="fa-IR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مسایل و مشکلات حمل ونقل از قبیل آلودگیهای زیست محیطی ، کاهش منابع انرژی، افزایش خسارت های مادی و معنوی ناشی از تصادفات، مشکلات نظارت و مدیریت در حمل و نقل برونشهری، افزایش زمانهای تلف شده و روند رشد سریع تقاضا ی حمل و نقل به ویژه در ساعات اوج به یک مشکل جدی تبدیل شده است . افزایش تسهیلات حمل ونقل به دلیل نیاز به سرمایه گذاری کلان و زمان زیاد جهت اجرا همواره با محدودیتهای گسترده ای روبرو است . بنابراین به منظور غلبه بر مشکلات فوق و با توجه به اینکه حل محدودیتهای ، مذکور با روشهای سنتی غیرممکن می باشد ، با نیم نگاهی به پیشرفتهای حاصل در تکنولوژی ارتباطات و الکترونیک، از دهه    1980 سیستم حمل و نقل هوشمند مورد توجه قرار گرفت . </a:t>
            </a:r>
            <a:endParaRPr lang="en-US" b="1" dirty="0">
              <a:solidFill>
                <a:schemeClr val="tx1"/>
              </a:solidFill>
              <a:cs typeface="B Nazanin" panose="00000400000000000000" pitchFamily="2" charset="-78"/>
            </a:endParaRPr>
          </a:p>
          <a:p>
            <a:endParaRPr lang="en-US" b="1" dirty="0" smtClean="0">
              <a:solidFill>
                <a:schemeClr val="tx1"/>
              </a:solidFill>
              <a:cs typeface="B Nazanin" panose="00000400000000000000" pitchFamily="2" charset="-78"/>
            </a:endParaRPr>
          </a:p>
          <a:p>
            <a:r>
              <a:rPr lang="fa-IR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 </a:t>
            </a:r>
            <a:endParaRPr lang="en-US" b="1" dirty="0">
              <a:solidFill>
                <a:schemeClr val="tx1"/>
              </a:solidFill>
              <a:cs typeface="B Nazanin" panose="00000400000000000000" pitchFamily="2" charset="-78"/>
            </a:endParaRPr>
          </a:p>
          <a:p>
            <a:endParaRPr lang="fa-IR" b="1" dirty="0" smtClean="0">
              <a:solidFill>
                <a:schemeClr val="tx1"/>
              </a:solidFill>
              <a:cs typeface="B Nazanin" panose="00000400000000000000" pitchFamily="2" charset="-78"/>
            </a:endParaRPr>
          </a:p>
          <a:p>
            <a:endParaRPr lang="en-US" b="1" dirty="0">
              <a:solidFill>
                <a:schemeClr val="tx1"/>
              </a:solidFill>
              <a:cs typeface="B Nazanin" panose="00000400000000000000" pitchFamily="2" charset="-78"/>
            </a:endParaRPr>
          </a:p>
          <a:p>
            <a:endParaRPr lang="en-US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6770" y="3432219"/>
            <a:ext cx="3631603" cy="3163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9519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9550" y="360617"/>
            <a:ext cx="8694452" cy="1146211"/>
          </a:xfrm>
        </p:spPr>
        <p:txBody>
          <a:bodyPr/>
          <a:lstStyle/>
          <a:p>
            <a:pPr algn="r" rtl="1"/>
            <a:r>
              <a:rPr lang="fa-I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Kourosh" panose="00000400000000000000" pitchFamily="2" charset="-78"/>
              </a:rPr>
              <a:t>تاریخچه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Kourosh" panose="00000400000000000000" pitchFamily="2" charset="-78"/>
              </a:rPr>
              <a:t>ITS 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Kourosh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9550" y="710483"/>
            <a:ext cx="8694452" cy="5784445"/>
          </a:xfrm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rmAutofit/>
          </a:bodyPr>
          <a:lstStyle/>
          <a:p>
            <a:pPr marL="0" indent="0" algn="r" rtl="1">
              <a:buNone/>
            </a:pPr>
            <a:endParaRPr lang="fa-IR" b="1" dirty="0" smtClean="0">
              <a:cs typeface="B Nazanin" panose="00000400000000000000" pitchFamily="2" charset="-78"/>
            </a:endParaRPr>
          </a:p>
          <a:p>
            <a:pPr marL="0" indent="0" algn="r" rtl="1">
              <a:buNone/>
            </a:pPr>
            <a:r>
              <a:rPr lang="fa-IR" b="1" dirty="0" smtClean="0">
                <a:cs typeface="B Nazanin" panose="00000400000000000000" pitchFamily="2" charset="-78"/>
              </a:rPr>
              <a:t>                                                      لندن          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b="1" dirty="0" smtClean="0">
                <a:cs typeface="B Nazanin" panose="00000400000000000000" pitchFamily="2" charset="-78"/>
              </a:rPr>
              <a:t>اولین کنترل آمد و شد </a:t>
            </a:r>
          </a:p>
          <a:p>
            <a:pPr marL="0" indent="0" algn="r" rtl="1">
              <a:buNone/>
            </a:pPr>
            <a:r>
              <a:rPr lang="fa-IR" b="1" dirty="0" smtClean="0">
                <a:cs typeface="B Nazanin" panose="00000400000000000000" pitchFamily="2" charset="-78"/>
              </a:rPr>
              <a:t>         </a:t>
            </a:r>
          </a:p>
          <a:p>
            <a:pPr marL="0" indent="0" algn="r" rtl="1">
              <a:buNone/>
            </a:pPr>
            <a:r>
              <a:rPr lang="fa-IR" b="1" dirty="0" smtClean="0">
                <a:cs typeface="B Nazanin" panose="00000400000000000000" pitchFamily="2" charset="-78"/>
              </a:rPr>
              <a:t>           آمریکا 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b="1" dirty="0" smtClean="0">
                <a:cs typeface="B Nazanin" panose="00000400000000000000" pitchFamily="2" charset="-78"/>
              </a:rPr>
              <a:t> </a:t>
            </a:r>
            <a:endParaRPr lang="fa-IR" b="1" dirty="0">
              <a:cs typeface="B Nazanin" panose="00000400000000000000" pitchFamily="2" charset="-78"/>
            </a:endParaRPr>
          </a:p>
          <a:p>
            <a:pPr algn="r" rtl="1">
              <a:buFont typeface="Wingdings" panose="05000000000000000000" pitchFamily="2" charset="2"/>
              <a:buChar char="Ø"/>
            </a:pPr>
            <a:endParaRPr lang="fa-IR" b="1" dirty="0" smtClean="0">
              <a:cs typeface="B Nazanin" panose="00000400000000000000" pitchFamily="2" charset="-78"/>
            </a:endParaRPr>
          </a:p>
          <a:p>
            <a:pPr algn="r" rtl="1">
              <a:buFont typeface="Wingdings" panose="05000000000000000000" pitchFamily="2" charset="2"/>
              <a:buChar char="Ø"/>
            </a:pPr>
            <a:endParaRPr lang="fa-IR" b="1" dirty="0">
              <a:cs typeface="B Nazanin" panose="00000400000000000000" pitchFamily="2" charset="-78"/>
            </a:endParaRPr>
          </a:p>
          <a:p>
            <a:pPr marL="0" indent="0" algn="r" rtl="1">
              <a:buNone/>
            </a:pPr>
            <a:r>
              <a:rPr lang="fa-IR" b="1" dirty="0" smtClean="0">
                <a:cs typeface="B Nazanin" panose="00000400000000000000" pitchFamily="2" charset="-78"/>
              </a:rPr>
              <a:t>                                                  </a:t>
            </a:r>
            <a:r>
              <a:rPr lang="en-US" b="1" dirty="0" smtClean="0">
                <a:cs typeface="B Nazanin" panose="00000400000000000000" pitchFamily="2" charset="-78"/>
              </a:rPr>
              <a:t>                                               </a:t>
            </a:r>
            <a:endParaRPr lang="fa-IR" b="1" dirty="0" smtClean="0">
              <a:cs typeface="B Nazanin" panose="00000400000000000000" pitchFamily="2" charset="-78"/>
            </a:endParaRPr>
          </a:p>
          <a:p>
            <a:pPr marL="0" indent="0" algn="r" rtl="1">
              <a:buNone/>
            </a:pPr>
            <a:endParaRPr lang="fa-IR" b="1" dirty="0">
              <a:cs typeface="B Nazanin" panose="00000400000000000000" pitchFamily="2" charset="-78"/>
            </a:endParaRPr>
          </a:p>
          <a:p>
            <a:pPr marL="0" indent="0" algn="r" rtl="1">
              <a:buNone/>
            </a:pPr>
            <a:endParaRPr lang="fa-IR" b="1" dirty="0" smtClean="0">
              <a:cs typeface="B Nazanin" panose="00000400000000000000" pitchFamily="2" charset="-78"/>
            </a:endParaRP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b="1" dirty="0" smtClean="0">
                <a:cs typeface="B Nazanin" panose="00000400000000000000" pitchFamily="2" charset="-78"/>
              </a:rPr>
              <a:t>         </a:t>
            </a:r>
          </a:p>
        </p:txBody>
      </p:sp>
      <p:sp>
        <p:nvSpPr>
          <p:cNvPr id="8" name="Left Arrow 7"/>
          <p:cNvSpPr/>
          <p:nvPr/>
        </p:nvSpPr>
        <p:spPr>
          <a:xfrm>
            <a:off x="5351749" y="1275011"/>
            <a:ext cx="1636223" cy="746974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fa-IR" dirty="0">
                <a:solidFill>
                  <a:prstClr val="white"/>
                </a:solidFill>
                <a:cs typeface="B Nazanin" panose="00000400000000000000" pitchFamily="2" charset="-78"/>
              </a:rPr>
              <a:t>دهه </a:t>
            </a:r>
            <a:r>
              <a:rPr lang="en-US" dirty="0">
                <a:solidFill>
                  <a:prstClr val="white"/>
                </a:solidFill>
                <a:cs typeface="B Nazanin" panose="00000400000000000000" pitchFamily="2" charset="-78"/>
              </a:rPr>
              <a:t>1860</a:t>
            </a:r>
            <a:endParaRPr lang="en-US" dirty="0">
              <a:solidFill>
                <a:prstClr val="white"/>
              </a:solidFill>
              <a:cs typeface="B Nazanin" panose="00000400000000000000" pitchFamily="2" charset="-78"/>
            </a:endParaRPr>
          </a:p>
        </p:txBody>
      </p:sp>
      <p:sp>
        <p:nvSpPr>
          <p:cNvPr id="9" name="Flowchart: Alternate Process 8"/>
          <p:cNvSpPr/>
          <p:nvPr/>
        </p:nvSpPr>
        <p:spPr>
          <a:xfrm>
            <a:off x="1014027" y="1081825"/>
            <a:ext cx="4185633" cy="85000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rtl="0"/>
            <a:r>
              <a:rPr lang="fa-IR" b="1" dirty="0">
                <a:solidFill>
                  <a:prstClr val="white"/>
                </a:solidFill>
                <a:cs typeface="B Nazanin" panose="00000400000000000000" pitchFamily="2" charset="-78"/>
              </a:rPr>
              <a:t>چراغ راهنمایی برای ایمنی اعضای پارلمان در تقاطع نزدیک پارلمان</a:t>
            </a:r>
            <a:endParaRPr lang="en-US" b="1" dirty="0">
              <a:solidFill>
                <a:prstClr val="white"/>
              </a:solidFill>
              <a:cs typeface="B Nazanin" panose="00000400000000000000" pitchFamily="2" charset="-78"/>
            </a:endParaRPr>
          </a:p>
        </p:txBody>
      </p:sp>
      <p:sp>
        <p:nvSpPr>
          <p:cNvPr id="19" name="&quot;No&quot; Symbol 18"/>
          <p:cNvSpPr/>
          <p:nvPr/>
        </p:nvSpPr>
        <p:spPr>
          <a:xfrm>
            <a:off x="4975668" y="2452288"/>
            <a:ext cx="2147560" cy="1197733"/>
          </a:xfrm>
          <a:prstGeom prst="noSmok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rtl="0"/>
            <a:r>
              <a:rPr lang="fa-IR" sz="1600" b="1" dirty="0">
                <a:solidFill>
                  <a:prstClr val="black"/>
                </a:solidFill>
                <a:cs typeface="B Nazanin" panose="00000400000000000000" pitchFamily="2" charset="-78"/>
              </a:rPr>
              <a:t>شکل های اولیه کنترل ترافیک ، از انواع چراغ های قدیمی </a:t>
            </a:r>
            <a:endParaRPr lang="en-US" sz="1600" b="1" dirty="0">
              <a:solidFill>
                <a:prstClr val="black"/>
              </a:solidFill>
              <a:cs typeface="B Nazanin" panose="00000400000000000000" pitchFamily="2" charset="-78"/>
            </a:endParaRPr>
          </a:p>
        </p:txBody>
      </p:sp>
      <p:sp>
        <p:nvSpPr>
          <p:cNvPr id="6" name="Left Arrow 5"/>
          <p:cNvSpPr/>
          <p:nvPr/>
        </p:nvSpPr>
        <p:spPr>
          <a:xfrm>
            <a:off x="7431723" y="2553075"/>
            <a:ext cx="1390189" cy="660769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rtl="0"/>
            <a:r>
              <a:rPr lang="fa-IR" dirty="0">
                <a:solidFill>
                  <a:prstClr val="white"/>
                </a:solidFill>
              </a:rPr>
              <a:t>دهه 1920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242626" y="2111189"/>
            <a:ext cx="3356267" cy="19901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defTabSz="45720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sz="1900" b="1" dirty="0">
                <a:solidFill>
                  <a:prstClr val="white"/>
                </a:solidFill>
                <a:cs typeface="B Nazanin" panose="00000400000000000000" pitchFamily="2" charset="-78"/>
              </a:rPr>
              <a:t>1921 </a:t>
            </a:r>
            <a:r>
              <a:rPr lang="fa-IR" sz="1900" b="1" dirty="0">
                <a:solidFill>
                  <a:prstClr val="white"/>
                </a:solidFill>
                <a:cs typeface="B Nazanin" panose="00000400000000000000" pitchFamily="2" charset="-78"/>
              </a:rPr>
              <a:t>اولین چراغ های راهنمایی به شکل امروزی </a:t>
            </a:r>
            <a:r>
              <a:rPr lang="fa-IR" sz="1900" b="1" dirty="0">
                <a:solidFill>
                  <a:prstClr val="white"/>
                </a:solidFill>
                <a:cs typeface="B Nazanin" panose="00000400000000000000" pitchFamily="2" charset="-78"/>
              </a:rPr>
              <a:t>در دیترویت و میشیگان</a:t>
            </a:r>
          </a:p>
          <a:p>
            <a:pPr marL="285750" indent="-285750" defTabSz="45720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sz="1900" b="1" dirty="0">
                <a:solidFill>
                  <a:prstClr val="white"/>
                </a:solidFill>
                <a:cs typeface="B Nazanin" panose="00000400000000000000" pitchFamily="2" charset="-78"/>
              </a:rPr>
              <a:t>چراغ کنترل ترافیک با زمان بندی ثابت </a:t>
            </a:r>
          </a:p>
          <a:p>
            <a:pPr marL="285750" indent="-285750" defTabSz="45720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sz="1900" b="1" dirty="0">
                <a:solidFill>
                  <a:prstClr val="white"/>
                </a:solidFill>
                <a:cs typeface="B Nazanin" panose="00000400000000000000" pitchFamily="2" charset="-78"/>
              </a:rPr>
              <a:t>نصب سیستم هایی  برنامه ریزی شده با رایانه </a:t>
            </a:r>
            <a:endParaRPr lang="en-US" sz="1900" b="1" dirty="0">
              <a:solidFill>
                <a:prstClr val="white"/>
              </a:solidFill>
              <a:cs typeface="B Nazanin" panose="00000400000000000000" pitchFamily="2" charset="-78"/>
            </a:endParaRPr>
          </a:p>
        </p:txBody>
      </p:sp>
      <p:sp>
        <p:nvSpPr>
          <p:cNvPr id="13" name="Left Arrow 12"/>
          <p:cNvSpPr/>
          <p:nvPr/>
        </p:nvSpPr>
        <p:spPr>
          <a:xfrm>
            <a:off x="7324147" y="5029205"/>
            <a:ext cx="1390189" cy="551329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rtl="0"/>
            <a:r>
              <a:rPr lang="fa-IR" dirty="0">
                <a:solidFill>
                  <a:prstClr val="white"/>
                </a:solidFill>
              </a:rPr>
              <a:t>دهه 1960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014028" y="4249270"/>
            <a:ext cx="5601926" cy="20305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 defTabSz="45720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>
                <a:solidFill>
                  <a:prstClr val="white"/>
                </a:solidFill>
                <a:cs typeface="B Nazanin" panose="00000400000000000000" pitchFamily="2" charset="-78"/>
              </a:rPr>
              <a:t>فعالیت تحقیقاتی دولت فدرال برای بهبود ایمنی سفر </a:t>
            </a:r>
          </a:p>
          <a:p>
            <a:pPr marL="285750" indent="-285750" algn="ctr" defTabSz="45720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>
                <a:solidFill>
                  <a:prstClr val="white"/>
                </a:solidFill>
                <a:cs typeface="B Nazanin" panose="00000400000000000000" pitchFamily="2" charset="-78"/>
              </a:rPr>
              <a:t>پرتاب اولین ماهواره هواشناسی به فضا ، پیشرفت در ساخت کامپیوتر های ترانزیستوری </a:t>
            </a:r>
          </a:p>
          <a:p>
            <a:pPr marL="285750" indent="-285750" algn="ctr" defTabSz="45720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dirty="0">
                <a:solidFill>
                  <a:prstClr val="white"/>
                </a:solidFill>
                <a:cs typeface="B Nazanin" panose="00000400000000000000" pitchFamily="2" charset="-78"/>
              </a:rPr>
              <a:t>پروژه های گسترده </a:t>
            </a:r>
            <a:r>
              <a:rPr lang="en-US" dirty="0">
                <a:solidFill>
                  <a:prstClr val="white"/>
                </a:solidFill>
                <a:cs typeface="B Nazanin" panose="00000400000000000000" pitchFamily="2" charset="-78"/>
              </a:rPr>
              <a:t>ITS</a:t>
            </a:r>
            <a:r>
              <a:rPr lang="fa-IR" dirty="0">
                <a:solidFill>
                  <a:prstClr val="white"/>
                </a:solidFill>
                <a:cs typeface="B Nazanin" panose="00000400000000000000" pitchFamily="2" charset="-78"/>
              </a:rPr>
              <a:t> همچون سیستم راهنمای الکترونیکی و سیستم پیشرفته کنترل </a:t>
            </a:r>
            <a:endParaRPr lang="en-US" dirty="0">
              <a:solidFill>
                <a:prstClr val="white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79339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animBg="1"/>
      <p:bldP spid="9" grpId="0" animBg="1"/>
      <p:bldP spid="19" grpId="0" animBg="1"/>
      <p:bldP spid="6" grpId="0" animBg="1"/>
      <p:bldP spid="7" grpId="0" animBg="1"/>
      <p:bldP spid="13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1"/>
            <a:ext cx="8596668" cy="1064654"/>
          </a:xfrm>
        </p:spPr>
        <p:txBody>
          <a:bodyPr/>
          <a:lstStyle/>
          <a:p>
            <a:pPr algn="r" rtl="1"/>
            <a:r>
              <a:rPr lang="fa-I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Kourosh" panose="00000400000000000000" pitchFamily="2" charset="-78"/>
              </a:rPr>
              <a:t>تعریف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Kourosh" panose="00000400000000000000" pitchFamily="2" charset="-78"/>
              </a:rPr>
              <a:t>ITS 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Kourosh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93949"/>
            <a:ext cx="8440908" cy="4547413"/>
          </a:xfrm>
        </p:spPr>
        <p:txBody>
          <a:bodyPr>
            <a:normAutofit/>
          </a:bodyPr>
          <a:lstStyle/>
          <a:p>
            <a:pPr marL="0" indent="0" algn="r" rtl="1">
              <a:buClr>
                <a:srgbClr val="FF0000"/>
              </a:buClr>
              <a:buNone/>
            </a:pPr>
            <a:r>
              <a:rPr lang="en-US" b="1" dirty="0" smtClean="0">
                <a:cs typeface="B Nazanin" panose="00000400000000000000" pitchFamily="2" charset="-78"/>
              </a:rPr>
              <a:t>ITS </a:t>
            </a:r>
            <a:r>
              <a:rPr lang="fa-IR" b="1" dirty="0" smtClean="0">
                <a:cs typeface="B Nazanin" panose="00000400000000000000" pitchFamily="2" charset="-78"/>
              </a:rPr>
              <a:t> نقطه تلاقی روش های محاسباتی پیشرفته ، فناوری اطلاعات</a:t>
            </a:r>
            <a:r>
              <a:rPr lang="en-US" b="1" dirty="0" smtClean="0">
                <a:cs typeface="B Nazanin" panose="00000400000000000000" pitchFamily="2" charset="-78"/>
              </a:rPr>
              <a:t> IT )</a:t>
            </a:r>
            <a:r>
              <a:rPr lang="fa-IR" b="1" dirty="0" smtClean="0">
                <a:cs typeface="B Nazanin" panose="00000400000000000000" pitchFamily="2" charset="-78"/>
              </a:rPr>
              <a:t> )و ارتباط از راه دور که با بخش حمل و نقل ترکیب شده است می باشد و بدلیل </a:t>
            </a:r>
            <a:r>
              <a:rPr lang="fa-IR" b="1" dirty="0">
                <a:cs typeface="B Nazanin" panose="00000400000000000000" pitchFamily="2" charset="-78"/>
              </a:rPr>
              <a:t>تازگی و جوانی رشته هنوز تعریف جامعی از </a:t>
            </a:r>
            <a:r>
              <a:rPr lang="en-US" b="1" dirty="0">
                <a:cs typeface="B Nazanin" panose="00000400000000000000" pitchFamily="2" charset="-78"/>
              </a:rPr>
              <a:t>ITS </a:t>
            </a:r>
            <a:r>
              <a:rPr lang="fa-IR" b="1" dirty="0">
                <a:cs typeface="B Nazanin" panose="00000400000000000000" pitchFamily="2" charset="-78"/>
              </a:rPr>
              <a:t> بیان نشده است . </a:t>
            </a:r>
            <a:endParaRPr lang="en-US" b="1" dirty="0">
              <a:cs typeface="B Nazanin" panose="00000400000000000000" pitchFamily="2" charset="-78"/>
            </a:endParaRPr>
          </a:p>
          <a:p>
            <a:pPr lvl="0"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b="1" dirty="0">
                <a:cs typeface="B Nazanin" panose="00000400000000000000" pitchFamily="2" charset="-78"/>
              </a:rPr>
              <a:t>انجمن حمل و نقل هوشمند آمریکا  سال 1998 : </a:t>
            </a:r>
            <a:endParaRPr lang="en-US" b="1" dirty="0" smtClean="0">
              <a:cs typeface="B Nazanin" panose="00000400000000000000" pitchFamily="2" charset="-78"/>
            </a:endParaRPr>
          </a:p>
          <a:p>
            <a:pPr marL="0" lvl="0" indent="0" algn="r" rtl="1">
              <a:buClr>
                <a:srgbClr val="FF0000"/>
              </a:buClr>
              <a:buNone/>
            </a:pPr>
            <a:r>
              <a:rPr lang="fa-IR" b="1" dirty="0" smtClean="0">
                <a:cs typeface="B Nazanin" panose="00000400000000000000" pitchFamily="2" charset="-78"/>
              </a:rPr>
              <a:t>تکنولوژی در حمل و نقل                صرفه جویی در وقت و هزینه </a:t>
            </a:r>
            <a:endParaRPr lang="en-US" b="1" dirty="0">
              <a:cs typeface="B Nazanin" panose="00000400000000000000" pitchFamily="2" charset="-78"/>
            </a:endParaRPr>
          </a:p>
          <a:p>
            <a:pPr lvl="0"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b="1" dirty="0" smtClean="0">
                <a:cs typeface="B Nazanin" panose="00000400000000000000" pitchFamily="2" charset="-78"/>
              </a:rPr>
              <a:t>اداره </a:t>
            </a:r>
            <a:r>
              <a:rPr lang="fa-IR" b="1" dirty="0">
                <a:cs typeface="B Nazanin" panose="00000400000000000000" pitchFamily="2" charset="-78"/>
              </a:rPr>
              <a:t>حمل و نقل آمریکا سال 1999 : </a:t>
            </a:r>
            <a:endParaRPr lang="en-US" b="1" dirty="0">
              <a:cs typeface="B Nazanin" panose="00000400000000000000" pitchFamily="2" charset="-78"/>
            </a:endParaRPr>
          </a:p>
          <a:p>
            <a:pPr marL="0" indent="0" algn="r" rtl="1">
              <a:buClr>
                <a:srgbClr val="FF0000"/>
              </a:buClr>
              <a:buNone/>
            </a:pPr>
            <a:r>
              <a:rPr lang="fa-IR" b="1" dirty="0">
                <a:cs typeface="B Nazanin" panose="00000400000000000000" pitchFamily="2" charset="-78"/>
              </a:rPr>
              <a:t>سیستمهای حمل و نقل هوشمند </a:t>
            </a:r>
            <a:r>
              <a:rPr lang="fa-IR" b="1" dirty="0" smtClean="0">
                <a:cs typeface="B Nazanin" panose="00000400000000000000" pitchFamily="2" charset="-78"/>
              </a:rPr>
              <a:t>            جمع آوری ، نگهداری ، پردازش و توزیع اطلاعات مسافر و کالا                 </a:t>
            </a:r>
            <a:endParaRPr lang="en-US" b="1" dirty="0" smtClean="0">
              <a:cs typeface="B Nazanin" panose="00000400000000000000" pitchFamily="2" charset="-78"/>
            </a:endParaRPr>
          </a:p>
          <a:p>
            <a:pPr marL="0" indent="0" algn="r" rtl="1">
              <a:buClr>
                <a:srgbClr val="FF0000"/>
              </a:buClr>
              <a:buNone/>
            </a:pPr>
            <a:r>
              <a:rPr lang="fa-IR" b="1" dirty="0" smtClean="0">
                <a:cs typeface="B Nazanin" panose="00000400000000000000" pitchFamily="2" charset="-78"/>
              </a:rPr>
              <a:t> </a:t>
            </a:r>
            <a:endParaRPr lang="en-US" b="1" dirty="0">
              <a:cs typeface="B Nazanin" panose="00000400000000000000" pitchFamily="2" charset="-78"/>
            </a:endParaRPr>
          </a:p>
        </p:txBody>
      </p:sp>
      <p:sp>
        <p:nvSpPr>
          <p:cNvPr id="4" name="Right Arrow 3"/>
          <p:cNvSpPr/>
          <p:nvPr/>
        </p:nvSpPr>
        <p:spPr>
          <a:xfrm rot="10800000">
            <a:off x="6498717" y="2876363"/>
            <a:ext cx="515155" cy="30909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ight Arrow 4"/>
          <p:cNvSpPr/>
          <p:nvPr/>
        </p:nvSpPr>
        <p:spPr>
          <a:xfrm rot="10800000">
            <a:off x="5983562" y="3689815"/>
            <a:ext cx="515155" cy="30909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Flowchart: Punched Tape 6"/>
          <p:cNvSpPr/>
          <p:nvPr/>
        </p:nvSpPr>
        <p:spPr>
          <a:xfrm>
            <a:off x="1981074" y="4497849"/>
            <a:ext cx="6555348" cy="1543513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fa-IR" b="1" dirty="0">
                <a:solidFill>
                  <a:prstClr val="white"/>
                </a:solidFill>
                <a:cs typeface="B Nazanin" panose="00000400000000000000" pitchFamily="2" charset="-78"/>
              </a:rPr>
              <a:t>متداولترین </a:t>
            </a:r>
            <a:r>
              <a:rPr lang="fa-IR" b="1" dirty="0">
                <a:solidFill>
                  <a:prstClr val="white"/>
                </a:solidFill>
                <a:cs typeface="B Nazanin" panose="00000400000000000000" pitchFamily="2" charset="-78"/>
              </a:rPr>
              <a:t>تعریف :  </a:t>
            </a:r>
            <a:r>
              <a:rPr lang="en-US" b="1" dirty="0">
                <a:solidFill>
                  <a:prstClr val="white"/>
                </a:solidFill>
                <a:cs typeface="B Nazanin" panose="00000400000000000000" pitchFamily="2" charset="-78"/>
              </a:rPr>
              <a:t>           </a:t>
            </a:r>
            <a:r>
              <a:rPr lang="fa-IR" b="1" dirty="0">
                <a:solidFill>
                  <a:prstClr val="white"/>
                </a:solidFill>
                <a:cs typeface="B Nazanin" panose="00000400000000000000" pitchFamily="2" charset="-78"/>
              </a:rPr>
              <a:t>                                             </a:t>
            </a:r>
            <a:r>
              <a:rPr lang="en-US" b="1" dirty="0">
                <a:solidFill>
                  <a:prstClr val="white"/>
                </a:solidFill>
                <a:cs typeface="B Nazanin" panose="00000400000000000000" pitchFamily="2" charset="-78"/>
              </a:rPr>
              <a:t>  </a:t>
            </a:r>
            <a:endParaRPr lang="fa-IR" b="1" dirty="0">
              <a:solidFill>
                <a:prstClr val="white"/>
              </a:solidFill>
              <a:cs typeface="B Nazanin" panose="00000400000000000000" pitchFamily="2" charset="-78"/>
            </a:endParaRPr>
          </a:p>
          <a:p>
            <a:pPr algn="ctr" defTabSz="457200" rtl="0"/>
            <a:r>
              <a:rPr lang="fa-IR" b="1" dirty="0">
                <a:solidFill>
                  <a:prstClr val="white"/>
                </a:solidFill>
                <a:cs typeface="B Nazanin" panose="00000400000000000000" pitchFamily="2" charset="-78"/>
              </a:rPr>
              <a:t>استفاده و بکارگیری تکنولوژ یهای نوین              ارتقاء سطح ایمنی، کارایی و ارزانی در حمل و نقل  </a:t>
            </a:r>
            <a:endParaRPr lang="en-US" b="1" dirty="0">
              <a:solidFill>
                <a:prstClr val="white"/>
              </a:solidFill>
              <a:cs typeface="B Nazanin" panose="00000400000000000000" pitchFamily="2" charset="-78"/>
            </a:endParaRPr>
          </a:p>
        </p:txBody>
      </p:sp>
      <p:sp>
        <p:nvSpPr>
          <p:cNvPr id="8" name="Right Arrow 7"/>
          <p:cNvSpPr/>
          <p:nvPr/>
        </p:nvSpPr>
        <p:spPr>
          <a:xfrm rot="10800000">
            <a:off x="4811776" y="5115058"/>
            <a:ext cx="515155" cy="30909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rtl="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0523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4" descr="ITS architectur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3696" y="788325"/>
            <a:ext cx="6324600" cy="525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50222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Kourosh" panose="00000400000000000000" pitchFamily="2" charset="-78"/>
              </a:rPr>
              <a:t>کاربرد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Kourosh" panose="00000400000000000000" pitchFamily="2" charset="-78"/>
              </a:rPr>
              <a:t>ITS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Kourosh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3792" y="1429555"/>
            <a:ext cx="8720210" cy="5267459"/>
          </a:xfrm>
        </p:spPr>
        <p:txBody>
          <a:bodyPr>
            <a:normAutofit/>
          </a:bodyPr>
          <a:lstStyle/>
          <a:p>
            <a:pPr marL="0" indent="0" algn="r" rtl="1">
              <a:buClr>
                <a:srgbClr val="FF0000"/>
              </a:buClr>
              <a:buNone/>
            </a:pPr>
            <a:r>
              <a:rPr lang="fa-IR" b="1" dirty="0" smtClean="0">
                <a:cs typeface="B Nazanin" panose="00000400000000000000" pitchFamily="2" charset="-78"/>
              </a:rPr>
              <a:t>        </a:t>
            </a:r>
            <a:r>
              <a:rPr lang="en-US" b="1" dirty="0" smtClean="0">
                <a:cs typeface="B Nazanin" panose="00000400000000000000" pitchFamily="2" charset="-78"/>
              </a:rPr>
              <a:t>             </a:t>
            </a:r>
            <a:r>
              <a:rPr lang="fa-IR" b="1" dirty="0" smtClean="0">
                <a:cs typeface="B Nazanin" panose="00000400000000000000" pitchFamily="2" charset="-78"/>
              </a:rPr>
              <a:t> زیر ساخت ها  : چراغ های راهنمایی، ابزار های ارتباطی کامپیوترها               </a:t>
            </a:r>
          </a:p>
          <a:p>
            <a:pPr marL="0" indent="0" algn="r" rtl="1">
              <a:buNone/>
            </a:pPr>
            <a:r>
              <a:rPr lang="fa-IR" b="1" dirty="0" smtClean="0">
                <a:cs typeface="B Nazanin" panose="00000400000000000000" pitchFamily="2" charset="-78"/>
              </a:rPr>
              <a:t> سیستم </a:t>
            </a:r>
            <a:r>
              <a:rPr lang="en-US" b="1" dirty="0" smtClean="0">
                <a:cs typeface="B Nazanin" panose="00000400000000000000" pitchFamily="2" charset="-78"/>
              </a:rPr>
              <a:t>ITS </a:t>
            </a:r>
            <a:r>
              <a:rPr lang="fa-IR" b="1" dirty="0" smtClean="0">
                <a:cs typeface="B Nazanin" panose="00000400000000000000" pitchFamily="2" charset="-78"/>
              </a:rPr>
              <a:t> </a:t>
            </a:r>
            <a:r>
              <a:rPr lang="en-US" b="1" dirty="0" smtClean="0">
                <a:cs typeface="B Nazanin" panose="00000400000000000000" pitchFamily="2" charset="-78"/>
              </a:rPr>
              <a:t> </a:t>
            </a:r>
            <a:r>
              <a:rPr lang="fa-IR" b="1" dirty="0" smtClean="0">
                <a:cs typeface="B Nazanin" panose="00000400000000000000" pitchFamily="2" charset="-78"/>
              </a:rPr>
              <a:t>  انسان ها : رفتار های انسانی ، تمایل به استفاده از انواع وسیله سفر </a:t>
            </a:r>
          </a:p>
          <a:p>
            <a:pPr marL="0" indent="0" algn="r" rtl="1">
              <a:buNone/>
            </a:pPr>
            <a:r>
              <a:rPr lang="fa-IR" b="1" dirty="0" smtClean="0">
                <a:cs typeface="B Nazanin" panose="00000400000000000000" pitchFamily="2" charset="-78"/>
              </a:rPr>
              <a:t>                          خودرو ها : انواع خودروها ، خصوصیات ایمنی آنهاو ابزار الکترونیکی آنها </a:t>
            </a:r>
            <a:endParaRPr lang="fa-IR" b="1" dirty="0">
              <a:cs typeface="B Nazanin" panose="00000400000000000000" pitchFamily="2" charset="-78"/>
            </a:endParaRPr>
          </a:p>
          <a:p>
            <a:pPr marL="0" indent="0" algn="r" rtl="1">
              <a:buNone/>
            </a:pPr>
            <a:endParaRPr lang="fa-IR" b="1" dirty="0" smtClean="0">
              <a:cs typeface="B Nazanin" panose="00000400000000000000" pitchFamily="2" charset="-78"/>
            </a:endParaRPr>
          </a:p>
          <a:p>
            <a:pPr marL="0" indent="0" algn="r" rtl="1">
              <a:buNone/>
            </a:pPr>
            <a:r>
              <a:rPr lang="fa-IR" b="1" dirty="0" smtClean="0">
                <a:cs typeface="B Nazanin" panose="00000400000000000000" pitchFamily="2" charset="-78"/>
              </a:rPr>
              <a:t>                                                  </a:t>
            </a: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b="1" dirty="0" smtClean="0">
                <a:cs typeface="B Nazanin" panose="00000400000000000000" pitchFamily="2" charset="-78"/>
              </a:rPr>
              <a:t>ادارات دولتی    : استانداری ها ، شهرداری ها                                                                                                </a:t>
            </a:r>
            <a:endParaRPr lang="en-US" b="1" dirty="0" smtClean="0">
              <a:cs typeface="B Nazanin" panose="00000400000000000000" pitchFamily="2" charset="-78"/>
            </a:endParaRP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b="1" dirty="0" smtClean="0">
                <a:cs typeface="B Nazanin" panose="00000400000000000000" pitchFamily="2" charset="-78"/>
              </a:rPr>
              <a:t>اپراتور های تجاری </a:t>
            </a:r>
            <a:endParaRPr lang="en-US" b="1" dirty="0" smtClean="0">
              <a:cs typeface="B Nazanin" panose="00000400000000000000" pitchFamily="2" charset="-78"/>
            </a:endParaRP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b="1" dirty="0" smtClean="0">
                <a:cs typeface="B Nazanin" panose="00000400000000000000" pitchFamily="2" charset="-78"/>
              </a:rPr>
              <a:t>اپراتور های صنعتی </a:t>
            </a:r>
            <a:endParaRPr lang="en-US" b="1" dirty="0">
              <a:cs typeface="B Nazanin" panose="00000400000000000000" pitchFamily="2" charset="-78"/>
            </a:endParaRP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b="1" dirty="0" smtClean="0">
                <a:cs typeface="B Nazanin" panose="00000400000000000000" pitchFamily="2" charset="-78"/>
              </a:rPr>
              <a:t>تاٌمین کننده / عرضه کننده خدمات </a:t>
            </a:r>
            <a:endParaRPr lang="en-US" b="1" dirty="0" smtClean="0">
              <a:cs typeface="B Nazanin" panose="00000400000000000000" pitchFamily="2" charset="-78"/>
            </a:endParaRPr>
          </a:p>
          <a:p>
            <a:pPr algn="r" rt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a-IR" b="1" dirty="0" smtClean="0">
                <a:cs typeface="B Nazanin" panose="00000400000000000000" pitchFamily="2" charset="-78"/>
              </a:rPr>
              <a:t>موسسات آموزشی</a:t>
            </a:r>
            <a:endParaRPr lang="en-US" b="1" dirty="0">
              <a:cs typeface="B Nazanin" panose="00000400000000000000" pitchFamily="2" charset="-78"/>
            </a:endParaRPr>
          </a:p>
          <a:p>
            <a:pPr marL="0" indent="0" algn="r" rtl="1">
              <a:buNone/>
            </a:pPr>
            <a:r>
              <a:rPr lang="fa-IR" b="1" dirty="0" smtClean="0">
                <a:cs typeface="B Nazanin" panose="00000400000000000000" pitchFamily="2" charset="-78"/>
              </a:rPr>
              <a:t>زیر ساخت های هوشمند                                                                                  وسایل نقلیه هوشمند </a:t>
            </a:r>
          </a:p>
          <a:p>
            <a:pPr marL="0" indent="0" algn="r" rtl="1">
              <a:buNone/>
            </a:pPr>
            <a:endParaRPr lang="en-US" b="1" dirty="0" smtClean="0">
              <a:cs typeface="B Nazanin" panose="00000400000000000000" pitchFamily="2" charset="-78"/>
            </a:endParaRPr>
          </a:p>
          <a:p>
            <a:pPr marL="0" indent="0" algn="r" rtl="1">
              <a:buNone/>
            </a:pPr>
            <a:endParaRPr lang="en-US" b="1" dirty="0">
              <a:cs typeface="B Nazanin" panose="00000400000000000000" pitchFamily="2" charset="-78"/>
            </a:endParaRPr>
          </a:p>
        </p:txBody>
      </p:sp>
      <p:sp>
        <p:nvSpPr>
          <p:cNvPr id="4" name="Right Brace 3"/>
          <p:cNvSpPr/>
          <p:nvPr/>
        </p:nvSpPr>
        <p:spPr>
          <a:xfrm>
            <a:off x="7849674" y="1429555"/>
            <a:ext cx="167426" cy="1133341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200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Left-Right Arrow 15"/>
          <p:cNvSpPr/>
          <p:nvPr/>
        </p:nvSpPr>
        <p:spPr>
          <a:xfrm>
            <a:off x="3850781" y="5429614"/>
            <a:ext cx="2987899" cy="45076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fa-IR" dirty="0">
                <a:solidFill>
                  <a:prstClr val="white"/>
                </a:solidFill>
              </a:rPr>
              <a:t>کاربرد های </a:t>
            </a:r>
            <a:r>
              <a:rPr lang="en-US" dirty="0">
                <a:solidFill>
                  <a:prstClr val="white"/>
                </a:solidFill>
              </a:rPr>
              <a:t>ITS </a:t>
            </a:r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7345381" y="5815981"/>
            <a:ext cx="168713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1661374" y="5815981"/>
            <a:ext cx="1468191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Horizontal Scroll 13"/>
          <p:cNvSpPr/>
          <p:nvPr/>
        </p:nvSpPr>
        <p:spPr>
          <a:xfrm>
            <a:off x="1970468" y="2614411"/>
            <a:ext cx="5684005" cy="682581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fa-IR" b="1" dirty="0">
                <a:solidFill>
                  <a:prstClr val="white"/>
                </a:solidFill>
                <a:cs typeface="B Nazanin" panose="00000400000000000000" pitchFamily="2" charset="-78"/>
              </a:rPr>
              <a:t>ذی نفعان  سیستم  </a:t>
            </a:r>
            <a:r>
              <a:rPr lang="en-US" b="1" dirty="0">
                <a:solidFill>
                  <a:prstClr val="white"/>
                </a:solidFill>
                <a:cs typeface="B Nazanin" panose="00000400000000000000" pitchFamily="2" charset="-78"/>
              </a:rPr>
              <a:t>ITS </a:t>
            </a:r>
            <a:r>
              <a:rPr lang="fa-IR" b="1" dirty="0">
                <a:solidFill>
                  <a:prstClr val="white"/>
                </a:solidFill>
                <a:cs typeface="B Nazanin" panose="00000400000000000000" pitchFamily="2" charset="-78"/>
              </a:rPr>
              <a:t> علاوه بر عموم مردم که از آن استفاده میکنند شامل گروه هایی می شود که عبارتند از:</a:t>
            </a:r>
          </a:p>
        </p:txBody>
      </p:sp>
    </p:spTree>
    <p:extLst>
      <p:ext uri="{BB962C8B-B14F-4D97-AF65-F5344CB8AC3E}">
        <p14:creationId xmlns:p14="http://schemas.microsoft.com/office/powerpoint/2010/main" val="1761249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16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272" y="228243"/>
            <a:ext cx="8596668" cy="1320800"/>
          </a:xfrm>
        </p:spPr>
        <p:txBody>
          <a:bodyPr/>
          <a:lstStyle/>
          <a:p>
            <a:pPr algn="r" rtl="1"/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Kourosh" panose="00000400000000000000" pitchFamily="2" charset="-78"/>
            </a:endParaRP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888643"/>
            <a:ext cx="7976752" cy="5192019"/>
          </a:xfrm>
        </p:spPr>
      </p:pic>
    </p:spTree>
    <p:extLst>
      <p:ext uri="{BB962C8B-B14F-4D97-AF65-F5344CB8AC3E}">
        <p14:creationId xmlns:p14="http://schemas.microsoft.com/office/powerpoint/2010/main" val="2143425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4" descr="ETSI-ITS.tif"/>
          <p:cNvPicPr>
            <a:picLocks noChangeAspect="1"/>
          </p:cNvPicPr>
          <p:nvPr/>
        </p:nvPicPr>
        <p:blipFill>
          <a:blip r:embed="rId2" cstate="print"/>
          <a:srcRect l="1154" t="3197" r="3120" b="1466"/>
          <a:stretch>
            <a:fillRect/>
          </a:stretch>
        </p:blipFill>
        <p:spPr>
          <a:xfrm>
            <a:off x="1183130" y="508925"/>
            <a:ext cx="7585075" cy="5532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4202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902000"/>
            <a:ext cx="7748927" cy="5423362"/>
          </a:xfrm>
        </p:spPr>
      </p:pic>
    </p:spTree>
    <p:extLst>
      <p:ext uri="{BB962C8B-B14F-4D97-AF65-F5344CB8AC3E}">
        <p14:creationId xmlns:p14="http://schemas.microsoft.com/office/powerpoint/2010/main" val="3545598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ace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980</Words>
  <Application>Microsoft Office PowerPoint</Application>
  <PresentationFormat>Widescreen</PresentationFormat>
  <Paragraphs>110</Paragraphs>
  <Slides>19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33" baseType="lpstr">
      <vt:lpstr>Arial</vt:lpstr>
      <vt:lpstr>B Kourosh</vt:lpstr>
      <vt:lpstr>B Nazanin</vt:lpstr>
      <vt:lpstr>B Zar</vt:lpstr>
      <vt:lpstr>Calibri</vt:lpstr>
      <vt:lpstr>Calibri Light</vt:lpstr>
      <vt:lpstr>Tahoma</vt:lpstr>
      <vt:lpstr>Times New Roman</vt:lpstr>
      <vt:lpstr>Trebuchet MS</vt:lpstr>
      <vt:lpstr>Wingdings</vt:lpstr>
      <vt:lpstr>Wingdings 3</vt:lpstr>
      <vt:lpstr>Office Theme</vt:lpstr>
      <vt:lpstr>Facet</vt:lpstr>
      <vt:lpstr>Visio</vt:lpstr>
      <vt:lpstr>)ITSحمل و نقل هوشمند ( </vt:lpstr>
      <vt:lpstr>مقدمه </vt:lpstr>
      <vt:lpstr>تاریخچه ITS </vt:lpstr>
      <vt:lpstr>تعریف ITS </vt:lpstr>
      <vt:lpstr>PowerPoint Presentation</vt:lpstr>
      <vt:lpstr>کاربرد ITS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سیستم های هوشمند  و تحلیل رفتار عابران پیاده </vt:lpstr>
      <vt:lpstr>سیستم های هوشمند  و تحلیل رفتار عابران پیاده </vt:lpstr>
      <vt:lpstr>PowerPoint Presentation</vt:lpstr>
      <vt:lpstr>تجارب مربوط به شناسایی خودکار پیاده ها </vt:lpstr>
      <vt:lpstr>منابع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)ITSحمل و نقل هوشمند ( </dc:title>
  <dc:creator>Mohammad</dc:creator>
  <cp:lastModifiedBy>Mohammad</cp:lastModifiedBy>
  <cp:revision>1</cp:revision>
  <dcterms:created xsi:type="dcterms:W3CDTF">2020-11-06T19:09:32Z</dcterms:created>
  <dcterms:modified xsi:type="dcterms:W3CDTF">2020-11-06T19:09:40Z</dcterms:modified>
</cp:coreProperties>
</file>