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72"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474B4B34-9ABA-40BA-AD0E-AB796148868F}" type="datetimeFigureOut">
              <a:rPr lang="fa-IR" smtClean="0"/>
              <a:t>13/04/1442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1586747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74B4B34-9ABA-40BA-AD0E-AB796148868F}" type="datetimeFigureOut">
              <a:rPr lang="fa-IR" smtClean="0"/>
              <a:t>13/04/1442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3041211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74B4B34-9ABA-40BA-AD0E-AB796148868F}" type="datetimeFigureOut">
              <a:rPr lang="fa-IR" smtClean="0"/>
              <a:t>13/04/1442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2838326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755595-D246-42F5-8DA0-E9460CC28C01}"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1670348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p>
            <a:fld id="{3F6BB8A8-E192-4BE6-A5F7-A97C89DCDD7D}"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443599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p>
            <a:fld id="{2B8384BC-9768-4F03-B408-D038643783BF}"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263069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ltLang="en-US">
              <a:solidFill>
                <a:srgbClr val="FFFFFF"/>
              </a:solidFill>
            </a:endParaRPr>
          </a:p>
        </p:txBody>
      </p:sp>
      <p:sp>
        <p:nvSpPr>
          <p:cNvPr id="6" name="Footer Placeholder 5"/>
          <p:cNvSpPr>
            <a:spLocks noGrp="1"/>
          </p:cNvSpPr>
          <p:nvPr>
            <p:ph type="ftr" sz="quarter" idx="11"/>
          </p:nvPr>
        </p:nvSpPr>
        <p:spPr/>
        <p:txBody>
          <a:bodyPr/>
          <a:lstStyle/>
          <a:p>
            <a:endParaRPr lang="en-US" altLang="en-US">
              <a:solidFill>
                <a:srgbClr val="FFFFFF"/>
              </a:solidFill>
            </a:endParaRPr>
          </a:p>
        </p:txBody>
      </p:sp>
      <p:sp>
        <p:nvSpPr>
          <p:cNvPr id="7" name="Slide Number Placeholder 6"/>
          <p:cNvSpPr>
            <a:spLocks noGrp="1"/>
          </p:cNvSpPr>
          <p:nvPr>
            <p:ph type="sldNum" sz="quarter" idx="12"/>
          </p:nvPr>
        </p:nvSpPr>
        <p:spPr/>
        <p:txBody>
          <a:bodyPr/>
          <a:lstStyle/>
          <a:p>
            <a:fld id="{770DF575-982B-4B39-B259-AC7DA6C38282}"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698429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ltLang="en-US">
              <a:solidFill>
                <a:srgbClr val="FFFFFF"/>
              </a:solidFill>
            </a:endParaRPr>
          </a:p>
        </p:txBody>
      </p:sp>
      <p:sp>
        <p:nvSpPr>
          <p:cNvPr id="8" name="Footer Placeholder 7"/>
          <p:cNvSpPr>
            <a:spLocks noGrp="1"/>
          </p:cNvSpPr>
          <p:nvPr>
            <p:ph type="ftr" sz="quarter" idx="11"/>
          </p:nvPr>
        </p:nvSpPr>
        <p:spPr/>
        <p:txBody>
          <a:bodyPr/>
          <a:lstStyle/>
          <a:p>
            <a:endParaRPr lang="en-US" altLang="en-US">
              <a:solidFill>
                <a:srgbClr val="FFFFFF"/>
              </a:solidFill>
            </a:endParaRPr>
          </a:p>
        </p:txBody>
      </p:sp>
      <p:sp>
        <p:nvSpPr>
          <p:cNvPr id="9" name="Slide Number Placeholder 8"/>
          <p:cNvSpPr>
            <a:spLocks noGrp="1"/>
          </p:cNvSpPr>
          <p:nvPr>
            <p:ph type="sldNum" sz="quarter" idx="12"/>
          </p:nvPr>
        </p:nvSpPr>
        <p:spPr/>
        <p:txBody>
          <a:bodyPr/>
          <a:lstStyle/>
          <a:p>
            <a:fld id="{5FEDA87B-0903-40DE-B99E-856AAB1CD334}"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40478155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endParaRPr lang="en-US" altLang="en-US">
              <a:solidFill>
                <a:srgbClr val="FFFFFF"/>
              </a:solidFill>
            </a:endParaRPr>
          </a:p>
        </p:txBody>
      </p:sp>
      <p:sp>
        <p:nvSpPr>
          <p:cNvPr id="5" name="Footer Placeholder 3"/>
          <p:cNvSpPr>
            <a:spLocks noGrp="1"/>
          </p:cNvSpPr>
          <p:nvPr>
            <p:ph type="ftr" sz="quarter" idx="11"/>
          </p:nvPr>
        </p:nvSpPr>
        <p:spPr/>
        <p:txBody>
          <a:bodyPr/>
          <a:lstStyle/>
          <a:p>
            <a:endParaRPr lang="en-US" altLang="en-US">
              <a:solidFill>
                <a:srgbClr val="FFFFFF"/>
              </a:solidFill>
            </a:endParaRPr>
          </a:p>
        </p:txBody>
      </p:sp>
      <p:sp>
        <p:nvSpPr>
          <p:cNvPr id="6" name="Slide Number Placeholder 4"/>
          <p:cNvSpPr>
            <a:spLocks noGrp="1"/>
          </p:cNvSpPr>
          <p:nvPr>
            <p:ph type="sldNum" sz="quarter" idx="12"/>
          </p:nvPr>
        </p:nvSpPr>
        <p:spPr/>
        <p:txBody>
          <a:bodyPr/>
          <a:lstStyle/>
          <a:p>
            <a:fld id="{F08FDB64-804A-4FE0-85B3-DC636F1F1083}"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431980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endParaRPr lang="en-US" altLang="en-US">
              <a:solidFill>
                <a:srgbClr val="FFFFFF"/>
              </a:solidFill>
            </a:endParaRPr>
          </a:p>
        </p:txBody>
      </p:sp>
      <p:sp>
        <p:nvSpPr>
          <p:cNvPr id="5" name="Footer Placeholder 2"/>
          <p:cNvSpPr>
            <a:spLocks noGrp="1"/>
          </p:cNvSpPr>
          <p:nvPr>
            <p:ph type="ftr" sz="quarter" idx="11"/>
          </p:nvPr>
        </p:nvSpPr>
        <p:spPr/>
        <p:txBody>
          <a:bodyPr/>
          <a:lstStyle/>
          <a:p>
            <a:endParaRPr lang="en-US" altLang="en-US">
              <a:solidFill>
                <a:srgbClr val="FFFFFF"/>
              </a:solidFill>
            </a:endParaRPr>
          </a:p>
        </p:txBody>
      </p:sp>
      <p:sp>
        <p:nvSpPr>
          <p:cNvPr id="6" name="Slide Number Placeholder 3"/>
          <p:cNvSpPr>
            <a:spLocks noGrp="1"/>
          </p:cNvSpPr>
          <p:nvPr>
            <p:ph type="sldNum" sz="quarter" idx="12"/>
          </p:nvPr>
        </p:nvSpPr>
        <p:spPr/>
        <p:txBody>
          <a:bodyPr/>
          <a:lstStyle/>
          <a:p>
            <a:fld id="{E228B476-61CE-49E5-A1D8-20F6E5CB034F}"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2934853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endParaRPr lang="en-US" altLang="en-US">
              <a:solidFill>
                <a:srgbClr val="FFFFFF"/>
              </a:solidFill>
            </a:endParaRPr>
          </a:p>
        </p:txBody>
      </p:sp>
      <p:sp>
        <p:nvSpPr>
          <p:cNvPr id="5" name="Footer Placeholder 5"/>
          <p:cNvSpPr>
            <a:spLocks noGrp="1"/>
          </p:cNvSpPr>
          <p:nvPr>
            <p:ph type="ftr" sz="quarter" idx="11"/>
          </p:nvPr>
        </p:nvSpPr>
        <p:spPr/>
        <p:txBody>
          <a:bodyPr/>
          <a:lstStyle/>
          <a:p>
            <a:endParaRPr lang="en-US" altLang="en-US">
              <a:solidFill>
                <a:srgbClr val="FFFFFF"/>
              </a:solidFill>
            </a:endParaRPr>
          </a:p>
        </p:txBody>
      </p:sp>
      <p:sp>
        <p:nvSpPr>
          <p:cNvPr id="6" name="Slide Number Placeholder 6"/>
          <p:cNvSpPr>
            <a:spLocks noGrp="1"/>
          </p:cNvSpPr>
          <p:nvPr>
            <p:ph type="sldNum" sz="quarter" idx="12"/>
          </p:nvPr>
        </p:nvSpPr>
        <p:spPr/>
        <p:txBody>
          <a:bodyPr/>
          <a:lstStyle/>
          <a:p>
            <a:fld id="{40043DC2-879C-4232-A194-EECD736146E1}"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1968386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474B4B34-9ABA-40BA-AD0E-AB796148868F}" type="datetimeFigureOut">
              <a:rPr lang="fa-IR" smtClean="0"/>
              <a:t>13/04/1442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4929726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ltLang="en-US">
              <a:solidFill>
                <a:srgbClr val="FFFFFF"/>
              </a:solidFill>
            </a:endParaRPr>
          </a:p>
        </p:txBody>
      </p:sp>
      <p:sp>
        <p:nvSpPr>
          <p:cNvPr id="6" name="Footer Placeholder 5"/>
          <p:cNvSpPr>
            <a:spLocks noGrp="1"/>
          </p:cNvSpPr>
          <p:nvPr>
            <p:ph type="ftr" sz="quarter" idx="11"/>
          </p:nvPr>
        </p:nvSpPr>
        <p:spPr/>
        <p:txBody>
          <a:bodyPr/>
          <a:lstStyle/>
          <a:p>
            <a:endParaRPr lang="en-US" altLang="en-US">
              <a:solidFill>
                <a:srgbClr val="FFFFFF"/>
              </a:solidFill>
            </a:endParaRPr>
          </a:p>
        </p:txBody>
      </p:sp>
      <p:sp>
        <p:nvSpPr>
          <p:cNvPr id="7" name="Slide Number Placeholder 6"/>
          <p:cNvSpPr>
            <a:spLocks noGrp="1"/>
          </p:cNvSpPr>
          <p:nvPr>
            <p:ph type="sldNum" sz="quarter" idx="12"/>
          </p:nvPr>
        </p:nvSpPr>
        <p:spPr/>
        <p:txBody>
          <a:bodyPr/>
          <a:lstStyle/>
          <a:p>
            <a:fld id="{7B5D966F-4B09-4FEF-9FA9-84F14FF8344F}"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2797248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fontAlgn="base">
              <a:spcBef>
                <a:spcPct val="0"/>
              </a:spcBef>
              <a:spcAft>
                <a:spcPct val="0"/>
              </a:spcAft>
            </a:pPr>
            <a:endParaRPr lang="en-US" altLang="en-US">
              <a:solidFill>
                <a:srgbClr val="FFFFFF"/>
              </a:solidFill>
            </a:endParaRPr>
          </a:p>
        </p:txBody>
      </p:sp>
      <p:sp>
        <p:nvSpPr>
          <p:cNvPr id="6" name="Footer Placeholder 5"/>
          <p:cNvSpPr>
            <a:spLocks noGrp="1"/>
          </p:cNvSpPr>
          <p:nvPr>
            <p:ph type="ftr" sz="quarter" idx="11"/>
          </p:nvPr>
        </p:nvSpPr>
        <p:spPr/>
        <p:txBody>
          <a:bodyPr/>
          <a:lstStyle/>
          <a:p>
            <a:pPr rtl="0" fontAlgn="base">
              <a:spcBef>
                <a:spcPct val="0"/>
              </a:spcBef>
              <a:spcAft>
                <a:spcPct val="0"/>
              </a:spcAft>
            </a:pPr>
            <a:endParaRPr lang="en-US" altLang="en-US">
              <a:solidFill>
                <a:srgbClr val="FFFFFF"/>
              </a:solidFill>
            </a:endParaRPr>
          </a:p>
        </p:txBody>
      </p:sp>
      <p:sp>
        <p:nvSpPr>
          <p:cNvPr id="7" name="Slide Number Placeholder 6"/>
          <p:cNvSpPr>
            <a:spLocks noGrp="1"/>
          </p:cNvSpPr>
          <p:nvPr>
            <p:ph type="sldNum" sz="quarter" idx="12"/>
          </p:nvPr>
        </p:nvSpPr>
        <p:spPr/>
        <p:txBody>
          <a:bodyPr/>
          <a:lstStyle/>
          <a:p>
            <a:pPr rtl="0" fontAlgn="base">
              <a:spcBef>
                <a:spcPct val="0"/>
              </a:spcBef>
              <a:spcAft>
                <a:spcPct val="0"/>
              </a:spcAft>
            </a:pPr>
            <a:fld id="{17095FDD-F171-4DC3-8380-75FD259E11BC}" type="slidenum">
              <a:rPr lang="en-US" altLang="en-US" smtClean="0">
                <a:solidFill>
                  <a:srgbClr val="FFFFFF"/>
                </a:solidFill>
              </a:rPr>
              <a:pPr rtl="0" fontAlgn="base">
                <a:spcBef>
                  <a:spcPct val="0"/>
                </a:spcBef>
                <a:spcAft>
                  <a:spcPct val="0"/>
                </a:spcAft>
              </a:pPr>
              <a:t>‹#›</a:t>
            </a:fld>
            <a:endParaRPr lang="en-US" altLang="en-US">
              <a:solidFill>
                <a:srgbClr val="FFFFFF"/>
              </a:solidFill>
            </a:endParaRPr>
          </a:p>
        </p:txBody>
      </p:sp>
    </p:spTree>
    <p:extLst>
      <p:ext uri="{BB962C8B-B14F-4D97-AF65-F5344CB8AC3E}">
        <p14:creationId xmlns:p14="http://schemas.microsoft.com/office/powerpoint/2010/main" val="2278326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fontAlgn="base">
              <a:spcBef>
                <a:spcPct val="0"/>
              </a:spcBef>
              <a:spcAft>
                <a:spcPct val="0"/>
              </a:spcAft>
            </a:pPr>
            <a:endParaRPr lang="en-US" altLang="en-US">
              <a:solidFill>
                <a:srgbClr val="FFFFFF"/>
              </a:solidFill>
            </a:endParaRPr>
          </a:p>
        </p:txBody>
      </p:sp>
      <p:sp>
        <p:nvSpPr>
          <p:cNvPr id="5" name="Footer Placeholder 4"/>
          <p:cNvSpPr>
            <a:spLocks noGrp="1"/>
          </p:cNvSpPr>
          <p:nvPr>
            <p:ph type="ftr" sz="quarter" idx="11"/>
          </p:nvPr>
        </p:nvSpPr>
        <p:spPr/>
        <p:txBody>
          <a:bodyPr/>
          <a:lstStyle/>
          <a:p>
            <a:pPr rtl="0" fontAlgn="base">
              <a:spcBef>
                <a:spcPct val="0"/>
              </a:spcBef>
              <a:spcAft>
                <a:spcPct val="0"/>
              </a:spcAft>
            </a:pPr>
            <a:endParaRPr lang="en-US" altLang="en-US">
              <a:solidFill>
                <a:srgbClr val="FFFFFF"/>
              </a:solidFill>
            </a:endParaRPr>
          </a:p>
        </p:txBody>
      </p:sp>
      <p:sp>
        <p:nvSpPr>
          <p:cNvPr id="6" name="Slide Number Placeholder 5"/>
          <p:cNvSpPr>
            <a:spLocks noGrp="1"/>
          </p:cNvSpPr>
          <p:nvPr>
            <p:ph type="sldNum" sz="quarter" idx="12"/>
          </p:nvPr>
        </p:nvSpPr>
        <p:spPr/>
        <p:txBody>
          <a:bodyPr/>
          <a:lstStyle/>
          <a:p>
            <a:pPr rtl="0" fontAlgn="base">
              <a:spcBef>
                <a:spcPct val="0"/>
              </a:spcBef>
              <a:spcAft>
                <a:spcPct val="0"/>
              </a:spcAft>
            </a:pPr>
            <a:fld id="{17095FDD-F171-4DC3-8380-75FD259E11BC}" type="slidenum">
              <a:rPr lang="en-US" altLang="en-US" smtClean="0">
                <a:solidFill>
                  <a:srgbClr val="FFFFFF"/>
                </a:solidFill>
              </a:rPr>
              <a:pPr rtl="0" fontAlgn="base">
                <a:spcBef>
                  <a:spcPct val="0"/>
                </a:spcBef>
                <a:spcAft>
                  <a:spcPct val="0"/>
                </a:spcAft>
              </a:pPr>
              <a:t>‹#›</a:t>
            </a:fld>
            <a:endParaRPr lang="en-US" altLang="en-US">
              <a:solidFill>
                <a:srgbClr val="FFFFFF"/>
              </a:solidFill>
            </a:endParaRPr>
          </a:p>
        </p:txBody>
      </p:sp>
    </p:spTree>
    <p:extLst>
      <p:ext uri="{BB962C8B-B14F-4D97-AF65-F5344CB8AC3E}">
        <p14:creationId xmlns:p14="http://schemas.microsoft.com/office/powerpoint/2010/main" val="13905378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fontAlgn="base">
              <a:spcBef>
                <a:spcPct val="0"/>
              </a:spcBef>
              <a:spcAft>
                <a:spcPct val="0"/>
              </a:spcAft>
            </a:pPr>
            <a:endParaRPr lang="en-US" altLang="en-US">
              <a:solidFill>
                <a:srgbClr val="FFFFFF"/>
              </a:solidFill>
            </a:endParaRPr>
          </a:p>
        </p:txBody>
      </p:sp>
      <p:sp>
        <p:nvSpPr>
          <p:cNvPr id="5" name="Footer Placeholder 4"/>
          <p:cNvSpPr>
            <a:spLocks noGrp="1"/>
          </p:cNvSpPr>
          <p:nvPr>
            <p:ph type="ftr" sz="quarter" idx="11"/>
          </p:nvPr>
        </p:nvSpPr>
        <p:spPr/>
        <p:txBody>
          <a:bodyPr/>
          <a:lstStyle/>
          <a:p>
            <a:pPr rtl="0" fontAlgn="base">
              <a:spcBef>
                <a:spcPct val="0"/>
              </a:spcBef>
              <a:spcAft>
                <a:spcPct val="0"/>
              </a:spcAft>
            </a:pPr>
            <a:endParaRPr lang="en-US" altLang="en-US">
              <a:solidFill>
                <a:srgbClr val="FFFFFF"/>
              </a:solidFill>
            </a:endParaRPr>
          </a:p>
        </p:txBody>
      </p:sp>
      <p:sp>
        <p:nvSpPr>
          <p:cNvPr id="6" name="Slide Number Placeholder 5"/>
          <p:cNvSpPr>
            <a:spLocks noGrp="1"/>
          </p:cNvSpPr>
          <p:nvPr>
            <p:ph type="sldNum" sz="quarter" idx="12"/>
          </p:nvPr>
        </p:nvSpPr>
        <p:spPr/>
        <p:txBody>
          <a:bodyPr/>
          <a:lstStyle/>
          <a:p>
            <a:pPr rtl="0" fontAlgn="base">
              <a:spcBef>
                <a:spcPct val="0"/>
              </a:spcBef>
              <a:spcAft>
                <a:spcPct val="0"/>
              </a:spcAft>
            </a:pPr>
            <a:fld id="{17095FDD-F171-4DC3-8380-75FD259E11BC}" type="slidenum">
              <a:rPr lang="en-US" altLang="en-US" smtClean="0">
                <a:solidFill>
                  <a:srgbClr val="FFFFFF"/>
                </a:solidFill>
              </a:rPr>
              <a:pPr rtl="0" fontAlgn="base">
                <a:spcBef>
                  <a:spcPct val="0"/>
                </a:spcBef>
                <a:spcAft>
                  <a:spcPct val="0"/>
                </a:spcAft>
              </a:pPr>
              <a:t>‹#›</a:t>
            </a:fld>
            <a:endParaRPr lang="en-US" altLang="en-US">
              <a:solidFill>
                <a:srgbClr val="FFFFFF"/>
              </a:solidFill>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4585881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fontAlgn="base">
              <a:spcBef>
                <a:spcPct val="0"/>
              </a:spcBef>
              <a:spcAft>
                <a:spcPct val="0"/>
              </a:spcAft>
            </a:pPr>
            <a:endParaRPr lang="en-US" altLang="en-US">
              <a:solidFill>
                <a:srgbClr val="FFFFFF"/>
              </a:solidFill>
            </a:endParaRPr>
          </a:p>
        </p:txBody>
      </p:sp>
      <p:sp>
        <p:nvSpPr>
          <p:cNvPr id="5" name="Footer Placeholder 4"/>
          <p:cNvSpPr>
            <a:spLocks noGrp="1"/>
          </p:cNvSpPr>
          <p:nvPr>
            <p:ph type="ftr" sz="quarter" idx="11"/>
          </p:nvPr>
        </p:nvSpPr>
        <p:spPr/>
        <p:txBody>
          <a:bodyPr/>
          <a:lstStyle/>
          <a:p>
            <a:pPr rtl="0" fontAlgn="base">
              <a:spcBef>
                <a:spcPct val="0"/>
              </a:spcBef>
              <a:spcAft>
                <a:spcPct val="0"/>
              </a:spcAft>
            </a:pPr>
            <a:endParaRPr lang="en-US" altLang="en-US">
              <a:solidFill>
                <a:srgbClr val="FFFFFF"/>
              </a:solidFill>
            </a:endParaRPr>
          </a:p>
        </p:txBody>
      </p:sp>
      <p:sp>
        <p:nvSpPr>
          <p:cNvPr id="6" name="Slide Number Placeholder 5"/>
          <p:cNvSpPr>
            <a:spLocks noGrp="1"/>
          </p:cNvSpPr>
          <p:nvPr>
            <p:ph type="sldNum" sz="quarter" idx="12"/>
          </p:nvPr>
        </p:nvSpPr>
        <p:spPr/>
        <p:txBody>
          <a:bodyPr/>
          <a:lstStyle/>
          <a:p>
            <a:pPr rtl="0" fontAlgn="base">
              <a:spcBef>
                <a:spcPct val="0"/>
              </a:spcBef>
              <a:spcAft>
                <a:spcPct val="0"/>
              </a:spcAft>
            </a:pPr>
            <a:fld id="{17095FDD-F171-4DC3-8380-75FD259E11BC}" type="slidenum">
              <a:rPr lang="en-US" altLang="en-US" smtClean="0">
                <a:solidFill>
                  <a:srgbClr val="FFFFFF"/>
                </a:solidFill>
              </a:rPr>
              <a:pPr rtl="0" fontAlgn="base">
                <a:spcBef>
                  <a:spcPct val="0"/>
                </a:spcBef>
                <a:spcAft>
                  <a:spcPct val="0"/>
                </a:spcAft>
              </a:pPr>
              <a:t>‹#›</a:t>
            </a:fld>
            <a:endParaRPr lang="en-US" altLang="en-US">
              <a:solidFill>
                <a:srgbClr val="FFFFFF"/>
              </a:solidFill>
            </a:endParaRPr>
          </a:p>
        </p:txBody>
      </p:sp>
    </p:spTree>
    <p:extLst>
      <p:ext uri="{BB962C8B-B14F-4D97-AF65-F5344CB8AC3E}">
        <p14:creationId xmlns:p14="http://schemas.microsoft.com/office/powerpoint/2010/main" val="23107727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lgn="l" rtl="0" fontAlgn="base">
              <a:spcBef>
                <a:spcPct val="0"/>
              </a:spcBef>
              <a:spcAft>
                <a:spcPct val="0"/>
              </a:spcAft>
            </a:pPr>
            <a:endParaRPr lang="en-US" altLang="en-US">
              <a:solidFill>
                <a:srgbClr val="FFFFFF"/>
              </a:solidFill>
            </a:endParaRPr>
          </a:p>
        </p:txBody>
      </p:sp>
      <p:sp>
        <p:nvSpPr>
          <p:cNvPr id="4" name="Footer Placeholder 4"/>
          <p:cNvSpPr>
            <a:spLocks noGrp="1"/>
          </p:cNvSpPr>
          <p:nvPr>
            <p:ph type="ftr" sz="quarter" idx="11"/>
          </p:nvPr>
        </p:nvSpPr>
        <p:spPr/>
        <p:txBody>
          <a:bodyPr/>
          <a:lstStyle/>
          <a:p>
            <a:pPr rtl="0" fontAlgn="base">
              <a:spcBef>
                <a:spcPct val="0"/>
              </a:spcBef>
              <a:spcAft>
                <a:spcPct val="0"/>
              </a:spcAft>
            </a:pPr>
            <a:endParaRPr lang="en-US" altLang="en-US">
              <a:solidFill>
                <a:srgbClr val="FFFFFF"/>
              </a:solidFill>
            </a:endParaRPr>
          </a:p>
        </p:txBody>
      </p:sp>
      <p:sp>
        <p:nvSpPr>
          <p:cNvPr id="6" name="Slide Number Placeholder 5"/>
          <p:cNvSpPr>
            <a:spLocks noGrp="1"/>
          </p:cNvSpPr>
          <p:nvPr>
            <p:ph type="sldNum" sz="quarter" idx="12"/>
          </p:nvPr>
        </p:nvSpPr>
        <p:spPr/>
        <p:txBody>
          <a:bodyPr/>
          <a:lstStyle/>
          <a:p>
            <a:pPr rtl="0" fontAlgn="base">
              <a:spcBef>
                <a:spcPct val="0"/>
              </a:spcBef>
              <a:spcAft>
                <a:spcPct val="0"/>
              </a:spcAft>
            </a:pPr>
            <a:fld id="{17095FDD-F171-4DC3-8380-75FD259E11BC}" type="slidenum">
              <a:rPr lang="en-US" altLang="en-US" smtClean="0">
                <a:solidFill>
                  <a:srgbClr val="FFFFFF"/>
                </a:solidFill>
              </a:rPr>
              <a:pPr rtl="0" fontAlgn="base">
                <a:spcBef>
                  <a:spcPct val="0"/>
                </a:spcBef>
                <a:spcAft>
                  <a:spcPct val="0"/>
                </a:spcAft>
              </a:pPr>
              <a:t>‹#›</a:t>
            </a:fld>
            <a:endParaRPr lang="en-US" altLang="en-US">
              <a:solidFill>
                <a:srgbClr val="FFFFFF"/>
              </a:solidFill>
            </a:endParaRPr>
          </a:p>
        </p:txBody>
      </p:sp>
    </p:spTree>
    <p:extLst>
      <p:ext uri="{BB962C8B-B14F-4D97-AF65-F5344CB8AC3E}">
        <p14:creationId xmlns:p14="http://schemas.microsoft.com/office/powerpoint/2010/main" val="40860154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lgn="l" rtl="0" fontAlgn="base">
              <a:spcBef>
                <a:spcPct val="0"/>
              </a:spcBef>
              <a:spcAft>
                <a:spcPct val="0"/>
              </a:spcAft>
            </a:pPr>
            <a:endParaRPr lang="en-US" altLang="en-US">
              <a:solidFill>
                <a:srgbClr val="FFFFFF"/>
              </a:solidFill>
            </a:endParaRPr>
          </a:p>
        </p:txBody>
      </p:sp>
      <p:sp>
        <p:nvSpPr>
          <p:cNvPr id="4" name="Footer Placeholder 4"/>
          <p:cNvSpPr>
            <a:spLocks noGrp="1"/>
          </p:cNvSpPr>
          <p:nvPr>
            <p:ph type="ftr" sz="quarter" idx="11"/>
          </p:nvPr>
        </p:nvSpPr>
        <p:spPr/>
        <p:txBody>
          <a:bodyPr/>
          <a:lstStyle/>
          <a:p>
            <a:pPr rtl="0" fontAlgn="base">
              <a:spcBef>
                <a:spcPct val="0"/>
              </a:spcBef>
              <a:spcAft>
                <a:spcPct val="0"/>
              </a:spcAft>
            </a:pPr>
            <a:endParaRPr lang="en-US" altLang="en-US">
              <a:solidFill>
                <a:srgbClr val="FFFFFF"/>
              </a:solidFill>
            </a:endParaRPr>
          </a:p>
        </p:txBody>
      </p:sp>
      <p:sp>
        <p:nvSpPr>
          <p:cNvPr id="6" name="Slide Number Placeholder 5"/>
          <p:cNvSpPr>
            <a:spLocks noGrp="1"/>
          </p:cNvSpPr>
          <p:nvPr>
            <p:ph type="sldNum" sz="quarter" idx="12"/>
          </p:nvPr>
        </p:nvSpPr>
        <p:spPr/>
        <p:txBody>
          <a:bodyPr/>
          <a:lstStyle/>
          <a:p>
            <a:pPr rtl="0" fontAlgn="base">
              <a:spcBef>
                <a:spcPct val="0"/>
              </a:spcBef>
              <a:spcAft>
                <a:spcPct val="0"/>
              </a:spcAft>
            </a:pPr>
            <a:fld id="{17095FDD-F171-4DC3-8380-75FD259E11BC}" type="slidenum">
              <a:rPr lang="en-US" altLang="en-US" smtClean="0">
                <a:solidFill>
                  <a:srgbClr val="FFFFFF"/>
                </a:solidFill>
              </a:rPr>
              <a:pPr rtl="0" fontAlgn="base">
                <a:spcBef>
                  <a:spcPct val="0"/>
                </a:spcBef>
                <a:spcAft>
                  <a:spcPct val="0"/>
                </a:spcAft>
              </a:pPr>
              <a:t>‹#›</a:t>
            </a:fld>
            <a:endParaRPr lang="en-US" altLang="en-US">
              <a:solidFill>
                <a:srgbClr val="FFFFFF"/>
              </a:solidFill>
            </a:endParaRPr>
          </a:p>
        </p:txBody>
      </p:sp>
    </p:spTree>
    <p:extLst>
      <p:ext uri="{BB962C8B-B14F-4D97-AF65-F5344CB8AC3E}">
        <p14:creationId xmlns:p14="http://schemas.microsoft.com/office/powerpoint/2010/main" val="33971024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p>
            <a:fld id="{BF0411BC-456D-433D-86F3-922649D42014}"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19289081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solidFill>
                <a:srgbClr val="FFFFFF"/>
              </a:solidFill>
            </a:endParaRPr>
          </a:p>
        </p:txBody>
      </p:sp>
      <p:sp>
        <p:nvSpPr>
          <p:cNvPr id="5" name="Footer Placeholder 4"/>
          <p:cNvSpPr>
            <a:spLocks noGrp="1"/>
          </p:cNvSpPr>
          <p:nvPr>
            <p:ph type="ftr" sz="quarter" idx="11"/>
          </p:nvPr>
        </p:nvSpPr>
        <p:spPr/>
        <p:txBody>
          <a:bodyPr/>
          <a:lstStyle/>
          <a:p>
            <a:endParaRPr lang="en-US" altLang="en-US">
              <a:solidFill>
                <a:srgbClr val="FFFFFF"/>
              </a:solidFill>
            </a:endParaRPr>
          </a:p>
        </p:txBody>
      </p:sp>
      <p:sp>
        <p:nvSpPr>
          <p:cNvPr id="6" name="Slide Number Placeholder 5"/>
          <p:cNvSpPr>
            <a:spLocks noGrp="1"/>
          </p:cNvSpPr>
          <p:nvPr>
            <p:ph type="sldNum" sz="quarter" idx="12"/>
          </p:nvPr>
        </p:nvSpPr>
        <p:spPr/>
        <p:txBody>
          <a:bodyPr/>
          <a:lstStyle/>
          <a:p>
            <a:fld id="{20DDEE70-7C20-4C4E-9181-92D3D403625C}" type="slidenum">
              <a:rPr lang="en-US" altLang="en-US" smtClean="0">
                <a:solidFill>
                  <a:srgbClr val="FFFFFF"/>
                </a:solidFill>
              </a:rPr>
              <a:pPr/>
              <a:t>‹#›</a:t>
            </a:fld>
            <a:endParaRPr lang="en-US" altLang="en-US">
              <a:solidFill>
                <a:srgbClr val="FFFFFF"/>
              </a:solidFill>
            </a:endParaRPr>
          </a:p>
        </p:txBody>
      </p:sp>
    </p:spTree>
    <p:extLst>
      <p:ext uri="{BB962C8B-B14F-4D97-AF65-F5344CB8AC3E}">
        <p14:creationId xmlns:p14="http://schemas.microsoft.com/office/powerpoint/2010/main" val="3335502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4B4B34-9ABA-40BA-AD0E-AB796148868F}" type="datetimeFigureOut">
              <a:rPr lang="fa-IR" smtClean="0"/>
              <a:t>13/04/1442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1182072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474B4B34-9ABA-40BA-AD0E-AB796148868F}" type="datetimeFigureOut">
              <a:rPr lang="fa-IR" smtClean="0"/>
              <a:t>13/04/1442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1057865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474B4B34-9ABA-40BA-AD0E-AB796148868F}" type="datetimeFigureOut">
              <a:rPr lang="fa-IR" smtClean="0"/>
              <a:t>13/04/1442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74829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474B4B34-9ABA-40BA-AD0E-AB796148868F}" type="datetimeFigureOut">
              <a:rPr lang="fa-IR" smtClean="0"/>
              <a:t>13/04/1442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2664445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B4B34-9ABA-40BA-AD0E-AB796148868F}" type="datetimeFigureOut">
              <a:rPr lang="fa-IR" smtClean="0"/>
              <a:t>13/04/1442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2087638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4B4B34-9ABA-40BA-AD0E-AB796148868F}" type="datetimeFigureOut">
              <a:rPr lang="fa-IR" smtClean="0"/>
              <a:t>13/04/1442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1200819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4B4B34-9ABA-40BA-AD0E-AB796148868F}" type="datetimeFigureOut">
              <a:rPr lang="fa-IR" smtClean="0"/>
              <a:t>13/04/1442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F7FBC80-67CF-463B-BCDA-CBF9B76C9BF2}" type="slidenum">
              <a:rPr lang="fa-IR" smtClean="0"/>
              <a:t>‹#›</a:t>
            </a:fld>
            <a:endParaRPr lang="fa-IR"/>
          </a:p>
        </p:txBody>
      </p:sp>
    </p:spTree>
    <p:extLst>
      <p:ext uri="{BB962C8B-B14F-4D97-AF65-F5344CB8AC3E}">
        <p14:creationId xmlns:p14="http://schemas.microsoft.com/office/powerpoint/2010/main" val="2625139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74B4B34-9ABA-40BA-AD0E-AB796148868F}" type="datetimeFigureOut">
              <a:rPr lang="fa-IR" smtClean="0"/>
              <a:t>13/04/1442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F7FBC80-67CF-463B-BCDA-CBF9B76C9BF2}" type="slidenum">
              <a:rPr lang="fa-IR" smtClean="0"/>
              <a:t>‹#›</a:t>
            </a:fld>
            <a:endParaRPr lang="fa-IR"/>
          </a:p>
        </p:txBody>
      </p:sp>
    </p:spTree>
    <p:extLst>
      <p:ext uri="{BB962C8B-B14F-4D97-AF65-F5344CB8AC3E}">
        <p14:creationId xmlns:p14="http://schemas.microsoft.com/office/powerpoint/2010/main" val="685819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74B4B34-9ABA-40BA-AD0E-AB796148868F}" type="datetimeFigureOut">
              <a:rPr lang="fa-IR" smtClean="0"/>
              <a:t>13/04/1442</a:t>
            </a:fld>
            <a:endParaRPr lang="fa-I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5F7FBC80-67CF-463B-BCDA-CBF9B76C9BF2}" type="slidenum">
              <a:rPr lang="fa-IR" smtClean="0"/>
              <a:t>‹#›</a:t>
            </a:fld>
            <a:endParaRPr lang="fa-IR"/>
          </a:p>
        </p:txBody>
      </p:sp>
    </p:spTree>
    <p:extLst>
      <p:ext uri="{BB962C8B-B14F-4D97-AF65-F5344CB8AC3E}">
        <p14:creationId xmlns:p14="http://schemas.microsoft.com/office/powerpoint/2010/main" val="101905353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019300" y="2552700"/>
            <a:ext cx="4724400" cy="1938992"/>
          </a:xfrm>
          <a:prstGeom prst="rect">
            <a:avLst/>
          </a:prstGeom>
          <a:noFill/>
        </p:spPr>
        <p:txBody>
          <a:bodyPr wrap="square" rtlCol="0">
            <a:spAutoFit/>
          </a:bodyPr>
          <a:lstStyle/>
          <a:p>
            <a:pPr algn="ctr" rtl="0" fontAlgn="base">
              <a:spcBef>
                <a:spcPct val="0"/>
              </a:spcBef>
              <a:spcAft>
                <a:spcPct val="0"/>
              </a:spcAft>
            </a:pPr>
            <a:r>
              <a:rPr lang="fa-IR" sz="6000" dirty="0" smtClean="0">
                <a:solidFill>
                  <a:srgbClr val="FFFFFF"/>
                </a:solidFill>
                <a:cs typeface="B Titr" panose="00000700000000000000" pitchFamily="2" charset="-78"/>
              </a:rPr>
              <a:t>بررسی سازه برج </a:t>
            </a:r>
            <a:r>
              <a:rPr lang="fa-IR" sz="6000" dirty="0">
                <a:solidFill>
                  <a:srgbClr val="FFFFFF"/>
                </a:solidFill>
                <a:cs typeface="B Titr" panose="00000700000000000000" pitchFamily="2" charset="-78"/>
              </a:rPr>
              <a:t>خلیفه دبی</a:t>
            </a:r>
            <a:endParaRPr lang="en-US" sz="6000" dirty="0">
              <a:solidFill>
                <a:srgbClr val="FFFFFF"/>
              </a:solidFill>
              <a:cs typeface="B Titr" panose="00000700000000000000" pitchFamily="2" charset="-78"/>
            </a:endParaRPr>
          </a:p>
        </p:txBody>
      </p:sp>
    </p:spTree>
    <p:extLst>
      <p:ext uri="{BB962C8B-B14F-4D97-AF65-F5344CB8AC3E}">
        <p14:creationId xmlns:p14="http://schemas.microsoft.com/office/powerpoint/2010/main" val="33210307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662940" y="152403"/>
          <a:ext cx="7818120" cy="6553196"/>
        </p:xfrm>
        <a:graphic>
          <a:graphicData uri="http://schemas.openxmlformats.org/drawingml/2006/table">
            <a:tbl>
              <a:tblPr rtl="1" firstRow="1" firstCol="1" bandRow="1">
                <a:tableStyleId>{5C22544A-7EE6-4342-B048-85BDC9FD1C3A}</a:tableStyleId>
              </a:tblPr>
              <a:tblGrid>
                <a:gridCol w="3909060"/>
                <a:gridCol w="3909060"/>
              </a:tblGrid>
              <a:tr h="504092">
                <a:tc>
                  <a:txBody>
                    <a:bodyPr/>
                    <a:lstStyle/>
                    <a:p>
                      <a:pPr marL="0" marR="0" algn="ctr" rtl="1">
                        <a:lnSpc>
                          <a:spcPct val="107000"/>
                        </a:lnSpc>
                        <a:spcBef>
                          <a:spcPts val="1125"/>
                        </a:spcBef>
                        <a:spcAft>
                          <a:spcPts val="1125"/>
                        </a:spcAft>
                      </a:pPr>
                      <a:r>
                        <a:rPr lang="fa-IR" sz="2400">
                          <a:effectLst/>
                          <a:cs typeface="B Mitra" panose="00000400000000000000" pitchFamily="2" charset="-78"/>
                        </a:rPr>
                        <a:t>طبقه</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کاربرد</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B1-B2</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پارکینگ، تا‌سیسات</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fa-IR" sz="2400">
                          <a:effectLst/>
                          <a:cs typeface="B Mitra" panose="00000400000000000000" pitchFamily="2" charset="-78"/>
                        </a:rPr>
                        <a:t>طبقه میانی و همکف</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dirty="0">
                          <a:effectLst/>
                          <a:cs typeface="B Mitra" panose="00000400000000000000" pitchFamily="2" charset="-78"/>
                        </a:rPr>
                        <a:t>هتل آرمانی</a:t>
                      </a:r>
                      <a:endParaRPr lang="en-US" sz="2400" dirty="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1 </a:t>
                      </a:r>
                      <a:r>
                        <a:rPr lang="fa-IR" sz="2400">
                          <a:effectLst/>
                          <a:cs typeface="B Mitra" panose="00000400000000000000" pitchFamily="2" charset="-78"/>
                        </a:rPr>
                        <a:t>تا 8</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هتل آرمانی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9 </a:t>
                      </a:r>
                      <a:r>
                        <a:rPr lang="fa-IR" sz="2400">
                          <a:effectLst/>
                          <a:cs typeface="B Mitra" panose="00000400000000000000" pitchFamily="2" charset="-78"/>
                        </a:rPr>
                        <a:t>تا 16</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واحدهای مسکونی آرمانی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17 </a:t>
                      </a:r>
                      <a:r>
                        <a:rPr lang="fa-IR" sz="2400">
                          <a:effectLst/>
                          <a:cs typeface="B Mitra" panose="00000400000000000000" pitchFamily="2" charset="-78"/>
                        </a:rPr>
                        <a:t>تا 18</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تاسیسات</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19 </a:t>
                      </a:r>
                      <a:r>
                        <a:rPr lang="fa-IR" sz="2400">
                          <a:effectLst/>
                          <a:cs typeface="B Mitra" panose="00000400000000000000" pitchFamily="2" charset="-78"/>
                        </a:rPr>
                        <a:t>تا 37</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مسکونی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38 </a:t>
                      </a:r>
                      <a:r>
                        <a:rPr lang="fa-IR" sz="2400">
                          <a:effectLst/>
                          <a:cs typeface="B Mitra" panose="00000400000000000000" pitchFamily="2" charset="-78"/>
                        </a:rPr>
                        <a:t>تا 39</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سوئیت‌های هتل آرمانی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40 </a:t>
                      </a:r>
                      <a:r>
                        <a:rPr lang="fa-IR" sz="2400">
                          <a:effectLst/>
                          <a:cs typeface="B Mitra" panose="00000400000000000000" pitchFamily="2" charset="-78"/>
                        </a:rPr>
                        <a:t>تا 42</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تاسیسات</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43</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en-US" sz="2400">
                          <a:effectLst/>
                          <a:cs typeface="B Mitra" panose="00000400000000000000" pitchFamily="2" charset="-78"/>
                        </a:rPr>
                        <a:t>Sky Lobby</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44 </a:t>
                      </a:r>
                      <a:r>
                        <a:rPr lang="fa-IR" sz="2400">
                          <a:effectLst/>
                          <a:cs typeface="B Mitra" panose="00000400000000000000" pitchFamily="2" charset="-78"/>
                        </a:rPr>
                        <a:t>تا 72</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مسکونی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73 </a:t>
                      </a:r>
                      <a:r>
                        <a:rPr lang="fa-IR" sz="2400">
                          <a:effectLst/>
                          <a:cs typeface="B Mitra" panose="00000400000000000000" pitchFamily="2" charset="-78"/>
                        </a:rPr>
                        <a:t>تا 76</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en-US" sz="2400">
                          <a:effectLst/>
                          <a:cs typeface="B Mitra" panose="00000400000000000000" pitchFamily="2" charset="-78"/>
                        </a:rPr>
                        <a:t>Sky Lobby</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04092">
                <a:tc>
                  <a:txBody>
                    <a:bodyPr/>
                    <a:lstStyle/>
                    <a:p>
                      <a:pPr marL="0" marR="0" algn="ctr" rtl="1">
                        <a:lnSpc>
                          <a:spcPct val="107000"/>
                        </a:lnSpc>
                        <a:spcBef>
                          <a:spcPts val="1125"/>
                        </a:spcBef>
                        <a:spcAft>
                          <a:spcPts val="1125"/>
                        </a:spcAft>
                      </a:pPr>
                      <a:r>
                        <a:rPr lang="en-US" sz="2400">
                          <a:effectLst/>
                          <a:cs typeface="B Mitra" panose="00000400000000000000" pitchFamily="2" charset="-78"/>
                        </a:rPr>
                        <a:t>77 </a:t>
                      </a:r>
                      <a:r>
                        <a:rPr lang="fa-IR" sz="2400">
                          <a:effectLst/>
                          <a:cs typeface="B Mitra" panose="00000400000000000000" pitchFamily="2" charset="-78"/>
                        </a:rPr>
                        <a:t>تا 108</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dirty="0">
                          <a:effectLst/>
                          <a:cs typeface="B Mitra" panose="00000400000000000000" pitchFamily="2" charset="-78"/>
                        </a:rPr>
                        <a:t>مسکونی</a:t>
                      </a:r>
                      <a:endParaRPr lang="en-US" sz="2400" dirty="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bl>
          </a:graphicData>
        </a:graphic>
      </p:graphicFrame>
    </p:spTree>
    <p:extLst>
      <p:ext uri="{BB962C8B-B14F-4D97-AF65-F5344CB8AC3E}">
        <p14:creationId xmlns:p14="http://schemas.microsoft.com/office/powerpoint/2010/main" val="3768191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662940" y="152402"/>
          <a:ext cx="7818120" cy="6553195"/>
        </p:xfrm>
        <a:graphic>
          <a:graphicData uri="http://schemas.openxmlformats.org/drawingml/2006/table">
            <a:tbl>
              <a:tblPr rtl="1" firstRow="1" firstCol="1" bandRow="1">
                <a:tableStyleId>{5C22544A-7EE6-4342-B048-85BDC9FD1C3A}</a:tableStyleId>
              </a:tblPr>
              <a:tblGrid>
                <a:gridCol w="3909060"/>
                <a:gridCol w="3909060"/>
              </a:tblGrid>
              <a:tr h="595745">
                <a:tc>
                  <a:txBody>
                    <a:bodyPr/>
                    <a:lstStyle/>
                    <a:p>
                      <a:pPr marL="0" marR="0" algn="ctr" rtl="1">
                        <a:lnSpc>
                          <a:spcPct val="107000"/>
                        </a:lnSpc>
                        <a:spcBef>
                          <a:spcPts val="1125"/>
                        </a:spcBef>
                        <a:spcAft>
                          <a:spcPts val="1125"/>
                        </a:spcAft>
                      </a:pPr>
                      <a:r>
                        <a:rPr lang="en-US" sz="2400" dirty="0">
                          <a:effectLst/>
                          <a:cs typeface="B Mitra" panose="00000400000000000000" pitchFamily="2" charset="-78"/>
                        </a:rPr>
                        <a:t>109 </a:t>
                      </a:r>
                      <a:r>
                        <a:rPr lang="fa-IR" sz="2400" dirty="0">
                          <a:effectLst/>
                          <a:cs typeface="B Mitra" panose="00000400000000000000" pitchFamily="2" charset="-78"/>
                        </a:rPr>
                        <a:t>تا110</a:t>
                      </a:r>
                      <a:endParaRPr lang="en-US" sz="2400" dirty="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تاسیسات</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111 </a:t>
                      </a:r>
                      <a:r>
                        <a:rPr lang="fa-IR" sz="2400">
                          <a:effectLst/>
                          <a:cs typeface="B Mitra" panose="00000400000000000000" pitchFamily="2" charset="-78"/>
                        </a:rPr>
                        <a:t>تا 121</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سوئیت‌های مشارکتی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122</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dirty="0">
                          <a:effectLst/>
                          <a:cs typeface="B Mitra" panose="00000400000000000000" pitchFamily="2" charset="-78"/>
                        </a:rPr>
                        <a:t>رستوران</a:t>
                      </a:r>
                      <a:r>
                        <a:rPr lang="en-US" sz="2400" dirty="0">
                          <a:effectLst/>
                          <a:cs typeface="B Mitra" panose="00000400000000000000" pitchFamily="2" charset="-78"/>
                        </a:rPr>
                        <a:t> </a:t>
                      </a:r>
                      <a:r>
                        <a:rPr lang="en-US" sz="2400" dirty="0" err="1">
                          <a:effectLst/>
                          <a:cs typeface="B Mitra" panose="00000400000000000000" pitchFamily="2" charset="-78"/>
                        </a:rPr>
                        <a:t>At.Mosphere</a:t>
                      </a:r>
                      <a:endParaRPr lang="en-US" sz="2400" dirty="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123</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en-US" sz="2400">
                          <a:effectLst/>
                          <a:cs typeface="B Mitra" panose="00000400000000000000" pitchFamily="2" charset="-78"/>
                        </a:rPr>
                        <a:t>Sky Lobby</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124</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بالکون مخصوص رویت بیرون برج</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125 </a:t>
                      </a:r>
                      <a:r>
                        <a:rPr lang="fa-IR" sz="2400">
                          <a:effectLst/>
                          <a:cs typeface="B Mitra" panose="00000400000000000000" pitchFamily="2" charset="-78"/>
                        </a:rPr>
                        <a:t>تا 135</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سوئیت‌های مشارکتی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136 </a:t>
                      </a:r>
                      <a:r>
                        <a:rPr lang="fa-IR" sz="2400">
                          <a:effectLst/>
                          <a:cs typeface="B Mitra" panose="00000400000000000000" pitchFamily="2" charset="-78"/>
                        </a:rPr>
                        <a:t>تا 138</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تاسیسات</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139 </a:t>
                      </a:r>
                      <a:r>
                        <a:rPr lang="fa-IR" sz="2400">
                          <a:effectLst/>
                          <a:cs typeface="B Mitra" panose="00000400000000000000" pitchFamily="2" charset="-78"/>
                        </a:rPr>
                        <a:t>تا 154</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سوئیت‌های مشارکتی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155</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تاسیسات</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156 </a:t>
                      </a:r>
                      <a:r>
                        <a:rPr lang="fa-IR" sz="2400">
                          <a:effectLst/>
                          <a:cs typeface="B Mitra" panose="00000400000000000000" pitchFamily="2" charset="-78"/>
                        </a:rPr>
                        <a:t>تا 159</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a:effectLst/>
                          <a:cs typeface="B Mitra" panose="00000400000000000000" pitchFamily="2" charset="-78"/>
                        </a:rPr>
                        <a:t>تجهیزات مخابراتی و ارتباطی</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r h="595745">
                <a:tc>
                  <a:txBody>
                    <a:bodyPr/>
                    <a:lstStyle/>
                    <a:p>
                      <a:pPr marL="0" marR="0" algn="ctr" rtl="1">
                        <a:lnSpc>
                          <a:spcPct val="107000"/>
                        </a:lnSpc>
                        <a:spcBef>
                          <a:spcPts val="1125"/>
                        </a:spcBef>
                        <a:spcAft>
                          <a:spcPts val="1125"/>
                        </a:spcAft>
                      </a:pPr>
                      <a:r>
                        <a:rPr lang="en-US" sz="2400">
                          <a:effectLst/>
                          <a:cs typeface="B Mitra" panose="00000400000000000000" pitchFamily="2" charset="-78"/>
                        </a:rPr>
                        <a:t>160 </a:t>
                      </a:r>
                      <a:r>
                        <a:rPr lang="fa-IR" sz="2400">
                          <a:effectLst/>
                          <a:cs typeface="B Mitra" panose="00000400000000000000" pitchFamily="2" charset="-78"/>
                        </a:rPr>
                        <a:t>تا انتهای برج</a:t>
                      </a:r>
                      <a:endParaRPr lang="en-US" sz="240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c>
                  <a:txBody>
                    <a:bodyPr/>
                    <a:lstStyle/>
                    <a:p>
                      <a:pPr marL="0" marR="0" algn="ctr" rtl="1">
                        <a:lnSpc>
                          <a:spcPct val="107000"/>
                        </a:lnSpc>
                        <a:spcBef>
                          <a:spcPts val="1125"/>
                        </a:spcBef>
                        <a:spcAft>
                          <a:spcPts val="1125"/>
                        </a:spcAft>
                      </a:pPr>
                      <a:r>
                        <a:rPr lang="fa-IR" sz="2400" dirty="0">
                          <a:effectLst/>
                          <a:cs typeface="B Mitra" panose="00000400000000000000" pitchFamily="2" charset="-78"/>
                        </a:rPr>
                        <a:t>تا‌سیسات</a:t>
                      </a:r>
                      <a:endParaRPr lang="en-US" sz="2400" dirty="0">
                        <a:effectLst/>
                        <a:latin typeface="Calibri" panose="020F0502020204030204" pitchFamily="34" charset="0"/>
                        <a:ea typeface="Calibri" panose="020F0502020204030204" pitchFamily="34" charset="0"/>
                        <a:cs typeface="B Mitra" panose="00000400000000000000" pitchFamily="2" charset="-78"/>
                      </a:endParaRPr>
                    </a:p>
                  </a:txBody>
                  <a:tcPr marL="47625" marR="47625" marT="47625" marB="47625" anchor="ctr"/>
                </a:tc>
              </a:tr>
            </a:tbl>
          </a:graphicData>
        </a:graphic>
      </p:graphicFrame>
    </p:spTree>
    <p:extLst>
      <p:ext uri="{BB962C8B-B14F-4D97-AF65-F5344CB8AC3E}">
        <p14:creationId xmlns:p14="http://schemas.microsoft.com/office/powerpoint/2010/main" val="2886803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Picture 2" descr="https://upload.wikimedia.org/wikipedia/commons/thumb/0/06/Burj_Khalifa_floors.svg/512px-Burj_Khalifa_floors.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28600"/>
            <a:ext cx="6400800" cy="6400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077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sp>
        <p:nvSpPr>
          <p:cNvPr id="94" name="AutoShape 4"/>
          <p:cNvSpPr>
            <a:spLocks noChangeArrowheads="1"/>
          </p:cNvSpPr>
          <p:nvPr/>
        </p:nvSpPr>
        <p:spPr bwMode="gray">
          <a:xfrm>
            <a:off x="228600" y="1150441"/>
            <a:ext cx="8610600" cy="1908463"/>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5" name="Text Box 8"/>
          <p:cNvSpPr txBox="1">
            <a:spLocks noChangeArrowheads="1"/>
          </p:cNvSpPr>
          <p:nvPr/>
        </p:nvSpPr>
        <p:spPr bwMode="gray">
          <a:xfrm>
            <a:off x="381000" y="1185208"/>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گل صحرايي </a:t>
            </a:r>
            <a:r>
              <a:rPr lang="en-US" sz="2400" dirty="0" err="1">
                <a:solidFill>
                  <a:srgbClr val="211E54"/>
                </a:solidFill>
                <a:cs typeface="B Mitra" panose="00000400000000000000" pitchFamily="2" charset="-78"/>
              </a:rPr>
              <a:t>Hymenocallis</a:t>
            </a:r>
            <a:r>
              <a:rPr lang="fa-IR" sz="2400" dirty="0">
                <a:solidFill>
                  <a:srgbClr val="211E54"/>
                </a:solidFill>
                <a:cs typeface="B Mitra" panose="00000400000000000000" pitchFamily="2" charset="-78"/>
              </a:rPr>
              <a:t> اصلي‌ترين ايده‌هاي طراحي برج دبي را به معماران آن داده‌است. اين طراحي نه تنها از نظر شکل فيزيکي نيروي وارده توسط باد در طبقات آخر را مهار مي‌کند، بلکه به ساکنان هر کدام از طبقات نمايي منحصر به فرد و بدون اشراف به سوي ساير واحد‌ها مي‌دهد.همچنين استفاده از طاق در نماي برج نشان دهنده الهام گرفتن طراحان برج خليفه از معماري اسلامي است.</a:t>
            </a:r>
            <a:endParaRPr lang="en-US" sz="2400" dirty="0">
              <a:solidFill>
                <a:srgbClr val="211E54"/>
              </a:solidFill>
              <a:cs typeface="B Mitra" panose="00000400000000000000" pitchFamily="2" charset="-78"/>
            </a:endParaRPr>
          </a:p>
        </p:txBody>
      </p:sp>
      <p:pic>
        <p:nvPicPr>
          <p:cNvPr id="80898" name="Picture 2" descr="https://www.doka.com/web/media/images/references/burjkhalifa/Burj-Khalifa_Pla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152638"/>
            <a:ext cx="3124200" cy="3019562"/>
          </a:xfrm>
          <a:prstGeom prst="rect">
            <a:avLst/>
          </a:prstGeom>
          <a:noFill/>
          <a:extLst>
            <a:ext uri="{909E8E84-426E-40DD-AFC4-6F175D3DCCD1}">
              <a14:hiddenFill xmlns:a14="http://schemas.microsoft.com/office/drawing/2010/main">
                <a:solidFill>
                  <a:srgbClr val="FFFFFF"/>
                </a:solidFill>
              </a14:hiddenFill>
            </a:ext>
          </a:extLst>
        </p:spPr>
      </p:pic>
      <p:pic>
        <p:nvPicPr>
          <p:cNvPr id="80900" name="Picture 4" descr="http://www.ledaotto.com/wp-content/uploads/2013/06/leda_otto_fw13-14_burj_khalifa_orecchini_earrings_collage_electromo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124200"/>
            <a:ext cx="3088883" cy="30456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5759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sp>
        <p:nvSpPr>
          <p:cNvPr id="94" name="AutoShape 4"/>
          <p:cNvSpPr>
            <a:spLocks noChangeArrowheads="1"/>
          </p:cNvSpPr>
          <p:nvPr/>
        </p:nvSpPr>
        <p:spPr bwMode="gray">
          <a:xfrm>
            <a:off x="228600" y="1150441"/>
            <a:ext cx="8610600" cy="28881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5" name="Text Box 8"/>
          <p:cNvSpPr txBox="1">
            <a:spLocks noChangeArrowheads="1"/>
          </p:cNvSpPr>
          <p:nvPr/>
        </p:nvSpPr>
        <p:spPr bwMode="gray">
          <a:xfrm>
            <a:off x="381000" y="1185208"/>
            <a:ext cx="8311367"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برج دبي شبيه سازه لوله‌اي برج سيرز در شيکاگو است، با اين وجود اين برج يک سازه لوله‌اي محسوب نمي‌شود. از مهم‌ترين مشکلاتي که مهندسان در ساخت برج تجربه کردند، مي‌توان به طراحي لرزه‌اي سازه، نيروي باد حاکم در طراحي سازه‌اي، انتقال نيرو و مصالح در ارتفاعات زياد و طراحي نماي خارجي مقاوم در برابر شرايط آب‌وهوايي سخت دبي شامل دماي بالاي محيط، طوفان‌هاي شن و تابش فرابنفش خورشيد سوزان اشاره کرد. هم‌چنين در ساختمان‌هاي بلند، تغييرات فشار و دما با افزايش ارتفاع محسوس است که اثرات آن را بايد در طراحي سازه لحاظ کرد.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37775978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sp>
        <p:nvSpPr>
          <p:cNvPr id="95" name="Text Box 8"/>
          <p:cNvSpPr txBox="1">
            <a:spLocks noChangeArrowheads="1"/>
          </p:cNvSpPr>
          <p:nvPr/>
        </p:nvSpPr>
        <p:spPr bwMode="gray">
          <a:xfrm>
            <a:off x="381000" y="1185208"/>
            <a:ext cx="8311367"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برج دبي شبيه سازه لوله‌اي برج سيرز در شيکاگو است، با اين وجود اين برج يک سازه لوله‌اي محسوب نمي‌شود. از مهم‌ترين مشکلاتي که مهندسان در ساخت برج تجربه کردند، مي‌توان به طراحي لرزه‌اي سازه، نيروي باد حاکم در طراحي سازه‌اي، انتقال نيرو و مصالح در ارتفاعات زياد و طراحي نماي خارجي مقاوم در برابر شرايط آب‌وهوايي سخت دبي شامل دماي بالاي محيط، طوفان‌هاي شن و تابش فرابنفش خورشيد سوزان اشاره کرد. هم‌چنين در ساختمان‌هاي بلند، تغييرات فشار و دما با افزايش ارتفاع محسوس است که اثرات آن را بايد در طراحي سازه لحاظ کرد.</a:t>
            </a:r>
            <a:endParaRPr lang="en-US" sz="2400" dirty="0">
              <a:solidFill>
                <a:srgbClr val="211E54"/>
              </a:solidFill>
              <a:cs typeface="B Mitra" panose="00000400000000000000" pitchFamily="2" charset="-78"/>
            </a:endParaRPr>
          </a:p>
        </p:txBody>
      </p:sp>
      <p:pic>
        <p:nvPicPr>
          <p:cNvPr id="87042" name="Picture 2" descr="https://qph.ec.quoracdn.net/main-qimg-1baf963fea7c92be948cf899fefcaf66-c?convert_to_webp=tr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070" y="1185208"/>
            <a:ext cx="5867400" cy="5060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52893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sp>
        <p:nvSpPr>
          <p:cNvPr id="94" name="AutoShape 4"/>
          <p:cNvSpPr>
            <a:spLocks noChangeArrowheads="1"/>
          </p:cNvSpPr>
          <p:nvPr/>
        </p:nvSpPr>
        <p:spPr bwMode="gray">
          <a:xfrm>
            <a:off x="228600" y="1150441"/>
            <a:ext cx="8610600" cy="2202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5" name="Text Box 8"/>
          <p:cNvSpPr txBox="1">
            <a:spLocks noChangeArrowheads="1"/>
          </p:cNvSpPr>
          <p:nvPr/>
        </p:nvSpPr>
        <p:spPr bwMode="gray">
          <a:xfrm>
            <a:off x="381000" y="1185208"/>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pPr>
            <a:r>
              <a:rPr lang="fa-IR" sz="2400" dirty="0">
                <a:solidFill>
                  <a:srgbClr val="211E54"/>
                </a:solidFill>
                <a:cs typeface="B Mitra" panose="00000400000000000000" pitchFamily="2" charset="-78"/>
              </a:rPr>
              <a:t>مهندسان، سازه بتني برج را که به شکل يک </a:t>
            </a:r>
            <a:r>
              <a:rPr lang="en-US" sz="2400" dirty="0">
                <a:solidFill>
                  <a:srgbClr val="211E54"/>
                </a:solidFill>
                <a:cs typeface="B Mitra" panose="00000400000000000000" pitchFamily="2" charset="-78"/>
              </a:rPr>
              <a:t>Y</a:t>
            </a:r>
            <a:r>
              <a:rPr lang="fa-IR" sz="2400" dirty="0">
                <a:solidFill>
                  <a:srgbClr val="211E54"/>
                </a:solidFill>
                <a:cs typeface="B Mitra" panose="00000400000000000000" pitchFamily="2" charset="-78"/>
              </a:rPr>
              <a:t> پهن است، به فرم پله‌اي ساخته‌اند، در نتيجه برج داراي سطح مقطع متغيري است. اين ترفند براي کاهش نيروي باد بر برج استفاده شده و علاوه بر مزاياي زيبايي و کارکردي، براي شکل دادن هسته سازه‌اي برج نيز به کار رفته است. هر کدام از بال‌هاي برج، بال‌هاي ديگر را توسط هسته مرکزي شش ضلعي برج نگهداري مي‌کند. هسته مرکزي همچنين مقاومت پيچشي سازه را فراهم مي‌آورد.</a:t>
            </a:r>
            <a:endParaRPr lang="en-US" sz="2400" dirty="0">
              <a:solidFill>
                <a:srgbClr val="211E54"/>
              </a:solidFill>
              <a:cs typeface="B Mitra" panose="00000400000000000000" pitchFamily="2" charset="-78"/>
            </a:endParaRPr>
          </a:p>
        </p:txBody>
      </p:sp>
      <p:pic>
        <p:nvPicPr>
          <p:cNvPr id="90114" name="Picture 2" descr="https://upload.wikimedia.org/wikipedia/commons/thumb/a/a4/Comparisonfinal001fx7.png/600px-Comparisonfinal001fx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4317" y="3486149"/>
            <a:ext cx="5715000"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6463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sp>
        <p:nvSpPr>
          <p:cNvPr id="6" name="AutoShape 4"/>
          <p:cNvSpPr>
            <a:spLocks noChangeArrowheads="1"/>
          </p:cNvSpPr>
          <p:nvPr/>
        </p:nvSpPr>
        <p:spPr bwMode="gray">
          <a:xfrm>
            <a:off x="228600" y="1150441"/>
            <a:ext cx="8610600" cy="2202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7" name="Text Box 8"/>
          <p:cNvSpPr txBox="1">
            <a:spLocks noChangeArrowheads="1"/>
          </p:cNvSpPr>
          <p:nvPr/>
        </p:nvSpPr>
        <p:spPr bwMode="gray">
          <a:xfrm>
            <a:off x="381000" y="1185208"/>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ديوارهاي مياني در هر بال از هسته مرکزي تا انتهاي بال امتداد مي‌يابد و به ديوارهاي سرچکشي (</a:t>
            </a:r>
            <a:r>
              <a:rPr lang="en-US" sz="2400" dirty="0">
                <a:solidFill>
                  <a:srgbClr val="211E54"/>
                </a:solidFill>
                <a:cs typeface="B Mitra" panose="00000400000000000000" pitchFamily="2" charset="-78"/>
              </a:rPr>
              <a:t>Hammerhead) </a:t>
            </a:r>
            <a:r>
              <a:rPr lang="fa-IR" sz="2400" dirty="0">
                <a:solidFill>
                  <a:srgbClr val="211E54"/>
                </a:solidFill>
                <a:cs typeface="B Mitra" panose="00000400000000000000" pitchFamily="2" charset="-78"/>
              </a:rPr>
              <a:t>ختم مي‌شوند. اين ديوارهاي مياني به همراه ديوارهاي سرچکشي مشابه جان و بال يک تير عمل مي‌کنند و مقاوت سازه را در برابر برش و خمش ناشي از باد تامين مي‌کند. ستون‌هاي پيراموني و طبقه همکف برج نيز اين سيستم را تکميل مي‌کند. نتيجه کار برجي است که در برابر حرکت جانبي و پيچشي، بي‌نهايت مقاوم است.</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521184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pic>
        <p:nvPicPr>
          <p:cNvPr id="95234" name="Picture 2" descr="https://www.newcivilengineer.com/pictures/980x653fitpad[31]/5/5/2/3036552_Jeddah-Tower-Struc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86783"/>
            <a:ext cx="8610600" cy="5737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8923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pic>
        <p:nvPicPr>
          <p:cNvPr id="9625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417" y="1295400"/>
            <a:ext cx="7162800" cy="52564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6659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AutoShape 3"/>
          <p:cNvSpPr>
            <a:spLocks noChangeArrowheads="1"/>
          </p:cNvSpPr>
          <p:nvPr/>
        </p:nvSpPr>
        <p:spPr bwMode="gray">
          <a:xfrm>
            <a:off x="388493" y="685011"/>
            <a:ext cx="4410946" cy="4419600"/>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accent1">
                  <a:gamma/>
                  <a:tint val="60784"/>
                  <a:invGamma/>
                  <a:alpha val="12000"/>
                </a:schemeClr>
              </a:gs>
              <a:gs pos="50000">
                <a:schemeClr val="accent1"/>
              </a:gs>
              <a:gs pos="100000">
                <a:schemeClr val="accent1">
                  <a:gamma/>
                  <a:tint val="60784"/>
                  <a:invGamma/>
                  <a:alpha val="12000"/>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34" name="Oval 4"/>
          <p:cNvSpPr>
            <a:spLocks noChangeArrowheads="1"/>
          </p:cNvSpPr>
          <p:nvPr/>
        </p:nvSpPr>
        <p:spPr bwMode="gray">
          <a:xfrm>
            <a:off x="739177" y="1036383"/>
            <a:ext cx="3682181" cy="3689405"/>
          </a:xfrm>
          <a:prstGeom prst="ellipse">
            <a:avLst/>
          </a:prstGeom>
          <a:gradFill rotWithShape="1">
            <a:gsLst>
              <a:gs pos="0">
                <a:schemeClr val="accent2">
                  <a:gamma/>
                  <a:tint val="56471"/>
                  <a:invGamma/>
                </a:schemeClr>
              </a:gs>
              <a:gs pos="100000">
                <a:schemeClr val="accent2"/>
              </a:gs>
            </a:gsLst>
            <a:path path="shape">
              <a:fillToRect l="50000" t="50000" r="50000" b="50000"/>
            </a:path>
          </a:gradFill>
          <a:ln w="28575" algn="ctr">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36" name="AutoShape 6"/>
          <p:cNvSpPr>
            <a:spLocks noChangeArrowheads="1"/>
          </p:cNvSpPr>
          <p:nvPr/>
        </p:nvSpPr>
        <p:spPr bwMode="gray">
          <a:xfrm>
            <a:off x="3886200" y="1828800"/>
            <a:ext cx="4350672" cy="574639"/>
          </a:xfrm>
          <a:prstGeom prst="roundRect">
            <a:avLst>
              <a:gd name="adj" fmla="val 50000"/>
            </a:avLst>
          </a:prstGeom>
          <a:gradFill rotWithShape="1">
            <a:gsLst>
              <a:gs pos="0">
                <a:schemeClr val="tx2"/>
              </a:gs>
              <a:gs pos="100000">
                <a:schemeClr val="tx2">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r>
              <a:rPr lang="fa-IR" altLang="en-US" b="1" dirty="0">
                <a:solidFill>
                  <a:srgbClr val="0A2068"/>
                </a:solidFill>
                <a:cs typeface="B Mitra" panose="00000400000000000000" pitchFamily="2" charset="-78"/>
              </a:rPr>
              <a:t>تاریخ افتتاحیه: 4 ژانویه 2010</a:t>
            </a:r>
            <a:endParaRPr lang="en-US" altLang="en-US" b="1" dirty="0">
              <a:solidFill>
                <a:srgbClr val="0A2068"/>
              </a:solidFill>
              <a:cs typeface="B Mitra" panose="00000400000000000000" pitchFamily="2" charset="-78"/>
            </a:endParaRPr>
          </a:p>
        </p:txBody>
      </p:sp>
      <p:sp>
        <p:nvSpPr>
          <p:cNvPr id="37" name="AutoShape 7"/>
          <p:cNvSpPr>
            <a:spLocks noChangeArrowheads="1"/>
          </p:cNvSpPr>
          <p:nvPr/>
        </p:nvSpPr>
        <p:spPr bwMode="gray">
          <a:xfrm>
            <a:off x="4193048" y="2590106"/>
            <a:ext cx="4348845" cy="576469"/>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r>
              <a:rPr lang="fa-IR" altLang="en-US" b="1">
                <a:solidFill>
                  <a:srgbClr val="0A2068"/>
                </a:solidFill>
                <a:cs typeface="B Mitra" panose="00000400000000000000" pitchFamily="2" charset="-78"/>
              </a:rPr>
              <a:t>کل زمان ساخت: 5 سال و 3 ماه و 10 روز</a:t>
            </a:r>
            <a:endParaRPr lang="en-US" altLang="en-US" b="1" dirty="0">
              <a:solidFill>
                <a:srgbClr val="0A2068"/>
              </a:solidFill>
              <a:cs typeface="B Mitra" panose="00000400000000000000" pitchFamily="2" charset="-78"/>
            </a:endParaRPr>
          </a:p>
        </p:txBody>
      </p:sp>
      <p:sp>
        <p:nvSpPr>
          <p:cNvPr id="38" name="AutoShape 8"/>
          <p:cNvSpPr>
            <a:spLocks noChangeArrowheads="1"/>
          </p:cNvSpPr>
          <p:nvPr/>
        </p:nvSpPr>
        <p:spPr bwMode="gray">
          <a:xfrm>
            <a:off x="3886200" y="3351412"/>
            <a:ext cx="4350672" cy="576469"/>
          </a:xfrm>
          <a:prstGeom prst="roundRect">
            <a:avLst>
              <a:gd name="adj" fmla="val 50000"/>
            </a:avLst>
          </a:prstGeom>
          <a:gradFill rotWithShape="1">
            <a:gsLst>
              <a:gs pos="0">
                <a:schemeClr val="tx2"/>
              </a:gs>
              <a:gs pos="100000">
                <a:schemeClr val="tx2">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r>
              <a:rPr lang="fa-IR" altLang="en-US" b="1" dirty="0">
                <a:solidFill>
                  <a:srgbClr val="0A2068"/>
                </a:solidFill>
                <a:cs typeface="B Mitra" panose="00000400000000000000" pitchFamily="2" charset="-78"/>
              </a:rPr>
              <a:t>بیش از یک میلیارد دلار هزینه شده است</a:t>
            </a:r>
            <a:endParaRPr lang="en-US" altLang="en-US" b="1" dirty="0">
              <a:solidFill>
                <a:srgbClr val="0A2068"/>
              </a:solidFill>
              <a:cs typeface="B Mitra" panose="00000400000000000000" pitchFamily="2" charset="-78"/>
            </a:endParaRPr>
          </a:p>
        </p:txBody>
      </p:sp>
      <p:sp>
        <p:nvSpPr>
          <p:cNvPr id="40" name="Text Box 10"/>
          <p:cNvSpPr txBox="1">
            <a:spLocks noChangeArrowheads="1"/>
          </p:cNvSpPr>
          <p:nvPr/>
        </p:nvSpPr>
        <p:spPr bwMode="gray">
          <a:xfrm>
            <a:off x="972755" y="2588076"/>
            <a:ext cx="2986715" cy="584775"/>
          </a:xfrm>
          <a:prstGeom prst="rect">
            <a:avLst/>
          </a:prstGeom>
          <a:noFill/>
          <a:ln>
            <a:noFill/>
          </a:ln>
          <a:effectLst>
            <a:outerShdw dist="35921" dir="2700000" algn="ctr" rotWithShape="0">
              <a:srgbClr val="000000"/>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algn="ctr" rtl="0" eaLnBrk="0" fontAlgn="base" hangingPunct="0">
              <a:spcBef>
                <a:spcPct val="0"/>
              </a:spcBef>
              <a:spcAft>
                <a:spcPct val="0"/>
              </a:spcAft>
            </a:pPr>
            <a:r>
              <a:rPr lang="fa-IR" altLang="en-US" sz="3200" b="1" dirty="0">
                <a:solidFill>
                  <a:srgbClr val="FFFFFF"/>
                </a:solidFill>
                <a:effectLst>
                  <a:outerShdw blurRad="38100" dist="38100" dir="2700000" algn="tl">
                    <a:srgbClr val="000000"/>
                  </a:outerShdw>
                </a:effectLst>
                <a:cs typeface="B Titr" panose="00000700000000000000" pitchFamily="2" charset="-78"/>
              </a:rPr>
              <a:t>شروع و پایان پروژه</a:t>
            </a:r>
          </a:p>
        </p:txBody>
      </p:sp>
      <p:sp>
        <p:nvSpPr>
          <p:cNvPr id="42" name="AutoShape 7"/>
          <p:cNvSpPr>
            <a:spLocks noChangeArrowheads="1"/>
          </p:cNvSpPr>
          <p:nvPr/>
        </p:nvSpPr>
        <p:spPr bwMode="gray">
          <a:xfrm>
            <a:off x="1101016" y="5308582"/>
            <a:ext cx="7396845" cy="576469"/>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r>
              <a:rPr lang="fa-IR" altLang="en-US" b="1" dirty="0">
                <a:solidFill>
                  <a:srgbClr val="0A2068"/>
                </a:solidFill>
                <a:cs typeface="B Mitra" panose="00000400000000000000" pitchFamily="2" charset="-78"/>
              </a:rPr>
              <a:t>علت اصلی افتتاحیه: </a:t>
            </a:r>
            <a:r>
              <a:rPr lang="fa-IR" b="1" dirty="0">
                <a:solidFill>
                  <a:srgbClr val="0A2068"/>
                </a:solidFill>
                <a:cs typeface="B Mitra" panose="00000400000000000000" pitchFamily="2" charset="-78"/>
              </a:rPr>
              <a:t>چهارمين سالگرد جلوس شيخ «محمد‌بن‌رشيدآل‌مختوم» به‌عنوان حاکم دبي</a:t>
            </a:r>
            <a:endParaRPr lang="en-US" altLang="en-US" b="1" dirty="0">
              <a:solidFill>
                <a:srgbClr val="0A2068"/>
              </a:solidFill>
              <a:cs typeface="B Mitra" panose="00000400000000000000" pitchFamily="2" charset="-78"/>
            </a:endParaRPr>
          </a:p>
        </p:txBody>
      </p:sp>
      <p:sp>
        <p:nvSpPr>
          <p:cNvPr id="44" name="AutoShape 7"/>
          <p:cNvSpPr>
            <a:spLocks noChangeArrowheads="1"/>
          </p:cNvSpPr>
          <p:nvPr/>
        </p:nvSpPr>
        <p:spPr bwMode="gray">
          <a:xfrm>
            <a:off x="1101016" y="6052584"/>
            <a:ext cx="7396845" cy="576469"/>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fontAlgn="base">
              <a:spcBef>
                <a:spcPct val="0"/>
              </a:spcBef>
              <a:spcAft>
                <a:spcPct val="0"/>
              </a:spcAft>
            </a:pPr>
            <a:r>
              <a:rPr lang="fa-IR" sz="1600" b="1" dirty="0">
                <a:solidFill>
                  <a:srgbClr val="0A2068"/>
                </a:solidFill>
                <a:cs typeface="B Mitra" panose="00000400000000000000" pitchFamily="2" charset="-78"/>
              </a:rPr>
              <a:t>شرکت إعمار، شرکت املاک معظمی که بخشی از آن تحت مالکیت  دولت است و برج دبی را ساخته است</a:t>
            </a:r>
            <a:endParaRPr lang="en-US" sz="1600" b="1" dirty="0">
              <a:solidFill>
                <a:srgbClr val="0A2068"/>
              </a:solidFill>
              <a:cs typeface="B Mitra" panose="00000400000000000000" pitchFamily="2" charset="-78"/>
            </a:endParaRPr>
          </a:p>
        </p:txBody>
      </p:sp>
      <p:sp>
        <p:nvSpPr>
          <p:cNvPr id="45" name="AutoShape 6"/>
          <p:cNvSpPr>
            <a:spLocks noChangeArrowheads="1"/>
          </p:cNvSpPr>
          <p:nvPr/>
        </p:nvSpPr>
        <p:spPr bwMode="gray">
          <a:xfrm>
            <a:off x="3429000" y="1065464"/>
            <a:ext cx="4350672" cy="574639"/>
          </a:xfrm>
          <a:prstGeom prst="roundRect">
            <a:avLst>
              <a:gd name="adj" fmla="val 50000"/>
            </a:avLst>
          </a:prstGeom>
          <a:gradFill rotWithShape="1">
            <a:gsLst>
              <a:gs pos="0">
                <a:schemeClr val="tx2"/>
              </a:gs>
              <a:gs pos="100000">
                <a:schemeClr val="tx2">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r>
              <a:rPr lang="fa-IR" altLang="en-US" b="1">
                <a:solidFill>
                  <a:srgbClr val="0A2068"/>
                </a:solidFill>
                <a:cs typeface="B Mitra" panose="00000400000000000000" pitchFamily="2" charset="-78"/>
              </a:rPr>
              <a:t>شروع به ساخت: 24 سپتامبر 2004</a:t>
            </a:r>
            <a:endParaRPr lang="en-US" altLang="en-US" b="1" dirty="0">
              <a:solidFill>
                <a:srgbClr val="0A2068"/>
              </a:solidFill>
              <a:cs typeface="B Mitra" panose="00000400000000000000" pitchFamily="2" charset="-78"/>
            </a:endParaRPr>
          </a:p>
        </p:txBody>
      </p:sp>
      <p:sp>
        <p:nvSpPr>
          <p:cNvPr id="46" name="AutoShape 8"/>
          <p:cNvSpPr>
            <a:spLocks noChangeArrowheads="1"/>
          </p:cNvSpPr>
          <p:nvPr/>
        </p:nvSpPr>
        <p:spPr bwMode="gray">
          <a:xfrm>
            <a:off x="3200400" y="4080905"/>
            <a:ext cx="4350672" cy="576469"/>
          </a:xfrm>
          <a:prstGeom prst="roundRect">
            <a:avLst>
              <a:gd name="adj" fmla="val 50000"/>
            </a:avLst>
          </a:prstGeom>
          <a:gradFill rotWithShape="1">
            <a:gsLst>
              <a:gs pos="0">
                <a:schemeClr val="tx2"/>
              </a:gs>
              <a:gs pos="100000">
                <a:schemeClr val="tx2">
                  <a:gamma/>
                  <a:tint val="5882"/>
                  <a:invGamma/>
                </a:schemeClr>
              </a:gs>
            </a:gsLst>
            <a:lin ang="0" scaled="1"/>
          </a:gradFill>
          <a:ln w="38100"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r>
              <a:rPr lang="fa-IR" altLang="en-US" b="1" dirty="0">
                <a:solidFill>
                  <a:srgbClr val="0A2068"/>
                </a:solidFill>
                <a:cs typeface="B Mitra" panose="00000400000000000000" pitchFamily="2" charset="-78"/>
              </a:rPr>
              <a:t>22 میلیون ساعت کاری</a:t>
            </a:r>
            <a:endParaRPr lang="en-US" altLang="en-US" b="1" dirty="0">
              <a:solidFill>
                <a:srgbClr val="0A2068"/>
              </a:solidFill>
              <a:cs typeface="B Mitra" panose="00000400000000000000" pitchFamily="2" charset="-78"/>
            </a:endParaRPr>
          </a:p>
        </p:txBody>
      </p:sp>
    </p:spTree>
    <p:extLst>
      <p:ext uri="{BB962C8B-B14F-4D97-AF65-F5344CB8AC3E}">
        <p14:creationId xmlns:p14="http://schemas.microsoft.com/office/powerpoint/2010/main" val="3873955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روند ساخت</a:t>
            </a:r>
          </a:p>
        </p:txBody>
      </p:sp>
      <p:sp>
        <p:nvSpPr>
          <p:cNvPr id="4" name="AutoShape 4"/>
          <p:cNvSpPr>
            <a:spLocks noChangeArrowheads="1"/>
          </p:cNvSpPr>
          <p:nvPr/>
        </p:nvSpPr>
        <p:spPr bwMode="gray">
          <a:xfrm>
            <a:off x="228600" y="1150441"/>
            <a:ext cx="8610600" cy="1440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سازه ي اصلي برج بتن مسلح است که از نظر حجمي 45000 متر مکعب و از نظر وزني به 110000 تن مي رسد. براي اين سازه 192 شمع به طول 50 متر در زمين جاگذاري شده است. از نظر ميزان کار براي ساخت اين برج در پايان، 22 ميليون نفر- ساعت کار صورت گرفته است.</a:t>
            </a:r>
            <a:endParaRPr lang="en-US" sz="2400" dirty="0">
              <a:solidFill>
                <a:srgbClr val="211E54"/>
              </a:solidFill>
              <a:cs typeface="B Mitra" panose="00000400000000000000" pitchFamily="2" charset="-78"/>
            </a:endParaRPr>
          </a:p>
        </p:txBody>
      </p:sp>
      <p:sp>
        <p:nvSpPr>
          <p:cNvPr id="6" name="AutoShape 4"/>
          <p:cNvSpPr>
            <a:spLocks noChangeArrowheads="1"/>
          </p:cNvSpPr>
          <p:nvPr/>
        </p:nvSpPr>
        <p:spPr bwMode="gray">
          <a:xfrm>
            <a:off x="228600" y="2725309"/>
            <a:ext cx="8610600" cy="1440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7" name="Text Box 8"/>
          <p:cNvSpPr txBox="1">
            <a:spLocks noChangeArrowheads="1"/>
          </p:cNvSpPr>
          <p:nvPr/>
        </p:nvSpPr>
        <p:spPr bwMode="gray">
          <a:xfrm>
            <a:off x="381000" y="2760076"/>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پمپاژ بتن بصورت عمودي براي ارتفاعات زياد، بسيار سخت است. رکورد قبلي اين پمپاژ مربوط به يک واحد صنعتي نيرو در ايتاليا به ارتفاع 532 متر بوده است که اين رکورد با ارتفاع 601 متر پمپاژ عمودي در برج دبي شکسته شد.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39810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روند ساخت</a:t>
            </a:r>
          </a:p>
        </p:txBody>
      </p:sp>
      <p:sp>
        <p:nvSpPr>
          <p:cNvPr id="4" name="AutoShape 4"/>
          <p:cNvSpPr>
            <a:spLocks noChangeArrowheads="1"/>
          </p:cNvSpPr>
          <p:nvPr/>
        </p:nvSpPr>
        <p:spPr bwMode="gray">
          <a:xfrm>
            <a:off x="228600" y="1150441"/>
            <a:ext cx="8610600" cy="2202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برج دبي بيش از 500 هزار تن وزن دارد. اين ابرسازه بر روي فونداسيون مثلثي شکلي به ضخلمت 3.7 متر قرار گرفته و خود فونداسيون نيز توسط 192 شمع به قطر 1.5 متر و طول 50 متر نگه داشته مي‌شود. در فونداسيون برج از بتن با چگالي بالا و نفوذپذيري اندک، به همراه حفاطت کاتديک در زير آن استفاده شده تا هرگونه اثر مخرب ناشي از حملات شيميايي آب‌هاي زيرزميني را به حداقل برساند.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2306703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pic>
        <p:nvPicPr>
          <p:cNvPr id="98308" name="Picture 4" descr="http://www.som.com/FILE/17862/burjkhalifa_structural_1400x800_som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95399"/>
            <a:ext cx="8686800" cy="4962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0052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روند ساخت</a:t>
            </a:r>
          </a:p>
        </p:txBody>
      </p:sp>
      <p:sp>
        <p:nvSpPr>
          <p:cNvPr id="4" name="AutoShape 4"/>
          <p:cNvSpPr>
            <a:spLocks noChangeArrowheads="1"/>
          </p:cNvSpPr>
          <p:nvPr/>
        </p:nvSpPr>
        <p:spPr bwMode="gray">
          <a:xfrm>
            <a:off x="228600" y="1150441"/>
            <a:ext cx="8610600" cy="1604427"/>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b="1" dirty="0">
                <a:solidFill>
                  <a:srgbClr val="211E54"/>
                </a:solidFill>
                <a:cs typeface="B Mitra" panose="00000400000000000000" pitchFamily="2" charset="-78"/>
              </a:rPr>
              <a:t>پايه برج</a:t>
            </a:r>
            <a:endParaRPr lang="en-US" sz="2400" dirty="0">
              <a:solidFill>
                <a:srgbClr val="211E54"/>
              </a:solidFill>
              <a:cs typeface="B Mitra" panose="00000400000000000000" pitchFamily="2" charset="-78"/>
            </a:endParaRPr>
          </a:p>
          <a:p>
            <a:pPr algn="just" fontAlgn="base">
              <a:spcBef>
                <a:spcPct val="0"/>
              </a:spcBef>
              <a:spcAft>
                <a:spcPct val="0"/>
              </a:spcAft>
            </a:pPr>
            <a:r>
              <a:rPr lang="fa-IR" sz="2400" dirty="0">
                <a:solidFill>
                  <a:srgbClr val="211E54"/>
                </a:solidFill>
                <a:cs typeface="B Mitra" panose="00000400000000000000" pitchFamily="2" charset="-78"/>
              </a:rPr>
              <a:t>يکي از شاهکارهاي مهندسي که در برج نظر هر متخصصي را جلب مي‌کند، قرار دادن 500 هزار تن وزن برج بر روي يک فريم مثلث شکل با ارتفاع 3.7 متري است.اين فريم از ميلگردهايي به قطر 1.5 متر که در عمق 50 متري زمين فرو رفته است تشکيل شده‌است.</a:t>
            </a:r>
            <a:endParaRPr lang="en-US" sz="2400" dirty="0">
              <a:solidFill>
                <a:srgbClr val="211E54"/>
              </a:solidFill>
              <a:cs typeface="B Mitra" panose="00000400000000000000" pitchFamily="2" charset="-78"/>
            </a:endParaRPr>
          </a:p>
        </p:txBody>
      </p:sp>
      <p:sp>
        <p:nvSpPr>
          <p:cNvPr id="6" name="AutoShape 4"/>
          <p:cNvSpPr>
            <a:spLocks noChangeArrowheads="1"/>
          </p:cNvSpPr>
          <p:nvPr/>
        </p:nvSpPr>
        <p:spPr bwMode="gray">
          <a:xfrm>
            <a:off x="228600" y="3013233"/>
            <a:ext cx="8610600" cy="1604427"/>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7" name="Text Box 8"/>
          <p:cNvSpPr txBox="1">
            <a:spLocks noChangeArrowheads="1"/>
          </p:cNvSpPr>
          <p:nvPr/>
        </p:nvSpPr>
        <p:spPr bwMode="gray">
          <a:xfrm>
            <a:off x="381000" y="3048000"/>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b="1" dirty="0">
                <a:solidFill>
                  <a:srgbClr val="211E54"/>
                </a:solidFill>
                <a:cs typeface="B Mitra" panose="00000400000000000000" pitchFamily="2" charset="-78"/>
              </a:rPr>
              <a:t>مقابله با باد در ارتفاع 800 متري</a:t>
            </a:r>
            <a:endParaRPr lang="en-US" sz="2400" dirty="0">
              <a:solidFill>
                <a:srgbClr val="211E54"/>
              </a:solidFill>
              <a:cs typeface="B Mitra" panose="00000400000000000000" pitchFamily="2" charset="-78"/>
            </a:endParaRPr>
          </a:p>
          <a:p>
            <a:pPr algn="just" fontAlgn="base">
              <a:spcBef>
                <a:spcPct val="0"/>
              </a:spcBef>
              <a:spcAft>
                <a:spcPct val="0"/>
              </a:spcAft>
            </a:pPr>
            <a:r>
              <a:rPr lang="fa-IR" sz="2400" dirty="0">
                <a:solidFill>
                  <a:srgbClr val="211E54"/>
                </a:solidFill>
                <a:cs typeface="B Mitra" panose="00000400000000000000" pitchFamily="2" charset="-78"/>
              </a:rPr>
              <a:t>بيش از 40 تست تونل باد مختلف بر روي برج خليفه انجام شده‌است تا تمام آثار باد در ارتفاع 800 متري از سطح دريا بر روي برج مشخص شود.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2796839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pic>
        <p:nvPicPr>
          <p:cNvPr id="101378" name="Picture 2" descr="http://www.som.com/FILE/17858/burjkhalifa_structural_700x800_som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1546" y="1295400"/>
            <a:ext cx="4660541" cy="5325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068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روند ساخت</a:t>
            </a:r>
          </a:p>
        </p:txBody>
      </p:sp>
      <p:sp>
        <p:nvSpPr>
          <p:cNvPr id="4" name="AutoShape 4"/>
          <p:cNvSpPr>
            <a:spLocks noChangeArrowheads="1"/>
          </p:cNvSpPr>
          <p:nvPr/>
        </p:nvSpPr>
        <p:spPr bwMode="gray">
          <a:xfrm>
            <a:off x="228600" y="1150441"/>
            <a:ext cx="8610600" cy="2343091"/>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پمپاژ بتن به‌صورت عمودي براي ارتفاعات زياد، بسيار سخت است. رکورد قبلي مربوط به يک واحد صنعتي نيروگاهي در ايتاليا به ارتفاع 532 متر بود که اين رکورد با پمپاژ عمودي بتن تا ارتفاع 601 متر در برج دبي شکسته شد. رسيدن بتن به چنين ارتفاعي حدود 30 دقيقه طول مي‌کشد، بنابراين مهندسان مجبور بودند ترکيب بتن را به گونه‌اي تغيير دهند که در اين مدت سيال باقي بماند. هم‌چنين براي پمپاژ بتن تا اين ارتفاع به پمپ‌هاي بسيار قوي احتياج است، به‌طوري‌که فشار بتن در طول عمليات پمپاژ به حدود 200 اتمسفر (معادل فشار آب در عمق 2 کيلومتري) رسيد.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143098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pic>
        <p:nvPicPr>
          <p:cNvPr id="103426" name="Picture 2" descr="https://puserscontentstorage.blob.core.windows.net/userimages/a2f91333-590d-4350-b213-86c1831a8757/005b6f80-9cfe-49b3-8d41-21ea7e694ee5image2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150441"/>
            <a:ext cx="8229600" cy="5505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88256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 سازه</a:t>
            </a:r>
            <a:endParaRPr lang="en-US" sz="4400" dirty="0">
              <a:solidFill>
                <a:srgbClr val="FFFFFF"/>
              </a:solidFill>
              <a:cs typeface="B Titr" panose="00000700000000000000" pitchFamily="2" charset="-78"/>
            </a:endParaRPr>
          </a:p>
        </p:txBody>
      </p:sp>
      <p:pic>
        <p:nvPicPr>
          <p:cNvPr id="106498" name="Picture 2" descr="https://www.newcivilengineer.com/pictures/2000x2000fit/2/8/1/1217281_090205_international_structure_ME_The_Burj_Dubai_tower_construc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4317" y="1158647"/>
            <a:ext cx="5607083" cy="5607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71032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p>
        </p:txBody>
      </p:sp>
      <p:sp>
        <p:nvSpPr>
          <p:cNvPr id="4" name="AutoShape 4"/>
          <p:cNvSpPr>
            <a:spLocks noChangeArrowheads="1"/>
          </p:cNvSpPr>
          <p:nvPr/>
        </p:nvSpPr>
        <p:spPr bwMode="gray">
          <a:xfrm>
            <a:off x="228600" y="1150441"/>
            <a:ext cx="8610600" cy="1440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b="1" dirty="0">
                <a:solidFill>
                  <a:srgbClr val="211E54"/>
                </a:solidFill>
                <a:cs typeface="B Mitra" panose="00000400000000000000" pitchFamily="2" charset="-78"/>
              </a:rPr>
              <a:t>وسايل حمل و نقل به بالاي برج</a:t>
            </a:r>
            <a:endParaRPr lang="en-US" sz="2400" dirty="0">
              <a:solidFill>
                <a:srgbClr val="211E54"/>
              </a:solidFill>
              <a:cs typeface="B Mitra" panose="00000400000000000000" pitchFamily="2" charset="-78"/>
            </a:endParaRPr>
          </a:p>
          <a:p>
            <a:pPr algn="just" fontAlgn="base">
              <a:spcBef>
                <a:spcPct val="0"/>
              </a:spcBef>
              <a:spcAft>
                <a:spcPct val="0"/>
              </a:spcAft>
            </a:pPr>
            <a:r>
              <a:rPr lang="fa-IR" sz="2400" dirty="0">
                <a:solidFill>
                  <a:srgbClr val="211E54"/>
                </a:solidFill>
                <a:cs typeface="B Mitra" panose="00000400000000000000" pitchFamily="2" charset="-78"/>
              </a:rPr>
              <a:t>در برج خليفه 58 آسانسور و 8 پله برقي به طور مداوم کار حمل و نقل ساکنين به طبقات مختلف برج را انجام مي‌دهند.</a:t>
            </a:r>
            <a:endParaRPr lang="en-US" sz="2400" dirty="0">
              <a:solidFill>
                <a:srgbClr val="211E54"/>
              </a:solidFill>
              <a:cs typeface="B Mitra" panose="00000400000000000000" pitchFamily="2" charset="-78"/>
            </a:endParaRPr>
          </a:p>
        </p:txBody>
      </p:sp>
      <p:sp>
        <p:nvSpPr>
          <p:cNvPr id="6" name="AutoShape 4"/>
          <p:cNvSpPr>
            <a:spLocks noChangeArrowheads="1"/>
          </p:cNvSpPr>
          <p:nvPr/>
        </p:nvSpPr>
        <p:spPr bwMode="gray">
          <a:xfrm>
            <a:off x="228600" y="2860833"/>
            <a:ext cx="8610600" cy="1440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7" name="Text Box 8"/>
          <p:cNvSpPr txBox="1">
            <a:spLocks noChangeArrowheads="1"/>
          </p:cNvSpPr>
          <p:nvPr/>
        </p:nvSpPr>
        <p:spPr bwMode="gray">
          <a:xfrm>
            <a:off x="381000" y="2895600"/>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آسانسور بار و آتش‌نشاني برج توانايي حمل 5500 کيلوگرم جرم را دارد و بلندترين آسانسور باري جهان است. آسانسورهاي برج قابليت برنامه ريزي هوشمند براي مواقع تخليه اضطراري و آتش‌سوزي را دارند.</a:t>
            </a:r>
            <a:endParaRPr lang="en-US" sz="2400" dirty="0">
              <a:solidFill>
                <a:srgbClr val="211E54"/>
              </a:solidFill>
              <a:cs typeface="B Mitra" panose="00000400000000000000" pitchFamily="2" charset="-78"/>
            </a:endParaRPr>
          </a:p>
        </p:txBody>
      </p:sp>
      <p:sp>
        <p:nvSpPr>
          <p:cNvPr id="8" name="AutoShape 4"/>
          <p:cNvSpPr>
            <a:spLocks noChangeArrowheads="1"/>
          </p:cNvSpPr>
          <p:nvPr/>
        </p:nvSpPr>
        <p:spPr bwMode="gray">
          <a:xfrm>
            <a:off x="228600" y="4576316"/>
            <a:ext cx="8610600" cy="14403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 name="Text Box 8"/>
          <p:cNvSpPr txBox="1">
            <a:spLocks noChangeArrowheads="1"/>
          </p:cNvSpPr>
          <p:nvPr/>
        </p:nvSpPr>
        <p:spPr bwMode="gray">
          <a:xfrm>
            <a:off x="381000" y="4611083"/>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چند آسانسور که به افراد نمايي از بيرون برج را مي‌دهند ظرفيت 12 تا 14 نفر را دارند و با سرعت 10 متر بر ثانيه حرکت مي‌کنند. با استفاده از سريعترين آسانسورهاي جهان که سرعت آن به چهل کيلومتر در ساعت مي رسد، رسيدن به قله اين برج فقط دو دقيقه طول مي کشد.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32299565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p>
        </p:txBody>
      </p:sp>
      <p:sp>
        <p:nvSpPr>
          <p:cNvPr id="4" name="AutoShape 4"/>
          <p:cNvSpPr>
            <a:spLocks noChangeArrowheads="1"/>
          </p:cNvSpPr>
          <p:nvPr/>
        </p:nvSpPr>
        <p:spPr bwMode="gray">
          <a:xfrm>
            <a:off x="228600" y="1150441"/>
            <a:ext cx="8610600" cy="17451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سريعترين آسانسور جهان در اين برج مستقر شده است که سرعت آن 18 متر در ثانيه است، سريعترين آسانسور بعد از برج دبي مربوط به برج تايپه 101 است که سرعتي معادل 16.3 متر در ثانيه دارد. برج دبي شامل 52 آسانسور است که بصورت دو عرشه اي ساخته شده اند و هرکدام توانايي جابجايي 42 نفر را در يک زمان را دارند.</a:t>
            </a:r>
            <a:endParaRPr lang="en-US" sz="2400" dirty="0">
              <a:solidFill>
                <a:srgbClr val="211E54"/>
              </a:solidFill>
              <a:cs typeface="B Mitra" panose="00000400000000000000" pitchFamily="2" charset="-78"/>
            </a:endParaRPr>
          </a:p>
        </p:txBody>
      </p:sp>
      <p:sp>
        <p:nvSpPr>
          <p:cNvPr id="6" name="AutoShape 4"/>
          <p:cNvSpPr>
            <a:spLocks noChangeArrowheads="1"/>
          </p:cNvSpPr>
          <p:nvPr/>
        </p:nvSpPr>
        <p:spPr bwMode="gray">
          <a:xfrm>
            <a:off x="228600" y="3089433"/>
            <a:ext cx="8610600" cy="17451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7" name="Text Box 8"/>
          <p:cNvSpPr txBox="1">
            <a:spLocks noChangeArrowheads="1"/>
          </p:cNvSpPr>
          <p:nvPr/>
        </p:nvSpPr>
        <p:spPr bwMode="gray">
          <a:xfrm>
            <a:off x="381000" y="3124200"/>
            <a:ext cx="831136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ايمني برج در برابر آتش و سرعت تخليه برج، از فاکتورهاي مهم طراحي برج دبي بوده است. تمام راه‌پله‌ها با بتن احاطه شده و آسانسور باري و آتش‌نشاني برج 5500 کيلوگرم ظرفيت دارد. از آن‌جا که منطقاً انتظار نمي‌رود مردم 160 طبقه را پياده طي کنند، هر 25 طبقه، پناهگاه‌هايي با سيستم تهويه براي مواقع اضطراري وجود دارد.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1968045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65" name="Group 11"/>
          <p:cNvGrpSpPr>
            <a:grpSpLocks/>
          </p:cNvGrpSpPr>
          <p:nvPr/>
        </p:nvGrpSpPr>
        <p:grpSpPr bwMode="auto">
          <a:xfrm>
            <a:off x="3097212" y="533400"/>
            <a:ext cx="2998788" cy="1601788"/>
            <a:chOff x="1997" y="1314"/>
            <a:chExt cx="1889" cy="1009"/>
          </a:xfrm>
        </p:grpSpPr>
        <p:grpSp>
          <p:nvGrpSpPr>
            <p:cNvPr id="266" name="Group 12"/>
            <p:cNvGrpSpPr>
              <a:grpSpLocks/>
            </p:cNvGrpSpPr>
            <p:nvPr/>
          </p:nvGrpSpPr>
          <p:grpSpPr bwMode="auto">
            <a:xfrm>
              <a:off x="1997" y="1404"/>
              <a:ext cx="1889" cy="919"/>
              <a:chOff x="1973" y="1027"/>
              <a:chExt cx="1926" cy="937"/>
            </a:xfrm>
          </p:grpSpPr>
          <p:sp>
            <p:nvSpPr>
              <p:cNvPr id="271" name="Oval 13"/>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272" name="Oval 14"/>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267" name="Oval 15"/>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rtl="0" fontAlgn="base">
                <a:spcBef>
                  <a:spcPct val="0"/>
                </a:spcBef>
                <a:spcAft>
                  <a:spcPct val="0"/>
                </a:spcAft>
              </a:pPr>
              <a:endParaRPr lang="en-US">
                <a:solidFill>
                  <a:srgbClr val="FFFFFF"/>
                </a:solidFill>
              </a:endParaRPr>
            </a:p>
          </p:txBody>
        </p:sp>
        <p:sp>
          <p:nvSpPr>
            <p:cNvPr id="268" name="Oval 16"/>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rtl="0" fontAlgn="base">
                <a:spcBef>
                  <a:spcPct val="0"/>
                </a:spcBef>
                <a:spcAft>
                  <a:spcPct val="0"/>
                </a:spcAft>
              </a:pPr>
              <a:endParaRPr lang="en-US">
                <a:solidFill>
                  <a:srgbClr val="FFFFFF"/>
                </a:solidFill>
              </a:endParaRPr>
            </a:p>
          </p:txBody>
        </p:sp>
        <p:sp>
          <p:nvSpPr>
            <p:cNvPr id="269" name="Oval 17"/>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rtl="0" fontAlgn="base">
                <a:spcBef>
                  <a:spcPct val="0"/>
                </a:spcBef>
                <a:spcAft>
                  <a:spcPct val="0"/>
                </a:spcAft>
              </a:pPr>
              <a:endParaRPr lang="en-US">
                <a:solidFill>
                  <a:srgbClr val="FFFFFF"/>
                </a:solidFill>
              </a:endParaRPr>
            </a:p>
          </p:txBody>
        </p:sp>
        <p:sp>
          <p:nvSpPr>
            <p:cNvPr id="270" name="Oval 18"/>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l" rtl="0" fontAlgn="base">
                <a:spcBef>
                  <a:spcPct val="0"/>
                </a:spcBef>
                <a:spcAft>
                  <a:spcPct val="0"/>
                </a:spcAft>
              </a:pPr>
              <a:endParaRPr lang="en-US">
                <a:solidFill>
                  <a:srgbClr val="FFFFFF"/>
                </a:solidFill>
              </a:endParaRPr>
            </a:p>
          </p:txBody>
        </p:sp>
      </p:grpSp>
      <p:sp>
        <p:nvSpPr>
          <p:cNvPr id="273" name="Text Box 19"/>
          <p:cNvSpPr txBox="1">
            <a:spLocks noChangeArrowheads="1"/>
          </p:cNvSpPr>
          <p:nvPr/>
        </p:nvSpPr>
        <p:spPr bwMode="auto">
          <a:xfrm>
            <a:off x="3447034" y="845492"/>
            <a:ext cx="22060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000000"/>
                </a:solidFill>
              </a:rPr>
              <a:t>تاریخ های مهم اجرا</a:t>
            </a:r>
            <a:endParaRPr lang="en-US" altLang="en-US" sz="1400" dirty="0">
              <a:solidFill>
                <a:srgbClr val="000000"/>
              </a:solidFill>
            </a:endParaRPr>
          </a:p>
        </p:txBody>
      </p:sp>
      <p:sp>
        <p:nvSpPr>
          <p:cNvPr id="274" name="AutoShape 5"/>
          <p:cNvSpPr>
            <a:spLocks noChangeArrowheads="1"/>
          </p:cNvSpPr>
          <p:nvPr/>
        </p:nvSpPr>
        <p:spPr bwMode="auto">
          <a:xfrm>
            <a:off x="4876800" y="2438400"/>
            <a:ext cx="3810000" cy="3886200"/>
          </a:xfrm>
          <a:prstGeom prst="roundRect">
            <a:avLst>
              <a:gd name="adj" fmla="val 16667"/>
            </a:avLst>
          </a:prstGeom>
          <a:gradFill rotWithShape="1">
            <a:gsLst>
              <a:gs pos="0">
                <a:srgbClr val="99CCFF"/>
              </a:gs>
              <a:gs pos="100000">
                <a:srgbClr val="99CCFF">
                  <a:gamma/>
                  <a:tint val="27451"/>
                  <a:invGamma/>
                </a:srgbClr>
              </a:gs>
            </a:gsLst>
            <a:lin ang="5400000" scaled="1"/>
          </a:gradFill>
          <a:ln w="381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endParaRPr lang="en-US" altLang="en-US">
              <a:solidFill>
                <a:srgbClr val="FFFFFF"/>
              </a:solidFill>
              <a:latin typeface="Verdana" panose="020B0604030504040204" pitchFamily="34" charset="0"/>
            </a:endParaRPr>
          </a:p>
        </p:txBody>
      </p:sp>
      <p:sp>
        <p:nvSpPr>
          <p:cNvPr id="276" name="AutoShape 5"/>
          <p:cNvSpPr>
            <a:spLocks noChangeArrowheads="1"/>
          </p:cNvSpPr>
          <p:nvPr/>
        </p:nvSpPr>
        <p:spPr bwMode="auto">
          <a:xfrm>
            <a:off x="457200" y="2438400"/>
            <a:ext cx="3810000" cy="3886200"/>
          </a:xfrm>
          <a:prstGeom prst="roundRect">
            <a:avLst>
              <a:gd name="adj" fmla="val 16667"/>
            </a:avLst>
          </a:prstGeom>
          <a:gradFill rotWithShape="1">
            <a:gsLst>
              <a:gs pos="0">
                <a:srgbClr val="99CCFF"/>
              </a:gs>
              <a:gs pos="100000">
                <a:srgbClr val="99CCFF">
                  <a:gamma/>
                  <a:tint val="27451"/>
                  <a:invGamma/>
                </a:srgbClr>
              </a:gs>
            </a:gsLst>
            <a:lin ang="5400000" scaled="1"/>
          </a:gradFill>
          <a:ln w="381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rtl="0" eaLnBrk="0" fontAlgn="base" hangingPunct="0">
              <a:spcBef>
                <a:spcPct val="0"/>
              </a:spcBef>
              <a:spcAft>
                <a:spcPct val="0"/>
              </a:spcAft>
            </a:pPr>
            <a:endParaRPr lang="en-US" altLang="en-US" dirty="0">
              <a:solidFill>
                <a:srgbClr val="FFFFFF"/>
              </a:solidFill>
              <a:latin typeface="Verdana" panose="020B0604030504040204" pitchFamily="34" charset="0"/>
            </a:endParaRPr>
          </a:p>
        </p:txBody>
      </p:sp>
      <p:sp>
        <p:nvSpPr>
          <p:cNvPr id="46" name="TextBox 45"/>
          <p:cNvSpPr txBox="1"/>
          <p:nvPr/>
        </p:nvSpPr>
        <p:spPr>
          <a:xfrm>
            <a:off x="5029200" y="2438400"/>
            <a:ext cx="3505200" cy="4154984"/>
          </a:xfrm>
          <a:prstGeom prst="rect">
            <a:avLst/>
          </a:prstGeom>
          <a:noFill/>
        </p:spPr>
        <p:txBody>
          <a:bodyPr wrap="square" rtlCol="0">
            <a:spAutoFit/>
          </a:bodyPr>
          <a:lstStyle/>
          <a:p>
            <a:pPr algn="ctr" fontAlgn="base">
              <a:spcBef>
                <a:spcPct val="0"/>
              </a:spcBef>
              <a:spcAft>
                <a:spcPct val="0"/>
              </a:spcAft>
            </a:pPr>
            <a:r>
              <a:rPr lang="fa-IR" sz="2400" dirty="0">
                <a:solidFill>
                  <a:srgbClr val="211E54"/>
                </a:solidFill>
                <a:cs typeface="B Mitra" panose="00000400000000000000" pitchFamily="2" charset="-78"/>
              </a:rPr>
              <a:t>ژانويه 2004 / دي 1382</a:t>
            </a:r>
            <a:r>
              <a:rPr lang="fa-IR" sz="2400" dirty="0">
                <a:solidFill>
                  <a:srgbClr val="211E54"/>
                </a:solidFill>
                <a:cs typeface="B Mitra" panose="00000400000000000000" pitchFamily="2" charset="-78"/>
              </a:rPr>
              <a:t>:</a:t>
            </a:r>
          </a:p>
          <a:p>
            <a:pPr algn="ctr" fontAlgn="base">
              <a:spcBef>
                <a:spcPct val="0"/>
              </a:spcBef>
              <a:spcAft>
                <a:spcPct val="0"/>
              </a:spcAft>
            </a:pPr>
            <a:r>
              <a:rPr lang="fa-IR" sz="2400" dirty="0">
                <a:solidFill>
                  <a:srgbClr val="211E54"/>
                </a:solidFill>
                <a:cs typeface="B Mitra" panose="00000400000000000000" pitchFamily="2" charset="-78"/>
              </a:rPr>
              <a:t> </a:t>
            </a:r>
            <a:r>
              <a:rPr lang="fa-IR" sz="2400" dirty="0">
                <a:solidFill>
                  <a:srgbClr val="211E54"/>
                </a:solidFill>
                <a:cs typeface="B Mitra" panose="00000400000000000000" pitchFamily="2" charset="-78"/>
              </a:rPr>
              <a:t>آغاز عمليات خاکبرداري</a:t>
            </a:r>
            <a:endParaRPr lang="en-US" sz="2400" dirty="0">
              <a:solidFill>
                <a:srgbClr val="211E54"/>
              </a:solidFill>
              <a:cs typeface="B Mitra" panose="00000400000000000000" pitchFamily="2" charset="-78"/>
            </a:endParaRPr>
          </a:p>
          <a:p>
            <a:pPr algn="ctr" fontAlgn="base">
              <a:spcBef>
                <a:spcPct val="0"/>
              </a:spcBef>
              <a:spcAft>
                <a:spcPct val="0"/>
              </a:spcAft>
            </a:pPr>
            <a:r>
              <a:rPr lang="fa-IR" sz="2400" dirty="0">
                <a:solidFill>
                  <a:srgbClr val="211E54"/>
                </a:solidFill>
                <a:cs typeface="B Mitra" panose="00000400000000000000" pitchFamily="2" charset="-78"/>
              </a:rPr>
              <a:t>فوريه 2004 / بهمن 1382</a:t>
            </a:r>
            <a:r>
              <a:rPr lang="fa-IR" sz="2400" dirty="0">
                <a:solidFill>
                  <a:srgbClr val="211E54"/>
                </a:solidFill>
                <a:cs typeface="B Mitra" panose="00000400000000000000" pitchFamily="2" charset="-78"/>
              </a:rPr>
              <a:t>:</a:t>
            </a:r>
          </a:p>
          <a:p>
            <a:pPr algn="ctr" fontAlgn="base">
              <a:spcBef>
                <a:spcPct val="0"/>
              </a:spcBef>
              <a:spcAft>
                <a:spcPct val="0"/>
              </a:spcAft>
            </a:pPr>
            <a:r>
              <a:rPr lang="fa-IR" sz="2400" dirty="0">
                <a:solidFill>
                  <a:srgbClr val="211E54"/>
                </a:solidFill>
                <a:cs typeface="B Mitra" panose="00000400000000000000" pitchFamily="2" charset="-78"/>
              </a:rPr>
              <a:t> </a:t>
            </a:r>
            <a:r>
              <a:rPr lang="fa-IR" sz="2400" dirty="0">
                <a:solidFill>
                  <a:srgbClr val="211E54"/>
                </a:solidFill>
                <a:cs typeface="B Mitra" panose="00000400000000000000" pitchFamily="2" charset="-78"/>
              </a:rPr>
              <a:t>آغاز شمع‌کوبي فونداسيون</a:t>
            </a:r>
            <a:endParaRPr lang="en-US" sz="2400" dirty="0">
              <a:solidFill>
                <a:srgbClr val="211E54"/>
              </a:solidFill>
              <a:cs typeface="B Mitra" panose="00000400000000000000" pitchFamily="2" charset="-78"/>
            </a:endParaRPr>
          </a:p>
          <a:p>
            <a:pPr algn="ctr" fontAlgn="base">
              <a:spcBef>
                <a:spcPct val="0"/>
              </a:spcBef>
              <a:spcAft>
                <a:spcPct val="0"/>
              </a:spcAft>
            </a:pPr>
            <a:r>
              <a:rPr lang="fa-IR" sz="2400" dirty="0">
                <a:solidFill>
                  <a:srgbClr val="211E54"/>
                </a:solidFill>
                <a:cs typeface="B Mitra" panose="00000400000000000000" pitchFamily="2" charset="-78"/>
              </a:rPr>
              <a:t>مارس 2005 / فروردين 1384: </a:t>
            </a:r>
            <a:endParaRPr lang="fa-IR" sz="2400" dirty="0">
              <a:solidFill>
                <a:srgbClr val="211E54"/>
              </a:solidFill>
              <a:cs typeface="B Mitra" panose="00000400000000000000" pitchFamily="2" charset="-78"/>
            </a:endParaRPr>
          </a:p>
          <a:p>
            <a:pPr algn="ctr" fontAlgn="base">
              <a:spcBef>
                <a:spcPct val="0"/>
              </a:spcBef>
              <a:spcAft>
                <a:spcPct val="0"/>
              </a:spcAft>
            </a:pPr>
            <a:r>
              <a:rPr lang="fa-IR" sz="2400" dirty="0">
                <a:solidFill>
                  <a:srgbClr val="211E54"/>
                </a:solidFill>
                <a:cs typeface="B Mitra" panose="00000400000000000000" pitchFamily="2" charset="-78"/>
              </a:rPr>
              <a:t>آغاز </a:t>
            </a:r>
            <a:r>
              <a:rPr lang="fa-IR" sz="2400" dirty="0">
                <a:solidFill>
                  <a:srgbClr val="211E54"/>
                </a:solidFill>
                <a:cs typeface="B Mitra" panose="00000400000000000000" pitchFamily="2" charset="-78"/>
              </a:rPr>
              <a:t>ساخت سازه برج</a:t>
            </a:r>
            <a:endParaRPr lang="en-US" sz="2400" dirty="0">
              <a:solidFill>
                <a:srgbClr val="211E54"/>
              </a:solidFill>
              <a:cs typeface="B Mitra" panose="00000400000000000000" pitchFamily="2" charset="-78"/>
            </a:endParaRPr>
          </a:p>
          <a:p>
            <a:pPr algn="ctr" fontAlgn="base">
              <a:spcBef>
                <a:spcPct val="0"/>
              </a:spcBef>
              <a:spcAft>
                <a:spcPct val="0"/>
              </a:spcAft>
            </a:pPr>
            <a:r>
              <a:rPr lang="fa-IR" sz="2400" dirty="0">
                <a:solidFill>
                  <a:srgbClr val="211E54"/>
                </a:solidFill>
                <a:cs typeface="B Mitra" panose="00000400000000000000" pitchFamily="2" charset="-78"/>
              </a:rPr>
              <a:t>ژوئن 2006 / خرداد 1385</a:t>
            </a:r>
            <a:r>
              <a:rPr lang="fa-IR" sz="2400" dirty="0">
                <a:solidFill>
                  <a:srgbClr val="211E54"/>
                </a:solidFill>
                <a:cs typeface="B Mitra" panose="00000400000000000000" pitchFamily="2" charset="-78"/>
              </a:rPr>
              <a:t>:</a:t>
            </a:r>
          </a:p>
          <a:p>
            <a:pPr algn="ctr" fontAlgn="base">
              <a:spcBef>
                <a:spcPct val="0"/>
              </a:spcBef>
              <a:spcAft>
                <a:spcPct val="0"/>
              </a:spcAft>
            </a:pPr>
            <a:r>
              <a:rPr lang="fa-IR" sz="2400" dirty="0">
                <a:solidFill>
                  <a:srgbClr val="211E54"/>
                </a:solidFill>
                <a:cs typeface="B Mitra" panose="00000400000000000000" pitchFamily="2" charset="-78"/>
              </a:rPr>
              <a:t> </a:t>
            </a:r>
            <a:r>
              <a:rPr lang="fa-IR" sz="2400" dirty="0">
                <a:solidFill>
                  <a:srgbClr val="211E54"/>
                </a:solidFill>
                <a:cs typeface="B Mitra" panose="00000400000000000000" pitchFamily="2" charset="-78"/>
              </a:rPr>
              <a:t>رسيدن برج به طبقه پنجاهم</a:t>
            </a:r>
            <a:endParaRPr lang="en-US" sz="2400" dirty="0">
              <a:solidFill>
                <a:srgbClr val="211E54"/>
              </a:solidFill>
              <a:cs typeface="B Mitra" panose="00000400000000000000" pitchFamily="2" charset="-78"/>
            </a:endParaRPr>
          </a:p>
          <a:p>
            <a:pPr algn="ctr" fontAlgn="base">
              <a:spcBef>
                <a:spcPct val="0"/>
              </a:spcBef>
              <a:spcAft>
                <a:spcPct val="0"/>
              </a:spcAft>
            </a:pPr>
            <a:r>
              <a:rPr lang="fa-IR" sz="2400" dirty="0">
                <a:solidFill>
                  <a:srgbClr val="211E54"/>
                </a:solidFill>
                <a:cs typeface="B Mitra" panose="00000400000000000000" pitchFamily="2" charset="-78"/>
              </a:rPr>
              <a:t>ژانويه 2007 / دي 1385</a:t>
            </a:r>
            <a:r>
              <a:rPr lang="fa-IR" sz="2400" dirty="0">
                <a:solidFill>
                  <a:srgbClr val="211E54"/>
                </a:solidFill>
                <a:cs typeface="B Mitra" panose="00000400000000000000" pitchFamily="2" charset="-78"/>
              </a:rPr>
              <a:t>:</a:t>
            </a:r>
          </a:p>
          <a:p>
            <a:pPr algn="ctr" fontAlgn="base">
              <a:spcBef>
                <a:spcPct val="0"/>
              </a:spcBef>
              <a:spcAft>
                <a:spcPct val="0"/>
              </a:spcAft>
            </a:pPr>
            <a:r>
              <a:rPr lang="fa-IR" sz="2400" dirty="0">
                <a:solidFill>
                  <a:srgbClr val="211E54"/>
                </a:solidFill>
                <a:cs typeface="B Mitra" panose="00000400000000000000" pitchFamily="2" charset="-78"/>
              </a:rPr>
              <a:t> </a:t>
            </a:r>
            <a:r>
              <a:rPr lang="fa-IR" sz="2400" dirty="0">
                <a:solidFill>
                  <a:srgbClr val="211E54"/>
                </a:solidFill>
                <a:cs typeface="B Mitra" panose="00000400000000000000" pitchFamily="2" charset="-78"/>
              </a:rPr>
              <a:t>رسيدن برج به طبقه صدم</a:t>
            </a:r>
            <a:endParaRPr lang="en-US" sz="2400" dirty="0">
              <a:solidFill>
                <a:srgbClr val="211E54"/>
              </a:solidFill>
              <a:cs typeface="B Mitra" panose="00000400000000000000" pitchFamily="2" charset="-78"/>
            </a:endParaRPr>
          </a:p>
          <a:p>
            <a:pPr algn="ctr" rtl="0" fontAlgn="base">
              <a:spcBef>
                <a:spcPct val="0"/>
              </a:spcBef>
              <a:spcAft>
                <a:spcPct val="0"/>
              </a:spcAft>
            </a:pPr>
            <a:endParaRPr lang="en-US" sz="2400" dirty="0">
              <a:solidFill>
                <a:srgbClr val="211E54"/>
              </a:solidFill>
              <a:cs typeface="B Mitra" panose="00000400000000000000" pitchFamily="2" charset="-78"/>
            </a:endParaRPr>
          </a:p>
        </p:txBody>
      </p:sp>
      <p:sp>
        <p:nvSpPr>
          <p:cNvPr id="279" name="TextBox 278"/>
          <p:cNvSpPr txBox="1"/>
          <p:nvPr/>
        </p:nvSpPr>
        <p:spPr>
          <a:xfrm>
            <a:off x="304800" y="2438400"/>
            <a:ext cx="4038600" cy="3985706"/>
          </a:xfrm>
          <a:prstGeom prst="rect">
            <a:avLst/>
          </a:prstGeom>
          <a:noFill/>
        </p:spPr>
        <p:txBody>
          <a:bodyPr wrap="square" rtlCol="0">
            <a:spAutoFit/>
          </a:bodyPr>
          <a:lstStyle/>
          <a:p>
            <a:pPr algn="ctr" fontAlgn="base">
              <a:spcBef>
                <a:spcPct val="0"/>
              </a:spcBef>
              <a:spcAft>
                <a:spcPct val="0"/>
              </a:spcAft>
            </a:pPr>
            <a:r>
              <a:rPr lang="fa-IR" sz="2300" dirty="0">
                <a:solidFill>
                  <a:srgbClr val="211E54"/>
                </a:solidFill>
                <a:cs typeface="B Mitra" panose="00000400000000000000" pitchFamily="2" charset="-78"/>
              </a:rPr>
              <a:t>جولاي 2007 / تير 1386: </a:t>
            </a:r>
            <a:endParaRPr lang="fa-IR"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رسيدن به </a:t>
            </a:r>
            <a:r>
              <a:rPr lang="fa-IR" sz="2300" dirty="0">
                <a:solidFill>
                  <a:srgbClr val="211E54"/>
                </a:solidFill>
                <a:cs typeface="B Mitra" panose="00000400000000000000" pitchFamily="2" charset="-78"/>
              </a:rPr>
              <a:t>طبقه </a:t>
            </a:r>
            <a:r>
              <a:rPr lang="fa-IR" sz="2300" dirty="0">
                <a:solidFill>
                  <a:srgbClr val="211E54"/>
                </a:solidFill>
                <a:cs typeface="B Mitra" panose="00000400000000000000" pitchFamily="2" charset="-78"/>
              </a:rPr>
              <a:t>141، مرتفع‌ترين </a:t>
            </a:r>
            <a:r>
              <a:rPr lang="fa-IR" sz="2300" dirty="0">
                <a:solidFill>
                  <a:srgbClr val="211E54"/>
                </a:solidFill>
                <a:cs typeface="B Mitra" panose="00000400000000000000" pitchFamily="2" charset="-78"/>
              </a:rPr>
              <a:t>ساختمان دنيا</a:t>
            </a:r>
            <a:endParaRPr lang="en-US"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آوريل 2008 / ارديبهشت 1387: </a:t>
            </a:r>
            <a:endParaRPr lang="fa-IR"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رسيدن به </a:t>
            </a:r>
            <a:r>
              <a:rPr lang="fa-IR" sz="2300" dirty="0">
                <a:solidFill>
                  <a:srgbClr val="211E54"/>
                </a:solidFill>
                <a:cs typeface="B Mitra" panose="00000400000000000000" pitchFamily="2" charset="-78"/>
              </a:rPr>
              <a:t>طبقه 160، بلندترين </a:t>
            </a:r>
            <a:r>
              <a:rPr lang="fa-IR" sz="2300" dirty="0">
                <a:solidFill>
                  <a:srgbClr val="211E54"/>
                </a:solidFill>
                <a:cs typeface="B Mitra" panose="00000400000000000000" pitchFamily="2" charset="-78"/>
              </a:rPr>
              <a:t>ساخت </a:t>
            </a:r>
            <a:r>
              <a:rPr lang="fa-IR" sz="2300" dirty="0">
                <a:solidFill>
                  <a:srgbClr val="211E54"/>
                </a:solidFill>
                <a:cs typeface="B Mitra" panose="00000400000000000000" pitchFamily="2" charset="-78"/>
              </a:rPr>
              <a:t>دست بشر</a:t>
            </a:r>
            <a:endParaRPr lang="en-US"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ژانويه 2009 / دي 1387: </a:t>
            </a:r>
            <a:endParaRPr lang="fa-IR"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تکميل </a:t>
            </a:r>
            <a:r>
              <a:rPr lang="fa-IR" sz="2300" dirty="0">
                <a:solidFill>
                  <a:srgbClr val="211E54"/>
                </a:solidFill>
                <a:cs typeface="B Mitra" panose="00000400000000000000" pitchFamily="2" charset="-78"/>
              </a:rPr>
              <a:t>منار مخروطي راس </a:t>
            </a:r>
            <a:r>
              <a:rPr lang="fa-IR" sz="2300" dirty="0">
                <a:solidFill>
                  <a:srgbClr val="211E54"/>
                </a:solidFill>
                <a:cs typeface="B Mitra" panose="00000400000000000000" pitchFamily="2" charset="-78"/>
              </a:rPr>
              <a:t>برج، ارتفاع </a:t>
            </a:r>
            <a:r>
              <a:rPr lang="fa-IR" sz="2300" dirty="0">
                <a:solidFill>
                  <a:srgbClr val="211E54"/>
                </a:solidFill>
                <a:cs typeface="B Mitra" panose="00000400000000000000" pitchFamily="2" charset="-78"/>
              </a:rPr>
              <a:t>نهايي</a:t>
            </a:r>
            <a:endParaRPr lang="en-US"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سپتامبر 2009 / شهريور 1388: </a:t>
            </a:r>
            <a:endParaRPr lang="fa-IR"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تکميل </a:t>
            </a:r>
            <a:r>
              <a:rPr lang="fa-IR" sz="2300" dirty="0">
                <a:solidFill>
                  <a:srgbClr val="211E54"/>
                </a:solidFill>
                <a:cs typeface="B Mitra" panose="00000400000000000000" pitchFamily="2" charset="-78"/>
              </a:rPr>
              <a:t>نماي خارجي برج</a:t>
            </a:r>
            <a:endParaRPr lang="en-US"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ژانويه 2010 / دي 1389: </a:t>
            </a:r>
            <a:endParaRPr lang="fa-IR" sz="2300" dirty="0">
              <a:solidFill>
                <a:srgbClr val="211E54"/>
              </a:solidFill>
              <a:cs typeface="B Mitra" panose="00000400000000000000" pitchFamily="2" charset="-78"/>
            </a:endParaRPr>
          </a:p>
          <a:p>
            <a:pPr algn="ctr" fontAlgn="base">
              <a:spcBef>
                <a:spcPct val="0"/>
              </a:spcBef>
              <a:spcAft>
                <a:spcPct val="0"/>
              </a:spcAft>
            </a:pPr>
            <a:r>
              <a:rPr lang="fa-IR" sz="2300" dirty="0">
                <a:solidFill>
                  <a:srgbClr val="211E54"/>
                </a:solidFill>
                <a:cs typeface="B Mitra" panose="00000400000000000000" pitchFamily="2" charset="-78"/>
              </a:rPr>
              <a:t>افتتاح </a:t>
            </a:r>
            <a:r>
              <a:rPr lang="fa-IR" sz="2300" dirty="0">
                <a:solidFill>
                  <a:srgbClr val="211E54"/>
                </a:solidFill>
                <a:cs typeface="B Mitra" panose="00000400000000000000" pitchFamily="2" charset="-78"/>
              </a:rPr>
              <a:t>رسمي برج دبي</a:t>
            </a:r>
            <a:endParaRPr lang="en-US" sz="2300" dirty="0">
              <a:solidFill>
                <a:srgbClr val="211E54"/>
              </a:solidFill>
              <a:cs typeface="B Mitra" panose="00000400000000000000" pitchFamily="2" charset="-78"/>
            </a:endParaRPr>
          </a:p>
        </p:txBody>
      </p:sp>
      <p:sp>
        <p:nvSpPr>
          <p:cNvPr id="280" name="Oval 4"/>
          <p:cNvSpPr>
            <a:spLocks noChangeArrowheads="1"/>
          </p:cNvSpPr>
          <p:nvPr/>
        </p:nvSpPr>
        <p:spPr bwMode="gray">
          <a:xfrm>
            <a:off x="7800395" y="1497806"/>
            <a:ext cx="1284288" cy="1274763"/>
          </a:xfrm>
          <a:prstGeom prst="ellipse">
            <a:avLst/>
          </a:prstGeom>
          <a:gradFill rotWithShape="1">
            <a:gsLst>
              <a:gs pos="0">
                <a:schemeClr val="hlink"/>
              </a:gs>
              <a:gs pos="100000">
                <a:schemeClr val="hlink">
                  <a:gamma/>
                  <a:shade val="34510"/>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dir="10800000" kx="-3284103" algn="br" rotWithShape="0">
                    <a:srgbClr val="001D3A">
                      <a:alpha val="50000"/>
                    </a:srgbClr>
                  </a:outerShdw>
                </a:effectLst>
              </a14:hiddenEffects>
            </a:ext>
          </a:extLst>
        </p:spPr>
        <p:txBody>
          <a:bodyPr wrap="none" anchor="ctr"/>
          <a:lstStyle/>
          <a:p>
            <a:pPr algn="ctr" rtl="0" fontAlgn="base">
              <a:spcBef>
                <a:spcPct val="0"/>
              </a:spcBef>
              <a:spcAft>
                <a:spcPct val="0"/>
              </a:spcAft>
            </a:pPr>
            <a:r>
              <a:rPr lang="fa-IR" altLang="en-US" sz="6000" dirty="0">
                <a:solidFill>
                  <a:srgbClr val="FFFFFF"/>
                </a:solidFill>
              </a:rPr>
              <a:t>1</a:t>
            </a:r>
            <a:endParaRPr lang="en-US" altLang="en-US" sz="6000" dirty="0">
              <a:solidFill>
                <a:srgbClr val="FFFFFF"/>
              </a:solidFill>
            </a:endParaRPr>
          </a:p>
        </p:txBody>
      </p:sp>
      <p:sp>
        <p:nvSpPr>
          <p:cNvPr id="281" name="Oval 4"/>
          <p:cNvSpPr>
            <a:spLocks noChangeArrowheads="1"/>
          </p:cNvSpPr>
          <p:nvPr/>
        </p:nvSpPr>
        <p:spPr bwMode="gray">
          <a:xfrm>
            <a:off x="-38604" y="1497806"/>
            <a:ext cx="1284288" cy="1274763"/>
          </a:xfrm>
          <a:prstGeom prst="ellipse">
            <a:avLst/>
          </a:prstGeom>
          <a:gradFill rotWithShape="1">
            <a:gsLst>
              <a:gs pos="0">
                <a:schemeClr val="hlink"/>
              </a:gs>
              <a:gs pos="100000">
                <a:schemeClr val="hlink">
                  <a:gamma/>
                  <a:shade val="34510"/>
                  <a:invGamma/>
                </a:scheme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76200" dir="10800000" kx="-3284103" algn="br" rotWithShape="0">
                    <a:srgbClr val="001D3A">
                      <a:alpha val="50000"/>
                    </a:srgbClr>
                  </a:outerShdw>
                </a:effectLst>
              </a14:hiddenEffects>
            </a:ext>
          </a:extLst>
        </p:spPr>
        <p:txBody>
          <a:bodyPr wrap="none" anchor="ctr"/>
          <a:lstStyle/>
          <a:p>
            <a:pPr algn="ctr" rtl="0" fontAlgn="base">
              <a:spcBef>
                <a:spcPct val="0"/>
              </a:spcBef>
              <a:spcAft>
                <a:spcPct val="0"/>
              </a:spcAft>
            </a:pPr>
            <a:r>
              <a:rPr lang="fa-IR" altLang="en-US" sz="6000" dirty="0">
                <a:solidFill>
                  <a:srgbClr val="FFFFFF"/>
                </a:solidFill>
              </a:rPr>
              <a:t>2</a:t>
            </a:r>
            <a:endParaRPr lang="en-US" altLang="en-US" sz="6000" dirty="0">
              <a:solidFill>
                <a:srgbClr val="FFFFFF"/>
              </a:solidFill>
            </a:endParaRPr>
          </a:p>
        </p:txBody>
      </p:sp>
    </p:spTree>
    <p:extLst>
      <p:ext uri="{BB962C8B-B14F-4D97-AF65-F5344CB8AC3E}">
        <p14:creationId xmlns:p14="http://schemas.microsoft.com/office/powerpoint/2010/main" val="15971068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endParaRPr lang="en-US" sz="4400" dirty="0">
              <a:solidFill>
                <a:srgbClr val="FFFFFF"/>
              </a:solidFill>
              <a:cs typeface="B Titr" panose="00000700000000000000" pitchFamily="2" charset="-78"/>
            </a:endParaRPr>
          </a:p>
        </p:txBody>
      </p:sp>
      <p:pic>
        <p:nvPicPr>
          <p:cNvPr id="107522" name="Picture 2" descr="http://www.dubaichronicle.com/wp-content/uploads/2009/12/Burj-Dubai-residential-elevator-render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150441"/>
            <a:ext cx="4953000" cy="5562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2076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p>
        </p:txBody>
      </p:sp>
      <p:sp>
        <p:nvSpPr>
          <p:cNvPr id="4" name="AutoShape 4"/>
          <p:cNvSpPr>
            <a:spLocks noChangeArrowheads="1"/>
          </p:cNvSpPr>
          <p:nvPr/>
        </p:nvSpPr>
        <p:spPr bwMode="gray">
          <a:xfrm>
            <a:off x="228600" y="1150441"/>
            <a:ext cx="8610600" cy="21261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برج دبي در بلندترين نقطه ي خود، در اثر نيروهاي جانبي حداکثر 1.2 متر نوسان ميکند. نماي بيروني شامل 142000 متر مربع است که از شيشه هاي رفلکس، آلومينيوم، پانلهاي فولادي ضد زنگ و پره هاي لوله اي عمودي تشکيل شده است. سيستم پوشش برج براي حداکثر دماي هوا در تابستانهاي دبي طراحي شده است بعلاوه اينکه دماي هوا در بلندترين نقطه ي برج به 6 درجه ي سانتي گراد مي رسد که نسبت به دماي پايه ي برج بسيار سرد است.</a:t>
            </a:r>
            <a:endParaRPr lang="en-US" sz="2400" dirty="0">
              <a:solidFill>
                <a:srgbClr val="211E54"/>
              </a:solidFill>
              <a:cs typeface="B Mitra" panose="00000400000000000000" pitchFamily="2" charset="-78"/>
            </a:endParaRPr>
          </a:p>
        </p:txBody>
      </p:sp>
      <p:sp>
        <p:nvSpPr>
          <p:cNvPr id="8" name="AutoShape 4"/>
          <p:cNvSpPr>
            <a:spLocks noChangeArrowheads="1"/>
          </p:cNvSpPr>
          <p:nvPr/>
        </p:nvSpPr>
        <p:spPr bwMode="gray">
          <a:xfrm>
            <a:off x="228600" y="3657600"/>
            <a:ext cx="8610600" cy="21261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 name="Text Box 8"/>
          <p:cNvSpPr txBox="1">
            <a:spLocks noChangeArrowheads="1"/>
          </p:cNvSpPr>
          <p:nvPr/>
        </p:nvSpPr>
        <p:spPr bwMode="gray">
          <a:xfrm>
            <a:off x="381000" y="3692367"/>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نماي بيروني برج 142هزار مترمربع مساحت دارد که از شيشه‌هاي رفلکس، آلومينيوم، پانل‌هاي فولادي ضدزنگ و پره‌هاي لوله‌اي عمودي تشکيل شده است. وزن کل آلومينيوم استفاده‌شده در نماي برج معادل 5 هواپيماي غول‌پيکر ايرباس </a:t>
            </a:r>
            <a:r>
              <a:rPr lang="en-US" sz="2400" dirty="0">
                <a:solidFill>
                  <a:srgbClr val="211E54"/>
                </a:solidFill>
                <a:cs typeface="B Mitra" panose="00000400000000000000" pitchFamily="2" charset="-78"/>
              </a:rPr>
              <a:t>A380</a:t>
            </a:r>
            <a:r>
              <a:rPr lang="fa-IR" sz="2400" dirty="0">
                <a:solidFill>
                  <a:srgbClr val="211E54"/>
                </a:solidFill>
                <a:cs typeface="B Mitra" panose="00000400000000000000" pitchFamily="2" charset="-78"/>
              </a:rPr>
              <a:t> است. پوشش خارجي برج بر اساس حداکثر دماي هوا در تابستان دبي طراحي شده؛ اما جالب اينجاست که دماي هوا در بلندترين نقطه برج دبي به 6 درجه سانتي‌گراد بالاي صفر مي‌رسد که نسبت به دماي پايين برج بسيار سرد است.</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38640437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endParaRPr lang="en-US" sz="4400" dirty="0">
              <a:solidFill>
                <a:srgbClr val="FFFFFF"/>
              </a:solidFill>
              <a:cs typeface="B Titr" panose="00000700000000000000" pitchFamily="2" charset="-78"/>
            </a:endParaRPr>
          </a:p>
        </p:txBody>
      </p:sp>
      <p:pic>
        <p:nvPicPr>
          <p:cNvPr id="108546" name="Picture 2" descr="https://thumbs.dreamstime.com/z/clouds-reflected-glass-surface-burj-khalifa-view-dubai-tallest-tower-world-525125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667" y="1150441"/>
            <a:ext cx="8496300" cy="625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2521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endParaRPr lang="en-US" sz="4400" dirty="0">
              <a:solidFill>
                <a:srgbClr val="FFFFFF"/>
              </a:solidFill>
              <a:cs typeface="B Titr" panose="00000700000000000000" pitchFamily="2" charset="-78"/>
            </a:endParaRPr>
          </a:p>
        </p:txBody>
      </p:sp>
      <p:pic>
        <p:nvPicPr>
          <p:cNvPr id="112642" name="Picture 2" descr="http://image.slidesharecdn.com/burjkhalifa-150516084413-lva1-app6892/95/burj-khalifa-38-638.jpg?cb=14317661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738" y="1295400"/>
            <a:ext cx="7196158" cy="540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5728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p>
        </p:txBody>
      </p:sp>
      <p:sp>
        <p:nvSpPr>
          <p:cNvPr id="4" name="AutoShape 4"/>
          <p:cNvSpPr>
            <a:spLocks noChangeArrowheads="1"/>
          </p:cNvSpPr>
          <p:nvPr/>
        </p:nvSpPr>
        <p:spPr bwMode="gray">
          <a:xfrm>
            <a:off x="228600" y="1150441"/>
            <a:ext cx="8610600" cy="2712423"/>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b="1" dirty="0">
                <a:solidFill>
                  <a:srgbClr val="211E54"/>
                </a:solidFill>
                <a:cs typeface="B Mitra" panose="00000400000000000000" pitchFamily="2" charset="-78"/>
              </a:rPr>
              <a:t>نماي شيشه‌اي برج</a:t>
            </a:r>
            <a:endParaRPr lang="en-US" sz="2400" dirty="0">
              <a:solidFill>
                <a:srgbClr val="211E54"/>
              </a:solidFill>
              <a:cs typeface="B Mitra" panose="00000400000000000000" pitchFamily="2" charset="-78"/>
            </a:endParaRPr>
          </a:p>
          <a:p>
            <a:pPr algn="just" fontAlgn="base">
              <a:spcBef>
                <a:spcPct val="0"/>
              </a:spcBef>
              <a:spcAft>
                <a:spcPct val="0"/>
              </a:spcAft>
            </a:pPr>
            <a:r>
              <a:rPr lang="fa-IR" sz="2400" dirty="0">
                <a:solidFill>
                  <a:srgbClr val="211E54"/>
                </a:solidFill>
                <a:cs typeface="B Mitra" panose="00000400000000000000" pitchFamily="2" charset="-78"/>
              </a:rPr>
              <a:t>سطح خارجي سازه از بيش از 174000 متر مربع </a:t>
            </a:r>
            <a:r>
              <a:rPr lang="en-US" sz="2400" dirty="0">
                <a:solidFill>
                  <a:srgbClr val="211E54"/>
                </a:solidFill>
                <a:cs typeface="B Mitra" panose="00000400000000000000" pitchFamily="2" charset="-78"/>
              </a:rPr>
              <a:t>Guardian </a:t>
            </a:r>
            <a:r>
              <a:rPr lang="en-US" sz="2400" dirty="0" err="1">
                <a:solidFill>
                  <a:srgbClr val="211E54"/>
                </a:solidFill>
                <a:cs typeface="B Mitra" panose="00000400000000000000" pitchFamily="2" charset="-78"/>
              </a:rPr>
              <a:t>SunGuard</a:t>
            </a:r>
            <a:r>
              <a:rPr lang="en-US" sz="2400" dirty="0">
                <a:solidFill>
                  <a:srgbClr val="211E54"/>
                </a:solidFill>
                <a:cs typeface="B Mitra" panose="00000400000000000000" pitchFamily="2" charset="-78"/>
              </a:rPr>
              <a:t> Solar Silver 20</a:t>
            </a:r>
            <a:r>
              <a:rPr lang="fa-IR" sz="2400" dirty="0">
                <a:solidFill>
                  <a:srgbClr val="211E54"/>
                </a:solidFill>
                <a:cs typeface="B Mitra" panose="00000400000000000000" pitchFamily="2" charset="-78"/>
              </a:rPr>
              <a:t> و </a:t>
            </a:r>
            <a:r>
              <a:rPr lang="en-US" sz="2400" dirty="0">
                <a:solidFill>
                  <a:srgbClr val="211E54"/>
                </a:solidFill>
                <a:cs typeface="B Mitra" panose="00000400000000000000" pitchFamily="2" charset="-78"/>
              </a:rPr>
              <a:t>Guardian </a:t>
            </a:r>
            <a:r>
              <a:rPr lang="en-US" sz="2400" dirty="0" err="1">
                <a:solidFill>
                  <a:srgbClr val="211E54"/>
                </a:solidFill>
                <a:cs typeface="B Mitra" panose="00000400000000000000" pitchFamily="2" charset="-78"/>
              </a:rPr>
              <a:t>GuardGuard</a:t>
            </a:r>
            <a:r>
              <a:rPr lang="en-US" sz="2400" dirty="0">
                <a:solidFill>
                  <a:srgbClr val="211E54"/>
                </a:solidFill>
                <a:cs typeface="B Mitra" panose="00000400000000000000" pitchFamily="2" charset="-78"/>
              </a:rPr>
              <a:t> NLT low-E</a:t>
            </a:r>
            <a:r>
              <a:rPr lang="fa-IR" sz="2400" dirty="0">
                <a:solidFill>
                  <a:srgbClr val="211E54"/>
                </a:solidFill>
                <a:cs typeface="B Mitra" panose="00000400000000000000" pitchFamily="2" charset="-78"/>
              </a:rPr>
              <a:t> تشکيل يافته است.</a:t>
            </a:r>
            <a:endParaRPr lang="en-US" sz="2400" dirty="0">
              <a:solidFill>
                <a:srgbClr val="211E54"/>
              </a:solidFill>
              <a:cs typeface="B Mitra" panose="00000400000000000000" pitchFamily="2" charset="-78"/>
            </a:endParaRPr>
          </a:p>
          <a:p>
            <a:pPr algn="just" fontAlgn="base">
              <a:spcBef>
                <a:spcPct val="0"/>
              </a:spcBef>
              <a:spcAft>
                <a:spcPct val="0"/>
              </a:spcAft>
            </a:pPr>
            <a:r>
              <a:rPr lang="fa-IR" sz="2400" dirty="0">
                <a:solidFill>
                  <a:srgbClr val="211E54"/>
                </a:solidFill>
                <a:cs typeface="B Mitra" panose="00000400000000000000" pitchFamily="2" charset="-78"/>
              </a:rPr>
              <a:t>اين محصولات گارديني خواص ممتاز نوري و حرارتي براي برج ايجاد کرده است. شيشه سپري ضد تشعشع در برابر نور شديد خورشيد در کوير ايجاد کرده و بازتاب اين نور شديد به وسيله آن از گرم شدن بيش از اندازه داخل برج جلوگيري نموده و هم‌چنين برج را در مقابل بادهاي شديد و داغ کوير مقاوم مي‌سازد.</a:t>
            </a:r>
            <a:endParaRPr lang="en-US" sz="2400" dirty="0">
              <a:solidFill>
                <a:srgbClr val="211E54"/>
              </a:solidFill>
              <a:cs typeface="B Mitra" panose="00000400000000000000" pitchFamily="2" charset="-78"/>
            </a:endParaRPr>
          </a:p>
        </p:txBody>
      </p:sp>
      <p:sp>
        <p:nvSpPr>
          <p:cNvPr id="7" name="AutoShape 4"/>
          <p:cNvSpPr>
            <a:spLocks noChangeArrowheads="1"/>
          </p:cNvSpPr>
          <p:nvPr/>
        </p:nvSpPr>
        <p:spPr bwMode="gray">
          <a:xfrm>
            <a:off x="226255" y="3993177"/>
            <a:ext cx="8610600" cy="2343091"/>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10" name="Text Box 8"/>
          <p:cNvSpPr txBox="1">
            <a:spLocks noChangeArrowheads="1"/>
          </p:cNvSpPr>
          <p:nvPr/>
        </p:nvSpPr>
        <p:spPr bwMode="gray">
          <a:xfrm>
            <a:off x="378655" y="4027944"/>
            <a:ext cx="831136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با مجموع 24348 قطعه روکش به مساحت کل132190 مترمربع؛ سطح مواج نماي خارجي برج دبي انتقال حرارت را حداقل نموده و در مصرف انرژي صرفه‌جويي مي‌کند. مجموع 103000متر مربع شيشه به‌کار رفته در قطعات روکش‌نما مي‌تواند 14 زمين استاندارد فوتبال را بپوشاند و با 15500 مترمربع فولاد ضد زنگ استفاده شده در اين نما مي‌توان 34 زمين بسکتبال را پوشاند. طول بادبند ( </a:t>
            </a:r>
            <a:r>
              <a:rPr lang="en-US" sz="2400" dirty="0">
                <a:solidFill>
                  <a:srgbClr val="211E54"/>
                </a:solidFill>
                <a:cs typeface="B Mitra" panose="00000400000000000000" pitchFamily="2" charset="-78"/>
              </a:rPr>
              <a:t>gaskets) </a:t>
            </a:r>
            <a:r>
              <a:rPr lang="fa-IR" sz="2400" dirty="0">
                <a:solidFill>
                  <a:srgbClr val="211E54"/>
                </a:solidFill>
                <a:cs typeface="B Mitra" panose="00000400000000000000" pitchFamily="2" charset="-78"/>
              </a:rPr>
              <a:t>به کار رفته در نماي برج که 2050000 متر است اگر انتها به انتها کنار هم گذارده شود تقريباً معادل فاصله دبي با دمشق در سوريه (2052 کيلومتر) مي‌شود.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9277965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p>
        </p:txBody>
      </p:sp>
      <p:sp>
        <p:nvSpPr>
          <p:cNvPr id="4" name="AutoShape 4"/>
          <p:cNvSpPr>
            <a:spLocks noChangeArrowheads="1"/>
          </p:cNvSpPr>
          <p:nvPr/>
        </p:nvSpPr>
        <p:spPr bwMode="gray">
          <a:xfrm>
            <a:off x="228600" y="1150441"/>
            <a:ext cx="8610600" cy="2712423"/>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b="1" dirty="0">
                <a:solidFill>
                  <a:srgbClr val="211E54"/>
                </a:solidFill>
                <a:cs typeface="B Mitra" panose="00000400000000000000" pitchFamily="2" charset="-78"/>
              </a:rPr>
              <a:t>ابتکارهاي دوستدار محيط زيست</a:t>
            </a:r>
            <a:endParaRPr lang="en-US" sz="2400" dirty="0">
              <a:solidFill>
                <a:srgbClr val="211E54"/>
              </a:solidFill>
              <a:cs typeface="B Mitra" panose="00000400000000000000" pitchFamily="2" charset="-78"/>
            </a:endParaRPr>
          </a:p>
          <a:p>
            <a:pPr algn="just" fontAlgn="base">
              <a:spcBef>
                <a:spcPct val="0"/>
              </a:spcBef>
              <a:spcAft>
                <a:spcPct val="0"/>
              </a:spcAft>
            </a:pPr>
            <a:r>
              <a:rPr lang="fa-IR" sz="2400" dirty="0">
                <a:solidFill>
                  <a:srgbClr val="211E54"/>
                </a:solidFill>
                <a:cs typeface="B Mitra" panose="00000400000000000000" pitchFamily="2" charset="-78"/>
              </a:rPr>
              <a:t>هواي گرم و مرطوب دبي به همراه سيستم خنک کننده پيشرفته برج باعث مي‌شود تا حجم زيادي بخار آب و رطوبت از طريق سيستم کندانسور دستگاه‌هاي خنک کننده به مايع تبديل شود. حجم اين آب مايع در سال به 15 ميليون گالن برابر با حجم 20 استخر سايز المپيکي مي‌رسد و براي مصارف مختلف استفاده مي‌شود.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29866399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ویژگی های جانبی معماری</a:t>
            </a:r>
          </a:p>
        </p:txBody>
      </p:sp>
      <p:sp>
        <p:nvSpPr>
          <p:cNvPr id="4" name="AutoShape 4"/>
          <p:cNvSpPr>
            <a:spLocks noChangeArrowheads="1"/>
          </p:cNvSpPr>
          <p:nvPr/>
        </p:nvSpPr>
        <p:spPr bwMode="gray">
          <a:xfrm>
            <a:off x="228600" y="1150441"/>
            <a:ext cx="8610600" cy="1364159"/>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5" name="Text Box 8"/>
          <p:cNvSpPr txBox="1">
            <a:spLocks noChangeArrowheads="1"/>
          </p:cNvSpPr>
          <p:nvPr/>
        </p:nvSpPr>
        <p:spPr bwMode="gray">
          <a:xfrm>
            <a:off x="381000" y="1185208"/>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فواره برج خلیفه  دبیدر بیرون برج یک فواره 217 میلیون دلاری قرار دارد که طراحی شرکت</a:t>
            </a:r>
            <a:r>
              <a:rPr lang="en-US" sz="2400" dirty="0">
                <a:solidFill>
                  <a:srgbClr val="211E54"/>
                </a:solidFill>
                <a:cs typeface="B Mitra" panose="00000400000000000000" pitchFamily="2" charset="-78"/>
              </a:rPr>
              <a:t> WET Design </a:t>
            </a:r>
            <a:r>
              <a:rPr lang="fa-IR" sz="2400" dirty="0">
                <a:solidFill>
                  <a:srgbClr val="211E54"/>
                </a:solidFill>
                <a:cs typeface="B Mitra" panose="00000400000000000000" pitchFamily="2" charset="-78"/>
              </a:rPr>
              <a:t>است و توانایی پرتاب آب به ارتفاع 150 متری را دارد.این فواره با داشتن 6600 لامپ در 50 رنگ مختلف مناظری زیبا در محوطه بیرون برج خلیفه ایجاد می‌کند</a:t>
            </a:r>
            <a:r>
              <a:rPr lang="en-US" sz="2400" dirty="0">
                <a:solidFill>
                  <a:srgbClr val="211E54"/>
                </a:solidFill>
                <a:cs typeface="B Mitra" panose="00000400000000000000" pitchFamily="2" charset="-78"/>
              </a:rPr>
              <a:t>. </a:t>
            </a:r>
          </a:p>
        </p:txBody>
      </p:sp>
      <p:pic>
        <p:nvPicPr>
          <p:cNvPr id="114690" name="Picture 2" descr="https://i.ytimg.com/vi/i2240cHMHh8/maxres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667000"/>
            <a:ext cx="7186214" cy="4042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580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3"/>
          <p:cNvGrpSpPr>
            <a:grpSpLocks/>
          </p:cNvGrpSpPr>
          <p:nvPr/>
        </p:nvGrpSpPr>
        <p:grpSpPr bwMode="auto">
          <a:xfrm>
            <a:off x="228600" y="1295400"/>
            <a:ext cx="8610600" cy="2281117"/>
            <a:chOff x="1104" y="1200"/>
            <a:chExt cx="3504" cy="823"/>
          </a:xfrm>
        </p:grpSpPr>
        <p:sp>
          <p:nvSpPr>
            <p:cNvPr id="18" name="AutoShape 4"/>
            <p:cNvSpPr>
              <a:spLocks noChangeArrowheads="1"/>
            </p:cNvSpPr>
            <p:nvPr/>
          </p:nvSpPr>
          <p:spPr bwMode="gray">
            <a:xfrm>
              <a:off x="1104" y="1200"/>
              <a:ext cx="3504" cy="823"/>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19" name="AutoShape 5"/>
            <p:cNvSpPr>
              <a:spLocks noChangeArrowheads="1"/>
            </p:cNvSpPr>
            <p:nvPr/>
          </p:nvSpPr>
          <p:spPr bwMode="gray">
            <a:xfrm>
              <a:off x="1181" y="1276"/>
              <a:ext cx="675" cy="673"/>
            </a:xfrm>
            <a:prstGeom prst="roundRect">
              <a:avLst>
                <a:gd name="adj" fmla="val 11921"/>
              </a:avLst>
            </a:prstGeom>
            <a:gradFill rotWithShape="1">
              <a:gsLst>
                <a:gs pos="0">
                  <a:srgbClr val="0066CC"/>
                </a:gs>
                <a:gs pos="100000">
                  <a:srgbClr val="0066CC">
                    <a:gamma/>
                    <a:shade val="69804"/>
                    <a:invGamma/>
                  </a:srgbClr>
                </a:gs>
              </a:gsLst>
              <a:lin ang="5400000" scaled="1"/>
            </a:gra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20" name="Freeform 6"/>
            <p:cNvSpPr>
              <a:spLocks/>
            </p:cNvSpPr>
            <p:nvPr/>
          </p:nvSpPr>
          <p:spPr bwMode="gray">
            <a:xfrm>
              <a:off x="1223" y="1319"/>
              <a:ext cx="337" cy="337"/>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66CC">
                    <a:gamma/>
                    <a:tint val="54510"/>
                    <a:invGamma/>
                  </a:srgbClr>
                </a:gs>
                <a:gs pos="50000">
                  <a:srgbClr val="0066CC">
                    <a:alpha val="0"/>
                  </a:srgbClr>
                </a:gs>
                <a:gs pos="100000">
                  <a:srgbClr val="0066CC">
                    <a:gamma/>
                    <a:tint val="54510"/>
                    <a:invGamma/>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algn="l" rtl="0" fontAlgn="base">
                <a:spcBef>
                  <a:spcPct val="0"/>
                </a:spcBef>
                <a:spcAft>
                  <a:spcPct val="0"/>
                </a:spcAft>
              </a:pPr>
              <a:endParaRPr lang="en-US">
                <a:solidFill>
                  <a:srgbClr val="FFFFFF"/>
                </a:solidFill>
              </a:endParaRPr>
            </a:p>
          </p:txBody>
        </p:sp>
        <p:sp>
          <p:nvSpPr>
            <p:cNvPr id="21" name="Text Box 7"/>
            <p:cNvSpPr txBox="1">
              <a:spLocks noChangeArrowheads="1"/>
            </p:cNvSpPr>
            <p:nvPr/>
          </p:nvSpPr>
          <p:spPr bwMode="gray">
            <a:xfrm>
              <a:off x="1358" y="1372"/>
              <a:ext cx="307" cy="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8000" dirty="0">
                  <a:solidFill>
                    <a:srgbClr val="FFFFFF"/>
                  </a:solidFill>
                  <a:effectLst>
                    <a:outerShdw blurRad="38100" dist="38100" dir="2700000" algn="tl">
                      <a:srgbClr val="000000"/>
                    </a:outerShdw>
                  </a:effectLst>
                </a:rPr>
                <a:t>1</a:t>
              </a:r>
              <a:endParaRPr lang="en-US" altLang="en-US" sz="8000" dirty="0">
                <a:solidFill>
                  <a:srgbClr val="FFFFFF"/>
                </a:solidFill>
                <a:effectLst>
                  <a:outerShdw blurRad="38100" dist="38100" dir="2700000" algn="tl">
                    <a:srgbClr val="000000"/>
                  </a:outerShdw>
                </a:effectLst>
              </a:endParaRPr>
            </a:p>
          </p:txBody>
        </p:sp>
        <p:sp>
          <p:nvSpPr>
            <p:cNvPr id="22" name="Text Box 8"/>
            <p:cNvSpPr txBox="1">
              <a:spLocks noChangeArrowheads="1"/>
            </p:cNvSpPr>
            <p:nvPr/>
          </p:nvSpPr>
          <p:spPr bwMode="gray">
            <a:xfrm>
              <a:off x="1948" y="1327"/>
              <a:ext cx="2576" cy="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Low" fontAlgn="base">
                <a:spcBef>
                  <a:spcPct val="0"/>
                </a:spcBef>
                <a:spcAft>
                  <a:spcPct val="0"/>
                </a:spcAft>
              </a:pPr>
              <a:r>
                <a:rPr lang="fa-IR" sz="2400" b="1" i="1" dirty="0">
                  <a:solidFill>
                    <a:srgbClr val="211E54"/>
                  </a:solidFill>
                  <a:cs typeface="B Mitra" panose="00000400000000000000" pitchFamily="2" charset="-78"/>
                </a:rPr>
                <a:t>این برج 160 طبقه </a:t>
              </a:r>
              <a:r>
                <a:rPr lang="fa-IR" sz="2400" b="1" i="1" dirty="0">
                  <a:solidFill>
                    <a:srgbClr val="211E54"/>
                  </a:solidFill>
                  <a:cs typeface="B Mitra" panose="00000400000000000000" pitchFamily="2" charset="-78"/>
                </a:rPr>
                <a:t> با ارتفاع 828 متر که آن  را </a:t>
              </a:r>
              <a:r>
                <a:rPr lang="fa-IR" sz="2400" b="1" i="1" dirty="0">
                  <a:solidFill>
                    <a:srgbClr val="211E54"/>
                  </a:solidFill>
                  <a:cs typeface="B Mitra" panose="00000400000000000000" pitchFamily="2" charset="-78"/>
                </a:rPr>
                <a:t>می‌توان از فاصله 95 کیلومتری دید</a:t>
              </a:r>
              <a:endParaRPr lang="en-US" sz="2400" b="1" i="1" dirty="0">
                <a:solidFill>
                  <a:srgbClr val="211E54"/>
                </a:solidFill>
                <a:cs typeface="B Mitra" panose="00000400000000000000" pitchFamily="2" charset="-78"/>
              </a:endParaRPr>
            </a:p>
          </p:txBody>
        </p:sp>
      </p:grpSp>
      <p:grpSp>
        <p:nvGrpSpPr>
          <p:cNvPr id="23" name="Group 9"/>
          <p:cNvGrpSpPr>
            <a:grpSpLocks/>
          </p:cNvGrpSpPr>
          <p:nvPr/>
        </p:nvGrpSpPr>
        <p:grpSpPr bwMode="auto">
          <a:xfrm>
            <a:off x="228600" y="3814884"/>
            <a:ext cx="8610600" cy="2281116"/>
            <a:chOff x="1104" y="2109"/>
            <a:chExt cx="3504" cy="823"/>
          </a:xfrm>
        </p:grpSpPr>
        <p:sp>
          <p:nvSpPr>
            <p:cNvPr id="24" name="AutoShape 10"/>
            <p:cNvSpPr>
              <a:spLocks noChangeArrowheads="1"/>
            </p:cNvSpPr>
            <p:nvPr/>
          </p:nvSpPr>
          <p:spPr bwMode="gray">
            <a:xfrm>
              <a:off x="1104" y="2109"/>
              <a:ext cx="3504" cy="823"/>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25" name="AutoShape 11"/>
            <p:cNvSpPr>
              <a:spLocks noChangeArrowheads="1"/>
            </p:cNvSpPr>
            <p:nvPr/>
          </p:nvSpPr>
          <p:spPr bwMode="gray">
            <a:xfrm>
              <a:off x="1181" y="2185"/>
              <a:ext cx="675" cy="673"/>
            </a:xfrm>
            <a:prstGeom prst="roundRect">
              <a:avLst>
                <a:gd name="adj" fmla="val 11921"/>
              </a:avLst>
            </a:prstGeom>
            <a:gradFill rotWithShape="1">
              <a:gsLst>
                <a:gs pos="0">
                  <a:srgbClr val="009999"/>
                </a:gs>
                <a:gs pos="100000">
                  <a:srgbClr val="009999">
                    <a:gamma/>
                    <a:shade val="69804"/>
                    <a:invGamma/>
                  </a:srgbClr>
                </a:gs>
              </a:gsLst>
              <a:lin ang="5400000" scaled="1"/>
            </a:gra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26" name="Freeform 12"/>
            <p:cNvSpPr>
              <a:spLocks/>
            </p:cNvSpPr>
            <p:nvPr/>
          </p:nvSpPr>
          <p:spPr bwMode="gray">
            <a:xfrm>
              <a:off x="1223" y="2228"/>
              <a:ext cx="337" cy="337"/>
            </a:xfrm>
            <a:custGeom>
              <a:avLst/>
              <a:gdLst>
                <a:gd name="T0" fmla="*/ 118 w 596"/>
                <a:gd name="T1" fmla="*/ 0 h 598"/>
                <a:gd name="T2" fmla="*/ 0 w 596"/>
                <a:gd name="T3" fmla="*/ 118 h 598"/>
                <a:gd name="T4" fmla="*/ 0 w 596"/>
                <a:gd name="T5" fmla="*/ 589 h 598"/>
                <a:gd name="T6" fmla="*/ 161 w 596"/>
                <a:gd name="T7" fmla="*/ 174 h 598"/>
                <a:gd name="T8" fmla="*/ 589 w 596"/>
                <a:gd name="T9" fmla="*/ 0 h 598"/>
                <a:gd name="T10" fmla="*/ 118 w 596"/>
                <a:gd name="T11" fmla="*/ 0 h 598"/>
              </a:gdLst>
              <a:ahLst/>
              <a:cxnLst>
                <a:cxn ang="0">
                  <a:pos x="T0" y="T1"/>
                </a:cxn>
                <a:cxn ang="0">
                  <a:pos x="T2" y="T3"/>
                </a:cxn>
                <a:cxn ang="0">
                  <a:pos x="T4" y="T5"/>
                </a:cxn>
                <a:cxn ang="0">
                  <a:pos x="T6" y="T7"/>
                </a:cxn>
                <a:cxn ang="0">
                  <a:pos x="T8" y="T9"/>
                </a:cxn>
                <a:cxn ang="0">
                  <a:pos x="T10" y="T11"/>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rgbClr val="009999">
                    <a:gamma/>
                    <a:tint val="42353"/>
                    <a:invGamma/>
                  </a:srgbClr>
                </a:gs>
                <a:gs pos="100000">
                  <a:srgbClr val="009999">
                    <a:alpha val="0"/>
                  </a:srgbClr>
                </a:gs>
              </a:gsLst>
              <a:lin ang="2700000" scaled="1"/>
            </a:gra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pPr algn="l" rtl="0" fontAlgn="base">
                <a:spcBef>
                  <a:spcPct val="0"/>
                </a:spcBef>
                <a:spcAft>
                  <a:spcPct val="0"/>
                </a:spcAft>
              </a:pPr>
              <a:endParaRPr lang="en-US">
                <a:solidFill>
                  <a:srgbClr val="FFFFFF"/>
                </a:solidFill>
              </a:endParaRPr>
            </a:p>
          </p:txBody>
        </p:sp>
        <p:sp>
          <p:nvSpPr>
            <p:cNvPr id="27" name="Text Box 13"/>
            <p:cNvSpPr txBox="1">
              <a:spLocks noChangeArrowheads="1"/>
            </p:cNvSpPr>
            <p:nvPr/>
          </p:nvSpPr>
          <p:spPr bwMode="gray">
            <a:xfrm>
              <a:off x="1358" y="2289"/>
              <a:ext cx="307" cy="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8000" dirty="0">
                  <a:solidFill>
                    <a:srgbClr val="FFFFFF"/>
                  </a:solidFill>
                  <a:effectLst>
                    <a:outerShdw blurRad="38100" dist="38100" dir="2700000" algn="tl">
                      <a:srgbClr val="000000"/>
                    </a:outerShdw>
                  </a:effectLst>
                </a:rPr>
                <a:t>2</a:t>
              </a:r>
              <a:endParaRPr lang="en-US" altLang="en-US" sz="8000" dirty="0">
                <a:solidFill>
                  <a:srgbClr val="FFFFFF"/>
                </a:solidFill>
                <a:effectLst>
                  <a:outerShdw blurRad="38100" dist="38100" dir="2700000" algn="tl">
                    <a:srgbClr val="000000"/>
                  </a:outerShdw>
                </a:effectLst>
              </a:endParaRPr>
            </a:p>
          </p:txBody>
        </p:sp>
        <p:sp>
          <p:nvSpPr>
            <p:cNvPr id="28" name="Text Box 14"/>
            <p:cNvSpPr txBox="1">
              <a:spLocks noChangeArrowheads="1"/>
            </p:cNvSpPr>
            <p:nvPr/>
          </p:nvSpPr>
          <p:spPr bwMode="gray">
            <a:xfrm>
              <a:off x="1948" y="2221"/>
              <a:ext cx="2576" cy="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Low" fontAlgn="base">
                <a:spcBef>
                  <a:spcPct val="0"/>
                </a:spcBef>
                <a:spcAft>
                  <a:spcPct val="0"/>
                </a:spcAft>
              </a:pPr>
              <a:r>
                <a:rPr lang="fa-IR" sz="2400" b="1" i="1" dirty="0">
                  <a:solidFill>
                    <a:srgbClr val="211E54"/>
                  </a:solidFill>
                  <a:cs typeface="B Mitra" panose="00000400000000000000" pitchFamily="2" charset="-78"/>
                </a:rPr>
                <a:t>برج دوبی 57 آسانسور دارد که افراد را به 1044 آپارتمان و 49 فضای اداری و نیز یک هتل با نشان جورجیو آرمانی منتقل می‌کند.</a:t>
              </a:r>
              <a:endParaRPr lang="en-US" sz="2400" b="1" i="1" dirty="0">
                <a:solidFill>
                  <a:srgbClr val="211E54"/>
                </a:solidFill>
                <a:cs typeface="B Mitra" panose="00000400000000000000" pitchFamily="2" charset="-78"/>
              </a:endParaRPr>
            </a:p>
          </p:txBody>
        </p:sp>
      </p:grpSp>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معرفی معماری</a:t>
            </a:r>
            <a:endParaRPr lang="en-US" sz="4400" dirty="0">
              <a:solidFill>
                <a:srgbClr val="FFFFFF"/>
              </a:solidFill>
              <a:cs typeface="B Titr" panose="00000700000000000000" pitchFamily="2" charset="-78"/>
            </a:endParaRPr>
          </a:p>
        </p:txBody>
      </p:sp>
    </p:spTree>
    <p:extLst>
      <p:ext uri="{BB962C8B-B14F-4D97-AF65-F5344CB8AC3E}">
        <p14:creationId xmlns:p14="http://schemas.microsoft.com/office/powerpoint/2010/main" val="3563183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http://www.asceoc.org/images/uploads/Comparis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57200"/>
            <a:ext cx="6934200" cy="6082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4615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برخی از رکوردها</a:t>
            </a:r>
            <a:endParaRPr lang="en-US" sz="4400" dirty="0">
              <a:solidFill>
                <a:srgbClr val="FFFFFF"/>
              </a:solidFill>
              <a:cs typeface="B Titr" panose="00000700000000000000" pitchFamily="2" charset="-78"/>
            </a:endParaRPr>
          </a:p>
        </p:txBody>
      </p:sp>
      <p:grpSp>
        <p:nvGrpSpPr>
          <p:cNvPr id="32" name="Group 92"/>
          <p:cNvGrpSpPr>
            <a:grpSpLocks/>
          </p:cNvGrpSpPr>
          <p:nvPr/>
        </p:nvGrpSpPr>
        <p:grpSpPr bwMode="auto">
          <a:xfrm>
            <a:off x="1981200" y="1981200"/>
            <a:ext cx="762000" cy="665162"/>
            <a:chOff x="3174" y="2656"/>
            <a:chExt cx="1549" cy="1351"/>
          </a:xfrm>
        </p:grpSpPr>
        <p:sp>
          <p:nvSpPr>
            <p:cNvPr id="33"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34"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35" name="AutoShape 95"/>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36" name="Line 96"/>
          <p:cNvSpPr>
            <a:spLocks noChangeShapeType="1"/>
          </p:cNvSpPr>
          <p:nvPr/>
        </p:nvSpPr>
        <p:spPr bwMode="auto">
          <a:xfrm>
            <a:off x="2590800" y="1882775"/>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37" name="Text Box 97"/>
          <p:cNvSpPr txBox="1">
            <a:spLocks noChangeArrowheads="1"/>
          </p:cNvSpPr>
          <p:nvPr/>
        </p:nvSpPr>
        <p:spPr bwMode="auto">
          <a:xfrm>
            <a:off x="2708189" y="1487997"/>
            <a:ext cx="485421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مجموع مساحت طبقات آن 334000 متر مربع</a:t>
            </a:r>
            <a:endParaRPr lang="en-US" altLang="en-US" sz="2400" dirty="0">
              <a:solidFill>
                <a:srgbClr val="FFFFFF"/>
              </a:solidFill>
              <a:cs typeface="B Yagut" panose="00000400000000000000" pitchFamily="2" charset="-78"/>
            </a:endParaRPr>
          </a:p>
        </p:txBody>
      </p:sp>
      <p:sp>
        <p:nvSpPr>
          <p:cNvPr id="38" name="Text Box 98"/>
          <p:cNvSpPr txBox="1">
            <a:spLocks noChangeArrowheads="1"/>
          </p:cNvSpPr>
          <p:nvPr/>
        </p:nvSpPr>
        <p:spPr bwMode="gray">
          <a:xfrm>
            <a:off x="2178050" y="13716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en-US" altLang="en-US" sz="2400" b="1">
                <a:solidFill>
                  <a:srgbClr val="FFFFFF"/>
                </a:solidFill>
              </a:rPr>
              <a:t>1</a:t>
            </a:r>
          </a:p>
        </p:txBody>
      </p:sp>
      <p:sp>
        <p:nvSpPr>
          <p:cNvPr id="39" name="Line 99"/>
          <p:cNvSpPr>
            <a:spLocks noChangeShapeType="1"/>
          </p:cNvSpPr>
          <p:nvPr/>
        </p:nvSpPr>
        <p:spPr bwMode="auto">
          <a:xfrm>
            <a:off x="2590800" y="2590800"/>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40" name="Text Box 100"/>
          <p:cNvSpPr txBox="1">
            <a:spLocks noChangeArrowheads="1"/>
          </p:cNvSpPr>
          <p:nvPr/>
        </p:nvSpPr>
        <p:spPr bwMode="auto">
          <a:xfrm>
            <a:off x="3352800" y="2184697"/>
            <a:ext cx="26228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 330 هزارمترمکعب بتن</a:t>
            </a:r>
            <a:endParaRPr lang="en-US" altLang="en-US" sz="2400" dirty="0">
              <a:solidFill>
                <a:srgbClr val="FFFFFF"/>
              </a:solidFill>
              <a:cs typeface="B Yagut" panose="00000400000000000000" pitchFamily="2" charset="-78"/>
            </a:endParaRPr>
          </a:p>
        </p:txBody>
      </p:sp>
      <p:sp>
        <p:nvSpPr>
          <p:cNvPr id="41" name="Text Box 101"/>
          <p:cNvSpPr txBox="1">
            <a:spLocks noChangeArrowheads="1"/>
          </p:cNvSpPr>
          <p:nvPr/>
        </p:nvSpPr>
        <p:spPr bwMode="gray">
          <a:xfrm>
            <a:off x="2178050" y="207962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en-US" altLang="en-US" sz="2400" b="1">
                <a:solidFill>
                  <a:srgbClr val="FFFFFF"/>
                </a:solidFill>
              </a:rPr>
              <a:t>2</a:t>
            </a:r>
          </a:p>
        </p:txBody>
      </p:sp>
      <p:grpSp>
        <p:nvGrpSpPr>
          <p:cNvPr id="46" name="Group 106"/>
          <p:cNvGrpSpPr>
            <a:grpSpLocks/>
          </p:cNvGrpSpPr>
          <p:nvPr/>
        </p:nvGrpSpPr>
        <p:grpSpPr bwMode="auto">
          <a:xfrm>
            <a:off x="1981200" y="3373438"/>
            <a:ext cx="762000" cy="665162"/>
            <a:chOff x="3174" y="2656"/>
            <a:chExt cx="1549" cy="1351"/>
          </a:xfrm>
        </p:grpSpPr>
        <p:sp>
          <p:nvSpPr>
            <p:cNvPr id="47"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48"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49"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50" name="Line 110"/>
          <p:cNvSpPr>
            <a:spLocks noChangeShapeType="1"/>
          </p:cNvSpPr>
          <p:nvPr/>
        </p:nvSpPr>
        <p:spPr bwMode="auto">
          <a:xfrm>
            <a:off x="2590800" y="32972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51" name="Text Box 111"/>
          <p:cNvSpPr txBox="1">
            <a:spLocks noChangeArrowheads="1"/>
          </p:cNvSpPr>
          <p:nvPr/>
        </p:nvSpPr>
        <p:spPr bwMode="auto">
          <a:xfrm>
            <a:off x="3352800" y="2891135"/>
            <a:ext cx="19271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31400 تن فولاد </a:t>
            </a:r>
            <a:endParaRPr lang="en-US" altLang="en-US" sz="2400" dirty="0">
              <a:solidFill>
                <a:srgbClr val="FFFFFF"/>
              </a:solidFill>
              <a:cs typeface="B Yagut" panose="00000400000000000000" pitchFamily="2" charset="-78"/>
            </a:endParaRPr>
          </a:p>
        </p:txBody>
      </p:sp>
      <p:sp>
        <p:nvSpPr>
          <p:cNvPr id="52" name="Text Box 112"/>
          <p:cNvSpPr txBox="1">
            <a:spLocks noChangeArrowheads="1"/>
          </p:cNvSpPr>
          <p:nvPr/>
        </p:nvSpPr>
        <p:spPr bwMode="gray">
          <a:xfrm>
            <a:off x="2178050" y="2786063"/>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en-US" altLang="en-US" sz="2400" b="1">
                <a:solidFill>
                  <a:srgbClr val="FFFFFF"/>
                </a:solidFill>
              </a:rPr>
              <a:t>3</a:t>
            </a:r>
          </a:p>
        </p:txBody>
      </p:sp>
      <p:sp>
        <p:nvSpPr>
          <p:cNvPr id="53" name="Line 113"/>
          <p:cNvSpPr>
            <a:spLocks noChangeShapeType="1"/>
          </p:cNvSpPr>
          <p:nvPr/>
        </p:nvSpPr>
        <p:spPr bwMode="auto">
          <a:xfrm>
            <a:off x="2590800" y="39830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54" name="Text Box 114"/>
          <p:cNvSpPr txBox="1">
            <a:spLocks noChangeArrowheads="1"/>
          </p:cNvSpPr>
          <p:nvPr/>
        </p:nvSpPr>
        <p:spPr bwMode="auto">
          <a:xfrm>
            <a:off x="3352800" y="3576935"/>
            <a:ext cx="280878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103 هزار مترمربع شيشه</a:t>
            </a:r>
            <a:endParaRPr lang="en-US" altLang="en-US" sz="2400" dirty="0">
              <a:solidFill>
                <a:srgbClr val="FFFFFF"/>
              </a:solidFill>
              <a:cs typeface="B Yagut" panose="00000400000000000000" pitchFamily="2" charset="-78"/>
            </a:endParaRPr>
          </a:p>
        </p:txBody>
      </p:sp>
      <p:sp>
        <p:nvSpPr>
          <p:cNvPr id="55" name="Text Box 115"/>
          <p:cNvSpPr txBox="1">
            <a:spLocks noChangeArrowheads="1"/>
          </p:cNvSpPr>
          <p:nvPr/>
        </p:nvSpPr>
        <p:spPr bwMode="gray">
          <a:xfrm>
            <a:off x="2178050" y="3471863"/>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en-US" altLang="en-US" sz="2400" b="1" dirty="0">
                <a:solidFill>
                  <a:srgbClr val="FFFFFF"/>
                </a:solidFill>
              </a:rPr>
              <a:t>4</a:t>
            </a:r>
          </a:p>
        </p:txBody>
      </p:sp>
      <p:grpSp>
        <p:nvGrpSpPr>
          <p:cNvPr id="56" name="Group 106"/>
          <p:cNvGrpSpPr>
            <a:grpSpLocks/>
          </p:cNvGrpSpPr>
          <p:nvPr/>
        </p:nvGrpSpPr>
        <p:grpSpPr bwMode="auto">
          <a:xfrm>
            <a:off x="1981200" y="4059238"/>
            <a:ext cx="762000" cy="665162"/>
            <a:chOff x="3174" y="2656"/>
            <a:chExt cx="1549" cy="1351"/>
          </a:xfrm>
        </p:grpSpPr>
        <p:sp>
          <p:nvSpPr>
            <p:cNvPr id="57"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58"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59"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60" name="Line 113"/>
          <p:cNvSpPr>
            <a:spLocks noChangeShapeType="1"/>
          </p:cNvSpPr>
          <p:nvPr/>
        </p:nvSpPr>
        <p:spPr bwMode="auto">
          <a:xfrm>
            <a:off x="2590800" y="46688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61" name="Text Box 114"/>
          <p:cNvSpPr txBox="1">
            <a:spLocks noChangeArrowheads="1"/>
          </p:cNvSpPr>
          <p:nvPr/>
        </p:nvSpPr>
        <p:spPr bwMode="auto">
          <a:xfrm>
            <a:off x="3352800" y="4262735"/>
            <a:ext cx="35173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15500 مترمربع فولاد ضد زنگ </a:t>
            </a:r>
            <a:endParaRPr lang="en-US" altLang="en-US" sz="2400" dirty="0">
              <a:solidFill>
                <a:srgbClr val="FFFFFF"/>
              </a:solidFill>
              <a:cs typeface="B Yagut" panose="00000400000000000000" pitchFamily="2" charset="-78"/>
            </a:endParaRPr>
          </a:p>
        </p:txBody>
      </p:sp>
      <p:sp>
        <p:nvSpPr>
          <p:cNvPr id="62" name="Text Box 115"/>
          <p:cNvSpPr txBox="1">
            <a:spLocks noChangeArrowheads="1"/>
          </p:cNvSpPr>
          <p:nvPr/>
        </p:nvSpPr>
        <p:spPr bwMode="gray">
          <a:xfrm>
            <a:off x="2178050" y="4157663"/>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5</a:t>
            </a:r>
            <a:endParaRPr lang="en-US" altLang="en-US" sz="2400" b="1" dirty="0">
              <a:solidFill>
                <a:srgbClr val="FFFFFF"/>
              </a:solidFill>
            </a:endParaRPr>
          </a:p>
        </p:txBody>
      </p:sp>
      <p:grpSp>
        <p:nvGrpSpPr>
          <p:cNvPr id="63" name="Group 106"/>
          <p:cNvGrpSpPr>
            <a:grpSpLocks/>
          </p:cNvGrpSpPr>
          <p:nvPr/>
        </p:nvGrpSpPr>
        <p:grpSpPr bwMode="auto">
          <a:xfrm>
            <a:off x="1981200" y="4745038"/>
            <a:ext cx="762000" cy="665162"/>
            <a:chOff x="3174" y="2656"/>
            <a:chExt cx="1549" cy="1351"/>
          </a:xfrm>
        </p:grpSpPr>
        <p:sp>
          <p:nvSpPr>
            <p:cNvPr id="64"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65"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66"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67" name="Line 113"/>
          <p:cNvSpPr>
            <a:spLocks noChangeShapeType="1"/>
          </p:cNvSpPr>
          <p:nvPr/>
        </p:nvSpPr>
        <p:spPr bwMode="auto">
          <a:xfrm>
            <a:off x="2590800" y="53546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68" name="Text Box 114"/>
          <p:cNvSpPr txBox="1">
            <a:spLocks noChangeArrowheads="1"/>
          </p:cNvSpPr>
          <p:nvPr/>
        </p:nvSpPr>
        <p:spPr bwMode="auto">
          <a:xfrm>
            <a:off x="2842156" y="4895651"/>
            <a:ext cx="565892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مرتفع ترين سکو براي استقرار افراد و مشاهده مناظر</a:t>
            </a:r>
            <a:endParaRPr lang="en-US" altLang="en-US" sz="2400" dirty="0">
              <a:solidFill>
                <a:srgbClr val="FFFFFF"/>
              </a:solidFill>
              <a:cs typeface="B Yagut" panose="00000400000000000000" pitchFamily="2" charset="-78"/>
            </a:endParaRPr>
          </a:p>
        </p:txBody>
      </p:sp>
      <p:sp>
        <p:nvSpPr>
          <p:cNvPr id="69" name="Text Box 115"/>
          <p:cNvSpPr txBox="1">
            <a:spLocks noChangeArrowheads="1"/>
          </p:cNvSpPr>
          <p:nvPr/>
        </p:nvSpPr>
        <p:spPr bwMode="gray">
          <a:xfrm>
            <a:off x="2178050" y="4843463"/>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6</a:t>
            </a:r>
            <a:endParaRPr lang="en-US" altLang="en-US" sz="2400" b="1" dirty="0">
              <a:solidFill>
                <a:srgbClr val="FFFFFF"/>
              </a:solidFill>
            </a:endParaRPr>
          </a:p>
        </p:txBody>
      </p:sp>
      <p:grpSp>
        <p:nvGrpSpPr>
          <p:cNvPr id="70" name="Group 106"/>
          <p:cNvGrpSpPr>
            <a:grpSpLocks/>
          </p:cNvGrpSpPr>
          <p:nvPr/>
        </p:nvGrpSpPr>
        <p:grpSpPr bwMode="auto">
          <a:xfrm>
            <a:off x="1981200" y="5507038"/>
            <a:ext cx="762000" cy="665162"/>
            <a:chOff x="3174" y="2656"/>
            <a:chExt cx="1549" cy="1351"/>
          </a:xfrm>
        </p:grpSpPr>
        <p:sp>
          <p:nvSpPr>
            <p:cNvPr id="71"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72"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73"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74" name="Line 113"/>
          <p:cNvSpPr>
            <a:spLocks noChangeShapeType="1"/>
          </p:cNvSpPr>
          <p:nvPr/>
        </p:nvSpPr>
        <p:spPr bwMode="auto">
          <a:xfrm>
            <a:off x="2590800" y="61166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75" name="Text Box 114"/>
          <p:cNvSpPr txBox="1">
            <a:spLocks noChangeArrowheads="1"/>
          </p:cNvSpPr>
          <p:nvPr/>
        </p:nvSpPr>
        <p:spPr bwMode="auto">
          <a:xfrm>
            <a:off x="3352800" y="5710535"/>
            <a:ext cx="238238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داراي بلندترين پلکان </a:t>
            </a:r>
            <a:endParaRPr lang="en-US" altLang="en-US" sz="2400" dirty="0">
              <a:solidFill>
                <a:srgbClr val="FFFFFF"/>
              </a:solidFill>
              <a:cs typeface="B Yagut" panose="00000400000000000000" pitchFamily="2" charset="-78"/>
            </a:endParaRPr>
          </a:p>
        </p:txBody>
      </p:sp>
      <p:sp>
        <p:nvSpPr>
          <p:cNvPr id="76" name="Text Box 115"/>
          <p:cNvSpPr txBox="1">
            <a:spLocks noChangeArrowheads="1"/>
          </p:cNvSpPr>
          <p:nvPr/>
        </p:nvSpPr>
        <p:spPr bwMode="gray">
          <a:xfrm>
            <a:off x="2178050" y="5605463"/>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7</a:t>
            </a:r>
            <a:endParaRPr lang="en-US" altLang="en-US" sz="2400" b="1" dirty="0">
              <a:solidFill>
                <a:srgbClr val="FFFFFF"/>
              </a:solidFill>
            </a:endParaRPr>
          </a:p>
        </p:txBody>
      </p:sp>
      <p:grpSp>
        <p:nvGrpSpPr>
          <p:cNvPr id="77" name="Group 92"/>
          <p:cNvGrpSpPr>
            <a:grpSpLocks/>
          </p:cNvGrpSpPr>
          <p:nvPr/>
        </p:nvGrpSpPr>
        <p:grpSpPr bwMode="auto">
          <a:xfrm>
            <a:off x="1981200" y="1290081"/>
            <a:ext cx="762000" cy="665162"/>
            <a:chOff x="3174" y="2656"/>
            <a:chExt cx="1549" cy="1351"/>
          </a:xfrm>
        </p:grpSpPr>
        <p:sp>
          <p:nvSpPr>
            <p:cNvPr id="78"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79"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80" name="AutoShape 95"/>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grpSp>
        <p:nvGrpSpPr>
          <p:cNvPr id="86" name="Group 92"/>
          <p:cNvGrpSpPr>
            <a:grpSpLocks/>
          </p:cNvGrpSpPr>
          <p:nvPr/>
        </p:nvGrpSpPr>
        <p:grpSpPr bwMode="auto">
          <a:xfrm>
            <a:off x="1981200" y="2686410"/>
            <a:ext cx="762000" cy="665162"/>
            <a:chOff x="3174" y="2656"/>
            <a:chExt cx="1549" cy="1351"/>
          </a:xfrm>
        </p:grpSpPr>
        <p:sp>
          <p:nvSpPr>
            <p:cNvPr id="87"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88"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89" name="AutoShape 95"/>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90" name="Text Box 115"/>
          <p:cNvSpPr txBox="1">
            <a:spLocks noChangeArrowheads="1"/>
          </p:cNvSpPr>
          <p:nvPr/>
        </p:nvSpPr>
        <p:spPr bwMode="gray">
          <a:xfrm>
            <a:off x="2176963" y="1371442"/>
            <a:ext cx="3561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1</a:t>
            </a:r>
            <a:endParaRPr lang="en-US" altLang="en-US" sz="2400" b="1" dirty="0">
              <a:solidFill>
                <a:srgbClr val="FFFFFF"/>
              </a:solidFill>
            </a:endParaRPr>
          </a:p>
        </p:txBody>
      </p:sp>
      <p:sp>
        <p:nvSpPr>
          <p:cNvPr id="91" name="Text Box 115"/>
          <p:cNvSpPr txBox="1">
            <a:spLocks noChangeArrowheads="1"/>
          </p:cNvSpPr>
          <p:nvPr/>
        </p:nvSpPr>
        <p:spPr bwMode="gray">
          <a:xfrm>
            <a:off x="2176963" y="2780401"/>
            <a:ext cx="3561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3</a:t>
            </a:r>
            <a:endParaRPr lang="en-US" altLang="en-US" sz="2400" b="1" dirty="0">
              <a:solidFill>
                <a:srgbClr val="FFFFFF"/>
              </a:solidFill>
            </a:endParaRPr>
          </a:p>
        </p:txBody>
      </p:sp>
    </p:spTree>
    <p:extLst>
      <p:ext uri="{BB962C8B-B14F-4D97-AF65-F5344CB8AC3E}">
        <p14:creationId xmlns:p14="http://schemas.microsoft.com/office/powerpoint/2010/main" val="2517225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برخی از رکوردها</a:t>
            </a:r>
            <a:endParaRPr lang="en-US" sz="4400" dirty="0">
              <a:solidFill>
                <a:srgbClr val="FFFFFF"/>
              </a:solidFill>
              <a:cs typeface="B Titr" panose="00000700000000000000" pitchFamily="2" charset="-78"/>
            </a:endParaRPr>
          </a:p>
        </p:txBody>
      </p:sp>
      <p:grpSp>
        <p:nvGrpSpPr>
          <p:cNvPr id="32" name="Group 92"/>
          <p:cNvGrpSpPr>
            <a:grpSpLocks/>
          </p:cNvGrpSpPr>
          <p:nvPr/>
        </p:nvGrpSpPr>
        <p:grpSpPr bwMode="auto">
          <a:xfrm>
            <a:off x="1981200" y="1981200"/>
            <a:ext cx="762000" cy="665162"/>
            <a:chOff x="3174" y="2656"/>
            <a:chExt cx="1549" cy="1351"/>
          </a:xfrm>
        </p:grpSpPr>
        <p:sp>
          <p:nvSpPr>
            <p:cNvPr id="33"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34"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35" name="AutoShape 95"/>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36" name="Line 96"/>
          <p:cNvSpPr>
            <a:spLocks noChangeShapeType="1"/>
          </p:cNvSpPr>
          <p:nvPr/>
        </p:nvSpPr>
        <p:spPr bwMode="auto">
          <a:xfrm>
            <a:off x="2590800" y="1882775"/>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37" name="Text Box 97"/>
          <p:cNvSpPr txBox="1">
            <a:spLocks noChangeArrowheads="1"/>
          </p:cNvSpPr>
          <p:nvPr/>
        </p:nvSpPr>
        <p:spPr bwMode="auto">
          <a:xfrm>
            <a:off x="2708189" y="1487997"/>
            <a:ext cx="52373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rtl="0" eaLnBrk="0" fontAlgn="base" hangingPunct="0">
              <a:spcBef>
                <a:spcPct val="0"/>
              </a:spcBef>
              <a:spcAft>
                <a:spcPct val="0"/>
              </a:spcAft>
            </a:pPr>
            <a:r>
              <a:rPr lang="fa-IR" sz="2400" dirty="0">
                <a:solidFill>
                  <a:srgbClr val="FFFFFF"/>
                </a:solidFill>
                <a:cs typeface="B Yagut" panose="00000400000000000000" pitchFamily="2" charset="-78"/>
              </a:rPr>
              <a:t>مرتفع ترين رستوران، فوراره و استخر در جهان </a:t>
            </a:r>
            <a:endParaRPr lang="en-US" altLang="en-US" sz="2400" dirty="0">
              <a:solidFill>
                <a:srgbClr val="FFFFFF"/>
              </a:solidFill>
              <a:cs typeface="B Yagut" panose="00000400000000000000" pitchFamily="2" charset="-78"/>
            </a:endParaRPr>
          </a:p>
        </p:txBody>
      </p:sp>
      <p:sp>
        <p:nvSpPr>
          <p:cNvPr id="38" name="Text Box 98"/>
          <p:cNvSpPr txBox="1">
            <a:spLocks noChangeArrowheads="1"/>
          </p:cNvSpPr>
          <p:nvPr/>
        </p:nvSpPr>
        <p:spPr bwMode="gray">
          <a:xfrm>
            <a:off x="2178050" y="1371600"/>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en-US" altLang="en-US" sz="2400" b="1">
                <a:solidFill>
                  <a:srgbClr val="FFFFFF"/>
                </a:solidFill>
              </a:rPr>
              <a:t>1</a:t>
            </a:r>
          </a:p>
        </p:txBody>
      </p:sp>
      <p:sp>
        <p:nvSpPr>
          <p:cNvPr id="39" name="Line 99"/>
          <p:cNvSpPr>
            <a:spLocks noChangeShapeType="1"/>
          </p:cNvSpPr>
          <p:nvPr/>
        </p:nvSpPr>
        <p:spPr bwMode="auto">
          <a:xfrm>
            <a:off x="2590800" y="2590800"/>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40" name="Text Box 100"/>
          <p:cNvSpPr txBox="1">
            <a:spLocks noChangeArrowheads="1"/>
          </p:cNvSpPr>
          <p:nvPr/>
        </p:nvSpPr>
        <p:spPr bwMode="auto">
          <a:xfrm>
            <a:off x="3352800" y="2184697"/>
            <a:ext cx="27302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fontAlgn="base">
              <a:spcBef>
                <a:spcPct val="0"/>
              </a:spcBef>
              <a:spcAft>
                <a:spcPct val="0"/>
              </a:spcAft>
            </a:pPr>
            <a:r>
              <a:rPr lang="fa-IR" sz="2400" dirty="0">
                <a:solidFill>
                  <a:srgbClr val="FFFFFF"/>
                </a:solidFill>
                <a:cs typeface="B Yagut" panose="00000400000000000000" pitchFamily="2" charset="-78"/>
              </a:rPr>
              <a:t>تعداد طبقات آن 160 عدد</a:t>
            </a:r>
            <a:endParaRPr lang="en-US" sz="2400" dirty="0">
              <a:solidFill>
                <a:srgbClr val="FFFFFF"/>
              </a:solidFill>
              <a:cs typeface="B Yagut" panose="00000400000000000000" pitchFamily="2" charset="-78"/>
            </a:endParaRPr>
          </a:p>
        </p:txBody>
      </p:sp>
      <p:sp>
        <p:nvSpPr>
          <p:cNvPr id="41" name="Text Box 101"/>
          <p:cNvSpPr txBox="1">
            <a:spLocks noChangeArrowheads="1"/>
          </p:cNvSpPr>
          <p:nvPr/>
        </p:nvSpPr>
        <p:spPr bwMode="gray">
          <a:xfrm>
            <a:off x="2178050" y="2079625"/>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9</a:t>
            </a:r>
            <a:endParaRPr lang="en-US" altLang="en-US" sz="2400" b="1" dirty="0">
              <a:solidFill>
                <a:srgbClr val="FFFFFF"/>
              </a:solidFill>
            </a:endParaRPr>
          </a:p>
        </p:txBody>
      </p:sp>
      <p:grpSp>
        <p:nvGrpSpPr>
          <p:cNvPr id="46" name="Group 106"/>
          <p:cNvGrpSpPr>
            <a:grpSpLocks/>
          </p:cNvGrpSpPr>
          <p:nvPr/>
        </p:nvGrpSpPr>
        <p:grpSpPr bwMode="auto">
          <a:xfrm>
            <a:off x="1981200" y="3373438"/>
            <a:ext cx="762000" cy="665162"/>
            <a:chOff x="3174" y="2656"/>
            <a:chExt cx="1549" cy="1351"/>
          </a:xfrm>
        </p:grpSpPr>
        <p:sp>
          <p:nvSpPr>
            <p:cNvPr id="47"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48"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49"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50" name="Line 110"/>
          <p:cNvSpPr>
            <a:spLocks noChangeShapeType="1"/>
          </p:cNvSpPr>
          <p:nvPr/>
        </p:nvSpPr>
        <p:spPr bwMode="auto">
          <a:xfrm>
            <a:off x="2590800" y="32972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51" name="Text Box 111"/>
          <p:cNvSpPr txBox="1">
            <a:spLocks noChangeArrowheads="1"/>
          </p:cNvSpPr>
          <p:nvPr/>
        </p:nvSpPr>
        <p:spPr bwMode="auto">
          <a:xfrm>
            <a:off x="3352800" y="2891135"/>
            <a:ext cx="19046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fontAlgn="base">
              <a:spcBef>
                <a:spcPct val="0"/>
              </a:spcBef>
              <a:spcAft>
                <a:spcPct val="0"/>
              </a:spcAft>
            </a:pPr>
            <a:r>
              <a:rPr lang="fa-IR" sz="2400" dirty="0">
                <a:solidFill>
                  <a:srgbClr val="FFFFFF"/>
                </a:solidFill>
                <a:cs typeface="B Yagut" panose="00000400000000000000" pitchFamily="2" charset="-78"/>
              </a:rPr>
              <a:t>160 سوييت هتل</a:t>
            </a:r>
            <a:endParaRPr lang="en-US" sz="2400" dirty="0">
              <a:solidFill>
                <a:srgbClr val="FFFFFF"/>
              </a:solidFill>
              <a:cs typeface="B Yagut" panose="00000400000000000000" pitchFamily="2" charset="-78"/>
            </a:endParaRPr>
          </a:p>
        </p:txBody>
      </p:sp>
      <p:sp>
        <p:nvSpPr>
          <p:cNvPr id="52" name="Text Box 112"/>
          <p:cNvSpPr txBox="1">
            <a:spLocks noChangeArrowheads="1"/>
          </p:cNvSpPr>
          <p:nvPr/>
        </p:nvSpPr>
        <p:spPr bwMode="gray">
          <a:xfrm>
            <a:off x="2178050" y="2786063"/>
            <a:ext cx="3540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en-US" altLang="en-US" sz="2400" b="1">
                <a:solidFill>
                  <a:srgbClr val="FFFFFF"/>
                </a:solidFill>
              </a:rPr>
              <a:t>3</a:t>
            </a:r>
          </a:p>
        </p:txBody>
      </p:sp>
      <p:sp>
        <p:nvSpPr>
          <p:cNvPr id="53" name="Line 113"/>
          <p:cNvSpPr>
            <a:spLocks noChangeShapeType="1"/>
          </p:cNvSpPr>
          <p:nvPr/>
        </p:nvSpPr>
        <p:spPr bwMode="auto">
          <a:xfrm>
            <a:off x="2590800" y="39830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54" name="Text Box 114"/>
          <p:cNvSpPr txBox="1">
            <a:spLocks noChangeArrowheads="1"/>
          </p:cNvSpPr>
          <p:nvPr/>
        </p:nvSpPr>
        <p:spPr bwMode="auto">
          <a:xfrm>
            <a:off x="3352800" y="3576935"/>
            <a:ext cx="266451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fontAlgn="base">
              <a:spcBef>
                <a:spcPct val="0"/>
              </a:spcBef>
              <a:spcAft>
                <a:spcPct val="0"/>
              </a:spcAft>
            </a:pPr>
            <a:r>
              <a:rPr lang="fa-IR" sz="2400" dirty="0">
                <a:solidFill>
                  <a:srgbClr val="FFFFFF"/>
                </a:solidFill>
                <a:cs typeface="B Yagut" panose="00000400000000000000" pitchFamily="2" charset="-78"/>
              </a:rPr>
              <a:t>1044 آپارتمان مسکوني</a:t>
            </a:r>
            <a:endParaRPr lang="en-US" sz="2400" dirty="0">
              <a:solidFill>
                <a:srgbClr val="FFFFFF"/>
              </a:solidFill>
              <a:cs typeface="B Yagut" panose="00000400000000000000" pitchFamily="2" charset="-78"/>
            </a:endParaRPr>
          </a:p>
        </p:txBody>
      </p:sp>
      <p:sp>
        <p:nvSpPr>
          <p:cNvPr id="55" name="Text Box 115"/>
          <p:cNvSpPr txBox="1">
            <a:spLocks noChangeArrowheads="1"/>
          </p:cNvSpPr>
          <p:nvPr/>
        </p:nvSpPr>
        <p:spPr bwMode="gray">
          <a:xfrm>
            <a:off x="2100020" y="3471863"/>
            <a:ext cx="5100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11</a:t>
            </a:r>
            <a:endParaRPr lang="en-US" altLang="en-US" sz="2400" b="1" dirty="0">
              <a:solidFill>
                <a:srgbClr val="FFFFFF"/>
              </a:solidFill>
            </a:endParaRPr>
          </a:p>
        </p:txBody>
      </p:sp>
      <p:grpSp>
        <p:nvGrpSpPr>
          <p:cNvPr id="56" name="Group 106"/>
          <p:cNvGrpSpPr>
            <a:grpSpLocks/>
          </p:cNvGrpSpPr>
          <p:nvPr/>
        </p:nvGrpSpPr>
        <p:grpSpPr bwMode="auto">
          <a:xfrm>
            <a:off x="1981200" y="4059238"/>
            <a:ext cx="762000" cy="665162"/>
            <a:chOff x="3174" y="2656"/>
            <a:chExt cx="1549" cy="1351"/>
          </a:xfrm>
        </p:grpSpPr>
        <p:sp>
          <p:nvSpPr>
            <p:cNvPr id="57"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58"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59"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60" name="Line 113"/>
          <p:cNvSpPr>
            <a:spLocks noChangeShapeType="1"/>
          </p:cNvSpPr>
          <p:nvPr/>
        </p:nvSpPr>
        <p:spPr bwMode="auto">
          <a:xfrm>
            <a:off x="2590800" y="46688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61" name="Text Box 114"/>
          <p:cNvSpPr txBox="1">
            <a:spLocks noChangeArrowheads="1"/>
          </p:cNvSpPr>
          <p:nvPr/>
        </p:nvSpPr>
        <p:spPr bwMode="auto">
          <a:xfrm>
            <a:off x="3352800" y="4262735"/>
            <a:ext cx="172835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fontAlgn="base">
              <a:spcBef>
                <a:spcPct val="0"/>
              </a:spcBef>
              <a:spcAft>
                <a:spcPct val="0"/>
              </a:spcAft>
            </a:pPr>
            <a:r>
              <a:rPr lang="fa-IR" sz="2400" dirty="0">
                <a:solidFill>
                  <a:srgbClr val="FFFFFF"/>
                </a:solidFill>
                <a:cs typeface="B Yagut" panose="00000400000000000000" pitchFamily="2" charset="-78"/>
              </a:rPr>
              <a:t>12 طبقه اداري</a:t>
            </a:r>
            <a:endParaRPr lang="en-US" sz="2400" dirty="0">
              <a:solidFill>
                <a:srgbClr val="FFFFFF"/>
              </a:solidFill>
              <a:cs typeface="B Yagut" panose="00000400000000000000" pitchFamily="2" charset="-78"/>
            </a:endParaRPr>
          </a:p>
        </p:txBody>
      </p:sp>
      <p:sp>
        <p:nvSpPr>
          <p:cNvPr id="62" name="Text Box 115"/>
          <p:cNvSpPr txBox="1">
            <a:spLocks noChangeArrowheads="1"/>
          </p:cNvSpPr>
          <p:nvPr/>
        </p:nvSpPr>
        <p:spPr bwMode="gray">
          <a:xfrm>
            <a:off x="2091202" y="4157663"/>
            <a:ext cx="5277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12</a:t>
            </a:r>
            <a:endParaRPr lang="en-US" altLang="en-US" sz="2400" b="1" dirty="0">
              <a:solidFill>
                <a:srgbClr val="FFFFFF"/>
              </a:solidFill>
            </a:endParaRPr>
          </a:p>
        </p:txBody>
      </p:sp>
      <p:grpSp>
        <p:nvGrpSpPr>
          <p:cNvPr id="63" name="Group 106"/>
          <p:cNvGrpSpPr>
            <a:grpSpLocks/>
          </p:cNvGrpSpPr>
          <p:nvPr/>
        </p:nvGrpSpPr>
        <p:grpSpPr bwMode="auto">
          <a:xfrm>
            <a:off x="1981200" y="4745038"/>
            <a:ext cx="762000" cy="665162"/>
            <a:chOff x="3174" y="2656"/>
            <a:chExt cx="1549" cy="1351"/>
          </a:xfrm>
        </p:grpSpPr>
        <p:sp>
          <p:nvSpPr>
            <p:cNvPr id="64" name="AutoShape 107"/>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65" name="AutoShape 108"/>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66" name="AutoShape 109"/>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67" name="Line 113"/>
          <p:cNvSpPr>
            <a:spLocks noChangeShapeType="1"/>
          </p:cNvSpPr>
          <p:nvPr/>
        </p:nvSpPr>
        <p:spPr bwMode="auto">
          <a:xfrm>
            <a:off x="2590800" y="5354638"/>
            <a:ext cx="4800600" cy="0"/>
          </a:xfrm>
          <a:prstGeom prst="line">
            <a:avLst/>
          </a:prstGeom>
          <a:noFill/>
          <a:ln w="25400">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cs typeface="B Yagut" panose="00000400000000000000" pitchFamily="2" charset="-78"/>
            </a:endParaRPr>
          </a:p>
        </p:txBody>
      </p:sp>
      <p:sp>
        <p:nvSpPr>
          <p:cNvPr id="68" name="Text Box 114"/>
          <p:cNvSpPr txBox="1">
            <a:spLocks noChangeArrowheads="1"/>
          </p:cNvSpPr>
          <p:nvPr/>
        </p:nvSpPr>
        <p:spPr bwMode="auto">
          <a:xfrm>
            <a:off x="3378448" y="4848350"/>
            <a:ext cx="22813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fontAlgn="base">
              <a:spcBef>
                <a:spcPct val="0"/>
              </a:spcBef>
              <a:spcAft>
                <a:spcPct val="0"/>
              </a:spcAft>
            </a:pPr>
            <a:r>
              <a:rPr lang="fa-IR" sz="2400" dirty="0">
                <a:solidFill>
                  <a:srgbClr val="FFFFFF"/>
                </a:solidFill>
                <a:cs typeface="B Yagut" panose="00000400000000000000" pitchFamily="2" charset="-78"/>
              </a:rPr>
              <a:t>19 هکتار فضاي باز</a:t>
            </a:r>
            <a:endParaRPr lang="en-US" sz="2400" dirty="0">
              <a:solidFill>
                <a:srgbClr val="FFFFFF"/>
              </a:solidFill>
              <a:cs typeface="B Yagut" panose="00000400000000000000" pitchFamily="2" charset="-78"/>
            </a:endParaRPr>
          </a:p>
        </p:txBody>
      </p:sp>
      <p:sp>
        <p:nvSpPr>
          <p:cNvPr id="69" name="Text Box 115"/>
          <p:cNvSpPr txBox="1">
            <a:spLocks noChangeArrowheads="1"/>
          </p:cNvSpPr>
          <p:nvPr/>
        </p:nvSpPr>
        <p:spPr bwMode="gray">
          <a:xfrm>
            <a:off x="2091202" y="4843463"/>
            <a:ext cx="52771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13</a:t>
            </a:r>
            <a:endParaRPr lang="en-US" altLang="en-US" sz="2400" b="1" dirty="0">
              <a:solidFill>
                <a:srgbClr val="FFFFFF"/>
              </a:solidFill>
            </a:endParaRPr>
          </a:p>
        </p:txBody>
      </p:sp>
      <p:grpSp>
        <p:nvGrpSpPr>
          <p:cNvPr id="77" name="Group 92"/>
          <p:cNvGrpSpPr>
            <a:grpSpLocks/>
          </p:cNvGrpSpPr>
          <p:nvPr/>
        </p:nvGrpSpPr>
        <p:grpSpPr bwMode="auto">
          <a:xfrm>
            <a:off x="1981200" y="1290081"/>
            <a:ext cx="762000" cy="665162"/>
            <a:chOff x="3174" y="2656"/>
            <a:chExt cx="1549" cy="1351"/>
          </a:xfrm>
        </p:grpSpPr>
        <p:sp>
          <p:nvSpPr>
            <p:cNvPr id="78"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79"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80" name="AutoShape 95"/>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grpSp>
        <p:nvGrpSpPr>
          <p:cNvPr id="86" name="Group 92"/>
          <p:cNvGrpSpPr>
            <a:grpSpLocks/>
          </p:cNvGrpSpPr>
          <p:nvPr/>
        </p:nvGrpSpPr>
        <p:grpSpPr bwMode="auto">
          <a:xfrm>
            <a:off x="1981200" y="2686410"/>
            <a:ext cx="762000" cy="665162"/>
            <a:chOff x="3174" y="2656"/>
            <a:chExt cx="1549" cy="1351"/>
          </a:xfrm>
        </p:grpSpPr>
        <p:sp>
          <p:nvSpPr>
            <p:cNvPr id="87" name="AutoShape 93"/>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88" name="AutoShape 94"/>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sp>
          <p:nvSpPr>
            <p:cNvPr id="89" name="AutoShape 95"/>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rtl="0" fontAlgn="base">
                <a:spcBef>
                  <a:spcPct val="0"/>
                </a:spcBef>
                <a:spcAft>
                  <a:spcPct val="0"/>
                </a:spcAft>
              </a:pPr>
              <a:endParaRPr lang="en-US">
                <a:solidFill>
                  <a:srgbClr val="FFFFFF"/>
                </a:solidFill>
              </a:endParaRPr>
            </a:p>
          </p:txBody>
        </p:sp>
      </p:grpSp>
      <p:sp>
        <p:nvSpPr>
          <p:cNvPr id="90" name="Text Box 115"/>
          <p:cNvSpPr txBox="1">
            <a:spLocks noChangeArrowheads="1"/>
          </p:cNvSpPr>
          <p:nvPr/>
        </p:nvSpPr>
        <p:spPr bwMode="gray">
          <a:xfrm>
            <a:off x="2176963" y="1371442"/>
            <a:ext cx="3561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8</a:t>
            </a:r>
            <a:endParaRPr lang="en-US" altLang="en-US" sz="2400" b="1" dirty="0">
              <a:solidFill>
                <a:srgbClr val="FFFFFF"/>
              </a:solidFill>
            </a:endParaRPr>
          </a:p>
        </p:txBody>
      </p:sp>
      <p:sp>
        <p:nvSpPr>
          <p:cNvPr id="91" name="Text Box 115"/>
          <p:cNvSpPr txBox="1">
            <a:spLocks noChangeArrowheads="1"/>
          </p:cNvSpPr>
          <p:nvPr/>
        </p:nvSpPr>
        <p:spPr bwMode="gray">
          <a:xfrm>
            <a:off x="2091202" y="2780401"/>
            <a:ext cx="52770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rtl="0" eaLnBrk="0" fontAlgn="base" hangingPunct="0">
              <a:spcBef>
                <a:spcPct val="0"/>
              </a:spcBef>
              <a:spcAft>
                <a:spcPct val="0"/>
              </a:spcAft>
            </a:pPr>
            <a:r>
              <a:rPr lang="fa-IR" altLang="en-US" sz="2400" b="1" dirty="0">
                <a:solidFill>
                  <a:srgbClr val="FFFFFF"/>
                </a:solidFill>
              </a:rPr>
              <a:t>10</a:t>
            </a:r>
            <a:endParaRPr lang="en-US" altLang="en-US" sz="2400" b="1" dirty="0">
              <a:solidFill>
                <a:srgbClr val="FFFFFF"/>
              </a:solidFill>
            </a:endParaRPr>
          </a:p>
        </p:txBody>
      </p:sp>
    </p:spTree>
    <p:extLst>
      <p:ext uri="{BB962C8B-B14F-4D97-AF65-F5344CB8AC3E}">
        <p14:creationId xmlns:p14="http://schemas.microsoft.com/office/powerpoint/2010/main" val="38910818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92235" y="381000"/>
            <a:ext cx="5499165" cy="769441"/>
          </a:xfrm>
          <a:prstGeom prst="rect">
            <a:avLst/>
          </a:prstGeom>
          <a:noFill/>
        </p:spPr>
        <p:txBody>
          <a:bodyPr wrap="square" rtlCol="0">
            <a:spAutoFit/>
          </a:bodyPr>
          <a:lstStyle/>
          <a:p>
            <a:pPr algn="ctr" rtl="0" fontAlgn="base">
              <a:spcBef>
                <a:spcPct val="0"/>
              </a:spcBef>
              <a:spcAft>
                <a:spcPct val="0"/>
              </a:spcAft>
            </a:pPr>
            <a:r>
              <a:rPr lang="fa-IR" sz="4400" dirty="0">
                <a:solidFill>
                  <a:srgbClr val="FFFFFF"/>
                </a:solidFill>
                <a:cs typeface="B Titr" panose="00000700000000000000" pitchFamily="2" charset="-78"/>
              </a:rPr>
              <a:t>طراحی</a:t>
            </a:r>
            <a:endParaRPr lang="en-US" sz="4400" dirty="0">
              <a:solidFill>
                <a:srgbClr val="FFFFFF"/>
              </a:solidFill>
              <a:cs typeface="B Titr" panose="00000700000000000000" pitchFamily="2" charset="-78"/>
            </a:endParaRPr>
          </a:p>
        </p:txBody>
      </p:sp>
      <p:sp>
        <p:nvSpPr>
          <p:cNvPr id="94" name="AutoShape 4"/>
          <p:cNvSpPr>
            <a:spLocks noChangeArrowheads="1"/>
          </p:cNvSpPr>
          <p:nvPr/>
        </p:nvSpPr>
        <p:spPr bwMode="gray">
          <a:xfrm>
            <a:off x="228600" y="1414324"/>
            <a:ext cx="8610600" cy="1644580"/>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5" name="Text Box 8"/>
          <p:cNvSpPr txBox="1">
            <a:spLocks noChangeArrowheads="1"/>
          </p:cNvSpPr>
          <p:nvPr/>
        </p:nvSpPr>
        <p:spPr bwMode="gray">
          <a:xfrm>
            <a:off x="381000" y="1489244"/>
            <a:ext cx="831136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طراحی مارپیچی </a:t>
            </a:r>
            <a:r>
              <a:rPr lang="en-US" sz="2400" dirty="0">
                <a:solidFill>
                  <a:srgbClr val="211E54"/>
                </a:solidFill>
                <a:cs typeface="B Mitra" panose="00000400000000000000" pitchFamily="2" charset="-78"/>
              </a:rPr>
              <a:t>Y</a:t>
            </a:r>
            <a:r>
              <a:rPr lang="fa-IR" sz="2400" dirty="0">
                <a:solidFill>
                  <a:srgbClr val="211E54"/>
                </a:solidFill>
                <a:cs typeface="B Mitra" panose="00000400000000000000" pitchFamily="2" charset="-78"/>
              </a:rPr>
              <a:t> مانند این برج را آدریان اسمیت معمار </a:t>
            </a:r>
            <a:r>
              <a:rPr lang="en-US" sz="2400" dirty="0">
                <a:solidFill>
                  <a:srgbClr val="211E54"/>
                </a:solidFill>
                <a:cs typeface="B Mitra" panose="00000400000000000000" pitchFamily="2" charset="-78"/>
              </a:rPr>
              <a:t>SOM</a:t>
            </a:r>
            <a:r>
              <a:rPr lang="fa-IR" sz="2400" dirty="0">
                <a:solidFill>
                  <a:srgbClr val="211E54"/>
                </a:solidFill>
                <a:cs typeface="B Mitra" panose="00000400000000000000" pitchFamily="2" charset="-78"/>
              </a:rPr>
              <a:t> انجام داده است، و با الهام از معماري اسلامي و طبيعت صحرا </a:t>
            </a:r>
            <a:r>
              <a:rPr lang="fa-IR" sz="2400" dirty="0">
                <a:solidFill>
                  <a:srgbClr val="211E54"/>
                </a:solidFill>
                <a:cs typeface="B Mitra" panose="00000400000000000000" pitchFamily="2" charset="-78"/>
              </a:rPr>
              <a:t> و برای </a:t>
            </a:r>
            <a:r>
              <a:rPr lang="fa-IR" sz="2400" dirty="0">
                <a:solidFill>
                  <a:srgbClr val="211E54"/>
                </a:solidFill>
                <a:cs typeface="B Mitra" panose="00000400000000000000" pitchFamily="2" charset="-78"/>
              </a:rPr>
              <a:t>حمایت از هسته ساختاری برج، که با بالاتر رفتن باریک می‌شود، به کار رفته است. در ارتفاع بالاتر برج به یک ساختار فولادی بدل می‌شود که منار مخروطی عظیمی در راس آن قرار گرفته است.</a:t>
            </a:r>
            <a:endParaRPr lang="en-US" sz="2400" dirty="0">
              <a:solidFill>
                <a:srgbClr val="211E54"/>
              </a:solidFill>
              <a:cs typeface="B Mitra" panose="00000400000000000000" pitchFamily="2" charset="-78"/>
            </a:endParaRPr>
          </a:p>
        </p:txBody>
      </p:sp>
      <p:sp>
        <p:nvSpPr>
          <p:cNvPr id="96" name="AutoShape 4"/>
          <p:cNvSpPr>
            <a:spLocks noChangeArrowheads="1"/>
          </p:cNvSpPr>
          <p:nvPr/>
        </p:nvSpPr>
        <p:spPr bwMode="gray">
          <a:xfrm>
            <a:off x="228600" y="3302192"/>
            <a:ext cx="8610600" cy="1328876"/>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97" name="Text Box 8"/>
          <p:cNvSpPr txBox="1">
            <a:spLocks noChangeArrowheads="1"/>
          </p:cNvSpPr>
          <p:nvPr/>
        </p:nvSpPr>
        <p:spPr bwMode="gray">
          <a:xfrm>
            <a:off x="381000" y="3377112"/>
            <a:ext cx="83113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این آسمانخراش در مرکز یک منطقه خرید جدید 20 میلیارد دلاری قرار می‌گیرد که شامل 30000 آپارتمان و یک مجتمع بزرگ فروشگاهی است که گفته می‌شود با فضایی برای 1200 مغازه بزرگترین مرکز خرید مسقف جهان است.</a:t>
            </a:r>
            <a:endParaRPr lang="en-US" sz="2400" dirty="0">
              <a:solidFill>
                <a:srgbClr val="211E54"/>
              </a:solidFill>
              <a:cs typeface="B Mitra" panose="00000400000000000000" pitchFamily="2" charset="-78"/>
            </a:endParaRPr>
          </a:p>
        </p:txBody>
      </p:sp>
      <p:sp>
        <p:nvSpPr>
          <p:cNvPr id="7" name="AutoShape 4"/>
          <p:cNvSpPr>
            <a:spLocks noChangeArrowheads="1"/>
          </p:cNvSpPr>
          <p:nvPr/>
        </p:nvSpPr>
        <p:spPr bwMode="gray">
          <a:xfrm>
            <a:off x="228600" y="4873175"/>
            <a:ext cx="8610600" cy="905917"/>
          </a:xfrm>
          <a:prstGeom prst="roundRect">
            <a:avLst>
              <a:gd name="adj" fmla="val 10889"/>
            </a:avLst>
          </a:prstGeom>
          <a:gradFill rotWithShape="1">
            <a:gsLst>
              <a:gs pos="0">
                <a:srgbClr val="DDDDDD">
                  <a:gamma/>
                  <a:tint val="51373"/>
                  <a:invGamma/>
                </a:srgbClr>
              </a:gs>
              <a:gs pos="100000">
                <a:srgbClr val="DDDDDD"/>
              </a:gs>
            </a:gsLst>
            <a:lin ang="2700000" scaled="1"/>
          </a:gradFill>
          <a:ln w="38100">
            <a:solidFill>
              <a:srgbClr val="FFFFFF"/>
            </a:solidFill>
            <a:round/>
            <a:headEnd/>
            <a:tailEnd/>
          </a:ln>
          <a:effectLst>
            <a:outerShdw dist="135003" dir="2928844" algn="ctr" rotWithShape="0">
              <a:srgbClr val="000000">
                <a:alpha val="50000"/>
              </a:srgbClr>
            </a:outerShdw>
          </a:effectLst>
        </p:spPr>
        <p:txBody>
          <a:bodyPr wrap="none" anchor="ctr"/>
          <a:lstStyle/>
          <a:p>
            <a:pPr algn="l" rtl="0" fontAlgn="base">
              <a:spcBef>
                <a:spcPct val="0"/>
              </a:spcBef>
              <a:spcAft>
                <a:spcPct val="0"/>
              </a:spcAft>
            </a:pPr>
            <a:endParaRPr lang="en-US">
              <a:solidFill>
                <a:srgbClr val="FFFFFF"/>
              </a:solidFill>
            </a:endParaRPr>
          </a:p>
        </p:txBody>
      </p:sp>
      <p:sp>
        <p:nvSpPr>
          <p:cNvPr id="8" name="Text Box 8"/>
          <p:cNvSpPr txBox="1">
            <a:spLocks noChangeArrowheads="1"/>
          </p:cNvSpPr>
          <p:nvPr/>
        </p:nvSpPr>
        <p:spPr bwMode="gray">
          <a:xfrm>
            <a:off x="381000" y="4948095"/>
            <a:ext cx="831136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fontAlgn="base">
              <a:spcBef>
                <a:spcPct val="0"/>
              </a:spcBef>
              <a:spcAft>
                <a:spcPct val="0"/>
              </a:spcAft>
            </a:pPr>
            <a:r>
              <a:rPr lang="fa-IR" sz="2400" dirty="0">
                <a:solidFill>
                  <a:srgbClr val="211E54"/>
                </a:solidFill>
                <a:cs typeface="B Mitra" panose="00000400000000000000" pitchFamily="2" charset="-78"/>
              </a:rPr>
              <a:t>این پروژه را شرکت مهندسی و ساختمان سامسونگ کره جنوبی، گروه بیسیکس بلژیک و شرکت عرب‌تک امارات متحده عربی اجرا کردند.</a:t>
            </a:r>
            <a:endParaRPr lang="en-US" sz="2400" dirty="0">
              <a:solidFill>
                <a:srgbClr val="211E54"/>
              </a:solidFill>
              <a:cs typeface="B Mitra" panose="00000400000000000000" pitchFamily="2" charset="-78"/>
            </a:endParaRPr>
          </a:p>
        </p:txBody>
      </p:sp>
    </p:spTree>
    <p:extLst>
      <p:ext uri="{BB962C8B-B14F-4D97-AF65-F5344CB8AC3E}">
        <p14:creationId xmlns:p14="http://schemas.microsoft.com/office/powerpoint/2010/main" val="2949040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2" descr="http://assets.inhabitat.com/wp-content/blogs.dir/1/files/2012/01/Burj-Khalifa-Tower-Park-SWA-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762000"/>
            <a:ext cx="8120876"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21969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otalTime>1</TotalTime>
  <Words>2062</Words>
  <Application>Microsoft Office PowerPoint</Application>
  <PresentationFormat>On-screen Show (4:3)</PresentationFormat>
  <Paragraphs>173</Paragraphs>
  <Slides>36</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36</vt:i4>
      </vt:variant>
    </vt:vector>
  </HeadingPairs>
  <TitlesOfParts>
    <vt:vector size="48" baseType="lpstr">
      <vt:lpstr>Arial</vt:lpstr>
      <vt:lpstr>B Mitra</vt:lpstr>
      <vt:lpstr>B Titr</vt:lpstr>
      <vt:lpstr>B Yagut</vt:lpstr>
      <vt:lpstr>Calibri</vt:lpstr>
      <vt:lpstr>Calibri Light</vt:lpstr>
      <vt:lpstr>Century Gothic</vt:lpstr>
      <vt:lpstr>Times New Roman</vt:lpstr>
      <vt:lpstr>Verdana</vt:lpstr>
      <vt:lpstr>Wingdings 3</vt:lpstr>
      <vt:lpstr>Office Theme</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2020-11-28T15:14:15Z</dcterms:created>
  <dcterms:modified xsi:type="dcterms:W3CDTF">2020-11-28T15:15:37Z</dcterms:modified>
</cp:coreProperties>
</file>