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3" r:id="rId3"/>
    <p:sldId id="271" r:id="rId4"/>
    <p:sldId id="433" r:id="rId5"/>
    <p:sldId id="265" r:id="rId6"/>
    <p:sldId id="276" r:id="rId7"/>
    <p:sldId id="425" r:id="rId8"/>
    <p:sldId id="406" r:id="rId9"/>
    <p:sldId id="402" r:id="rId10"/>
    <p:sldId id="348" r:id="rId11"/>
    <p:sldId id="426" r:id="rId12"/>
    <p:sldId id="427" r:id="rId13"/>
    <p:sldId id="428" r:id="rId14"/>
    <p:sldId id="429" r:id="rId15"/>
    <p:sldId id="430" r:id="rId16"/>
    <p:sldId id="431" r:id="rId17"/>
    <p:sldId id="432" r:id="rId18"/>
    <p:sldId id="434" r:id="rId19"/>
    <p:sldId id="435" r:id="rId20"/>
    <p:sldId id="424" r:id="rId21"/>
  </p:sldIdLst>
  <p:sldSz cx="12192000" cy="6858000"/>
  <p:notesSz cx="6858000" cy="9144000"/>
  <p:embeddedFontLst>
    <p:embeddedFont>
      <p:font typeface="Calibri Light" panose="020F0302020204030204" pitchFamily="34" charset="0"/>
      <p:regular r:id="rId24"/>
    </p:embeddedFont>
    <p:embeddedFont>
      <p:font typeface="Britannic Bold" panose="020B0903060703020204" pitchFamily="34" charset="0"/>
      <p:regular r:id="rId25"/>
    </p:embeddedFont>
    <p:embeddedFont>
      <p:font typeface="B Homa" panose="00000400000000000000" pitchFamily="2" charset="-78"/>
      <p:regular r:id="rId26"/>
    </p:embeddedFont>
    <p:embeddedFont>
      <p:font typeface="Entezar     &lt;---------" panose="00000700000000000000" pitchFamily="2" charset="-78"/>
      <p:bold r:id="rId27"/>
    </p:embeddedFont>
    <p:embeddedFont>
      <p:font typeface="B Titr" panose="00000700000000000000" pitchFamily="2" charset="-78"/>
      <p:bold r:id="rId28"/>
    </p:embeddedFont>
    <p:embeddedFont>
      <p:font typeface="Cooper Black" panose="0208090404030B020404" pitchFamily="18" charset="0"/>
      <p:regular r:id="rId29"/>
    </p:embeddedFont>
    <p:embeddedFont>
      <p:font typeface="宋体" panose="02010600030101010101" pitchFamily="2" charset="-122"/>
      <p:regular r:id="rId30"/>
    </p:embeddedFont>
    <p:embeddedFont>
      <p:font typeface="Calibri" panose="020F0502020204030204" pitchFamily="34" charset="0"/>
      <p:regular r:id="rId31"/>
      <p:bold r:id="rId32"/>
    </p:embeddedFont>
    <p:embeddedFont>
      <p:font typeface="Blackoak Std" panose="04050907060602020202" pitchFamily="82" charset="0"/>
      <p:bold r:id="rId33"/>
    </p:embeddedFont>
    <p:embeddedFont>
      <p:font typeface="EntezareZohoor 1 **" panose="020B0604020202020204" pitchFamily="2" charset="-78"/>
      <p:bold r:id="rId34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1B92"/>
    <a:srgbClr val="BDA9E5"/>
    <a:srgbClr val="D0CECE"/>
    <a:srgbClr val="A3634F"/>
    <a:srgbClr val="4527A0"/>
    <a:srgbClr val="512DA8"/>
    <a:srgbClr val="673AB7"/>
    <a:srgbClr val="7E57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24" autoAdjust="0"/>
  </p:normalViewPr>
  <p:slideViewPr>
    <p:cSldViewPr snapToGrid="0">
      <p:cViewPr varScale="1">
        <p:scale>
          <a:sx n="75" d="100"/>
          <a:sy n="75" d="100"/>
        </p:scale>
        <p:origin x="34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73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58C434-03B4-425D-AC8E-F0941535CF57}" type="doc">
      <dgm:prSet loTypeId="urn:microsoft.com/office/officeart/2005/8/layout/hierarchy2" loCatId="hierarchy" qsTypeId="urn:microsoft.com/office/officeart/2005/8/quickstyle/simple3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E354A0A3-4A77-4182-B615-C6FD96E1E194}">
      <dgm:prSet phldrT="[Text]" custT="1"/>
      <dgm:spPr>
        <a:solidFill>
          <a:srgbClr val="00B0F0"/>
        </a:solidFill>
      </dgm:spPr>
      <dgm:t>
        <a:bodyPr/>
        <a:lstStyle/>
        <a:p>
          <a:endParaRPr lang="en-US" sz="1200" b="1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gm:t>
    </dgm:pt>
    <dgm:pt modelId="{009C608E-CEF7-4776-BC2E-6BCC1693A93A}" type="parTrans" cxnId="{B8738F7B-4803-4D70-BB5C-B15A27B41136}">
      <dgm:prSet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EC8D0B68-E0D4-432D-9398-D0ABDCBDEB8C}" type="sibTrans" cxnId="{B8738F7B-4803-4D70-BB5C-B15A27B41136}">
      <dgm:prSet custT="1"/>
      <dgm:spPr/>
      <dgm:t>
        <a:bodyPr/>
        <a:lstStyle/>
        <a:p>
          <a:endParaRPr lang="en-US" sz="1200" b="1" dirty="0"/>
        </a:p>
      </dgm:t>
    </dgm:pt>
    <dgm:pt modelId="{1CDF0653-4974-4504-99C3-C565BEA3354B}" type="asst">
      <dgm:prSet phldrT="[Text]" custT="1"/>
      <dgm:spPr>
        <a:solidFill>
          <a:srgbClr val="A3634F"/>
        </a:solidFill>
      </dgm:spPr>
      <dgm:t>
        <a:bodyPr/>
        <a:lstStyle/>
        <a:p>
          <a:endParaRPr lang="en-US" sz="1200" b="1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gm:t>
    </dgm:pt>
    <dgm:pt modelId="{28DC0586-7448-4F9A-98DE-847960B6185A}" type="parTrans" cxnId="{AAE75E3B-0AC8-43BC-A0AF-1B13C9AE2EE9}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65B3583E-D8AA-4FEC-9E2B-63DBB8A9DF84}" type="sibTrans" cxnId="{AAE75E3B-0AC8-43BC-A0AF-1B13C9AE2EE9}">
      <dgm:prSet custT="1"/>
      <dgm:spPr/>
      <dgm:t>
        <a:bodyPr/>
        <a:lstStyle/>
        <a:p>
          <a:endParaRPr lang="en-US" sz="1200" b="1" dirty="0"/>
        </a:p>
      </dgm:t>
    </dgm:pt>
    <dgm:pt modelId="{0F0DF69A-A197-46C8-AB16-ED0EF72A1117}">
      <dgm:prSet phldrT="[Text]" custT="1"/>
      <dgm:spPr>
        <a:solidFill>
          <a:srgbClr val="A3634F"/>
        </a:solidFill>
      </dgm:spPr>
      <dgm:t>
        <a:bodyPr/>
        <a:lstStyle/>
        <a:p>
          <a:endParaRPr lang="en-US" sz="1200" b="1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gm:t>
    </dgm:pt>
    <dgm:pt modelId="{4E9A5546-7BB1-4ABE-A2F3-27AC2C3DF311}" type="parTrans" cxnId="{1A5E4A3A-6CD6-4F87-BE2C-520D44FE4CA9}">
      <dgm:prSet custT="1"/>
      <dgm:spPr/>
      <dgm:t>
        <a:bodyPr/>
        <a:lstStyle/>
        <a:p>
          <a:endParaRPr lang="en-US" sz="1200" b="1" dirty="0">
            <a:latin typeface="Raleway" panose="020B0503030101060003" pitchFamily="34" charset="0"/>
          </a:endParaRPr>
        </a:p>
      </dgm:t>
    </dgm:pt>
    <dgm:pt modelId="{7CE1DB5D-928A-4CC1-AFA0-EF7DA080A611}" type="sibTrans" cxnId="{1A5E4A3A-6CD6-4F87-BE2C-520D44FE4CA9}">
      <dgm:prSet custT="1"/>
      <dgm:spPr/>
      <dgm:t>
        <a:bodyPr/>
        <a:lstStyle/>
        <a:p>
          <a:endParaRPr lang="en-US" sz="1200" b="1" dirty="0"/>
        </a:p>
      </dgm:t>
    </dgm:pt>
    <dgm:pt modelId="{92C5F5C9-D11B-4C79-B452-D7BDBC3DD26F}" type="asst">
      <dgm:prSet phldrT="[Text]" custT="1"/>
      <dgm:spPr/>
      <dgm:t>
        <a:bodyPr/>
        <a:lstStyle/>
        <a:p>
          <a:endParaRPr lang="en-US" sz="1200" b="1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gm:t>
    </dgm:pt>
    <dgm:pt modelId="{5EFE361A-7854-4D9A-BF80-9DB873245C27}" type="parTrans" cxnId="{85CAC683-BF05-4D99-8EBC-89985DE04444}">
      <dgm:prSet custT="1"/>
      <dgm:spPr/>
      <dgm:t>
        <a:bodyPr/>
        <a:lstStyle/>
        <a:p>
          <a:endParaRPr lang="en-US" sz="1200" b="1" dirty="0"/>
        </a:p>
      </dgm:t>
    </dgm:pt>
    <dgm:pt modelId="{BD498960-21AA-4BCE-95E4-27BF7F2D3812}" type="sibTrans" cxnId="{85CAC683-BF05-4D99-8EBC-89985DE04444}">
      <dgm:prSet/>
      <dgm:spPr/>
      <dgm:t>
        <a:bodyPr/>
        <a:lstStyle/>
        <a:p>
          <a:endParaRPr lang="en-US" sz="1200" b="1" dirty="0"/>
        </a:p>
      </dgm:t>
    </dgm:pt>
    <dgm:pt modelId="{F4859931-7649-4FB0-928F-792DA358D006}">
      <dgm:prSet phldrT="[Text]" custT="1"/>
      <dgm:spPr/>
      <dgm:t>
        <a:bodyPr/>
        <a:lstStyle/>
        <a:p>
          <a:endParaRPr lang="en-US" sz="1200" b="1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gm:t>
    </dgm:pt>
    <dgm:pt modelId="{1C95BBAB-7A92-4864-9D7C-A1102D09A6D4}" type="parTrans" cxnId="{A2CB798D-BA0E-48BF-A45A-53EC5E6DC0A9}">
      <dgm:prSet custT="1"/>
      <dgm:spPr/>
      <dgm:t>
        <a:bodyPr/>
        <a:lstStyle/>
        <a:p>
          <a:endParaRPr lang="en-US" sz="1200" b="1" dirty="0"/>
        </a:p>
      </dgm:t>
    </dgm:pt>
    <dgm:pt modelId="{BDE1126F-77E4-4396-97E4-2BD54782239E}" type="sibTrans" cxnId="{A2CB798D-BA0E-48BF-A45A-53EC5E6DC0A9}">
      <dgm:prSet/>
      <dgm:spPr/>
      <dgm:t>
        <a:bodyPr/>
        <a:lstStyle/>
        <a:p>
          <a:endParaRPr lang="en-US" sz="1200" b="1" dirty="0"/>
        </a:p>
      </dgm:t>
    </dgm:pt>
    <dgm:pt modelId="{A5BF8E57-ECD8-464E-A883-D3817B022AB7}">
      <dgm:prSet phldrT="[Text]" custT="1"/>
      <dgm:spPr/>
      <dgm:t>
        <a:bodyPr/>
        <a:lstStyle/>
        <a:p>
          <a:endParaRPr lang="en-US" sz="1200" b="1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gm:t>
    </dgm:pt>
    <dgm:pt modelId="{6E0ED20C-7092-4C88-8049-2CB59A51FC23}" type="parTrans" cxnId="{674F60B7-5501-467E-BBBC-AF85C5DF1878}">
      <dgm:prSet custT="1"/>
      <dgm:spPr/>
      <dgm:t>
        <a:bodyPr/>
        <a:lstStyle/>
        <a:p>
          <a:endParaRPr lang="en-US" sz="1200" b="1" dirty="0"/>
        </a:p>
      </dgm:t>
    </dgm:pt>
    <dgm:pt modelId="{105DA9D0-6BAA-4BB3-94A6-436C3BE3664F}" type="sibTrans" cxnId="{674F60B7-5501-467E-BBBC-AF85C5DF1878}">
      <dgm:prSet/>
      <dgm:spPr/>
      <dgm:t>
        <a:bodyPr/>
        <a:lstStyle/>
        <a:p>
          <a:endParaRPr lang="en-US" sz="1200" b="1" dirty="0"/>
        </a:p>
      </dgm:t>
    </dgm:pt>
    <dgm:pt modelId="{30071988-B136-4E4B-80F4-21ED371F9216}" type="pres">
      <dgm:prSet presAssocID="{1258C434-03B4-425D-AC8E-F0941535CF57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7106652-2C2F-4606-B90C-A38B626A7174}" type="pres">
      <dgm:prSet presAssocID="{E354A0A3-4A77-4182-B615-C6FD96E1E194}" presName="root1" presStyleCnt="0"/>
      <dgm:spPr/>
      <dgm:t>
        <a:bodyPr/>
        <a:lstStyle/>
        <a:p>
          <a:endParaRPr lang="en-US"/>
        </a:p>
      </dgm:t>
    </dgm:pt>
    <dgm:pt modelId="{5CCD96D6-0694-4819-89F1-81460F319656}" type="pres">
      <dgm:prSet presAssocID="{E354A0A3-4A77-4182-B615-C6FD96E1E194}" presName="LevelOneTextNode" presStyleLbl="node0" presStyleIdx="0" presStyleCnt="1" custScaleX="110344" custScaleY="105688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7A2B4066-2516-4766-BC7C-2141C16715E7}" type="pres">
      <dgm:prSet presAssocID="{E354A0A3-4A77-4182-B615-C6FD96E1E194}" presName="level2hierChild" presStyleCnt="0"/>
      <dgm:spPr/>
      <dgm:t>
        <a:bodyPr/>
        <a:lstStyle/>
        <a:p>
          <a:endParaRPr lang="en-US"/>
        </a:p>
      </dgm:t>
    </dgm:pt>
    <dgm:pt modelId="{DC19CB2E-A589-4361-BDA9-C9773410F193}" type="pres">
      <dgm:prSet presAssocID="{28DC0586-7448-4F9A-98DE-847960B6185A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8BAC4169-19A9-4B57-96FC-88A4DAD78C80}" type="pres">
      <dgm:prSet presAssocID="{28DC0586-7448-4F9A-98DE-847960B6185A}" presName="connTx" presStyleLbl="parChTrans1D2" presStyleIdx="0" presStyleCnt="2"/>
      <dgm:spPr/>
      <dgm:t>
        <a:bodyPr/>
        <a:lstStyle/>
        <a:p>
          <a:endParaRPr lang="en-US"/>
        </a:p>
      </dgm:t>
    </dgm:pt>
    <dgm:pt modelId="{192F128D-E9C5-4F48-BD32-D2C33FEB8099}" type="pres">
      <dgm:prSet presAssocID="{1CDF0653-4974-4504-99C3-C565BEA3354B}" presName="root2" presStyleCnt="0"/>
      <dgm:spPr/>
      <dgm:t>
        <a:bodyPr/>
        <a:lstStyle/>
        <a:p>
          <a:endParaRPr lang="en-US"/>
        </a:p>
      </dgm:t>
    </dgm:pt>
    <dgm:pt modelId="{F862EB04-3C48-46C7-B2F8-692FEA49E419}" type="pres">
      <dgm:prSet presAssocID="{1CDF0653-4974-4504-99C3-C565BEA3354B}" presName="LevelTwoTextNode" presStyleLbl="asst1" presStyleIdx="0" presStyleCnt="2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A8F33D23-7CA4-4325-8D19-DEA5DB465210}" type="pres">
      <dgm:prSet presAssocID="{1CDF0653-4974-4504-99C3-C565BEA3354B}" presName="level3hierChild" presStyleCnt="0"/>
      <dgm:spPr/>
      <dgm:t>
        <a:bodyPr/>
        <a:lstStyle/>
        <a:p>
          <a:endParaRPr lang="en-US"/>
        </a:p>
      </dgm:t>
    </dgm:pt>
    <dgm:pt modelId="{D3511EB6-3AC7-4794-BBCD-C54D5DE6F35D}" type="pres">
      <dgm:prSet presAssocID="{5EFE361A-7854-4D9A-BF80-9DB873245C27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CEA9B0FC-AD20-44A0-8B4E-95B0114FE6E0}" type="pres">
      <dgm:prSet presAssocID="{5EFE361A-7854-4D9A-BF80-9DB873245C27}" presName="connTx" presStyleLbl="parChTrans1D3" presStyleIdx="0" presStyleCnt="3"/>
      <dgm:spPr/>
      <dgm:t>
        <a:bodyPr/>
        <a:lstStyle/>
        <a:p>
          <a:endParaRPr lang="en-US"/>
        </a:p>
      </dgm:t>
    </dgm:pt>
    <dgm:pt modelId="{7885F14A-C7FB-4059-A0AF-46D26D39A6E4}" type="pres">
      <dgm:prSet presAssocID="{92C5F5C9-D11B-4C79-B452-D7BDBC3DD26F}" presName="root2" presStyleCnt="0"/>
      <dgm:spPr/>
      <dgm:t>
        <a:bodyPr/>
        <a:lstStyle/>
        <a:p>
          <a:endParaRPr lang="en-US"/>
        </a:p>
      </dgm:t>
    </dgm:pt>
    <dgm:pt modelId="{4E987D61-062F-4D80-B2F7-F12C77629ED9}" type="pres">
      <dgm:prSet presAssocID="{92C5F5C9-D11B-4C79-B452-D7BDBC3DD26F}" presName="LevelTwoTextNode" presStyleLbl="asst1" presStyleIdx="1" presStyleCnt="2" custScaleX="12989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6908E3D5-817F-4E93-A520-6EF74B22D478}" type="pres">
      <dgm:prSet presAssocID="{92C5F5C9-D11B-4C79-B452-D7BDBC3DD26F}" presName="level3hierChild" presStyleCnt="0"/>
      <dgm:spPr/>
      <dgm:t>
        <a:bodyPr/>
        <a:lstStyle/>
        <a:p>
          <a:endParaRPr lang="en-US"/>
        </a:p>
      </dgm:t>
    </dgm:pt>
    <dgm:pt modelId="{16723E50-904E-4E96-A38A-DBA906A4EFC1}" type="pres">
      <dgm:prSet presAssocID="{4E9A5546-7BB1-4ABE-A2F3-27AC2C3DF31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B311F141-3A83-42C4-A611-93FCB3CDFF35}" type="pres">
      <dgm:prSet presAssocID="{4E9A5546-7BB1-4ABE-A2F3-27AC2C3DF31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D00BE713-441A-45C6-8F39-387E4D5E8B5F}" type="pres">
      <dgm:prSet presAssocID="{0F0DF69A-A197-46C8-AB16-ED0EF72A1117}" presName="root2" presStyleCnt="0"/>
      <dgm:spPr/>
      <dgm:t>
        <a:bodyPr/>
        <a:lstStyle/>
        <a:p>
          <a:endParaRPr lang="en-US"/>
        </a:p>
      </dgm:t>
    </dgm:pt>
    <dgm:pt modelId="{157A84E1-6D95-4A19-8151-51E510EA560F}" type="pres">
      <dgm:prSet presAssocID="{0F0DF69A-A197-46C8-AB16-ED0EF72A1117}" presName="LevelTwoTextNode" presStyleLbl="node2" presStyleIdx="0" presStyleCnt="1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1383DA1E-A271-4BC7-81AB-EBC61FDB96EC}" type="pres">
      <dgm:prSet presAssocID="{0F0DF69A-A197-46C8-AB16-ED0EF72A1117}" presName="level3hierChild" presStyleCnt="0"/>
      <dgm:spPr/>
      <dgm:t>
        <a:bodyPr/>
        <a:lstStyle/>
        <a:p>
          <a:endParaRPr lang="en-US"/>
        </a:p>
      </dgm:t>
    </dgm:pt>
    <dgm:pt modelId="{10CBFED7-1F6E-433B-B665-971951F49673}" type="pres">
      <dgm:prSet presAssocID="{1C95BBAB-7A92-4864-9D7C-A1102D09A6D4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AFB9C6C5-C431-4A73-82C5-E07CA66E912E}" type="pres">
      <dgm:prSet presAssocID="{1C95BBAB-7A92-4864-9D7C-A1102D09A6D4}" presName="connTx" presStyleLbl="parChTrans1D3" presStyleIdx="1" presStyleCnt="3"/>
      <dgm:spPr/>
      <dgm:t>
        <a:bodyPr/>
        <a:lstStyle/>
        <a:p>
          <a:endParaRPr lang="en-US"/>
        </a:p>
      </dgm:t>
    </dgm:pt>
    <dgm:pt modelId="{FD1CB4AC-0F45-4757-8AA0-F15904E5A401}" type="pres">
      <dgm:prSet presAssocID="{F4859931-7649-4FB0-928F-792DA358D006}" presName="root2" presStyleCnt="0"/>
      <dgm:spPr/>
      <dgm:t>
        <a:bodyPr/>
        <a:lstStyle/>
        <a:p>
          <a:endParaRPr lang="en-US"/>
        </a:p>
      </dgm:t>
    </dgm:pt>
    <dgm:pt modelId="{E67D4ACD-3783-4000-B8C9-C7E5A185E9F7}" type="pres">
      <dgm:prSet presAssocID="{F4859931-7649-4FB0-928F-792DA358D006}" presName="LevelTwoTextNode" presStyleLbl="node3" presStyleIdx="0" presStyleCnt="2" custScaleX="129893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C8358E0B-2303-4C86-B4A8-56CA6E2DE8BE}" type="pres">
      <dgm:prSet presAssocID="{F4859931-7649-4FB0-928F-792DA358D006}" presName="level3hierChild" presStyleCnt="0"/>
      <dgm:spPr/>
      <dgm:t>
        <a:bodyPr/>
        <a:lstStyle/>
        <a:p>
          <a:endParaRPr lang="en-US"/>
        </a:p>
      </dgm:t>
    </dgm:pt>
    <dgm:pt modelId="{A25C24AD-E843-4499-9740-0D37F4938735}" type="pres">
      <dgm:prSet presAssocID="{6E0ED20C-7092-4C88-8049-2CB59A51FC23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8AC6AA78-16F2-4FE9-B28E-8C7C83F17704}" type="pres">
      <dgm:prSet presAssocID="{6E0ED20C-7092-4C88-8049-2CB59A51FC23}" presName="connTx" presStyleLbl="parChTrans1D3" presStyleIdx="2" presStyleCnt="3"/>
      <dgm:spPr/>
      <dgm:t>
        <a:bodyPr/>
        <a:lstStyle/>
        <a:p>
          <a:endParaRPr lang="en-US"/>
        </a:p>
      </dgm:t>
    </dgm:pt>
    <dgm:pt modelId="{B4DAB219-6A7B-49E6-A374-92AD6995D4B8}" type="pres">
      <dgm:prSet presAssocID="{A5BF8E57-ECD8-464E-A883-D3817B022AB7}" presName="root2" presStyleCnt="0"/>
      <dgm:spPr/>
      <dgm:t>
        <a:bodyPr/>
        <a:lstStyle/>
        <a:p>
          <a:endParaRPr lang="en-US"/>
        </a:p>
      </dgm:t>
    </dgm:pt>
    <dgm:pt modelId="{D4BB50C9-4404-4756-86BB-D4CCDD9CB6C1}" type="pres">
      <dgm:prSet presAssocID="{A5BF8E57-ECD8-464E-A883-D3817B022AB7}" presName="LevelTwoTextNode" presStyleLbl="node3" presStyleIdx="1" presStyleCnt="2" custScaleX="115938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7B6F36D1-BD26-4342-9635-D384F3752CD4}" type="pres">
      <dgm:prSet presAssocID="{A5BF8E57-ECD8-464E-A883-D3817B022AB7}" presName="level3hierChild" presStyleCnt="0"/>
      <dgm:spPr/>
      <dgm:t>
        <a:bodyPr/>
        <a:lstStyle/>
        <a:p>
          <a:endParaRPr lang="en-US"/>
        </a:p>
      </dgm:t>
    </dgm:pt>
  </dgm:ptLst>
  <dgm:cxnLst>
    <dgm:cxn modelId="{31F5906D-C77E-4AA3-A5E3-C064DC496770}" type="presOf" srcId="{28DC0586-7448-4F9A-98DE-847960B6185A}" destId="{8BAC4169-19A9-4B57-96FC-88A4DAD78C80}" srcOrd="1" destOrd="0" presId="urn:microsoft.com/office/officeart/2005/8/layout/hierarchy2"/>
    <dgm:cxn modelId="{06C07513-2BFD-464B-863F-349304945AEB}" type="presOf" srcId="{92C5F5C9-D11B-4C79-B452-D7BDBC3DD26F}" destId="{4E987D61-062F-4D80-B2F7-F12C77629ED9}" srcOrd="0" destOrd="0" presId="urn:microsoft.com/office/officeart/2005/8/layout/hierarchy2"/>
    <dgm:cxn modelId="{A2CB798D-BA0E-48BF-A45A-53EC5E6DC0A9}" srcId="{0F0DF69A-A197-46C8-AB16-ED0EF72A1117}" destId="{F4859931-7649-4FB0-928F-792DA358D006}" srcOrd="0" destOrd="0" parTransId="{1C95BBAB-7A92-4864-9D7C-A1102D09A6D4}" sibTransId="{BDE1126F-77E4-4396-97E4-2BD54782239E}"/>
    <dgm:cxn modelId="{9D324549-D777-47BA-9537-E30848B1B7F6}" type="presOf" srcId="{5EFE361A-7854-4D9A-BF80-9DB873245C27}" destId="{D3511EB6-3AC7-4794-BBCD-C54D5DE6F35D}" srcOrd="0" destOrd="0" presId="urn:microsoft.com/office/officeart/2005/8/layout/hierarchy2"/>
    <dgm:cxn modelId="{674F60B7-5501-467E-BBBC-AF85C5DF1878}" srcId="{0F0DF69A-A197-46C8-AB16-ED0EF72A1117}" destId="{A5BF8E57-ECD8-464E-A883-D3817B022AB7}" srcOrd="1" destOrd="0" parTransId="{6E0ED20C-7092-4C88-8049-2CB59A51FC23}" sibTransId="{105DA9D0-6BAA-4BB3-94A6-436C3BE3664F}"/>
    <dgm:cxn modelId="{1DE6F259-9D1E-4D06-BF5A-70F77F2CDB00}" type="presOf" srcId="{5EFE361A-7854-4D9A-BF80-9DB873245C27}" destId="{CEA9B0FC-AD20-44A0-8B4E-95B0114FE6E0}" srcOrd="1" destOrd="0" presId="urn:microsoft.com/office/officeart/2005/8/layout/hierarchy2"/>
    <dgm:cxn modelId="{64AB596A-C209-49D7-A4F2-D5AA635BCB11}" type="presOf" srcId="{E354A0A3-4A77-4182-B615-C6FD96E1E194}" destId="{5CCD96D6-0694-4819-89F1-81460F319656}" srcOrd="0" destOrd="0" presId="urn:microsoft.com/office/officeart/2005/8/layout/hierarchy2"/>
    <dgm:cxn modelId="{82927623-9A53-40A7-898A-E015BF21176A}" type="presOf" srcId="{4E9A5546-7BB1-4ABE-A2F3-27AC2C3DF311}" destId="{16723E50-904E-4E96-A38A-DBA906A4EFC1}" srcOrd="0" destOrd="0" presId="urn:microsoft.com/office/officeart/2005/8/layout/hierarchy2"/>
    <dgm:cxn modelId="{AAE75E3B-0AC8-43BC-A0AF-1B13C9AE2EE9}" srcId="{E354A0A3-4A77-4182-B615-C6FD96E1E194}" destId="{1CDF0653-4974-4504-99C3-C565BEA3354B}" srcOrd="0" destOrd="0" parTransId="{28DC0586-7448-4F9A-98DE-847960B6185A}" sibTransId="{65B3583E-D8AA-4FEC-9E2B-63DBB8A9DF84}"/>
    <dgm:cxn modelId="{42A44C6C-743B-4131-B3BA-2C6680D50560}" type="presOf" srcId="{28DC0586-7448-4F9A-98DE-847960B6185A}" destId="{DC19CB2E-A589-4361-BDA9-C9773410F193}" srcOrd="0" destOrd="0" presId="urn:microsoft.com/office/officeart/2005/8/layout/hierarchy2"/>
    <dgm:cxn modelId="{431EABCA-BCD1-4D22-B1BD-FAD505CBF910}" type="presOf" srcId="{1CDF0653-4974-4504-99C3-C565BEA3354B}" destId="{F862EB04-3C48-46C7-B2F8-692FEA49E419}" srcOrd="0" destOrd="0" presId="urn:microsoft.com/office/officeart/2005/8/layout/hierarchy2"/>
    <dgm:cxn modelId="{B8738F7B-4803-4D70-BB5C-B15A27B41136}" srcId="{1258C434-03B4-425D-AC8E-F0941535CF57}" destId="{E354A0A3-4A77-4182-B615-C6FD96E1E194}" srcOrd="0" destOrd="0" parTransId="{009C608E-CEF7-4776-BC2E-6BCC1693A93A}" sibTransId="{EC8D0B68-E0D4-432D-9398-D0ABDCBDEB8C}"/>
    <dgm:cxn modelId="{7C6A6BD8-61CA-46C7-940D-F7B7C767016B}" type="presOf" srcId="{A5BF8E57-ECD8-464E-A883-D3817B022AB7}" destId="{D4BB50C9-4404-4756-86BB-D4CCDD9CB6C1}" srcOrd="0" destOrd="0" presId="urn:microsoft.com/office/officeart/2005/8/layout/hierarchy2"/>
    <dgm:cxn modelId="{4B85B1BC-00D1-4C1A-8E6A-9BFB44B9DC99}" type="presOf" srcId="{0F0DF69A-A197-46C8-AB16-ED0EF72A1117}" destId="{157A84E1-6D95-4A19-8151-51E510EA560F}" srcOrd="0" destOrd="0" presId="urn:microsoft.com/office/officeart/2005/8/layout/hierarchy2"/>
    <dgm:cxn modelId="{2C5E57E1-2750-4FFC-A163-D5CDCCB53792}" type="presOf" srcId="{F4859931-7649-4FB0-928F-792DA358D006}" destId="{E67D4ACD-3783-4000-B8C9-C7E5A185E9F7}" srcOrd="0" destOrd="0" presId="urn:microsoft.com/office/officeart/2005/8/layout/hierarchy2"/>
    <dgm:cxn modelId="{9EDDFEFD-398C-4A5F-9EBD-70E025A4B31B}" type="presOf" srcId="{1C95BBAB-7A92-4864-9D7C-A1102D09A6D4}" destId="{AFB9C6C5-C431-4A73-82C5-E07CA66E912E}" srcOrd="1" destOrd="0" presId="urn:microsoft.com/office/officeart/2005/8/layout/hierarchy2"/>
    <dgm:cxn modelId="{1A5E4A3A-6CD6-4F87-BE2C-520D44FE4CA9}" srcId="{E354A0A3-4A77-4182-B615-C6FD96E1E194}" destId="{0F0DF69A-A197-46C8-AB16-ED0EF72A1117}" srcOrd="1" destOrd="0" parTransId="{4E9A5546-7BB1-4ABE-A2F3-27AC2C3DF311}" sibTransId="{7CE1DB5D-928A-4CC1-AFA0-EF7DA080A611}"/>
    <dgm:cxn modelId="{9D6B0592-AB4B-4654-B108-D831ABFF926F}" type="presOf" srcId="{6E0ED20C-7092-4C88-8049-2CB59A51FC23}" destId="{A25C24AD-E843-4499-9740-0D37F4938735}" srcOrd="0" destOrd="0" presId="urn:microsoft.com/office/officeart/2005/8/layout/hierarchy2"/>
    <dgm:cxn modelId="{A982F5D1-BDCF-4C82-9FDE-E90A8DA1DDFC}" type="presOf" srcId="{1258C434-03B4-425D-AC8E-F0941535CF57}" destId="{30071988-B136-4E4B-80F4-21ED371F9216}" srcOrd="0" destOrd="0" presId="urn:microsoft.com/office/officeart/2005/8/layout/hierarchy2"/>
    <dgm:cxn modelId="{F3F7FBD1-F2A3-4E24-A1B9-9958FE897A0A}" type="presOf" srcId="{4E9A5546-7BB1-4ABE-A2F3-27AC2C3DF311}" destId="{B311F141-3A83-42C4-A611-93FCB3CDFF35}" srcOrd="1" destOrd="0" presId="urn:microsoft.com/office/officeart/2005/8/layout/hierarchy2"/>
    <dgm:cxn modelId="{B727076E-9872-41EF-A068-0A7CB4A45C68}" type="presOf" srcId="{1C95BBAB-7A92-4864-9D7C-A1102D09A6D4}" destId="{10CBFED7-1F6E-433B-B665-971951F49673}" srcOrd="0" destOrd="0" presId="urn:microsoft.com/office/officeart/2005/8/layout/hierarchy2"/>
    <dgm:cxn modelId="{85CAC683-BF05-4D99-8EBC-89985DE04444}" srcId="{1CDF0653-4974-4504-99C3-C565BEA3354B}" destId="{92C5F5C9-D11B-4C79-B452-D7BDBC3DD26F}" srcOrd="0" destOrd="0" parTransId="{5EFE361A-7854-4D9A-BF80-9DB873245C27}" sibTransId="{BD498960-21AA-4BCE-95E4-27BF7F2D3812}"/>
    <dgm:cxn modelId="{BDD75472-9DB9-4ECC-96BC-6FF8A2AB066F}" type="presOf" srcId="{6E0ED20C-7092-4C88-8049-2CB59A51FC23}" destId="{8AC6AA78-16F2-4FE9-B28E-8C7C83F17704}" srcOrd="1" destOrd="0" presId="urn:microsoft.com/office/officeart/2005/8/layout/hierarchy2"/>
    <dgm:cxn modelId="{25F821A6-B0D5-4501-8A52-459D10EDC98E}" type="presParOf" srcId="{30071988-B136-4E4B-80F4-21ED371F9216}" destId="{C7106652-2C2F-4606-B90C-A38B626A7174}" srcOrd="0" destOrd="0" presId="urn:microsoft.com/office/officeart/2005/8/layout/hierarchy2"/>
    <dgm:cxn modelId="{F2BD2750-90AE-41A1-855B-5FB63DC9483D}" type="presParOf" srcId="{C7106652-2C2F-4606-B90C-A38B626A7174}" destId="{5CCD96D6-0694-4819-89F1-81460F319656}" srcOrd="0" destOrd="0" presId="urn:microsoft.com/office/officeart/2005/8/layout/hierarchy2"/>
    <dgm:cxn modelId="{9FC21A46-2097-4652-A422-0F0BF81552CB}" type="presParOf" srcId="{C7106652-2C2F-4606-B90C-A38B626A7174}" destId="{7A2B4066-2516-4766-BC7C-2141C16715E7}" srcOrd="1" destOrd="0" presId="urn:microsoft.com/office/officeart/2005/8/layout/hierarchy2"/>
    <dgm:cxn modelId="{383F140A-37E1-4436-95F9-8AE2E53464A1}" type="presParOf" srcId="{7A2B4066-2516-4766-BC7C-2141C16715E7}" destId="{DC19CB2E-A589-4361-BDA9-C9773410F193}" srcOrd="0" destOrd="0" presId="urn:microsoft.com/office/officeart/2005/8/layout/hierarchy2"/>
    <dgm:cxn modelId="{CA383D66-1541-48B3-BBF6-01FA6665FB7A}" type="presParOf" srcId="{DC19CB2E-A589-4361-BDA9-C9773410F193}" destId="{8BAC4169-19A9-4B57-96FC-88A4DAD78C80}" srcOrd="0" destOrd="0" presId="urn:microsoft.com/office/officeart/2005/8/layout/hierarchy2"/>
    <dgm:cxn modelId="{73EC679C-C84A-4F18-96AE-BD98EE8E1420}" type="presParOf" srcId="{7A2B4066-2516-4766-BC7C-2141C16715E7}" destId="{192F128D-E9C5-4F48-BD32-D2C33FEB8099}" srcOrd="1" destOrd="0" presId="urn:microsoft.com/office/officeart/2005/8/layout/hierarchy2"/>
    <dgm:cxn modelId="{6B26CEE1-3F32-4306-A098-764FB2A30B0A}" type="presParOf" srcId="{192F128D-E9C5-4F48-BD32-D2C33FEB8099}" destId="{F862EB04-3C48-46C7-B2F8-692FEA49E419}" srcOrd="0" destOrd="0" presId="urn:microsoft.com/office/officeart/2005/8/layout/hierarchy2"/>
    <dgm:cxn modelId="{CFF78FD2-8693-4951-8211-19624A5DCC99}" type="presParOf" srcId="{192F128D-E9C5-4F48-BD32-D2C33FEB8099}" destId="{A8F33D23-7CA4-4325-8D19-DEA5DB465210}" srcOrd="1" destOrd="0" presId="urn:microsoft.com/office/officeart/2005/8/layout/hierarchy2"/>
    <dgm:cxn modelId="{6182CA27-7A6F-4EA7-81B6-DB690420DF36}" type="presParOf" srcId="{A8F33D23-7CA4-4325-8D19-DEA5DB465210}" destId="{D3511EB6-3AC7-4794-BBCD-C54D5DE6F35D}" srcOrd="0" destOrd="0" presId="urn:microsoft.com/office/officeart/2005/8/layout/hierarchy2"/>
    <dgm:cxn modelId="{292991DD-513A-4A35-B9FB-4F879645F801}" type="presParOf" srcId="{D3511EB6-3AC7-4794-BBCD-C54D5DE6F35D}" destId="{CEA9B0FC-AD20-44A0-8B4E-95B0114FE6E0}" srcOrd="0" destOrd="0" presId="urn:microsoft.com/office/officeart/2005/8/layout/hierarchy2"/>
    <dgm:cxn modelId="{6AC5B376-57FC-436E-858B-A2450BEE0373}" type="presParOf" srcId="{A8F33D23-7CA4-4325-8D19-DEA5DB465210}" destId="{7885F14A-C7FB-4059-A0AF-46D26D39A6E4}" srcOrd="1" destOrd="0" presId="urn:microsoft.com/office/officeart/2005/8/layout/hierarchy2"/>
    <dgm:cxn modelId="{1CB953C0-3BE0-495F-945D-0BC0DC13FBC8}" type="presParOf" srcId="{7885F14A-C7FB-4059-A0AF-46D26D39A6E4}" destId="{4E987D61-062F-4D80-B2F7-F12C77629ED9}" srcOrd="0" destOrd="0" presId="urn:microsoft.com/office/officeart/2005/8/layout/hierarchy2"/>
    <dgm:cxn modelId="{7FD9CAA0-C55E-47BE-8BE5-2E30F07B1F92}" type="presParOf" srcId="{7885F14A-C7FB-4059-A0AF-46D26D39A6E4}" destId="{6908E3D5-817F-4E93-A520-6EF74B22D478}" srcOrd="1" destOrd="0" presId="urn:microsoft.com/office/officeart/2005/8/layout/hierarchy2"/>
    <dgm:cxn modelId="{60B37435-875D-4DF6-B9B3-DED70AF1C5B7}" type="presParOf" srcId="{7A2B4066-2516-4766-BC7C-2141C16715E7}" destId="{16723E50-904E-4E96-A38A-DBA906A4EFC1}" srcOrd="2" destOrd="0" presId="urn:microsoft.com/office/officeart/2005/8/layout/hierarchy2"/>
    <dgm:cxn modelId="{B72EB768-6795-4B4C-B1EB-65A22E7B8EFA}" type="presParOf" srcId="{16723E50-904E-4E96-A38A-DBA906A4EFC1}" destId="{B311F141-3A83-42C4-A611-93FCB3CDFF35}" srcOrd="0" destOrd="0" presId="urn:microsoft.com/office/officeart/2005/8/layout/hierarchy2"/>
    <dgm:cxn modelId="{13562F84-E12A-4836-AC73-1FB91015A1BA}" type="presParOf" srcId="{7A2B4066-2516-4766-BC7C-2141C16715E7}" destId="{D00BE713-441A-45C6-8F39-387E4D5E8B5F}" srcOrd="3" destOrd="0" presId="urn:microsoft.com/office/officeart/2005/8/layout/hierarchy2"/>
    <dgm:cxn modelId="{12B2E8C8-710B-450F-88AA-228191184B7E}" type="presParOf" srcId="{D00BE713-441A-45C6-8F39-387E4D5E8B5F}" destId="{157A84E1-6D95-4A19-8151-51E510EA560F}" srcOrd="0" destOrd="0" presId="urn:microsoft.com/office/officeart/2005/8/layout/hierarchy2"/>
    <dgm:cxn modelId="{28540F67-E4B3-4192-9ACE-84D5DBE98EEC}" type="presParOf" srcId="{D00BE713-441A-45C6-8F39-387E4D5E8B5F}" destId="{1383DA1E-A271-4BC7-81AB-EBC61FDB96EC}" srcOrd="1" destOrd="0" presId="urn:microsoft.com/office/officeart/2005/8/layout/hierarchy2"/>
    <dgm:cxn modelId="{83CDF042-B4D8-4666-BFFB-5D5B3BF9FB9D}" type="presParOf" srcId="{1383DA1E-A271-4BC7-81AB-EBC61FDB96EC}" destId="{10CBFED7-1F6E-433B-B665-971951F49673}" srcOrd="0" destOrd="0" presId="urn:microsoft.com/office/officeart/2005/8/layout/hierarchy2"/>
    <dgm:cxn modelId="{48A92D6D-2ECB-4E09-B37A-B1518E70D654}" type="presParOf" srcId="{10CBFED7-1F6E-433B-B665-971951F49673}" destId="{AFB9C6C5-C431-4A73-82C5-E07CA66E912E}" srcOrd="0" destOrd="0" presId="urn:microsoft.com/office/officeart/2005/8/layout/hierarchy2"/>
    <dgm:cxn modelId="{6BF90CB0-5E9F-45C6-A44B-A9A8F5BD163B}" type="presParOf" srcId="{1383DA1E-A271-4BC7-81AB-EBC61FDB96EC}" destId="{FD1CB4AC-0F45-4757-8AA0-F15904E5A401}" srcOrd="1" destOrd="0" presId="urn:microsoft.com/office/officeart/2005/8/layout/hierarchy2"/>
    <dgm:cxn modelId="{43488604-1A18-400D-B461-9765B40FD025}" type="presParOf" srcId="{FD1CB4AC-0F45-4757-8AA0-F15904E5A401}" destId="{E67D4ACD-3783-4000-B8C9-C7E5A185E9F7}" srcOrd="0" destOrd="0" presId="urn:microsoft.com/office/officeart/2005/8/layout/hierarchy2"/>
    <dgm:cxn modelId="{5D35CE95-999A-44B6-AD0F-FBBA5B6E5869}" type="presParOf" srcId="{FD1CB4AC-0F45-4757-8AA0-F15904E5A401}" destId="{C8358E0B-2303-4C86-B4A8-56CA6E2DE8BE}" srcOrd="1" destOrd="0" presId="urn:microsoft.com/office/officeart/2005/8/layout/hierarchy2"/>
    <dgm:cxn modelId="{EF65CC5F-DB13-4B11-BA0A-43540B359079}" type="presParOf" srcId="{1383DA1E-A271-4BC7-81AB-EBC61FDB96EC}" destId="{A25C24AD-E843-4499-9740-0D37F4938735}" srcOrd="2" destOrd="0" presId="urn:microsoft.com/office/officeart/2005/8/layout/hierarchy2"/>
    <dgm:cxn modelId="{98149071-4CF7-41E2-9631-5FE7599C92D7}" type="presParOf" srcId="{A25C24AD-E843-4499-9740-0D37F4938735}" destId="{8AC6AA78-16F2-4FE9-B28E-8C7C83F17704}" srcOrd="0" destOrd="0" presId="urn:microsoft.com/office/officeart/2005/8/layout/hierarchy2"/>
    <dgm:cxn modelId="{3E09C4AA-7CB1-40F7-88BE-E1ACE152A0D3}" type="presParOf" srcId="{1383DA1E-A271-4BC7-81AB-EBC61FDB96EC}" destId="{B4DAB219-6A7B-49E6-A374-92AD6995D4B8}" srcOrd="3" destOrd="0" presId="urn:microsoft.com/office/officeart/2005/8/layout/hierarchy2"/>
    <dgm:cxn modelId="{8B855AD4-D74E-473A-AC97-12F8AA92831D}" type="presParOf" srcId="{B4DAB219-6A7B-49E6-A374-92AD6995D4B8}" destId="{D4BB50C9-4404-4756-86BB-D4CCDD9CB6C1}" srcOrd="0" destOrd="0" presId="urn:microsoft.com/office/officeart/2005/8/layout/hierarchy2"/>
    <dgm:cxn modelId="{28489AFE-AF17-49CB-9F5B-CE0009F6575E}" type="presParOf" srcId="{B4DAB219-6A7B-49E6-A374-92AD6995D4B8}" destId="{7B6F36D1-BD26-4342-9635-D384F3752CD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CD96D6-0694-4819-89F1-81460F319656}">
      <dsp:nvSpPr>
        <dsp:cNvPr id="0" name=""/>
        <dsp:cNvSpPr/>
      </dsp:nvSpPr>
      <dsp:spPr>
        <a:xfrm>
          <a:off x="7264763" y="963199"/>
          <a:ext cx="2543657" cy="1218163"/>
        </a:xfrm>
        <a:prstGeom prst="round2Diag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sp:txBody>
      <dsp:txXfrm>
        <a:off x="7324229" y="1022665"/>
        <a:ext cx="2424725" cy="1099231"/>
      </dsp:txXfrm>
    </dsp:sp>
    <dsp:sp modelId="{DC19CB2E-A589-4361-BDA9-C9773410F193}">
      <dsp:nvSpPr>
        <dsp:cNvPr id="0" name=""/>
        <dsp:cNvSpPr/>
      </dsp:nvSpPr>
      <dsp:spPr>
        <a:xfrm rot="13629178">
          <a:off x="6125763" y="1047974"/>
          <a:ext cx="1355917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355917" y="27246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 rot="10800000">
        <a:off x="6769824" y="1041322"/>
        <a:ext cx="67795" cy="67795"/>
      </dsp:txXfrm>
    </dsp:sp>
    <dsp:sp modelId="{F862EB04-3C48-46C7-B2F8-692FEA49E419}">
      <dsp:nvSpPr>
        <dsp:cNvPr id="0" name=""/>
        <dsp:cNvSpPr/>
      </dsp:nvSpPr>
      <dsp:spPr>
        <a:xfrm>
          <a:off x="4037474" y="1859"/>
          <a:ext cx="2305206" cy="1152603"/>
        </a:xfrm>
        <a:prstGeom prst="round2DiagRect">
          <a:avLst/>
        </a:prstGeom>
        <a:solidFill>
          <a:srgbClr val="A3634F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sp:txBody>
      <dsp:txXfrm>
        <a:off x="4093739" y="58124"/>
        <a:ext cx="2192676" cy="1040073"/>
      </dsp:txXfrm>
    </dsp:sp>
    <dsp:sp modelId="{D3511EB6-3AC7-4794-BBCD-C54D5DE6F35D}">
      <dsp:nvSpPr>
        <dsp:cNvPr id="0" name=""/>
        <dsp:cNvSpPr/>
      </dsp:nvSpPr>
      <dsp:spPr>
        <a:xfrm rot="10800000">
          <a:off x="3115391" y="550914"/>
          <a:ext cx="922082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922082" y="27246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 rot="10800000">
        <a:off x="3553381" y="555108"/>
        <a:ext cx="46104" cy="46104"/>
      </dsp:txXfrm>
    </dsp:sp>
    <dsp:sp modelId="{4E987D61-062F-4D80-B2F7-F12C77629ED9}">
      <dsp:nvSpPr>
        <dsp:cNvPr id="0" name=""/>
        <dsp:cNvSpPr/>
      </dsp:nvSpPr>
      <dsp:spPr>
        <a:xfrm>
          <a:off x="121089" y="1859"/>
          <a:ext cx="2994302" cy="1152603"/>
        </a:xfrm>
        <a:prstGeom prst="round2Diag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sp:txBody>
      <dsp:txXfrm>
        <a:off x="177354" y="58124"/>
        <a:ext cx="2881772" cy="1040073"/>
      </dsp:txXfrm>
    </dsp:sp>
    <dsp:sp modelId="{16723E50-904E-4E96-A38A-DBA906A4EFC1}">
      <dsp:nvSpPr>
        <dsp:cNvPr id="0" name=""/>
        <dsp:cNvSpPr/>
      </dsp:nvSpPr>
      <dsp:spPr>
        <a:xfrm rot="7970822">
          <a:off x="6125763" y="2042095"/>
          <a:ext cx="1355917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355917" y="27246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aleway" panose="020B0503030101060003" pitchFamily="34" charset="0"/>
          </a:endParaRPr>
        </a:p>
      </dsp:txBody>
      <dsp:txXfrm rot="10800000">
        <a:off x="6769824" y="2035443"/>
        <a:ext cx="67795" cy="67795"/>
      </dsp:txXfrm>
    </dsp:sp>
    <dsp:sp modelId="{157A84E1-6D95-4A19-8151-51E510EA560F}">
      <dsp:nvSpPr>
        <dsp:cNvPr id="0" name=""/>
        <dsp:cNvSpPr/>
      </dsp:nvSpPr>
      <dsp:spPr>
        <a:xfrm>
          <a:off x="4037474" y="1990099"/>
          <a:ext cx="2305206" cy="1152603"/>
        </a:xfrm>
        <a:prstGeom prst="round2DiagRect">
          <a:avLst/>
        </a:prstGeom>
        <a:solidFill>
          <a:srgbClr val="A3634F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sp:txBody>
      <dsp:txXfrm>
        <a:off x="4093739" y="2046364"/>
        <a:ext cx="2192676" cy="1040073"/>
      </dsp:txXfrm>
    </dsp:sp>
    <dsp:sp modelId="{10CBFED7-1F6E-433B-B665-971951F49673}">
      <dsp:nvSpPr>
        <dsp:cNvPr id="0" name=""/>
        <dsp:cNvSpPr/>
      </dsp:nvSpPr>
      <dsp:spPr>
        <a:xfrm rot="12942401">
          <a:off x="3008659" y="2207781"/>
          <a:ext cx="1135548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135548" y="27246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 rot="10800000">
        <a:off x="3548044" y="2206639"/>
        <a:ext cx="56777" cy="56777"/>
      </dsp:txXfrm>
    </dsp:sp>
    <dsp:sp modelId="{E67D4ACD-3783-4000-B8C9-C7E5A185E9F7}">
      <dsp:nvSpPr>
        <dsp:cNvPr id="0" name=""/>
        <dsp:cNvSpPr/>
      </dsp:nvSpPr>
      <dsp:spPr>
        <a:xfrm>
          <a:off x="121089" y="1327352"/>
          <a:ext cx="2994302" cy="1152603"/>
        </a:xfrm>
        <a:prstGeom prst="round2Diag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sp:txBody>
      <dsp:txXfrm>
        <a:off x="177354" y="1383617"/>
        <a:ext cx="2881772" cy="1040073"/>
      </dsp:txXfrm>
    </dsp:sp>
    <dsp:sp modelId="{A25C24AD-E843-4499-9740-0D37F4938735}">
      <dsp:nvSpPr>
        <dsp:cNvPr id="0" name=""/>
        <dsp:cNvSpPr/>
      </dsp:nvSpPr>
      <dsp:spPr>
        <a:xfrm rot="8657599">
          <a:off x="3008659" y="2870528"/>
          <a:ext cx="1135548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135548" y="27246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/>
        </a:p>
      </dsp:txBody>
      <dsp:txXfrm rot="10800000">
        <a:off x="3548044" y="2869386"/>
        <a:ext cx="56777" cy="56777"/>
      </dsp:txXfrm>
    </dsp:sp>
    <dsp:sp modelId="{D4BB50C9-4404-4756-86BB-D4CCDD9CB6C1}">
      <dsp:nvSpPr>
        <dsp:cNvPr id="0" name=""/>
        <dsp:cNvSpPr/>
      </dsp:nvSpPr>
      <dsp:spPr>
        <a:xfrm>
          <a:off x="442781" y="2652846"/>
          <a:ext cx="2672610" cy="1152603"/>
        </a:xfrm>
        <a:prstGeom prst="round2Diag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Roboto Black" panose="02000000000000000000" pitchFamily="2" charset="0"/>
            <a:ea typeface="Roboto Black" panose="02000000000000000000" pitchFamily="2" charset="0"/>
            <a:cs typeface="Roboto Black" panose="02000000000000000000" pitchFamily="2" charset="0"/>
          </a:endParaRPr>
        </a:p>
      </dsp:txBody>
      <dsp:txXfrm>
        <a:off x="499046" y="2709111"/>
        <a:ext cx="2560080" cy="10400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C297558-9C26-4180-A788-E67C45538B07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6B4203C-F9EC-4528-AFEA-7F7E60C72B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3594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71FDBBA-D50A-42A1-8786-448C828769A6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3D79B4-E686-473A-912C-AB5AE064F5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055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EditPoints="1"/>
          </p:cNvSpPr>
          <p:nvPr userDrawn="1"/>
        </p:nvSpPr>
        <p:spPr bwMode="auto">
          <a:xfrm>
            <a:off x="5751513" y="6186488"/>
            <a:ext cx="319087" cy="320675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5" name="Freeform 4"/>
          <p:cNvSpPr>
            <a:spLocks noEditPoints="1"/>
          </p:cNvSpPr>
          <p:nvPr userDrawn="1"/>
        </p:nvSpPr>
        <p:spPr bwMode="auto">
          <a:xfrm>
            <a:off x="6129338" y="6186488"/>
            <a:ext cx="320675" cy="320675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2EB12-273E-448C-813D-545BD56D678C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7139F-F04A-45B9-9D51-5A7CF5F7D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75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7CF27-E022-4484-AC71-3833AE479BEC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E2185-3B6B-42D4-871B-8D7DBC6084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12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2DF3F-3AB8-4397-BC1F-85E458990BDD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4967E-DB2C-4BDB-A6BF-98750ACBF4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68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039001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D3C260CD-1432-4F4E-9147-E3939BDDB912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8" name="Freeform 7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9" name="Freeform 8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001688" y="1604355"/>
            <a:ext cx="3200400" cy="3200400"/>
          </a:xfrm>
          <a:prstGeom prst="flowChartDecision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-349755" y="4356022"/>
            <a:ext cx="3200400" cy="3200400"/>
          </a:xfrm>
          <a:prstGeom prst="flowChartDecision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326949" y="2692553"/>
            <a:ext cx="3200400" cy="3200400"/>
          </a:xfrm>
          <a:prstGeom prst="flowChartDecision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309082" y="5124488"/>
            <a:ext cx="3200400" cy="3200400"/>
          </a:xfrm>
          <a:prstGeom prst="flowChartDecision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68276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animBg="1"/>
      <p:bldP spid="9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lcome_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B9A93C6F-5BD6-419A-AC17-8B2DFF1BCF5C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4" name="Freeform 3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5" name="Freeform 4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120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9348A262-9C29-433F-B905-54EB83965BFF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4" name="Freeform 3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5" name="Freeform 4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1166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_team_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94CB1E3F-8E73-4EE7-ACD3-631F5DF0FC39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8" name="Freeform 7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9" name="Freeform 8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8516" y="1609413"/>
            <a:ext cx="2057400" cy="20574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538199" y="1609413"/>
            <a:ext cx="2057400" cy="20574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20012" y="1609413"/>
            <a:ext cx="2057400" cy="20574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510015" y="1612391"/>
            <a:ext cx="2057400" cy="20574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019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animBg="1"/>
      <p:bldP spid="9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_team_memb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3F68E8DE-3F27-4F69-875C-04C84121159A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12" name="Freeform 11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3" name="Freeform 12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5468" y="1633136"/>
            <a:ext cx="1344168" cy="13441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95468" y="4033675"/>
            <a:ext cx="1344168" cy="13441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755725" y="1633136"/>
            <a:ext cx="1344168" cy="13441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55725" y="4033675"/>
            <a:ext cx="1344168" cy="13441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998363" y="1630088"/>
            <a:ext cx="1344168" cy="13441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998363" y="4030627"/>
            <a:ext cx="1344168" cy="13441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0241000" y="1630088"/>
            <a:ext cx="1344168" cy="13441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0241000" y="4030627"/>
            <a:ext cx="1344168" cy="13441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3494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3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be_team_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822B11E8-4599-4ED9-B1B0-90A2152DEEA8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8" name="Freeform 7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9" name="Freeform 8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8516" y="1609413"/>
            <a:ext cx="2057400" cy="2057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538199" y="1609413"/>
            <a:ext cx="2057400" cy="2057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20012" y="1609413"/>
            <a:ext cx="2057400" cy="2057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510015" y="1612391"/>
            <a:ext cx="2057400" cy="2057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8049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animBg="1"/>
      <p:bldP spid="9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be_team_memb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609C375D-99B6-4FAE-BEAC-047A99B00FFE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12" name="Freeform 11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3" name="Freeform 12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5468" y="1633136"/>
            <a:ext cx="1344168" cy="13441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95468" y="4033675"/>
            <a:ext cx="1344168" cy="13441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755725" y="1633136"/>
            <a:ext cx="1344168" cy="13441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55725" y="4033675"/>
            <a:ext cx="1344168" cy="13441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998363" y="1630088"/>
            <a:ext cx="1344168" cy="13441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998363" y="4030627"/>
            <a:ext cx="1344168" cy="13441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0241000" y="1630088"/>
            <a:ext cx="1344168" cy="13441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0241000" y="4030627"/>
            <a:ext cx="1344168" cy="13441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955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0D6A4-519C-40AB-88AB-75470367A223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645E7-4F31-4D76-9085-733668B39D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0341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CE1EA7A8-3457-4EBA-BAEA-4ADE6BF56F74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10" name="Freeform 9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1" name="Freeform 10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6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92775" y="1676123"/>
            <a:ext cx="3502152" cy="2304288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7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592775" y="4212759"/>
            <a:ext cx="3502152" cy="2304288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8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338648" y="1676123"/>
            <a:ext cx="3502152" cy="2304288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338648" y="4212759"/>
            <a:ext cx="3502152" cy="2304288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7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080246" y="1676123"/>
            <a:ext cx="3502152" cy="2304288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7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080246" y="4212759"/>
            <a:ext cx="3502152" cy="2304288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0866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1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25E29698-7C67-4384-8EF0-C520219CBC79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7" name="Freeform 6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8" name="Freeform 7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2779" y="1612759"/>
            <a:ext cx="3502152" cy="3904488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338652" y="1612759"/>
            <a:ext cx="3502152" cy="3904488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090462" y="1612759"/>
            <a:ext cx="3502152" cy="3904488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333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animBg="1"/>
      <p:bldP spid="8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10972800" y="0"/>
            <a:ext cx="0" cy="6651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0914063" y="331788"/>
            <a:ext cx="731837" cy="366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CBE8D29F-2F2F-40BF-A142-C3C37325C353}" type="slidenum">
              <a:rPr lang="en-US" sz="1000" b="1" smtClean="0">
                <a:latin typeface="Source Sans Pro" pitchFamily="34" charset="0"/>
                <a:ea typeface="Roboto" pitchFamily="2" charset="0"/>
                <a:cs typeface="Roboto" pitchFamily="2" charset="0"/>
              </a:rPr>
              <a:pPr algn="ctr" eaLnBrk="1" hangingPunct="1">
                <a:defRPr/>
              </a:pPr>
              <a:t>‹#›</a:t>
            </a:fld>
            <a:endParaRPr lang="en-US" sz="1000" b="1" smtClean="0">
              <a:latin typeface="Source Sans Pro" pitchFamily="34" charset="0"/>
              <a:ea typeface="Roboto" pitchFamily="2" charset="0"/>
              <a:cs typeface="Roboto" pitchFamily="2" charset="0"/>
            </a:endParaRPr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98488" y="555625"/>
            <a:ext cx="274637" cy="273050"/>
          </a:xfrm>
          <a:custGeom>
            <a:avLst/>
            <a:gdLst>
              <a:gd name="T0" fmla="*/ 2147483646 w 176"/>
              <a:gd name="T1" fmla="*/ 0 h 176"/>
              <a:gd name="T2" fmla="*/ 0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0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2147483646 h 176"/>
              <a:gd name="T28" fmla="*/ 2147483646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2147483646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7" name="Freeform 6"/>
          <p:cNvSpPr>
            <a:spLocks noEditPoints="1"/>
          </p:cNvSpPr>
          <p:nvPr userDrawn="1"/>
        </p:nvSpPr>
        <p:spPr bwMode="auto">
          <a:xfrm>
            <a:off x="914400" y="555625"/>
            <a:ext cx="274638" cy="273050"/>
          </a:xfrm>
          <a:custGeom>
            <a:avLst/>
            <a:gdLst>
              <a:gd name="T0" fmla="*/ 2147483646 w 176"/>
              <a:gd name="T1" fmla="*/ 2147483646 h 176"/>
              <a:gd name="T2" fmla="*/ 2147483646 w 176"/>
              <a:gd name="T3" fmla="*/ 2147483646 h 176"/>
              <a:gd name="T4" fmla="*/ 2147483646 w 176"/>
              <a:gd name="T5" fmla="*/ 2147483646 h 176"/>
              <a:gd name="T6" fmla="*/ 2147483646 w 176"/>
              <a:gd name="T7" fmla="*/ 2147483646 h 176"/>
              <a:gd name="T8" fmla="*/ 2147483646 w 176"/>
              <a:gd name="T9" fmla="*/ 2147483646 h 176"/>
              <a:gd name="T10" fmla="*/ 2147483646 w 176"/>
              <a:gd name="T11" fmla="*/ 2147483646 h 176"/>
              <a:gd name="T12" fmla="*/ 2147483646 w 176"/>
              <a:gd name="T13" fmla="*/ 2147483646 h 176"/>
              <a:gd name="T14" fmla="*/ 2147483646 w 176"/>
              <a:gd name="T15" fmla="*/ 2147483646 h 176"/>
              <a:gd name="T16" fmla="*/ 2147483646 w 176"/>
              <a:gd name="T17" fmla="*/ 2147483646 h 176"/>
              <a:gd name="T18" fmla="*/ 2147483646 w 176"/>
              <a:gd name="T19" fmla="*/ 2147483646 h 176"/>
              <a:gd name="T20" fmla="*/ 2147483646 w 176"/>
              <a:gd name="T21" fmla="*/ 2147483646 h 176"/>
              <a:gd name="T22" fmla="*/ 2147483646 w 176"/>
              <a:gd name="T23" fmla="*/ 2147483646 h 176"/>
              <a:gd name="T24" fmla="*/ 2147483646 w 176"/>
              <a:gd name="T25" fmla="*/ 2147483646 h 176"/>
              <a:gd name="T26" fmla="*/ 2147483646 w 176"/>
              <a:gd name="T27" fmla="*/ 0 h 176"/>
              <a:gd name="T28" fmla="*/ 0 w 176"/>
              <a:gd name="T29" fmla="*/ 2147483646 h 176"/>
              <a:gd name="T30" fmla="*/ 2147483646 w 176"/>
              <a:gd name="T31" fmla="*/ 2147483646 h 176"/>
              <a:gd name="T32" fmla="*/ 2147483646 w 176"/>
              <a:gd name="T33" fmla="*/ 2147483646 h 176"/>
              <a:gd name="T34" fmla="*/ 2147483646 w 176"/>
              <a:gd name="T35" fmla="*/ 0 h 176"/>
              <a:gd name="T36" fmla="*/ 2147483646 w 176"/>
              <a:gd name="T37" fmla="*/ 2147483646 h 176"/>
              <a:gd name="T38" fmla="*/ 2147483646 w 176"/>
              <a:gd name="T39" fmla="*/ 2147483646 h 176"/>
              <a:gd name="T40" fmla="*/ 2147483646 w 176"/>
              <a:gd name="T41" fmla="*/ 2147483646 h 176"/>
              <a:gd name="T42" fmla="*/ 2147483646 w 176"/>
              <a:gd name="T43" fmla="*/ 2147483646 h 176"/>
              <a:gd name="T44" fmla="*/ 2147483646 w 176"/>
              <a:gd name="T45" fmla="*/ 2147483646 h 1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6" h="176"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6900" y="1612900"/>
            <a:ext cx="5307013" cy="4779963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276207" y="1612712"/>
            <a:ext cx="5307013" cy="4779963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7126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7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2446338" y="0"/>
            <a:ext cx="2446337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8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-411" y="2284161"/>
            <a:ext cx="2446337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-960" y="4572000"/>
            <a:ext cx="2446337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0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2445514" y="4567928"/>
            <a:ext cx="2449359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1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4892950" y="4572169"/>
            <a:ext cx="2446337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2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4892949" y="2627"/>
            <a:ext cx="2446337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3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7338875" y="-2692"/>
            <a:ext cx="2446337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4" name="Picture Placeholder 16"/>
          <p:cNvSpPr>
            <a:spLocks noGrp="1"/>
          </p:cNvSpPr>
          <p:nvPr>
            <p:ph type="pic" sz="quarter" idx="17"/>
          </p:nvPr>
        </p:nvSpPr>
        <p:spPr>
          <a:xfrm>
            <a:off x="7337365" y="2286394"/>
            <a:ext cx="2446337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16"/>
          <p:cNvSpPr>
            <a:spLocks noGrp="1"/>
          </p:cNvSpPr>
          <p:nvPr>
            <p:ph type="pic" sz="quarter" idx="18"/>
          </p:nvPr>
        </p:nvSpPr>
        <p:spPr>
          <a:xfrm>
            <a:off x="9788234" y="2289743"/>
            <a:ext cx="2446337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16"/>
          <p:cNvSpPr>
            <a:spLocks noGrp="1"/>
          </p:cNvSpPr>
          <p:nvPr>
            <p:ph type="pic" sz="quarter" idx="19"/>
          </p:nvPr>
        </p:nvSpPr>
        <p:spPr>
          <a:xfrm>
            <a:off x="9788234" y="4578828"/>
            <a:ext cx="2446337" cy="2286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8871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C5CF9-1B27-433A-875D-348E3465E788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50E15-18E7-43F8-9E3A-EC7E01C663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2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DF30D-F59E-48E3-A4E5-53E34FA06653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9161D-4D22-4B63-ADD1-B734560CA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827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9F41C-52AE-4038-834D-08C2C5512C49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83187-A9D2-4835-B5EF-C8E712AB8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16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98215-6A10-4615-8DF2-7ABD917C6ECB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3471F-EE74-4D21-8122-E3CA3926BA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34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CDA0E-547E-4339-B89B-2FC2E8DC089A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2590F-27B7-4BE7-9231-42E88A6B2F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012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AE913-1B25-4B74-A277-EFC93C062B40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5FA41-5388-44DD-99A0-0B64BF71E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97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709FF-F438-48C9-9064-380A25F3556D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BA36-E966-4CEE-BB19-A3E2B45433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73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 smtClean="0"/>
              <a:t>Click to edit Master text styles</a:t>
            </a:r>
          </a:p>
          <a:p>
            <a:pPr lvl="1"/>
            <a:r>
              <a:rPr lang="en-US" altLang="fa-IR" smtClean="0"/>
              <a:t>Second level</a:t>
            </a:r>
          </a:p>
          <a:p>
            <a:pPr lvl="2"/>
            <a:r>
              <a:rPr lang="en-US" altLang="fa-IR" smtClean="0"/>
              <a:t>Third level</a:t>
            </a:r>
          </a:p>
          <a:p>
            <a:pPr lvl="3"/>
            <a:r>
              <a:rPr lang="en-US" altLang="fa-IR" smtClean="0"/>
              <a:t>Fourth level</a:t>
            </a:r>
          </a:p>
          <a:p>
            <a:pPr lvl="4"/>
            <a:r>
              <a:rPr lang="en-US" altLang="fa-I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409F24-FB02-40AA-921C-C68457CCBA32}" type="datetimeFigureOut">
              <a:rPr lang="en-US"/>
              <a:pPr>
                <a:defRPr/>
              </a:pPr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9FA3A8"/>
                </a:solidFill>
              </a:defRPr>
            </a:lvl1pPr>
          </a:lstStyle>
          <a:p>
            <a:pPr>
              <a:defRPr/>
            </a:pPr>
            <a:fld id="{7AB3AF75-9A5E-4AD7-B242-A1693D988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  <p:sldLayoutId id="2147483920" r:id="rId12"/>
    <p:sldLayoutId id="2147483921" r:id="rId13"/>
    <p:sldLayoutId id="2147483922" r:id="rId14"/>
    <p:sldLayoutId id="2147483923" r:id="rId15"/>
    <p:sldLayoutId id="2147483924" r:id="rId16"/>
    <p:sldLayoutId id="2147483925" r:id="rId17"/>
    <p:sldLayoutId id="2147483926" r:id="rId18"/>
    <p:sldLayoutId id="2147483927" r:id="rId19"/>
    <p:sldLayoutId id="2147483928" r:id="rId20"/>
    <p:sldLayoutId id="2147483929" r:id="rId21"/>
    <p:sldLayoutId id="2147483930" r:id="rId22"/>
    <p:sldLayoutId id="2147483931" r:id="rId2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64426" y="2889763"/>
            <a:ext cx="648652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Waltograph UI" panose="03080602000000000000" pitchFamily="66" charset="0"/>
              </a:rPr>
              <a:t>KPI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1728788" y="3384550"/>
            <a:ext cx="2122487" cy="107950"/>
          </a:xfrm>
          <a:prstGeom prst="roundRect">
            <a:avLst/>
          </a:prstGeom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Source Sans Pro" panose="020B0503030403020204" pitchFamily="34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954463" y="3384550"/>
            <a:ext cx="2120900" cy="107950"/>
          </a:xfrm>
          <a:prstGeom prst="roundRect">
            <a:avLst/>
          </a:prstGeom>
          <a:ln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Source Sans Pro" panose="020B0503030403020204" pitchFamily="34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202363" y="3384550"/>
            <a:ext cx="2122487" cy="107950"/>
          </a:xfrm>
          <a:prstGeom prst="roundRect">
            <a:avLst/>
          </a:prstGeom>
          <a:ln/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Source Sans Pro" panose="020B0503030403020204" pitchFamily="34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8418513" y="3384550"/>
            <a:ext cx="2120900" cy="107950"/>
          </a:xfrm>
          <a:prstGeom prst="roundRect">
            <a:avLst/>
          </a:prstGeom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Source Sans Pro" panose="020B0503030403020204" pitchFamily="34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28788" y="3633788"/>
            <a:ext cx="2122487" cy="1755775"/>
          </a:xfrm>
          <a:prstGeom prst="rect">
            <a:avLst/>
          </a:prstGeom>
          <a:noFill/>
        </p:spPr>
        <p:txBody>
          <a:bodyPr lIns="0" tIns="0" rIns="9142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ource Sans Pro Black" panose="020B08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 </a:t>
            </a:r>
            <a:endParaRPr lang="id-ID" sz="4800" b="1" dirty="0">
              <a:solidFill>
                <a:schemeClr val="accent1"/>
              </a:solidFill>
              <a:latin typeface="Source Sans Pro Black" panose="020B08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اهداف استراتژیک و شاخص های موفقیت</a:t>
            </a:r>
            <a:endParaRPr lang="en-US" dirty="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4463" y="3633788"/>
            <a:ext cx="2120900" cy="1755775"/>
          </a:xfrm>
          <a:prstGeom prst="rect">
            <a:avLst/>
          </a:prstGeom>
          <a:noFill/>
        </p:spPr>
        <p:txBody>
          <a:bodyPr lIns="0" tIns="0" rIns="9142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ource Sans Pro Black" panose="020B08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 sz="4800" b="1" dirty="0">
              <a:solidFill>
                <a:schemeClr val="accent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دوره اندازه گیری</a:t>
            </a:r>
            <a:endParaRPr lang="en-US" dirty="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02363" y="3633788"/>
            <a:ext cx="2122487" cy="1755775"/>
          </a:xfrm>
          <a:prstGeom prst="rect">
            <a:avLst/>
          </a:prstGeom>
          <a:noFill/>
        </p:spPr>
        <p:txBody>
          <a:bodyPr lIns="0" tIns="0" rIns="9142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ln w="0"/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ource Sans Pro Black" panose="020B08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واحد های اندازه گیری</a:t>
            </a:r>
            <a:endParaRPr lang="en-US" dirty="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18513" y="3633788"/>
            <a:ext cx="2120900" cy="1763712"/>
          </a:xfrm>
          <a:prstGeom prst="rect">
            <a:avLst/>
          </a:prstGeom>
          <a:noFill/>
          <a:effectLst/>
        </p:spPr>
        <p:txBody>
          <a:bodyPr lIns="0" tIns="0" rIns="9142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ln w="0"/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ource Sans Pro Black" panose="020B08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en-US" sz="4800" b="1" dirty="0">
              <a:solidFill>
                <a:schemeClr val="accent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تفسیر نتایج</a:t>
            </a:r>
            <a:endParaRPr lang="en-US" dirty="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31" name="Oval 16"/>
          <p:cNvSpPr/>
          <p:nvPr/>
        </p:nvSpPr>
        <p:spPr>
          <a:xfrm>
            <a:off x="6202363" y="2362200"/>
            <a:ext cx="649287" cy="649288"/>
          </a:xfrm>
          <a:prstGeom prst="roundRect">
            <a:avLst/>
          </a:prstGeom>
          <a:ln/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</a:t>
            </a:r>
            <a:endParaRPr lang="en-US"/>
          </a:p>
        </p:txBody>
      </p:sp>
      <p:sp>
        <p:nvSpPr>
          <p:cNvPr id="32" name="Oval 19"/>
          <p:cNvSpPr/>
          <p:nvPr/>
        </p:nvSpPr>
        <p:spPr>
          <a:xfrm>
            <a:off x="8418513" y="2362200"/>
            <a:ext cx="649287" cy="649288"/>
          </a:xfrm>
          <a:prstGeom prst="roundRect">
            <a:avLst/>
          </a:prstGeom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</a:t>
            </a:r>
            <a:endParaRPr lang="en-US" dirty="0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728788" y="2362200"/>
            <a:ext cx="649287" cy="649288"/>
            <a:chOff x="829761" y="2361992"/>
            <a:chExt cx="649224" cy="649224"/>
          </a:xfrm>
        </p:grpSpPr>
        <p:sp>
          <p:nvSpPr>
            <p:cNvPr id="35" name="Oval 25"/>
            <p:cNvSpPr/>
            <p:nvPr/>
          </p:nvSpPr>
          <p:spPr>
            <a:xfrm>
              <a:off x="829761" y="2361992"/>
              <a:ext cx="649224" cy="649224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bg1"/>
                  </a:solidFill>
                  <a:latin typeface="FontAwesome" pitchFamily="2" charset="0"/>
                </a:rPr>
                <a:t></a:t>
              </a:r>
              <a:endParaRPr lang="en-US" dirty="0"/>
            </a:p>
          </p:txBody>
        </p:sp>
        <p:sp>
          <p:nvSpPr>
            <p:cNvPr id="26639" name="Rectangle 26"/>
            <p:cNvSpPr>
              <a:spLocks noChangeArrowheads="1"/>
            </p:cNvSpPr>
            <p:nvPr/>
          </p:nvSpPr>
          <p:spPr bwMode="auto">
            <a:xfrm>
              <a:off x="951326" y="2501938"/>
              <a:ext cx="204383" cy="38719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fa-IR" altLang="fa-IR" sz="1800">
                <a:solidFill>
                  <a:schemeClr val="bg1"/>
                </a:solidFill>
              </a:endParaRPr>
            </a:p>
          </p:txBody>
        </p:sp>
      </p:grpSp>
      <p:sp>
        <p:nvSpPr>
          <p:cNvPr id="37" name="Oval 28"/>
          <p:cNvSpPr/>
          <p:nvPr/>
        </p:nvSpPr>
        <p:spPr>
          <a:xfrm>
            <a:off x="3954463" y="2362200"/>
            <a:ext cx="647700" cy="649288"/>
          </a:xfrm>
          <a:prstGeom prst="roundRect">
            <a:avLst/>
          </a:prstGeom>
          <a:ln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</a:t>
            </a:r>
            <a:endParaRPr lang="en-US" dirty="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/>
      <p:bldP spid="27" grpId="0"/>
      <p:bldP spid="28" grpId="0"/>
      <p:bldP spid="29" grpId="0"/>
      <p:bldP spid="31" grpId="0" animBg="1"/>
      <p:bldP spid="32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57175" y="4852988"/>
            <a:ext cx="2122488" cy="107950"/>
          </a:xfrm>
          <a:prstGeom prst="roundRect">
            <a:avLst/>
          </a:prstGeom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Source Sans Pro" panose="020B0503030403020204" pitchFamily="34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7175" y="5102225"/>
            <a:ext cx="2122488" cy="1755775"/>
          </a:xfrm>
          <a:prstGeom prst="rect">
            <a:avLst/>
          </a:prstGeom>
          <a:noFill/>
        </p:spPr>
        <p:txBody>
          <a:bodyPr lIns="0" tIns="0" rIns="9142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ource Sans Pro Black" panose="020B08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 </a:t>
            </a:r>
            <a:endParaRPr lang="id-ID" sz="4800" b="1" dirty="0">
              <a:solidFill>
                <a:schemeClr val="accent1"/>
              </a:solidFill>
              <a:latin typeface="Source Sans Pro Black" panose="020B08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اهداف استراتژیک و شاخص های موفقیت</a:t>
            </a:r>
            <a:endParaRPr lang="en-US" dirty="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257175" y="3830638"/>
            <a:ext cx="649288" cy="649287"/>
            <a:chOff x="829761" y="2361992"/>
            <a:chExt cx="649224" cy="649224"/>
          </a:xfrm>
        </p:grpSpPr>
        <p:sp>
          <p:nvSpPr>
            <p:cNvPr id="5" name="Oval 25"/>
            <p:cNvSpPr/>
            <p:nvPr/>
          </p:nvSpPr>
          <p:spPr>
            <a:xfrm>
              <a:off x="829761" y="2361992"/>
              <a:ext cx="649224" cy="649224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bg1"/>
                  </a:solidFill>
                  <a:latin typeface="FontAwesome" pitchFamily="2" charset="0"/>
                </a:rPr>
                <a:t></a:t>
              </a:r>
              <a:endParaRPr lang="en-US" dirty="0"/>
            </a:p>
          </p:txBody>
        </p:sp>
        <p:sp>
          <p:nvSpPr>
            <p:cNvPr id="27668" name="Rectangle 26"/>
            <p:cNvSpPr>
              <a:spLocks noChangeArrowheads="1"/>
            </p:cNvSpPr>
            <p:nvPr/>
          </p:nvSpPr>
          <p:spPr bwMode="auto">
            <a:xfrm>
              <a:off x="951326" y="2501938"/>
              <a:ext cx="204383" cy="38719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fa-IR" altLang="fa-IR" sz="1800">
                <a:solidFill>
                  <a:schemeClr val="bg1"/>
                </a:solidFill>
              </a:endParaRPr>
            </a:p>
          </p:txBody>
        </p:sp>
      </p:grpSp>
      <p:sp>
        <p:nvSpPr>
          <p:cNvPr id="7" name="Oval 6"/>
          <p:cNvSpPr/>
          <p:nvPr/>
        </p:nvSpPr>
        <p:spPr bwMode="auto">
          <a:xfrm>
            <a:off x="8256588" y="2809875"/>
            <a:ext cx="3670300" cy="18288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fa-IR" dirty="0"/>
          </a:p>
          <a:p>
            <a:pPr algn="ctr">
              <a:defRPr/>
            </a:pPr>
            <a:endParaRPr lang="fa-IR" sz="120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375650" y="3478213"/>
            <a:ext cx="41735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600">
                <a:solidFill>
                  <a:schemeClr val="bg1"/>
                </a:solidFill>
                <a:cs typeface="B Titr" panose="00000700000000000000" pitchFamily="2" charset="-78"/>
              </a:rPr>
              <a:t>تهیه لیست اهداف استراتژیک</a:t>
            </a:r>
            <a:endParaRPr lang="en-US" altLang="fa-IR" sz="260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7651750" y="1109663"/>
            <a:ext cx="1657350" cy="16827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2874963" y="411163"/>
            <a:ext cx="4772025" cy="1244600"/>
          </a:xfrm>
          <a:prstGeom prst="ellipse">
            <a:avLst/>
          </a:pr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a-IR" altLang="fa-IR" sz="1800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862263" y="1968500"/>
            <a:ext cx="4770437" cy="1244600"/>
          </a:xfrm>
          <a:prstGeom prst="ellipse">
            <a:avLst/>
          </a:prstGeom>
          <a:solidFill>
            <a:srgbClr val="FFC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a-IR" altLang="fa-IR" sz="1800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2776538" y="4014788"/>
            <a:ext cx="4772025" cy="1246187"/>
          </a:xfrm>
          <a:prstGeom prst="ellipse">
            <a:avLst/>
          </a:prstGeom>
          <a:solidFill>
            <a:srgbClr val="00B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a-IR" altLang="fa-IR" sz="180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4962525" y="5611813"/>
            <a:ext cx="4770438" cy="1246187"/>
          </a:xfrm>
          <a:prstGeom prst="ellipse">
            <a:avLst/>
          </a:prstGeom>
          <a:solidFill>
            <a:srgbClr val="2E75B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a-IR" altLang="fa-IR" sz="180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7461250" y="2886075"/>
            <a:ext cx="973138" cy="354013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7593013" y="4140200"/>
            <a:ext cx="742950" cy="36671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051175" y="711200"/>
            <a:ext cx="4392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800">
                <a:solidFill>
                  <a:schemeClr val="bg1"/>
                </a:solidFill>
                <a:cs typeface="B Homa" panose="00000400000000000000" pitchFamily="2" charset="-78"/>
              </a:rPr>
              <a:t>به عنوان مثال اگر هدف من افزایش بازدهی کارکنان است، چگونه بفهمم که به هدف خود رسیده ام؟</a:t>
            </a:r>
            <a:endParaRPr lang="en-US" altLang="fa-IR" sz="18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67038" y="2279650"/>
            <a:ext cx="43910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rtl="1">
              <a:defRPr/>
            </a:pPr>
            <a:r>
              <a:rPr lang="fa-IR" dirty="0">
                <a:solidFill>
                  <a:schemeClr val="tx2">
                    <a:lumMod val="50000"/>
                  </a:schemeClr>
                </a:solidFill>
                <a:cs typeface="B Homa" panose="00000400000000000000" pitchFamily="2" charset="-78"/>
              </a:rPr>
              <a:t>عوامل مهم و تاثیر گذار در موفقیت استراتژی و هدف من کدامند؟</a:t>
            </a:r>
            <a:endParaRPr lang="en-US" dirty="0">
              <a:solidFill>
                <a:schemeClr val="tx2">
                  <a:lumMod val="5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89250" y="4452938"/>
            <a:ext cx="43926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rtl="1">
              <a:defRPr/>
            </a:pPr>
            <a:r>
              <a:rPr lang="fa-IR" dirty="0">
                <a:solidFill>
                  <a:schemeClr val="tx2">
                    <a:lumMod val="50000"/>
                  </a:schemeClr>
                </a:solidFill>
                <a:cs typeface="B Homa" panose="00000400000000000000" pitchFamily="2" charset="-78"/>
              </a:rPr>
              <a:t>چه اقداماتی باید صورت گیرد تا به هدف نهایی برسم؟</a:t>
            </a:r>
            <a:endParaRPr lang="en-US" dirty="0">
              <a:solidFill>
                <a:schemeClr val="tx2">
                  <a:lumMod val="5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35450" y="6035675"/>
            <a:ext cx="4391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800">
                <a:solidFill>
                  <a:schemeClr val="bg1"/>
                </a:solidFill>
                <a:cs typeface="B Homa" panose="00000400000000000000" pitchFamily="2" charset="-78"/>
              </a:rPr>
              <a:t>به چه نتایجی می خواهم برسم؟</a:t>
            </a:r>
            <a:endParaRPr lang="en-US" altLang="fa-IR" sz="18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8937625" y="4654550"/>
            <a:ext cx="550863" cy="1076325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/>
      <p:bldP spid="11" grpId="0" animBg="1"/>
      <p:bldP spid="12" grpId="0" animBg="1"/>
      <p:bldP spid="13" grpId="0" animBg="1"/>
      <p:bldP spid="14" grpId="0" animBg="1"/>
      <p:bldP spid="2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90500" y="5106988"/>
            <a:ext cx="2120900" cy="107950"/>
          </a:xfrm>
          <a:prstGeom prst="roundRect">
            <a:avLst/>
          </a:prstGeom>
          <a:ln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Source Sans Pro" panose="020B0503030403020204" pitchFamily="34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00" y="5356225"/>
            <a:ext cx="2120900" cy="1755775"/>
          </a:xfrm>
          <a:prstGeom prst="rect">
            <a:avLst/>
          </a:prstGeom>
          <a:noFill/>
        </p:spPr>
        <p:txBody>
          <a:bodyPr lIns="0" tIns="0" rIns="9142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ource Sans Pro Black" panose="020B08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 sz="4800" b="1" dirty="0">
              <a:solidFill>
                <a:schemeClr val="accent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دوره اندازه گیری</a:t>
            </a:r>
            <a:endParaRPr lang="en-US" dirty="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4" name="Oval 28"/>
          <p:cNvSpPr/>
          <p:nvPr/>
        </p:nvSpPr>
        <p:spPr>
          <a:xfrm>
            <a:off x="190500" y="4084638"/>
            <a:ext cx="647700" cy="649287"/>
          </a:xfrm>
          <a:prstGeom prst="roundRect">
            <a:avLst/>
          </a:prstGeom>
          <a:ln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</a:t>
            </a:r>
            <a:endParaRPr lang="en-US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2143220" y="1830433"/>
          <a:ext cx="9929511" cy="3807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09113" y="3087688"/>
            <a:ext cx="2570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800">
                <a:solidFill>
                  <a:schemeClr val="bg1"/>
                </a:solidFill>
                <a:cs typeface="B Titr" panose="00000700000000000000" pitchFamily="2" charset="-78"/>
              </a:rPr>
              <a:t>انتخاب دوره ای به عنوان نمایندگی جهت اندازه گیری</a:t>
            </a:r>
            <a:endParaRPr lang="en-US" altLang="fa-IR" sz="180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75375" y="1941513"/>
            <a:ext cx="23526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800">
                <a:solidFill>
                  <a:schemeClr val="bg1"/>
                </a:solidFill>
                <a:cs typeface="B Homa" panose="00000400000000000000" pitchFamily="2" charset="-78"/>
              </a:rPr>
              <a:t>وجود دوره خاص با تاثیرگذاری قدرتمند یک عامل نسبت  با سایرین</a:t>
            </a:r>
            <a:endParaRPr lang="en-US" altLang="fa-IR" sz="18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0275" y="1941513"/>
            <a:ext cx="31130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dirty="0">
                <a:solidFill>
                  <a:schemeClr val="bg2">
                    <a:lumMod val="10000"/>
                  </a:schemeClr>
                </a:solidFill>
                <a:cs typeface="B Homa" panose="00000400000000000000" pitchFamily="2" charset="-78"/>
              </a:rPr>
              <a:t>در نظر گیری تاثیرات این عوامل یا جلوگیری از انتخاب این دوره ها به عنوان دوره اندازه گیری</a:t>
            </a:r>
            <a:endParaRPr lang="en-US" dirty="0">
              <a:solidFill>
                <a:schemeClr val="bg2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75375" y="3948113"/>
            <a:ext cx="23526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800">
                <a:solidFill>
                  <a:schemeClr val="bg1"/>
                </a:solidFill>
                <a:cs typeface="B Homa" panose="00000400000000000000" pitchFamily="2" charset="-78"/>
              </a:rPr>
              <a:t>به عنوان مثال جهت انتخاب دوره جهت سنجش میزان کارایی کارکنان</a:t>
            </a:r>
            <a:endParaRPr lang="en-US" altLang="fa-IR" sz="18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0275" y="3436938"/>
            <a:ext cx="31130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dirty="0">
                <a:solidFill>
                  <a:schemeClr val="bg2">
                    <a:lumMod val="10000"/>
                  </a:schemeClr>
                </a:solidFill>
                <a:cs typeface="B Homa" panose="00000400000000000000" pitchFamily="2" charset="-78"/>
              </a:rPr>
              <a:t>انتخاب دوره در زمان تعطیلات مناسب نمی باشد</a:t>
            </a:r>
            <a:endParaRPr lang="en-US" dirty="0">
              <a:solidFill>
                <a:schemeClr val="bg2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8275" y="4827588"/>
            <a:ext cx="2605088" cy="66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dirty="0">
                <a:solidFill>
                  <a:schemeClr val="bg2">
                    <a:lumMod val="10000"/>
                  </a:schemeClr>
                </a:solidFill>
                <a:cs typeface="B Homa" panose="00000400000000000000" pitchFamily="2" charset="-78"/>
              </a:rPr>
              <a:t>دوره انتخابی باید در شرایط عادی باشد نه خاص</a:t>
            </a:r>
            <a:endParaRPr lang="en-US" dirty="0">
              <a:solidFill>
                <a:schemeClr val="bg2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5" grpId="0">
        <p:bldAsOne/>
      </p:bldGraphic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31763" y="5226050"/>
            <a:ext cx="2122487" cy="107950"/>
          </a:xfrm>
          <a:prstGeom prst="roundRect">
            <a:avLst/>
          </a:prstGeom>
          <a:ln/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Source Sans Pro" panose="020B0503030403020204" pitchFamily="34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763" y="5475288"/>
            <a:ext cx="2122487" cy="1755775"/>
          </a:xfrm>
          <a:prstGeom prst="rect">
            <a:avLst/>
          </a:prstGeom>
          <a:noFill/>
        </p:spPr>
        <p:txBody>
          <a:bodyPr lIns="0" tIns="0" rIns="9142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ln w="0"/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ource Sans Pro Black" panose="020B08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واحد های اندازه گیری</a:t>
            </a:r>
            <a:endParaRPr lang="en-US" dirty="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4" name="Oval 16"/>
          <p:cNvSpPr/>
          <p:nvPr/>
        </p:nvSpPr>
        <p:spPr>
          <a:xfrm>
            <a:off x="131763" y="4203700"/>
            <a:ext cx="649287" cy="649288"/>
          </a:xfrm>
          <a:prstGeom prst="roundRect">
            <a:avLst/>
          </a:prstGeom>
          <a:ln/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</a:t>
            </a:r>
            <a:endParaRPr lang="en-US"/>
          </a:p>
        </p:txBody>
      </p:sp>
      <p:sp>
        <p:nvSpPr>
          <p:cNvPr id="6" name="Rounded Rectangle 5"/>
          <p:cNvSpPr/>
          <p:nvPr/>
        </p:nvSpPr>
        <p:spPr bwMode="auto">
          <a:xfrm>
            <a:off x="3160713" y="935038"/>
            <a:ext cx="3425825" cy="218757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 bwMode="auto">
          <a:xfrm>
            <a:off x="7262813" y="935038"/>
            <a:ext cx="3425825" cy="21875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 bwMode="auto">
          <a:xfrm>
            <a:off x="3160713" y="3436938"/>
            <a:ext cx="3425825" cy="1533525"/>
          </a:xfrm>
          <a:prstGeom prst="roundRect">
            <a:avLst/>
          </a:prstGeom>
          <a:ln w="28575"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 bwMode="auto">
          <a:xfrm>
            <a:off x="3160713" y="5053013"/>
            <a:ext cx="3425825" cy="1533525"/>
          </a:xfrm>
          <a:prstGeom prst="roundRect">
            <a:avLst/>
          </a:prstGeom>
          <a:ln w="28575"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 bwMode="auto">
          <a:xfrm>
            <a:off x="7262813" y="3430588"/>
            <a:ext cx="3425825" cy="1533525"/>
          </a:xfrm>
          <a:prstGeom prst="roundRect">
            <a:avLst/>
          </a:prstGeom>
          <a:ln w="28575"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 bwMode="auto">
          <a:xfrm>
            <a:off x="7262813" y="5053013"/>
            <a:ext cx="3425825" cy="1533525"/>
          </a:xfrm>
          <a:prstGeom prst="roundRect">
            <a:avLst/>
          </a:prstGeom>
          <a:ln w="28575"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2782888" y="1878013"/>
            <a:ext cx="0" cy="4157662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979150" y="1901825"/>
            <a:ext cx="0" cy="4157663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767013" y="1900238"/>
            <a:ext cx="3937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782888" y="4203700"/>
            <a:ext cx="3937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782888" y="6059488"/>
            <a:ext cx="3937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0688638" y="1900238"/>
            <a:ext cx="290512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0688638" y="4197350"/>
            <a:ext cx="290512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707688" y="6019800"/>
            <a:ext cx="292100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291388" y="1550988"/>
            <a:ext cx="344011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3200">
                <a:cs typeface="B Titr" panose="00000700000000000000" pitchFamily="2" charset="-78"/>
              </a:rPr>
              <a:t>واحد اندازه گیری با دقت انتخاب شود</a:t>
            </a:r>
            <a:endParaRPr lang="en-US" altLang="fa-IR" sz="3200">
              <a:cs typeface="B Titr" panose="00000700000000000000" pitchFamily="2" charset="-78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124200" y="1700213"/>
            <a:ext cx="34385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3200">
                <a:cs typeface="B Titr" panose="00000700000000000000" pitchFamily="2" charset="-78"/>
              </a:rPr>
              <a:t>برای مثال</a:t>
            </a:r>
            <a:endParaRPr lang="en-US" altLang="fa-IR" sz="3200">
              <a:cs typeface="B Titr" panose="00000700000000000000" pitchFamily="2" charset="-78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229475" y="3897313"/>
            <a:ext cx="3438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cs typeface="B Homa" panose="00000400000000000000" pitchFamily="2" charset="-78"/>
              </a:rPr>
              <a:t>واحد مورد استفاده به اندازه گیری شما بستگی دارد.</a:t>
            </a:r>
            <a:endParaRPr lang="en-US" altLang="fa-IR" sz="2000">
              <a:cs typeface="B Homa" panose="00000400000000000000" pitchFamily="2" charset="-78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229475" y="5380038"/>
            <a:ext cx="3438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cs typeface="B Homa" panose="00000400000000000000" pitchFamily="2" charset="-78"/>
              </a:rPr>
              <a:t>همچنین به این نکته که چه آیتمی را در برابر چه آیتمی اندازه میگیرید بستگی دارد.</a:t>
            </a:r>
            <a:endParaRPr lang="en-US" altLang="fa-IR" sz="2000"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140075" y="3711575"/>
            <a:ext cx="3440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cs typeface="B Homa" panose="00000400000000000000" pitchFamily="2" charset="-78"/>
              </a:rPr>
              <a:t>اگر میزان افزایش قیمت مورد بررسی است، واحد اندازه گیری نسبت به بزرگی عدد متغیر است (میلیون و..)</a:t>
            </a:r>
            <a:endParaRPr lang="en-US" altLang="fa-IR" sz="2000"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124200" y="5357813"/>
            <a:ext cx="3438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cs typeface="B Homa" panose="00000400000000000000" pitchFamily="2" charset="-78"/>
              </a:rPr>
              <a:t>اگر چند آیتم را با هم و در نسبت به هم میسنجیم واحد حذف شده یا به درصد بیان می شود.</a:t>
            </a:r>
            <a:endParaRPr lang="en-US" altLang="fa-IR" sz="2000">
              <a:cs typeface="B Hom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34938" y="5146675"/>
            <a:ext cx="2120900" cy="107950"/>
          </a:xfrm>
          <a:prstGeom prst="roundRect">
            <a:avLst/>
          </a:prstGeom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Source Sans Pro" panose="020B0503030403020204" pitchFamily="34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938" y="5395913"/>
            <a:ext cx="2120900" cy="1763712"/>
          </a:xfrm>
          <a:prstGeom prst="rect">
            <a:avLst/>
          </a:prstGeom>
          <a:noFill/>
          <a:effectLst/>
        </p:spPr>
        <p:txBody>
          <a:bodyPr lIns="0" tIns="0" rIns="9142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ln w="0"/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ource Sans Pro Black" panose="020B08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en-US" sz="4800" b="1" dirty="0">
              <a:solidFill>
                <a:schemeClr val="accent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تفسیر نتایج</a:t>
            </a:r>
            <a:endParaRPr lang="en-US" dirty="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4" name="Oval 19"/>
          <p:cNvSpPr/>
          <p:nvPr/>
        </p:nvSpPr>
        <p:spPr>
          <a:xfrm>
            <a:off x="134938" y="4124325"/>
            <a:ext cx="649287" cy="649288"/>
          </a:xfrm>
          <a:prstGeom prst="roundRect">
            <a:avLst/>
          </a:prstGeom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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8921750" y="1066800"/>
            <a:ext cx="2706688" cy="17287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 bwMode="auto">
          <a:xfrm>
            <a:off x="8921750" y="3562350"/>
            <a:ext cx="2706688" cy="1212850"/>
          </a:xfrm>
          <a:prstGeom prst="roundRect">
            <a:avLst/>
          </a:prstGeom>
          <a:ln w="28575"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 bwMode="auto">
          <a:xfrm>
            <a:off x="8921750" y="5365750"/>
            <a:ext cx="2706688" cy="1211263"/>
          </a:xfrm>
          <a:prstGeom prst="roundRect">
            <a:avLst/>
          </a:prstGeom>
          <a:ln w="28575"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1920538" y="2033588"/>
            <a:ext cx="0" cy="4157662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1628438" y="2032000"/>
            <a:ext cx="292100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1628438" y="4329113"/>
            <a:ext cx="292100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1649075" y="6153150"/>
            <a:ext cx="290513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021763" y="1516063"/>
            <a:ext cx="24606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cs typeface="B Titr" panose="00000700000000000000" pitchFamily="2" charset="-78"/>
              </a:rPr>
              <a:t>نتایج قابل خواندن و درک آسان باشد</a:t>
            </a:r>
            <a:endParaRPr lang="en-US" altLang="fa-IR" sz="2400"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921750" y="3913188"/>
            <a:ext cx="2587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cs typeface="B Homa" panose="00000400000000000000" pitchFamily="2" charset="-78"/>
              </a:rPr>
              <a:t>نتایج اعداد خالص نیستند</a:t>
            </a:r>
            <a:endParaRPr lang="en-US" altLang="fa-IR" sz="200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021763" y="5616575"/>
            <a:ext cx="2490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cs typeface="B Homa" panose="00000400000000000000" pitchFamily="2" charset="-78"/>
              </a:rPr>
              <a:t>هر نتیجه یک معنای خاص دارد</a:t>
            </a:r>
            <a:endParaRPr lang="en-US" altLang="fa-IR" sz="2000">
              <a:cs typeface="B Homa" panose="00000400000000000000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5616575" y="1033463"/>
            <a:ext cx="2706688" cy="172878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40" name="Rounded Rectangle 39"/>
          <p:cNvSpPr/>
          <p:nvPr/>
        </p:nvSpPr>
        <p:spPr bwMode="auto">
          <a:xfrm>
            <a:off x="5616575" y="3529013"/>
            <a:ext cx="2706688" cy="1211262"/>
          </a:xfrm>
          <a:prstGeom prst="roundRect">
            <a:avLst/>
          </a:prstGeom>
          <a:ln w="28575"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>
            <a:off x="8615363" y="2000250"/>
            <a:ext cx="0" cy="2295525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8323263" y="1998663"/>
            <a:ext cx="292100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8323263" y="4295775"/>
            <a:ext cx="292100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716588" y="1482725"/>
            <a:ext cx="2460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cs typeface="B Titr" panose="00000700000000000000" pitchFamily="2" charset="-78"/>
              </a:rPr>
              <a:t>نتایج استاندارد شده باشد</a:t>
            </a:r>
            <a:endParaRPr lang="en-US" altLang="fa-IR" sz="2400">
              <a:cs typeface="B Titr" panose="00000700000000000000" pitchFamily="2" charset="-78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5616575" y="3805238"/>
            <a:ext cx="2587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cs typeface="B Homa" panose="00000400000000000000" pitchFamily="2" charset="-78"/>
              </a:rPr>
              <a:t>راحت بتوان بین نتایج ارتباط برقرار کرد</a:t>
            </a:r>
            <a:endParaRPr lang="en-US" altLang="fa-IR" sz="2000">
              <a:cs typeface="B Homa" panose="00000400000000000000" pitchFamily="2" charset="-78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2255838" y="1066800"/>
            <a:ext cx="2706687" cy="17287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61" name="Rounded Rectangle 60"/>
          <p:cNvSpPr/>
          <p:nvPr/>
        </p:nvSpPr>
        <p:spPr bwMode="auto">
          <a:xfrm>
            <a:off x="2255838" y="3562350"/>
            <a:ext cx="2706687" cy="1212850"/>
          </a:xfrm>
          <a:prstGeom prst="roundRect">
            <a:avLst/>
          </a:prstGeom>
          <a:ln w="28575"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62" name="Rounded Rectangle 61"/>
          <p:cNvSpPr/>
          <p:nvPr/>
        </p:nvSpPr>
        <p:spPr bwMode="auto">
          <a:xfrm>
            <a:off x="2255838" y="5365750"/>
            <a:ext cx="2706687" cy="1211263"/>
          </a:xfrm>
          <a:prstGeom prst="roundRect">
            <a:avLst/>
          </a:prstGeom>
          <a:ln w="28575"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cxnSp>
        <p:nvCxnSpPr>
          <p:cNvPr id="63" name="Straight Connector 62"/>
          <p:cNvCxnSpPr/>
          <p:nvPr/>
        </p:nvCxnSpPr>
        <p:spPr>
          <a:xfrm>
            <a:off x="5254625" y="2033588"/>
            <a:ext cx="0" cy="4157662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962525" y="2032000"/>
            <a:ext cx="292100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525" y="4329113"/>
            <a:ext cx="292100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4983163" y="6153150"/>
            <a:ext cx="292100" cy="0"/>
          </a:xfrm>
          <a:prstGeom prst="line">
            <a:avLst/>
          </a:prstGeom>
          <a:ln w="38100">
            <a:solidFill>
              <a:srgbClr val="BDA9E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355850" y="1516063"/>
            <a:ext cx="24622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cs typeface="B Titr" panose="00000700000000000000" pitchFamily="2" charset="-78"/>
              </a:rPr>
              <a:t>نتایج باید مرتبط و معنادار باشد</a:t>
            </a:r>
            <a:endParaRPr lang="en-US" altLang="fa-IR" sz="2400">
              <a:cs typeface="B Titr" panose="00000700000000000000" pitchFamily="2" charset="-78"/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222500" y="3651250"/>
            <a:ext cx="2587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cs typeface="B Homa" panose="00000400000000000000" pitchFamily="2" charset="-78"/>
              </a:rPr>
              <a:t>شاخص ها باید مرتبط با شرایط و وضعیت کنونی سازمان باشد</a:t>
            </a:r>
            <a:endParaRPr lang="en-US" altLang="fa-IR" sz="2000">
              <a:cs typeface="B Homa" panose="00000400000000000000" pitchFamily="2" charset="-78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222500" y="5521325"/>
            <a:ext cx="26908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cs typeface="B Homa" panose="00000400000000000000" pitchFamily="2" charset="-78"/>
              </a:rPr>
              <a:t>شاخص های کلیدی وسیله ای جهت نشان دادن پیشرفت و موفقیت کنونی اند.</a:t>
            </a:r>
            <a:endParaRPr lang="en-US" altLang="fa-IR" sz="2000">
              <a:cs typeface="B Hom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12" grpId="0"/>
      <p:bldP spid="13" grpId="0"/>
      <p:bldP spid="14" grpId="0"/>
      <p:bldP spid="39" grpId="0" animBg="1"/>
      <p:bldP spid="40" grpId="0" animBg="1"/>
      <p:bldP spid="46" grpId="0"/>
      <p:bldP spid="47" grpId="0"/>
      <p:bldP spid="60" grpId="0" animBg="1"/>
      <p:bldP spid="61" grpId="0" animBg="1"/>
      <p:bldP spid="62" grpId="0" animBg="1"/>
      <p:bldP spid="67" grpId="0"/>
      <p:bldP spid="68" grpId="0"/>
      <p:bldP spid="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369" b="3369"/>
          <a:stretch>
            <a:fillRect/>
          </a:stretch>
        </p:blipFill>
        <p:spPr/>
      </p:pic>
      <p:sp>
        <p:nvSpPr>
          <p:cNvPr id="14" name="Rectangle 13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46000">
                <a:schemeClr val="tx1">
                  <a:lumMod val="75000"/>
                  <a:alpha val="78000"/>
                </a:schemeClr>
              </a:gs>
              <a:gs pos="100000">
                <a:schemeClr val="tx1">
                  <a:lumMod val="75000"/>
                  <a:alpha val="78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08100" y="3044825"/>
            <a:ext cx="65452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4400" b="1">
                <a:solidFill>
                  <a:schemeClr val="bg1"/>
                </a:solidFill>
                <a:latin typeface="Source Sans Pro" pitchFamily="34" charset="0"/>
                <a:cs typeface="Entezar     &lt;---------" pitchFamily="2" charset="-78"/>
              </a:rPr>
              <a:t>باید ها و نباید ها در ساخت </a:t>
            </a:r>
            <a:r>
              <a:rPr lang="en-US" altLang="fa-IR" sz="4400" b="1">
                <a:solidFill>
                  <a:schemeClr val="bg1"/>
                </a:solidFill>
                <a:latin typeface="Source Sans Pro" pitchFamily="34" charset="0"/>
                <a:cs typeface="Entezar     &lt;---------" pitchFamily="2" charset="-78"/>
              </a:rPr>
              <a:t>KPI</a:t>
            </a:r>
            <a:r>
              <a:rPr lang="fa-IR" altLang="fa-IR" sz="4400" b="1">
                <a:solidFill>
                  <a:schemeClr val="bg1"/>
                </a:solidFill>
                <a:latin typeface="Source Sans Pro" pitchFamily="34" charset="0"/>
                <a:cs typeface="Entezar     &lt;---------" pitchFamily="2" charset="-78"/>
              </a:rPr>
              <a:t>ها </a:t>
            </a:r>
            <a:endParaRPr lang="en-US" altLang="fa-IR" sz="4400" b="1">
              <a:solidFill>
                <a:schemeClr val="bg1"/>
              </a:solidFill>
              <a:latin typeface="Source Sans Pro" pitchFamily="34" charset="0"/>
              <a:cs typeface="Entezar     &lt;---------" pitchFamily="2" charset="-78"/>
            </a:endParaRPr>
          </a:p>
        </p:txBody>
      </p:sp>
      <p:grpSp>
        <p:nvGrpSpPr>
          <p:cNvPr id="16" name="Group 21"/>
          <p:cNvGrpSpPr>
            <a:grpSpLocks/>
          </p:cNvGrpSpPr>
          <p:nvPr/>
        </p:nvGrpSpPr>
        <p:grpSpPr bwMode="auto">
          <a:xfrm>
            <a:off x="419100" y="1828800"/>
            <a:ext cx="914400" cy="3070225"/>
            <a:chOff x="419450" y="1828800"/>
            <a:chExt cx="914400" cy="3070371"/>
          </a:xfrm>
        </p:grpSpPr>
        <p:sp>
          <p:nvSpPr>
            <p:cNvPr id="31752" name="Rectangle 22"/>
            <p:cNvSpPr>
              <a:spLocks noChangeArrowheads="1"/>
            </p:cNvSpPr>
            <p:nvPr/>
          </p:nvSpPr>
          <p:spPr bwMode="auto">
            <a:xfrm>
              <a:off x="419450" y="1828800"/>
              <a:ext cx="914400" cy="30703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fa-IR" altLang="fa-IR" sz="1800"/>
            </a:p>
          </p:txBody>
        </p:sp>
        <p:sp>
          <p:nvSpPr>
            <p:cNvPr id="31753" name="Freeform 23"/>
            <p:cNvSpPr>
              <a:spLocks noEditPoints="1"/>
            </p:cNvSpPr>
            <p:nvPr/>
          </p:nvSpPr>
          <p:spPr bwMode="auto">
            <a:xfrm rot="16200000" flipV="1">
              <a:off x="693770" y="3181105"/>
              <a:ext cx="365760" cy="365760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2147483646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0 h 176"/>
                <a:gd name="T28" fmla="*/ 0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0 h 176"/>
                <a:gd name="T36" fmla="*/ 2147483646 w 176"/>
                <a:gd name="T37" fmla="*/ 2147483646 h 176"/>
                <a:gd name="T38" fmla="*/ 2147483646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76"/>
                <a:gd name="T70" fmla="*/ 0 h 176"/>
                <a:gd name="T71" fmla="*/ 176 w 176"/>
                <a:gd name="T72" fmla="*/ 176 h 1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76" h="176">
                  <a:moveTo>
                    <a:pt x="91" y="57"/>
                  </a:moveTo>
                  <a:cubicBezTo>
                    <a:pt x="90" y="56"/>
                    <a:pt x="89" y="56"/>
                    <a:pt x="88" y="56"/>
                  </a:cubicBezTo>
                  <a:cubicBezTo>
                    <a:pt x="87" y="56"/>
                    <a:pt x="86" y="56"/>
                    <a:pt x="85" y="5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8"/>
                    <a:pt x="40" y="99"/>
                    <a:pt x="40" y="100"/>
                  </a:cubicBezTo>
                  <a:cubicBezTo>
                    <a:pt x="40" y="102"/>
                    <a:pt x="42" y="104"/>
                    <a:pt x="44" y="104"/>
                  </a:cubicBezTo>
                  <a:cubicBezTo>
                    <a:pt x="45" y="104"/>
                    <a:pt x="46" y="104"/>
                    <a:pt x="47" y="103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4"/>
                    <a:pt x="131" y="104"/>
                    <a:pt x="132" y="104"/>
                  </a:cubicBezTo>
                  <a:cubicBezTo>
                    <a:pt x="134" y="104"/>
                    <a:pt x="136" y="102"/>
                    <a:pt x="136" y="100"/>
                  </a:cubicBezTo>
                  <a:cubicBezTo>
                    <a:pt x="136" y="99"/>
                    <a:pt x="136" y="98"/>
                    <a:pt x="135" y="97"/>
                  </a:cubicBezTo>
                  <a:lnTo>
                    <a:pt x="91" y="57"/>
                  </a:lnTo>
                  <a:close/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68"/>
                  </a:move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14"/>
          <p:cNvGrpSpPr>
            <a:grpSpLocks/>
          </p:cNvGrpSpPr>
          <p:nvPr/>
        </p:nvGrpSpPr>
        <p:grpSpPr bwMode="auto">
          <a:xfrm>
            <a:off x="615950" y="0"/>
            <a:ext cx="12700" cy="1195388"/>
            <a:chOff x="616453" y="-2"/>
            <a:chExt cx="11431" cy="1195442"/>
          </a:xfrm>
        </p:grpSpPr>
        <p:sp>
          <p:nvSpPr>
            <p:cNvPr id="32814" name="Shape 1036"/>
            <p:cNvSpPr>
              <a:spLocks noChangeShapeType="1"/>
            </p:cNvSpPr>
            <p:nvPr/>
          </p:nvSpPr>
          <p:spPr bwMode="auto"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45719" tIns="45719" rIns="45719" bIns="45719"/>
            <a:lstStyle/>
            <a:p>
              <a:endParaRPr lang="fa-IR"/>
            </a:p>
          </p:txBody>
        </p:sp>
        <p:sp>
          <p:nvSpPr>
            <p:cNvPr id="32815" name="Shape 1037"/>
            <p:cNvSpPr>
              <a:spLocks noChangeShapeType="1"/>
            </p:cNvSpPr>
            <p:nvPr/>
          </p:nvSpPr>
          <p:spPr bwMode="auto"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45719" tIns="45719" rIns="45719" bIns="45719"/>
            <a:lstStyle/>
            <a:p>
              <a:endParaRPr lang="fa-IR"/>
            </a:p>
          </p:txBody>
        </p:sp>
      </p:grpSp>
      <p:grpSp>
        <p:nvGrpSpPr>
          <p:cNvPr id="156739" name="Group 49"/>
          <p:cNvGrpSpPr>
            <a:grpSpLocks/>
          </p:cNvGrpSpPr>
          <p:nvPr/>
        </p:nvGrpSpPr>
        <p:grpSpPr bwMode="auto">
          <a:xfrm>
            <a:off x="3852863" y="3081338"/>
            <a:ext cx="1828800" cy="752475"/>
            <a:chOff x="4262938" y="3057340"/>
            <a:chExt cx="1828800" cy="752475"/>
          </a:xfrm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4262938" y="3057340"/>
              <a:ext cx="1828800" cy="752475"/>
            </a:xfrm>
            <a:custGeom>
              <a:avLst/>
              <a:gdLst>
                <a:gd name="T0" fmla="*/ 0 w 486"/>
                <a:gd name="T1" fmla="*/ 100 h 200"/>
                <a:gd name="T2" fmla="*/ 100 w 486"/>
                <a:gd name="T3" fmla="*/ 200 h 200"/>
                <a:gd name="T4" fmla="*/ 313 w 486"/>
                <a:gd name="T5" fmla="*/ 200 h 200"/>
                <a:gd name="T6" fmla="*/ 486 w 486"/>
                <a:gd name="T7" fmla="*/ 100 h 200"/>
                <a:gd name="T8" fmla="*/ 313 w 486"/>
                <a:gd name="T9" fmla="*/ 0 h 200"/>
                <a:gd name="T10" fmla="*/ 100 w 486"/>
                <a:gd name="T11" fmla="*/ 0 h 200"/>
                <a:gd name="T12" fmla="*/ 0 w 486"/>
                <a:gd name="T13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00">
                  <a:moveTo>
                    <a:pt x="0" y="100"/>
                  </a:moveTo>
                  <a:cubicBezTo>
                    <a:pt x="0" y="155"/>
                    <a:pt x="45" y="200"/>
                    <a:pt x="100" y="200"/>
                  </a:cubicBezTo>
                  <a:cubicBezTo>
                    <a:pt x="313" y="200"/>
                    <a:pt x="313" y="200"/>
                    <a:pt x="313" y="200"/>
                  </a:cubicBezTo>
                  <a:cubicBezTo>
                    <a:pt x="486" y="100"/>
                    <a:pt x="486" y="100"/>
                    <a:pt x="486" y="10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4399463" y="3176402"/>
              <a:ext cx="520700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2E7D32"/>
                </a:solidFill>
                <a:latin typeface="FontAwesome" pitchFamily="2" charset="0"/>
              </a:endParaRPr>
            </a:p>
          </p:txBody>
        </p:sp>
      </p:grpSp>
      <p:sp>
        <p:nvSpPr>
          <p:cNvPr id="86" name="Freeform 85"/>
          <p:cNvSpPr/>
          <p:nvPr/>
        </p:nvSpPr>
        <p:spPr bwMode="auto">
          <a:xfrm flipH="1" flipV="1">
            <a:off x="2687638" y="4376738"/>
            <a:ext cx="839787" cy="773112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0D4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56730" name="Group 34"/>
          <p:cNvGrpSpPr>
            <a:grpSpLocks/>
          </p:cNvGrpSpPr>
          <p:nvPr/>
        </p:nvGrpSpPr>
        <p:grpSpPr bwMode="auto">
          <a:xfrm>
            <a:off x="4789488" y="1473200"/>
            <a:ext cx="1155700" cy="1690688"/>
            <a:chOff x="4936038" y="1742890"/>
            <a:chExt cx="1155700" cy="1690688"/>
          </a:xfrm>
        </p:grpSpPr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4936038" y="1742890"/>
              <a:ext cx="1155700" cy="1690688"/>
            </a:xfrm>
            <a:custGeom>
              <a:avLst/>
              <a:gdLst>
                <a:gd name="T0" fmla="*/ 64 w 307"/>
                <a:gd name="T1" fmla="*/ 28 h 449"/>
                <a:gd name="T2" fmla="*/ 201 w 307"/>
                <a:gd name="T3" fmla="*/ 65 h 449"/>
                <a:gd name="T4" fmla="*/ 307 w 307"/>
                <a:gd name="T5" fmla="*/ 249 h 449"/>
                <a:gd name="T6" fmla="*/ 307 w 307"/>
                <a:gd name="T7" fmla="*/ 449 h 449"/>
                <a:gd name="T8" fmla="*/ 134 w 307"/>
                <a:gd name="T9" fmla="*/ 349 h 449"/>
                <a:gd name="T10" fmla="*/ 28 w 307"/>
                <a:gd name="T11" fmla="*/ 165 h 449"/>
                <a:gd name="T12" fmla="*/ 64 w 307"/>
                <a:gd name="T13" fmla="*/ 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449">
                  <a:moveTo>
                    <a:pt x="64" y="28"/>
                  </a:moveTo>
                  <a:cubicBezTo>
                    <a:pt x="112" y="0"/>
                    <a:pt x="173" y="17"/>
                    <a:pt x="201" y="65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7" y="449"/>
                    <a:pt x="307" y="449"/>
                    <a:pt x="307" y="449"/>
                  </a:cubicBezTo>
                  <a:cubicBezTo>
                    <a:pt x="134" y="349"/>
                    <a:pt x="134" y="349"/>
                    <a:pt x="134" y="349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0" y="117"/>
                    <a:pt x="16" y="56"/>
                    <a:pt x="64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5113838" y="1919103"/>
              <a:ext cx="519112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43A047"/>
                </a:solidFill>
                <a:latin typeface="FontAwesome" pitchFamily="2" charset="0"/>
              </a:endParaRPr>
            </a:p>
          </p:txBody>
        </p:sp>
      </p:grpSp>
      <p:sp>
        <p:nvSpPr>
          <p:cNvPr id="88" name="Freeform 87"/>
          <p:cNvSpPr/>
          <p:nvPr/>
        </p:nvSpPr>
        <p:spPr bwMode="auto">
          <a:xfrm flipV="1">
            <a:off x="8672513" y="4391025"/>
            <a:ext cx="838200" cy="7731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E8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4" name="Freeform 83"/>
          <p:cNvSpPr/>
          <p:nvPr/>
        </p:nvSpPr>
        <p:spPr bwMode="auto">
          <a:xfrm flipV="1">
            <a:off x="8672513" y="1722438"/>
            <a:ext cx="838200" cy="773112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0D4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Freeform 86"/>
          <p:cNvSpPr/>
          <p:nvPr/>
        </p:nvSpPr>
        <p:spPr bwMode="auto">
          <a:xfrm flipV="1">
            <a:off x="8672513" y="3057525"/>
            <a:ext cx="838200" cy="7731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56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3" name="Freeform 82"/>
          <p:cNvSpPr/>
          <p:nvPr/>
        </p:nvSpPr>
        <p:spPr bwMode="auto">
          <a:xfrm flipH="1" flipV="1">
            <a:off x="2689225" y="1738313"/>
            <a:ext cx="839788" cy="773112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E8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5" name="Freeform 84"/>
          <p:cNvSpPr/>
          <p:nvPr/>
        </p:nvSpPr>
        <p:spPr bwMode="auto">
          <a:xfrm flipH="1" flipV="1">
            <a:off x="2692400" y="3057525"/>
            <a:ext cx="839788" cy="7731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56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56701" name="Group 40"/>
          <p:cNvGrpSpPr>
            <a:grpSpLocks/>
          </p:cNvGrpSpPr>
          <p:nvPr/>
        </p:nvGrpSpPr>
        <p:grpSpPr bwMode="auto">
          <a:xfrm>
            <a:off x="4643438" y="3776663"/>
            <a:ext cx="1155700" cy="1690687"/>
            <a:chOff x="4936038" y="3433578"/>
            <a:chExt cx="1155700" cy="1690688"/>
          </a:xfrm>
        </p:grpSpPr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4936038" y="3433578"/>
              <a:ext cx="1155700" cy="1690688"/>
            </a:xfrm>
            <a:custGeom>
              <a:avLst/>
              <a:gdLst>
                <a:gd name="T0" fmla="*/ 64 w 307"/>
                <a:gd name="T1" fmla="*/ 421 h 449"/>
                <a:gd name="T2" fmla="*/ 201 w 307"/>
                <a:gd name="T3" fmla="*/ 384 h 449"/>
                <a:gd name="T4" fmla="*/ 307 w 307"/>
                <a:gd name="T5" fmla="*/ 200 h 449"/>
                <a:gd name="T6" fmla="*/ 307 w 307"/>
                <a:gd name="T7" fmla="*/ 0 h 449"/>
                <a:gd name="T8" fmla="*/ 134 w 307"/>
                <a:gd name="T9" fmla="*/ 100 h 449"/>
                <a:gd name="T10" fmla="*/ 28 w 307"/>
                <a:gd name="T11" fmla="*/ 284 h 449"/>
                <a:gd name="T12" fmla="*/ 64 w 307"/>
                <a:gd name="T13" fmla="*/ 42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449">
                  <a:moveTo>
                    <a:pt x="64" y="421"/>
                  </a:moveTo>
                  <a:cubicBezTo>
                    <a:pt x="112" y="449"/>
                    <a:pt x="173" y="432"/>
                    <a:pt x="201" y="384"/>
                  </a:cubicBezTo>
                  <a:cubicBezTo>
                    <a:pt x="307" y="200"/>
                    <a:pt x="307" y="200"/>
                    <a:pt x="307" y="20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28" y="284"/>
                    <a:pt x="28" y="284"/>
                    <a:pt x="28" y="284"/>
                  </a:cubicBezTo>
                  <a:cubicBezTo>
                    <a:pt x="0" y="332"/>
                    <a:pt x="16" y="393"/>
                    <a:pt x="64" y="4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5113838" y="4427354"/>
              <a:ext cx="519112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4" dirty="0">
                <a:solidFill>
                  <a:srgbClr val="1B5E20"/>
                </a:solidFill>
                <a:latin typeface="FontAwesome" pitchFamily="2" charset="0"/>
              </a:endParaRPr>
            </a:p>
          </p:txBody>
        </p:sp>
      </p:grpSp>
      <p:grpSp>
        <p:nvGrpSpPr>
          <p:cNvPr id="156697" name="Group 37"/>
          <p:cNvGrpSpPr>
            <a:grpSpLocks/>
          </p:cNvGrpSpPr>
          <p:nvPr/>
        </p:nvGrpSpPr>
        <p:grpSpPr bwMode="auto">
          <a:xfrm>
            <a:off x="6330950" y="1447800"/>
            <a:ext cx="1158875" cy="1690688"/>
            <a:chOff x="6091738" y="1742890"/>
            <a:chExt cx="1158875" cy="1690688"/>
          </a:xfrm>
        </p:grpSpPr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6091738" y="1742890"/>
              <a:ext cx="1158875" cy="1690688"/>
            </a:xfrm>
            <a:custGeom>
              <a:avLst/>
              <a:gdLst>
                <a:gd name="T0" fmla="*/ 243 w 308"/>
                <a:gd name="T1" fmla="*/ 28 h 449"/>
                <a:gd name="T2" fmla="*/ 280 w 308"/>
                <a:gd name="T3" fmla="*/ 165 h 449"/>
                <a:gd name="T4" fmla="*/ 174 w 308"/>
                <a:gd name="T5" fmla="*/ 349 h 449"/>
                <a:gd name="T6" fmla="*/ 0 w 308"/>
                <a:gd name="T7" fmla="*/ 449 h 449"/>
                <a:gd name="T8" fmla="*/ 0 w 308"/>
                <a:gd name="T9" fmla="*/ 249 h 449"/>
                <a:gd name="T10" fmla="*/ 107 w 308"/>
                <a:gd name="T11" fmla="*/ 65 h 449"/>
                <a:gd name="T12" fmla="*/ 243 w 308"/>
                <a:gd name="T13" fmla="*/ 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49">
                  <a:moveTo>
                    <a:pt x="243" y="28"/>
                  </a:moveTo>
                  <a:cubicBezTo>
                    <a:pt x="291" y="56"/>
                    <a:pt x="308" y="117"/>
                    <a:pt x="280" y="165"/>
                  </a:cubicBezTo>
                  <a:cubicBezTo>
                    <a:pt x="174" y="349"/>
                    <a:pt x="174" y="349"/>
                    <a:pt x="174" y="349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34" y="17"/>
                    <a:pt x="196" y="0"/>
                    <a:pt x="243" y="2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6560051" y="1919103"/>
              <a:ext cx="519112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4" dirty="0">
                <a:solidFill>
                  <a:srgbClr val="1B5E20"/>
                </a:solidFill>
                <a:latin typeface="FontAwesome" pitchFamily="2" charset="0"/>
              </a:endParaRPr>
            </a:p>
          </p:txBody>
        </p:sp>
      </p:grpSp>
      <p:grpSp>
        <p:nvGrpSpPr>
          <p:cNvPr id="156693" name="Group 46"/>
          <p:cNvGrpSpPr>
            <a:grpSpLocks/>
          </p:cNvGrpSpPr>
          <p:nvPr/>
        </p:nvGrpSpPr>
        <p:grpSpPr bwMode="auto">
          <a:xfrm>
            <a:off x="6540500" y="3086100"/>
            <a:ext cx="1831975" cy="752475"/>
            <a:chOff x="6091738" y="3057340"/>
            <a:chExt cx="1831975" cy="752475"/>
          </a:xfrm>
        </p:grpSpPr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6091738" y="3057340"/>
              <a:ext cx="1831975" cy="752475"/>
            </a:xfrm>
            <a:custGeom>
              <a:avLst/>
              <a:gdLst>
                <a:gd name="T0" fmla="*/ 487 w 487"/>
                <a:gd name="T1" fmla="*/ 100 h 200"/>
                <a:gd name="T2" fmla="*/ 387 w 487"/>
                <a:gd name="T3" fmla="*/ 200 h 200"/>
                <a:gd name="T4" fmla="*/ 174 w 487"/>
                <a:gd name="T5" fmla="*/ 200 h 200"/>
                <a:gd name="T6" fmla="*/ 0 w 487"/>
                <a:gd name="T7" fmla="*/ 100 h 200"/>
                <a:gd name="T8" fmla="*/ 174 w 487"/>
                <a:gd name="T9" fmla="*/ 0 h 200"/>
                <a:gd name="T10" fmla="*/ 387 w 487"/>
                <a:gd name="T11" fmla="*/ 0 h 200"/>
                <a:gd name="T12" fmla="*/ 487 w 487"/>
                <a:gd name="T13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200">
                  <a:moveTo>
                    <a:pt x="487" y="100"/>
                  </a:moveTo>
                  <a:cubicBezTo>
                    <a:pt x="487" y="155"/>
                    <a:pt x="442" y="200"/>
                    <a:pt x="387" y="200"/>
                  </a:cubicBezTo>
                  <a:cubicBezTo>
                    <a:pt x="174" y="200"/>
                    <a:pt x="174" y="200"/>
                    <a:pt x="174" y="2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442" y="0"/>
                    <a:pt x="486" y="45"/>
                    <a:pt x="487" y="1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7276013" y="3176403"/>
              <a:ext cx="519113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2E7D32"/>
                </a:solidFill>
                <a:latin typeface="FontAwesome" pitchFamily="2" charset="0"/>
              </a:endParaRPr>
            </a:p>
          </p:txBody>
        </p:sp>
      </p:grpSp>
      <p:grpSp>
        <p:nvGrpSpPr>
          <p:cNvPr id="156689" name="Group 43"/>
          <p:cNvGrpSpPr>
            <a:grpSpLocks/>
          </p:cNvGrpSpPr>
          <p:nvPr/>
        </p:nvGrpSpPr>
        <p:grpSpPr bwMode="auto">
          <a:xfrm>
            <a:off x="6173788" y="3754438"/>
            <a:ext cx="1158875" cy="1690687"/>
            <a:chOff x="6091738" y="3433578"/>
            <a:chExt cx="1158875" cy="1690688"/>
          </a:xfrm>
        </p:grpSpPr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6091738" y="3433578"/>
              <a:ext cx="1158875" cy="1690688"/>
            </a:xfrm>
            <a:custGeom>
              <a:avLst/>
              <a:gdLst>
                <a:gd name="T0" fmla="*/ 243 w 308"/>
                <a:gd name="T1" fmla="*/ 421 h 449"/>
                <a:gd name="T2" fmla="*/ 280 w 308"/>
                <a:gd name="T3" fmla="*/ 284 h 449"/>
                <a:gd name="T4" fmla="*/ 174 w 308"/>
                <a:gd name="T5" fmla="*/ 100 h 449"/>
                <a:gd name="T6" fmla="*/ 0 w 308"/>
                <a:gd name="T7" fmla="*/ 0 h 449"/>
                <a:gd name="T8" fmla="*/ 0 w 308"/>
                <a:gd name="T9" fmla="*/ 200 h 449"/>
                <a:gd name="T10" fmla="*/ 107 w 308"/>
                <a:gd name="T11" fmla="*/ 384 h 449"/>
                <a:gd name="T12" fmla="*/ 243 w 308"/>
                <a:gd name="T13" fmla="*/ 42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49">
                  <a:moveTo>
                    <a:pt x="243" y="421"/>
                  </a:moveTo>
                  <a:cubicBezTo>
                    <a:pt x="291" y="393"/>
                    <a:pt x="308" y="332"/>
                    <a:pt x="280" y="284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07" y="384"/>
                    <a:pt x="107" y="384"/>
                    <a:pt x="107" y="384"/>
                  </a:cubicBezTo>
                  <a:cubicBezTo>
                    <a:pt x="134" y="432"/>
                    <a:pt x="196" y="449"/>
                    <a:pt x="243" y="4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6560050" y="4427354"/>
              <a:ext cx="519113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43A047"/>
                </a:solidFill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45150" y="3294063"/>
            <a:ext cx="10175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1600">
                <a:solidFill>
                  <a:srgbClr val="311B92"/>
                </a:solidFill>
                <a:latin typeface="Blackoak Std" panose="04050907060602020202" pitchFamily="82" charset="0"/>
              </a:rPr>
              <a:t>DO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7764463" y="3222625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1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6810375" y="165735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2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4960938" y="168275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3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011613" y="32385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4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4854575" y="48133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5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6657975" y="48006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6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10" name="TextBox 109"/>
          <p:cNvSpPr txBox="1">
            <a:spLocks noChangeArrowheads="1"/>
          </p:cNvSpPr>
          <p:nvPr/>
        </p:nvSpPr>
        <p:spPr bwMode="auto">
          <a:xfrm>
            <a:off x="8823325" y="32385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1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8823325" y="190976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2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2895600" y="188436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3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3" name="TextBox 112"/>
          <p:cNvSpPr txBox="1">
            <a:spLocks noChangeArrowheads="1"/>
          </p:cNvSpPr>
          <p:nvPr/>
        </p:nvSpPr>
        <p:spPr bwMode="auto">
          <a:xfrm>
            <a:off x="2947988" y="32004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4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2871788" y="45323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5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8823325" y="4581525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6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555163" y="3200400"/>
            <a:ext cx="2028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1600">
                <a:cs typeface="B Homa" panose="00000400000000000000" pitchFamily="2" charset="-78"/>
              </a:rPr>
              <a:t>KPI</a:t>
            </a:r>
            <a:r>
              <a:rPr lang="fa-IR" altLang="fa-IR" sz="1600">
                <a:cs typeface="B Homa" panose="00000400000000000000" pitchFamily="2" charset="-78"/>
              </a:rPr>
              <a:t> ها همراستای هدف استراتژیک باشد.</a:t>
            </a:r>
            <a:endParaRPr lang="en-US" altLang="fa-IR" sz="1600">
              <a:cs typeface="B Homa" panose="00000400000000000000" pitchFamily="2" charset="-78"/>
            </a:endParaRPr>
          </a:p>
        </p:txBody>
      </p:sp>
      <p:sp>
        <p:nvSpPr>
          <p:cNvPr id="116" name="TextBox 115"/>
          <p:cNvSpPr txBox="1">
            <a:spLocks noChangeArrowheads="1"/>
          </p:cNvSpPr>
          <p:nvPr/>
        </p:nvSpPr>
        <p:spPr bwMode="auto">
          <a:xfrm>
            <a:off x="9402763" y="1676400"/>
            <a:ext cx="26114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600">
                <a:cs typeface="B Homa" panose="00000400000000000000" pitchFamily="2" charset="-78"/>
              </a:rPr>
              <a:t>اندازه گیری میزان موفقیت استراتژی ها در ضمن استفاده از شاخص های کلیدی</a:t>
            </a:r>
            <a:endParaRPr lang="en-US" altLang="fa-IR" sz="1600">
              <a:cs typeface="B Homa" panose="00000400000000000000" pitchFamily="2" charset="-78"/>
            </a:endParaRPr>
          </a:p>
        </p:txBody>
      </p:sp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87313" y="1905000"/>
            <a:ext cx="2611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1600">
                <a:cs typeface="B Homa" panose="00000400000000000000" pitchFamily="2" charset="-78"/>
              </a:rPr>
              <a:t>KPI</a:t>
            </a:r>
            <a:r>
              <a:rPr lang="fa-IR" altLang="fa-IR" sz="1600">
                <a:cs typeface="B Homa" panose="00000400000000000000" pitchFamily="2" charset="-78"/>
              </a:rPr>
              <a:t> ها شفاف و واضح بیان شده باشند</a:t>
            </a:r>
            <a:endParaRPr lang="en-US" altLang="fa-IR" sz="1600">
              <a:cs typeface="B Homa" panose="00000400000000000000" pitchFamily="2" charset="-78"/>
            </a:endParaRPr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107950" y="3257550"/>
            <a:ext cx="26098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600">
                <a:cs typeface="B Homa" panose="00000400000000000000" pitchFamily="2" charset="-78"/>
              </a:rPr>
              <a:t>نظارت و مدیریت</a:t>
            </a:r>
            <a:r>
              <a:rPr lang="en-US" altLang="fa-IR" sz="1600">
                <a:cs typeface="B Homa" panose="00000400000000000000" pitchFamily="2" charset="-78"/>
              </a:rPr>
              <a:t>KPI</a:t>
            </a:r>
            <a:r>
              <a:rPr lang="fa-IR" altLang="fa-IR" sz="1600">
                <a:cs typeface="B Homa" panose="00000400000000000000" pitchFamily="2" charset="-78"/>
              </a:rPr>
              <a:t> </a:t>
            </a:r>
            <a:r>
              <a:rPr lang="en-US" altLang="fa-IR" sz="1600">
                <a:cs typeface="B Homa" panose="00000400000000000000" pitchFamily="2" charset="-78"/>
              </a:rPr>
              <a:t> </a:t>
            </a:r>
            <a:r>
              <a:rPr lang="fa-IR" altLang="fa-IR" sz="1600">
                <a:cs typeface="B Homa" panose="00000400000000000000" pitchFamily="2" charset="-78"/>
              </a:rPr>
              <a:t>ها</a:t>
            </a:r>
            <a:endParaRPr lang="en-US" altLang="fa-IR" sz="1600">
              <a:cs typeface="B Homa" panose="00000400000000000000" pitchFamily="2" charset="-78"/>
            </a:endParaRP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87313" y="4557713"/>
            <a:ext cx="26114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1600">
                <a:cs typeface="B Homa" panose="00000400000000000000" pitchFamily="2" charset="-78"/>
              </a:rPr>
              <a:t>KPI</a:t>
            </a:r>
            <a:r>
              <a:rPr lang="fa-IR" altLang="fa-IR" sz="1600">
                <a:cs typeface="B Homa" panose="00000400000000000000" pitchFamily="2" charset="-78"/>
              </a:rPr>
              <a:t> ها قابل اندازه گیری، مرتبط و قابل تفسیر به آسانی باشد.</a:t>
            </a:r>
            <a:endParaRPr lang="en-US" altLang="fa-IR" sz="1600">
              <a:cs typeface="B Homa" panose="00000400000000000000" pitchFamily="2" charset="-78"/>
            </a:endParaRP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9402763" y="4630738"/>
            <a:ext cx="26114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600">
                <a:cs typeface="B Homa" panose="00000400000000000000" pitchFamily="2" charset="-78"/>
              </a:rPr>
              <a:t>به روزرسانی مداوم </a:t>
            </a:r>
            <a:r>
              <a:rPr lang="en-US" altLang="fa-IR" sz="1600">
                <a:cs typeface="B Homa" panose="00000400000000000000" pitchFamily="2" charset="-78"/>
              </a:rPr>
              <a:t>KPI </a:t>
            </a:r>
            <a:r>
              <a:rPr lang="fa-IR" altLang="fa-IR" sz="1600">
                <a:cs typeface="B Homa" panose="00000400000000000000" pitchFamily="2" charset="-78"/>
              </a:rPr>
              <a:t> ها</a:t>
            </a:r>
            <a:endParaRPr lang="en-US" altLang="fa-IR" sz="1600"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6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6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6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4" grpId="0"/>
      <p:bldP spid="75" grpId="0"/>
      <p:bldP spid="76" grpId="0"/>
      <p:bldP spid="77" grpId="0"/>
      <p:bldP spid="78" grpId="0"/>
      <p:bldP spid="79" grpId="0"/>
      <p:bldP spid="110" grpId="0"/>
      <p:bldP spid="111" grpId="0"/>
      <p:bldP spid="112" grpId="0"/>
      <p:bldP spid="113" grpId="0"/>
      <p:bldP spid="114" grpId="0"/>
      <p:bldP spid="115" grpId="0"/>
      <p:bldP spid="8" grpId="0"/>
      <p:bldP spid="116" grpId="0"/>
      <p:bldP spid="117" grpId="0"/>
      <p:bldP spid="118" grpId="0"/>
      <p:bldP spid="119" grpId="0"/>
      <p:bldP spid="1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14"/>
          <p:cNvGrpSpPr>
            <a:grpSpLocks/>
          </p:cNvGrpSpPr>
          <p:nvPr/>
        </p:nvGrpSpPr>
        <p:grpSpPr bwMode="auto">
          <a:xfrm>
            <a:off x="615950" y="0"/>
            <a:ext cx="12700" cy="1195388"/>
            <a:chOff x="616453" y="-2"/>
            <a:chExt cx="11431" cy="1195442"/>
          </a:xfrm>
        </p:grpSpPr>
        <p:sp>
          <p:nvSpPr>
            <p:cNvPr id="33838" name="Shape 1036"/>
            <p:cNvSpPr>
              <a:spLocks noChangeShapeType="1"/>
            </p:cNvSpPr>
            <p:nvPr/>
          </p:nvSpPr>
          <p:spPr bwMode="auto"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45719" tIns="45719" rIns="45719" bIns="45719"/>
            <a:lstStyle/>
            <a:p>
              <a:endParaRPr lang="fa-IR"/>
            </a:p>
          </p:txBody>
        </p:sp>
        <p:sp>
          <p:nvSpPr>
            <p:cNvPr id="33839" name="Shape 1037"/>
            <p:cNvSpPr>
              <a:spLocks noChangeShapeType="1"/>
            </p:cNvSpPr>
            <p:nvPr/>
          </p:nvSpPr>
          <p:spPr bwMode="auto"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45719" tIns="45719" rIns="45719" bIns="45719"/>
            <a:lstStyle/>
            <a:p>
              <a:endParaRPr lang="fa-IR"/>
            </a:p>
          </p:txBody>
        </p:sp>
      </p:grpSp>
      <p:grpSp>
        <p:nvGrpSpPr>
          <p:cNvPr id="156739" name="Group 49"/>
          <p:cNvGrpSpPr>
            <a:grpSpLocks/>
          </p:cNvGrpSpPr>
          <p:nvPr/>
        </p:nvGrpSpPr>
        <p:grpSpPr bwMode="auto">
          <a:xfrm>
            <a:off x="3724275" y="3081338"/>
            <a:ext cx="1828800" cy="752475"/>
            <a:chOff x="4262938" y="3057340"/>
            <a:chExt cx="1828800" cy="752475"/>
          </a:xfrm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4262938" y="3057340"/>
              <a:ext cx="1828800" cy="752475"/>
            </a:xfrm>
            <a:custGeom>
              <a:avLst/>
              <a:gdLst>
                <a:gd name="T0" fmla="*/ 0 w 486"/>
                <a:gd name="T1" fmla="*/ 100 h 200"/>
                <a:gd name="T2" fmla="*/ 100 w 486"/>
                <a:gd name="T3" fmla="*/ 200 h 200"/>
                <a:gd name="T4" fmla="*/ 313 w 486"/>
                <a:gd name="T5" fmla="*/ 200 h 200"/>
                <a:gd name="T6" fmla="*/ 486 w 486"/>
                <a:gd name="T7" fmla="*/ 100 h 200"/>
                <a:gd name="T8" fmla="*/ 313 w 486"/>
                <a:gd name="T9" fmla="*/ 0 h 200"/>
                <a:gd name="T10" fmla="*/ 100 w 486"/>
                <a:gd name="T11" fmla="*/ 0 h 200"/>
                <a:gd name="T12" fmla="*/ 0 w 486"/>
                <a:gd name="T13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00">
                  <a:moveTo>
                    <a:pt x="0" y="100"/>
                  </a:moveTo>
                  <a:cubicBezTo>
                    <a:pt x="0" y="155"/>
                    <a:pt x="45" y="200"/>
                    <a:pt x="100" y="200"/>
                  </a:cubicBezTo>
                  <a:cubicBezTo>
                    <a:pt x="313" y="200"/>
                    <a:pt x="313" y="200"/>
                    <a:pt x="313" y="200"/>
                  </a:cubicBezTo>
                  <a:cubicBezTo>
                    <a:pt x="486" y="100"/>
                    <a:pt x="486" y="100"/>
                    <a:pt x="486" y="10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4399463" y="3176402"/>
              <a:ext cx="520700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2E7D32"/>
                </a:solidFill>
                <a:latin typeface="FontAwesome" pitchFamily="2" charset="0"/>
              </a:endParaRPr>
            </a:p>
          </p:txBody>
        </p:sp>
      </p:grpSp>
      <p:sp>
        <p:nvSpPr>
          <p:cNvPr id="86" name="Freeform 85"/>
          <p:cNvSpPr/>
          <p:nvPr/>
        </p:nvSpPr>
        <p:spPr bwMode="auto">
          <a:xfrm flipH="1" flipV="1">
            <a:off x="2687638" y="4376738"/>
            <a:ext cx="839787" cy="773112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0D4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56730" name="Group 34"/>
          <p:cNvGrpSpPr>
            <a:grpSpLocks/>
          </p:cNvGrpSpPr>
          <p:nvPr/>
        </p:nvGrpSpPr>
        <p:grpSpPr bwMode="auto">
          <a:xfrm>
            <a:off x="4789488" y="1473200"/>
            <a:ext cx="1155700" cy="1690688"/>
            <a:chOff x="4936038" y="1742890"/>
            <a:chExt cx="1155700" cy="1690688"/>
          </a:xfrm>
        </p:grpSpPr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4936038" y="1742890"/>
              <a:ext cx="1155700" cy="1690688"/>
            </a:xfrm>
            <a:custGeom>
              <a:avLst/>
              <a:gdLst>
                <a:gd name="T0" fmla="*/ 64 w 307"/>
                <a:gd name="T1" fmla="*/ 28 h 449"/>
                <a:gd name="T2" fmla="*/ 201 w 307"/>
                <a:gd name="T3" fmla="*/ 65 h 449"/>
                <a:gd name="T4" fmla="*/ 307 w 307"/>
                <a:gd name="T5" fmla="*/ 249 h 449"/>
                <a:gd name="T6" fmla="*/ 307 w 307"/>
                <a:gd name="T7" fmla="*/ 449 h 449"/>
                <a:gd name="T8" fmla="*/ 134 w 307"/>
                <a:gd name="T9" fmla="*/ 349 h 449"/>
                <a:gd name="T10" fmla="*/ 28 w 307"/>
                <a:gd name="T11" fmla="*/ 165 h 449"/>
                <a:gd name="T12" fmla="*/ 64 w 307"/>
                <a:gd name="T13" fmla="*/ 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449">
                  <a:moveTo>
                    <a:pt x="64" y="28"/>
                  </a:moveTo>
                  <a:cubicBezTo>
                    <a:pt x="112" y="0"/>
                    <a:pt x="173" y="17"/>
                    <a:pt x="201" y="65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7" y="449"/>
                    <a:pt x="307" y="449"/>
                    <a:pt x="307" y="449"/>
                  </a:cubicBezTo>
                  <a:cubicBezTo>
                    <a:pt x="134" y="349"/>
                    <a:pt x="134" y="349"/>
                    <a:pt x="134" y="349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0" y="117"/>
                    <a:pt x="16" y="56"/>
                    <a:pt x="64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5113838" y="1919103"/>
              <a:ext cx="519112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43A047"/>
                </a:solidFill>
                <a:latin typeface="FontAwesome" pitchFamily="2" charset="0"/>
              </a:endParaRPr>
            </a:p>
          </p:txBody>
        </p:sp>
      </p:grpSp>
      <p:sp>
        <p:nvSpPr>
          <p:cNvPr id="88" name="Freeform 87"/>
          <p:cNvSpPr/>
          <p:nvPr/>
        </p:nvSpPr>
        <p:spPr bwMode="auto">
          <a:xfrm flipV="1">
            <a:off x="8672513" y="4391025"/>
            <a:ext cx="838200" cy="7731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E8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4" name="Freeform 83"/>
          <p:cNvSpPr/>
          <p:nvPr/>
        </p:nvSpPr>
        <p:spPr bwMode="auto">
          <a:xfrm flipV="1">
            <a:off x="8672513" y="1722438"/>
            <a:ext cx="838200" cy="773112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0D4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Freeform 86"/>
          <p:cNvSpPr/>
          <p:nvPr/>
        </p:nvSpPr>
        <p:spPr bwMode="auto">
          <a:xfrm flipV="1">
            <a:off x="8672513" y="3057525"/>
            <a:ext cx="838200" cy="7731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56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3" name="Freeform 82"/>
          <p:cNvSpPr/>
          <p:nvPr/>
        </p:nvSpPr>
        <p:spPr bwMode="auto">
          <a:xfrm flipH="1" flipV="1">
            <a:off x="2689225" y="1738313"/>
            <a:ext cx="839788" cy="773112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E8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5" name="Freeform 84"/>
          <p:cNvSpPr/>
          <p:nvPr/>
        </p:nvSpPr>
        <p:spPr bwMode="auto">
          <a:xfrm flipH="1" flipV="1">
            <a:off x="2692400" y="3057525"/>
            <a:ext cx="839788" cy="7731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56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56701" name="Group 40"/>
          <p:cNvGrpSpPr>
            <a:grpSpLocks/>
          </p:cNvGrpSpPr>
          <p:nvPr/>
        </p:nvGrpSpPr>
        <p:grpSpPr bwMode="auto">
          <a:xfrm>
            <a:off x="4643438" y="3776663"/>
            <a:ext cx="1155700" cy="1690687"/>
            <a:chOff x="4936038" y="3433578"/>
            <a:chExt cx="1155700" cy="1690688"/>
          </a:xfrm>
        </p:grpSpPr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4936038" y="3433578"/>
              <a:ext cx="1155700" cy="1690688"/>
            </a:xfrm>
            <a:custGeom>
              <a:avLst/>
              <a:gdLst>
                <a:gd name="T0" fmla="*/ 64 w 307"/>
                <a:gd name="T1" fmla="*/ 421 h 449"/>
                <a:gd name="T2" fmla="*/ 201 w 307"/>
                <a:gd name="T3" fmla="*/ 384 h 449"/>
                <a:gd name="T4" fmla="*/ 307 w 307"/>
                <a:gd name="T5" fmla="*/ 200 h 449"/>
                <a:gd name="T6" fmla="*/ 307 w 307"/>
                <a:gd name="T7" fmla="*/ 0 h 449"/>
                <a:gd name="T8" fmla="*/ 134 w 307"/>
                <a:gd name="T9" fmla="*/ 100 h 449"/>
                <a:gd name="T10" fmla="*/ 28 w 307"/>
                <a:gd name="T11" fmla="*/ 284 h 449"/>
                <a:gd name="T12" fmla="*/ 64 w 307"/>
                <a:gd name="T13" fmla="*/ 42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449">
                  <a:moveTo>
                    <a:pt x="64" y="421"/>
                  </a:moveTo>
                  <a:cubicBezTo>
                    <a:pt x="112" y="449"/>
                    <a:pt x="173" y="432"/>
                    <a:pt x="201" y="384"/>
                  </a:cubicBezTo>
                  <a:cubicBezTo>
                    <a:pt x="307" y="200"/>
                    <a:pt x="307" y="200"/>
                    <a:pt x="307" y="20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28" y="284"/>
                    <a:pt x="28" y="284"/>
                    <a:pt x="28" y="284"/>
                  </a:cubicBezTo>
                  <a:cubicBezTo>
                    <a:pt x="0" y="332"/>
                    <a:pt x="16" y="393"/>
                    <a:pt x="64" y="4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5113838" y="4427354"/>
              <a:ext cx="519112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4" dirty="0">
                <a:solidFill>
                  <a:srgbClr val="1B5E20"/>
                </a:solidFill>
                <a:latin typeface="FontAwesome" pitchFamily="2" charset="0"/>
              </a:endParaRPr>
            </a:p>
          </p:txBody>
        </p:sp>
      </p:grpSp>
      <p:grpSp>
        <p:nvGrpSpPr>
          <p:cNvPr id="156697" name="Group 37"/>
          <p:cNvGrpSpPr>
            <a:grpSpLocks/>
          </p:cNvGrpSpPr>
          <p:nvPr/>
        </p:nvGrpSpPr>
        <p:grpSpPr bwMode="auto">
          <a:xfrm>
            <a:off x="6330950" y="1447800"/>
            <a:ext cx="1158875" cy="1690688"/>
            <a:chOff x="6091738" y="1742890"/>
            <a:chExt cx="1158875" cy="1690688"/>
          </a:xfrm>
        </p:grpSpPr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6091738" y="1742890"/>
              <a:ext cx="1158875" cy="1690688"/>
            </a:xfrm>
            <a:custGeom>
              <a:avLst/>
              <a:gdLst>
                <a:gd name="T0" fmla="*/ 243 w 308"/>
                <a:gd name="T1" fmla="*/ 28 h 449"/>
                <a:gd name="T2" fmla="*/ 280 w 308"/>
                <a:gd name="T3" fmla="*/ 165 h 449"/>
                <a:gd name="T4" fmla="*/ 174 w 308"/>
                <a:gd name="T5" fmla="*/ 349 h 449"/>
                <a:gd name="T6" fmla="*/ 0 w 308"/>
                <a:gd name="T7" fmla="*/ 449 h 449"/>
                <a:gd name="T8" fmla="*/ 0 w 308"/>
                <a:gd name="T9" fmla="*/ 249 h 449"/>
                <a:gd name="T10" fmla="*/ 107 w 308"/>
                <a:gd name="T11" fmla="*/ 65 h 449"/>
                <a:gd name="T12" fmla="*/ 243 w 308"/>
                <a:gd name="T13" fmla="*/ 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49">
                  <a:moveTo>
                    <a:pt x="243" y="28"/>
                  </a:moveTo>
                  <a:cubicBezTo>
                    <a:pt x="291" y="56"/>
                    <a:pt x="308" y="117"/>
                    <a:pt x="280" y="165"/>
                  </a:cubicBezTo>
                  <a:cubicBezTo>
                    <a:pt x="174" y="349"/>
                    <a:pt x="174" y="349"/>
                    <a:pt x="174" y="349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34" y="17"/>
                    <a:pt x="196" y="0"/>
                    <a:pt x="243" y="2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6560051" y="1919103"/>
              <a:ext cx="519112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4" dirty="0">
                <a:solidFill>
                  <a:srgbClr val="1B5E20"/>
                </a:solidFill>
                <a:latin typeface="FontAwesome" pitchFamily="2" charset="0"/>
              </a:endParaRPr>
            </a:p>
          </p:txBody>
        </p:sp>
      </p:grpSp>
      <p:grpSp>
        <p:nvGrpSpPr>
          <p:cNvPr id="156693" name="Group 46"/>
          <p:cNvGrpSpPr>
            <a:grpSpLocks/>
          </p:cNvGrpSpPr>
          <p:nvPr/>
        </p:nvGrpSpPr>
        <p:grpSpPr bwMode="auto">
          <a:xfrm>
            <a:off x="6715125" y="3086100"/>
            <a:ext cx="1831975" cy="752475"/>
            <a:chOff x="6091738" y="3057340"/>
            <a:chExt cx="1831975" cy="752475"/>
          </a:xfrm>
        </p:grpSpPr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6091738" y="3057340"/>
              <a:ext cx="1831975" cy="752475"/>
            </a:xfrm>
            <a:custGeom>
              <a:avLst/>
              <a:gdLst>
                <a:gd name="T0" fmla="*/ 487 w 487"/>
                <a:gd name="T1" fmla="*/ 100 h 200"/>
                <a:gd name="T2" fmla="*/ 387 w 487"/>
                <a:gd name="T3" fmla="*/ 200 h 200"/>
                <a:gd name="T4" fmla="*/ 174 w 487"/>
                <a:gd name="T5" fmla="*/ 200 h 200"/>
                <a:gd name="T6" fmla="*/ 0 w 487"/>
                <a:gd name="T7" fmla="*/ 100 h 200"/>
                <a:gd name="T8" fmla="*/ 174 w 487"/>
                <a:gd name="T9" fmla="*/ 0 h 200"/>
                <a:gd name="T10" fmla="*/ 387 w 487"/>
                <a:gd name="T11" fmla="*/ 0 h 200"/>
                <a:gd name="T12" fmla="*/ 487 w 487"/>
                <a:gd name="T13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200">
                  <a:moveTo>
                    <a:pt x="487" y="100"/>
                  </a:moveTo>
                  <a:cubicBezTo>
                    <a:pt x="487" y="155"/>
                    <a:pt x="442" y="200"/>
                    <a:pt x="387" y="200"/>
                  </a:cubicBezTo>
                  <a:cubicBezTo>
                    <a:pt x="174" y="200"/>
                    <a:pt x="174" y="200"/>
                    <a:pt x="174" y="2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442" y="0"/>
                    <a:pt x="486" y="45"/>
                    <a:pt x="487" y="1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7276013" y="3176403"/>
              <a:ext cx="519113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2E7D32"/>
                </a:solidFill>
                <a:latin typeface="FontAwesome" pitchFamily="2" charset="0"/>
              </a:endParaRPr>
            </a:p>
          </p:txBody>
        </p:sp>
      </p:grpSp>
      <p:grpSp>
        <p:nvGrpSpPr>
          <p:cNvPr id="156689" name="Group 43"/>
          <p:cNvGrpSpPr>
            <a:grpSpLocks/>
          </p:cNvGrpSpPr>
          <p:nvPr/>
        </p:nvGrpSpPr>
        <p:grpSpPr bwMode="auto">
          <a:xfrm>
            <a:off x="6173788" y="3754438"/>
            <a:ext cx="1158875" cy="1690687"/>
            <a:chOff x="6091738" y="3433578"/>
            <a:chExt cx="1158875" cy="1690688"/>
          </a:xfrm>
        </p:grpSpPr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6091738" y="3433578"/>
              <a:ext cx="1158875" cy="1690688"/>
            </a:xfrm>
            <a:custGeom>
              <a:avLst/>
              <a:gdLst>
                <a:gd name="T0" fmla="*/ 243 w 308"/>
                <a:gd name="T1" fmla="*/ 421 h 449"/>
                <a:gd name="T2" fmla="*/ 280 w 308"/>
                <a:gd name="T3" fmla="*/ 284 h 449"/>
                <a:gd name="T4" fmla="*/ 174 w 308"/>
                <a:gd name="T5" fmla="*/ 100 h 449"/>
                <a:gd name="T6" fmla="*/ 0 w 308"/>
                <a:gd name="T7" fmla="*/ 0 h 449"/>
                <a:gd name="T8" fmla="*/ 0 w 308"/>
                <a:gd name="T9" fmla="*/ 200 h 449"/>
                <a:gd name="T10" fmla="*/ 107 w 308"/>
                <a:gd name="T11" fmla="*/ 384 h 449"/>
                <a:gd name="T12" fmla="*/ 243 w 308"/>
                <a:gd name="T13" fmla="*/ 42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49">
                  <a:moveTo>
                    <a:pt x="243" y="421"/>
                  </a:moveTo>
                  <a:cubicBezTo>
                    <a:pt x="291" y="393"/>
                    <a:pt x="308" y="332"/>
                    <a:pt x="280" y="284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07" y="384"/>
                    <a:pt x="107" y="384"/>
                    <a:pt x="107" y="384"/>
                  </a:cubicBezTo>
                  <a:cubicBezTo>
                    <a:pt x="134" y="432"/>
                    <a:pt x="196" y="449"/>
                    <a:pt x="243" y="4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404">
                <a:latin typeface="+mn-lt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6560050" y="4427354"/>
              <a:ext cx="519113" cy="520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43A047"/>
                </a:solidFill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49900" y="3360738"/>
            <a:ext cx="1165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1000">
                <a:solidFill>
                  <a:srgbClr val="311B92"/>
                </a:solidFill>
                <a:latin typeface="Blackoak Std" panose="04050907060602020202" pitchFamily="82" charset="0"/>
              </a:rPr>
              <a:t>DONT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7939088" y="3222625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1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6810375" y="165735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2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4960938" y="168275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3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3883025" y="32385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4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4854575" y="48133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5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6657975" y="48006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Homa" panose="00000400000000000000" pitchFamily="2" charset="-78"/>
              </a:rPr>
              <a:t>6</a:t>
            </a:r>
            <a:endParaRPr lang="en-US" sz="2400" dirty="0" smtClean="0">
              <a:solidFill>
                <a:schemeClr val="accent3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10" name="TextBox 109"/>
          <p:cNvSpPr txBox="1">
            <a:spLocks noChangeArrowheads="1"/>
          </p:cNvSpPr>
          <p:nvPr/>
        </p:nvSpPr>
        <p:spPr bwMode="auto">
          <a:xfrm>
            <a:off x="8823325" y="32385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1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8823325" y="190976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2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2895600" y="188436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3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3" name="TextBox 112"/>
          <p:cNvSpPr txBox="1">
            <a:spLocks noChangeArrowheads="1"/>
          </p:cNvSpPr>
          <p:nvPr/>
        </p:nvSpPr>
        <p:spPr bwMode="auto">
          <a:xfrm>
            <a:off x="2947988" y="32004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4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2871788" y="45323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5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8823325" y="4581525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400">
                <a:solidFill>
                  <a:schemeClr val="bg1"/>
                </a:solidFill>
                <a:cs typeface="B Homa" panose="00000400000000000000" pitchFamily="2" charset="-78"/>
              </a:rPr>
              <a:t>6</a:t>
            </a:r>
            <a:endParaRPr lang="en-US" altLang="fa-IR" sz="24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555163" y="3200400"/>
            <a:ext cx="202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600">
                <a:cs typeface="B Homa" panose="00000400000000000000" pitchFamily="2" charset="-78"/>
              </a:rPr>
              <a:t>تعریف تعداد زیادی </a:t>
            </a:r>
            <a:r>
              <a:rPr lang="en-US" altLang="fa-IR" sz="1600">
                <a:cs typeface="B Homa" panose="00000400000000000000" pitchFamily="2" charset="-78"/>
              </a:rPr>
              <a:t>KPI</a:t>
            </a:r>
          </a:p>
        </p:txBody>
      </p:sp>
      <p:sp>
        <p:nvSpPr>
          <p:cNvPr id="116" name="TextBox 115"/>
          <p:cNvSpPr txBox="1">
            <a:spLocks noChangeArrowheads="1"/>
          </p:cNvSpPr>
          <p:nvPr/>
        </p:nvSpPr>
        <p:spPr bwMode="auto">
          <a:xfrm>
            <a:off x="9402763" y="1676400"/>
            <a:ext cx="26114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600">
                <a:cs typeface="B Homa" panose="00000400000000000000" pitchFamily="2" charset="-78"/>
              </a:rPr>
              <a:t>تعریف </a:t>
            </a:r>
            <a:r>
              <a:rPr lang="en-US" altLang="fa-IR" sz="1600">
                <a:cs typeface="B Homa" panose="00000400000000000000" pitchFamily="2" charset="-78"/>
              </a:rPr>
              <a:t>KPI</a:t>
            </a:r>
            <a:r>
              <a:rPr lang="fa-IR" altLang="fa-IR" sz="1600">
                <a:cs typeface="B Homa" panose="00000400000000000000" pitchFamily="2" charset="-78"/>
              </a:rPr>
              <a:t> های نامرتبط با هدف</a:t>
            </a:r>
            <a:endParaRPr lang="en-US" altLang="fa-IR" sz="1600">
              <a:cs typeface="B Homa" panose="00000400000000000000" pitchFamily="2" charset="-78"/>
            </a:endParaRPr>
          </a:p>
        </p:txBody>
      </p:sp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0" y="1905000"/>
            <a:ext cx="2698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600">
                <a:cs typeface="B Homa" panose="00000400000000000000" pitchFamily="2" charset="-78"/>
              </a:rPr>
              <a:t>استفاده از </a:t>
            </a:r>
            <a:r>
              <a:rPr lang="en-US" altLang="fa-IR" sz="1600">
                <a:cs typeface="B Homa" panose="00000400000000000000" pitchFamily="2" charset="-78"/>
              </a:rPr>
              <a:t>KPI </a:t>
            </a:r>
            <a:r>
              <a:rPr lang="fa-IR" altLang="fa-IR" sz="1600">
                <a:cs typeface="B Homa" panose="00000400000000000000" pitchFamily="2" charset="-78"/>
              </a:rPr>
              <a:t> های دیگر برنامه ریزی ها</a:t>
            </a:r>
            <a:endParaRPr lang="en-US" altLang="fa-IR" sz="1600">
              <a:cs typeface="B Homa" panose="00000400000000000000" pitchFamily="2" charset="-78"/>
            </a:endParaRPr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107950" y="3257550"/>
            <a:ext cx="26098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600">
                <a:cs typeface="B Homa" panose="00000400000000000000" pitchFamily="2" charset="-78"/>
              </a:rPr>
              <a:t>بیش از حد خلاصه بودن یا توصیفی بودن </a:t>
            </a:r>
            <a:r>
              <a:rPr lang="en-US" altLang="fa-IR" sz="1600">
                <a:cs typeface="B Homa" panose="00000400000000000000" pitchFamily="2" charset="-78"/>
              </a:rPr>
              <a:t>KPI</a:t>
            </a:r>
            <a:r>
              <a:rPr lang="fa-IR" altLang="fa-IR" sz="1600">
                <a:cs typeface="B Homa" panose="00000400000000000000" pitchFamily="2" charset="-78"/>
              </a:rPr>
              <a:t> ها</a:t>
            </a:r>
            <a:endParaRPr lang="en-US" altLang="fa-IR" sz="1600">
              <a:cs typeface="B Homa" panose="00000400000000000000" pitchFamily="2" charset="-78"/>
            </a:endParaRP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87313" y="4557713"/>
            <a:ext cx="26114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600">
                <a:cs typeface="B Homa" panose="00000400000000000000" pitchFamily="2" charset="-78"/>
              </a:rPr>
              <a:t>انتخاب دوره های زمانی بدون توجه به عوامل خارجی</a:t>
            </a:r>
            <a:endParaRPr lang="en-US" altLang="fa-IR" sz="1600">
              <a:cs typeface="B Homa" panose="00000400000000000000" pitchFamily="2" charset="-78"/>
            </a:endParaRP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9402763" y="4630738"/>
            <a:ext cx="2611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1600">
                <a:cs typeface="B Homa" panose="00000400000000000000" pitchFamily="2" charset="-78"/>
              </a:rPr>
              <a:t>دید محدود نسبت به آینده در تعریف شاخص ها</a:t>
            </a:r>
            <a:endParaRPr lang="en-US" altLang="fa-IR" sz="1600"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6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6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6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4" grpId="0"/>
      <p:bldP spid="75" grpId="0"/>
      <p:bldP spid="76" grpId="0"/>
      <p:bldP spid="77" grpId="0"/>
      <p:bldP spid="78" grpId="0"/>
      <p:bldP spid="79" grpId="0"/>
      <p:bldP spid="110" grpId="0"/>
      <p:bldP spid="111" grpId="0"/>
      <p:bldP spid="112" grpId="0"/>
      <p:bldP spid="113" grpId="0"/>
      <p:bldP spid="114" grpId="0"/>
      <p:bldP spid="115" grpId="0"/>
      <p:bldP spid="8" grpId="0"/>
      <p:bldP spid="116" grpId="0"/>
      <p:bldP spid="117" grpId="0"/>
      <p:bldP spid="118" grpId="0"/>
      <p:bldP spid="119" grpId="0"/>
      <p:bldP spid="1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4667" r="4667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46000">
                <a:schemeClr val="tx1">
                  <a:lumMod val="75000"/>
                  <a:alpha val="78000"/>
                </a:schemeClr>
              </a:gs>
              <a:gs pos="100000">
                <a:schemeClr val="tx1">
                  <a:lumMod val="75000"/>
                  <a:alpha val="78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08138" y="2979738"/>
            <a:ext cx="2384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4400" b="1">
                <a:solidFill>
                  <a:schemeClr val="bg1"/>
                </a:solidFill>
                <a:latin typeface="Source Sans Pro" pitchFamily="34" charset="0"/>
                <a:cs typeface="Entezar     &lt;---------" pitchFamily="2" charset="-78"/>
              </a:rPr>
              <a:t>منــــــابع</a:t>
            </a:r>
            <a:endParaRPr lang="en-US" altLang="fa-IR" sz="4400" b="1">
              <a:solidFill>
                <a:schemeClr val="bg1"/>
              </a:solidFill>
              <a:latin typeface="Source Sans Pro" pitchFamily="34" charset="0"/>
              <a:cs typeface="Entezar     &lt;---------" pitchFamily="2" charset="-78"/>
            </a:endParaRPr>
          </a:p>
        </p:txBody>
      </p:sp>
      <p:grpSp>
        <p:nvGrpSpPr>
          <p:cNvPr id="12" name="Group 21"/>
          <p:cNvGrpSpPr>
            <a:grpSpLocks/>
          </p:cNvGrpSpPr>
          <p:nvPr/>
        </p:nvGrpSpPr>
        <p:grpSpPr bwMode="auto">
          <a:xfrm>
            <a:off x="419100" y="1828800"/>
            <a:ext cx="914400" cy="3070225"/>
            <a:chOff x="419450" y="1828800"/>
            <a:chExt cx="914400" cy="3070371"/>
          </a:xfrm>
        </p:grpSpPr>
        <p:sp>
          <p:nvSpPr>
            <p:cNvPr id="34824" name="Rectangle 22"/>
            <p:cNvSpPr>
              <a:spLocks noChangeArrowheads="1"/>
            </p:cNvSpPr>
            <p:nvPr/>
          </p:nvSpPr>
          <p:spPr bwMode="auto">
            <a:xfrm>
              <a:off x="419450" y="1828800"/>
              <a:ext cx="914400" cy="30703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fa-IR" altLang="fa-IR" sz="1800"/>
            </a:p>
          </p:txBody>
        </p:sp>
        <p:sp>
          <p:nvSpPr>
            <p:cNvPr id="34825" name="Freeform 23"/>
            <p:cNvSpPr>
              <a:spLocks noEditPoints="1"/>
            </p:cNvSpPr>
            <p:nvPr/>
          </p:nvSpPr>
          <p:spPr bwMode="auto">
            <a:xfrm rot="16200000" flipV="1">
              <a:off x="693770" y="3181105"/>
              <a:ext cx="365760" cy="365760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2147483646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0 h 176"/>
                <a:gd name="T28" fmla="*/ 0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0 h 176"/>
                <a:gd name="T36" fmla="*/ 2147483646 w 176"/>
                <a:gd name="T37" fmla="*/ 2147483646 h 176"/>
                <a:gd name="T38" fmla="*/ 2147483646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76"/>
                <a:gd name="T70" fmla="*/ 0 h 176"/>
                <a:gd name="T71" fmla="*/ 176 w 176"/>
                <a:gd name="T72" fmla="*/ 176 h 1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76" h="176">
                  <a:moveTo>
                    <a:pt x="91" y="57"/>
                  </a:moveTo>
                  <a:cubicBezTo>
                    <a:pt x="90" y="56"/>
                    <a:pt x="89" y="56"/>
                    <a:pt x="88" y="56"/>
                  </a:cubicBezTo>
                  <a:cubicBezTo>
                    <a:pt x="87" y="56"/>
                    <a:pt x="86" y="56"/>
                    <a:pt x="85" y="5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8"/>
                    <a:pt x="40" y="99"/>
                    <a:pt x="40" y="100"/>
                  </a:cubicBezTo>
                  <a:cubicBezTo>
                    <a:pt x="40" y="102"/>
                    <a:pt x="42" y="104"/>
                    <a:pt x="44" y="104"/>
                  </a:cubicBezTo>
                  <a:cubicBezTo>
                    <a:pt x="45" y="104"/>
                    <a:pt x="46" y="104"/>
                    <a:pt x="47" y="103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4"/>
                    <a:pt x="131" y="104"/>
                    <a:pt x="132" y="104"/>
                  </a:cubicBezTo>
                  <a:cubicBezTo>
                    <a:pt x="134" y="104"/>
                    <a:pt x="136" y="102"/>
                    <a:pt x="136" y="100"/>
                  </a:cubicBezTo>
                  <a:cubicBezTo>
                    <a:pt x="136" y="99"/>
                    <a:pt x="136" y="98"/>
                    <a:pt x="135" y="97"/>
                  </a:cubicBezTo>
                  <a:lnTo>
                    <a:pt x="91" y="57"/>
                  </a:lnTo>
                  <a:close/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68"/>
                  </a:move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12725" y="490538"/>
            <a:ext cx="11872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1800"/>
              <a:t>1- Alwaer H, Clements-Croome DJ. Key performance indicators (KPIs) and</a:t>
            </a:r>
            <a:r>
              <a:rPr lang="fa-IR" altLang="fa-IR" sz="1800"/>
              <a:t> </a:t>
            </a:r>
            <a:r>
              <a:rPr lang="en-US" altLang="fa-IR" sz="1800"/>
              <a:t>priority setting in using the multi-attribute approach 2010;45:799–807.</a:t>
            </a:r>
          </a:p>
        </p:txBody>
      </p:sp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212725" y="1319213"/>
            <a:ext cx="11872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1800"/>
              <a:t>2- Ugwu OO, Haupt TC. Key performance indicators and assessment methods 2007;42:665–80.</a:t>
            </a:r>
          </a:p>
        </p:txBody>
      </p:sp>
      <p:sp>
        <p:nvSpPr>
          <p:cNvPr id="35844" name="TextBox 4"/>
          <p:cNvSpPr txBox="1">
            <a:spLocks noChangeArrowheads="1"/>
          </p:cNvSpPr>
          <p:nvPr/>
        </p:nvSpPr>
        <p:spPr bwMode="auto">
          <a:xfrm>
            <a:off x="212725" y="1922463"/>
            <a:ext cx="11872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1800"/>
              <a:t>3- Key Performance Indicators For Dummies, Bernard Marr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12725" y="2527300"/>
            <a:ext cx="6080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1800"/>
              <a:t>4- 25 Need-to-Know Key Performance Indicators, Bernard Marr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fa-IR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2700000">
            <a:off x="4351338" y="-1385888"/>
            <a:ext cx="3489326" cy="3489325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Cross 3"/>
          <p:cNvSpPr/>
          <p:nvPr/>
        </p:nvSpPr>
        <p:spPr>
          <a:xfrm rot="2700000">
            <a:off x="4170363" y="236538"/>
            <a:ext cx="244475" cy="244475"/>
          </a:xfrm>
          <a:prstGeom prst="plus">
            <a:avLst>
              <a:gd name="adj" fmla="val 4630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6096000" y="1273175"/>
            <a:ext cx="0" cy="8667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 bwMode="auto">
          <a:xfrm>
            <a:off x="4133850" y="3349625"/>
            <a:ext cx="36290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a-IR" altLang="fa-IR" sz="36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مقدمه</a:t>
            </a:r>
            <a:endParaRPr lang="en-US" altLang="fa-IR" sz="3600" b="1">
              <a:solidFill>
                <a:srgbClr val="656D78"/>
              </a:solidFill>
              <a:latin typeface="Source Sans Pro" pitchFamily="34" charset="0"/>
              <a:ea typeface="Roboto" pitchFamily="2" charset="0"/>
              <a:cs typeface="EntezareZohoor 1 **" pitchFamily="2" charset="-78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1285875" y="4168775"/>
            <a:ext cx="8429625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مخفف کلمه</a:t>
            </a:r>
            <a:r>
              <a:rPr lang="en-US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 </a:t>
            </a: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 </a:t>
            </a:r>
            <a:r>
              <a:rPr lang="en-US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Key Performance Indicator </a:t>
            </a: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 به معنای شاخص های کلیدی عملکرد می باشد.</a:t>
            </a:r>
          </a:p>
          <a:p>
            <a:pPr algn="r" rtl="1"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معیاری جهت سنجش موفقیت در هر سازمانی می باشد.</a:t>
            </a:r>
          </a:p>
          <a:p>
            <a:pPr algn="r" rtl="1"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نشان میدهد که یک شرکت تا چه میزان به اهداف خود نزدیک شده است. 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64413" y="360875"/>
            <a:ext cx="648652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Waltograph UI" panose="03080602000000000000" pitchFamily="66" charset="0"/>
              </a:rPr>
              <a:t>KPI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5" name="Rectangle 24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46000">
                <a:schemeClr val="tx1">
                  <a:lumMod val="75000"/>
                  <a:alpha val="78000"/>
                </a:schemeClr>
              </a:gs>
              <a:gs pos="100000">
                <a:schemeClr val="tx1">
                  <a:lumMod val="75000"/>
                  <a:alpha val="78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173288" y="2236788"/>
            <a:ext cx="569436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3600" b="1">
                <a:solidFill>
                  <a:schemeClr val="bg1"/>
                </a:solidFill>
                <a:latin typeface="Source Sans Pro" pitchFamily="34" charset="0"/>
              </a:rPr>
              <a:t>THANKS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3600" b="1">
                <a:solidFill>
                  <a:schemeClr val="bg1"/>
                </a:solidFill>
                <a:latin typeface="Source Sans Pro" pitchFamily="34" charset="0"/>
              </a:rPr>
              <a:t>FOR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3600" b="1">
                <a:solidFill>
                  <a:schemeClr val="bg1"/>
                </a:solidFill>
                <a:latin typeface="Source Sans Pro" pitchFamily="34" charset="0"/>
              </a:rPr>
              <a:t>WATCHING!</a:t>
            </a: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419100" y="1828800"/>
            <a:ext cx="914400" cy="3070225"/>
            <a:chOff x="419450" y="1828800"/>
            <a:chExt cx="914400" cy="3070371"/>
          </a:xfrm>
        </p:grpSpPr>
        <p:sp>
          <p:nvSpPr>
            <p:cNvPr id="36873" name="Rectangle 28"/>
            <p:cNvSpPr>
              <a:spLocks noChangeArrowheads="1"/>
            </p:cNvSpPr>
            <p:nvPr/>
          </p:nvSpPr>
          <p:spPr bwMode="auto">
            <a:xfrm>
              <a:off x="419450" y="1828800"/>
              <a:ext cx="914400" cy="30703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fa-IR" altLang="fa-IR" sz="1800"/>
            </a:p>
          </p:txBody>
        </p:sp>
        <p:sp>
          <p:nvSpPr>
            <p:cNvPr id="36874" name="Freeform 29"/>
            <p:cNvSpPr>
              <a:spLocks noEditPoints="1"/>
            </p:cNvSpPr>
            <p:nvPr/>
          </p:nvSpPr>
          <p:spPr bwMode="auto">
            <a:xfrm rot="16200000" flipV="1">
              <a:off x="693770" y="3181105"/>
              <a:ext cx="365760" cy="365760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2147483646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0 h 176"/>
                <a:gd name="T28" fmla="*/ 0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0 h 176"/>
                <a:gd name="T36" fmla="*/ 2147483646 w 176"/>
                <a:gd name="T37" fmla="*/ 2147483646 h 176"/>
                <a:gd name="T38" fmla="*/ 2147483646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76"/>
                <a:gd name="T70" fmla="*/ 0 h 176"/>
                <a:gd name="T71" fmla="*/ 176 w 176"/>
                <a:gd name="T72" fmla="*/ 176 h 1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76" h="176">
                  <a:moveTo>
                    <a:pt x="91" y="57"/>
                  </a:moveTo>
                  <a:cubicBezTo>
                    <a:pt x="90" y="56"/>
                    <a:pt x="89" y="56"/>
                    <a:pt x="88" y="56"/>
                  </a:cubicBezTo>
                  <a:cubicBezTo>
                    <a:pt x="87" y="56"/>
                    <a:pt x="86" y="56"/>
                    <a:pt x="85" y="5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8"/>
                    <a:pt x="40" y="99"/>
                    <a:pt x="40" y="100"/>
                  </a:cubicBezTo>
                  <a:cubicBezTo>
                    <a:pt x="40" y="102"/>
                    <a:pt x="42" y="104"/>
                    <a:pt x="44" y="104"/>
                  </a:cubicBezTo>
                  <a:cubicBezTo>
                    <a:pt x="45" y="104"/>
                    <a:pt x="46" y="104"/>
                    <a:pt x="47" y="103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4"/>
                    <a:pt x="131" y="104"/>
                    <a:pt x="132" y="104"/>
                  </a:cubicBezTo>
                  <a:cubicBezTo>
                    <a:pt x="134" y="104"/>
                    <a:pt x="136" y="102"/>
                    <a:pt x="136" y="100"/>
                  </a:cubicBezTo>
                  <a:cubicBezTo>
                    <a:pt x="136" y="99"/>
                    <a:pt x="136" y="98"/>
                    <a:pt x="135" y="97"/>
                  </a:cubicBezTo>
                  <a:lnTo>
                    <a:pt x="91" y="57"/>
                  </a:lnTo>
                  <a:close/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68"/>
                  </a:move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87775" y="723900"/>
            <a:ext cx="7554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KPI</a:t>
            </a:r>
            <a:r>
              <a:rPr lang="fa-IR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 </a:t>
            </a:r>
            <a:r>
              <a:rPr lang="en-US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 </a:t>
            </a:r>
            <a:r>
              <a:rPr lang="fa-IR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چیست؟ </a:t>
            </a:r>
            <a:endParaRPr lang="en-US" altLang="fa-IR" sz="3200" b="1">
              <a:solidFill>
                <a:srgbClr val="656D78"/>
              </a:solidFill>
              <a:latin typeface="Source Sans Pro" pitchFamily="34" charset="0"/>
              <a:ea typeface="Roboto" pitchFamily="2" charset="0"/>
              <a:cs typeface="EntezareZohoor 1 **" pitchFamily="2" charset="-78"/>
            </a:endParaRPr>
          </a:p>
        </p:txBody>
      </p:sp>
      <p:grpSp>
        <p:nvGrpSpPr>
          <p:cNvPr id="19459" name="Group 28"/>
          <p:cNvGrpSpPr>
            <a:grpSpLocks/>
          </p:cNvGrpSpPr>
          <p:nvPr/>
        </p:nvGrpSpPr>
        <p:grpSpPr bwMode="auto">
          <a:xfrm>
            <a:off x="0" y="3998913"/>
            <a:ext cx="12371388" cy="128587"/>
            <a:chOff x="1751420" y="4036682"/>
            <a:chExt cx="9944456" cy="50962"/>
          </a:xfrm>
        </p:grpSpPr>
        <p:sp>
          <p:nvSpPr>
            <p:cNvPr id="30" name="Rectangle 29"/>
            <p:cNvSpPr/>
            <p:nvPr/>
          </p:nvSpPr>
          <p:spPr>
            <a:xfrm>
              <a:off x="3040256" y="4036682"/>
              <a:ext cx="1684420" cy="509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724676" y="4036682"/>
              <a:ext cx="1715045" cy="509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435893" y="4036682"/>
              <a:ext cx="1661450" cy="5096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087135" y="4036682"/>
              <a:ext cx="1721425" cy="509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751420" y="4036682"/>
              <a:ext cx="1288836" cy="509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808560" y="4036682"/>
              <a:ext cx="1887316" cy="509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endParaRPr>
            </a:p>
          </p:txBody>
        </p:sp>
      </p:grpSp>
      <p:grpSp>
        <p:nvGrpSpPr>
          <p:cNvPr id="4" name="Group 55"/>
          <p:cNvGrpSpPr>
            <a:grpSpLocks/>
          </p:cNvGrpSpPr>
          <p:nvPr/>
        </p:nvGrpSpPr>
        <p:grpSpPr bwMode="auto">
          <a:xfrm>
            <a:off x="1217613" y="1984375"/>
            <a:ext cx="1304925" cy="2339975"/>
            <a:chOff x="1199541" y="2484779"/>
            <a:chExt cx="1304471" cy="2340121"/>
          </a:xfrm>
        </p:grpSpPr>
        <p:grpSp>
          <p:nvGrpSpPr>
            <p:cNvPr id="19491" name="Group 56"/>
            <p:cNvGrpSpPr>
              <a:grpSpLocks noChangeAspect="1"/>
            </p:cNvGrpSpPr>
            <p:nvPr/>
          </p:nvGrpSpPr>
          <p:grpSpPr bwMode="auto">
            <a:xfrm>
              <a:off x="1199541" y="2484779"/>
              <a:ext cx="1304471" cy="1802479"/>
              <a:chOff x="3149600" y="2480384"/>
              <a:chExt cx="1201205" cy="1660005"/>
            </a:xfrm>
          </p:grpSpPr>
          <p:sp>
            <p:nvSpPr>
              <p:cNvPr id="59" name="等腰三角形 51"/>
              <p:cNvSpPr/>
              <p:nvPr/>
            </p:nvSpPr>
            <p:spPr>
              <a:xfrm flipV="1">
                <a:off x="3149600" y="3201204"/>
                <a:ext cx="1201205" cy="938674"/>
              </a:xfrm>
              <a:prstGeom prst="triangl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rgbClr val="EEECE1">
                      <a:lumMod val="90000"/>
                      <a:alpha val="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  <p:sp>
            <p:nvSpPr>
              <p:cNvPr id="60" name="矩形 52"/>
              <p:cNvSpPr/>
              <p:nvPr/>
            </p:nvSpPr>
            <p:spPr>
              <a:xfrm>
                <a:off x="3630725" y="2480384"/>
                <a:ext cx="720080" cy="7200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isometricOffAxis2Top">
                  <a:rot lat="19390491" lon="18812960" rev="21592509"/>
                </a:camera>
                <a:lightRig rig="chilly" dir="t">
                  <a:rot lat="0" lon="0" rev="600000"/>
                </a:lightRig>
              </a:scene3d>
              <a:sp3d extrusionH="666750"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</p:grpSp>
        <p:sp>
          <p:nvSpPr>
            <p:cNvPr id="58" name="Rounded Rectangle 57"/>
            <p:cNvSpPr>
              <a:spLocks noChangeAspect="1"/>
            </p:cNvSpPr>
            <p:nvPr/>
          </p:nvSpPr>
          <p:spPr>
            <a:xfrm>
              <a:off x="1540734" y="4239076"/>
              <a:ext cx="585584" cy="585824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5451475" y="1984375"/>
            <a:ext cx="1304925" cy="2332038"/>
            <a:chOff x="5960997" y="2484779"/>
            <a:chExt cx="1304471" cy="2341846"/>
          </a:xfrm>
        </p:grpSpPr>
        <p:grpSp>
          <p:nvGrpSpPr>
            <p:cNvPr id="19487" name="Group 46"/>
            <p:cNvGrpSpPr>
              <a:grpSpLocks noChangeAspect="1"/>
            </p:cNvGrpSpPr>
            <p:nvPr/>
          </p:nvGrpSpPr>
          <p:grpSpPr bwMode="auto">
            <a:xfrm>
              <a:off x="5960997" y="2484779"/>
              <a:ext cx="1304471" cy="1802479"/>
              <a:chOff x="3149600" y="2480384"/>
              <a:chExt cx="1201204" cy="1660005"/>
            </a:xfrm>
          </p:grpSpPr>
          <p:sp>
            <p:nvSpPr>
              <p:cNvPr id="49" name="等腰三角形 51"/>
              <p:cNvSpPr/>
              <p:nvPr/>
            </p:nvSpPr>
            <p:spPr>
              <a:xfrm flipV="1">
                <a:off x="3149600" y="3201255"/>
                <a:ext cx="1201204" cy="939627"/>
              </a:xfrm>
              <a:prstGeom prst="triangl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rgbClr val="EEECE1">
                      <a:lumMod val="90000"/>
                      <a:alpha val="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  <p:sp>
            <p:nvSpPr>
              <p:cNvPr id="50" name="矩形 52"/>
              <p:cNvSpPr/>
              <p:nvPr/>
            </p:nvSpPr>
            <p:spPr>
              <a:xfrm>
                <a:off x="3630724" y="2480384"/>
                <a:ext cx="720080" cy="720080"/>
              </a:xfrm>
              <a:prstGeom prst="rect">
                <a:avLst/>
              </a:prstGeom>
              <a:solidFill>
                <a:schemeClr val="accent3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isometricOffAxis2Top">
                  <a:rot lat="19390491" lon="18812960" rev="21592509"/>
                </a:camera>
                <a:lightRig rig="chilly" dir="t">
                  <a:rot lat="0" lon="0" rev="600000"/>
                </a:lightRig>
              </a:scene3d>
              <a:sp3d extrusionH="666750"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</p:grpSp>
        <p:sp>
          <p:nvSpPr>
            <p:cNvPr id="48" name="Rounded Rectangle 47"/>
            <p:cNvSpPr>
              <a:spLocks noChangeAspect="1"/>
            </p:cNvSpPr>
            <p:nvPr/>
          </p:nvSpPr>
          <p:spPr>
            <a:xfrm>
              <a:off x="6313299" y="4239968"/>
              <a:ext cx="585584" cy="586657"/>
            </a:xfrm>
            <a:prstGeom prst="roundRect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7521575" y="1984375"/>
            <a:ext cx="1304925" cy="2339975"/>
            <a:chOff x="7980911" y="2484779"/>
            <a:chExt cx="1304470" cy="2340121"/>
          </a:xfrm>
        </p:grpSpPr>
        <p:grpSp>
          <p:nvGrpSpPr>
            <p:cNvPr id="19483" name="Group 36"/>
            <p:cNvGrpSpPr>
              <a:grpSpLocks noChangeAspect="1"/>
            </p:cNvGrpSpPr>
            <p:nvPr/>
          </p:nvGrpSpPr>
          <p:grpSpPr bwMode="auto">
            <a:xfrm>
              <a:off x="7980911" y="2484779"/>
              <a:ext cx="1304470" cy="1802479"/>
              <a:chOff x="3149600" y="2480384"/>
              <a:chExt cx="1201204" cy="1660005"/>
            </a:xfrm>
          </p:grpSpPr>
          <p:sp>
            <p:nvSpPr>
              <p:cNvPr id="39" name="等腰三角形 51"/>
              <p:cNvSpPr/>
              <p:nvPr/>
            </p:nvSpPr>
            <p:spPr>
              <a:xfrm flipV="1">
                <a:off x="3149600" y="3201204"/>
                <a:ext cx="1201204" cy="938674"/>
              </a:xfrm>
              <a:prstGeom prst="triangl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EEECE1">
                      <a:lumMod val="90000"/>
                      <a:alpha val="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  <p:sp>
            <p:nvSpPr>
              <p:cNvPr id="40" name="矩形 52"/>
              <p:cNvSpPr/>
              <p:nvPr/>
            </p:nvSpPr>
            <p:spPr>
              <a:xfrm>
                <a:off x="3630724" y="2480384"/>
                <a:ext cx="720080" cy="720080"/>
              </a:xfrm>
              <a:prstGeom prst="rect">
                <a:avLst/>
              </a:prstGeom>
              <a:solidFill>
                <a:schemeClr val="accent4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isometricOffAxis2Top">
                  <a:rot lat="19390491" lon="18812960" rev="21592509"/>
                </a:camera>
                <a:lightRig rig="chilly" dir="t">
                  <a:rot lat="0" lon="0" rev="600000"/>
                </a:lightRig>
              </a:scene3d>
              <a:sp3d extrusionH="666750"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</p:grpSp>
        <p:sp>
          <p:nvSpPr>
            <p:cNvPr id="38" name="Rounded Rectangle 37"/>
            <p:cNvSpPr>
              <a:spLocks noChangeAspect="1"/>
            </p:cNvSpPr>
            <p:nvPr/>
          </p:nvSpPr>
          <p:spPr>
            <a:xfrm>
              <a:off x="8347496" y="4239076"/>
              <a:ext cx="585583" cy="585824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 40"/>
          <p:cNvGrpSpPr>
            <a:grpSpLocks/>
          </p:cNvGrpSpPr>
          <p:nvPr/>
        </p:nvGrpSpPr>
        <p:grpSpPr bwMode="auto">
          <a:xfrm>
            <a:off x="9647238" y="1984375"/>
            <a:ext cx="1303337" cy="2339975"/>
            <a:chOff x="9539460" y="2484779"/>
            <a:chExt cx="1304471" cy="2340121"/>
          </a:xfrm>
        </p:grpSpPr>
        <p:grpSp>
          <p:nvGrpSpPr>
            <p:cNvPr id="19479" name="Group 41"/>
            <p:cNvGrpSpPr>
              <a:grpSpLocks noChangeAspect="1"/>
            </p:cNvGrpSpPr>
            <p:nvPr/>
          </p:nvGrpSpPr>
          <p:grpSpPr bwMode="auto">
            <a:xfrm>
              <a:off x="9539460" y="2484779"/>
              <a:ext cx="1304471" cy="1802479"/>
              <a:chOff x="3149600" y="2480384"/>
              <a:chExt cx="1201204" cy="1660005"/>
            </a:xfrm>
          </p:grpSpPr>
          <p:sp>
            <p:nvSpPr>
              <p:cNvPr id="44" name="等腰三角形 51"/>
              <p:cNvSpPr/>
              <p:nvPr/>
            </p:nvSpPr>
            <p:spPr>
              <a:xfrm flipV="1">
                <a:off x="3149600" y="3201204"/>
                <a:ext cx="1201204" cy="938674"/>
              </a:xfrm>
              <a:prstGeom prst="triangle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rgbClr val="EEECE1">
                      <a:lumMod val="90000"/>
                      <a:alpha val="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  <p:sp>
            <p:nvSpPr>
              <p:cNvPr id="45" name="矩形 52"/>
              <p:cNvSpPr/>
              <p:nvPr/>
            </p:nvSpPr>
            <p:spPr>
              <a:xfrm>
                <a:off x="3630724" y="2480384"/>
                <a:ext cx="720080" cy="720080"/>
              </a:xfrm>
              <a:prstGeom prst="rect">
                <a:avLst/>
              </a:prstGeom>
              <a:solidFill>
                <a:schemeClr val="accent5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isometricOffAxis2Top">
                  <a:rot lat="19390491" lon="18812960" rev="21592509"/>
                </a:camera>
                <a:lightRig rig="chilly" dir="t">
                  <a:rot lat="0" lon="0" rev="600000"/>
                </a:lightRig>
              </a:scene3d>
              <a:sp3d extrusionH="666750"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</p:grpSp>
        <p:sp>
          <p:nvSpPr>
            <p:cNvPr id="43" name="Rounded Rectangle 42"/>
            <p:cNvSpPr>
              <a:spLocks noChangeAspect="1"/>
            </p:cNvSpPr>
            <p:nvPr/>
          </p:nvSpPr>
          <p:spPr>
            <a:xfrm>
              <a:off x="9904903" y="4239076"/>
              <a:ext cx="586297" cy="585824"/>
            </a:xfrm>
            <a:prstGeom prst="round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66" name="Content Placeholder 2"/>
          <p:cNvSpPr txBox="1">
            <a:spLocks/>
          </p:cNvSpPr>
          <p:nvPr/>
        </p:nvSpPr>
        <p:spPr bwMode="auto">
          <a:xfrm>
            <a:off x="442913" y="4479925"/>
            <a:ext cx="2578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استفاده جهت آنالیز عملکرد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 bwMode="auto">
          <a:xfrm>
            <a:off x="2947988" y="4479925"/>
            <a:ext cx="20701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هم راستا با اهداف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 bwMode="auto">
          <a:xfrm>
            <a:off x="5040313" y="4484688"/>
            <a:ext cx="2176462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کمیت قابل سنجش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 bwMode="auto">
          <a:xfrm>
            <a:off x="7115175" y="4475163"/>
            <a:ext cx="212407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قرار دادن استراتژی ها در مسیر درست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70" name="Content Placeholder 2"/>
          <p:cNvSpPr txBox="1">
            <a:spLocks/>
          </p:cNvSpPr>
          <p:nvPr/>
        </p:nvSpPr>
        <p:spPr bwMode="auto">
          <a:xfrm>
            <a:off x="9232900" y="4475163"/>
            <a:ext cx="2081213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شاخص های موفقیت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10101263" y="3857625"/>
            <a:ext cx="428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solidFill>
                  <a:schemeClr val="bg1"/>
                </a:solidFill>
                <a:cs typeface="B Homa" panose="00000400000000000000" pitchFamily="2" charset="-78"/>
              </a:rPr>
              <a:t>1</a:t>
            </a:r>
            <a:endParaRPr lang="en-US" altLang="fa-IR" sz="20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7967663" y="3824288"/>
            <a:ext cx="428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solidFill>
                  <a:schemeClr val="bg1"/>
                </a:solidFill>
                <a:cs typeface="B Homa" panose="00000400000000000000" pitchFamily="2" charset="-78"/>
              </a:rPr>
              <a:t>2</a:t>
            </a:r>
            <a:endParaRPr lang="en-US" altLang="fa-IR" sz="20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891213" y="3848100"/>
            <a:ext cx="428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solidFill>
                  <a:schemeClr val="bg1"/>
                </a:solidFill>
                <a:cs typeface="B Homa" panose="00000400000000000000" pitchFamily="2" charset="-78"/>
              </a:rPr>
              <a:t>3</a:t>
            </a:r>
            <a:endParaRPr lang="en-US" altLang="fa-IR" sz="20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1633538" y="3819525"/>
            <a:ext cx="428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solidFill>
                  <a:schemeClr val="bg1"/>
                </a:solidFill>
                <a:cs typeface="B Homa" panose="00000400000000000000" pitchFamily="2" charset="-78"/>
              </a:rPr>
              <a:t>5</a:t>
            </a:r>
            <a:endParaRPr lang="en-US" altLang="fa-IR" sz="20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grpSp>
        <p:nvGrpSpPr>
          <p:cNvPr id="12" name="Group 50"/>
          <p:cNvGrpSpPr>
            <a:grpSpLocks/>
          </p:cNvGrpSpPr>
          <p:nvPr/>
        </p:nvGrpSpPr>
        <p:grpSpPr bwMode="auto">
          <a:xfrm>
            <a:off x="3422650" y="1920875"/>
            <a:ext cx="1304925" cy="2392363"/>
            <a:chOff x="3269603" y="2494718"/>
            <a:chExt cx="1304471" cy="2375482"/>
          </a:xfrm>
        </p:grpSpPr>
        <p:grpSp>
          <p:nvGrpSpPr>
            <p:cNvPr id="19475" name="Group 51"/>
            <p:cNvGrpSpPr>
              <a:grpSpLocks noChangeAspect="1"/>
            </p:cNvGrpSpPr>
            <p:nvPr/>
          </p:nvGrpSpPr>
          <p:grpSpPr bwMode="auto">
            <a:xfrm>
              <a:off x="3269603" y="2494719"/>
              <a:ext cx="1304471" cy="1801710"/>
              <a:chOff x="3149600" y="2480384"/>
              <a:chExt cx="1201204" cy="1659296"/>
            </a:xfrm>
          </p:grpSpPr>
          <p:sp>
            <p:nvSpPr>
              <p:cNvPr id="72" name="等腰三角形 51"/>
              <p:cNvSpPr/>
              <p:nvPr/>
            </p:nvSpPr>
            <p:spPr>
              <a:xfrm flipV="1">
                <a:off x="3149600" y="3200427"/>
                <a:ext cx="1201204" cy="939251"/>
              </a:xfrm>
              <a:prstGeom prst="triangl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EEECE1">
                      <a:lumMod val="90000"/>
                      <a:alpha val="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  <p:sp>
            <p:nvSpPr>
              <p:cNvPr id="77" name="矩形 52"/>
              <p:cNvSpPr/>
              <p:nvPr/>
            </p:nvSpPr>
            <p:spPr>
              <a:xfrm>
                <a:off x="3630724" y="2480384"/>
                <a:ext cx="720080" cy="720080"/>
              </a:xfrm>
              <a:prstGeom prst="rect">
                <a:avLst/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isometricOffAxis2Top">
                  <a:rot lat="19390491" lon="18812960" rev="21592509"/>
                </a:camera>
                <a:lightRig rig="chilly" dir="t">
                  <a:rot lat="0" lon="0" rev="600000"/>
                </a:lightRig>
              </a:scene3d>
              <a:sp3d extrusionH="666750"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</a:endParaRPr>
              </a:p>
            </p:txBody>
          </p:sp>
        </p:grpSp>
        <p:sp>
          <p:nvSpPr>
            <p:cNvPr id="71" name="Rounded Rectangle 70"/>
            <p:cNvSpPr>
              <a:spLocks noChangeAspect="1"/>
            </p:cNvSpPr>
            <p:nvPr/>
          </p:nvSpPr>
          <p:spPr>
            <a:xfrm>
              <a:off x="3621905" y="4283817"/>
              <a:ext cx="585584" cy="586383"/>
            </a:xfrm>
            <a:prstGeom prst="round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3836988" y="3798888"/>
            <a:ext cx="428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solidFill>
                  <a:schemeClr val="bg1"/>
                </a:solidFill>
                <a:cs typeface="B Homa" panose="00000400000000000000" pitchFamily="2" charset="-78"/>
              </a:rPr>
              <a:t>4</a:t>
            </a:r>
            <a:endParaRPr lang="en-US" altLang="fa-IR" sz="20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52" grpId="0"/>
      <p:bldP spid="57" grpId="0"/>
      <p:bldP spid="61" grpId="0"/>
      <p:bldP spid="63" grpId="0"/>
      <p:bldP spid="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92575" y="728663"/>
            <a:ext cx="7554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ویژگی های </a:t>
            </a:r>
            <a:r>
              <a:rPr lang="en-US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KPI</a:t>
            </a:r>
            <a:r>
              <a:rPr lang="fa-IR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 ؟</a:t>
            </a:r>
            <a:endParaRPr lang="en-US" altLang="fa-IR" sz="3200" b="1">
              <a:solidFill>
                <a:srgbClr val="656D78"/>
              </a:solidFill>
              <a:latin typeface="Source Sans Pro" pitchFamily="34" charset="0"/>
              <a:ea typeface="Roboto" pitchFamily="2" charset="0"/>
              <a:cs typeface="EntezareZohoor 1 **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9981" y="2298700"/>
            <a:ext cx="7020719" cy="221599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>
              <a:defRPr/>
            </a:pPr>
            <a:r>
              <a:rPr lang="en-US" sz="13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oper Black" panose="0208090404030B020404" pitchFamily="18" charset="0"/>
              </a:rPr>
              <a:t>SMART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2066925" y="1866900"/>
            <a:ext cx="646113" cy="86360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433888" y="4270375"/>
            <a:ext cx="11112" cy="1000125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799138" y="1730375"/>
            <a:ext cx="12700" cy="1000125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7323138" y="4270375"/>
            <a:ext cx="12700" cy="1000125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8999538" y="4141788"/>
            <a:ext cx="830262" cy="62865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22375" y="1279525"/>
            <a:ext cx="2043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>
                <a:latin typeface="Britannic Bold" panose="020B0903060703020204" pitchFamily="34" charset="0"/>
              </a:rPr>
              <a:t>specific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411538" y="5270500"/>
            <a:ext cx="2043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>
                <a:latin typeface="Britannic Bold" panose="020B0903060703020204" pitchFamily="34" charset="0"/>
              </a:rPr>
              <a:t>measurable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979988" y="1206500"/>
            <a:ext cx="2043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>
                <a:latin typeface="Britannic Bold" panose="020B0903060703020204" pitchFamily="34" charset="0"/>
              </a:rPr>
              <a:t>attainable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43675" y="5243513"/>
            <a:ext cx="2043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>
                <a:latin typeface="Britannic Bold" panose="020B0903060703020204" pitchFamily="34" charset="0"/>
              </a:rPr>
              <a:t>relevant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736138" y="4862513"/>
            <a:ext cx="2043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fa-IR">
                <a:latin typeface="Britannic Bold" panose="020B0903060703020204" pitchFamily="34" charset="0"/>
              </a:rPr>
              <a:t>Time-bound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108450" y="2252663"/>
            <a:ext cx="433388" cy="4333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1441113" y="2205038"/>
            <a:ext cx="433387" cy="43497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794500" y="2781300"/>
            <a:ext cx="5141913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Titr" panose="00000700000000000000" pitchFamily="2" charset="-78"/>
              </a:rPr>
              <a:t>KPI</a:t>
            </a: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Titr" panose="00000700000000000000" pitchFamily="2" charset="-78"/>
              </a:rPr>
              <a:t> ها در راستای استراتژی ها خواهند بود.</a:t>
            </a:r>
          </a:p>
          <a:p>
            <a:pPr algn="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fa-IR" altLang="fa-IR" sz="14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نتایج میزان موفقیت و پیشرفت در استراتژی ها را نشان می دهد</a:t>
            </a:r>
          </a:p>
          <a:p>
            <a:pPr algn="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fa-IR" altLang="fa-IR" sz="14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بر اساس </a:t>
            </a:r>
            <a:r>
              <a:rPr lang="en-US" altLang="fa-IR" sz="14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KPI</a:t>
            </a:r>
            <a:r>
              <a:rPr lang="fa-IR" altLang="fa-IR" sz="14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 می توانید آنالیزهای سازمانی را پیش برده و و به دانش در بحث مربوطه رسید.</a:t>
            </a:r>
            <a:endParaRPr lang="en-US" altLang="fa-IR" sz="14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4348163"/>
            <a:ext cx="12192000" cy="25098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636588" y="5187950"/>
            <a:ext cx="1091882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a-IR" altLang="fa-IR">
                <a:solidFill>
                  <a:schemeClr val="bg1"/>
                </a:solidFill>
                <a:latin typeface="Source Sans Pro Light" pitchFamily="34" charset="0"/>
                <a:ea typeface="Roboto Light" pitchFamily="2" charset="0"/>
                <a:cs typeface="B Titr" panose="00000700000000000000" pitchFamily="2" charset="-78"/>
              </a:rPr>
              <a:t>توسط این شاخص ها شما می توانید میزان موفقیت را در طول فرآیند سیستم اندازه گیری کنید نه فقط نتیجه سیستم</a:t>
            </a:r>
            <a:endParaRPr lang="en-US" altLang="fa-IR">
              <a:solidFill>
                <a:schemeClr val="bg1"/>
              </a:solidFill>
              <a:latin typeface="Source Sans Pro Light" pitchFamily="34" charset="0"/>
              <a:ea typeface="Roboto Light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886200" y="787400"/>
            <a:ext cx="7554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FontTx/>
              <a:buNone/>
            </a:pPr>
            <a:r>
              <a:rPr lang="fa-IR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مزایای استفاده از </a:t>
            </a:r>
            <a:r>
              <a:rPr lang="en-US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 KPI</a:t>
            </a:r>
            <a:r>
              <a:rPr lang="fa-IR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 ؟</a:t>
            </a:r>
            <a:endParaRPr lang="en-US" altLang="fa-IR" sz="3200" b="1">
              <a:solidFill>
                <a:srgbClr val="656D78"/>
              </a:solidFill>
              <a:latin typeface="Source Sans Pro" pitchFamily="34" charset="0"/>
              <a:ea typeface="Roboto" pitchFamily="2" charset="0"/>
              <a:cs typeface="EntezareZohoor 1 **" pitchFamily="2" charset="-78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1441113" y="2252663"/>
            <a:ext cx="428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solidFill>
                  <a:schemeClr val="bg1"/>
                </a:solidFill>
                <a:cs typeface="B Homa" panose="00000400000000000000" pitchFamily="2" charset="-78"/>
              </a:rPr>
              <a:t>1</a:t>
            </a:r>
            <a:endParaRPr lang="en-US" altLang="fa-IR" sz="20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130800" y="3390900"/>
            <a:ext cx="1358900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113213" y="2286000"/>
            <a:ext cx="428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2000">
                <a:solidFill>
                  <a:schemeClr val="bg1"/>
                </a:solidFill>
                <a:cs typeface="B Homa" panose="00000400000000000000" pitchFamily="2" charset="-78"/>
              </a:rPr>
              <a:t>2</a:t>
            </a:r>
            <a:endParaRPr lang="en-US" altLang="fa-IR" sz="200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-876300" y="2857500"/>
            <a:ext cx="554513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Titr" panose="00000700000000000000" pitchFamily="2" charset="-78"/>
              </a:rPr>
              <a:t>KPI</a:t>
            </a: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Titr" panose="00000700000000000000" pitchFamily="2" charset="-78"/>
              </a:rPr>
              <a:t> ها استفاده می شوند جهت:</a:t>
            </a:r>
          </a:p>
          <a:p>
            <a:pPr algn="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fa-IR" altLang="fa-IR" sz="14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آنالیز های رقابتی</a:t>
            </a:r>
          </a:p>
          <a:p>
            <a:pPr algn="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fa-IR" altLang="fa-IR" sz="14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تمرکز بر روی اقدامات سازمان بر اساس اهداف استراتژیک</a:t>
            </a:r>
            <a:endParaRPr lang="en-US" altLang="fa-IR" sz="14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/>
      <p:bldP spid="15" grpId="0" animBg="1"/>
      <p:bldP spid="16" grpId="0"/>
      <p:bldP spid="17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799388" y="768350"/>
            <a:ext cx="3663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36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مثال</a:t>
            </a:r>
            <a:endParaRPr lang="en-US" altLang="fa-IR" sz="3600" b="1">
              <a:solidFill>
                <a:srgbClr val="656D78"/>
              </a:solidFill>
              <a:latin typeface="Source Sans Pro" pitchFamily="34" charset="0"/>
              <a:ea typeface="Roboto" pitchFamily="2" charset="0"/>
              <a:cs typeface="EntezareZohoor 1 **" pitchFamily="2" charset="-78"/>
            </a:endParaRPr>
          </a:p>
        </p:txBody>
      </p:sp>
      <p:sp>
        <p:nvSpPr>
          <p:cNvPr id="62" name="Freeform 61"/>
          <p:cNvSpPr>
            <a:spLocks/>
          </p:cNvSpPr>
          <p:nvPr/>
        </p:nvSpPr>
        <p:spPr bwMode="auto">
          <a:xfrm>
            <a:off x="260350" y="2938463"/>
            <a:ext cx="9794875" cy="3582987"/>
          </a:xfrm>
          <a:custGeom>
            <a:avLst/>
            <a:gdLst>
              <a:gd name="T0" fmla="*/ 0 w 2828"/>
              <a:gd name="T1" fmla="*/ 2147483646 h 1032"/>
              <a:gd name="T2" fmla="*/ 2147483646 w 2828"/>
              <a:gd name="T3" fmla="*/ 2147483646 h 1032"/>
              <a:gd name="T4" fmla="*/ 2147483646 w 2828"/>
              <a:gd name="T5" fmla="*/ 2147483646 h 1032"/>
              <a:gd name="T6" fmla="*/ 2147483646 w 2828"/>
              <a:gd name="T7" fmla="*/ 2147483646 h 1032"/>
              <a:gd name="T8" fmla="*/ 2147483646 w 2828"/>
              <a:gd name="T9" fmla="*/ 2147483646 h 1032"/>
              <a:gd name="T10" fmla="*/ 2147483646 w 2828"/>
              <a:gd name="T11" fmla="*/ 0 h 10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a-IR"/>
          </a:p>
        </p:txBody>
      </p:sp>
      <p:grpSp>
        <p:nvGrpSpPr>
          <p:cNvPr id="63" name="Group 62"/>
          <p:cNvGrpSpPr>
            <a:grpSpLocks/>
          </p:cNvGrpSpPr>
          <p:nvPr/>
        </p:nvGrpSpPr>
        <p:grpSpPr bwMode="auto">
          <a:xfrm>
            <a:off x="2105025" y="4332288"/>
            <a:ext cx="995363" cy="993775"/>
            <a:chOff x="1760306" y="3744765"/>
            <a:chExt cx="995966" cy="993236"/>
          </a:xfrm>
        </p:grpSpPr>
        <p:sp>
          <p:nvSpPr>
            <p:cNvPr id="64" name="Oval 19"/>
            <p:cNvSpPr>
              <a:spLocks noChangeArrowheads="1"/>
            </p:cNvSpPr>
            <p:nvPr/>
          </p:nvSpPr>
          <p:spPr bwMode="auto">
            <a:xfrm>
              <a:off x="1760306" y="3744765"/>
              <a:ext cx="995966" cy="993236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5" name="Shape 2778"/>
            <p:cNvSpPr/>
            <p:nvPr/>
          </p:nvSpPr>
          <p:spPr>
            <a:xfrm>
              <a:off x="2119298" y="4101758"/>
              <a:ext cx="277981" cy="279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4002088" y="4953000"/>
            <a:ext cx="996950" cy="993775"/>
            <a:chOff x="3658379" y="4366074"/>
            <a:chExt cx="995966" cy="993236"/>
          </a:xfrm>
        </p:grpSpPr>
        <p:sp>
          <p:nvSpPr>
            <p:cNvPr id="67" name="Oval 19"/>
            <p:cNvSpPr>
              <a:spLocks noChangeArrowheads="1"/>
            </p:cNvSpPr>
            <p:nvPr/>
          </p:nvSpPr>
          <p:spPr bwMode="auto">
            <a:xfrm>
              <a:off x="3658379" y="4366074"/>
              <a:ext cx="995966" cy="993236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8" name="Shape 2774"/>
            <p:cNvSpPr/>
            <p:nvPr/>
          </p:nvSpPr>
          <p:spPr>
            <a:xfrm>
              <a:off x="4031073" y="4724654"/>
              <a:ext cx="279124" cy="279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69" name="Group 68"/>
          <p:cNvGrpSpPr>
            <a:grpSpLocks/>
          </p:cNvGrpSpPr>
          <p:nvPr/>
        </p:nvGrpSpPr>
        <p:grpSpPr bwMode="auto">
          <a:xfrm>
            <a:off x="5900738" y="3597275"/>
            <a:ext cx="996950" cy="993775"/>
            <a:chOff x="5556452" y="3010474"/>
            <a:chExt cx="995966" cy="993236"/>
          </a:xfrm>
        </p:grpSpPr>
        <p:sp>
          <p:nvSpPr>
            <p:cNvPr id="70" name="Oval 69"/>
            <p:cNvSpPr>
              <a:spLocks noChangeArrowheads="1"/>
            </p:cNvSpPr>
            <p:nvPr/>
          </p:nvSpPr>
          <p:spPr bwMode="auto">
            <a:xfrm>
              <a:off x="5556452" y="3010474"/>
              <a:ext cx="995966" cy="993236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71" name="Shape 2748"/>
            <p:cNvSpPr/>
            <p:nvPr/>
          </p:nvSpPr>
          <p:spPr>
            <a:xfrm>
              <a:off x="5922802" y="3342082"/>
              <a:ext cx="279124" cy="279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72" name="Group 71"/>
          <p:cNvGrpSpPr>
            <a:grpSpLocks/>
          </p:cNvGrpSpPr>
          <p:nvPr/>
        </p:nvGrpSpPr>
        <p:grpSpPr bwMode="auto">
          <a:xfrm>
            <a:off x="7799388" y="4124325"/>
            <a:ext cx="995362" cy="992188"/>
            <a:chOff x="7454525" y="3536691"/>
            <a:chExt cx="995966" cy="993236"/>
          </a:xfrm>
        </p:grpSpPr>
        <p:sp>
          <p:nvSpPr>
            <p:cNvPr id="73" name="Oval 19"/>
            <p:cNvSpPr>
              <a:spLocks noChangeArrowheads="1"/>
            </p:cNvSpPr>
            <p:nvPr/>
          </p:nvSpPr>
          <p:spPr bwMode="auto">
            <a:xfrm>
              <a:off x="7454525" y="3536691"/>
              <a:ext cx="995966" cy="993236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74" name="Shape 2784"/>
            <p:cNvSpPr/>
            <p:nvPr/>
          </p:nvSpPr>
          <p:spPr>
            <a:xfrm>
              <a:off x="7813518" y="3894256"/>
              <a:ext cx="277981" cy="278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sp>
        <p:nvSpPr>
          <p:cNvPr id="75" name="Shape 2587"/>
          <p:cNvSpPr/>
          <p:nvPr/>
        </p:nvSpPr>
        <p:spPr>
          <a:xfrm>
            <a:off x="9261475" y="1958975"/>
            <a:ext cx="1589088" cy="15890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grpSp>
        <p:nvGrpSpPr>
          <p:cNvPr id="76" name="Group 75"/>
          <p:cNvGrpSpPr>
            <a:grpSpLocks/>
          </p:cNvGrpSpPr>
          <p:nvPr/>
        </p:nvGrpSpPr>
        <p:grpSpPr bwMode="auto">
          <a:xfrm>
            <a:off x="1016000" y="3656013"/>
            <a:ext cx="2520950" cy="636587"/>
            <a:chOff x="2293907" y="2239870"/>
            <a:chExt cx="1478360" cy="384693"/>
          </a:xfrm>
        </p:grpSpPr>
        <p:sp>
          <p:nvSpPr>
            <p:cNvPr id="22547" name="Rectangle 26"/>
            <p:cNvSpPr>
              <a:spLocks noChangeArrowheads="1"/>
            </p:cNvSpPr>
            <p:nvPr/>
          </p:nvSpPr>
          <p:spPr bwMode="auto">
            <a:xfrm>
              <a:off x="2544676" y="2239870"/>
              <a:ext cx="1227591" cy="384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fa-IR" altLang="fa-IR" sz="1400">
                  <a:latin typeface="Source Sans Pro Light" pitchFamily="34" charset="0"/>
                  <a:cs typeface="B Titr" panose="00000700000000000000" pitchFamily="2" charset="-78"/>
                </a:rPr>
                <a:t>استراتژی کلی: گسترش کسب و کار در سال آینده</a:t>
              </a:r>
              <a:endParaRPr lang="en-US" altLang="fa-IR" sz="1400">
                <a:latin typeface="Source Sans Pro Light" pitchFamily="34" charset="0"/>
                <a:ea typeface="Open Sans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78" name="Shape 2778"/>
            <p:cNvSpPr/>
            <p:nvPr/>
          </p:nvSpPr>
          <p:spPr>
            <a:xfrm>
              <a:off x="2293907" y="2314698"/>
              <a:ext cx="279287" cy="280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79" name="Group 78"/>
          <p:cNvGrpSpPr>
            <a:grpSpLocks/>
          </p:cNvGrpSpPr>
          <p:nvPr/>
        </p:nvGrpSpPr>
        <p:grpSpPr bwMode="auto">
          <a:xfrm>
            <a:off x="5381625" y="2911475"/>
            <a:ext cx="1771650" cy="636588"/>
            <a:chOff x="4208956" y="2015875"/>
            <a:chExt cx="1495772" cy="714985"/>
          </a:xfrm>
        </p:grpSpPr>
        <p:sp>
          <p:nvSpPr>
            <p:cNvPr id="22545" name="Rectangle 29"/>
            <p:cNvSpPr>
              <a:spLocks noChangeArrowheads="1"/>
            </p:cNvSpPr>
            <p:nvPr/>
          </p:nvSpPr>
          <p:spPr bwMode="auto">
            <a:xfrm>
              <a:off x="4477137" y="2015875"/>
              <a:ext cx="1227591" cy="714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fa-IR" altLang="fa-IR" sz="1400">
                  <a:latin typeface="Source Sans Pro Light" pitchFamily="34" charset="0"/>
                  <a:cs typeface="B Titr" panose="00000700000000000000" pitchFamily="2" charset="-78"/>
                </a:rPr>
                <a:t>افزایش فروش 40 درصدی</a:t>
              </a:r>
              <a:endParaRPr lang="en-US" altLang="fa-IR" sz="1400">
                <a:latin typeface="Source Sans Pro Light" pitchFamily="34" charset="0"/>
                <a:ea typeface="Open Sans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81" name="Shape 2748"/>
            <p:cNvSpPr/>
            <p:nvPr/>
          </p:nvSpPr>
          <p:spPr>
            <a:xfrm>
              <a:off x="4208956" y="2220921"/>
              <a:ext cx="278782" cy="2799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82" name="Group 81"/>
          <p:cNvGrpSpPr>
            <a:grpSpLocks/>
          </p:cNvGrpSpPr>
          <p:nvPr/>
        </p:nvGrpSpPr>
        <p:grpSpPr bwMode="auto">
          <a:xfrm>
            <a:off x="3706813" y="6067425"/>
            <a:ext cx="1858962" cy="812800"/>
            <a:chOff x="6146185" y="2015877"/>
            <a:chExt cx="1494938" cy="917355"/>
          </a:xfrm>
        </p:grpSpPr>
        <p:sp>
          <p:nvSpPr>
            <p:cNvPr id="22543" name="Rectangle 32"/>
            <p:cNvSpPr>
              <a:spLocks noChangeArrowheads="1"/>
            </p:cNvSpPr>
            <p:nvPr/>
          </p:nvSpPr>
          <p:spPr bwMode="auto">
            <a:xfrm>
              <a:off x="6413532" y="2015877"/>
              <a:ext cx="1227591" cy="917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fa-IR" altLang="fa-IR" sz="1400">
                  <a:latin typeface="Source Sans Pro Light" pitchFamily="34" charset="0"/>
                  <a:cs typeface="B Titr" panose="00000700000000000000" pitchFamily="2" charset="-78"/>
                </a:rPr>
                <a:t>افزایش 20 درصدی مشتریان</a:t>
              </a:r>
              <a:endParaRPr lang="en-US" altLang="fa-IR" sz="1400">
                <a:latin typeface="Source Sans Pro Light" pitchFamily="34" charset="0"/>
                <a:ea typeface="Open Sans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84" name="Shape 2774"/>
            <p:cNvSpPr/>
            <p:nvPr/>
          </p:nvSpPr>
          <p:spPr>
            <a:xfrm>
              <a:off x="6146185" y="2279259"/>
              <a:ext cx="279582" cy="279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85" name="Group 84"/>
          <p:cNvGrpSpPr>
            <a:grpSpLocks/>
          </p:cNvGrpSpPr>
          <p:nvPr/>
        </p:nvGrpSpPr>
        <p:grpSpPr bwMode="auto">
          <a:xfrm>
            <a:off x="7926388" y="5307013"/>
            <a:ext cx="3868737" cy="1195387"/>
            <a:chOff x="8108036" y="2015877"/>
            <a:chExt cx="1469482" cy="1197724"/>
          </a:xfrm>
        </p:grpSpPr>
        <p:sp>
          <p:nvSpPr>
            <p:cNvPr id="22541" name="Rectangle 35"/>
            <p:cNvSpPr>
              <a:spLocks noChangeArrowheads="1"/>
            </p:cNvSpPr>
            <p:nvPr/>
          </p:nvSpPr>
          <p:spPr bwMode="auto">
            <a:xfrm>
              <a:off x="8349927" y="2015877"/>
              <a:ext cx="1227591" cy="1197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rtl="1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fa-IR" altLang="fa-IR" sz="1400">
                  <a:latin typeface="Source Sans Pro Light" pitchFamily="34" charset="0"/>
                  <a:cs typeface="B Titr" panose="00000700000000000000" pitchFamily="2" charset="-78"/>
                </a:rPr>
                <a:t>میتوان با استفاده از </a:t>
              </a:r>
              <a:r>
                <a:rPr lang="en-US" altLang="fa-IR" sz="1400">
                  <a:latin typeface="Source Sans Pro Light" pitchFamily="34" charset="0"/>
                  <a:cs typeface="B Titr" panose="00000700000000000000" pitchFamily="2" charset="-78"/>
                </a:rPr>
                <a:t>KPI</a:t>
              </a:r>
              <a:r>
                <a:rPr lang="fa-IR" altLang="fa-IR" sz="1400">
                  <a:latin typeface="Source Sans Pro Light" pitchFamily="34" charset="0"/>
                  <a:cs typeface="B Titr" panose="00000700000000000000" pitchFamily="2" charset="-78"/>
                </a:rPr>
                <a:t>  به صورت ماهانه یا فصلی میزان دستیابی به هدف یعنی افزایش فروش 40 درصدی را بررسی نمود تا در صورت عدم موفقیت اقدامات لازم دیگر انجام گیرد.</a:t>
              </a:r>
              <a:endParaRPr lang="en-US" altLang="fa-IR" sz="1400">
                <a:latin typeface="Source Sans Pro Light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87" name="Shape 2784"/>
            <p:cNvSpPr/>
            <p:nvPr/>
          </p:nvSpPr>
          <p:spPr>
            <a:xfrm>
              <a:off x="8108036" y="2427843"/>
              <a:ext cx="193559" cy="373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5" t="5708" r="33894" b="8333"/>
          <a:stretch>
            <a:fillRect/>
          </a:stretch>
        </p:blipFill>
        <p:spPr bwMode="auto">
          <a:xfrm>
            <a:off x="2728913" y="433388"/>
            <a:ext cx="6457950" cy="613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58"/>
          <p:cNvSpPr txBox="1">
            <a:spLocks noChangeArrowheads="1"/>
          </p:cNvSpPr>
          <p:nvPr/>
        </p:nvSpPr>
        <p:spPr bwMode="auto">
          <a:xfrm>
            <a:off x="4051300" y="841375"/>
            <a:ext cx="7818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قبل از انتخاب </a:t>
            </a:r>
            <a:r>
              <a:rPr lang="en-US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KPI</a:t>
            </a:r>
            <a:r>
              <a:rPr lang="fa-IR" altLang="fa-IR" sz="3200" b="1">
                <a:solidFill>
                  <a:srgbClr val="656D78"/>
                </a:solidFill>
                <a:latin typeface="Source Sans Pro" pitchFamily="34" charset="0"/>
                <a:ea typeface="Roboto" pitchFamily="2" charset="0"/>
                <a:cs typeface="EntezareZohoor 1 **" pitchFamily="2" charset="-78"/>
              </a:rPr>
              <a:t> ها به چه نکاتی باید توجه کرد؟</a:t>
            </a:r>
            <a:endParaRPr lang="en-US" altLang="fa-IR" sz="3200" b="1">
              <a:solidFill>
                <a:srgbClr val="656D78"/>
              </a:solidFill>
              <a:latin typeface="Source Sans Pro" pitchFamily="34" charset="0"/>
              <a:ea typeface="Roboto" pitchFamily="2" charset="0"/>
              <a:cs typeface="EntezareZohoor 1 **" pitchFamily="2" charset="-78"/>
            </a:endParaRPr>
          </a:p>
        </p:txBody>
      </p:sp>
      <p:grpSp>
        <p:nvGrpSpPr>
          <p:cNvPr id="76" name="Group 75"/>
          <p:cNvGrpSpPr>
            <a:grpSpLocks/>
          </p:cNvGrpSpPr>
          <p:nvPr/>
        </p:nvGrpSpPr>
        <p:grpSpPr bwMode="auto">
          <a:xfrm>
            <a:off x="1084263" y="2517775"/>
            <a:ext cx="1549400" cy="2016125"/>
            <a:chOff x="1119444" y="1820461"/>
            <a:chExt cx="1549577" cy="2016367"/>
          </a:xfrm>
        </p:grpSpPr>
        <p:grpSp>
          <p:nvGrpSpPr>
            <p:cNvPr id="24605" name="Group 30"/>
            <p:cNvGrpSpPr>
              <a:grpSpLocks/>
            </p:cNvGrpSpPr>
            <p:nvPr/>
          </p:nvGrpSpPr>
          <p:grpSpPr bwMode="auto">
            <a:xfrm>
              <a:off x="1119444" y="1820461"/>
              <a:ext cx="1549577" cy="2016367"/>
              <a:chOff x="1753508" y="2036763"/>
              <a:chExt cx="1797050" cy="2338388"/>
            </a:xfrm>
          </p:grpSpPr>
          <p:sp>
            <p:nvSpPr>
              <p:cNvPr id="80" name="Freeform 5"/>
              <p:cNvSpPr>
                <a:spLocks/>
              </p:cNvSpPr>
              <p:nvPr/>
            </p:nvSpPr>
            <p:spPr bwMode="auto">
              <a:xfrm>
                <a:off x="1753508" y="2165651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  <p:sp>
            <p:nvSpPr>
              <p:cNvPr id="81" name="Freeform 6"/>
              <p:cNvSpPr>
                <a:spLocks/>
              </p:cNvSpPr>
              <p:nvPr/>
            </p:nvSpPr>
            <p:spPr bwMode="auto">
              <a:xfrm>
                <a:off x="1753508" y="2036763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</p:grpSp>
        <p:sp>
          <p:nvSpPr>
            <p:cNvPr id="24606" name="TextBox 32"/>
            <p:cNvSpPr txBox="1">
              <a:spLocks noChangeArrowheads="1"/>
            </p:cNvSpPr>
            <p:nvPr/>
          </p:nvSpPr>
          <p:spPr bwMode="auto">
            <a:xfrm>
              <a:off x="1729746" y="2587606"/>
              <a:ext cx="328974" cy="707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fa-IR" sz="4000" b="1">
                  <a:solidFill>
                    <a:schemeClr val="bg1"/>
                  </a:solidFill>
                  <a:latin typeface="Roboto Black" pitchFamily="2" charset="0"/>
                  <a:ea typeface="Roboto Black" pitchFamily="2" charset="0"/>
                  <a:cs typeface="Roboto Black" pitchFamily="2" charset="0"/>
                </a:rPr>
                <a:t>1</a:t>
              </a:r>
            </a:p>
          </p:txBody>
        </p:sp>
      </p:grpSp>
      <p:grpSp>
        <p:nvGrpSpPr>
          <p:cNvPr id="82" name="Group 81"/>
          <p:cNvGrpSpPr>
            <a:grpSpLocks/>
          </p:cNvGrpSpPr>
          <p:nvPr/>
        </p:nvGrpSpPr>
        <p:grpSpPr bwMode="auto">
          <a:xfrm>
            <a:off x="3167063" y="2509838"/>
            <a:ext cx="1549400" cy="2016125"/>
            <a:chOff x="2793779" y="1840928"/>
            <a:chExt cx="1549577" cy="2016367"/>
          </a:xfrm>
        </p:grpSpPr>
        <p:grpSp>
          <p:nvGrpSpPr>
            <p:cNvPr id="24601" name="Group 36"/>
            <p:cNvGrpSpPr>
              <a:grpSpLocks/>
            </p:cNvGrpSpPr>
            <p:nvPr/>
          </p:nvGrpSpPr>
          <p:grpSpPr bwMode="auto">
            <a:xfrm>
              <a:off x="2793779" y="1840928"/>
              <a:ext cx="1549577" cy="2016367"/>
              <a:chOff x="1753508" y="2036763"/>
              <a:chExt cx="1797050" cy="2338388"/>
            </a:xfrm>
          </p:grpSpPr>
          <p:sp>
            <p:nvSpPr>
              <p:cNvPr id="86" name="Freeform 5"/>
              <p:cNvSpPr>
                <a:spLocks/>
              </p:cNvSpPr>
              <p:nvPr/>
            </p:nvSpPr>
            <p:spPr bwMode="auto">
              <a:xfrm>
                <a:off x="1753508" y="2165651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1753508" y="2036763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</p:grpSp>
        <p:sp>
          <p:nvSpPr>
            <p:cNvPr id="24602" name="TextBox 37"/>
            <p:cNvSpPr txBox="1">
              <a:spLocks noChangeArrowheads="1"/>
            </p:cNvSpPr>
            <p:nvPr/>
          </p:nvSpPr>
          <p:spPr bwMode="auto">
            <a:xfrm>
              <a:off x="3326265" y="2604386"/>
              <a:ext cx="47160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fa-IR" sz="4000" b="1">
                  <a:solidFill>
                    <a:schemeClr val="bg1"/>
                  </a:solidFill>
                  <a:latin typeface="Roboto Black" pitchFamily="2" charset="0"/>
                  <a:ea typeface="Roboto Black" pitchFamily="2" charset="0"/>
                  <a:cs typeface="Roboto Black" pitchFamily="2" charset="0"/>
                </a:rPr>
                <a:t>2</a:t>
              </a:r>
            </a:p>
          </p:txBody>
        </p:sp>
      </p:grpSp>
      <p:grpSp>
        <p:nvGrpSpPr>
          <p:cNvPr id="88" name="Group 87"/>
          <p:cNvGrpSpPr>
            <a:grpSpLocks/>
          </p:cNvGrpSpPr>
          <p:nvPr/>
        </p:nvGrpSpPr>
        <p:grpSpPr bwMode="auto">
          <a:xfrm>
            <a:off x="5253038" y="2525713"/>
            <a:ext cx="1549400" cy="2016125"/>
            <a:chOff x="4496012" y="1845687"/>
            <a:chExt cx="1549577" cy="2016367"/>
          </a:xfrm>
        </p:grpSpPr>
        <p:grpSp>
          <p:nvGrpSpPr>
            <p:cNvPr id="24597" name="Group 42"/>
            <p:cNvGrpSpPr>
              <a:grpSpLocks/>
            </p:cNvGrpSpPr>
            <p:nvPr/>
          </p:nvGrpSpPr>
          <p:grpSpPr bwMode="auto">
            <a:xfrm>
              <a:off x="4496012" y="1845687"/>
              <a:ext cx="1549577" cy="2016367"/>
              <a:chOff x="1753508" y="2036763"/>
              <a:chExt cx="1797050" cy="2338388"/>
            </a:xfrm>
          </p:grpSpPr>
          <p:sp>
            <p:nvSpPr>
              <p:cNvPr id="92" name="Freeform 5"/>
              <p:cNvSpPr>
                <a:spLocks/>
              </p:cNvSpPr>
              <p:nvPr/>
            </p:nvSpPr>
            <p:spPr bwMode="auto">
              <a:xfrm>
                <a:off x="1753508" y="2165651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  <p:sp>
            <p:nvSpPr>
              <p:cNvPr id="93" name="Freeform 6"/>
              <p:cNvSpPr>
                <a:spLocks/>
              </p:cNvSpPr>
              <p:nvPr/>
            </p:nvSpPr>
            <p:spPr bwMode="auto">
              <a:xfrm>
                <a:off x="1753508" y="2036763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</p:grpSp>
        <p:sp>
          <p:nvSpPr>
            <p:cNvPr id="24598" name="TextBox 43"/>
            <p:cNvSpPr txBox="1">
              <a:spLocks noChangeArrowheads="1"/>
            </p:cNvSpPr>
            <p:nvPr/>
          </p:nvSpPr>
          <p:spPr bwMode="auto">
            <a:xfrm>
              <a:off x="5040416" y="2605466"/>
              <a:ext cx="454022" cy="707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fa-IR" sz="4000" b="1">
                  <a:solidFill>
                    <a:schemeClr val="bg1"/>
                  </a:solidFill>
                  <a:latin typeface="Roboto Black" pitchFamily="2" charset="0"/>
                  <a:ea typeface="Roboto Black" pitchFamily="2" charset="0"/>
                  <a:cs typeface="Roboto Black" pitchFamily="2" charset="0"/>
                </a:rPr>
                <a:t>3</a:t>
              </a:r>
            </a:p>
          </p:txBody>
        </p:sp>
      </p:grpSp>
      <p:grpSp>
        <p:nvGrpSpPr>
          <p:cNvPr id="94" name="Group 93"/>
          <p:cNvGrpSpPr>
            <a:grpSpLocks/>
          </p:cNvGrpSpPr>
          <p:nvPr/>
        </p:nvGrpSpPr>
        <p:grpSpPr bwMode="auto">
          <a:xfrm>
            <a:off x="7340600" y="2541588"/>
            <a:ext cx="1549400" cy="2016125"/>
            <a:chOff x="6176959" y="1840928"/>
            <a:chExt cx="1549577" cy="2016367"/>
          </a:xfrm>
        </p:grpSpPr>
        <p:grpSp>
          <p:nvGrpSpPr>
            <p:cNvPr id="24593" name="Group 48"/>
            <p:cNvGrpSpPr>
              <a:grpSpLocks/>
            </p:cNvGrpSpPr>
            <p:nvPr/>
          </p:nvGrpSpPr>
          <p:grpSpPr bwMode="auto">
            <a:xfrm>
              <a:off x="6176959" y="1840928"/>
              <a:ext cx="1549577" cy="2016367"/>
              <a:chOff x="1753508" y="2036763"/>
              <a:chExt cx="1797050" cy="2338388"/>
            </a:xfrm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1753508" y="2165651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1753508" y="2036763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</p:grpSp>
        <p:sp>
          <p:nvSpPr>
            <p:cNvPr id="24594" name="TextBox 49"/>
            <p:cNvSpPr txBox="1">
              <a:spLocks noChangeArrowheads="1"/>
            </p:cNvSpPr>
            <p:nvPr/>
          </p:nvSpPr>
          <p:spPr bwMode="auto">
            <a:xfrm>
              <a:off x="6711109" y="2598548"/>
              <a:ext cx="481277" cy="707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fa-IR" sz="4000" b="1">
                  <a:solidFill>
                    <a:schemeClr val="bg1"/>
                  </a:solidFill>
                  <a:latin typeface="Roboto Black" pitchFamily="2" charset="0"/>
                  <a:ea typeface="Roboto Black" pitchFamily="2" charset="0"/>
                  <a:cs typeface="Roboto Black" pitchFamily="2" charset="0"/>
                </a:rPr>
                <a:t>4</a:t>
              </a:r>
            </a:p>
          </p:txBody>
        </p:sp>
      </p:grpSp>
      <p:grpSp>
        <p:nvGrpSpPr>
          <p:cNvPr id="100" name="Group 99"/>
          <p:cNvGrpSpPr>
            <a:grpSpLocks/>
          </p:cNvGrpSpPr>
          <p:nvPr/>
        </p:nvGrpSpPr>
        <p:grpSpPr bwMode="auto">
          <a:xfrm>
            <a:off x="9423400" y="2541588"/>
            <a:ext cx="1549400" cy="2016125"/>
            <a:chOff x="7854992" y="1844757"/>
            <a:chExt cx="1549577" cy="2016367"/>
          </a:xfrm>
        </p:grpSpPr>
        <p:grpSp>
          <p:nvGrpSpPr>
            <p:cNvPr id="24589" name="Group 54"/>
            <p:cNvGrpSpPr>
              <a:grpSpLocks/>
            </p:cNvGrpSpPr>
            <p:nvPr/>
          </p:nvGrpSpPr>
          <p:grpSpPr bwMode="auto">
            <a:xfrm>
              <a:off x="7854992" y="1844757"/>
              <a:ext cx="1549577" cy="2016367"/>
              <a:chOff x="1753508" y="2036763"/>
              <a:chExt cx="1797050" cy="2338388"/>
            </a:xfrm>
          </p:grpSpPr>
          <p:sp>
            <p:nvSpPr>
              <p:cNvPr id="104" name="Freeform 5"/>
              <p:cNvSpPr>
                <a:spLocks/>
              </p:cNvSpPr>
              <p:nvPr/>
            </p:nvSpPr>
            <p:spPr bwMode="auto">
              <a:xfrm>
                <a:off x="1753508" y="2165651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  <p:sp>
            <p:nvSpPr>
              <p:cNvPr id="105" name="Freeform 6"/>
              <p:cNvSpPr>
                <a:spLocks/>
              </p:cNvSpPr>
              <p:nvPr/>
            </p:nvSpPr>
            <p:spPr bwMode="auto">
              <a:xfrm>
                <a:off x="1753508" y="2036763"/>
                <a:ext cx="1797050" cy="2209500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</p:grpSp>
        <p:sp>
          <p:nvSpPr>
            <p:cNvPr id="24590" name="TextBox 55"/>
            <p:cNvSpPr txBox="1">
              <a:spLocks noChangeArrowheads="1"/>
            </p:cNvSpPr>
            <p:nvPr/>
          </p:nvSpPr>
          <p:spPr bwMode="auto">
            <a:xfrm>
              <a:off x="8385135" y="2577844"/>
              <a:ext cx="489292" cy="707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fa-IR" sz="4000" b="1">
                  <a:solidFill>
                    <a:schemeClr val="bg1"/>
                  </a:solidFill>
                  <a:latin typeface="Roboto Black" pitchFamily="2" charset="0"/>
                  <a:ea typeface="Roboto Black" pitchFamily="2" charset="0"/>
                  <a:cs typeface="Roboto Black" pitchFamily="2" charset="0"/>
                </a:rPr>
                <a:t>5</a:t>
              </a:r>
            </a:p>
          </p:txBody>
        </p:sp>
      </p:grpSp>
      <p:sp>
        <p:nvSpPr>
          <p:cNvPr id="106" name="Rectangle 105"/>
          <p:cNvSpPr>
            <a:spLocks noChangeArrowheads="1"/>
          </p:cNvSpPr>
          <p:nvPr/>
        </p:nvSpPr>
        <p:spPr bwMode="auto">
          <a:xfrm>
            <a:off x="601663" y="4873625"/>
            <a:ext cx="2185987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انتخاب </a:t>
            </a:r>
            <a:r>
              <a:rPr lang="en-US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KPI</a:t>
            </a: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 ها متناسب با نیاز سازمان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107" name="Rectangle 106"/>
          <p:cNvSpPr>
            <a:spLocks noChangeArrowheads="1"/>
          </p:cNvSpPr>
          <p:nvPr/>
        </p:nvSpPr>
        <p:spPr bwMode="auto">
          <a:xfrm>
            <a:off x="2897188" y="4872038"/>
            <a:ext cx="208756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KPI</a:t>
            </a: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 ها هم راستا با استراتژی های انتخابی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108" name="Rectangle 107"/>
          <p:cNvSpPr>
            <a:spLocks noChangeArrowheads="1"/>
          </p:cNvSpPr>
          <p:nvPr/>
        </p:nvSpPr>
        <p:spPr bwMode="auto">
          <a:xfrm>
            <a:off x="4956175" y="4845050"/>
            <a:ext cx="20875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KPI</a:t>
            </a: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 ها جوابگوی سوالات سیستم 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109" name="Rectangle 108"/>
          <p:cNvSpPr>
            <a:spLocks noChangeArrowheads="1"/>
          </p:cNvSpPr>
          <p:nvPr/>
        </p:nvSpPr>
        <p:spPr bwMode="auto">
          <a:xfrm>
            <a:off x="7072313" y="4872038"/>
            <a:ext cx="20859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KPI</a:t>
            </a: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 ها سومندی کلی نصیب سیستم میکنند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  <p:sp>
        <p:nvSpPr>
          <p:cNvPr id="110" name="Rectangle 109"/>
          <p:cNvSpPr>
            <a:spLocks noChangeArrowheads="1"/>
          </p:cNvSpPr>
          <p:nvPr/>
        </p:nvSpPr>
        <p:spPr bwMode="auto">
          <a:xfrm>
            <a:off x="9102725" y="4845050"/>
            <a:ext cx="21971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KPI</a:t>
            </a:r>
            <a:r>
              <a:rPr lang="fa-IR" altLang="fa-IR" sz="1800">
                <a:solidFill>
                  <a:srgbClr val="656D78"/>
                </a:solidFill>
                <a:latin typeface="Source Sans Pro Light" pitchFamily="34" charset="0"/>
                <a:ea typeface="Roboto Light" pitchFamily="2" charset="0"/>
                <a:cs typeface="B Homa" panose="00000400000000000000" pitchFamily="2" charset="-78"/>
              </a:rPr>
              <a:t> ها جامع و نشان دهنده تمام جوانب باشد.</a:t>
            </a:r>
            <a:endParaRPr lang="en-US" altLang="fa-IR" sz="1800">
              <a:solidFill>
                <a:srgbClr val="656D78"/>
              </a:solidFill>
              <a:latin typeface="Source Sans Pro Light" pitchFamily="34" charset="0"/>
              <a:ea typeface="Roboto Light" pitchFamily="2" charset="0"/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971" b="3971"/>
          <a:stretch>
            <a:fillRect/>
          </a:stretch>
        </p:blipFill>
        <p:spPr>
          <a:xfrm>
            <a:off x="-146050" y="749300"/>
            <a:ext cx="12192000" cy="6858000"/>
          </a:xfrm>
        </p:spPr>
      </p:pic>
      <p:sp>
        <p:nvSpPr>
          <p:cNvPr id="11" name="Rectangle 10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46000">
                <a:schemeClr val="tx1">
                  <a:lumMod val="75000"/>
                  <a:alpha val="78000"/>
                </a:schemeClr>
              </a:gs>
              <a:gs pos="100000">
                <a:schemeClr val="tx1">
                  <a:lumMod val="75000"/>
                  <a:alpha val="78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52600" y="2979738"/>
            <a:ext cx="80978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fa-IR" sz="4400" b="1">
                <a:solidFill>
                  <a:schemeClr val="bg1"/>
                </a:solidFill>
                <a:latin typeface="Source Sans Pro" pitchFamily="34" charset="0"/>
                <a:cs typeface="Entezar     &lt;---------" pitchFamily="2" charset="-78"/>
              </a:rPr>
              <a:t>مراحل ساخت شاخص های کلیدی عملکرد</a:t>
            </a:r>
            <a:endParaRPr lang="en-US" altLang="fa-IR" sz="4400" b="1">
              <a:solidFill>
                <a:schemeClr val="bg1"/>
              </a:solidFill>
              <a:latin typeface="Source Sans Pro" pitchFamily="34" charset="0"/>
              <a:cs typeface="Entezar     &lt;---------" pitchFamily="2" charset="-78"/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419100" y="1828800"/>
            <a:ext cx="914400" cy="3070225"/>
            <a:chOff x="419450" y="1828800"/>
            <a:chExt cx="914400" cy="3070371"/>
          </a:xfrm>
        </p:grpSpPr>
        <p:sp>
          <p:nvSpPr>
            <p:cNvPr id="25608" name="Rectangle 22"/>
            <p:cNvSpPr>
              <a:spLocks noChangeArrowheads="1"/>
            </p:cNvSpPr>
            <p:nvPr/>
          </p:nvSpPr>
          <p:spPr bwMode="auto">
            <a:xfrm>
              <a:off x="419450" y="1828800"/>
              <a:ext cx="914400" cy="30703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fa-IR" altLang="fa-IR" sz="1800"/>
            </a:p>
          </p:txBody>
        </p:sp>
        <p:sp>
          <p:nvSpPr>
            <p:cNvPr id="25609" name="Freeform 23"/>
            <p:cNvSpPr>
              <a:spLocks noEditPoints="1"/>
            </p:cNvSpPr>
            <p:nvPr/>
          </p:nvSpPr>
          <p:spPr bwMode="auto">
            <a:xfrm rot="16200000" flipV="1">
              <a:off x="693770" y="3181105"/>
              <a:ext cx="365760" cy="365760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2147483646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0 h 176"/>
                <a:gd name="T28" fmla="*/ 0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0 h 176"/>
                <a:gd name="T36" fmla="*/ 2147483646 w 176"/>
                <a:gd name="T37" fmla="*/ 2147483646 h 176"/>
                <a:gd name="T38" fmla="*/ 2147483646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76"/>
                <a:gd name="T70" fmla="*/ 0 h 176"/>
                <a:gd name="T71" fmla="*/ 176 w 176"/>
                <a:gd name="T72" fmla="*/ 176 h 1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76" h="176">
                  <a:moveTo>
                    <a:pt x="91" y="57"/>
                  </a:moveTo>
                  <a:cubicBezTo>
                    <a:pt x="90" y="56"/>
                    <a:pt x="89" y="56"/>
                    <a:pt x="88" y="56"/>
                  </a:cubicBezTo>
                  <a:cubicBezTo>
                    <a:pt x="87" y="56"/>
                    <a:pt x="86" y="56"/>
                    <a:pt x="85" y="5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8"/>
                    <a:pt x="40" y="99"/>
                    <a:pt x="40" y="100"/>
                  </a:cubicBezTo>
                  <a:cubicBezTo>
                    <a:pt x="40" y="102"/>
                    <a:pt x="42" y="104"/>
                    <a:pt x="44" y="104"/>
                  </a:cubicBezTo>
                  <a:cubicBezTo>
                    <a:pt x="45" y="104"/>
                    <a:pt x="46" y="104"/>
                    <a:pt x="47" y="103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4"/>
                    <a:pt x="131" y="104"/>
                    <a:pt x="132" y="104"/>
                  </a:cubicBezTo>
                  <a:cubicBezTo>
                    <a:pt x="134" y="104"/>
                    <a:pt x="136" y="102"/>
                    <a:pt x="136" y="100"/>
                  </a:cubicBezTo>
                  <a:cubicBezTo>
                    <a:pt x="136" y="99"/>
                    <a:pt x="136" y="98"/>
                    <a:pt x="135" y="97"/>
                  </a:cubicBezTo>
                  <a:lnTo>
                    <a:pt x="91" y="57"/>
                  </a:lnTo>
                  <a:close/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68"/>
                  </a:move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PC - Color Deep Purple">
      <a:dk1>
        <a:srgbClr val="656D78"/>
      </a:dk1>
      <a:lt1>
        <a:srgbClr val="FFFFFF"/>
      </a:lt1>
      <a:dk2>
        <a:srgbClr val="44546A"/>
      </a:dk2>
      <a:lt2>
        <a:srgbClr val="E7E6E6"/>
      </a:lt2>
      <a:accent1>
        <a:srgbClr val="7E57C2"/>
      </a:accent1>
      <a:accent2>
        <a:srgbClr val="673AB7"/>
      </a:accent2>
      <a:accent3>
        <a:srgbClr val="5E35B1"/>
      </a:accent3>
      <a:accent4>
        <a:srgbClr val="512DA8"/>
      </a:accent4>
      <a:accent5>
        <a:srgbClr val="4527A0"/>
      </a:accent5>
      <a:accent6>
        <a:srgbClr val="311B92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2E75B6"/>
        </a:solidFill>
        <a:ln w="0">
          <a:solidFill>
            <a:srgbClr val="000000"/>
          </a:solidFill>
          <a:prstDash val="solid"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2456</TotalTime>
  <Words>779</Words>
  <Application>Microsoft Office PowerPoint</Application>
  <PresentationFormat>Widescreen</PresentationFormat>
  <Paragraphs>155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46" baseType="lpstr">
      <vt:lpstr>Roboto Black</vt:lpstr>
      <vt:lpstr>Calibri Light</vt:lpstr>
      <vt:lpstr>FontAwesome</vt:lpstr>
      <vt:lpstr>Helvetica Neue</vt:lpstr>
      <vt:lpstr>Roboto Light</vt:lpstr>
      <vt:lpstr>Britannic Bold</vt:lpstr>
      <vt:lpstr>Arial</vt:lpstr>
      <vt:lpstr>B Homa</vt:lpstr>
      <vt:lpstr>Wingdings</vt:lpstr>
      <vt:lpstr>Gill Sans</vt:lpstr>
      <vt:lpstr>Open Sans</vt:lpstr>
      <vt:lpstr>Source Sans Pro Black</vt:lpstr>
      <vt:lpstr>Waltograph UI</vt:lpstr>
      <vt:lpstr>Entezar     &lt;---------</vt:lpstr>
      <vt:lpstr>B Titr</vt:lpstr>
      <vt:lpstr>Source Sans Pro Light</vt:lpstr>
      <vt:lpstr>Cooper Black</vt:lpstr>
      <vt:lpstr>Roboto</vt:lpstr>
      <vt:lpstr>宋体</vt:lpstr>
      <vt:lpstr>Calibri</vt:lpstr>
      <vt:lpstr>Raleway</vt:lpstr>
      <vt:lpstr>Blackoak Std</vt:lpstr>
      <vt:lpstr>Source Sans Pro</vt:lpstr>
      <vt:lpstr>EntezareZohoor 1 **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</dc:creator>
  <cp:lastModifiedBy>Mohammad</cp:lastModifiedBy>
  <cp:revision>324</cp:revision>
  <dcterms:created xsi:type="dcterms:W3CDTF">2016-03-21T10:23:29Z</dcterms:created>
  <dcterms:modified xsi:type="dcterms:W3CDTF">2020-10-10T13:50:46Z</dcterms:modified>
</cp:coreProperties>
</file>