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AA71EA-876C-45F1-B91F-FA3C54FA79B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CF0228A-DEEC-48E1-8EAA-5264EE18361A}">
      <dgm:prSet phldrT="[Text]" custT="1"/>
      <dgm:spPr>
        <a:solidFill>
          <a:srgbClr val="CAB8B8"/>
        </a:solidFill>
        <a:ln>
          <a:noFill/>
        </a:ln>
      </dgm:spPr>
      <dgm:t>
        <a:bodyPr/>
        <a:lstStyle/>
        <a:p>
          <a:r>
            <a:rPr lang="fa-IR" sz="2800" b="1" kern="1200" dirty="0" smtClean="0">
              <a:solidFill>
                <a:schemeClr val="tx1"/>
              </a:solidFill>
              <a:latin typeface="Adobe Arabic" panose="02040503050201020203" pitchFamily="18" charset="-78"/>
              <a:ea typeface="+mn-ea"/>
              <a:cs typeface="B Homa" panose="00000400000000000000" pitchFamily="2" charset="-78"/>
            </a:rPr>
            <a:t>ابعاد طراحی شهری</a:t>
          </a:r>
          <a:endParaRPr lang="en-US" sz="2800" b="1" kern="1200" dirty="0">
            <a:solidFill>
              <a:schemeClr val="tx1"/>
            </a:solidFill>
            <a:latin typeface="Adobe Arabic" panose="02040503050201020203" pitchFamily="18" charset="-78"/>
            <a:ea typeface="+mn-ea"/>
            <a:cs typeface="B Homa" panose="00000400000000000000" pitchFamily="2" charset="-78"/>
          </a:endParaRPr>
        </a:p>
      </dgm:t>
    </dgm:pt>
    <dgm:pt modelId="{F0C420A5-98E8-4F06-B2D9-182D124525F1}" type="parTrans" cxnId="{A4D0EE20-1B79-4BA3-91A7-D10085B170E2}">
      <dgm:prSet/>
      <dgm:spPr/>
      <dgm:t>
        <a:bodyPr/>
        <a:lstStyle/>
        <a:p>
          <a:endParaRPr lang="en-US"/>
        </a:p>
      </dgm:t>
    </dgm:pt>
    <dgm:pt modelId="{FD30500C-DDF3-474A-8BFE-5C9AC7DF5EA6}" type="sibTrans" cxnId="{A4D0EE20-1B79-4BA3-91A7-D10085B170E2}">
      <dgm:prSet/>
      <dgm:spPr/>
      <dgm:t>
        <a:bodyPr/>
        <a:lstStyle/>
        <a:p>
          <a:endParaRPr lang="en-US"/>
        </a:p>
      </dgm:t>
    </dgm:pt>
    <dgm:pt modelId="{A544F77F-984B-4ABC-884F-5E0B88D8157B}">
      <dgm:prSet phldrT="[Text]" custT="1"/>
      <dgm:spPr>
        <a:solidFill>
          <a:srgbClr val="CAB8B8"/>
        </a:solidFill>
        <a:ln>
          <a:noFill/>
        </a:ln>
      </dgm:spPr>
      <dgm:t>
        <a:bodyPr/>
        <a:lstStyle/>
        <a:p>
          <a:r>
            <a:rPr lang="fa-IR" sz="2500" kern="1200" dirty="0" smtClean="0">
              <a:solidFill>
                <a:schemeClr val="tx1"/>
              </a:solidFill>
              <a:latin typeface="Adobe Arabic" panose="02040503050201020203" pitchFamily="18" charset="-78"/>
              <a:ea typeface="+mn-ea"/>
              <a:cs typeface="B Homa" panose="00000400000000000000" pitchFamily="2" charset="-78"/>
            </a:rPr>
            <a:t>بعد عملکردی</a:t>
          </a:r>
          <a:endParaRPr lang="en-US" sz="2500" kern="1200" dirty="0">
            <a:solidFill>
              <a:schemeClr val="tx1"/>
            </a:solidFill>
            <a:latin typeface="Adobe Arabic" panose="02040503050201020203" pitchFamily="18" charset="-78"/>
            <a:ea typeface="+mn-ea"/>
            <a:cs typeface="B Homa" panose="00000400000000000000" pitchFamily="2" charset="-78"/>
          </a:endParaRPr>
        </a:p>
      </dgm:t>
    </dgm:pt>
    <dgm:pt modelId="{8AC6B083-7842-4E4D-B8FE-5D5E4DD453BA}" type="parTrans" cxnId="{B4D09F29-9138-4687-B884-521F8E660E5F}">
      <dgm:prSet/>
      <dgm:spPr>
        <a:ln>
          <a:solidFill>
            <a:srgbClr val="CEB2CC"/>
          </a:solidFill>
        </a:ln>
      </dgm:spPr>
      <dgm:t>
        <a:bodyPr/>
        <a:lstStyle/>
        <a:p>
          <a:endParaRPr lang="en-US"/>
        </a:p>
      </dgm:t>
    </dgm:pt>
    <dgm:pt modelId="{75D51063-BBFE-4C48-B234-25589BAF5B1A}" type="sibTrans" cxnId="{B4D09F29-9138-4687-B884-521F8E660E5F}">
      <dgm:prSet/>
      <dgm:spPr/>
      <dgm:t>
        <a:bodyPr/>
        <a:lstStyle/>
        <a:p>
          <a:endParaRPr lang="en-US"/>
        </a:p>
      </dgm:t>
    </dgm:pt>
    <dgm:pt modelId="{E4CD6A00-5684-48F0-9E4C-6737E1F997CD}">
      <dgm:prSet phldrT="[Text]" custT="1"/>
      <dgm:spPr>
        <a:solidFill>
          <a:srgbClr val="CAB8B8"/>
        </a:solidFill>
        <a:ln>
          <a:noFill/>
        </a:ln>
      </dgm:spPr>
      <dgm:t>
        <a:bodyPr/>
        <a:lstStyle/>
        <a:p>
          <a:r>
            <a:rPr lang="fa-IR" sz="2500" kern="1200" dirty="0" smtClean="0">
              <a:solidFill>
                <a:schemeClr val="tx1"/>
              </a:solidFill>
              <a:latin typeface="Adobe Arabic" panose="02040503050201020203" pitchFamily="18" charset="-78"/>
              <a:ea typeface="+mn-ea"/>
              <a:cs typeface="B Homa" panose="00000400000000000000" pitchFamily="2" charset="-78"/>
            </a:rPr>
            <a:t>بعد زیبایی شناختی</a:t>
          </a:r>
          <a:endParaRPr lang="en-US" sz="2500" kern="1200" dirty="0">
            <a:solidFill>
              <a:schemeClr val="tx1"/>
            </a:solidFill>
            <a:latin typeface="Adobe Arabic" panose="02040503050201020203" pitchFamily="18" charset="-78"/>
            <a:ea typeface="+mn-ea"/>
            <a:cs typeface="B Homa" panose="00000400000000000000" pitchFamily="2" charset="-78"/>
          </a:endParaRPr>
        </a:p>
      </dgm:t>
    </dgm:pt>
    <dgm:pt modelId="{BF757E95-17D5-4BEF-B495-7AC30A15D146}" type="parTrans" cxnId="{534464BA-BB3F-4DC2-9627-21133A2A6B25}">
      <dgm:prSet/>
      <dgm:spPr>
        <a:ln>
          <a:solidFill>
            <a:srgbClr val="CEB2CC"/>
          </a:solidFill>
        </a:ln>
      </dgm:spPr>
      <dgm:t>
        <a:bodyPr/>
        <a:lstStyle/>
        <a:p>
          <a:endParaRPr lang="en-US"/>
        </a:p>
      </dgm:t>
    </dgm:pt>
    <dgm:pt modelId="{5DF5073D-35F1-44BB-9A5E-CB2C6C97E576}" type="sibTrans" cxnId="{534464BA-BB3F-4DC2-9627-21133A2A6B25}">
      <dgm:prSet/>
      <dgm:spPr/>
      <dgm:t>
        <a:bodyPr/>
        <a:lstStyle/>
        <a:p>
          <a:endParaRPr lang="en-US"/>
        </a:p>
      </dgm:t>
    </dgm:pt>
    <dgm:pt modelId="{5EE84D33-6A6D-4F66-96CC-E1BE1D661D55}">
      <dgm:prSet phldrT="[Text]" custT="1"/>
      <dgm:spPr>
        <a:solidFill>
          <a:srgbClr val="CAB8B8"/>
        </a:solidFill>
        <a:ln>
          <a:noFill/>
        </a:ln>
      </dgm:spPr>
      <dgm:t>
        <a:bodyPr/>
        <a:lstStyle/>
        <a:p>
          <a:r>
            <a:rPr lang="fa-IR" sz="2000" dirty="0" smtClean="0">
              <a:solidFill>
                <a:schemeClr val="tx1"/>
              </a:solidFill>
              <a:latin typeface="Adobe Arabic" panose="02040503050201020203" pitchFamily="18" charset="-78"/>
              <a:cs typeface="B Homa" panose="00000400000000000000" pitchFamily="2" charset="-78"/>
            </a:rPr>
            <a:t>1.خط آسمان 2.استخوان بندی 3.دیدها 4رابطه توده فضا 5.نفوذپذیری</a:t>
          </a:r>
          <a:endParaRPr lang="en-US" sz="2000" dirty="0">
            <a:solidFill>
              <a:schemeClr val="tx1"/>
            </a:solidFill>
            <a:latin typeface="Adobe Arabic" panose="02040503050201020203" pitchFamily="18" charset="-78"/>
            <a:cs typeface="B Homa" panose="00000400000000000000" pitchFamily="2" charset="-78"/>
          </a:endParaRPr>
        </a:p>
      </dgm:t>
    </dgm:pt>
    <dgm:pt modelId="{13834315-9B8F-4228-8C2A-795582B15850}" type="parTrans" cxnId="{B0AE9934-E11B-40AE-869F-9450B09F6C2F}">
      <dgm:prSet/>
      <dgm:spPr>
        <a:ln>
          <a:solidFill>
            <a:srgbClr val="CEB2CC"/>
          </a:solidFill>
        </a:ln>
      </dgm:spPr>
      <dgm:t>
        <a:bodyPr/>
        <a:lstStyle/>
        <a:p>
          <a:endParaRPr lang="en-US"/>
        </a:p>
      </dgm:t>
    </dgm:pt>
    <dgm:pt modelId="{149A799F-DEFD-4F1A-91FA-15C224931D0B}" type="sibTrans" cxnId="{B0AE9934-E11B-40AE-869F-9450B09F6C2F}">
      <dgm:prSet/>
      <dgm:spPr/>
      <dgm:t>
        <a:bodyPr/>
        <a:lstStyle/>
        <a:p>
          <a:endParaRPr lang="en-US"/>
        </a:p>
      </dgm:t>
    </dgm:pt>
    <dgm:pt modelId="{D41A1AAC-EDDD-455C-9797-314485DD2FF3}">
      <dgm:prSet custT="1"/>
      <dgm:spPr>
        <a:solidFill>
          <a:srgbClr val="CAB8B8"/>
        </a:solidFill>
        <a:ln>
          <a:noFill/>
        </a:ln>
      </dgm:spPr>
      <dgm:t>
        <a:bodyPr/>
        <a:lstStyle/>
        <a:p>
          <a:r>
            <a:rPr lang="fa-IR" sz="2500" kern="1200" dirty="0" smtClean="0">
              <a:solidFill>
                <a:schemeClr val="tx1"/>
              </a:solidFill>
              <a:latin typeface="Adobe Arabic" panose="02040503050201020203" pitchFamily="18" charset="-78"/>
              <a:ea typeface="+mn-ea"/>
              <a:cs typeface="B Homa" panose="00000400000000000000" pitchFamily="2" charset="-78"/>
            </a:rPr>
            <a:t>بعد زیست محیطی</a:t>
          </a:r>
          <a:endParaRPr lang="en-US" sz="2500" kern="1200" dirty="0">
            <a:solidFill>
              <a:schemeClr val="tx1"/>
            </a:solidFill>
            <a:latin typeface="Adobe Arabic" panose="02040503050201020203" pitchFamily="18" charset="-78"/>
            <a:ea typeface="+mn-ea"/>
            <a:cs typeface="B Homa" panose="00000400000000000000" pitchFamily="2" charset="-78"/>
          </a:endParaRPr>
        </a:p>
      </dgm:t>
    </dgm:pt>
    <dgm:pt modelId="{CDADA936-78C4-49CD-95B7-7C0691CF4D45}" type="parTrans" cxnId="{39802C3B-2F81-4ED9-A3DB-E3E912250118}">
      <dgm:prSet/>
      <dgm:spPr>
        <a:ln>
          <a:solidFill>
            <a:srgbClr val="CEB2CC"/>
          </a:solidFill>
        </a:ln>
      </dgm:spPr>
      <dgm:t>
        <a:bodyPr/>
        <a:lstStyle/>
        <a:p>
          <a:endParaRPr lang="en-US"/>
        </a:p>
      </dgm:t>
    </dgm:pt>
    <dgm:pt modelId="{C6AB534C-0682-46B3-B376-680C46F19FB3}" type="sibTrans" cxnId="{39802C3B-2F81-4ED9-A3DB-E3E912250118}">
      <dgm:prSet/>
      <dgm:spPr/>
      <dgm:t>
        <a:bodyPr/>
        <a:lstStyle/>
        <a:p>
          <a:endParaRPr lang="en-US"/>
        </a:p>
      </dgm:t>
    </dgm:pt>
    <dgm:pt modelId="{DBE1C252-5ABF-4A80-A63C-CD7F9A833CC2}">
      <dgm:prSet custT="1"/>
      <dgm:spPr>
        <a:solidFill>
          <a:srgbClr val="CAB8B8"/>
        </a:solidFill>
        <a:ln>
          <a:noFill/>
        </a:ln>
      </dgm:spPr>
      <dgm:t>
        <a:bodyPr/>
        <a:lstStyle/>
        <a:p>
          <a:r>
            <a:rPr lang="fa-IR" sz="2000" dirty="0" smtClean="0">
              <a:solidFill>
                <a:schemeClr val="tx1"/>
              </a:solidFill>
              <a:latin typeface="Adobe Arabic" panose="02040503050201020203" pitchFamily="18" charset="-78"/>
              <a:cs typeface="B Homa" panose="00000400000000000000" pitchFamily="2" charset="-78"/>
            </a:rPr>
            <a:t>1.امنیت 2.فعالیت ها 3.کاربری زمین 4.شبکه ترافیک و حمل ونقل 5.قدمت /کیفیت /تعداد طبقات</a:t>
          </a:r>
          <a:endParaRPr lang="en-US" sz="2000" dirty="0">
            <a:solidFill>
              <a:schemeClr val="tx1"/>
            </a:solidFill>
            <a:cs typeface="B Homa" panose="00000400000000000000" pitchFamily="2" charset="-78"/>
          </a:endParaRPr>
        </a:p>
      </dgm:t>
    </dgm:pt>
    <dgm:pt modelId="{FA46ABA3-48E4-451C-B52F-501043C6F1F9}" type="parTrans" cxnId="{114057D4-304D-4FAA-BC63-E63FCE4871D9}">
      <dgm:prSet/>
      <dgm:spPr>
        <a:ln>
          <a:solidFill>
            <a:srgbClr val="CEB2CC"/>
          </a:solidFill>
        </a:ln>
      </dgm:spPr>
      <dgm:t>
        <a:bodyPr/>
        <a:lstStyle/>
        <a:p>
          <a:endParaRPr lang="en-US"/>
        </a:p>
      </dgm:t>
    </dgm:pt>
    <dgm:pt modelId="{1ECD92BD-5870-436C-A54F-22DC72CB349E}" type="sibTrans" cxnId="{114057D4-304D-4FAA-BC63-E63FCE4871D9}">
      <dgm:prSet/>
      <dgm:spPr/>
      <dgm:t>
        <a:bodyPr/>
        <a:lstStyle/>
        <a:p>
          <a:endParaRPr lang="en-US"/>
        </a:p>
      </dgm:t>
    </dgm:pt>
    <dgm:pt modelId="{687C5D85-E7F7-4A67-909B-CA88439EB111}">
      <dgm:prSet custT="1"/>
      <dgm:spPr>
        <a:solidFill>
          <a:srgbClr val="CAB8B8"/>
        </a:solidFill>
        <a:ln>
          <a:noFill/>
        </a:ln>
      </dgm:spPr>
      <dgm:t>
        <a:bodyPr/>
        <a:lstStyle/>
        <a:p>
          <a:r>
            <a:rPr lang="fa-IR" sz="2000" dirty="0" smtClean="0">
              <a:solidFill>
                <a:schemeClr val="tx1"/>
              </a:solidFill>
              <a:latin typeface="Adobe Arabic" panose="02040503050201020203" pitchFamily="18" charset="-78"/>
              <a:cs typeface="B Homa" panose="00000400000000000000" pitchFamily="2" charset="-78"/>
            </a:rPr>
            <a:t>1.تابش آفتاب / جهت وزش باد / رطوبت 2.کیفیت های اکولوژیک:باغ ها/مسیل ها/رودخانه/فضای سبز .. 3.آلودگی های زیست محیطی:ترافیک(آلودگی صوتی و هوا) /فاضلاب / زباله های شهری / جمع آوری آب های سطحی</a:t>
          </a:r>
          <a:endParaRPr lang="en-US" sz="2000" dirty="0">
            <a:solidFill>
              <a:schemeClr val="tx1"/>
            </a:solidFill>
            <a:latin typeface="Adobe Arabic" panose="02040503050201020203" pitchFamily="18" charset="-78"/>
            <a:cs typeface="B Homa" panose="00000400000000000000" pitchFamily="2" charset="-78"/>
          </a:endParaRPr>
        </a:p>
      </dgm:t>
    </dgm:pt>
    <dgm:pt modelId="{B44A1A84-D933-4C48-86E1-E3F2EE8FA093}" type="parTrans" cxnId="{A4E6B72A-3B0F-45C3-82B8-96B6D0BE396D}">
      <dgm:prSet/>
      <dgm:spPr>
        <a:ln>
          <a:solidFill>
            <a:srgbClr val="CEB2CC"/>
          </a:solidFill>
        </a:ln>
      </dgm:spPr>
      <dgm:t>
        <a:bodyPr/>
        <a:lstStyle/>
        <a:p>
          <a:endParaRPr lang="en-US"/>
        </a:p>
      </dgm:t>
    </dgm:pt>
    <dgm:pt modelId="{3C937CCF-1233-49AF-98C9-AD2D3F1C68BE}" type="sibTrans" cxnId="{A4E6B72A-3B0F-45C3-82B8-96B6D0BE396D}">
      <dgm:prSet/>
      <dgm:spPr/>
      <dgm:t>
        <a:bodyPr/>
        <a:lstStyle/>
        <a:p>
          <a:endParaRPr lang="en-US"/>
        </a:p>
      </dgm:t>
    </dgm:pt>
    <dgm:pt modelId="{B6F8DCA5-F2CB-4413-89B2-98BE4F6FDB8E}" type="pres">
      <dgm:prSet presAssocID="{20AA71EA-876C-45F1-B91F-FA3C54FA79B9}" presName="diagram" presStyleCnt="0">
        <dgm:presLayoutVars>
          <dgm:chPref val="1"/>
          <dgm:dir val="rev"/>
          <dgm:animOne val="branch"/>
          <dgm:animLvl val="lvl"/>
          <dgm:resizeHandles val="exact"/>
        </dgm:presLayoutVars>
      </dgm:prSet>
      <dgm:spPr/>
      <dgm:t>
        <a:bodyPr/>
        <a:lstStyle/>
        <a:p>
          <a:endParaRPr lang="en-US"/>
        </a:p>
      </dgm:t>
    </dgm:pt>
    <dgm:pt modelId="{810D8E50-2B22-4C2E-B2C8-FE22541AE350}" type="pres">
      <dgm:prSet presAssocID="{4CF0228A-DEEC-48E1-8EAA-5264EE18361A}" presName="root1" presStyleCnt="0"/>
      <dgm:spPr/>
    </dgm:pt>
    <dgm:pt modelId="{D9E11619-5466-4C84-A072-CE8C7AA95299}" type="pres">
      <dgm:prSet presAssocID="{4CF0228A-DEEC-48E1-8EAA-5264EE18361A}" presName="LevelOneTextNode" presStyleLbl="node0" presStyleIdx="0" presStyleCnt="1" custLinFactNeighborX="303" custLinFactNeighborY="-9154">
        <dgm:presLayoutVars>
          <dgm:chPref val="3"/>
        </dgm:presLayoutVars>
      </dgm:prSet>
      <dgm:spPr/>
      <dgm:t>
        <a:bodyPr/>
        <a:lstStyle/>
        <a:p>
          <a:endParaRPr lang="en-US"/>
        </a:p>
      </dgm:t>
    </dgm:pt>
    <dgm:pt modelId="{98A98E07-0488-4BCA-8EB0-229A42F786C8}" type="pres">
      <dgm:prSet presAssocID="{4CF0228A-DEEC-48E1-8EAA-5264EE18361A}" presName="level2hierChild" presStyleCnt="0"/>
      <dgm:spPr/>
    </dgm:pt>
    <dgm:pt modelId="{D2EE7FC1-5826-44B0-BBA7-C4240EBC3A74}" type="pres">
      <dgm:prSet presAssocID="{8AC6B083-7842-4E4D-B8FE-5D5E4DD453BA}" presName="conn2-1" presStyleLbl="parChTrans1D2" presStyleIdx="0" presStyleCnt="3"/>
      <dgm:spPr/>
      <dgm:t>
        <a:bodyPr/>
        <a:lstStyle/>
        <a:p>
          <a:endParaRPr lang="en-US"/>
        </a:p>
      </dgm:t>
    </dgm:pt>
    <dgm:pt modelId="{0D601367-AF06-4402-AA31-3F1F0B4C02B7}" type="pres">
      <dgm:prSet presAssocID="{8AC6B083-7842-4E4D-B8FE-5D5E4DD453BA}" presName="connTx" presStyleLbl="parChTrans1D2" presStyleIdx="0" presStyleCnt="3"/>
      <dgm:spPr/>
      <dgm:t>
        <a:bodyPr/>
        <a:lstStyle/>
        <a:p>
          <a:endParaRPr lang="en-US"/>
        </a:p>
      </dgm:t>
    </dgm:pt>
    <dgm:pt modelId="{23C449D1-87BB-4558-9BC5-832DAFA8DC15}" type="pres">
      <dgm:prSet presAssocID="{A544F77F-984B-4ABC-884F-5E0B88D8157B}" presName="root2" presStyleCnt="0"/>
      <dgm:spPr/>
    </dgm:pt>
    <dgm:pt modelId="{93472FF3-F41D-448D-BD04-A0401B6776D6}" type="pres">
      <dgm:prSet presAssocID="{A544F77F-984B-4ABC-884F-5E0B88D8157B}" presName="LevelTwoTextNode" presStyleLbl="node2" presStyleIdx="0" presStyleCnt="3">
        <dgm:presLayoutVars>
          <dgm:chPref val="3"/>
        </dgm:presLayoutVars>
      </dgm:prSet>
      <dgm:spPr/>
      <dgm:t>
        <a:bodyPr/>
        <a:lstStyle/>
        <a:p>
          <a:endParaRPr lang="en-US"/>
        </a:p>
      </dgm:t>
    </dgm:pt>
    <dgm:pt modelId="{327FC21F-9BB8-4A4C-BC26-9CC671A377CA}" type="pres">
      <dgm:prSet presAssocID="{A544F77F-984B-4ABC-884F-5E0B88D8157B}" presName="level3hierChild" presStyleCnt="0"/>
      <dgm:spPr/>
    </dgm:pt>
    <dgm:pt modelId="{7B3D0BDC-045A-4466-98F2-50FD31CED196}" type="pres">
      <dgm:prSet presAssocID="{FA46ABA3-48E4-451C-B52F-501043C6F1F9}" presName="conn2-1" presStyleLbl="parChTrans1D3" presStyleIdx="0" presStyleCnt="3"/>
      <dgm:spPr/>
      <dgm:t>
        <a:bodyPr/>
        <a:lstStyle/>
        <a:p>
          <a:endParaRPr lang="en-US"/>
        </a:p>
      </dgm:t>
    </dgm:pt>
    <dgm:pt modelId="{422E5A51-2269-418D-BEF8-27D4F93CC866}" type="pres">
      <dgm:prSet presAssocID="{FA46ABA3-48E4-451C-B52F-501043C6F1F9}" presName="connTx" presStyleLbl="parChTrans1D3" presStyleIdx="0" presStyleCnt="3"/>
      <dgm:spPr/>
      <dgm:t>
        <a:bodyPr/>
        <a:lstStyle/>
        <a:p>
          <a:endParaRPr lang="en-US"/>
        </a:p>
      </dgm:t>
    </dgm:pt>
    <dgm:pt modelId="{1FDA4F98-1920-4B45-B560-C2C04B9DCF74}" type="pres">
      <dgm:prSet presAssocID="{DBE1C252-5ABF-4A80-A63C-CD7F9A833CC2}" presName="root2" presStyleCnt="0"/>
      <dgm:spPr/>
    </dgm:pt>
    <dgm:pt modelId="{A9111DCA-B55A-44B4-93F2-046499435DDC}" type="pres">
      <dgm:prSet presAssocID="{DBE1C252-5ABF-4A80-A63C-CD7F9A833CC2}" presName="LevelTwoTextNode" presStyleLbl="node3" presStyleIdx="0" presStyleCnt="3" custScaleX="213820">
        <dgm:presLayoutVars>
          <dgm:chPref val="3"/>
        </dgm:presLayoutVars>
      </dgm:prSet>
      <dgm:spPr/>
      <dgm:t>
        <a:bodyPr/>
        <a:lstStyle/>
        <a:p>
          <a:endParaRPr lang="en-US"/>
        </a:p>
      </dgm:t>
    </dgm:pt>
    <dgm:pt modelId="{47A0D869-C39A-488A-AD89-8BF60B41F48B}" type="pres">
      <dgm:prSet presAssocID="{DBE1C252-5ABF-4A80-A63C-CD7F9A833CC2}" presName="level3hierChild" presStyleCnt="0"/>
      <dgm:spPr/>
    </dgm:pt>
    <dgm:pt modelId="{5F40ACB3-A07D-4224-B1E7-CE50113BB2CC}" type="pres">
      <dgm:prSet presAssocID="{BF757E95-17D5-4BEF-B495-7AC30A15D146}" presName="conn2-1" presStyleLbl="parChTrans1D2" presStyleIdx="1" presStyleCnt="3"/>
      <dgm:spPr/>
      <dgm:t>
        <a:bodyPr/>
        <a:lstStyle/>
        <a:p>
          <a:endParaRPr lang="en-US"/>
        </a:p>
      </dgm:t>
    </dgm:pt>
    <dgm:pt modelId="{D25A1E09-657D-4BAE-BF05-43D2ACA196D0}" type="pres">
      <dgm:prSet presAssocID="{BF757E95-17D5-4BEF-B495-7AC30A15D146}" presName="connTx" presStyleLbl="parChTrans1D2" presStyleIdx="1" presStyleCnt="3"/>
      <dgm:spPr/>
      <dgm:t>
        <a:bodyPr/>
        <a:lstStyle/>
        <a:p>
          <a:endParaRPr lang="en-US"/>
        </a:p>
      </dgm:t>
    </dgm:pt>
    <dgm:pt modelId="{6194D60B-B18B-4810-AC00-DB94B2A22358}" type="pres">
      <dgm:prSet presAssocID="{E4CD6A00-5684-48F0-9E4C-6737E1F997CD}" presName="root2" presStyleCnt="0"/>
      <dgm:spPr/>
    </dgm:pt>
    <dgm:pt modelId="{072F9A67-01F1-4722-B083-91C556495872}" type="pres">
      <dgm:prSet presAssocID="{E4CD6A00-5684-48F0-9E4C-6737E1F997CD}" presName="LevelTwoTextNode" presStyleLbl="node2" presStyleIdx="1" presStyleCnt="3">
        <dgm:presLayoutVars>
          <dgm:chPref val="3"/>
        </dgm:presLayoutVars>
      </dgm:prSet>
      <dgm:spPr/>
      <dgm:t>
        <a:bodyPr/>
        <a:lstStyle/>
        <a:p>
          <a:endParaRPr lang="en-US"/>
        </a:p>
      </dgm:t>
    </dgm:pt>
    <dgm:pt modelId="{89086949-1808-479A-83CB-D4385721F5DC}" type="pres">
      <dgm:prSet presAssocID="{E4CD6A00-5684-48F0-9E4C-6737E1F997CD}" presName="level3hierChild" presStyleCnt="0"/>
      <dgm:spPr/>
    </dgm:pt>
    <dgm:pt modelId="{0AA7CA38-D2D5-42D1-89F5-6133809E88FC}" type="pres">
      <dgm:prSet presAssocID="{13834315-9B8F-4228-8C2A-795582B15850}" presName="conn2-1" presStyleLbl="parChTrans1D3" presStyleIdx="1" presStyleCnt="3"/>
      <dgm:spPr/>
      <dgm:t>
        <a:bodyPr/>
        <a:lstStyle/>
        <a:p>
          <a:endParaRPr lang="en-US"/>
        </a:p>
      </dgm:t>
    </dgm:pt>
    <dgm:pt modelId="{8D10396A-253F-4CDF-8B1A-8BFC92C0D661}" type="pres">
      <dgm:prSet presAssocID="{13834315-9B8F-4228-8C2A-795582B15850}" presName="connTx" presStyleLbl="parChTrans1D3" presStyleIdx="1" presStyleCnt="3"/>
      <dgm:spPr/>
      <dgm:t>
        <a:bodyPr/>
        <a:lstStyle/>
        <a:p>
          <a:endParaRPr lang="en-US"/>
        </a:p>
      </dgm:t>
    </dgm:pt>
    <dgm:pt modelId="{7FC39E7C-7049-4B5F-BC06-61F5676510F9}" type="pres">
      <dgm:prSet presAssocID="{5EE84D33-6A6D-4F66-96CC-E1BE1D661D55}" presName="root2" presStyleCnt="0"/>
      <dgm:spPr/>
    </dgm:pt>
    <dgm:pt modelId="{F537D995-D237-450A-9FF8-AA266C3B1B39}" type="pres">
      <dgm:prSet presAssocID="{5EE84D33-6A6D-4F66-96CC-E1BE1D661D55}" presName="LevelTwoTextNode" presStyleLbl="node3" presStyleIdx="1" presStyleCnt="3" custScaleX="213820">
        <dgm:presLayoutVars>
          <dgm:chPref val="3"/>
        </dgm:presLayoutVars>
      </dgm:prSet>
      <dgm:spPr/>
      <dgm:t>
        <a:bodyPr/>
        <a:lstStyle/>
        <a:p>
          <a:endParaRPr lang="en-US"/>
        </a:p>
      </dgm:t>
    </dgm:pt>
    <dgm:pt modelId="{BD2B8882-9FAD-4DDE-B732-DFE9E0692DC8}" type="pres">
      <dgm:prSet presAssocID="{5EE84D33-6A6D-4F66-96CC-E1BE1D661D55}" presName="level3hierChild" presStyleCnt="0"/>
      <dgm:spPr/>
    </dgm:pt>
    <dgm:pt modelId="{5BD4D9EE-FC44-450E-A5D0-251D3ABF952A}" type="pres">
      <dgm:prSet presAssocID="{CDADA936-78C4-49CD-95B7-7C0691CF4D45}" presName="conn2-1" presStyleLbl="parChTrans1D2" presStyleIdx="2" presStyleCnt="3"/>
      <dgm:spPr/>
      <dgm:t>
        <a:bodyPr/>
        <a:lstStyle/>
        <a:p>
          <a:endParaRPr lang="en-US"/>
        </a:p>
      </dgm:t>
    </dgm:pt>
    <dgm:pt modelId="{B6A3B0FA-09E2-4F22-B7AE-DF8AB7308131}" type="pres">
      <dgm:prSet presAssocID="{CDADA936-78C4-49CD-95B7-7C0691CF4D45}" presName="connTx" presStyleLbl="parChTrans1D2" presStyleIdx="2" presStyleCnt="3"/>
      <dgm:spPr/>
      <dgm:t>
        <a:bodyPr/>
        <a:lstStyle/>
        <a:p>
          <a:endParaRPr lang="en-US"/>
        </a:p>
      </dgm:t>
    </dgm:pt>
    <dgm:pt modelId="{6C1DB59D-102E-44D2-A639-C4FED85197E1}" type="pres">
      <dgm:prSet presAssocID="{D41A1AAC-EDDD-455C-9797-314485DD2FF3}" presName="root2" presStyleCnt="0"/>
      <dgm:spPr/>
    </dgm:pt>
    <dgm:pt modelId="{3927C880-0BFA-4674-A217-B2F5D2ADFC9F}" type="pres">
      <dgm:prSet presAssocID="{D41A1AAC-EDDD-455C-9797-314485DD2FF3}" presName="LevelTwoTextNode" presStyleLbl="node2" presStyleIdx="2" presStyleCnt="3">
        <dgm:presLayoutVars>
          <dgm:chPref val="3"/>
        </dgm:presLayoutVars>
      </dgm:prSet>
      <dgm:spPr/>
      <dgm:t>
        <a:bodyPr/>
        <a:lstStyle/>
        <a:p>
          <a:endParaRPr lang="en-US"/>
        </a:p>
      </dgm:t>
    </dgm:pt>
    <dgm:pt modelId="{86239D21-8F61-4B47-941D-1EBB0FBC54CA}" type="pres">
      <dgm:prSet presAssocID="{D41A1AAC-EDDD-455C-9797-314485DD2FF3}" presName="level3hierChild" presStyleCnt="0"/>
      <dgm:spPr/>
    </dgm:pt>
    <dgm:pt modelId="{0A70E048-E76B-4B64-8B68-2F33867E4644}" type="pres">
      <dgm:prSet presAssocID="{B44A1A84-D933-4C48-86E1-E3F2EE8FA093}" presName="conn2-1" presStyleLbl="parChTrans1D3" presStyleIdx="2" presStyleCnt="3"/>
      <dgm:spPr/>
      <dgm:t>
        <a:bodyPr/>
        <a:lstStyle/>
        <a:p>
          <a:endParaRPr lang="en-US"/>
        </a:p>
      </dgm:t>
    </dgm:pt>
    <dgm:pt modelId="{F63EB1CE-8317-4701-BD4A-C976E6CEC29E}" type="pres">
      <dgm:prSet presAssocID="{B44A1A84-D933-4C48-86E1-E3F2EE8FA093}" presName="connTx" presStyleLbl="parChTrans1D3" presStyleIdx="2" presStyleCnt="3"/>
      <dgm:spPr/>
      <dgm:t>
        <a:bodyPr/>
        <a:lstStyle/>
        <a:p>
          <a:endParaRPr lang="en-US"/>
        </a:p>
      </dgm:t>
    </dgm:pt>
    <dgm:pt modelId="{ED25EC65-A663-4FAC-9D9F-29070CB8BFD9}" type="pres">
      <dgm:prSet presAssocID="{687C5D85-E7F7-4A67-909B-CA88439EB111}" presName="root2" presStyleCnt="0"/>
      <dgm:spPr/>
    </dgm:pt>
    <dgm:pt modelId="{EDEF254C-C65C-430F-B8D5-50633F6E3C0F}" type="pres">
      <dgm:prSet presAssocID="{687C5D85-E7F7-4A67-909B-CA88439EB111}" presName="LevelTwoTextNode" presStyleLbl="node3" presStyleIdx="2" presStyleCnt="3" custScaleX="200115" custScaleY="141521">
        <dgm:presLayoutVars>
          <dgm:chPref val="3"/>
        </dgm:presLayoutVars>
      </dgm:prSet>
      <dgm:spPr/>
      <dgm:t>
        <a:bodyPr/>
        <a:lstStyle/>
        <a:p>
          <a:endParaRPr lang="en-US"/>
        </a:p>
      </dgm:t>
    </dgm:pt>
    <dgm:pt modelId="{37818CAE-473F-4F88-A509-8C4CDD6FA49F}" type="pres">
      <dgm:prSet presAssocID="{687C5D85-E7F7-4A67-909B-CA88439EB111}" presName="level3hierChild" presStyleCnt="0"/>
      <dgm:spPr/>
    </dgm:pt>
  </dgm:ptLst>
  <dgm:cxnLst>
    <dgm:cxn modelId="{06335C12-23E0-4C8B-BD87-A5ADF8F53E55}" type="presOf" srcId="{E4CD6A00-5684-48F0-9E4C-6737E1F997CD}" destId="{072F9A67-01F1-4722-B083-91C556495872}" srcOrd="0" destOrd="0" presId="urn:microsoft.com/office/officeart/2005/8/layout/hierarchy2"/>
    <dgm:cxn modelId="{A4E6B72A-3B0F-45C3-82B8-96B6D0BE396D}" srcId="{D41A1AAC-EDDD-455C-9797-314485DD2FF3}" destId="{687C5D85-E7F7-4A67-909B-CA88439EB111}" srcOrd="0" destOrd="0" parTransId="{B44A1A84-D933-4C48-86E1-E3F2EE8FA093}" sibTransId="{3C937CCF-1233-49AF-98C9-AD2D3F1C68BE}"/>
    <dgm:cxn modelId="{F7559765-EF0E-49A7-ACDE-B5BE95C09683}" type="presOf" srcId="{687C5D85-E7F7-4A67-909B-CA88439EB111}" destId="{EDEF254C-C65C-430F-B8D5-50633F6E3C0F}" srcOrd="0" destOrd="0" presId="urn:microsoft.com/office/officeart/2005/8/layout/hierarchy2"/>
    <dgm:cxn modelId="{875B36F3-4853-4933-82C9-485BB73BFF5E}" type="presOf" srcId="{B44A1A84-D933-4C48-86E1-E3F2EE8FA093}" destId="{F63EB1CE-8317-4701-BD4A-C976E6CEC29E}" srcOrd="1" destOrd="0" presId="urn:microsoft.com/office/officeart/2005/8/layout/hierarchy2"/>
    <dgm:cxn modelId="{1565F186-DAAE-4B03-916E-4CA30AFA6A68}" type="presOf" srcId="{DBE1C252-5ABF-4A80-A63C-CD7F9A833CC2}" destId="{A9111DCA-B55A-44B4-93F2-046499435DDC}" srcOrd="0" destOrd="0" presId="urn:microsoft.com/office/officeart/2005/8/layout/hierarchy2"/>
    <dgm:cxn modelId="{114057D4-304D-4FAA-BC63-E63FCE4871D9}" srcId="{A544F77F-984B-4ABC-884F-5E0B88D8157B}" destId="{DBE1C252-5ABF-4A80-A63C-CD7F9A833CC2}" srcOrd="0" destOrd="0" parTransId="{FA46ABA3-48E4-451C-B52F-501043C6F1F9}" sibTransId="{1ECD92BD-5870-436C-A54F-22DC72CB349E}"/>
    <dgm:cxn modelId="{9DB94332-2317-4270-9CB0-F858C407CBD3}" type="presOf" srcId="{FA46ABA3-48E4-451C-B52F-501043C6F1F9}" destId="{7B3D0BDC-045A-4466-98F2-50FD31CED196}" srcOrd="0" destOrd="0" presId="urn:microsoft.com/office/officeart/2005/8/layout/hierarchy2"/>
    <dgm:cxn modelId="{BF1F10A5-CF72-4CBC-BAFC-C2C602B2435E}" type="presOf" srcId="{CDADA936-78C4-49CD-95B7-7C0691CF4D45}" destId="{B6A3B0FA-09E2-4F22-B7AE-DF8AB7308131}" srcOrd="1" destOrd="0" presId="urn:microsoft.com/office/officeart/2005/8/layout/hierarchy2"/>
    <dgm:cxn modelId="{A4D0EE20-1B79-4BA3-91A7-D10085B170E2}" srcId="{20AA71EA-876C-45F1-B91F-FA3C54FA79B9}" destId="{4CF0228A-DEEC-48E1-8EAA-5264EE18361A}" srcOrd="0" destOrd="0" parTransId="{F0C420A5-98E8-4F06-B2D9-182D124525F1}" sibTransId="{FD30500C-DDF3-474A-8BFE-5C9AC7DF5EA6}"/>
    <dgm:cxn modelId="{A66C5C22-B2A4-4799-B614-7D92D02DE5E3}" type="presOf" srcId="{D41A1AAC-EDDD-455C-9797-314485DD2FF3}" destId="{3927C880-0BFA-4674-A217-B2F5D2ADFC9F}" srcOrd="0" destOrd="0" presId="urn:microsoft.com/office/officeart/2005/8/layout/hierarchy2"/>
    <dgm:cxn modelId="{0A5128B6-162B-405A-AF9D-50D07F54A3E3}" type="presOf" srcId="{4CF0228A-DEEC-48E1-8EAA-5264EE18361A}" destId="{D9E11619-5466-4C84-A072-CE8C7AA95299}" srcOrd="0" destOrd="0" presId="urn:microsoft.com/office/officeart/2005/8/layout/hierarchy2"/>
    <dgm:cxn modelId="{84145D66-3C2B-449F-9AE9-F3B2BFF4AB2F}" type="presOf" srcId="{5EE84D33-6A6D-4F66-96CC-E1BE1D661D55}" destId="{F537D995-D237-450A-9FF8-AA266C3B1B39}" srcOrd="0" destOrd="0" presId="urn:microsoft.com/office/officeart/2005/8/layout/hierarchy2"/>
    <dgm:cxn modelId="{39802C3B-2F81-4ED9-A3DB-E3E912250118}" srcId="{4CF0228A-DEEC-48E1-8EAA-5264EE18361A}" destId="{D41A1AAC-EDDD-455C-9797-314485DD2FF3}" srcOrd="2" destOrd="0" parTransId="{CDADA936-78C4-49CD-95B7-7C0691CF4D45}" sibTransId="{C6AB534C-0682-46B3-B376-680C46F19FB3}"/>
    <dgm:cxn modelId="{F0DDC4F2-2E62-40E5-B6D5-82785312BEF3}" type="presOf" srcId="{BF757E95-17D5-4BEF-B495-7AC30A15D146}" destId="{D25A1E09-657D-4BAE-BF05-43D2ACA196D0}" srcOrd="1" destOrd="0" presId="urn:microsoft.com/office/officeart/2005/8/layout/hierarchy2"/>
    <dgm:cxn modelId="{F438C06E-C54C-4E14-815C-19AFB3156584}" type="presOf" srcId="{BF757E95-17D5-4BEF-B495-7AC30A15D146}" destId="{5F40ACB3-A07D-4224-B1E7-CE50113BB2CC}" srcOrd="0" destOrd="0" presId="urn:microsoft.com/office/officeart/2005/8/layout/hierarchy2"/>
    <dgm:cxn modelId="{B0AE9934-E11B-40AE-869F-9450B09F6C2F}" srcId="{E4CD6A00-5684-48F0-9E4C-6737E1F997CD}" destId="{5EE84D33-6A6D-4F66-96CC-E1BE1D661D55}" srcOrd="0" destOrd="0" parTransId="{13834315-9B8F-4228-8C2A-795582B15850}" sibTransId="{149A799F-DEFD-4F1A-91FA-15C224931D0B}"/>
    <dgm:cxn modelId="{BB7F60A8-6401-41C1-8D29-6C1BC7C1D0F3}" type="presOf" srcId="{20AA71EA-876C-45F1-B91F-FA3C54FA79B9}" destId="{B6F8DCA5-F2CB-4413-89B2-98BE4F6FDB8E}" srcOrd="0" destOrd="0" presId="urn:microsoft.com/office/officeart/2005/8/layout/hierarchy2"/>
    <dgm:cxn modelId="{0F735740-AD99-416F-AF97-8BD2E4D03845}" type="presOf" srcId="{FA46ABA3-48E4-451C-B52F-501043C6F1F9}" destId="{422E5A51-2269-418D-BEF8-27D4F93CC866}" srcOrd="1" destOrd="0" presId="urn:microsoft.com/office/officeart/2005/8/layout/hierarchy2"/>
    <dgm:cxn modelId="{B4D09F29-9138-4687-B884-521F8E660E5F}" srcId="{4CF0228A-DEEC-48E1-8EAA-5264EE18361A}" destId="{A544F77F-984B-4ABC-884F-5E0B88D8157B}" srcOrd="0" destOrd="0" parTransId="{8AC6B083-7842-4E4D-B8FE-5D5E4DD453BA}" sibTransId="{75D51063-BBFE-4C48-B234-25589BAF5B1A}"/>
    <dgm:cxn modelId="{2CF036D1-2C5C-4089-BA9E-0B3C4D92A87D}" type="presOf" srcId="{13834315-9B8F-4228-8C2A-795582B15850}" destId="{0AA7CA38-D2D5-42D1-89F5-6133809E88FC}" srcOrd="0" destOrd="0" presId="urn:microsoft.com/office/officeart/2005/8/layout/hierarchy2"/>
    <dgm:cxn modelId="{BA6A440C-A249-4697-82DA-F8C0569AE76F}" type="presOf" srcId="{13834315-9B8F-4228-8C2A-795582B15850}" destId="{8D10396A-253F-4CDF-8B1A-8BFC92C0D661}" srcOrd="1" destOrd="0" presId="urn:microsoft.com/office/officeart/2005/8/layout/hierarchy2"/>
    <dgm:cxn modelId="{850D5A08-7934-4B58-8BD8-F16319757FE3}" type="presOf" srcId="{CDADA936-78C4-49CD-95B7-7C0691CF4D45}" destId="{5BD4D9EE-FC44-450E-A5D0-251D3ABF952A}" srcOrd="0" destOrd="0" presId="urn:microsoft.com/office/officeart/2005/8/layout/hierarchy2"/>
    <dgm:cxn modelId="{9A340272-4AC6-4FCB-83CA-D8183BFFEAFD}" type="presOf" srcId="{A544F77F-984B-4ABC-884F-5E0B88D8157B}" destId="{93472FF3-F41D-448D-BD04-A0401B6776D6}" srcOrd="0" destOrd="0" presId="urn:microsoft.com/office/officeart/2005/8/layout/hierarchy2"/>
    <dgm:cxn modelId="{BA8853CC-37C7-4429-92BD-9B7FB8F870B6}" type="presOf" srcId="{B44A1A84-D933-4C48-86E1-E3F2EE8FA093}" destId="{0A70E048-E76B-4B64-8B68-2F33867E4644}" srcOrd="0" destOrd="0" presId="urn:microsoft.com/office/officeart/2005/8/layout/hierarchy2"/>
    <dgm:cxn modelId="{534464BA-BB3F-4DC2-9627-21133A2A6B25}" srcId="{4CF0228A-DEEC-48E1-8EAA-5264EE18361A}" destId="{E4CD6A00-5684-48F0-9E4C-6737E1F997CD}" srcOrd="1" destOrd="0" parTransId="{BF757E95-17D5-4BEF-B495-7AC30A15D146}" sibTransId="{5DF5073D-35F1-44BB-9A5E-CB2C6C97E576}"/>
    <dgm:cxn modelId="{0CB0913B-0826-4E5E-B0DC-E1C82AF34CC2}" type="presOf" srcId="{8AC6B083-7842-4E4D-B8FE-5D5E4DD453BA}" destId="{0D601367-AF06-4402-AA31-3F1F0B4C02B7}" srcOrd="1" destOrd="0" presId="urn:microsoft.com/office/officeart/2005/8/layout/hierarchy2"/>
    <dgm:cxn modelId="{283E847C-6C40-4135-8DFA-0CFC6016B7A4}" type="presOf" srcId="{8AC6B083-7842-4E4D-B8FE-5D5E4DD453BA}" destId="{D2EE7FC1-5826-44B0-BBA7-C4240EBC3A74}" srcOrd="0" destOrd="0" presId="urn:microsoft.com/office/officeart/2005/8/layout/hierarchy2"/>
    <dgm:cxn modelId="{C43457A9-7398-46E3-B890-2E0E380D5FC1}" type="presParOf" srcId="{B6F8DCA5-F2CB-4413-89B2-98BE4F6FDB8E}" destId="{810D8E50-2B22-4C2E-B2C8-FE22541AE350}" srcOrd="0" destOrd="0" presId="urn:microsoft.com/office/officeart/2005/8/layout/hierarchy2"/>
    <dgm:cxn modelId="{D784A473-2815-49B0-844C-CC13551FBE08}" type="presParOf" srcId="{810D8E50-2B22-4C2E-B2C8-FE22541AE350}" destId="{D9E11619-5466-4C84-A072-CE8C7AA95299}" srcOrd="0" destOrd="0" presId="urn:microsoft.com/office/officeart/2005/8/layout/hierarchy2"/>
    <dgm:cxn modelId="{29770595-E649-4FEC-BDFC-1D454D07213C}" type="presParOf" srcId="{810D8E50-2B22-4C2E-B2C8-FE22541AE350}" destId="{98A98E07-0488-4BCA-8EB0-229A42F786C8}" srcOrd="1" destOrd="0" presId="urn:microsoft.com/office/officeart/2005/8/layout/hierarchy2"/>
    <dgm:cxn modelId="{C255D6CA-1106-4E3D-AE4F-E45E5E9AA2C8}" type="presParOf" srcId="{98A98E07-0488-4BCA-8EB0-229A42F786C8}" destId="{D2EE7FC1-5826-44B0-BBA7-C4240EBC3A74}" srcOrd="0" destOrd="0" presId="urn:microsoft.com/office/officeart/2005/8/layout/hierarchy2"/>
    <dgm:cxn modelId="{F71DAE12-1CC6-4DF9-B645-4DAB0BC5AD85}" type="presParOf" srcId="{D2EE7FC1-5826-44B0-BBA7-C4240EBC3A74}" destId="{0D601367-AF06-4402-AA31-3F1F0B4C02B7}" srcOrd="0" destOrd="0" presId="urn:microsoft.com/office/officeart/2005/8/layout/hierarchy2"/>
    <dgm:cxn modelId="{308B9325-2335-4B9C-9AF5-3C51625A33A3}" type="presParOf" srcId="{98A98E07-0488-4BCA-8EB0-229A42F786C8}" destId="{23C449D1-87BB-4558-9BC5-832DAFA8DC15}" srcOrd="1" destOrd="0" presId="urn:microsoft.com/office/officeart/2005/8/layout/hierarchy2"/>
    <dgm:cxn modelId="{7BD6A088-E374-4A28-BD7A-1C451366BD22}" type="presParOf" srcId="{23C449D1-87BB-4558-9BC5-832DAFA8DC15}" destId="{93472FF3-F41D-448D-BD04-A0401B6776D6}" srcOrd="0" destOrd="0" presId="urn:microsoft.com/office/officeart/2005/8/layout/hierarchy2"/>
    <dgm:cxn modelId="{EEBE5BB7-F0D1-4F87-BD5F-30D4B3A15FD0}" type="presParOf" srcId="{23C449D1-87BB-4558-9BC5-832DAFA8DC15}" destId="{327FC21F-9BB8-4A4C-BC26-9CC671A377CA}" srcOrd="1" destOrd="0" presId="urn:microsoft.com/office/officeart/2005/8/layout/hierarchy2"/>
    <dgm:cxn modelId="{D005E77A-A0AF-44F6-AD11-080A5C273E1D}" type="presParOf" srcId="{327FC21F-9BB8-4A4C-BC26-9CC671A377CA}" destId="{7B3D0BDC-045A-4466-98F2-50FD31CED196}" srcOrd="0" destOrd="0" presId="urn:microsoft.com/office/officeart/2005/8/layout/hierarchy2"/>
    <dgm:cxn modelId="{FF60D404-611B-44AE-82AB-39129879E1F9}" type="presParOf" srcId="{7B3D0BDC-045A-4466-98F2-50FD31CED196}" destId="{422E5A51-2269-418D-BEF8-27D4F93CC866}" srcOrd="0" destOrd="0" presId="urn:microsoft.com/office/officeart/2005/8/layout/hierarchy2"/>
    <dgm:cxn modelId="{25EB9B04-00F1-45CE-A6DA-1A8CE0966B1F}" type="presParOf" srcId="{327FC21F-9BB8-4A4C-BC26-9CC671A377CA}" destId="{1FDA4F98-1920-4B45-B560-C2C04B9DCF74}" srcOrd="1" destOrd="0" presId="urn:microsoft.com/office/officeart/2005/8/layout/hierarchy2"/>
    <dgm:cxn modelId="{15DDC0A9-9AEE-4D58-AEA2-C9F655F50C5B}" type="presParOf" srcId="{1FDA4F98-1920-4B45-B560-C2C04B9DCF74}" destId="{A9111DCA-B55A-44B4-93F2-046499435DDC}" srcOrd="0" destOrd="0" presId="urn:microsoft.com/office/officeart/2005/8/layout/hierarchy2"/>
    <dgm:cxn modelId="{32608283-7AE2-4992-B808-16E39609B1A7}" type="presParOf" srcId="{1FDA4F98-1920-4B45-B560-C2C04B9DCF74}" destId="{47A0D869-C39A-488A-AD89-8BF60B41F48B}" srcOrd="1" destOrd="0" presId="urn:microsoft.com/office/officeart/2005/8/layout/hierarchy2"/>
    <dgm:cxn modelId="{ECDB07DD-1617-411F-9049-6D95C4E0D68C}" type="presParOf" srcId="{98A98E07-0488-4BCA-8EB0-229A42F786C8}" destId="{5F40ACB3-A07D-4224-B1E7-CE50113BB2CC}" srcOrd="2" destOrd="0" presId="urn:microsoft.com/office/officeart/2005/8/layout/hierarchy2"/>
    <dgm:cxn modelId="{580EB477-2FB8-41AC-B3F6-41A95DB1A962}" type="presParOf" srcId="{5F40ACB3-A07D-4224-B1E7-CE50113BB2CC}" destId="{D25A1E09-657D-4BAE-BF05-43D2ACA196D0}" srcOrd="0" destOrd="0" presId="urn:microsoft.com/office/officeart/2005/8/layout/hierarchy2"/>
    <dgm:cxn modelId="{43879A83-3384-4C84-A989-87EB6A7815D7}" type="presParOf" srcId="{98A98E07-0488-4BCA-8EB0-229A42F786C8}" destId="{6194D60B-B18B-4810-AC00-DB94B2A22358}" srcOrd="3" destOrd="0" presId="urn:microsoft.com/office/officeart/2005/8/layout/hierarchy2"/>
    <dgm:cxn modelId="{3255079E-04AA-4418-A649-BBCA313E35BB}" type="presParOf" srcId="{6194D60B-B18B-4810-AC00-DB94B2A22358}" destId="{072F9A67-01F1-4722-B083-91C556495872}" srcOrd="0" destOrd="0" presId="urn:microsoft.com/office/officeart/2005/8/layout/hierarchy2"/>
    <dgm:cxn modelId="{4734BC54-83ED-4E99-8B13-430DBFC8E3F6}" type="presParOf" srcId="{6194D60B-B18B-4810-AC00-DB94B2A22358}" destId="{89086949-1808-479A-83CB-D4385721F5DC}" srcOrd="1" destOrd="0" presId="urn:microsoft.com/office/officeart/2005/8/layout/hierarchy2"/>
    <dgm:cxn modelId="{42DE8CAF-1F83-4E5E-9770-CA938E5088BC}" type="presParOf" srcId="{89086949-1808-479A-83CB-D4385721F5DC}" destId="{0AA7CA38-D2D5-42D1-89F5-6133809E88FC}" srcOrd="0" destOrd="0" presId="urn:microsoft.com/office/officeart/2005/8/layout/hierarchy2"/>
    <dgm:cxn modelId="{64C9EEC9-E3BD-47E7-BBAE-8FF46EA9884E}" type="presParOf" srcId="{0AA7CA38-D2D5-42D1-89F5-6133809E88FC}" destId="{8D10396A-253F-4CDF-8B1A-8BFC92C0D661}" srcOrd="0" destOrd="0" presId="urn:microsoft.com/office/officeart/2005/8/layout/hierarchy2"/>
    <dgm:cxn modelId="{A87E549C-D507-4C1C-B8DA-65EDFF3B4EDF}" type="presParOf" srcId="{89086949-1808-479A-83CB-D4385721F5DC}" destId="{7FC39E7C-7049-4B5F-BC06-61F5676510F9}" srcOrd="1" destOrd="0" presId="urn:microsoft.com/office/officeart/2005/8/layout/hierarchy2"/>
    <dgm:cxn modelId="{9277E772-F1F3-47A2-A089-0F79A0941AAC}" type="presParOf" srcId="{7FC39E7C-7049-4B5F-BC06-61F5676510F9}" destId="{F537D995-D237-450A-9FF8-AA266C3B1B39}" srcOrd="0" destOrd="0" presId="urn:microsoft.com/office/officeart/2005/8/layout/hierarchy2"/>
    <dgm:cxn modelId="{0286B499-4782-4D00-9C02-247F3AE5CC51}" type="presParOf" srcId="{7FC39E7C-7049-4B5F-BC06-61F5676510F9}" destId="{BD2B8882-9FAD-4DDE-B732-DFE9E0692DC8}" srcOrd="1" destOrd="0" presId="urn:microsoft.com/office/officeart/2005/8/layout/hierarchy2"/>
    <dgm:cxn modelId="{BE77E1ED-C690-4DBE-A3C1-ECE1C13FDBD0}" type="presParOf" srcId="{98A98E07-0488-4BCA-8EB0-229A42F786C8}" destId="{5BD4D9EE-FC44-450E-A5D0-251D3ABF952A}" srcOrd="4" destOrd="0" presId="urn:microsoft.com/office/officeart/2005/8/layout/hierarchy2"/>
    <dgm:cxn modelId="{99FDF962-AEF8-4AD6-B758-AD1E48A6199D}" type="presParOf" srcId="{5BD4D9EE-FC44-450E-A5D0-251D3ABF952A}" destId="{B6A3B0FA-09E2-4F22-B7AE-DF8AB7308131}" srcOrd="0" destOrd="0" presId="urn:microsoft.com/office/officeart/2005/8/layout/hierarchy2"/>
    <dgm:cxn modelId="{0F597995-0D0D-42E3-95A2-1FFE2981A5B7}" type="presParOf" srcId="{98A98E07-0488-4BCA-8EB0-229A42F786C8}" destId="{6C1DB59D-102E-44D2-A639-C4FED85197E1}" srcOrd="5" destOrd="0" presId="urn:microsoft.com/office/officeart/2005/8/layout/hierarchy2"/>
    <dgm:cxn modelId="{09B1AE4A-E45F-41D8-A009-28E71AC5D3DC}" type="presParOf" srcId="{6C1DB59D-102E-44D2-A639-C4FED85197E1}" destId="{3927C880-0BFA-4674-A217-B2F5D2ADFC9F}" srcOrd="0" destOrd="0" presId="urn:microsoft.com/office/officeart/2005/8/layout/hierarchy2"/>
    <dgm:cxn modelId="{929E0FDD-D722-4B6B-A509-96EF09466CF1}" type="presParOf" srcId="{6C1DB59D-102E-44D2-A639-C4FED85197E1}" destId="{86239D21-8F61-4B47-941D-1EBB0FBC54CA}" srcOrd="1" destOrd="0" presId="urn:microsoft.com/office/officeart/2005/8/layout/hierarchy2"/>
    <dgm:cxn modelId="{71849E63-F123-4E70-9EC0-7E78FB52F5A2}" type="presParOf" srcId="{86239D21-8F61-4B47-941D-1EBB0FBC54CA}" destId="{0A70E048-E76B-4B64-8B68-2F33867E4644}" srcOrd="0" destOrd="0" presId="urn:microsoft.com/office/officeart/2005/8/layout/hierarchy2"/>
    <dgm:cxn modelId="{AF18F77F-8371-4A7D-B260-8D050AEAE1D2}" type="presParOf" srcId="{0A70E048-E76B-4B64-8B68-2F33867E4644}" destId="{F63EB1CE-8317-4701-BD4A-C976E6CEC29E}" srcOrd="0" destOrd="0" presId="urn:microsoft.com/office/officeart/2005/8/layout/hierarchy2"/>
    <dgm:cxn modelId="{217638E3-E78D-4203-BA6B-F35757476192}" type="presParOf" srcId="{86239D21-8F61-4B47-941D-1EBB0FBC54CA}" destId="{ED25EC65-A663-4FAC-9D9F-29070CB8BFD9}" srcOrd="1" destOrd="0" presId="urn:microsoft.com/office/officeart/2005/8/layout/hierarchy2"/>
    <dgm:cxn modelId="{76D71CCD-8720-4718-926F-27E039A68E93}" type="presParOf" srcId="{ED25EC65-A663-4FAC-9D9F-29070CB8BFD9}" destId="{EDEF254C-C65C-430F-B8D5-50633F6E3C0F}" srcOrd="0" destOrd="0" presId="urn:microsoft.com/office/officeart/2005/8/layout/hierarchy2"/>
    <dgm:cxn modelId="{44B3CA50-D251-4DA3-A0D8-AC0EC97CD464}" type="presParOf" srcId="{ED25EC65-A663-4FAC-9D9F-29070CB8BFD9}" destId="{37818CAE-473F-4F88-A509-8C4CDD6FA49F}" srcOrd="1" destOrd="0" presId="urn:microsoft.com/office/officeart/2005/8/layout/hierarchy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E11619-5466-4C84-A072-CE8C7AA95299}">
      <dsp:nvSpPr>
        <dsp:cNvPr id="0" name=""/>
        <dsp:cNvSpPr/>
      </dsp:nvSpPr>
      <dsp:spPr>
        <a:xfrm>
          <a:off x="6112163" y="1692103"/>
          <a:ext cx="1549634"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solidFill>
                <a:schemeClr val="tx1"/>
              </a:solidFill>
              <a:latin typeface="Adobe Arabic" panose="02040503050201020203" pitchFamily="18" charset="-78"/>
              <a:ea typeface="+mn-ea"/>
              <a:cs typeface="B Homa" panose="00000400000000000000" pitchFamily="2" charset="-78"/>
            </a:rPr>
            <a:t>ابعاد طراحی شهری</a:t>
          </a:r>
          <a:endParaRPr lang="en-US" sz="2800" b="1" kern="1200" dirty="0">
            <a:solidFill>
              <a:schemeClr val="tx1"/>
            </a:solidFill>
            <a:latin typeface="Adobe Arabic" panose="02040503050201020203" pitchFamily="18" charset="-78"/>
            <a:ea typeface="+mn-ea"/>
            <a:cs typeface="B Homa" panose="00000400000000000000" pitchFamily="2" charset="-78"/>
          </a:endParaRPr>
        </a:p>
      </dsp:txBody>
      <dsp:txXfrm>
        <a:off x="6134857" y="1714797"/>
        <a:ext cx="1504246" cy="729429"/>
      </dsp:txXfrm>
    </dsp:sp>
    <dsp:sp modelId="{D2EE7FC1-5826-44B0-BBA7-C4240EBC3A74}">
      <dsp:nvSpPr>
        <dsp:cNvPr id="0" name=""/>
        <dsp:cNvSpPr/>
      </dsp:nvSpPr>
      <dsp:spPr>
        <a:xfrm rot="14115460">
          <a:off x="5251929" y="1613612"/>
          <a:ext cx="1095918" cy="31258"/>
        </a:xfrm>
        <a:custGeom>
          <a:avLst/>
          <a:gdLst/>
          <a:ahLst/>
          <a:cxnLst/>
          <a:rect l="0" t="0" r="0" b="0"/>
          <a:pathLst>
            <a:path>
              <a:moveTo>
                <a:pt x="0" y="15629"/>
              </a:moveTo>
              <a:lnTo>
                <a:pt x="1095918"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5772490" y="1601843"/>
        <a:ext cx="54795" cy="54795"/>
      </dsp:txXfrm>
    </dsp:sp>
    <dsp:sp modelId="{93472FF3-F41D-448D-BD04-A0401B6776D6}">
      <dsp:nvSpPr>
        <dsp:cNvPr id="0" name=""/>
        <dsp:cNvSpPr/>
      </dsp:nvSpPr>
      <dsp:spPr>
        <a:xfrm>
          <a:off x="3937979" y="791562"/>
          <a:ext cx="1549634"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fa-IR" sz="2500" kern="1200" dirty="0" smtClean="0">
              <a:solidFill>
                <a:schemeClr val="tx1"/>
              </a:solidFill>
              <a:latin typeface="Adobe Arabic" panose="02040503050201020203" pitchFamily="18" charset="-78"/>
              <a:ea typeface="+mn-ea"/>
              <a:cs typeface="B Homa" panose="00000400000000000000" pitchFamily="2" charset="-78"/>
            </a:rPr>
            <a:t>بعد عملکردی</a:t>
          </a:r>
          <a:endParaRPr lang="en-US" sz="2500" kern="1200" dirty="0">
            <a:solidFill>
              <a:schemeClr val="tx1"/>
            </a:solidFill>
            <a:latin typeface="Adobe Arabic" panose="02040503050201020203" pitchFamily="18" charset="-78"/>
            <a:ea typeface="+mn-ea"/>
            <a:cs typeface="B Homa" panose="00000400000000000000" pitchFamily="2" charset="-78"/>
          </a:endParaRPr>
        </a:p>
      </dsp:txBody>
      <dsp:txXfrm>
        <a:off x="3960673" y="814256"/>
        <a:ext cx="1504246" cy="729429"/>
      </dsp:txXfrm>
    </dsp:sp>
    <dsp:sp modelId="{7B3D0BDC-045A-4466-98F2-50FD31CED196}">
      <dsp:nvSpPr>
        <dsp:cNvPr id="0" name=""/>
        <dsp:cNvSpPr/>
      </dsp:nvSpPr>
      <dsp:spPr>
        <a:xfrm rot="10800000">
          <a:off x="3318125" y="1163341"/>
          <a:ext cx="619853" cy="31258"/>
        </a:xfrm>
        <a:custGeom>
          <a:avLst/>
          <a:gdLst/>
          <a:ahLst/>
          <a:cxnLst/>
          <a:rect l="0" t="0" r="0" b="0"/>
          <a:pathLst>
            <a:path>
              <a:moveTo>
                <a:pt x="0" y="15629"/>
              </a:moveTo>
              <a:lnTo>
                <a:pt x="619853"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612555" y="1163474"/>
        <a:ext cx="30992" cy="30992"/>
      </dsp:txXfrm>
    </dsp:sp>
    <dsp:sp modelId="{A9111DCA-B55A-44B4-93F2-046499435DDC}">
      <dsp:nvSpPr>
        <dsp:cNvPr id="0" name=""/>
        <dsp:cNvSpPr/>
      </dsp:nvSpPr>
      <dsp:spPr>
        <a:xfrm>
          <a:off x="4695" y="791562"/>
          <a:ext cx="3313429"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latin typeface="Adobe Arabic" panose="02040503050201020203" pitchFamily="18" charset="-78"/>
              <a:cs typeface="B Homa" panose="00000400000000000000" pitchFamily="2" charset="-78"/>
            </a:rPr>
            <a:t>1.امنیت 2.فعالیت ها 3.کاربری زمین 4.شبکه ترافیک و حمل ونقل 5.قدمت /کیفیت /تعداد طبقات</a:t>
          </a:r>
          <a:endParaRPr lang="en-US" sz="2000" kern="1200" dirty="0">
            <a:solidFill>
              <a:schemeClr val="tx1"/>
            </a:solidFill>
            <a:cs typeface="B Homa" panose="00000400000000000000" pitchFamily="2" charset="-78"/>
          </a:endParaRPr>
        </a:p>
      </dsp:txBody>
      <dsp:txXfrm>
        <a:off x="27389" y="814256"/>
        <a:ext cx="3268041" cy="729429"/>
      </dsp:txXfrm>
    </dsp:sp>
    <dsp:sp modelId="{5F40ACB3-A07D-4224-B1E7-CE50113BB2CC}">
      <dsp:nvSpPr>
        <dsp:cNvPr id="0" name=""/>
        <dsp:cNvSpPr/>
      </dsp:nvSpPr>
      <dsp:spPr>
        <a:xfrm rot="10852294">
          <a:off x="5487578" y="2059132"/>
          <a:ext cx="624621" cy="31258"/>
        </a:xfrm>
        <a:custGeom>
          <a:avLst/>
          <a:gdLst/>
          <a:ahLst/>
          <a:cxnLst/>
          <a:rect l="0" t="0" r="0" b="0"/>
          <a:pathLst>
            <a:path>
              <a:moveTo>
                <a:pt x="0" y="15629"/>
              </a:moveTo>
              <a:lnTo>
                <a:pt x="624621"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5784273" y="2059146"/>
        <a:ext cx="31231" cy="31231"/>
      </dsp:txXfrm>
    </dsp:sp>
    <dsp:sp modelId="{072F9A67-01F1-4722-B083-91C556495872}">
      <dsp:nvSpPr>
        <dsp:cNvPr id="0" name=""/>
        <dsp:cNvSpPr/>
      </dsp:nvSpPr>
      <dsp:spPr>
        <a:xfrm>
          <a:off x="3937979" y="1682602"/>
          <a:ext cx="1549634"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fa-IR" sz="2500" kern="1200" dirty="0" smtClean="0">
              <a:solidFill>
                <a:schemeClr val="tx1"/>
              </a:solidFill>
              <a:latin typeface="Adobe Arabic" panose="02040503050201020203" pitchFamily="18" charset="-78"/>
              <a:ea typeface="+mn-ea"/>
              <a:cs typeface="B Homa" panose="00000400000000000000" pitchFamily="2" charset="-78"/>
            </a:rPr>
            <a:t>بعد زیبایی شناختی</a:t>
          </a:r>
          <a:endParaRPr lang="en-US" sz="2500" kern="1200" dirty="0">
            <a:solidFill>
              <a:schemeClr val="tx1"/>
            </a:solidFill>
            <a:latin typeface="Adobe Arabic" panose="02040503050201020203" pitchFamily="18" charset="-78"/>
            <a:ea typeface="+mn-ea"/>
            <a:cs typeface="B Homa" panose="00000400000000000000" pitchFamily="2" charset="-78"/>
          </a:endParaRPr>
        </a:p>
      </dsp:txBody>
      <dsp:txXfrm>
        <a:off x="3960673" y="1705296"/>
        <a:ext cx="1504246" cy="729429"/>
      </dsp:txXfrm>
    </dsp:sp>
    <dsp:sp modelId="{0AA7CA38-D2D5-42D1-89F5-6133809E88FC}">
      <dsp:nvSpPr>
        <dsp:cNvPr id="0" name=""/>
        <dsp:cNvSpPr/>
      </dsp:nvSpPr>
      <dsp:spPr>
        <a:xfrm rot="10800000">
          <a:off x="3318125" y="2054381"/>
          <a:ext cx="619853" cy="31258"/>
        </a:xfrm>
        <a:custGeom>
          <a:avLst/>
          <a:gdLst/>
          <a:ahLst/>
          <a:cxnLst/>
          <a:rect l="0" t="0" r="0" b="0"/>
          <a:pathLst>
            <a:path>
              <a:moveTo>
                <a:pt x="0" y="15629"/>
              </a:moveTo>
              <a:lnTo>
                <a:pt x="619853"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612555" y="2054514"/>
        <a:ext cx="30992" cy="30992"/>
      </dsp:txXfrm>
    </dsp:sp>
    <dsp:sp modelId="{F537D995-D237-450A-9FF8-AA266C3B1B39}">
      <dsp:nvSpPr>
        <dsp:cNvPr id="0" name=""/>
        <dsp:cNvSpPr/>
      </dsp:nvSpPr>
      <dsp:spPr>
        <a:xfrm>
          <a:off x="4695" y="1682602"/>
          <a:ext cx="3313429"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latin typeface="Adobe Arabic" panose="02040503050201020203" pitchFamily="18" charset="-78"/>
              <a:cs typeface="B Homa" panose="00000400000000000000" pitchFamily="2" charset="-78"/>
            </a:rPr>
            <a:t>1.خط آسمان 2.استخوان بندی 3.دیدها 4رابطه توده فضا 5.نفوذپذیری</a:t>
          </a:r>
          <a:endParaRPr lang="en-US" sz="2000" kern="1200" dirty="0">
            <a:solidFill>
              <a:schemeClr val="tx1"/>
            </a:solidFill>
            <a:latin typeface="Adobe Arabic" panose="02040503050201020203" pitchFamily="18" charset="-78"/>
            <a:cs typeface="B Homa" panose="00000400000000000000" pitchFamily="2" charset="-78"/>
          </a:endParaRPr>
        </a:p>
      </dsp:txBody>
      <dsp:txXfrm>
        <a:off x="27389" y="1705296"/>
        <a:ext cx="3268041" cy="729429"/>
      </dsp:txXfrm>
    </dsp:sp>
    <dsp:sp modelId="{5BD4D9EE-FC44-450E-A5D0-251D3ABF952A}">
      <dsp:nvSpPr>
        <dsp:cNvPr id="0" name=""/>
        <dsp:cNvSpPr/>
      </dsp:nvSpPr>
      <dsp:spPr>
        <a:xfrm rot="7255672">
          <a:off x="5192301" y="2585080"/>
          <a:ext cx="1215174" cy="31258"/>
        </a:xfrm>
        <a:custGeom>
          <a:avLst/>
          <a:gdLst/>
          <a:ahLst/>
          <a:cxnLst/>
          <a:rect l="0" t="0" r="0" b="0"/>
          <a:pathLst>
            <a:path>
              <a:moveTo>
                <a:pt x="0" y="15629"/>
              </a:moveTo>
              <a:lnTo>
                <a:pt x="1215174"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5769509" y="2570330"/>
        <a:ext cx="60758" cy="60758"/>
      </dsp:txXfrm>
    </dsp:sp>
    <dsp:sp modelId="{3927C880-0BFA-4674-A217-B2F5D2ADFC9F}">
      <dsp:nvSpPr>
        <dsp:cNvPr id="0" name=""/>
        <dsp:cNvSpPr/>
      </dsp:nvSpPr>
      <dsp:spPr>
        <a:xfrm>
          <a:off x="3937979" y="2734498"/>
          <a:ext cx="1549634" cy="774817"/>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fa-IR" sz="2500" kern="1200" dirty="0" smtClean="0">
              <a:solidFill>
                <a:schemeClr val="tx1"/>
              </a:solidFill>
              <a:latin typeface="Adobe Arabic" panose="02040503050201020203" pitchFamily="18" charset="-78"/>
              <a:ea typeface="+mn-ea"/>
              <a:cs typeface="B Homa" panose="00000400000000000000" pitchFamily="2" charset="-78"/>
            </a:rPr>
            <a:t>بعد زیست محیطی</a:t>
          </a:r>
          <a:endParaRPr lang="en-US" sz="2500" kern="1200" dirty="0">
            <a:solidFill>
              <a:schemeClr val="tx1"/>
            </a:solidFill>
            <a:latin typeface="Adobe Arabic" panose="02040503050201020203" pitchFamily="18" charset="-78"/>
            <a:ea typeface="+mn-ea"/>
            <a:cs typeface="B Homa" panose="00000400000000000000" pitchFamily="2" charset="-78"/>
          </a:endParaRPr>
        </a:p>
      </dsp:txBody>
      <dsp:txXfrm>
        <a:off x="3960673" y="2757192"/>
        <a:ext cx="1504246" cy="729429"/>
      </dsp:txXfrm>
    </dsp:sp>
    <dsp:sp modelId="{0A70E048-E76B-4B64-8B68-2F33867E4644}">
      <dsp:nvSpPr>
        <dsp:cNvPr id="0" name=""/>
        <dsp:cNvSpPr/>
      </dsp:nvSpPr>
      <dsp:spPr>
        <a:xfrm rot="10800000">
          <a:off x="3318125" y="3106277"/>
          <a:ext cx="619853" cy="31258"/>
        </a:xfrm>
        <a:custGeom>
          <a:avLst/>
          <a:gdLst/>
          <a:ahLst/>
          <a:cxnLst/>
          <a:rect l="0" t="0" r="0" b="0"/>
          <a:pathLst>
            <a:path>
              <a:moveTo>
                <a:pt x="0" y="15629"/>
              </a:moveTo>
              <a:lnTo>
                <a:pt x="619853" y="15629"/>
              </a:lnTo>
            </a:path>
          </a:pathLst>
        </a:custGeom>
        <a:noFill/>
        <a:ln w="15875" cap="rnd" cmpd="sng" algn="ctr">
          <a:solidFill>
            <a:srgbClr val="CEB2CC"/>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612555" y="3106410"/>
        <a:ext cx="30992" cy="30992"/>
      </dsp:txXfrm>
    </dsp:sp>
    <dsp:sp modelId="{EDEF254C-C65C-430F-B8D5-50633F6E3C0F}">
      <dsp:nvSpPr>
        <dsp:cNvPr id="0" name=""/>
        <dsp:cNvSpPr/>
      </dsp:nvSpPr>
      <dsp:spPr>
        <a:xfrm>
          <a:off x="217073" y="2573642"/>
          <a:ext cx="3101051" cy="1096529"/>
        </a:xfrm>
        <a:prstGeom prst="roundRect">
          <a:avLst>
            <a:gd name="adj" fmla="val 10000"/>
          </a:avLst>
        </a:prstGeom>
        <a:solidFill>
          <a:srgbClr val="CAB8B8"/>
        </a:solid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latin typeface="Adobe Arabic" panose="02040503050201020203" pitchFamily="18" charset="-78"/>
              <a:cs typeface="B Homa" panose="00000400000000000000" pitchFamily="2" charset="-78"/>
            </a:rPr>
            <a:t>1.تابش آفتاب / جهت وزش باد / رطوبت 2.کیفیت های اکولوژیک:باغ ها/مسیل ها/رودخانه/فضای سبز .. 3.آلودگی های زیست محیطی:ترافیک(آلودگی صوتی و هوا) /فاضلاب / زباله های شهری / جمع آوری آب های سطحی</a:t>
          </a:r>
          <a:endParaRPr lang="en-US" sz="2000" kern="1200" dirty="0">
            <a:solidFill>
              <a:schemeClr val="tx1"/>
            </a:solidFill>
            <a:latin typeface="Adobe Arabic" panose="02040503050201020203" pitchFamily="18" charset="-78"/>
            <a:cs typeface="B Homa" panose="00000400000000000000" pitchFamily="2" charset="-78"/>
          </a:endParaRPr>
        </a:p>
      </dsp:txBody>
      <dsp:txXfrm>
        <a:off x="249189" y="2605758"/>
        <a:ext cx="3036819" cy="10322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103.wmf"/><Relationship Id="rId1" Type="http://schemas.openxmlformats.org/officeDocument/2006/relationships/image" Target="../media/image10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44.wmf"/><Relationship Id="rId1" Type="http://schemas.openxmlformats.org/officeDocument/2006/relationships/image" Target="../media/image4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5280CEA-8F53-46D8-8BF0-702E6B77F407}" type="datetimeFigureOut">
              <a:rPr lang="fa-IR" smtClean="0"/>
              <a:t>20/07/1442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B5CCFAB-A39F-4D2C-86BD-5A593E508B39}" type="slidenum">
              <a:rPr lang="fa-IR" smtClean="0"/>
              <a:t>‹#›</a:t>
            </a:fld>
            <a:endParaRPr lang="fa-IR"/>
          </a:p>
        </p:txBody>
      </p:sp>
    </p:spTree>
    <p:extLst>
      <p:ext uri="{BB962C8B-B14F-4D97-AF65-F5344CB8AC3E}">
        <p14:creationId xmlns:p14="http://schemas.microsoft.com/office/powerpoint/2010/main" val="305230156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6910B9-A3B5-43F1-9544-50C236C6BA2F}"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87699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6910B9-A3B5-43F1-9544-50C236C6BA2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045909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889" y="2514602"/>
            <a:ext cx="880060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889" y="4777381"/>
            <a:ext cx="8800601" cy="1126283"/>
          </a:xfrm>
        </p:spPr>
        <p:txBody>
          <a:bodyPr anchor="t"/>
          <a:lstStyle>
            <a:lvl1pPr marL="0" indent="0" algn="l">
              <a:buNone/>
              <a:defRPr>
                <a:solidFill>
                  <a:schemeClr val="tx1">
                    <a:lumMod val="65000"/>
                    <a:lumOff val="35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1" indent="0" algn="ctr">
              <a:buNone/>
              <a:defRPr>
                <a:solidFill>
                  <a:schemeClr val="tx1">
                    <a:tint val="75000"/>
                  </a:schemeClr>
                </a:solidFill>
              </a:defRPr>
            </a:lvl4pPr>
            <a:lvl5pPr marL="1828695" indent="0" algn="ctr">
              <a:buNone/>
              <a:defRPr>
                <a:solidFill>
                  <a:schemeClr val="tx1">
                    <a:tint val="75000"/>
                  </a:schemeClr>
                </a:solidFill>
              </a:defRPr>
            </a:lvl5pPr>
            <a:lvl6pPr marL="2285869" indent="0" algn="ctr">
              <a:buNone/>
              <a:defRPr>
                <a:solidFill>
                  <a:schemeClr val="tx1">
                    <a:tint val="75000"/>
                  </a:schemeClr>
                </a:solidFill>
              </a:defRPr>
            </a:lvl6pPr>
            <a:lvl7pPr marL="2743043" indent="0" algn="ctr">
              <a:buNone/>
              <a:defRPr>
                <a:solidFill>
                  <a:schemeClr val="tx1">
                    <a:tint val="75000"/>
                  </a:schemeClr>
                </a:solidFill>
              </a:defRPr>
            </a:lvl7pPr>
            <a:lvl8pPr marL="3200217" indent="0" algn="ctr">
              <a:buNone/>
              <a:defRPr>
                <a:solidFill>
                  <a:schemeClr val="tx1">
                    <a:tint val="75000"/>
                  </a:schemeClr>
                </a:solidFill>
              </a:defRPr>
            </a:lvl8pPr>
            <a:lvl9pPr marL="365739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8"/>
          <p:cNvSpPr/>
          <p:nvPr/>
        </p:nvSpPr>
        <p:spPr bwMode="auto">
          <a:xfrm>
            <a:off x="-42292" y="4321159"/>
            <a:ext cx="1860631"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564446" y="4529541"/>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948087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7" y="609600"/>
            <a:ext cx="8789313"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887" y="4354046"/>
            <a:ext cx="8789313" cy="1555864"/>
          </a:xfrm>
        </p:spPr>
        <p:txBody>
          <a:bodyPr anchor="ctr">
            <a:normAutofit/>
          </a:bodyPr>
          <a:lstStyle>
            <a:lvl1pPr marL="0" indent="0" algn="l">
              <a:buNone/>
              <a:defRPr sz="1800">
                <a:solidFill>
                  <a:schemeClr val="tx1">
                    <a:lumMod val="65000"/>
                    <a:lumOff val="35000"/>
                  </a:schemeClr>
                </a:solidFill>
              </a:defRPr>
            </a:lvl1pPr>
            <a:lvl2pPr marL="457174" indent="0">
              <a:buNone/>
              <a:defRPr sz="1800">
                <a:solidFill>
                  <a:schemeClr val="tx1">
                    <a:tint val="75000"/>
                  </a:schemeClr>
                </a:solidFill>
              </a:defRPr>
            </a:lvl2pPr>
            <a:lvl3pPr marL="914348" indent="0">
              <a:buNone/>
              <a:defRPr sz="1600">
                <a:solidFill>
                  <a:schemeClr val="tx1">
                    <a:tint val="75000"/>
                  </a:schemeClr>
                </a:solidFill>
              </a:defRPr>
            </a:lvl3pPr>
            <a:lvl4pPr marL="1371521" indent="0">
              <a:buNone/>
              <a:defRPr sz="1400">
                <a:solidFill>
                  <a:schemeClr val="tx1">
                    <a:tint val="75000"/>
                  </a:schemeClr>
                </a:solidFill>
              </a:defRPr>
            </a:lvl4pPr>
            <a:lvl5pPr marL="1828695" indent="0">
              <a:buNone/>
              <a:defRPr sz="1400">
                <a:solidFill>
                  <a:schemeClr val="tx1">
                    <a:tint val="75000"/>
                  </a:schemeClr>
                </a:solidFill>
              </a:defRPr>
            </a:lvl5pPr>
            <a:lvl6pPr marL="2285869" indent="0">
              <a:buNone/>
              <a:defRPr sz="1400">
                <a:solidFill>
                  <a:schemeClr val="tx1">
                    <a:tint val="75000"/>
                  </a:schemeClr>
                </a:solidFill>
              </a:defRPr>
            </a:lvl6pPr>
            <a:lvl7pPr marL="2743043" indent="0">
              <a:buNone/>
              <a:defRPr sz="1400">
                <a:solidFill>
                  <a:schemeClr val="tx1">
                    <a:tint val="75000"/>
                  </a:schemeClr>
                </a:solidFill>
              </a:defRPr>
            </a:lvl7pPr>
            <a:lvl8pPr marL="3200217" indent="0">
              <a:buNone/>
              <a:defRPr sz="1400">
                <a:solidFill>
                  <a:schemeClr val="tx1">
                    <a:tint val="75000"/>
                  </a:schemeClr>
                </a:solidFill>
              </a:defRPr>
            </a:lvl8pPr>
            <a:lvl9pPr marL="365739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2587985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21296" y="3505200"/>
            <a:ext cx="7538518" cy="381000"/>
          </a:xfrm>
        </p:spPr>
        <p:txBody>
          <a:bodyPr anchor="ctr">
            <a:noAutofit/>
          </a:bodyPr>
          <a:lstStyle>
            <a:lvl1pPr marL="0" indent="0">
              <a:buFontTx/>
              <a:buNone/>
              <a:defRPr sz="1600">
                <a:solidFill>
                  <a:schemeClr val="tx1">
                    <a:lumMod val="50000"/>
                    <a:lumOff val="50000"/>
                  </a:schemeClr>
                </a:solidFill>
              </a:defRPr>
            </a:lvl1pPr>
            <a:lvl2pPr marL="457174" indent="0">
              <a:buFontTx/>
              <a:buNone/>
              <a:defRPr/>
            </a:lvl2pPr>
            <a:lvl3pPr marL="914348" indent="0">
              <a:buFontTx/>
              <a:buNone/>
              <a:defRPr/>
            </a:lvl3pPr>
            <a:lvl4pPr marL="1371521" indent="0">
              <a:buFontTx/>
              <a:buNone/>
              <a:defRPr/>
            </a:lvl4pPr>
            <a:lvl5pPr marL="1828695"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887" y="4354046"/>
            <a:ext cx="8789313" cy="1555864"/>
          </a:xfrm>
        </p:spPr>
        <p:txBody>
          <a:bodyPr anchor="ctr">
            <a:normAutofit/>
          </a:bodyPr>
          <a:lstStyle>
            <a:lvl1pPr marL="0" indent="0" algn="l">
              <a:buNone/>
              <a:defRPr sz="1800">
                <a:solidFill>
                  <a:schemeClr val="tx1">
                    <a:lumMod val="65000"/>
                    <a:lumOff val="35000"/>
                  </a:schemeClr>
                </a:solidFill>
              </a:defRPr>
            </a:lvl1pPr>
            <a:lvl2pPr marL="457174" indent="0">
              <a:buNone/>
              <a:defRPr sz="1800">
                <a:solidFill>
                  <a:schemeClr val="tx1">
                    <a:tint val="75000"/>
                  </a:schemeClr>
                </a:solidFill>
              </a:defRPr>
            </a:lvl2pPr>
            <a:lvl3pPr marL="914348" indent="0">
              <a:buNone/>
              <a:defRPr sz="1600">
                <a:solidFill>
                  <a:schemeClr val="tx1">
                    <a:tint val="75000"/>
                  </a:schemeClr>
                </a:solidFill>
              </a:defRPr>
            </a:lvl3pPr>
            <a:lvl4pPr marL="1371521" indent="0">
              <a:buNone/>
              <a:defRPr sz="1400">
                <a:solidFill>
                  <a:schemeClr val="tx1">
                    <a:tint val="75000"/>
                  </a:schemeClr>
                </a:solidFill>
              </a:defRPr>
            </a:lvl4pPr>
            <a:lvl5pPr marL="1828695" indent="0">
              <a:buNone/>
              <a:defRPr sz="1400">
                <a:solidFill>
                  <a:schemeClr val="tx1">
                    <a:tint val="75000"/>
                  </a:schemeClr>
                </a:solidFill>
              </a:defRPr>
            </a:lvl5pPr>
            <a:lvl6pPr marL="2285869" indent="0">
              <a:buNone/>
              <a:defRPr sz="1400">
                <a:solidFill>
                  <a:schemeClr val="tx1">
                    <a:tint val="75000"/>
                  </a:schemeClr>
                </a:solidFill>
              </a:defRPr>
            </a:lvl6pPr>
            <a:lvl7pPr marL="2743043" indent="0">
              <a:buNone/>
              <a:defRPr sz="1400">
                <a:solidFill>
                  <a:schemeClr val="tx1">
                    <a:tint val="75000"/>
                  </a:schemeClr>
                </a:solidFill>
              </a:defRPr>
            </a:lvl7pPr>
            <a:lvl8pPr marL="3200217" indent="0">
              <a:buNone/>
              <a:defRPr sz="1400">
                <a:solidFill>
                  <a:schemeClr val="tx1">
                    <a:tint val="75000"/>
                  </a:schemeClr>
                </a:solidFill>
              </a:defRPr>
            </a:lvl8pPr>
            <a:lvl9pPr marL="365739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9"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8FABCF3A-8C10-4B2D-9F09-908D0180D9A1}" type="slidenum">
              <a:rPr lang="en-US" smtClean="0"/>
              <a:pPr/>
              <a:t>‹#›</a:t>
            </a:fld>
            <a:endParaRPr lang="en-US"/>
          </a:p>
        </p:txBody>
      </p:sp>
      <p:sp>
        <p:nvSpPr>
          <p:cNvPr id="14" name="TextBox 13"/>
          <p:cNvSpPr txBox="1"/>
          <p:nvPr/>
        </p:nvSpPr>
        <p:spPr>
          <a:xfrm>
            <a:off x="2411089" y="648005"/>
            <a:ext cx="609758" cy="584776"/>
          </a:xfrm>
          <a:prstGeom prst="rect">
            <a:avLst/>
          </a:prstGeom>
        </p:spPr>
        <p:txBody>
          <a:bodyPr vert="horz" lIns="91440" tIns="45720" rIns="91440" bIns="45720" rtlCol="0" anchor="ctr">
            <a:noAutofit/>
          </a:bodyPr>
          <a:lstStyle/>
          <a:p>
            <a:pPr algn="l" defTabSz="689719" rtl="0"/>
            <a:r>
              <a:rPr lang="en-US" sz="8000" dirty="0">
                <a:ln w="3175" cmpd="sng">
                  <a:noFill/>
                </a:ln>
                <a:solidFill>
                  <a:srgbClr val="353535"/>
                </a:solidFill>
                <a:latin typeface="Arial"/>
              </a:rPr>
              <a:t>“</a:t>
            </a:r>
          </a:p>
        </p:txBody>
      </p:sp>
      <p:sp>
        <p:nvSpPr>
          <p:cNvPr id="15" name="TextBox 14"/>
          <p:cNvSpPr txBox="1"/>
          <p:nvPr/>
        </p:nvSpPr>
        <p:spPr>
          <a:xfrm>
            <a:off x="10892712" y="2905306"/>
            <a:ext cx="609758" cy="584776"/>
          </a:xfrm>
          <a:prstGeom prst="rect">
            <a:avLst/>
          </a:prstGeom>
        </p:spPr>
        <p:txBody>
          <a:bodyPr vert="horz" lIns="91440" tIns="45720" rIns="91440" bIns="45720" rtlCol="0" anchor="ctr">
            <a:noAutofit/>
          </a:bodyPr>
          <a:lstStyle/>
          <a:p>
            <a:pPr algn="l" defTabSz="689719" rtl="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4119663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887" y="2438402"/>
            <a:ext cx="8789313"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887" y="5181601"/>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78"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2534504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917498" y="609600"/>
            <a:ext cx="814611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887" y="4343401"/>
            <a:ext cx="8917723" cy="838200"/>
          </a:xfrm>
        </p:spPr>
        <p:txBody>
          <a:bodyPr anchor="b">
            <a:noAutofit/>
          </a:bodyPr>
          <a:lstStyle>
            <a:lvl1pPr marL="0" indent="0">
              <a:buFontTx/>
              <a:buNone/>
              <a:defRPr sz="2400">
                <a:solidFill>
                  <a:schemeClr val="accent1"/>
                </a:solidFill>
              </a:defRPr>
            </a:lvl1pPr>
            <a:lvl2pPr marL="457174" indent="0">
              <a:buFontTx/>
              <a:buNone/>
              <a:defRPr/>
            </a:lvl2pPr>
            <a:lvl3pPr marL="914348" indent="0">
              <a:buFontTx/>
              <a:buNone/>
              <a:defRPr/>
            </a:lvl3pPr>
            <a:lvl4pPr marL="1371521" indent="0">
              <a:buFontTx/>
              <a:buNone/>
              <a:defRPr/>
            </a:lvl4pPr>
            <a:lvl5pPr marL="1828695"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887" y="5181601"/>
            <a:ext cx="891772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20" name="Freeform 11"/>
          <p:cNvSpPr/>
          <p:nvPr/>
        </p:nvSpPr>
        <p:spPr bwMode="auto">
          <a:xfrm flipV="1">
            <a:off x="78"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8FABCF3A-8C10-4B2D-9F09-908D0180D9A1}" type="slidenum">
              <a:rPr lang="en-US" smtClean="0"/>
              <a:pPr/>
              <a:t>‹#›</a:t>
            </a:fld>
            <a:endParaRPr lang="en-US"/>
          </a:p>
        </p:txBody>
      </p:sp>
      <p:sp>
        <p:nvSpPr>
          <p:cNvPr id="11" name="TextBox 10"/>
          <p:cNvSpPr txBox="1"/>
          <p:nvPr/>
        </p:nvSpPr>
        <p:spPr>
          <a:xfrm>
            <a:off x="2411089" y="648005"/>
            <a:ext cx="609758" cy="584776"/>
          </a:xfrm>
          <a:prstGeom prst="rect">
            <a:avLst/>
          </a:prstGeom>
        </p:spPr>
        <p:txBody>
          <a:bodyPr vert="horz" lIns="91440" tIns="45720" rIns="91440" bIns="45720" rtlCol="0" anchor="ctr">
            <a:noAutofit/>
          </a:bodyPr>
          <a:lstStyle/>
          <a:p>
            <a:pPr algn="l" defTabSz="689719" rtl="0"/>
            <a:r>
              <a:rPr lang="en-US" sz="8000" dirty="0">
                <a:ln w="3175" cmpd="sng">
                  <a:noFill/>
                </a:ln>
                <a:solidFill>
                  <a:srgbClr val="353535"/>
                </a:solidFill>
                <a:latin typeface="Arial"/>
              </a:rPr>
              <a:t>“</a:t>
            </a:r>
          </a:p>
        </p:txBody>
      </p:sp>
      <p:sp>
        <p:nvSpPr>
          <p:cNvPr id="12" name="TextBox 11"/>
          <p:cNvSpPr txBox="1"/>
          <p:nvPr/>
        </p:nvSpPr>
        <p:spPr>
          <a:xfrm>
            <a:off x="10892712" y="2905306"/>
            <a:ext cx="609758" cy="584776"/>
          </a:xfrm>
          <a:prstGeom prst="rect">
            <a:avLst/>
          </a:prstGeom>
        </p:spPr>
        <p:txBody>
          <a:bodyPr vert="horz" lIns="91440" tIns="45720" rIns="91440" bIns="45720" rtlCol="0" anchor="ctr">
            <a:noAutofit/>
          </a:bodyPr>
          <a:lstStyle/>
          <a:p>
            <a:pPr algn="l" defTabSz="689719" rtl="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895821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888" y="627407"/>
            <a:ext cx="8789312"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887" y="4343401"/>
            <a:ext cx="8789313" cy="838200"/>
          </a:xfrm>
        </p:spPr>
        <p:txBody>
          <a:bodyPr anchor="b">
            <a:noAutofit/>
          </a:bodyPr>
          <a:lstStyle>
            <a:lvl1pPr marL="0" indent="0">
              <a:buFontTx/>
              <a:buNone/>
              <a:defRPr sz="2400">
                <a:solidFill>
                  <a:schemeClr val="accent1"/>
                </a:solidFill>
              </a:defRPr>
            </a:lvl1pPr>
            <a:lvl2pPr marL="457174" indent="0">
              <a:buFontTx/>
              <a:buNone/>
              <a:defRPr/>
            </a:lvl2pPr>
            <a:lvl3pPr marL="914348" indent="0">
              <a:buFontTx/>
              <a:buNone/>
              <a:defRPr/>
            </a:lvl3pPr>
            <a:lvl4pPr marL="1371521" indent="0">
              <a:buFontTx/>
              <a:buNone/>
              <a:defRPr/>
            </a:lvl4pPr>
            <a:lvl5pPr marL="1828695"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887" y="5181601"/>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258798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2754104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1380" y="627406"/>
            <a:ext cx="2208176"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888" y="627406"/>
            <a:ext cx="6288464"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876584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3602" y="624110"/>
            <a:ext cx="87855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887" y="2133600"/>
            <a:ext cx="8789313"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852339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887" y="2074562"/>
            <a:ext cx="8789313"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887" y="3581400"/>
            <a:ext cx="8789313" cy="860400"/>
          </a:xfrm>
        </p:spPr>
        <p:txBody>
          <a:bodyPr anchor="t"/>
          <a:lstStyle>
            <a:lvl1pPr marL="0" indent="0" algn="l">
              <a:buNone/>
              <a:defRPr sz="2000">
                <a:solidFill>
                  <a:schemeClr val="tx1">
                    <a:lumMod val="65000"/>
                    <a:lumOff val="35000"/>
                  </a:schemeClr>
                </a:solidFill>
              </a:defRPr>
            </a:lvl1pPr>
            <a:lvl2pPr marL="457174" indent="0">
              <a:buNone/>
              <a:defRPr sz="1800">
                <a:solidFill>
                  <a:schemeClr val="tx1">
                    <a:tint val="75000"/>
                  </a:schemeClr>
                </a:solidFill>
              </a:defRPr>
            </a:lvl2pPr>
            <a:lvl3pPr marL="914348" indent="0">
              <a:buNone/>
              <a:defRPr sz="1600">
                <a:solidFill>
                  <a:schemeClr val="tx1">
                    <a:tint val="75000"/>
                  </a:schemeClr>
                </a:solidFill>
              </a:defRPr>
            </a:lvl3pPr>
            <a:lvl4pPr marL="1371521" indent="0">
              <a:buNone/>
              <a:defRPr sz="1400">
                <a:solidFill>
                  <a:schemeClr val="tx1">
                    <a:tint val="75000"/>
                  </a:schemeClr>
                </a:solidFill>
              </a:defRPr>
            </a:lvl4pPr>
            <a:lvl5pPr marL="1828695" indent="0">
              <a:buNone/>
              <a:defRPr sz="1400">
                <a:solidFill>
                  <a:schemeClr val="tx1">
                    <a:tint val="75000"/>
                  </a:schemeClr>
                </a:solidFill>
              </a:defRPr>
            </a:lvl5pPr>
            <a:lvl6pPr marL="2285869" indent="0">
              <a:buNone/>
              <a:defRPr sz="1400">
                <a:solidFill>
                  <a:schemeClr val="tx1">
                    <a:tint val="75000"/>
                  </a:schemeClr>
                </a:solidFill>
              </a:defRPr>
            </a:lvl6pPr>
            <a:lvl7pPr marL="2743043" indent="0">
              <a:buNone/>
              <a:defRPr sz="1400">
                <a:solidFill>
                  <a:schemeClr val="tx1">
                    <a:tint val="75000"/>
                  </a:schemeClr>
                </a:solidFill>
              </a:defRPr>
            </a:lvl7pPr>
            <a:lvl8pPr marL="3200217" indent="0">
              <a:buNone/>
              <a:defRPr sz="1400">
                <a:solidFill>
                  <a:schemeClr val="tx1">
                    <a:tint val="75000"/>
                  </a:schemeClr>
                </a:solidFill>
              </a:defRPr>
            </a:lvl8pPr>
            <a:lvl9pPr marL="365739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78" y="3166528"/>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204713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889" y="2136707"/>
            <a:ext cx="4263375"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16410" y="2136707"/>
            <a:ext cx="4262790"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681637" y="787783"/>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2763743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020469" y="2226627"/>
            <a:ext cx="3832795" cy="576262"/>
          </a:xfrm>
        </p:spPr>
        <p:txBody>
          <a:bodyPr anchor="b">
            <a:noAutofit/>
          </a:bodyPr>
          <a:lstStyle>
            <a:lvl1pPr marL="0" indent="0">
              <a:buNone/>
              <a:defRPr sz="2400" b="0"/>
            </a:lvl1pPr>
            <a:lvl2pPr marL="457174" indent="0">
              <a:buNone/>
              <a:defRPr sz="2000" b="1"/>
            </a:lvl2pPr>
            <a:lvl3pPr marL="914348" indent="0">
              <a:buNone/>
              <a:defRPr sz="1800" b="1"/>
            </a:lvl3pPr>
            <a:lvl4pPr marL="1371521" indent="0">
              <a:buNone/>
              <a:defRPr sz="1600" b="1"/>
            </a:lvl4pPr>
            <a:lvl5pPr marL="1828695" indent="0">
              <a:buNone/>
              <a:defRPr sz="1600" b="1"/>
            </a:lvl5pPr>
            <a:lvl6pPr marL="2285869" indent="0">
              <a:buNone/>
              <a:defRPr sz="1600" b="1"/>
            </a:lvl6pPr>
            <a:lvl7pPr marL="2743043" indent="0">
              <a:buNone/>
              <a:defRPr sz="1600" b="1"/>
            </a:lvl7pPr>
            <a:lvl8pPr marL="3200217" indent="0">
              <a:buNone/>
              <a:defRPr sz="1600" b="1"/>
            </a:lvl8pPr>
            <a:lvl9pPr marL="365739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886" y="2802889"/>
            <a:ext cx="4263376"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41540" y="2223398"/>
            <a:ext cx="3830985" cy="576262"/>
          </a:xfrm>
        </p:spPr>
        <p:txBody>
          <a:bodyPr anchor="b">
            <a:noAutofit/>
          </a:bodyPr>
          <a:lstStyle>
            <a:lvl1pPr marL="0" indent="0">
              <a:buNone/>
              <a:defRPr sz="2400" b="0"/>
            </a:lvl1pPr>
            <a:lvl2pPr marL="457174" indent="0">
              <a:buNone/>
              <a:defRPr sz="2000" b="1"/>
            </a:lvl2pPr>
            <a:lvl3pPr marL="914348" indent="0">
              <a:buNone/>
              <a:defRPr sz="1800" b="1"/>
            </a:lvl3pPr>
            <a:lvl4pPr marL="1371521" indent="0">
              <a:buNone/>
              <a:defRPr sz="1600" b="1"/>
            </a:lvl4pPr>
            <a:lvl5pPr marL="1828695" indent="0">
              <a:buNone/>
              <a:defRPr sz="1600" b="1"/>
            </a:lvl5pPr>
            <a:lvl6pPr marL="2285869" indent="0">
              <a:buNone/>
              <a:defRPr sz="1600" b="1"/>
            </a:lvl6pPr>
            <a:lvl7pPr marL="2743043" indent="0">
              <a:buNone/>
              <a:defRPr sz="1600" b="1"/>
            </a:lvl7pPr>
            <a:lvl8pPr marL="3200217" indent="0">
              <a:buNone/>
              <a:defRPr sz="1600" b="1"/>
            </a:lvl8pPr>
            <a:lvl9pPr marL="365739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11620" y="2799661"/>
            <a:ext cx="4260907"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681637" y="787783"/>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17328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93600" y="624110"/>
            <a:ext cx="87856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243079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6"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128326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6" y="446088"/>
            <a:ext cx="3506112"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4658" y="446089"/>
            <a:ext cx="5054542"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886" y="1598613"/>
            <a:ext cx="3506112" cy="4262436"/>
          </a:xfrm>
        </p:spPr>
        <p:txBody>
          <a:bodyPr/>
          <a:lstStyle>
            <a:lvl1pPr marL="0" indent="0">
              <a:buNone/>
              <a:defRPr sz="1400"/>
            </a:lvl1pPr>
            <a:lvl2pPr marL="457174" indent="0">
              <a:buNone/>
              <a:defRPr sz="1200"/>
            </a:lvl2pPr>
            <a:lvl3pPr marL="914348" indent="0">
              <a:buNone/>
              <a:defRPr sz="1000"/>
            </a:lvl3pPr>
            <a:lvl4pPr marL="1371521" indent="0">
              <a:buNone/>
              <a:defRPr sz="900"/>
            </a:lvl4pPr>
            <a:lvl5pPr marL="1828695" indent="0">
              <a:buNone/>
              <a:defRPr sz="900"/>
            </a:lvl5pPr>
            <a:lvl6pPr marL="2285869" indent="0">
              <a:buNone/>
              <a:defRPr sz="900"/>
            </a:lvl6pPr>
            <a:lvl7pPr marL="2743043" indent="0">
              <a:buNone/>
              <a:defRPr sz="900"/>
            </a:lvl7pPr>
            <a:lvl8pPr marL="3200217" indent="0">
              <a:buNone/>
              <a:defRPr sz="900"/>
            </a:lvl8pPr>
            <a:lvl9pPr marL="365739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474566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887" y="4800600"/>
            <a:ext cx="8789313"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887" y="634965"/>
            <a:ext cx="8789313" cy="3854970"/>
          </a:xfrm>
        </p:spPr>
        <p:txBody>
          <a:bodyPr anchor="t">
            <a:normAutofit/>
          </a:bodyPr>
          <a:lstStyle>
            <a:lvl1pPr marL="0" indent="0" algn="ctr">
              <a:buNone/>
              <a:defRPr sz="1600"/>
            </a:lvl1pPr>
            <a:lvl2pPr marL="457174" indent="0">
              <a:buNone/>
              <a:defRPr sz="1600"/>
            </a:lvl2pPr>
            <a:lvl3pPr marL="914348" indent="0">
              <a:buNone/>
              <a:defRPr sz="1600"/>
            </a:lvl3pPr>
            <a:lvl4pPr marL="1371521" indent="0">
              <a:buNone/>
              <a:defRPr sz="1600"/>
            </a:lvl4pPr>
            <a:lvl5pPr marL="1828695" indent="0">
              <a:buNone/>
              <a:defRPr sz="1600"/>
            </a:lvl5pPr>
            <a:lvl6pPr marL="2285869" indent="0">
              <a:buNone/>
              <a:defRPr sz="1600"/>
            </a:lvl6pPr>
            <a:lvl7pPr marL="2743043" indent="0">
              <a:buNone/>
              <a:defRPr sz="1600"/>
            </a:lvl7pPr>
            <a:lvl8pPr marL="3200217" indent="0">
              <a:buNone/>
              <a:defRPr sz="1600"/>
            </a:lvl8pPr>
            <a:lvl9pPr marL="365739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887" y="5367338"/>
            <a:ext cx="8789313" cy="493712"/>
          </a:xfrm>
        </p:spPr>
        <p:txBody>
          <a:bodyPr>
            <a:normAutofit/>
          </a:bodyPr>
          <a:lstStyle>
            <a:lvl1pPr marL="0" indent="0">
              <a:buNone/>
              <a:defRPr sz="1200"/>
            </a:lvl1pPr>
            <a:lvl2pPr marL="457174" indent="0">
              <a:buNone/>
              <a:defRPr sz="1200"/>
            </a:lvl2pPr>
            <a:lvl3pPr marL="914348" indent="0">
              <a:buNone/>
              <a:defRPr sz="1000"/>
            </a:lvl3pPr>
            <a:lvl4pPr marL="1371521" indent="0">
              <a:buNone/>
              <a:defRPr sz="900"/>
            </a:lvl4pPr>
            <a:lvl5pPr marL="1828695" indent="0">
              <a:buNone/>
              <a:defRPr sz="900"/>
            </a:lvl5pPr>
            <a:lvl6pPr marL="2285869" indent="0">
              <a:buNone/>
              <a:defRPr sz="900"/>
            </a:lvl6pPr>
            <a:lvl7pPr marL="2743043" indent="0">
              <a:buNone/>
              <a:defRPr sz="900"/>
            </a:lvl7pPr>
            <a:lvl8pPr marL="3200217" indent="0">
              <a:buNone/>
              <a:defRPr sz="900"/>
            </a:lvl8pPr>
            <a:lvl9pPr marL="365739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F80369-7C3C-434F-8609-9F3C476D4360}" type="datetimeFigureOut">
              <a:rPr lang="en-US" smtClean="0">
                <a:solidFill>
                  <a:prstClr val="black">
                    <a:tint val="75000"/>
                  </a:prstClr>
                </a:solidFill>
              </a:rPr>
              <a:pPr/>
              <a:t>3/3/2021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78"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9"/>
            <a:ext cx="779971" cy="365125"/>
          </a:xfrm>
        </p:spPr>
        <p:txBody>
          <a:bodyPr/>
          <a:lstStyle/>
          <a:p>
            <a:fld id="{8FABCF3A-8C10-4B2D-9F09-908D0180D9A1}" type="slidenum">
              <a:rPr lang="en-US" smtClean="0"/>
              <a:pPr/>
              <a:t>‹#›</a:t>
            </a:fld>
            <a:endParaRPr lang="en-US"/>
          </a:p>
        </p:txBody>
      </p:sp>
    </p:spTree>
    <p:extLst>
      <p:ext uri="{BB962C8B-B14F-4D97-AF65-F5344CB8AC3E}">
        <p14:creationId xmlns:p14="http://schemas.microsoft.com/office/powerpoint/2010/main" val="3617355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36" name="Group 35"/>
          <p:cNvGrpSpPr/>
          <p:nvPr/>
        </p:nvGrpSpPr>
        <p:grpSpPr>
          <a:xfrm>
            <a:off x="2" y="228600"/>
            <a:ext cx="26416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7227" y="750"/>
            <a:ext cx="2603030" cy="6852504"/>
            <a:chOff x="6627813" y="196102"/>
            <a:chExt cx="1952625" cy="5677649"/>
          </a:xfrm>
        </p:grpSpPr>
        <p:sp>
          <p:nvSpPr>
            <p:cNvPr id="50" name="Freeform 27"/>
            <p:cNvSpPr/>
            <p:nvPr/>
          </p:nvSpPr>
          <p:spPr bwMode="auto">
            <a:xfrm>
              <a:off x="6627813" y="19610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24384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3600" y="624110"/>
            <a:ext cx="87856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887" y="2133600"/>
            <a:ext cx="8789313"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3200" y="6135090"/>
            <a:ext cx="102184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9719" rtl="0"/>
            <a:fld id="{FFF80369-7C3C-434F-8609-9F3C476D4360}" type="datetimeFigureOut">
              <a:rPr lang="en-US" smtClean="0">
                <a:solidFill>
                  <a:prstClr val="black">
                    <a:tint val="75000"/>
                  </a:prstClr>
                </a:solidFill>
              </a:rPr>
              <a:pPr defTabSz="689719" rtl="0"/>
              <a:t>3/3/2021</a:t>
            </a:fld>
            <a:endParaRPr lang="en-US">
              <a:solidFill>
                <a:prstClr val="black">
                  <a:tint val="75000"/>
                </a:prstClr>
              </a:solidFill>
            </a:endParaRPr>
          </a:p>
        </p:txBody>
      </p:sp>
      <p:sp>
        <p:nvSpPr>
          <p:cNvPr id="5" name="Footer Placeholder 4"/>
          <p:cNvSpPr>
            <a:spLocks noGrp="1"/>
          </p:cNvSpPr>
          <p:nvPr>
            <p:ph type="ftr" sz="quarter" idx="3"/>
          </p:nvPr>
        </p:nvSpPr>
        <p:spPr>
          <a:xfrm>
            <a:off x="2589886" y="6135810"/>
            <a:ext cx="762198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9719" rtl="0"/>
            <a:endParaRPr lang="en-US">
              <a:solidFill>
                <a:prstClr val="black">
                  <a:tint val="75000"/>
                </a:prstClr>
              </a:solidFill>
            </a:endParaRPr>
          </a:p>
        </p:txBody>
      </p:sp>
      <p:sp>
        <p:nvSpPr>
          <p:cNvPr id="6" name="Slide Number Placeholder 5"/>
          <p:cNvSpPr>
            <a:spLocks noGrp="1"/>
          </p:cNvSpPr>
          <p:nvPr>
            <p:ph type="sldNum" sz="quarter" idx="4"/>
          </p:nvPr>
        </p:nvSpPr>
        <p:spPr bwMode="gray">
          <a:xfrm>
            <a:off x="681637" y="787783"/>
            <a:ext cx="779971" cy="365125"/>
          </a:xfrm>
          <a:prstGeom prst="rect">
            <a:avLst/>
          </a:prstGeom>
        </p:spPr>
        <p:txBody>
          <a:bodyPr vert="horz" lIns="91440" tIns="45720" rIns="91440" bIns="45720" rtlCol="0" anchor="ctr"/>
          <a:lstStyle>
            <a:lvl1pPr algn="r">
              <a:defRPr sz="2000">
                <a:solidFill>
                  <a:srgbClr val="FEFFFF"/>
                </a:solidFill>
              </a:defRPr>
            </a:lvl1pPr>
          </a:lstStyle>
          <a:p>
            <a:pPr defTabSz="689719" rtl="0"/>
            <a:fld id="{8FABCF3A-8C10-4B2D-9F09-908D0180D9A1}" type="slidenum">
              <a:rPr lang="en-US" smtClean="0"/>
              <a:pPr defTabSz="689719" rtl="0"/>
              <a:t>‹#›</a:t>
            </a:fld>
            <a:endParaRPr lang="en-US"/>
          </a:p>
        </p:txBody>
      </p:sp>
    </p:spTree>
    <p:extLst>
      <p:ext uri="{BB962C8B-B14F-4D97-AF65-F5344CB8AC3E}">
        <p14:creationId xmlns:p14="http://schemas.microsoft.com/office/powerpoint/2010/main" val="20983865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174"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880" indent="-342880" algn="r" defTabSz="457174"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07" indent="-285733" algn="r" defTabSz="457174"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2934" indent="-228587" algn="r" defTabSz="457174"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108"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282"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455"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629"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8803"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5977" indent="-228587" algn="r" defTabSz="457174"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174" rtl="1" eaLnBrk="1" latinLnBrk="0" hangingPunct="1">
        <a:defRPr sz="1800" kern="1200">
          <a:solidFill>
            <a:schemeClr val="tx1"/>
          </a:solidFill>
          <a:latin typeface="+mn-lt"/>
          <a:ea typeface="+mn-ea"/>
          <a:cs typeface="+mn-cs"/>
        </a:defRPr>
      </a:lvl1pPr>
      <a:lvl2pPr marL="457174" algn="r" defTabSz="457174" rtl="1" eaLnBrk="1" latinLnBrk="0" hangingPunct="1">
        <a:defRPr sz="1800" kern="1200">
          <a:solidFill>
            <a:schemeClr val="tx1"/>
          </a:solidFill>
          <a:latin typeface="+mn-lt"/>
          <a:ea typeface="+mn-ea"/>
          <a:cs typeface="+mn-cs"/>
        </a:defRPr>
      </a:lvl2pPr>
      <a:lvl3pPr marL="914348" algn="r" defTabSz="457174" rtl="1" eaLnBrk="1" latinLnBrk="0" hangingPunct="1">
        <a:defRPr sz="1800" kern="1200">
          <a:solidFill>
            <a:schemeClr val="tx1"/>
          </a:solidFill>
          <a:latin typeface="+mn-lt"/>
          <a:ea typeface="+mn-ea"/>
          <a:cs typeface="+mn-cs"/>
        </a:defRPr>
      </a:lvl3pPr>
      <a:lvl4pPr marL="1371521" algn="r" defTabSz="457174" rtl="1" eaLnBrk="1" latinLnBrk="0" hangingPunct="1">
        <a:defRPr sz="1800" kern="1200">
          <a:solidFill>
            <a:schemeClr val="tx1"/>
          </a:solidFill>
          <a:latin typeface="+mn-lt"/>
          <a:ea typeface="+mn-ea"/>
          <a:cs typeface="+mn-cs"/>
        </a:defRPr>
      </a:lvl4pPr>
      <a:lvl5pPr marL="1828695" algn="r" defTabSz="457174" rtl="1" eaLnBrk="1" latinLnBrk="0" hangingPunct="1">
        <a:defRPr sz="1800" kern="1200">
          <a:solidFill>
            <a:schemeClr val="tx1"/>
          </a:solidFill>
          <a:latin typeface="+mn-lt"/>
          <a:ea typeface="+mn-ea"/>
          <a:cs typeface="+mn-cs"/>
        </a:defRPr>
      </a:lvl5pPr>
      <a:lvl6pPr marL="2285869" algn="r" defTabSz="457174" rtl="1" eaLnBrk="1" latinLnBrk="0" hangingPunct="1">
        <a:defRPr sz="1800" kern="1200">
          <a:solidFill>
            <a:schemeClr val="tx1"/>
          </a:solidFill>
          <a:latin typeface="+mn-lt"/>
          <a:ea typeface="+mn-ea"/>
          <a:cs typeface="+mn-cs"/>
        </a:defRPr>
      </a:lvl6pPr>
      <a:lvl7pPr marL="2743043" algn="r" defTabSz="457174" rtl="1" eaLnBrk="1" latinLnBrk="0" hangingPunct="1">
        <a:defRPr sz="1800" kern="1200">
          <a:solidFill>
            <a:schemeClr val="tx1"/>
          </a:solidFill>
          <a:latin typeface="+mn-lt"/>
          <a:ea typeface="+mn-ea"/>
          <a:cs typeface="+mn-cs"/>
        </a:defRPr>
      </a:lvl7pPr>
      <a:lvl8pPr marL="3200217" algn="r" defTabSz="457174" rtl="1" eaLnBrk="1" latinLnBrk="0" hangingPunct="1">
        <a:defRPr sz="1800" kern="1200">
          <a:solidFill>
            <a:schemeClr val="tx1"/>
          </a:solidFill>
          <a:latin typeface="+mn-lt"/>
          <a:ea typeface="+mn-ea"/>
          <a:cs typeface="+mn-cs"/>
        </a:defRPr>
      </a:lvl8pPr>
      <a:lvl9pPr marL="3657390" algn="r" defTabSz="457174"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38.jpeg"/><Relationship Id="rId7" Type="http://schemas.openxmlformats.org/officeDocument/2006/relationships/image" Target="../media/image40.jpe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wmf"/><Relationship Id="rId11" Type="http://schemas.openxmlformats.org/officeDocument/2006/relationships/image" Target="../media/image42.png"/><Relationship Id="rId5" Type="http://schemas.openxmlformats.org/officeDocument/2006/relationships/oleObject" Target="../embeddings/oleObject8.bin"/><Relationship Id="rId10" Type="http://schemas.openxmlformats.org/officeDocument/2006/relationships/image" Target="../media/image41.jpeg"/><Relationship Id="rId4" Type="http://schemas.openxmlformats.org/officeDocument/2006/relationships/image" Target="../media/image39.jpeg"/><Relationship Id="rId9" Type="http://schemas.openxmlformats.org/officeDocument/2006/relationships/image" Target="../media/image37.wmf"/></Relationships>
</file>

<file path=ppt/slides/_rels/slide1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oleObject" Target="../embeddings/oleObject10.bin"/><Relationship Id="rId7" Type="http://schemas.openxmlformats.org/officeDocument/2006/relationships/image" Target="../media/image44.w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1.bin"/><Relationship Id="rId11" Type="http://schemas.openxmlformats.org/officeDocument/2006/relationships/image" Target="../media/image1.wmf"/><Relationship Id="rId5" Type="http://schemas.openxmlformats.org/officeDocument/2006/relationships/image" Target="../media/image45.jpeg"/><Relationship Id="rId10" Type="http://schemas.openxmlformats.org/officeDocument/2006/relationships/oleObject" Target="../embeddings/oleObject12.bin"/><Relationship Id="rId4" Type="http://schemas.openxmlformats.org/officeDocument/2006/relationships/image" Target="../media/image43.wmf"/><Relationship Id="rId9" Type="http://schemas.openxmlformats.org/officeDocument/2006/relationships/image" Target="../media/image47.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1.xml"/><Relationship Id="rId7" Type="http://schemas.openxmlformats.org/officeDocument/2006/relationships/image" Target="../media/image50.jpeg"/><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6.jpeg"/><Relationship Id="rId5" Type="http://schemas.openxmlformats.org/officeDocument/2006/relationships/image" Target="../media/image49.jpeg"/><Relationship Id="rId4" Type="http://schemas.openxmlformats.org/officeDocument/2006/relationships/image" Target="../media/image48.jpeg"/><Relationship Id="rId9" Type="http://schemas.openxmlformats.org/officeDocument/2006/relationships/image" Target="../media/image1.wmf"/></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1.wmf"/><Relationship Id="rId5" Type="http://schemas.openxmlformats.org/officeDocument/2006/relationships/oleObject" Target="../embeddings/oleObject14.bin"/><Relationship Id="rId4" Type="http://schemas.openxmlformats.org/officeDocument/2006/relationships/image" Target="../media/image52.jpeg"/></Relationships>
</file>

<file path=ppt/slides/_rels/slide14.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notesSlide" Target="../notesSlides/notesSlide2.xml"/><Relationship Id="rId7" Type="http://schemas.openxmlformats.org/officeDocument/2006/relationships/image" Target="../media/image54.jpeg"/><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53.jpeg"/><Relationship Id="rId5" Type="http://schemas.openxmlformats.org/officeDocument/2006/relationships/image" Target="../media/image1.wmf"/><Relationship Id="rId4" Type="http://schemas.openxmlformats.org/officeDocument/2006/relationships/oleObject" Target="../embeddings/oleObject15.bin"/><Relationship Id="rId9" Type="http://schemas.openxmlformats.org/officeDocument/2006/relationships/image" Target="../media/image56.jpeg"/></Relationships>
</file>

<file path=ppt/slides/_rels/slide15.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59.jpeg"/><Relationship Id="rId11" Type="http://schemas.openxmlformats.org/officeDocument/2006/relationships/image" Target="../media/image1.wmf"/><Relationship Id="rId5" Type="http://schemas.openxmlformats.org/officeDocument/2006/relationships/image" Target="../media/image58.jpeg"/><Relationship Id="rId10" Type="http://schemas.openxmlformats.org/officeDocument/2006/relationships/oleObject" Target="../embeddings/oleObject16.bin"/><Relationship Id="rId4" Type="http://schemas.openxmlformats.org/officeDocument/2006/relationships/image" Target="../media/image57.jpe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56.jpeg"/><Relationship Id="rId7" Type="http://schemas.openxmlformats.org/officeDocument/2006/relationships/image" Target="../media/image66.jpeg"/><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65.jpeg"/><Relationship Id="rId11" Type="http://schemas.openxmlformats.org/officeDocument/2006/relationships/image" Target="../media/image1.wmf"/><Relationship Id="rId5" Type="http://schemas.openxmlformats.org/officeDocument/2006/relationships/image" Target="../media/image64.jpeg"/><Relationship Id="rId10" Type="http://schemas.openxmlformats.org/officeDocument/2006/relationships/oleObject" Target="../embeddings/oleObject17.bin"/><Relationship Id="rId4" Type="http://schemas.openxmlformats.org/officeDocument/2006/relationships/image" Target="../media/image63.jpeg"/><Relationship Id="rId9" Type="http://schemas.openxmlformats.org/officeDocument/2006/relationships/image" Target="../media/image68.jpeg"/></Relationships>
</file>

<file path=ppt/slides/_rels/slide17.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56.jpeg"/><Relationship Id="rId7" Type="http://schemas.openxmlformats.org/officeDocument/2006/relationships/image" Target="../media/image72.jpeg"/><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71.jpeg"/><Relationship Id="rId11" Type="http://schemas.openxmlformats.org/officeDocument/2006/relationships/image" Target="../media/image1.wmf"/><Relationship Id="rId5" Type="http://schemas.openxmlformats.org/officeDocument/2006/relationships/image" Target="../media/image70.jpeg"/><Relationship Id="rId10" Type="http://schemas.openxmlformats.org/officeDocument/2006/relationships/oleObject" Target="../embeddings/oleObject18.bin"/><Relationship Id="rId4" Type="http://schemas.openxmlformats.org/officeDocument/2006/relationships/image" Target="../media/image69.jpeg"/><Relationship Id="rId9" Type="http://schemas.openxmlformats.org/officeDocument/2006/relationships/image" Target="../media/image74.jpeg"/></Relationships>
</file>

<file path=ppt/slides/_rels/slide18.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jpeg"/><Relationship Id="rId3" Type="http://schemas.openxmlformats.org/officeDocument/2006/relationships/image" Target="../media/image56.jpeg"/><Relationship Id="rId7" Type="http://schemas.openxmlformats.org/officeDocument/2006/relationships/image" Target="../media/image78.jpeg"/><Relationship Id="rId12" Type="http://schemas.openxmlformats.org/officeDocument/2006/relationships/image" Target="../media/image83.jpeg"/><Relationship Id="rId17" Type="http://schemas.openxmlformats.org/officeDocument/2006/relationships/image" Target="../media/image1.wmf"/><Relationship Id="rId2" Type="http://schemas.openxmlformats.org/officeDocument/2006/relationships/slideLayout" Target="../slideLayouts/slideLayout1.xml"/><Relationship Id="rId16" Type="http://schemas.openxmlformats.org/officeDocument/2006/relationships/oleObject" Target="../embeddings/oleObject19.bin"/><Relationship Id="rId1" Type="http://schemas.openxmlformats.org/officeDocument/2006/relationships/vmlDrawing" Target="../drawings/vmlDrawing15.vml"/><Relationship Id="rId6" Type="http://schemas.openxmlformats.org/officeDocument/2006/relationships/image" Target="../media/image77.jpeg"/><Relationship Id="rId11" Type="http://schemas.openxmlformats.org/officeDocument/2006/relationships/image" Target="../media/image82.jpeg"/><Relationship Id="rId5" Type="http://schemas.openxmlformats.org/officeDocument/2006/relationships/image" Target="../media/image76.jpeg"/><Relationship Id="rId15" Type="http://schemas.openxmlformats.org/officeDocument/2006/relationships/image" Target="../media/image86.jpeg"/><Relationship Id="rId10" Type="http://schemas.openxmlformats.org/officeDocument/2006/relationships/image" Target="../media/image81.jpeg"/><Relationship Id="rId4" Type="http://schemas.openxmlformats.org/officeDocument/2006/relationships/image" Target="../media/image75.jpeg"/><Relationship Id="rId9" Type="http://schemas.openxmlformats.org/officeDocument/2006/relationships/image" Target="../media/image80.jpeg"/><Relationship Id="rId14" Type="http://schemas.openxmlformats.org/officeDocument/2006/relationships/image" Target="../media/image85.jpeg"/></Relationships>
</file>

<file path=ppt/slides/_rels/slide19.xml.rels><?xml version="1.0" encoding="UTF-8" standalone="yes"?>
<Relationships xmlns="http://schemas.openxmlformats.org/package/2006/relationships"><Relationship Id="rId8" Type="http://schemas.openxmlformats.org/officeDocument/2006/relationships/image" Target="../media/image91.jpeg"/><Relationship Id="rId13" Type="http://schemas.openxmlformats.org/officeDocument/2006/relationships/image" Target="../media/image96.jpeg"/><Relationship Id="rId3" Type="http://schemas.openxmlformats.org/officeDocument/2006/relationships/image" Target="../media/image56.jpeg"/><Relationship Id="rId7" Type="http://schemas.openxmlformats.org/officeDocument/2006/relationships/image" Target="../media/image90.jpeg"/><Relationship Id="rId12" Type="http://schemas.openxmlformats.org/officeDocument/2006/relationships/image" Target="../media/image95.jpeg"/><Relationship Id="rId17" Type="http://schemas.openxmlformats.org/officeDocument/2006/relationships/image" Target="../media/image1.wmf"/><Relationship Id="rId2" Type="http://schemas.openxmlformats.org/officeDocument/2006/relationships/slideLayout" Target="../slideLayouts/slideLayout1.xml"/><Relationship Id="rId16" Type="http://schemas.openxmlformats.org/officeDocument/2006/relationships/oleObject" Target="../embeddings/oleObject20.bin"/><Relationship Id="rId1" Type="http://schemas.openxmlformats.org/officeDocument/2006/relationships/vmlDrawing" Target="../drawings/vmlDrawing16.vml"/><Relationship Id="rId6" Type="http://schemas.openxmlformats.org/officeDocument/2006/relationships/image" Target="../media/image89.jpeg"/><Relationship Id="rId11" Type="http://schemas.openxmlformats.org/officeDocument/2006/relationships/image" Target="../media/image94.jpeg"/><Relationship Id="rId5" Type="http://schemas.openxmlformats.org/officeDocument/2006/relationships/image" Target="../media/image88.jpeg"/><Relationship Id="rId15" Type="http://schemas.openxmlformats.org/officeDocument/2006/relationships/image" Target="../media/image98.jpeg"/><Relationship Id="rId10" Type="http://schemas.openxmlformats.org/officeDocument/2006/relationships/image" Target="../media/image93.jpeg"/><Relationship Id="rId4" Type="http://schemas.openxmlformats.org/officeDocument/2006/relationships/image" Target="../media/image87.jpeg"/><Relationship Id="rId9" Type="http://schemas.openxmlformats.org/officeDocument/2006/relationships/image" Target="../media/image92.jpeg"/><Relationship Id="rId14" Type="http://schemas.openxmlformats.org/officeDocument/2006/relationships/image" Target="../media/image9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56.jpeg"/><Relationship Id="rId7" Type="http://schemas.openxmlformats.org/officeDocument/2006/relationships/image" Target="../media/image101.jpeg"/><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36.jpeg"/><Relationship Id="rId9" Type="http://schemas.openxmlformats.org/officeDocument/2006/relationships/image" Target="../media/image1.wmf"/></Relationships>
</file>

<file path=ppt/slides/_rels/slide21.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jpeg"/><Relationship Id="rId3" Type="http://schemas.openxmlformats.org/officeDocument/2006/relationships/image" Target="../media/image104.jpeg"/><Relationship Id="rId7" Type="http://schemas.openxmlformats.org/officeDocument/2006/relationships/image" Target="../media/image103.wmf"/><Relationship Id="rId12" Type="http://schemas.openxmlformats.org/officeDocument/2006/relationships/image" Target="../media/image109.jpeg"/><Relationship Id="rId17" Type="http://schemas.openxmlformats.org/officeDocument/2006/relationships/image" Target="../media/image1.wmf"/><Relationship Id="rId2" Type="http://schemas.openxmlformats.org/officeDocument/2006/relationships/slideLayout" Target="../slideLayouts/slideLayout1.xml"/><Relationship Id="rId16" Type="http://schemas.openxmlformats.org/officeDocument/2006/relationships/oleObject" Target="../embeddings/oleObject24.bin"/><Relationship Id="rId1" Type="http://schemas.openxmlformats.org/officeDocument/2006/relationships/vmlDrawing" Target="../drawings/vmlDrawing18.vml"/><Relationship Id="rId6" Type="http://schemas.openxmlformats.org/officeDocument/2006/relationships/oleObject" Target="../embeddings/oleObject23.bin"/><Relationship Id="rId11" Type="http://schemas.openxmlformats.org/officeDocument/2006/relationships/image" Target="../media/image108.jpeg"/><Relationship Id="rId5" Type="http://schemas.openxmlformats.org/officeDocument/2006/relationships/image" Target="../media/image102.wmf"/><Relationship Id="rId15" Type="http://schemas.openxmlformats.org/officeDocument/2006/relationships/image" Target="../media/image112.jpeg"/><Relationship Id="rId10" Type="http://schemas.openxmlformats.org/officeDocument/2006/relationships/image" Target="../media/image107.jpeg"/><Relationship Id="rId4" Type="http://schemas.openxmlformats.org/officeDocument/2006/relationships/oleObject" Target="../embeddings/oleObject22.bin"/><Relationship Id="rId9" Type="http://schemas.openxmlformats.org/officeDocument/2006/relationships/image" Target="../media/image106.png"/><Relationship Id="rId14" Type="http://schemas.openxmlformats.org/officeDocument/2006/relationships/image" Target="../media/image1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wmf"/><Relationship Id="rId5" Type="http://schemas.openxmlformats.org/officeDocument/2006/relationships/oleObject" Target="../embeddings/oleObject25.bin"/><Relationship Id="rId4" Type="http://schemas.openxmlformats.org/officeDocument/2006/relationships/image" Target="../media/image116.png"/></Relationships>
</file>

<file path=ppt/slides/_rels/slide24.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1.wmf"/><Relationship Id="rId5" Type="http://schemas.openxmlformats.org/officeDocument/2006/relationships/oleObject" Target="../embeddings/oleObject26.bin"/><Relationship Id="rId4" Type="http://schemas.openxmlformats.org/officeDocument/2006/relationships/image" Target="../media/image118.png"/></Relationships>
</file>

<file path=ppt/slides/_rels/slide25.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image" Target="../media/image119.jpeg"/><Relationship Id="rId7"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26.xml.rels><?xml version="1.0" encoding="UTF-8" standalone="yes"?>
<Relationships xmlns="http://schemas.openxmlformats.org/package/2006/relationships"><Relationship Id="rId3" Type="http://schemas.openxmlformats.org/officeDocument/2006/relationships/image" Target="../media/image123.jpg"/><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28.bin"/><Relationship Id="rId5" Type="http://schemas.openxmlformats.org/officeDocument/2006/relationships/image" Target="../media/image125.jpeg"/><Relationship Id="rId4" Type="http://schemas.openxmlformats.org/officeDocument/2006/relationships/image" Target="../media/image124.jpg"/></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oleObject" Target="../embeddings/oleObject1.bin"/><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jpeg"/><Relationship Id="rId4" Type="http://schemas.openxmlformats.org/officeDocument/2006/relationships/image" Target="../media/image1.wmf"/><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wmf"/><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2.jpeg"/><Relationship Id="rId11" Type="http://schemas.openxmlformats.org/officeDocument/2006/relationships/image" Target="../media/image15.png"/><Relationship Id="rId5" Type="http://schemas.openxmlformats.org/officeDocument/2006/relationships/image" Target="../media/image11.jpeg"/><Relationship Id="rId10" Type="http://schemas.openxmlformats.org/officeDocument/2006/relationships/image" Target="../media/image8.wmf"/><Relationship Id="rId4" Type="http://schemas.openxmlformats.org/officeDocument/2006/relationships/image" Target="../media/image10.jpg"/><Relationship Id="rId9"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image" Target="../media/image16.jpeg"/><Relationship Id="rId7" Type="http://schemas.openxmlformats.org/officeDocument/2006/relationships/oleObject" Target="../embeddings/oleObject4.bin"/><Relationship Id="rId12" Type="http://schemas.openxmlformats.org/officeDocument/2006/relationships/image" Target="../media/image23.jpe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9.jpeg"/><Relationship Id="rId11" Type="http://schemas.openxmlformats.org/officeDocument/2006/relationships/image" Target="../media/image22.jpeg"/><Relationship Id="rId5" Type="http://schemas.openxmlformats.org/officeDocument/2006/relationships/image" Target="../media/image18.jpeg"/><Relationship Id="rId10" Type="http://schemas.openxmlformats.org/officeDocument/2006/relationships/image" Target="../media/image21.jpeg"/><Relationship Id="rId4" Type="http://schemas.openxmlformats.org/officeDocument/2006/relationships/image" Target="../media/image17.jpe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image" Target="../media/image24.jpeg"/><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6.jpe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27.jpeg"/><Relationship Id="rId7" Type="http://schemas.openxmlformats.org/officeDocument/2006/relationships/image" Target="../media/image1.w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6.bin"/><Relationship Id="rId11" Type="http://schemas.openxmlformats.org/officeDocument/2006/relationships/image" Target="../media/image32.jpeg"/><Relationship Id="rId5" Type="http://schemas.openxmlformats.org/officeDocument/2006/relationships/image" Target="../media/image29.jpeg"/><Relationship Id="rId10" Type="http://schemas.openxmlformats.org/officeDocument/2006/relationships/image" Target="../media/image31.jpeg"/><Relationship Id="rId4" Type="http://schemas.openxmlformats.org/officeDocument/2006/relationships/image" Target="../media/image28.jpeg"/><Relationship Id="rId9"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image" Target="../media/image33.jpeg"/><Relationship Id="rId7"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9"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13331" y="2981474"/>
            <a:ext cx="7392588" cy="960904"/>
          </a:xfrm>
          <a:prstGeom prst="rect">
            <a:avLst/>
          </a:prstGeom>
          <a:noFill/>
        </p:spPr>
        <p:txBody>
          <a:bodyPr wrap="square" rtlCol="1">
            <a:spAutoFit/>
          </a:bodyPr>
          <a:lstStyle/>
          <a:p>
            <a:pPr algn="ctr" defTabSz="689719" rtl="0"/>
            <a:r>
              <a:rPr lang="fa-IR" sz="2822" dirty="0">
                <a:solidFill>
                  <a:prstClr val="black"/>
                </a:solidFill>
                <a:cs typeface="B Titr" panose="00000700000000000000" pitchFamily="2" charset="-78"/>
              </a:rPr>
              <a:t>شناخت تا طراحی میدان حجاب و خیابان های اطراف آن در شهر مشهد</a:t>
            </a:r>
            <a:endParaRPr lang="fa-IR" sz="2822" dirty="0">
              <a:solidFill>
                <a:prstClr val="black"/>
              </a:solidFill>
              <a:cs typeface="B Titr" panose="00000700000000000000" pitchFamily="2" charset="-78"/>
            </a:endParaRPr>
          </a:p>
        </p:txBody>
      </p:sp>
    </p:spTree>
    <p:extLst>
      <p:ext uri="{BB962C8B-B14F-4D97-AF65-F5344CB8AC3E}">
        <p14:creationId xmlns:p14="http://schemas.microsoft.com/office/powerpoint/2010/main" val="7555459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5328" y="842088"/>
            <a:ext cx="1954336" cy="1465751"/>
          </a:xfrm>
          <a:prstGeom prst="rect">
            <a:avLst/>
          </a:prstGeom>
          <a:ln w="38100">
            <a:solidFill>
              <a:srgbClr val="F82C5D"/>
            </a:solidFill>
          </a:ln>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47354" y="2768808"/>
            <a:ext cx="2370286" cy="1340340"/>
          </a:xfrm>
          <a:prstGeom prst="rect">
            <a:avLst/>
          </a:prstGeom>
          <a:ln w="38100">
            <a:solidFill>
              <a:srgbClr val="F82C5D"/>
            </a:solidFill>
          </a:ln>
        </p:spPr>
      </p:pic>
      <p:sp>
        <p:nvSpPr>
          <p:cNvPr id="42" name="TextBox 41"/>
          <p:cNvSpPr txBox="1"/>
          <p:nvPr/>
        </p:nvSpPr>
        <p:spPr>
          <a:xfrm>
            <a:off x="8273046" y="1307126"/>
            <a:ext cx="2278700" cy="1474314"/>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همانطور که گفته شد بیشتر کاربری های محدوده را کاربری مسکونی تشکیل میدهد.کاربری های مسکونی نیز 3 و 4 طبقه هستند پس در نتیجه در کل محدوده تنوع تعداد طبقات نداریم و با خط آسمانی یکنواخت روبرو هستیم.</a:t>
            </a:r>
            <a:endParaRPr lang="en-US" sz="1283" dirty="0">
              <a:solidFill>
                <a:prstClr val="black"/>
              </a:solidFill>
              <a:latin typeface="Adobe Arabic" panose="02040503050201020203" pitchFamily="18" charset="-78"/>
              <a:cs typeface="B Homa" panose="00000400000000000000" pitchFamily="2" charset="-78"/>
            </a:endParaRPr>
          </a:p>
        </p:txBody>
      </p:sp>
      <p:graphicFrame>
        <p:nvGraphicFramePr>
          <p:cNvPr id="43" name="Object 42"/>
          <p:cNvGraphicFramePr>
            <a:graphicFrameLocks noChangeAspect="1"/>
          </p:cNvGraphicFramePr>
          <p:nvPr>
            <p:extLst/>
          </p:nvPr>
        </p:nvGraphicFramePr>
        <p:xfrm>
          <a:off x="1622728" y="3037630"/>
          <a:ext cx="344596" cy="627575"/>
        </p:xfrm>
        <a:graphic>
          <a:graphicData uri="http://schemas.openxmlformats.org/presentationml/2006/ole">
            <mc:AlternateContent xmlns:mc="http://schemas.openxmlformats.org/markup-compatibility/2006">
              <mc:Choice xmlns:v="urn:schemas-microsoft-com:vml" Requires="v">
                <p:oleObj spid="_x0000_s7170" name="Image" r:id="rId5" imgW="719280" imgH="1310400" progId="Photoshop.Image.13">
                  <p:embed/>
                </p:oleObj>
              </mc:Choice>
              <mc:Fallback>
                <p:oleObj name="Image" r:id="rId5" imgW="719280" imgH="1310400" progId="Photoshop.Image.13">
                  <p:embed/>
                  <p:pic>
                    <p:nvPicPr>
                      <p:cNvPr id="0" name=""/>
                      <p:cNvPicPr/>
                      <p:nvPr/>
                    </p:nvPicPr>
                    <p:blipFill>
                      <a:blip r:embed="rId6"/>
                      <a:stretch>
                        <a:fillRect/>
                      </a:stretch>
                    </p:blipFill>
                    <p:spPr>
                      <a:xfrm>
                        <a:off x="1622728" y="3037630"/>
                        <a:ext cx="344596" cy="627575"/>
                      </a:xfrm>
                      <a:prstGeom prst="rect">
                        <a:avLst/>
                      </a:prstGeom>
                    </p:spPr>
                  </p:pic>
                </p:oleObj>
              </mc:Fallback>
            </mc:AlternateContent>
          </a:graphicData>
        </a:graphic>
      </p:graphicFrame>
      <p:sp>
        <p:nvSpPr>
          <p:cNvPr id="44" name="TextBox 43"/>
          <p:cNvSpPr txBox="1"/>
          <p:nvPr/>
        </p:nvSpPr>
        <p:spPr>
          <a:xfrm>
            <a:off x="1856122" y="3351417"/>
            <a:ext cx="1015973" cy="279948"/>
          </a:xfrm>
          <a:prstGeom prst="rect">
            <a:avLst/>
          </a:prstGeom>
          <a:noFill/>
        </p:spPr>
        <p:txBody>
          <a:bodyPr wrap="square" rtlCol="0">
            <a:spAutoFit/>
          </a:bodyPr>
          <a:lstStyle/>
          <a:p>
            <a:pPr algn="l" defTabSz="689719" rtl="0"/>
            <a:r>
              <a:rPr lang="en-US" sz="1219"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219"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25985" y="2661229"/>
            <a:ext cx="2816598" cy="3202110"/>
          </a:xfrm>
          <a:prstGeom prst="rect">
            <a:avLst/>
          </a:prstGeom>
        </p:spPr>
      </p:pic>
      <p:graphicFrame>
        <p:nvGraphicFramePr>
          <p:cNvPr id="19" name="Object 18"/>
          <p:cNvGraphicFramePr>
            <a:graphicFrameLocks noChangeAspect="1"/>
          </p:cNvGraphicFramePr>
          <p:nvPr>
            <p:extLst/>
          </p:nvPr>
        </p:nvGraphicFramePr>
        <p:xfrm>
          <a:off x="1664390" y="1809792"/>
          <a:ext cx="758498" cy="1227837"/>
        </p:xfrm>
        <a:graphic>
          <a:graphicData uri="http://schemas.openxmlformats.org/presentationml/2006/ole">
            <mc:AlternateContent xmlns:mc="http://schemas.openxmlformats.org/markup-compatibility/2006">
              <mc:Choice xmlns:v="urn:schemas-microsoft-com:vml" Requires="v">
                <p:oleObj spid="_x0000_s7171" name="Image" r:id="rId8" imgW="829080" imgH="1341000" progId="Photoshop.Image.13">
                  <p:embed/>
                </p:oleObj>
              </mc:Choice>
              <mc:Fallback>
                <p:oleObj name="Image" r:id="rId8" imgW="829080" imgH="1341000" progId="Photoshop.Image.13">
                  <p:embed/>
                  <p:pic>
                    <p:nvPicPr>
                      <p:cNvPr id="0" name=""/>
                      <p:cNvPicPr/>
                      <p:nvPr/>
                    </p:nvPicPr>
                    <p:blipFill>
                      <a:blip r:embed="rId9"/>
                      <a:stretch>
                        <a:fillRect/>
                      </a:stretch>
                    </p:blipFill>
                    <p:spPr>
                      <a:xfrm>
                        <a:off x="1664390" y="1809792"/>
                        <a:ext cx="758498" cy="1227837"/>
                      </a:xfrm>
                      <a:prstGeom prst="rect">
                        <a:avLst/>
                      </a:prstGeom>
                    </p:spPr>
                  </p:pic>
                </p:oleObj>
              </mc:Fallback>
            </mc:AlternateContent>
          </a:graphicData>
        </a:graphic>
      </p:graphicFrame>
      <p:sp>
        <p:nvSpPr>
          <p:cNvPr id="20" name="Oval 19"/>
          <p:cNvSpPr/>
          <p:nvPr/>
        </p:nvSpPr>
        <p:spPr>
          <a:xfrm>
            <a:off x="4030755" y="3474802"/>
            <a:ext cx="303100" cy="289063"/>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2" name="Oval 21"/>
          <p:cNvSpPr/>
          <p:nvPr/>
        </p:nvSpPr>
        <p:spPr>
          <a:xfrm rot="19813434">
            <a:off x="4150094" y="4974512"/>
            <a:ext cx="161093" cy="523443"/>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23" name="Straight Connector 22"/>
          <p:cNvCxnSpPr/>
          <p:nvPr/>
        </p:nvCxnSpPr>
        <p:spPr>
          <a:xfrm>
            <a:off x="3716424" y="2333135"/>
            <a:ext cx="358719" cy="1183999"/>
          </a:xfrm>
          <a:prstGeom prst="line">
            <a:avLst/>
          </a:prstGeom>
          <a:ln w="28575">
            <a:solidFill>
              <a:srgbClr val="F82C5D"/>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20" idx="7"/>
          </p:cNvCxnSpPr>
          <p:nvPr/>
        </p:nvCxnSpPr>
        <p:spPr>
          <a:xfrm flipH="1">
            <a:off x="4289467" y="2190176"/>
            <a:ext cx="1702909" cy="1326958"/>
          </a:xfrm>
          <a:prstGeom prst="line">
            <a:avLst/>
          </a:prstGeom>
          <a:ln w="28575">
            <a:solidFill>
              <a:srgbClr val="F82C5D"/>
            </a:solidFill>
          </a:ln>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37009" y="941850"/>
            <a:ext cx="1978470" cy="1483852"/>
          </a:xfrm>
          <a:prstGeom prst="rect">
            <a:avLst/>
          </a:prstGeom>
          <a:ln w="38100">
            <a:solidFill>
              <a:srgbClr val="F82C5D"/>
            </a:solidFill>
          </a:ln>
        </p:spPr>
      </p:pic>
      <p:cxnSp>
        <p:nvCxnSpPr>
          <p:cNvPr id="33" name="Straight Connector 32"/>
          <p:cNvCxnSpPr/>
          <p:nvPr/>
        </p:nvCxnSpPr>
        <p:spPr>
          <a:xfrm flipH="1">
            <a:off x="4327676" y="4091958"/>
            <a:ext cx="2488960" cy="1153879"/>
          </a:xfrm>
          <a:prstGeom prst="line">
            <a:avLst/>
          </a:prstGeom>
          <a:ln w="28575">
            <a:solidFill>
              <a:srgbClr val="F82C5D"/>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17614" y="4531810"/>
            <a:ext cx="2395730" cy="1575686"/>
          </a:xfrm>
          <a:prstGeom prst="rect">
            <a:avLst/>
          </a:prstGeom>
          <a:ln w="38100">
            <a:solidFill>
              <a:srgbClr val="F0155D"/>
            </a:solidFill>
          </a:ln>
        </p:spPr>
      </p:pic>
      <p:sp>
        <p:nvSpPr>
          <p:cNvPr id="37" name="TextBox 36"/>
          <p:cNvSpPr txBox="1"/>
          <p:nvPr/>
        </p:nvSpPr>
        <p:spPr>
          <a:xfrm>
            <a:off x="8978061" y="4697793"/>
            <a:ext cx="1817309" cy="1474314"/>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دلیل اینکه بیشتر ساختمان های کنار هم یا بلوک ها در محدوده ارتفاع یکسانی دارند این است که این ساختمان ها در یک زمان و برای ا</a:t>
            </a:r>
            <a:r>
              <a:rPr lang="fa-IR" sz="1283" dirty="0">
                <a:solidFill>
                  <a:prstClr val="black"/>
                </a:solidFill>
                <a:latin typeface="Adobe Arabic" panose="02040503050201020203" pitchFamily="18" charset="-78"/>
                <a:cs typeface="B Homa" panose="00000400000000000000" pitchFamily="2" charset="-78"/>
              </a:rPr>
              <a:t>شخاص خاصی مثل </a:t>
            </a:r>
            <a:r>
              <a:rPr lang="fa-IR" sz="1283" dirty="0">
                <a:solidFill>
                  <a:prstClr val="black"/>
                </a:solidFill>
                <a:latin typeface="Adobe Arabic" panose="02040503050201020203" pitchFamily="18" charset="-78"/>
                <a:cs typeface="B Homa" panose="00000400000000000000" pitchFamily="2" charset="-78"/>
              </a:rPr>
              <a:t>مهاجران ساخته  شده است.</a:t>
            </a:r>
            <a:endParaRPr lang="en-US" sz="1283" dirty="0">
              <a:solidFill>
                <a:prstClr val="black"/>
              </a:solidFill>
              <a:latin typeface="Adobe Arabic" panose="02040503050201020203" pitchFamily="18" charset="-78"/>
              <a:cs typeface="B Homa" panose="00000400000000000000" pitchFamily="2" charset="-78"/>
            </a:endParaRPr>
          </a:p>
        </p:txBody>
      </p:sp>
      <p:sp>
        <p:nvSpPr>
          <p:cNvPr id="21" name="TextBox 20"/>
          <p:cNvSpPr txBox="1"/>
          <p:nvPr/>
        </p:nvSpPr>
        <p:spPr>
          <a:xfrm>
            <a:off x="8722246" y="445104"/>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تعداد طبقات</a:t>
            </a:r>
            <a:endParaRPr lang="en-US" sz="1283" dirty="0">
              <a:solidFill>
                <a:srgbClr val="F0155D"/>
              </a:solidFill>
              <a:cs typeface="AFSANEH" panose="02000700000000000000" pitchFamily="2" charset="-78"/>
            </a:endParaRPr>
          </a:p>
        </p:txBody>
      </p:sp>
      <p:sp>
        <p:nvSpPr>
          <p:cNvPr id="24" name="Rectangle 23"/>
          <p:cNvSpPr/>
          <p:nvPr/>
        </p:nvSpPr>
        <p:spPr>
          <a:xfrm>
            <a:off x="1461740" y="6442535"/>
            <a:ext cx="333746"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8</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1111703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graphicFrame>
        <p:nvGraphicFramePr>
          <p:cNvPr id="10" name="Object 9"/>
          <p:cNvGraphicFramePr>
            <a:graphicFrameLocks noChangeAspect="1"/>
          </p:cNvGraphicFramePr>
          <p:nvPr>
            <p:extLst/>
          </p:nvPr>
        </p:nvGraphicFramePr>
        <p:xfrm>
          <a:off x="1619406" y="1847511"/>
          <a:ext cx="762376" cy="243745"/>
        </p:xfrm>
        <a:graphic>
          <a:graphicData uri="http://schemas.openxmlformats.org/presentationml/2006/ole">
            <mc:AlternateContent xmlns:mc="http://schemas.openxmlformats.org/markup-compatibility/2006">
              <mc:Choice xmlns:v="urn:schemas-microsoft-com:vml" Requires="v">
                <p:oleObj spid="_x0000_s8194" name="Image" r:id="rId3" imgW="1127520" imgH="359640" progId="Photoshop.Image.13">
                  <p:embed/>
                </p:oleObj>
              </mc:Choice>
              <mc:Fallback>
                <p:oleObj name="Image" r:id="rId3" imgW="1127520" imgH="359640" progId="Photoshop.Image.13">
                  <p:embed/>
                  <p:pic>
                    <p:nvPicPr>
                      <p:cNvPr id="0" name=""/>
                      <p:cNvPicPr/>
                      <p:nvPr/>
                    </p:nvPicPr>
                    <p:blipFill>
                      <a:blip r:embed="rId4"/>
                      <a:stretch>
                        <a:fillRect/>
                      </a:stretch>
                    </p:blipFill>
                    <p:spPr>
                      <a:xfrm>
                        <a:off x="1619406" y="1847511"/>
                        <a:ext cx="762376" cy="243745"/>
                      </a:xfrm>
                      <a:prstGeom prst="rect">
                        <a:avLst/>
                      </a:prstGeom>
                    </p:spPr>
                  </p:pic>
                </p:oleObj>
              </mc:Fallback>
            </mc:AlternateContent>
          </a:graphicData>
        </a:graphic>
      </p:graphicFrame>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6606" y="3267534"/>
            <a:ext cx="2809188" cy="3193686"/>
          </a:xfrm>
          <a:prstGeom prst="rect">
            <a:avLst/>
          </a:prstGeom>
        </p:spPr>
      </p:pic>
      <p:graphicFrame>
        <p:nvGraphicFramePr>
          <p:cNvPr id="13" name="Object 12"/>
          <p:cNvGraphicFramePr>
            <a:graphicFrameLocks noChangeAspect="1"/>
          </p:cNvGraphicFramePr>
          <p:nvPr>
            <p:extLst/>
          </p:nvPr>
        </p:nvGraphicFramePr>
        <p:xfrm>
          <a:off x="1620163" y="2125628"/>
          <a:ext cx="773556" cy="844510"/>
        </p:xfrm>
        <a:graphic>
          <a:graphicData uri="http://schemas.openxmlformats.org/presentationml/2006/ole">
            <mc:AlternateContent xmlns:mc="http://schemas.openxmlformats.org/markup-compatibility/2006">
              <mc:Choice xmlns:v="urn:schemas-microsoft-com:vml" Requires="v">
                <p:oleObj spid="_x0000_s8195" name="Image" r:id="rId6" imgW="1274040" imgH="1207080" progId="Photoshop.Image.13">
                  <p:embed/>
                </p:oleObj>
              </mc:Choice>
              <mc:Fallback>
                <p:oleObj name="Image" r:id="rId6" imgW="1274040" imgH="1207080" progId="Photoshop.Image.13">
                  <p:embed/>
                  <p:pic>
                    <p:nvPicPr>
                      <p:cNvPr id="0" name=""/>
                      <p:cNvPicPr/>
                      <p:nvPr/>
                    </p:nvPicPr>
                    <p:blipFill>
                      <a:blip r:embed="rId7"/>
                      <a:stretch>
                        <a:fillRect/>
                      </a:stretch>
                    </p:blipFill>
                    <p:spPr>
                      <a:xfrm>
                        <a:off x="1620163" y="2125628"/>
                        <a:ext cx="773556" cy="844510"/>
                      </a:xfrm>
                      <a:prstGeom prst="rect">
                        <a:avLst/>
                      </a:prstGeom>
                    </p:spPr>
                  </p:pic>
                </p:oleObj>
              </mc:Fallback>
            </mc:AlternateContent>
          </a:graphicData>
        </a:graphic>
      </p:graphicFrame>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0350" y="837670"/>
            <a:ext cx="2809188" cy="3193686"/>
          </a:xfrm>
          <a:prstGeom prst="rect">
            <a:avLst/>
          </a:prstGeom>
        </p:spPr>
      </p:pic>
      <p:cxnSp>
        <p:nvCxnSpPr>
          <p:cNvPr id="15" name="Straight Connector 14"/>
          <p:cNvCxnSpPr/>
          <p:nvPr/>
        </p:nvCxnSpPr>
        <p:spPr>
          <a:xfrm flipH="1">
            <a:off x="5799539" y="3634211"/>
            <a:ext cx="1717068"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819579" y="1746810"/>
            <a:ext cx="0" cy="2713762"/>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6806827" y="1746810"/>
            <a:ext cx="2753480"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696928" y="4443574"/>
            <a:ext cx="1109899"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661228" y="1535637"/>
            <a:ext cx="911367" cy="625428"/>
          </a:xfrm>
          <a:prstGeom prst="rect">
            <a:avLst/>
          </a:prstGeom>
          <a:noFill/>
        </p:spPr>
        <p:txBody>
          <a:bodyPr wrap="square" rtlCol="0">
            <a:spAutoFit/>
          </a:bodyPr>
          <a:lstStyle/>
          <a:p>
            <a:pPr algn="l" defTabSz="689719" rtl="0"/>
            <a:r>
              <a:rPr lang="fa-IR" sz="1732" dirty="0">
                <a:solidFill>
                  <a:prstClr val="black"/>
                </a:solidFill>
                <a:cs typeface="B Homa" panose="00000400000000000000" pitchFamily="2" charset="-78"/>
              </a:rPr>
              <a:t>کیفیت بنا</a:t>
            </a:r>
            <a:endParaRPr lang="en-US" sz="1732" dirty="0">
              <a:solidFill>
                <a:prstClr val="black"/>
              </a:solidFill>
              <a:cs typeface="B Homa" panose="00000400000000000000" pitchFamily="2" charset="-78"/>
            </a:endParaRPr>
          </a:p>
        </p:txBody>
      </p:sp>
      <p:sp>
        <p:nvSpPr>
          <p:cNvPr id="24" name="TextBox 23"/>
          <p:cNvSpPr txBox="1"/>
          <p:nvPr/>
        </p:nvSpPr>
        <p:spPr>
          <a:xfrm>
            <a:off x="4910328" y="4267052"/>
            <a:ext cx="911367" cy="625428"/>
          </a:xfrm>
          <a:prstGeom prst="rect">
            <a:avLst/>
          </a:prstGeom>
          <a:noFill/>
        </p:spPr>
        <p:txBody>
          <a:bodyPr wrap="square" rtlCol="0">
            <a:spAutoFit/>
          </a:bodyPr>
          <a:lstStyle/>
          <a:p>
            <a:pPr algn="l" defTabSz="689719" rtl="0"/>
            <a:r>
              <a:rPr lang="fa-IR" sz="1732" dirty="0">
                <a:solidFill>
                  <a:prstClr val="black"/>
                </a:solidFill>
                <a:cs typeface="B Homa" panose="00000400000000000000" pitchFamily="2" charset="-78"/>
              </a:rPr>
              <a:t>قدمت بنا</a:t>
            </a:r>
            <a:endParaRPr lang="en-US" sz="1732" dirty="0">
              <a:solidFill>
                <a:prstClr val="black"/>
              </a:solidFill>
              <a:cs typeface="B Homa" panose="00000400000000000000" pitchFamily="2" charset="-78"/>
            </a:endParaRPr>
          </a:p>
        </p:txBody>
      </p:sp>
      <p:sp>
        <p:nvSpPr>
          <p:cNvPr id="25" name="TextBox 24"/>
          <p:cNvSpPr txBox="1"/>
          <p:nvPr/>
        </p:nvSpPr>
        <p:spPr>
          <a:xfrm>
            <a:off x="4774919" y="4769310"/>
            <a:ext cx="2148619" cy="1276888"/>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اکثر ساختمان های موجود در محدوده عمری متوسط بین 6 تا 15 سال دارند.عدم ساخت ساختمان های نوساز باعث میشود در آینده درصد ساختمان های فرسوده بالا برود و مشکلاتی را بوجود آورد</a:t>
            </a:r>
            <a:endParaRPr lang="en-US" sz="1283" dirty="0">
              <a:solidFill>
                <a:prstClr val="black"/>
              </a:solidFill>
              <a:cs typeface="B Homa" panose="00000400000000000000" pitchFamily="2" charset="-78"/>
            </a:endParaRPr>
          </a:p>
        </p:txBody>
      </p:sp>
      <p:pic>
        <p:nvPicPr>
          <p:cNvPr id="33" name="Picture 32"/>
          <p:cNvPicPr>
            <a:picLocks noChangeAspect="1"/>
          </p:cNvPicPr>
          <p:nvPr/>
        </p:nvPicPr>
        <p:blipFill rotWithShape="1">
          <a:blip r:embed="rId9" cstate="print">
            <a:extLst>
              <a:ext uri="{28A0092B-C50C-407E-A947-70E740481C1C}">
                <a14:useLocalDpi xmlns:a14="http://schemas.microsoft.com/office/drawing/2010/main" val="0"/>
              </a:ext>
            </a:extLst>
          </a:blip>
          <a:srcRect r="2427"/>
          <a:stretch/>
        </p:blipFill>
        <p:spPr>
          <a:xfrm>
            <a:off x="2733224" y="4606522"/>
            <a:ext cx="1942169" cy="1302557"/>
          </a:xfrm>
          <a:prstGeom prst="rect">
            <a:avLst/>
          </a:prstGeom>
          <a:ln w="28575">
            <a:solidFill>
              <a:srgbClr val="F0155D"/>
            </a:solidFill>
          </a:ln>
        </p:spPr>
      </p:pic>
      <p:sp>
        <p:nvSpPr>
          <p:cNvPr id="35" name="TextBox 34"/>
          <p:cNvSpPr txBox="1"/>
          <p:nvPr/>
        </p:nvSpPr>
        <p:spPr>
          <a:xfrm>
            <a:off x="6923538" y="1983331"/>
            <a:ext cx="3522225" cy="1079463"/>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طبق بررسی های انجام شده این محدوده از نظر کیفت بنا قابل سکونت میباشند و به درجه قدیمی نرسیده اند. هم چنین ساختمان های نوساز در اقلیت هستند.</a:t>
            </a:r>
          </a:p>
          <a:p>
            <a:pPr algn="just" defTabSz="689719"/>
            <a:r>
              <a:rPr lang="fa-IR" sz="1283" dirty="0">
                <a:solidFill>
                  <a:prstClr val="black"/>
                </a:solidFill>
                <a:cs typeface="B Homa" panose="00000400000000000000" pitchFamily="2" charset="-78"/>
              </a:rPr>
              <a:t>مجتمع های مسکونی با عمر حدود 10 سال بر این نتیجه گیری موثر بوده اند.</a:t>
            </a:r>
            <a:endParaRPr lang="en-US" sz="1283" dirty="0">
              <a:solidFill>
                <a:prstClr val="black"/>
              </a:solidFill>
              <a:cs typeface="B Homa" panose="00000400000000000000" pitchFamily="2" charset="-78"/>
            </a:endParaRPr>
          </a:p>
        </p:txBody>
      </p:sp>
      <p:sp>
        <p:nvSpPr>
          <p:cNvPr id="22" name="TextBox 21"/>
          <p:cNvSpPr txBox="1"/>
          <p:nvPr/>
        </p:nvSpPr>
        <p:spPr>
          <a:xfrm>
            <a:off x="8425520" y="495637"/>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کیفیت و قدمت بنا</a:t>
            </a:r>
            <a:endParaRPr lang="en-US" sz="1283" dirty="0">
              <a:solidFill>
                <a:srgbClr val="F0155D"/>
              </a:solidFill>
              <a:cs typeface="AFSANEH" panose="02000700000000000000" pitchFamily="2" charset="-78"/>
            </a:endParaRPr>
          </a:p>
        </p:txBody>
      </p:sp>
      <p:sp>
        <p:nvSpPr>
          <p:cNvPr id="26" name="Rectangle 25"/>
          <p:cNvSpPr/>
          <p:nvPr/>
        </p:nvSpPr>
        <p:spPr>
          <a:xfrm>
            <a:off x="1461740" y="6442535"/>
            <a:ext cx="31130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9</a:t>
            </a:r>
            <a:endParaRPr lang="en-US" sz="2052" dirty="0">
              <a:solidFill>
                <a:prstClr val="white"/>
              </a:solidFill>
              <a:cs typeface="Dast Nevis" panose="03000400000000000000" pitchFamily="66" charset="-78"/>
            </a:endParaRPr>
          </a:p>
        </p:txBody>
      </p:sp>
      <p:sp>
        <p:nvSpPr>
          <p:cNvPr id="27" name="TextBox 26"/>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8" name="Object 27"/>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8196" name="Image" r:id="rId10" imgW="719280" imgH="1310400" progId="Photoshop.Image.13">
                  <p:embed/>
                </p:oleObj>
              </mc:Choice>
              <mc:Fallback>
                <p:oleObj name="Image" r:id="rId10" imgW="719280" imgH="1310400" progId="Photoshop.Image.13">
                  <p:embed/>
                  <p:pic>
                    <p:nvPicPr>
                      <p:cNvPr id="0" name=""/>
                      <p:cNvPicPr/>
                      <p:nvPr/>
                    </p:nvPicPr>
                    <p:blipFill>
                      <a:blip r:embed="rId11"/>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1793291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0853" y="3397426"/>
            <a:ext cx="2510595" cy="1419682"/>
          </a:xfrm>
          <a:prstGeom prst="rect">
            <a:avLst/>
          </a:prstGeom>
          <a:ln w="38100">
            <a:solidFill>
              <a:srgbClr val="F82C5D"/>
            </a:solidFill>
          </a:ln>
        </p:spPr>
      </p:pic>
      <p:sp>
        <p:nvSpPr>
          <p:cNvPr id="36" name="Oval 35"/>
          <p:cNvSpPr/>
          <p:nvPr/>
        </p:nvSpPr>
        <p:spPr>
          <a:xfrm>
            <a:off x="7993083" y="3918811"/>
            <a:ext cx="758365" cy="623401"/>
          </a:xfrm>
          <a:prstGeom prst="ellipse">
            <a:avLst/>
          </a:prstGeom>
          <a:noFill/>
          <a:ln w="63500">
            <a:solidFill>
              <a:srgbClr val="F82C5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pic>
        <p:nvPicPr>
          <p:cNvPr id="46" name="Picture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02844" y="5174131"/>
            <a:ext cx="1955507" cy="1105793"/>
          </a:xfrm>
          <a:prstGeom prst="rect">
            <a:avLst/>
          </a:prstGeom>
          <a:ln w="38100">
            <a:solidFill>
              <a:srgbClr val="F82C5D"/>
            </a:solidFill>
          </a:ln>
        </p:spPr>
      </p:pic>
      <p:sp>
        <p:nvSpPr>
          <p:cNvPr id="50" name="Oval 49"/>
          <p:cNvSpPr/>
          <p:nvPr/>
        </p:nvSpPr>
        <p:spPr>
          <a:xfrm>
            <a:off x="7425553" y="5660952"/>
            <a:ext cx="586519" cy="618972"/>
          </a:xfrm>
          <a:prstGeom prst="ellipse">
            <a:avLst/>
          </a:prstGeom>
          <a:noFill/>
          <a:ln w="38100">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56" name="TextBox 55"/>
          <p:cNvSpPr txBox="1"/>
          <p:nvPr/>
        </p:nvSpPr>
        <p:spPr>
          <a:xfrm>
            <a:off x="8050402" y="1796685"/>
            <a:ext cx="2647162" cy="1276888"/>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در محدوده کاربری های متنوعی وجود دارد که میتواند در مقابل آنها رفتار های اجتماعی و فرهنگی زیادی رخ بدهد اما چون فضا سازی مقابل این کاربری ها به گونه ای نیست که این امکان را فراهم آورد</a:t>
            </a:r>
            <a:r>
              <a:rPr lang="fa-IR" sz="1283" dirty="0">
                <a:solidFill>
                  <a:prstClr val="black"/>
                </a:solidFill>
                <a:cs typeface="B Homa" panose="00000400000000000000" pitchFamily="2" charset="-78"/>
              </a:rPr>
              <a:t> </a:t>
            </a:r>
            <a:r>
              <a:rPr lang="fa-IR" sz="1283" dirty="0">
                <a:solidFill>
                  <a:prstClr val="black"/>
                </a:solidFill>
                <a:cs typeface="B Homa" panose="00000400000000000000" pitchFamily="2" charset="-78"/>
              </a:rPr>
              <a:t>قرارگاه های رفتاری را اغلب در مقابل کاربری های تجاری داریم.</a:t>
            </a:r>
            <a:endParaRPr lang="en-US" sz="1283" dirty="0">
              <a:solidFill>
                <a:prstClr val="black"/>
              </a:solidFill>
              <a:cs typeface="B Homa" panose="00000400000000000000" pitchFamily="2" charset="-78"/>
            </a:endParaRPr>
          </a:p>
        </p:txBody>
      </p:sp>
      <p:sp>
        <p:nvSpPr>
          <p:cNvPr id="57" name="TextBox 56"/>
          <p:cNvSpPr txBox="1"/>
          <p:nvPr/>
        </p:nvSpPr>
        <p:spPr>
          <a:xfrm>
            <a:off x="5420450" y="1519394"/>
            <a:ext cx="2075700" cy="882036"/>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کاربری تجاری در سطح محله مکانی برای تعامل و رفع نیاز افراد محله و یک قرارگاه رفتاری برای ساکنان محله</a:t>
            </a:r>
            <a:endParaRPr lang="en-US" sz="1283" dirty="0">
              <a:solidFill>
                <a:prstClr val="black"/>
              </a:solidFill>
              <a:cs typeface="B Homa" panose="00000400000000000000" pitchFamily="2" charset="-78"/>
            </a:endParaRPr>
          </a:p>
        </p:txBody>
      </p:sp>
      <p:sp>
        <p:nvSpPr>
          <p:cNvPr id="58" name="TextBox 57"/>
          <p:cNvSpPr txBox="1"/>
          <p:nvPr/>
        </p:nvSpPr>
        <p:spPr>
          <a:xfrm>
            <a:off x="8914332" y="4211687"/>
            <a:ext cx="1765719" cy="1671740"/>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مجتمع تجاری ابریشم و ساختمان پزشکان  از قرار گاه های رفتاری مهم محدوده هستند چرا که علاوه بر تنوع کاربری ها فضاسازی در مقابل مجتمع وجود دارد و پیاده روی عریض آن این کیفیت را بالا میبرد. </a:t>
            </a:r>
            <a:endParaRPr lang="en-US" sz="1283" dirty="0">
              <a:solidFill>
                <a:prstClr val="black"/>
              </a:solidFill>
              <a:cs typeface="B Homa" panose="00000400000000000000" pitchFamily="2" charset="-78"/>
            </a:endParaRPr>
          </a:p>
        </p:txBody>
      </p:sp>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20829" y="2809969"/>
            <a:ext cx="2788772" cy="3170475"/>
          </a:xfrm>
          <a:prstGeom prst="rect">
            <a:avLst/>
          </a:prstGeom>
        </p:spPr>
      </p:pic>
      <p:sp>
        <p:nvSpPr>
          <p:cNvPr id="25" name="TextBox 24"/>
          <p:cNvSpPr txBox="1"/>
          <p:nvPr/>
        </p:nvSpPr>
        <p:spPr>
          <a:xfrm rot="3292640">
            <a:off x="4168471" y="3458829"/>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26" name="TextBox 25"/>
          <p:cNvSpPr txBox="1"/>
          <p:nvPr/>
        </p:nvSpPr>
        <p:spPr>
          <a:xfrm rot="19549148">
            <a:off x="4678005" y="5251196"/>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28" name="TextBox 27"/>
          <p:cNvSpPr txBox="1"/>
          <p:nvPr/>
        </p:nvSpPr>
        <p:spPr>
          <a:xfrm rot="19814759">
            <a:off x="3222015" y="3355528"/>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29" name="TextBox 28"/>
          <p:cNvSpPr txBox="1"/>
          <p:nvPr/>
        </p:nvSpPr>
        <p:spPr>
          <a:xfrm rot="19335043">
            <a:off x="3614419" y="4821457"/>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5" name="Rectangle 4"/>
          <p:cNvSpPr/>
          <p:nvPr/>
        </p:nvSpPr>
        <p:spPr>
          <a:xfrm>
            <a:off x="9036890" y="1237051"/>
            <a:ext cx="1598515" cy="349006"/>
          </a:xfrm>
          <a:prstGeom prst="rect">
            <a:avLst/>
          </a:prstGeom>
        </p:spPr>
        <p:txBody>
          <a:bodyPr wrap="none">
            <a:spAutoFit/>
          </a:bodyPr>
          <a:lstStyle/>
          <a:p>
            <a:pPr defTabSz="689719" rtl="0"/>
            <a:r>
              <a:rPr lang="fa-IR" sz="1668" dirty="0">
                <a:solidFill>
                  <a:prstClr val="black"/>
                </a:solidFill>
                <a:cs typeface="B Homa" panose="00000400000000000000" pitchFamily="2" charset="-78"/>
              </a:rPr>
              <a:t>قرارگاه های رفتاری </a:t>
            </a:r>
          </a:p>
        </p:txBody>
      </p:sp>
      <p:sp>
        <p:nvSpPr>
          <p:cNvPr id="38" name="Oval 37"/>
          <p:cNvSpPr/>
          <p:nvPr/>
        </p:nvSpPr>
        <p:spPr>
          <a:xfrm rot="19283839">
            <a:off x="4129472" y="3866411"/>
            <a:ext cx="560588" cy="127406"/>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0" name="Straight Connector 39"/>
          <p:cNvCxnSpPr/>
          <p:nvPr/>
        </p:nvCxnSpPr>
        <p:spPr>
          <a:xfrm>
            <a:off x="4074814" y="2195147"/>
            <a:ext cx="316207" cy="1629474"/>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84248" y="891988"/>
            <a:ext cx="2471102" cy="1397349"/>
          </a:xfrm>
          <a:prstGeom prst="rect">
            <a:avLst/>
          </a:prstGeom>
          <a:ln w="38100">
            <a:solidFill>
              <a:srgbClr val="F82C5D"/>
            </a:solidFill>
          </a:ln>
        </p:spPr>
      </p:pic>
      <p:sp>
        <p:nvSpPr>
          <p:cNvPr id="43" name="Oval 42"/>
          <p:cNvSpPr/>
          <p:nvPr/>
        </p:nvSpPr>
        <p:spPr>
          <a:xfrm>
            <a:off x="4019799" y="1552917"/>
            <a:ext cx="1235551" cy="332097"/>
          </a:xfrm>
          <a:prstGeom prst="ellipse">
            <a:avLst/>
          </a:prstGeom>
          <a:noFill/>
          <a:ln w="38100">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4" name="Straight Connector 43"/>
          <p:cNvCxnSpPr/>
          <p:nvPr/>
        </p:nvCxnSpPr>
        <p:spPr>
          <a:xfrm flipH="1">
            <a:off x="5158416" y="4230511"/>
            <a:ext cx="1074815" cy="164695"/>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5300184" y="4647699"/>
            <a:ext cx="1605558" cy="1120190"/>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rot="19283839">
            <a:off x="4410623" y="3899934"/>
            <a:ext cx="488583" cy="509700"/>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7" name="TextBox 26"/>
          <p:cNvSpPr txBox="1"/>
          <p:nvPr/>
        </p:nvSpPr>
        <p:spPr>
          <a:xfrm>
            <a:off x="8914331" y="463864"/>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فعالیت ها</a:t>
            </a:r>
            <a:endParaRPr lang="en-US" sz="1283" dirty="0">
              <a:solidFill>
                <a:srgbClr val="F0155D"/>
              </a:solidFill>
              <a:cs typeface="AFSANEH" panose="02000700000000000000" pitchFamily="2" charset="-78"/>
            </a:endParaRPr>
          </a:p>
        </p:txBody>
      </p:sp>
      <p:sp>
        <p:nvSpPr>
          <p:cNvPr id="30" name="Rectangle 29"/>
          <p:cNvSpPr/>
          <p:nvPr/>
        </p:nvSpPr>
        <p:spPr>
          <a:xfrm>
            <a:off x="1461740" y="6442535"/>
            <a:ext cx="34336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10</a:t>
            </a:r>
            <a:endParaRPr lang="en-US" sz="2052" dirty="0">
              <a:solidFill>
                <a:prstClr val="white"/>
              </a:solidFill>
              <a:cs typeface="Dast Nevis" panose="03000400000000000000" pitchFamily="66" charset="-78"/>
            </a:endParaRPr>
          </a:p>
        </p:txBody>
      </p:sp>
      <p:sp>
        <p:nvSpPr>
          <p:cNvPr id="34" name="TextBox 33"/>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37" name="Object 36"/>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9218" name="Image" r:id="rId8" imgW="719280" imgH="1310400" progId="Photoshop.Image.13">
                  <p:embed/>
                </p:oleObj>
              </mc:Choice>
              <mc:Fallback>
                <p:oleObj name="Image" r:id="rId8" imgW="719280" imgH="1310400" progId="Photoshop.Image.13">
                  <p:embed/>
                  <p:pic>
                    <p:nvPicPr>
                      <p:cNvPr id="0" name=""/>
                      <p:cNvPicPr/>
                      <p:nvPr/>
                    </p:nvPicPr>
                    <p:blipFill>
                      <a:blip r:embed="rId9"/>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9448176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515826" y="470207"/>
            <a:ext cx="2269575" cy="605550"/>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زیباشناختی: </a:t>
            </a:r>
            <a:r>
              <a:rPr lang="fa-IR" sz="1283" dirty="0">
                <a:solidFill>
                  <a:srgbClr val="F0155D"/>
                </a:solidFill>
                <a:cs typeface="AFSANEH" panose="02000700000000000000" pitchFamily="2" charset="-78"/>
              </a:rPr>
              <a:t>رابطه توده و فضا</a:t>
            </a:r>
            <a:endParaRPr lang="en-US" sz="1283" dirty="0">
              <a:solidFill>
                <a:srgbClr val="F0155D"/>
              </a:solidFill>
              <a:cs typeface="AFSANEH" panose="02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3384" y="3723564"/>
            <a:ext cx="2144929" cy="243850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0042" y="1153902"/>
            <a:ext cx="2144929" cy="2438509"/>
          </a:xfrm>
          <a:prstGeom prst="rect">
            <a:avLst/>
          </a:prstGeom>
        </p:spPr>
      </p:pic>
      <p:sp>
        <p:nvSpPr>
          <p:cNvPr id="8" name="TextBox 7"/>
          <p:cNvSpPr txBox="1"/>
          <p:nvPr/>
        </p:nvSpPr>
        <p:spPr>
          <a:xfrm>
            <a:off x="5193509" y="4197450"/>
            <a:ext cx="5591892" cy="1555106"/>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با توجه به نقشه مقابل درمی یابیم که محدوده مورد مطالعه در میان دو شریانی مهم یعنی خیابان امامیه و حجاب قرار دارد که یک خیابان پخش کننده به اسم رستگاری این ذو را بهم وصل میکند.</a:t>
            </a:r>
          </a:p>
          <a:p>
            <a:pPr algn="just" defTabSz="689719"/>
            <a:r>
              <a:rPr lang="fa-IR" sz="1358" dirty="0">
                <a:solidFill>
                  <a:prstClr val="black"/>
                </a:solidFill>
                <a:cs typeface="B Homa" panose="00000400000000000000" pitchFamily="2" charset="-78"/>
              </a:rPr>
              <a:t>در برخی قسمت های محدوده درسترسی به پلاک ها به آسانی میسر نمیباشد که در طراحی باید مدنظر قرار گیرد.</a:t>
            </a:r>
          </a:p>
          <a:p>
            <a:pPr algn="just" defTabSz="689719"/>
            <a:r>
              <a:rPr lang="fa-IR" sz="1358" dirty="0">
                <a:solidFill>
                  <a:prstClr val="black"/>
                </a:solidFill>
                <a:cs typeface="B Homa" panose="00000400000000000000" pitchFamily="2" charset="-78"/>
              </a:rPr>
              <a:t>با توجه به وجود فضاهای بایر نسبت فضا به توده در محدوده مورد بررسی کم است  و اگر معابر را جز سرانه فضای باز در نظر نگیریم فضای باز بسیار کمی در محدوده وجود دارد. </a:t>
            </a:r>
            <a:endParaRPr lang="en-US" sz="1358" dirty="0">
              <a:solidFill>
                <a:prstClr val="black"/>
              </a:solidFill>
              <a:cs typeface="B Homa" panose="00000400000000000000" pitchFamily="2" charset="-78"/>
            </a:endParaRPr>
          </a:p>
        </p:txBody>
      </p:sp>
      <p:sp>
        <p:nvSpPr>
          <p:cNvPr id="9" name="TextBox 8"/>
          <p:cNvSpPr txBox="1"/>
          <p:nvPr/>
        </p:nvSpPr>
        <p:spPr>
          <a:xfrm>
            <a:off x="5193509" y="2001854"/>
            <a:ext cx="5433354" cy="113717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دانه بندی در مرکز نقشه که محدوده مورد مطالعه میباشد نسبتا بزرگ است و هرچه به سمت طرفین پیش میرود این دانه بندی پلاک ها ریز میشود.</a:t>
            </a:r>
          </a:p>
          <a:p>
            <a:pPr algn="just" defTabSz="689719"/>
            <a:r>
              <a:rPr lang="fa-IR" sz="1358" dirty="0">
                <a:solidFill>
                  <a:prstClr val="black"/>
                </a:solidFill>
                <a:cs typeface="B Homa" panose="00000400000000000000" pitchFamily="2" charset="-78"/>
              </a:rPr>
              <a:t>بافت  موجود در محدوده طبق اسناد بالا دست نیمه ارگانیک گزارش شده است.</a:t>
            </a:r>
          </a:p>
          <a:p>
            <a:pPr algn="just" defTabSz="689719"/>
            <a:r>
              <a:rPr lang="fa-IR" sz="1358" dirty="0">
                <a:solidFill>
                  <a:prstClr val="black"/>
                </a:solidFill>
                <a:cs typeface="B Homa" panose="00000400000000000000" pitchFamily="2" charset="-78"/>
              </a:rPr>
              <a:t>در محدوده مورد مطالعه بلوک های یکسان در کنار هم قرار دارند که میتوان یکی بودن آنها را در گذشته نتیجه گرفت.</a:t>
            </a:r>
            <a:endParaRPr lang="en-US" sz="1358" dirty="0">
              <a:solidFill>
                <a:prstClr val="black"/>
              </a:solidFill>
              <a:cs typeface="B Homa" panose="00000400000000000000" pitchFamily="2" charset="-78"/>
            </a:endParaRPr>
          </a:p>
        </p:txBody>
      </p:sp>
      <p:cxnSp>
        <p:nvCxnSpPr>
          <p:cNvPr id="11" name="Straight Connector 10"/>
          <p:cNvCxnSpPr/>
          <p:nvPr/>
        </p:nvCxnSpPr>
        <p:spPr>
          <a:xfrm>
            <a:off x="3827718" y="1490737"/>
            <a:ext cx="1011746" cy="1348995"/>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037546" y="2001855"/>
            <a:ext cx="924960" cy="1472948"/>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37546" y="1490737"/>
            <a:ext cx="790172" cy="511117"/>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961496" y="2839731"/>
            <a:ext cx="877968" cy="592394"/>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801560" y="4053649"/>
            <a:ext cx="1011746" cy="1348995"/>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011389" y="4564767"/>
            <a:ext cx="924960" cy="1472948"/>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011388" y="4053650"/>
            <a:ext cx="790172" cy="511117"/>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3935339" y="5402644"/>
            <a:ext cx="877968" cy="592394"/>
          </a:xfrm>
          <a:prstGeom prst="line">
            <a:avLst/>
          </a:prstGeom>
          <a:ln w="57150">
            <a:solidFill>
              <a:srgbClr val="F0155D"/>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312859" y="2554211"/>
            <a:ext cx="232164" cy="2321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689719" rtl="0"/>
            <a:endParaRPr lang="en-US" sz="1358">
              <a:solidFill>
                <a:prstClr val="black"/>
              </a:solidFill>
            </a:endParaRPr>
          </a:p>
        </p:txBody>
      </p:sp>
      <p:sp>
        <p:nvSpPr>
          <p:cNvPr id="24" name="Rectangle 23"/>
          <p:cNvSpPr/>
          <p:nvPr/>
        </p:nvSpPr>
        <p:spPr>
          <a:xfrm>
            <a:off x="2306749" y="2853666"/>
            <a:ext cx="232164" cy="232164"/>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5" name="TextBox 24"/>
          <p:cNvSpPr txBox="1"/>
          <p:nvPr/>
        </p:nvSpPr>
        <p:spPr>
          <a:xfrm>
            <a:off x="1842829" y="2536195"/>
            <a:ext cx="509855" cy="301301"/>
          </a:xfrm>
          <a:prstGeom prst="rect">
            <a:avLst/>
          </a:prstGeom>
          <a:noFill/>
        </p:spPr>
        <p:txBody>
          <a:bodyPr wrap="square" rtlCol="0">
            <a:spAutoFit/>
          </a:bodyPr>
          <a:lstStyle/>
          <a:p>
            <a:pPr algn="l" defTabSz="689719" rtl="0"/>
            <a:r>
              <a:rPr lang="fa-IR" sz="1358" dirty="0">
                <a:solidFill>
                  <a:prstClr val="black"/>
                </a:solidFill>
                <a:cs typeface="Aban Light" pitchFamily="2" charset="-78"/>
              </a:rPr>
              <a:t>فضا</a:t>
            </a:r>
            <a:endParaRPr lang="en-US" sz="1358" dirty="0">
              <a:solidFill>
                <a:prstClr val="black"/>
              </a:solidFill>
              <a:cs typeface="Aban Light" pitchFamily="2" charset="-78"/>
            </a:endParaRPr>
          </a:p>
        </p:txBody>
      </p:sp>
      <p:sp>
        <p:nvSpPr>
          <p:cNvPr id="26" name="TextBox 25"/>
          <p:cNvSpPr txBox="1"/>
          <p:nvPr/>
        </p:nvSpPr>
        <p:spPr>
          <a:xfrm>
            <a:off x="1864909" y="2839732"/>
            <a:ext cx="509855"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توده</a:t>
            </a:r>
            <a:endParaRPr lang="en-US" sz="1358" dirty="0">
              <a:solidFill>
                <a:prstClr val="black"/>
              </a:solidFill>
              <a:cs typeface="Aban Light" pitchFamily="2" charset="-78"/>
            </a:endParaRPr>
          </a:p>
        </p:txBody>
      </p:sp>
      <p:sp>
        <p:nvSpPr>
          <p:cNvPr id="27" name="Rectangle 26"/>
          <p:cNvSpPr/>
          <p:nvPr/>
        </p:nvSpPr>
        <p:spPr>
          <a:xfrm>
            <a:off x="1461740" y="6442535"/>
            <a:ext cx="30649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11</a:t>
            </a:r>
            <a:endParaRPr lang="en-US" sz="2052" dirty="0">
              <a:solidFill>
                <a:prstClr val="white"/>
              </a:solidFill>
              <a:cs typeface="Dast Nevis" panose="03000400000000000000" pitchFamily="66" charset="-78"/>
            </a:endParaRPr>
          </a:p>
        </p:txBody>
      </p:sp>
      <p:sp>
        <p:nvSpPr>
          <p:cNvPr id="28" name="TextBox 27"/>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9" name="Object 28"/>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0242" name="Image" r:id="rId5" imgW="719280" imgH="1310400" progId="Photoshop.Image.13">
                  <p:embed/>
                </p:oleObj>
              </mc:Choice>
              <mc:Fallback>
                <p:oleObj name="Image" r:id="rId5" imgW="719280" imgH="1310400" progId="Photoshop.Image.13">
                  <p:embed/>
                  <p:pic>
                    <p:nvPicPr>
                      <p:cNvPr id="0" name=""/>
                      <p:cNvPicPr/>
                      <p:nvPr/>
                    </p:nvPicPr>
                    <p:blipFill>
                      <a:blip r:embed="rId6"/>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32024732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graphicFrame>
        <p:nvGraphicFramePr>
          <p:cNvPr id="7" name="Object 6"/>
          <p:cNvGraphicFramePr>
            <a:graphicFrameLocks noChangeAspect="1"/>
          </p:cNvGraphicFramePr>
          <p:nvPr>
            <p:extLst/>
          </p:nvPr>
        </p:nvGraphicFramePr>
        <p:xfrm>
          <a:off x="1537948" y="2874020"/>
          <a:ext cx="344596" cy="627575"/>
        </p:xfrm>
        <a:graphic>
          <a:graphicData uri="http://schemas.openxmlformats.org/presentationml/2006/ole">
            <mc:AlternateContent xmlns:mc="http://schemas.openxmlformats.org/markup-compatibility/2006">
              <mc:Choice xmlns:v="urn:schemas-microsoft-com:vml" Requires="v">
                <p:oleObj spid="_x0000_s11266" name="Image" r:id="rId4" imgW="719280" imgH="1310400" progId="Photoshop.Image.13">
                  <p:embed/>
                </p:oleObj>
              </mc:Choice>
              <mc:Fallback>
                <p:oleObj name="Image" r:id="rId4" imgW="719280" imgH="1310400" progId="Photoshop.Image.13">
                  <p:embed/>
                  <p:pic>
                    <p:nvPicPr>
                      <p:cNvPr id="0" name=""/>
                      <p:cNvPicPr/>
                      <p:nvPr/>
                    </p:nvPicPr>
                    <p:blipFill>
                      <a:blip r:embed="rId5"/>
                      <a:stretch>
                        <a:fillRect/>
                      </a:stretch>
                    </p:blipFill>
                    <p:spPr>
                      <a:xfrm>
                        <a:off x="1537948" y="2874020"/>
                        <a:ext cx="344596" cy="627575"/>
                      </a:xfrm>
                      <a:prstGeom prst="rect">
                        <a:avLst/>
                      </a:prstGeom>
                    </p:spPr>
                  </p:pic>
                </p:oleObj>
              </mc:Fallback>
            </mc:AlternateContent>
          </a:graphicData>
        </a:graphic>
      </p:graphicFrame>
      <p:sp>
        <p:nvSpPr>
          <p:cNvPr id="8" name="TextBox 7"/>
          <p:cNvSpPr txBox="1"/>
          <p:nvPr/>
        </p:nvSpPr>
        <p:spPr>
          <a:xfrm>
            <a:off x="1622728" y="3330850"/>
            <a:ext cx="1015973" cy="301301"/>
          </a:xfrm>
          <a:prstGeom prst="rect">
            <a:avLst/>
          </a:prstGeom>
          <a:noFill/>
        </p:spPr>
        <p:txBody>
          <a:bodyPr wrap="square" rtlCol="0">
            <a:spAutoFit/>
          </a:bodyPr>
          <a:lstStyle/>
          <a:p>
            <a:pPr algn="l" defTabSz="689719" rtl="0"/>
            <a:r>
              <a:rPr lang="en-US" sz="1358"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358"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cxnSp>
        <p:nvCxnSpPr>
          <p:cNvPr id="64" name="Straight Connector 63"/>
          <p:cNvCxnSpPr/>
          <p:nvPr/>
        </p:nvCxnSpPr>
        <p:spPr>
          <a:xfrm flipV="1">
            <a:off x="2230394" y="1991053"/>
            <a:ext cx="351649" cy="1"/>
          </a:xfrm>
          <a:prstGeom prst="line">
            <a:avLst/>
          </a:prstGeom>
          <a:ln w="10160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32-Point Star 64"/>
          <p:cNvSpPr/>
          <p:nvPr/>
        </p:nvSpPr>
        <p:spPr>
          <a:xfrm>
            <a:off x="2304658" y="2177668"/>
            <a:ext cx="222775" cy="177674"/>
          </a:xfrm>
          <a:prstGeom prst="star32">
            <a:avLst>
              <a:gd name="adj" fmla="val 45070"/>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66" name="Donut 65"/>
          <p:cNvSpPr/>
          <p:nvPr/>
        </p:nvSpPr>
        <p:spPr>
          <a:xfrm>
            <a:off x="2319768" y="2487724"/>
            <a:ext cx="238581" cy="222587"/>
          </a:xfrm>
          <a:prstGeom prst="donut">
            <a:avLst>
              <a:gd name="adj" fmla="val 12416"/>
            </a:avLst>
          </a:prstGeom>
          <a:solidFill>
            <a:srgbClr val="F82C5D"/>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black"/>
              </a:solidFill>
            </a:endParaRPr>
          </a:p>
        </p:txBody>
      </p:sp>
      <p:sp>
        <p:nvSpPr>
          <p:cNvPr id="80" name="TextBox 79"/>
          <p:cNvSpPr txBox="1"/>
          <p:nvPr/>
        </p:nvSpPr>
        <p:spPr>
          <a:xfrm>
            <a:off x="1523050" y="1842991"/>
            <a:ext cx="607665" cy="566309"/>
          </a:xfrm>
          <a:prstGeom prst="rect">
            <a:avLst/>
          </a:prstGeom>
          <a:noFill/>
        </p:spPr>
        <p:txBody>
          <a:bodyPr wrap="square" rtlCol="0">
            <a:spAutoFit/>
          </a:bodyPr>
          <a:lstStyle/>
          <a:p>
            <a:pPr defTabSz="689719" rtl="0"/>
            <a:r>
              <a:rPr lang="fa-IR" sz="770" dirty="0">
                <a:solidFill>
                  <a:prstClr val="black"/>
                </a:solidFill>
                <a:cs typeface="Afra" pitchFamily="2" charset="-78"/>
              </a:rPr>
              <a:t>مسیر ارتباطی مقیاس حوزه</a:t>
            </a:r>
            <a:endParaRPr lang="en-US" sz="770" dirty="0">
              <a:solidFill>
                <a:prstClr val="black"/>
              </a:solidFill>
              <a:cs typeface="Afra" pitchFamily="2" charset="-78"/>
            </a:endParaRPr>
          </a:p>
        </p:txBody>
      </p:sp>
      <p:sp>
        <p:nvSpPr>
          <p:cNvPr id="82" name="TextBox 81"/>
          <p:cNvSpPr txBox="1"/>
          <p:nvPr/>
        </p:nvSpPr>
        <p:spPr>
          <a:xfrm>
            <a:off x="1584027" y="2177667"/>
            <a:ext cx="632943" cy="329321"/>
          </a:xfrm>
          <a:prstGeom prst="rect">
            <a:avLst/>
          </a:prstGeom>
          <a:noFill/>
        </p:spPr>
        <p:txBody>
          <a:bodyPr wrap="square" rtlCol="0">
            <a:spAutoFit/>
          </a:bodyPr>
          <a:lstStyle/>
          <a:p>
            <a:pPr defTabSz="689719" rtl="0"/>
            <a:r>
              <a:rPr lang="fa-IR" sz="770" dirty="0">
                <a:solidFill>
                  <a:prstClr val="black"/>
                </a:solidFill>
                <a:cs typeface="Afra" pitchFamily="2" charset="-78"/>
              </a:rPr>
              <a:t>پارک و فضای سبز</a:t>
            </a:r>
            <a:endParaRPr lang="en-US" sz="770" dirty="0">
              <a:solidFill>
                <a:prstClr val="black"/>
              </a:solidFill>
              <a:cs typeface="Afra" pitchFamily="2" charset="-78"/>
            </a:endParaRPr>
          </a:p>
        </p:txBody>
      </p:sp>
      <p:sp>
        <p:nvSpPr>
          <p:cNvPr id="83" name="TextBox 82"/>
          <p:cNvSpPr txBox="1"/>
          <p:nvPr/>
        </p:nvSpPr>
        <p:spPr>
          <a:xfrm>
            <a:off x="1543869" y="2486755"/>
            <a:ext cx="744984" cy="408060"/>
          </a:xfrm>
          <a:prstGeom prst="rect">
            <a:avLst/>
          </a:prstGeom>
          <a:noFill/>
        </p:spPr>
        <p:txBody>
          <a:bodyPr wrap="square" rtlCol="0">
            <a:spAutoFit/>
          </a:bodyPr>
          <a:lstStyle/>
          <a:p>
            <a:pPr defTabSz="689719" rtl="0"/>
            <a:r>
              <a:rPr lang="fa-IR" sz="1026" dirty="0">
                <a:solidFill>
                  <a:prstClr val="black"/>
                </a:solidFill>
                <a:cs typeface="Afra" pitchFamily="2" charset="-78"/>
              </a:rPr>
              <a:t>گره ها و میادین</a:t>
            </a:r>
            <a:endParaRPr lang="en-US" sz="1026" dirty="0">
              <a:solidFill>
                <a:prstClr val="black"/>
              </a:solidFill>
              <a:cs typeface="Afra" pitchFamily="2" charset="-78"/>
            </a:endParaRPr>
          </a:p>
        </p:txBody>
      </p:sp>
      <p:sp>
        <p:nvSpPr>
          <p:cNvPr id="84" name="TextBox 83"/>
          <p:cNvSpPr txBox="1"/>
          <p:nvPr/>
        </p:nvSpPr>
        <p:spPr>
          <a:xfrm>
            <a:off x="1943462" y="2812921"/>
            <a:ext cx="460043" cy="447815"/>
          </a:xfrm>
          <a:prstGeom prst="rect">
            <a:avLst/>
          </a:prstGeom>
          <a:noFill/>
        </p:spPr>
        <p:txBody>
          <a:bodyPr wrap="square" rtlCol="0">
            <a:spAutoFit/>
          </a:bodyPr>
          <a:lstStyle/>
          <a:p>
            <a:pPr algn="l" defTabSz="689719" rtl="0"/>
            <a:r>
              <a:rPr lang="fa-IR" sz="1155" dirty="0">
                <a:solidFill>
                  <a:prstClr val="black"/>
                </a:solidFill>
                <a:cs typeface="Afra" pitchFamily="2" charset="-78"/>
              </a:rPr>
              <a:t>نشانه</a:t>
            </a:r>
            <a:endParaRPr lang="en-US" sz="1155" dirty="0">
              <a:solidFill>
                <a:prstClr val="black"/>
              </a:solidFill>
              <a:cs typeface="Afra" pitchFamily="2" charset="-78"/>
            </a:endParaRPr>
          </a:p>
        </p:txBody>
      </p:sp>
      <p:sp>
        <p:nvSpPr>
          <p:cNvPr id="86" name="TextBox 85"/>
          <p:cNvSpPr txBox="1"/>
          <p:nvPr/>
        </p:nvSpPr>
        <p:spPr>
          <a:xfrm>
            <a:off x="7396230" y="1301408"/>
            <a:ext cx="3251901" cy="2264018"/>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یکی از عناصر اصلی </a:t>
            </a:r>
            <a:r>
              <a:rPr lang="fa-IR" sz="1283" dirty="0">
                <a:solidFill>
                  <a:prstClr val="black"/>
                </a:solidFill>
                <a:cs typeface="B Homa" panose="00000400000000000000" pitchFamily="2" charset="-78"/>
              </a:rPr>
              <a:t>تشکیل دهنـده اسـتخوان</a:t>
            </a:r>
          </a:p>
          <a:p>
            <a:pPr algn="just" defTabSz="689719"/>
            <a:r>
              <a:rPr lang="fa-IR" sz="1283" dirty="0">
                <a:solidFill>
                  <a:prstClr val="black"/>
                </a:solidFill>
                <a:cs typeface="B Homa" panose="00000400000000000000" pitchFamily="2" charset="-78"/>
              </a:rPr>
              <a:t> بنـدي شبکه </a:t>
            </a:r>
            <a:r>
              <a:rPr lang="fa-IR" sz="1283" dirty="0">
                <a:solidFill>
                  <a:prstClr val="black"/>
                </a:solidFill>
                <a:cs typeface="B Homa" panose="00000400000000000000" pitchFamily="2" charset="-78"/>
              </a:rPr>
              <a:t>راههاي ارتباطی است که مانند </a:t>
            </a:r>
            <a:endParaRPr lang="fa-IR" sz="1283" dirty="0">
              <a:solidFill>
                <a:prstClr val="black"/>
              </a:solidFill>
              <a:cs typeface="B Homa" panose="00000400000000000000" pitchFamily="2" charset="-78"/>
            </a:endParaRPr>
          </a:p>
          <a:p>
            <a:pPr algn="just" defTabSz="689719"/>
            <a:r>
              <a:rPr lang="fa-IR" sz="1283" dirty="0">
                <a:solidFill>
                  <a:prstClr val="black"/>
                </a:solidFill>
                <a:cs typeface="B Homa" panose="00000400000000000000" pitchFamily="2" charset="-78"/>
              </a:rPr>
              <a:t>سـتون </a:t>
            </a:r>
            <a:r>
              <a:rPr lang="fa-IR" sz="1283" dirty="0">
                <a:solidFill>
                  <a:prstClr val="black"/>
                </a:solidFill>
                <a:cs typeface="B Homa" panose="00000400000000000000" pitchFamily="2" charset="-78"/>
              </a:rPr>
              <a:t>فقـرات ارتبـاط </a:t>
            </a:r>
            <a:r>
              <a:rPr lang="fa-IR" sz="1283" dirty="0">
                <a:solidFill>
                  <a:prstClr val="black"/>
                </a:solidFill>
                <a:cs typeface="B Homa" panose="00000400000000000000" pitchFamily="2" charset="-78"/>
              </a:rPr>
              <a:t>پیوسته </a:t>
            </a:r>
            <a:r>
              <a:rPr lang="fa-IR" sz="1283" dirty="0">
                <a:solidFill>
                  <a:prstClr val="black"/>
                </a:solidFill>
                <a:cs typeface="B Homa" panose="00000400000000000000" pitchFamily="2" charset="-78"/>
              </a:rPr>
              <a:t>کــاربريهــا و </a:t>
            </a:r>
            <a:r>
              <a:rPr lang="fa-IR" sz="1283" dirty="0">
                <a:solidFill>
                  <a:prstClr val="black"/>
                </a:solidFill>
                <a:cs typeface="B Homa" panose="00000400000000000000" pitchFamily="2" charset="-78"/>
              </a:rPr>
              <a:t>عناصر </a:t>
            </a:r>
            <a:r>
              <a:rPr lang="fa-IR" sz="1283" dirty="0">
                <a:solidFill>
                  <a:prstClr val="black"/>
                </a:solidFill>
                <a:cs typeface="B Homa" panose="00000400000000000000" pitchFamily="2" charset="-78"/>
              </a:rPr>
              <a:t>متفـاوت را امکانپذیر مـیسـازد. امـا در مقیـاس کـلانتـر و در چارچوب تئوري ارتباط </a:t>
            </a:r>
            <a:r>
              <a:rPr lang="fa-IR" sz="1283" dirty="0">
                <a:solidFill>
                  <a:prstClr val="black"/>
                </a:solidFill>
                <a:cs typeface="B Homa" panose="00000400000000000000" pitchFamily="2" charset="-78"/>
              </a:rPr>
              <a:t>شناسـایی هسـته هـاي </a:t>
            </a:r>
            <a:r>
              <a:rPr lang="fa-IR" sz="1283" dirty="0">
                <a:solidFill>
                  <a:prstClr val="black"/>
                </a:solidFill>
                <a:cs typeface="B Homa" panose="00000400000000000000" pitchFamily="2" charset="-78"/>
              </a:rPr>
              <a:t>ارتبـاطی مرکـز شـهر بـراي درك بهتـر سازمان فضایی ضروري به نظر </a:t>
            </a:r>
            <a:r>
              <a:rPr lang="fa-IR" sz="1283" dirty="0">
                <a:solidFill>
                  <a:prstClr val="black"/>
                </a:solidFill>
                <a:cs typeface="B Homa" panose="00000400000000000000" pitchFamily="2" charset="-78"/>
              </a:rPr>
              <a:t>میرسد.علاوه بر آن نشانه ها و گره های موجود نیز از جمله عناصر مهم استخوانبندی هستند که در این محدوده استخوانبندی اصلی توسط مسیر های ارتباطی و گره ها و میادین شکل گرفته است. </a:t>
            </a:r>
            <a:endParaRPr lang="en-US" sz="1283" dirty="0">
              <a:solidFill>
                <a:prstClr val="black"/>
              </a:solidFill>
              <a:cs typeface="B Homa" panose="00000400000000000000" pitchFamily="2" charset="-78"/>
            </a:endParaRPr>
          </a:p>
          <a:p>
            <a:pPr algn="just" defTabSz="689719"/>
            <a:endParaRPr lang="en-US" sz="1283" dirty="0">
              <a:solidFill>
                <a:prstClr val="black"/>
              </a:solidFill>
              <a:cs typeface="B Homa" panose="00000400000000000000" pitchFamily="2" charset="-78"/>
            </a:endParaRPr>
          </a:p>
        </p:txBody>
      </p:sp>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38191" y="639169"/>
            <a:ext cx="2439166" cy="1379290"/>
          </a:xfrm>
          <a:prstGeom prst="rect">
            <a:avLst/>
          </a:prstGeom>
          <a:solidFill>
            <a:srgbClr val="F82C5D"/>
          </a:solidFill>
          <a:ln w="38100">
            <a:solidFill>
              <a:srgbClr val="F82C5D"/>
            </a:solidFill>
          </a:ln>
        </p:spPr>
      </p:pic>
      <p:pic>
        <p:nvPicPr>
          <p:cNvPr id="99" name="Picture 9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15827" y="3501594"/>
            <a:ext cx="1982157" cy="1120863"/>
          </a:xfrm>
          <a:prstGeom prst="rect">
            <a:avLst/>
          </a:prstGeom>
          <a:ln w="38100">
            <a:solidFill>
              <a:srgbClr val="F82C5D"/>
            </a:solidFill>
          </a:ln>
        </p:spPr>
      </p:pic>
      <p:pic>
        <p:nvPicPr>
          <p:cNvPr id="100" name="Picture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97601" y="3455728"/>
            <a:ext cx="1616794" cy="1212595"/>
          </a:xfrm>
          <a:prstGeom prst="rect">
            <a:avLst/>
          </a:prstGeom>
          <a:ln w="38100">
            <a:solidFill>
              <a:srgbClr val="F82C5D"/>
            </a:solidFill>
          </a:ln>
        </p:spPr>
      </p:pic>
      <p:sp>
        <p:nvSpPr>
          <p:cNvPr id="101" name="TextBox 100"/>
          <p:cNvSpPr txBox="1"/>
          <p:nvPr/>
        </p:nvSpPr>
        <p:spPr>
          <a:xfrm>
            <a:off x="9288322" y="4700783"/>
            <a:ext cx="1106904"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خیابان رستگاری</a:t>
            </a:r>
            <a:endParaRPr lang="en-US" sz="1155" b="1" dirty="0">
              <a:solidFill>
                <a:prstClr val="black"/>
              </a:solidFill>
              <a:cs typeface="Afra" pitchFamily="2" charset="-78"/>
            </a:endParaRPr>
          </a:p>
        </p:txBody>
      </p:sp>
      <p:sp>
        <p:nvSpPr>
          <p:cNvPr id="102" name="TextBox 101"/>
          <p:cNvSpPr txBox="1"/>
          <p:nvPr/>
        </p:nvSpPr>
        <p:spPr>
          <a:xfrm>
            <a:off x="6896399" y="4700783"/>
            <a:ext cx="846440"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بلوارحجاب</a:t>
            </a:r>
            <a:endParaRPr lang="en-US" sz="1155" b="1" dirty="0">
              <a:solidFill>
                <a:prstClr val="black"/>
              </a:solidFill>
              <a:cs typeface="Afra" pitchFamily="2" charset="-78"/>
            </a:endParaRPr>
          </a:p>
        </p:txBody>
      </p:sp>
      <p:pic>
        <p:nvPicPr>
          <p:cNvPr id="42" name="Picture 4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39636" y="2332184"/>
            <a:ext cx="3302657" cy="3754695"/>
          </a:xfrm>
          <a:prstGeom prst="rect">
            <a:avLst/>
          </a:prstGeom>
        </p:spPr>
      </p:pic>
      <p:sp>
        <p:nvSpPr>
          <p:cNvPr id="43" name="TextBox 42"/>
          <p:cNvSpPr txBox="1"/>
          <p:nvPr/>
        </p:nvSpPr>
        <p:spPr>
          <a:xfrm rot="3292640">
            <a:off x="4257000" y="3161320"/>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44" name="TextBox 43"/>
          <p:cNvSpPr txBox="1"/>
          <p:nvPr/>
        </p:nvSpPr>
        <p:spPr>
          <a:xfrm rot="19549148">
            <a:off x="4792196" y="5213214"/>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45" name="TextBox 44"/>
          <p:cNvSpPr txBox="1"/>
          <p:nvPr/>
        </p:nvSpPr>
        <p:spPr>
          <a:xfrm rot="19814759">
            <a:off x="3176993" y="2959929"/>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cxnSp>
        <p:nvCxnSpPr>
          <p:cNvPr id="47" name="Straight Connector 46"/>
          <p:cNvCxnSpPr/>
          <p:nvPr/>
        </p:nvCxnSpPr>
        <p:spPr>
          <a:xfrm>
            <a:off x="5663470" y="4730781"/>
            <a:ext cx="177062" cy="247958"/>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25986" y="3603611"/>
            <a:ext cx="217744" cy="254706"/>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09367" y="3337036"/>
            <a:ext cx="177062" cy="247958"/>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290912" y="2944358"/>
            <a:ext cx="159331" cy="310545"/>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4616517" y="4177365"/>
            <a:ext cx="283970" cy="190482"/>
          </a:xfrm>
          <a:prstGeom prst="line">
            <a:avLst/>
          </a:prstGeom>
          <a:ln w="1270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4320620" y="4380148"/>
            <a:ext cx="283970" cy="190482"/>
          </a:xfrm>
          <a:prstGeom prst="line">
            <a:avLst/>
          </a:prstGeom>
          <a:ln w="1270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3847532" y="4731647"/>
            <a:ext cx="280623" cy="199230"/>
          </a:xfrm>
          <a:prstGeom prst="line">
            <a:avLst/>
          </a:prstGeom>
          <a:ln w="1270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3669715" y="5010593"/>
            <a:ext cx="217156" cy="261247"/>
          </a:xfrm>
          <a:prstGeom prst="line">
            <a:avLst/>
          </a:prstGeom>
          <a:ln w="1270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3352339" y="5285880"/>
            <a:ext cx="283970" cy="190482"/>
          </a:xfrm>
          <a:prstGeom prst="line">
            <a:avLst/>
          </a:prstGeom>
          <a:ln w="1270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79" name="Explosion 1 78"/>
          <p:cNvSpPr/>
          <p:nvPr/>
        </p:nvSpPr>
        <p:spPr>
          <a:xfrm>
            <a:off x="2304658" y="2825385"/>
            <a:ext cx="266495" cy="285635"/>
          </a:xfrm>
          <a:prstGeom prst="irregularSeal1">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81" name="Donut 80"/>
          <p:cNvSpPr/>
          <p:nvPr/>
        </p:nvSpPr>
        <p:spPr>
          <a:xfrm>
            <a:off x="4969667" y="3907202"/>
            <a:ext cx="250409" cy="233622"/>
          </a:xfrm>
          <a:prstGeom prst="donut">
            <a:avLst>
              <a:gd name="adj" fmla="val 12416"/>
            </a:avLst>
          </a:prstGeom>
          <a:solidFill>
            <a:srgbClr val="F82C5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black"/>
              </a:solidFill>
            </a:endParaRPr>
          </a:p>
        </p:txBody>
      </p:sp>
      <p:sp>
        <p:nvSpPr>
          <p:cNvPr id="88" name="Donut 87"/>
          <p:cNvSpPr/>
          <p:nvPr/>
        </p:nvSpPr>
        <p:spPr>
          <a:xfrm>
            <a:off x="4173043" y="4466640"/>
            <a:ext cx="250409" cy="233622"/>
          </a:xfrm>
          <a:prstGeom prst="donut">
            <a:avLst>
              <a:gd name="adj" fmla="val 12416"/>
            </a:avLst>
          </a:prstGeom>
          <a:solidFill>
            <a:srgbClr val="F82C5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r>
              <a:rPr lang="fa-IR" sz="1358" dirty="0">
                <a:solidFill>
                  <a:prstClr val="black"/>
                </a:solidFill>
              </a:rPr>
              <a:t> </a:t>
            </a:r>
            <a:endParaRPr lang="en-US" sz="1358" dirty="0">
              <a:solidFill>
                <a:prstClr val="black"/>
              </a:solidFill>
            </a:endParaRPr>
          </a:p>
        </p:txBody>
      </p:sp>
      <p:sp>
        <p:nvSpPr>
          <p:cNvPr id="89" name="TextBox 88"/>
          <p:cNvSpPr txBox="1"/>
          <p:nvPr/>
        </p:nvSpPr>
        <p:spPr>
          <a:xfrm rot="19185060">
            <a:off x="3431532" y="4813446"/>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90" name="32-Point Star 89"/>
          <p:cNvSpPr/>
          <p:nvPr/>
        </p:nvSpPr>
        <p:spPr>
          <a:xfrm>
            <a:off x="3884027" y="3724540"/>
            <a:ext cx="222775" cy="177674"/>
          </a:xfrm>
          <a:prstGeom prst="star32">
            <a:avLst>
              <a:gd name="adj" fmla="val 45070"/>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91" name="Straight Connector 90"/>
          <p:cNvCxnSpPr/>
          <p:nvPr/>
        </p:nvCxnSpPr>
        <p:spPr>
          <a:xfrm>
            <a:off x="5433927" y="4452304"/>
            <a:ext cx="177062" cy="247958"/>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219919" y="4180401"/>
            <a:ext cx="177062" cy="247958"/>
          </a:xfrm>
          <a:prstGeom prst="line">
            <a:avLst/>
          </a:prstGeom>
          <a:ln w="152400">
            <a:solidFill>
              <a:schemeClr val="accent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93" name="Explosion 1 92"/>
          <p:cNvSpPr/>
          <p:nvPr/>
        </p:nvSpPr>
        <p:spPr>
          <a:xfrm>
            <a:off x="5185010" y="4460008"/>
            <a:ext cx="175032" cy="187603"/>
          </a:xfrm>
          <a:prstGeom prst="irregularSeal1">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95" name="Explosion 1 94"/>
          <p:cNvSpPr/>
          <p:nvPr/>
        </p:nvSpPr>
        <p:spPr>
          <a:xfrm>
            <a:off x="4960876" y="4216673"/>
            <a:ext cx="175032" cy="187603"/>
          </a:xfrm>
          <a:prstGeom prst="irregularSeal1">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97" name="TextBox 96"/>
          <p:cNvSpPr txBox="1"/>
          <p:nvPr/>
        </p:nvSpPr>
        <p:spPr>
          <a:xfrm>
            <a:off x="5872821" y="2059218"/>
            <a:ext cx="846440"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میدان حجاب</a:t>
            </a:r>
            <a:endParaRPr lang="en-US" sz="1155" b="1" dirty="0">
              <a:solidFill>
                <a:prstClr val="black"/>
              </a:solidFill>
              <a:cs typeface="Afra" pitchFamily="2" charset="-78"/>
            </a:endParaRPr>
          </a:p>
        </p:txBody>
      </p:sp>
      <p:sp>
        <p:nvSpPr>
          <p:cNvPr id="16" name="TextBox 15"/>
          <p:cNvSpPr txBox="1"/>
          <p:nvPr/>
        </p:nvSpPr>
        <p:spPr>
          <a:xfrm>
            <a:off x="6486491" y="5422618"/>
            <a:ext cx="4058672" cy="684611"/>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با توجه به نقشه میتوان اهمیت شریان اصلی حجاب را مشاهده کرد که به تبع آن نشانه های مهم در سطح محلی و فراتر حول این محور شکل گرفته اند.</a:t>
            </a:r>
            <a:endParaRPr lang="en-US" sz="1283" dirty="0">
              <a:solidFill>
                <a:prstClr val="black"/>
              </a:solidFill>
              <a:cs typeface="B Homa" panose="00000400000000000000" pitchFamily="2" charset="-78"/>
            </a:endParaRPr>
          </a:p>
        </p:txBody>
      </p:sp>
      <p:sp>
        <p:nvSpPr>
          <p:cNvPr id="46" name="TextBox 45"/>
          <p:cNvSpPr txBox="1"/>
          <p:nvPr/>
        </p:nvSpPr>
        <p:spPr>
          <a:xfrm>
            <a:off x="8515826" y="470207"/>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زیباشناختی: </a:t>
            </a:r>
            <a:r>
              <a:rPr lang="fa-IR" sz="1283" dirty="0">
                <a:solidFill>
                  <a:srgbClr val="F0155D"/>
                </a:solidFill>
                <a:cs typeface="AFSANEH" panose="02000700000000000000" pitchFamily="2" charset="-78"/>
              </a:rPr>
              <a:t>استخوان بندی</a:t>
            </a:r>
            <a:endParaRPr lang="en-US" sz="1283" dirty="0">
              <a:solidFill>
                <a:srgbClr val="F0155D"/>
              </a:solidFill>
              <a:cs typeface="AFSANEH" panose="02000700000000000000" pitchFamily="2" charset="-78"/>
            </a:endParaRPr>
          </a:p>
        </p:txBody>
      </p:sp>
      <p:sp>
        <p:nvSpPr>
          <p:cNvPr id="48" name="Rectangle 47"/>
          <p:cNvSpPr/>
          <p:nvPr/>
        </p:nvSpPr>
        <p:spPr>
          <a:xfrm>
            <a:off x="1461740" y="6442535"/>
            <a:ext cx="364202"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12</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1722920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9636" y="2332184"/>
            <a:ext cx="3302657" cy="3754695"/>
          </a:xfrm>
          <a:prstGeom prst="rect">
            <a:avLst/>
          </a:prstGeom>
        </p:spPr>
      </p:pic>
      <p:sp>
        <p:nvSpPr>
          <p:cNvPr id="7" name="TextBox 6"/>
          <p:cNvSpPr txBox="1"/>
          <p:nvPr/>
        </p:nvSpPr>
        <p:spPr>
          <a:xfrm rot="3292640">
            <a:off x="4257000" y="3161320"/>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8" name="TextBox 7"/>
          <p:cNvSpPr txBox="1"/>
          <p:nvPr/>
        </p:nvSpPr>
        <p:spPr>
          <a:xfrm rot="19549148">
            <a:off x="4792196" y="5213214"/>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9" name="TextBox 8"/>
          <p:cNvSpPr txBox="1"/>
          <p:nvPr/>
        </p:nvSpPr>
        <p:spPr>
          <a:xfrm rot="19814759">
            <a:off x="3176993" y="2959929"/>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10" name="TextBox 9"/>
          <p:cNvSpPr txBox="1"/>
          <p:nvPr/>
        </p:nvSpPr>
        <p:spPr>
          <a:xfrm rot="19185060">
            <a:off x="3431532" y="4813446"/>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11" name="Notched Right Arrow 10"/>
          <p:cNvSpPr/>
          <p:nvPr/>
        </p:nvSpPr>
        <p:spPr>
          <a:xfrm rot="14640000">
            <a:off x="4205820" y="2657255"/>
            <a:ext cx="185429" cy="538596"/>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3" name="Notched Right Arrow 12"/>
          <p:cNvSpPr/>
          <p:nvPr/>
        </p:nvSpPr>
        <p:spPr>
          <a:xfrm rot="16200000">
            <a:off x="2319583" y="3266203"/>
            <a:ext cx="142545" cy="417199"/>
          </a:xfrm>
          <a:prstGeom prst="notched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4" name="TextBox 3"/>
          <p:cNvSpPr txBox="1"/>
          <p:nvPr/>
        </p:nvSpPr>
        <p:spPr>
          <a:xfrm>
            <a:off x="1500750" y="3455402"/>
            <a:ext cx="1205453" cy="171265"/>
          </a:xfrm>
          <a:prstGeom prst="rect">
            <a:avLst/>
          </a:prstGeom>
          <a:noFill/>
        </p:spPr>
        <p:txBody>
          <a:bodyPr wrap="square" rtlCol="0">
            <a:spAutoFit/>
          </a:bodyPr>
          <a:lstStyle/>
          <a:p>
            <a:pPr algn="l" defTabSz="689719" rtl="0"/>
            <a:r>
              <a:rPr lang="fa-IR" sz="513" dirty="0">
                <a:solidFill>
                  <a:prstClr val="black"/>
                </a:solidFill>
                <a:cs typeface="B Homa" panose="00000400000000000000" pitchFamily="2" charset="-78"/>
              </a:rPr>
              <a:t>دید به دورازه ورودی محدوده</a:t>
            </a:r>
            <a:endParaRPr lang="en-US" sz="513" dirty="0">
              <a:solidFill>
                <a:prstClr val="black"/>
              </a:solidFill>
              <a:cs typeface="B Homa" panose="00000400000000000000" pitchFamily="2" charset="-78"/>
            </a:endParaRPr>
          </a:p>
        </p:txBody>
      </p:sp>
      <p:sp>
        <p:nvSpPr>
          <p:cNvPr id="14" name="Chevron 13"/>
          <p:cNvSpPr/>
          <p:nvPr/>
        </p:nvSpPr>
        <p:spPr>
          <a:xfrm rot="3125838">
            <a:off x="4832286" y="3709721"/>
            <a:ext cx="143726" cy="261139"/>
          </a:xfrm>
          <a:prstGeom prst="chevr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black"/>
              </a:solidFill>
            </a:endParaRPr>
          </a:p>
        </p:txBody>
      </p:sp>
      <p:cxnSp>
        <p:nvCxnSpPr>
          <p:cNvPr id="15" name="Straight Connector 14"/>
          <p:cNvCxnSpPr/>
          <p:nvPr/>
        </p:nvCxnSpPr>
        <p:spPr>
          <a:xfrm flipH="1" flipV="1">
            <a:off x="4459826" y="3272130"/>
            <a:ext cx="420744" cy="518113"/>
          </a:xfrm>
          <a:prstGeom prst="line">
            <a:avLst/>
          </a:prstGeom>
          <a:ln w="127000">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Chevron 18"/>
          <p:cNvSpPr/>
          <p:nvPr/>
        </p:nvSpPr>
        <p:spPr>
          <a:xfrm rot="245090">
            <a:off x="2465396" y="3006204"/>
            <a:ext cx="143726" cy="261139"/>
          </a:xfrm>
          <a:prstGeom prst="chevr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black"/>
              </a:solidFill>
            </a:endParaRPr>
          </a:p>
        </p:txBody>
      </p:sp>
      <p:cxnSp>
        <p:nvCxnSpPr>
          <p:cNvPr id="20" name="Straight Connector 19"/>
          <p:cNvCxnSpPr/>
          <p:nvPr/>
        </p:nvCxnSpPr>
        <p:spPr>
          <a:xfrm rot="-180000" flipH="1" flipV="1">
            <a:off x="2029058" y="3120860"/>
            <a:ext cx="399477" cy="15914"/>
          </a:xfrm>
          <a:prstGeom prst="line">
            <a:avLst/>
          </a:prstGeom>
          <a:ln w="127000">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28990" y="3027088"/>
            <a:ext cx="500069" cy="349070"/>
          </a:xfrm>
          <a:prstGeom prst="rect">
            <a:avLst/>
          </a:prstGeom>
          <a:noFill/>
        </p:spPr>
        <p:txBody>
          <a:bodyPr wrap="square" rtlCol="0">
            <a:spAutoFit/>
          </a:bodyPr>
          <a:lstStyle/>
          <a:p>
            <a:pPr algn="l" defTabSz="689719" rtl="0"/>
            <a:r>
              <a:rPr lang="fa-IR" sz="834" dirty="0">
                <a:solidFill>
                  <a:prstClr val="black"/>
                </a:solidFill>
                <a:cs typeface="B Homa" panose="00000400000000000000" pitchFamily="2" charset="-78"/>
              </a:rPr>
              <a:t>دید محوری</a:t>
            </a:r>
            <a:endParaRPr lang="en-US" sz="834" dirty="0">
              <a:solidFill>
                <a:prstClr val="black"/>
              </a:solidFill>
              <a:cs typeface="B Homa" panose="00000400000000000000" pitchFamily="2" charset="-78"/>
            </a:endParaRPr>
          </a:p>
        </p:txBody>
      </p:sp>
      <p:sp>
        <p:nvSpPr>
          <p:cNvPr id="26" name="10-Point Star 25"/>
          <p:cNvSpPr/>
          <p:nvPr/>
        </p:nvSpPr>
        <p:spPr>
          <a:xfrm>
            <a:off x="4982836" y="3869747"/>
            <a:ext cx="265374" cy="296081"/>
          </a:xfrm>
          <a:prstGeom prst="star10">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8" name="10-Point Star 27"/>
          <p:cNvSpPr/>
          <p:nvPr/>
        </p:nvSpPr>
        <p:spPr>
          <a:xfrm>
            <a:off x="4125591" y="4476565"/>
            <a:ext cx="265374" cy="296081"/>
          </a:xfrm>
          <a:prstGeom prst="star10">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9" name="10-Point Star 28"/>
          <p:cNvSpPr/>
          <p:nvPr/>
        </p:nvSpPr>
        <p:spPr>
          <a:xfrm>
            <a:off x="2237448" y="2570172"/>
            <a:ext cx="265374" cy="296081"/>
          </a:xfrm>
          <a:prstGeom prst="star10">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30" name="TextBox 29"/>
          <p:cNvSpPr txBox="1"/>
          <p:nvPr/>
        </p:nvSpPr>
        <p:spPr>
          <a:xfrm>
            <a:off x="1574365" y="2677004"/>
            <a:ext cx="500069" cy="349070"/>
          </a:xfrm>
          <a:prstGeom prst="rect">
            <a:avLst/>
          </a:prstGeom>
          <a:noFill/>
        </p:spPr>
        <p:txBody>
          <a:bodyPr wrap="square" rtlCol="0">
            <a:spAutoFit/>
          </a:bodyPr>
          <a:lstStyle/>
          <a:p>
            <a:pPr algn="l" defTabSz="689719" rtl="0"/>
            <a:r>
              <a:rPr lang="fa-IR" sz="834" dirty="0">
                <a:solidFill>
                  <a:prstClr val="black"/>
                </a:solidFill>
                <a:cs typeface="B Homa" panose="00000400000000000000" pitchFamily="2" charset="-78"/>
              </a:rPr>
              <a:t>دید به گره</a:t>
            </a:r>
            <a:endParaRPr lang="en-US" sz="834" dirty="0">
              <a:solidFill>
                <a:prstClr val="black"/>
              </a:solidFill>
              <a:cs typeface="B Homa" panose="00000400000000000000" pitchFamily="2" charset="-78"/>
            </a:endParaRPr>
          </a:p>
        </p:txBody>
      </p:sp>
      <p:pic>
        <p:nvPicPr>
          <p:cNvPr id="31" name="Picture 30"/>
          <p:cNvPicPr>
            <a:picLocks noChangeAspect="1"/>
          </p:cNvPicPr>
          <p:nvPr/>
        </p:nvPicPr>
        <p:blipFill rotWithShape="1">
          <a:blip r:embed="rId4" cstate="print">
            <a:extLst>
              <a:ext uri="{28A0092B-C50C-407E-A947-70E740481C1C}">
                <a14:useLocalDpi xmlns:a14="http://schemas.microsoft.com/office/drawing/2010/main" val="0"/>
              </a:ext>
            </a:extLst>
          </a:blip>
          <a:srcRect l="59232" t="68646" r="25499" b="12562"/>
          <a:stretch/>
        </p:blipFill>
        <p:spPr>
          <a:xfrm rot="19459027">
            <a:off x="5171228" y="4213818"/>
            <a:ext cx="317698" cy="2932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31"/>
          <p:cNvPicPr>
            <a:picLocks noChangeAspect="1"/>
          </p:cNvPicPr>
          <p:nvPr/>
        </p:nvPicPr>
        <p:blipFill rotWithShape="1">
          <a:blip r:embed="rId4" cstate="print">
            <a:extLst>
              <a:ext uri="{28A0092B-C50C-407E-A947-70E740481C1C}">
                <a14:useLocalDpi xmlns:a14="http://schemas.microsoft.com/office/drawing/2010/main" val="0"/>
              </a:ext>
            </a:extLst>
          </a:blip>
          <a:srcRect l="59232" t="68646" r="25499" b="12562"/>
          <a:stretch/>
        </p:blipFill>
        <p:spPr>
          <a:xfrm>
            <a:off x="2168404" y="2149293"/>
            <a:ext cx="317698" cy="2932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3" name="TextBox 32"/>
          <p:cNvSpPr txBox="1"/>
          <p:nvPr/>
        </p:nvSpPr>
        <p:spPr>
          <a:xfrm>
            <a:off x="1607638" y="2267919"/>
            <a:ext cx="574618" cy="349070"/>
          </a:xfrm>
          <a:prstGeom prst="rect">
            <a:avLst/>
          </a:prstGeom>
          <a:noFill/>
        </p:spPr>
        <p:txBody>
          <a:bodyPr wrap="square" rtlCol="0">
            <a:spAutoFit/>
          </a:bodyPr>
          <a:lstStyle/>
          <a:p>
            <a:pPr algn="l" defTabSz="689719" rtl="0"/>
            <a:r>
              <a:rPr lang="fa-IR" sz="834" dirty="0">
                <a:solidFill>
                  <a:prstClr val="black"/>
                </a:solidFill>
                <a:cs typeface="B Homa" panose="00000400000000000000" pitchFamily="2" charset="-78"/>
              </a:rPr>
              <a:t>دید گسترده</a:t>
            </a:r>
            <a:endParaRPr lang="en-US" sz="834" dirty="0">
              <a:solidFill>
                <a:prstClr val="black"/>
              </a:solidFill>
              <a:cs typeface="B Homa" panose="00000400000000000000" pitchFamily="2" charset="-78"/>
            </a:endParaRPr>
          </a:p>
        </p:txBody>
      </p:sp>
      <p:sp>
        <p:nvSpPr>
          <p:cNvPr id="34" name="Chevron 33"/>
          <p:cNvSpPr/>
          <p:nvPr/>
        </p:nvSpPr>
        <p:spPr>
          <a:xfrm rot="13925838">
            <a:off x="5472770" y="4415955"/>
            <a:ext cx="143726" cy="261139"/>
          </a:xfrm>
          <a:prstGeom prst="chevron">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black"/>
              </a:solidFill>
            </a:endParaRPr>
          </a:p>
        </p:txBody>
      </p:sp>
      <p:cxnSp>
        <p:nvCxnSpPr>
          <p:cNvPr id="35" name="Straight Connector 34"/>
          <p:cNvCxnSpPr/>
          <p:nvPr/>
        </p:nvCxnSpPr>
        <p:spPr>
          <a:xfrm>
            <a:off x="5602831" y="4629354"/>
            <a:ext cx="342510" cy="516555"/>
          </a:xfrm>
          <a:prstGeom prst="line">
            <a:avLst/>
          </a:prstGeom>
          <a:ln w="127000">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8"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8098" y="2284080"/>
            <a:ext cx="2094096" cy="1012277"/>
          </a:xfrm>
          <a:prstGeom prst="rect">
            <a:avLst/>
          </a:prstGeom>
          <a:ln w="28575">
            <a:solidFill>
              <a:srgbClr val="F0155D"/>
            </a:solidFill>
          </a:ln>
        </p:spPr>
      </p:pic>
      <p:pic>
        <p:nvPicPr>
          <p:cNvPr id="39" name="Picture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11900" y="2295796"/>
            <a:ext cx="1995778" cy="1000561"/>
          </a:xfrm>
          <a:prstGeom prst="rect">
            <a:avLst/>
          </a:prstGeom>
          <a:ln w="38100">
            <a:solidFill>
              <a:srgbClr val="F0155D"/>
            </a:solidFill>
          </a:ln>
        </p:spPr>
      </p:pic>
      <p:sp>
        <p:nvSpPr>
          <p:cNvPr id="40" name="TextBox 39"/>
          <p:cNvSpPr txBox="1"/>
          <p:nvPr/>
        </p:nvSpPr>
        <p:spPr>
          <a:xfrm>
            <a:off x="9119485" y="3376133"/>
            <a:ext cx="2011962"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دید محوری خیابان حجاب</a:t>
            </a:r>
            <a:endParaRPr lang="en-US" sz="1155" b="1" dirty="0">
              <a:solidFill>
                <a:prstClr val="black"/>
              </a:solidFill>
              <a:cs typeface="Afra" pitchFamily="2" charset="-78"/>
            </a:endParaRPr>
          </a:p>
        </p:txBody>
      </p:sp>
      <p:sp>
        <p:nvSpPr>
          <p:cNvPr id="41" name="TextBox 40"/>
          <p:cNvSpPr txBox="1"/>
          <p:nvPr/>
        </p:nvSpPr>
        <p:spPr>
          <a:xfrm>
            <a:off x="6476136" y="3364042"/>
            <a:ext cx="2011962"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دید محوری خیابان حجاب</a:t>
            </a:r>
            <a:endParaRPr lang="en-US" sz="1155" b="1" dirty="0">
              <a:solidFill>
                <a:prstClr val="black"/>
              </a:solidFill>
              <a:cs typeface="Afra" pitchFamily="2" charset="-78"/>
            </a:endParaRPr>
          </a:p>
        </p:txBody>
      </p:sp>
      <p:pic>
        <p:nvPicPr>
          <p:cNvPr id="42" name="Content Placeholder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86564" y="593942"/>
            <a:ext cx="2590590" cy="1464917"/>
          </a:xfrm>
          <a:prstGeom prst="rect">
            <a:avLst/>
          </a:prstGeom>
          <a:ln w="28575">
            <a:solidFill>
              <a:srgbClr val="F0155D"/>
            </a:solidFill>
          </a:ln>
        </p:spPr>
      </p:pic>
      <p:sp>
        <p:nvSpPr>
          <p:cNvPr id="43" name="TextBox 42"/>
          <p:cNvSpPr txBox="1"/>
          <p:nvPr/>
        </p:nvSpPr>
        <p:spPr>
          <a:xfrm>
            <a:off x="5470155" y="1627653"/>
            <a:ext cx="2011962"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دید </a:t>
            </a:r>
            <a:r>
              <a:rPr lang="fa-IR" sz="1155" b="1" dirty="0">
                <a:solidFill>
                  <a:prstClr val="black"/>
                </a:solidFill>
                <a:cs typeface="Afra" pitchFamily="2" charset="-78"/>
              </a:rPr>
              <a:t>گسترده به میدان حجاب</a:t>
            </a:r>
            <a:endParaRPr lang="en-US" sz="1155" b="1" dirty="0">
              <a:solidFill>
                <a:prstClr val="black"/>
              </a:solidFill>
              <a:cs typeface="Afra" pitchFamily="2" charset="-78"/>
            </a:endParaRPr>
          </a:p>
        </p:txBody>
      </p:sp>
      <p:sp>
        <p:nvSpPr>
          <p:cNvPr id="45" name="TextBox 44"/>
          <p:cNvSpPr txBox="1"/>
          <p:nvPr/>
        </p:nvSpPr>
        <p:spPr>
          <a:xfrm>
            <a:off x="6503909" y="4988675"/>
            <a:ext cx="2011962"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دید به گره میدان عفاف</a:t>
            </a:r>
            <a:endParaRPr lang="en-US" sz="1155" b="1" dirty="0">
              <a:solidFill>
                <a:prstClr val="black"/>
              </a:solidFill>
              <a:cs typeface="Afra" pitchFamily="2" charset="-78"/>
            </a:endParaRPr>
          </a:p>
        </p:txBody>
      </p:sp>
      <p:pic>
        <p:nvPicPr>
          <p:cNvPr id="46" name="Content Placeholder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51514" y="3773836"/>
            <a:ext cx="1976505" cy="1117666"/>
          </a:xfrm>
          <a:prstGeom prst="rect">
            <a:avLst/>
          </a:prstGeom>
          <a:ln w="28575">
            <a:solidFill>
              <a:srgbClr val="F0155D"/>
            </a:solidFill>
          </a:ln>
        </p:spPr>
      </p:pic>
      <p:pic>
        <p:nvPicPr>
          <p:cNvPr id="47" name="Content Placeholder 6"/>
          <p:cNvPicPr>
            <a:picLocks noChangeAspect="1"/>
          </p:cNvPicPr>
          <p:nvPr/>
        </p:nvPicPr>
        <p:blipFill rotWithShape="1">
          <a:blip r:embed="rId9" cstate="print">
            <a:extLst>
              <a:ext uri="{28A0092B-C50C-407E-A947-70E740481C1C}">
                <a14:useLocalDpi xmlns:a14="http://schemas.microsoft.com/office/drawing/2010/main" val="0"/>
              </a:ext>
            </a:extLst>
          </a:blip>
          <a:stretch/>
        </p:blipFill>
        <p:spPr>
          <a:xfrm>
            <a:off x="8368020" y="4655132"/>
            <a:ext cx="2214174" cy="1252373"/>
          </a:xfrm>
          <a:prstGeom prst="rect">
            <a:avLst/>
          </a:prstGeom>
          <a:ln w="28575">
            <a:solidFill>
              <a:srgbClr val="F0155D"/>
            </a:solidFill>
          </a:ln>
        </p:spPr>
      </p:pic>
      <p:sp>
        <p:nvSpPr>
          <p:cNvPr id="48" name="TextBox 47"/>
          <p:cNvSpPr txBox="1"/>
          <p:nvPr/>
        </p:nvSpPr>
        <p:spPr>
          <a:xfrm>
            <a:off x="8726745" y="5968430"/>
            <a:ext cx="2011962"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دید به گره میدان حجاب- شهید دانایی</a:t>
            </a:r>
            <a:endParaRPr lang="en-US" sz="1155" b="1" dirty="0">
              <a:solidFill>
                <a:prstClr val="black"/>
              </a:solidFill>
              <a:cs typeface="Afra" pitchFamily="2" charset="-78"/>
            </a:endParaRPr>
          </a:p>
        </p:txBody>
      </p:sp>
      <p:sp>
        <p:nvSpPr>
          <p:cNvPr id="49" name="TextBox 48"/>
          <p:cNvSpPr txBox="1"/>
          <p:nvPr/>
        </p:nvSpPr>
        <p:spPr>
          <a:xfrm>
            <a:off x="6251514" y="5429598"/>
            <a:ext cx="1956164" cy="928203"/>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خیابان های منتهی به میدان حجاب طوری طراحی شده اند که دید مناسبی از هر سمت به میدان دارند.</a:t>
            </a:r>
            <a:endParaRPr lang="en-US" sz="1358" dirty="0">
              <a:solidFill>
                <a:prstClr val="black"/>
              </a:solidFill>
              <a:cs typeface="B Homa" panose="00000400000000000000" pitchFamily="2" charset="-78"/>
            </a:endParaRPr>
          </a:p>
        </p:txBody>
      </p:sp>
      <p:sp>
        <p:nvSpPr>
          <p:cNvPr id="44" name="TextBox 43"/>
          <p:cNvSpPr txBox="1"/>
          <p:nvPr/>
        </p:nvSpPr>
        <p:spPr>
          <a:xfrm>
            <a:off x="8675393" y="417648"/>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زیبایی شناختی: </a:t>
            </a:r>
            <a:r>
              <a:rPr lang="fa-IR" sz="1283" dirty="0">
                <a:solidFill>
                  <a:srgbClr val="F0155D"/>
                </a:solidFill>
                <a:cs typeface="AFSANEH" panose="02000700000000000000" pitchFamily="2" charset="-78"/>
              </a:rPr>
              <a:t>دیدها</a:t>
            </a:r>
            <a:endParaRPr lang="en-US" sz="1283" dirty="0">
              <a:solidFill>
                <a:srgbClr val="F0155D"/>
              </a:solidFill>
              <a:cs typeface="AFSANEH" panose="02000700000000000000" pitchFamily="2" charset="-78"/>
            </a:endParaRPr>
          </a:p>
        </p:txBody>
      </p:sp>
      <p:sp>
        <p:nvSpPr>
          <p:cNvPr id="50" name="Rectangle 49"/>
          <p:cNvSpPr/>
          <p:nvPr/>
        </p:nvSpPr>
        <p:spPr>
          <a:xfrm>
            <a:off x="1461740" y="6442535"/>
            <a:ext cx="381836"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13</a:t>
            </a:r>
            <a:endParaRPr lang="en-US" sz="2052" dirty="0">
              <a:solidFill>
                <a:prstClr val="white"/>
              </a:solidFill>
              <a:cs typeface="Dast Nevis" panose="03000400000000000000" pitchFamily="66" charset="-78"/>
            </a:endParaRPr>
          </a:p>
        </p:txBody>
      </p:sp>
      <p:sp>
        <p:nvSpPr>
          <p:cNvPr id="51" name="TextBox 50"/>
          <p:cNvSpPr txBox="1"/>
          <p:nvPr/>
        </p:nvSpPr>
        <p:spPr>
          <a:xfrm>
            <a:off x="5257128" y="5848857"/>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52" name="Object 51"/>
          <p:cNvGraphicFramePr>
            <a:graphicFrameLocks noChangeAspect="1"/>
          </p:cNvGraphicFramePr>
          <p:nvPr>
            <p:extLst/>
          </p:nvPr>
        </p:nvGraphicFramePr>
        <p:xfrm>
          <a:off x="1379075" y="3593593"/>
          <a:ext cx="344596" cy="627575"/>
        </p:xfrm>
        <a:graphic>
          <a:graphicData uri="http://schemas.openxmlformats.org/presentationml/2006/ole">
            <mc:AlternateContent xmlns:mc="http://schemas.openxmlformats.org/markup-compatibility/2006">
              <mc:Choice xmlns:v="urn:schemas-microsoft-com:vml" Requires="v">
                <p:oleObj spid="_x0000_s12290" name="Image" r:id="rId10" imgW="719280" imgH="1310400" progId="Photoshop.Image.13">
                  <p:embed/>
                </p:oleObj>
              </mc:Choice>
              <mc:Fallback>
                <p:oleObj name="Image" r:id="rId10" imgW="719280" imgH="1310400" progId="Photoshop.Image.13">
                  <p:embed/>
                  <p:pic>
                    <p:nvPicPr>
                      <p:cNvPr id="0" name=""/>
                      <p:cNvPicPr/>
                      <p:nvPr/>
                    </p:nvPicPr>
                    <p:blipFill>
                      <a:blip r:embed="rId11"/>
                      <a:stretch>
                        <a:fillRect/>
                      </a:stretch>
                    </p:blipFill>
                    <p:spPr>
                      <a:xfrm>
                        <a:off x="1379075" y="3593593"/>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14288971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9636" y="2332184"/>
            <a:ext cx="3302657" cy="3754695"/>
          </a:xfrm>
          <a:prstGeom prst="rect">
            <a:avLst/>
          </a:prstGeom>
        </p:spPr>
      </p:pic>
      <p:sp>
        <p:nvSpPr>
          <p:cNvPr id="7" name="TextBox 6"/>
          <p:cNvSpPr txBox="1"/>
          <p:nvPr/>
        </p:nvSpPr>
        <p:spPr>
          <a:xfrm rot="3292640">
            <a:off x="4257000" y="3161320"/>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8" name="TextBox 7"/>
          <p:cNvSpPr txBox="1"/>
          <p:nvPr/>
        </p:nvSpPr>
        <p:spPr>
          <a:xfrm rot="19549148">
            <a:off x="4792196" y="5213214"/>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9" name="TextBox 8"/>
          <p:cNvSpPr txBox="1"/>
          <p:nvPr/>
        </p:nvSpPr>
        <p:spPr>
          <a:xfrm rot="19814759">
            <a:off x="3176993" y="2959929"/>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10" name="TextBox 9"/>
          <p:cNvSpPr txBox="1"/>
          <p:nvPr/>
        </p:nvSpPr>
        <p:spPr>
          <a:xfrm rot="19185060">
            <a:off x="3431532" y="4813446"/>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12" name="Oval 11"/>
          <p:cNvSpPr/>
          <p:nvPr/>
        </p:nvSpPr>
        <p:spPr>
          <a:xfrm rot="537587">
            <a:off x="4864962" y="4151590"/>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3" name="Right Arrow 12"/>
          <p:cNvSpPr/>
          <p:nvPr/>
        </p:nvSpPr>
        <p:spPr>
          <a:xfrm rot="8909161">
            <a:off x="4263058" y="4207410"/>
            <a:ext cx="768837" cy="283199"/>
          </a:xfrm>
          <a:prstGeom prst="rightArrow">
            <a:avLst>
              <a:gd name="adj1" fmla="val 50000"/>
              <a:gd name="adj2" fmla="val 475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4" name="Oval 13"/>
          <p:cNvSpPr/>
          <p:nvPr/>
        </p:nvSpPr>
        <p:spPr>
          <a:xfrm rot="537587">
            <a:off x="4764858" y="421709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5" name="Oval 14"/>
          <p:cNvSpPr/>
          <p:nvPr/>
        </p:nvSpPr>
        <p:spPr>
          <a:xfrm rot="537587">
            <a:off x="4667821" y="4278749"/>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6" name="Oval 15"/>
          <p:cNvSpPr/>
          <p:nvPr/>
        </p:nvSpPr>
        <p:spPr>
          <a:xfrm rot="537587">
            <a:off x="4571953" y="4342284"/>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7" name="Oval 16"/>
          <p:cNvSpPr/>
          <p:nvPr/>
        </p:nvSpPr>
        <p:spPr>
          <a:xfrm rot="537587">
            <a:off x="4474242" y="4413900"/>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8" name="Oval 17"/>
          <p:cNvSpPr/>
          <p:nvPr/>
        </p:nvSpPr>
        <p:spPr>
          <a:xfrm rot="537587">
            <a:off x="4373795" y="446718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20956"/>
          <a:stretch/>
        </p:blipFill>
        <p:spPr>
          <a:xfrm>
            <a:off x="8434680" y="1619923"/>
            <a:ext cx="2091405" cy="1389985"/>
          </a:xfrm>
          <a:prstGeom prst="rect">
            <a:avLst/>
          </a:prstGeom>
          <a:ln w="28575">
            <a:solidFill>
              <a:srgbClr val="F0155D"/>
            </a:solidFill>
          </a:ln>
        </p:spPr>
      </p:pic>
      <p:pic>
        <p:nvPicPr>
          <p:cNvPr id="20" name="Content Placeholder 10"/>
          <p:cNvPicPr>
            <a:picLocks noChangeAspect="1"/>
          </p:cNvPicPr>
          <p:nvPr/>
        </p:nvPicPr>
        <p:blipFill rotWithShape="1">
          <a:blip r:embed="rId5" cstate="print">
            <a:extLst>
              <a:ext uri="{28A0092B-C50C-407E-A947-70E740481C1C}">
                <a14:useLocalDpi xmlns:a14="http://schemas.microsoft.com/office/drawing/2010/main" val="0"/>
              </a:ext>
            </a:extLst>
          </a:blip>
          <a:srcRect l="17801"/>
          <a:stretch/>
        </p:blipFill>
        <p:spPr>
          <a:xfrm>
            <a:off x="6242442" y="1653288"/>
            <a:ext cx="1992088" cy="1357792"/>
          </a:xfrm>
          <a:prstGeom prst="rect">
            <a:avLst/>
          </a:prstGeom>
          <a:ln w="28575">
            <a:solidFill>
              <a:srgbClr val="F0155D"/>
            </a:solidFill>
          </a:ln>
        </p:spPr>
      </p:pic>
      <p:pic>
        <p:nvPicPr>
          <p:cNvPr id="21" name="Content Placeholder 14"/>
          <p:cNvPicPr>
            <a:picLocks noChangeAspect="1"/>
          </p:cNvPicPr>
          <p:nvPr/>
        </p:nvPicPr>
        <p:blipFill rotWithShape="1">
          <a:blip r:embed="rId6" cstate="print">
            <a:extLst>
              <a:ext uri="{28A0092B-C50C-407E-A947-70E740481C1C}">
                <a14:useLocalDpi xmlns:a14="http://schemas.microsoft.com/office/drawing/2010/main" val="0"/>
              </a:ext>
            </a:extLst>
          </a:blip>
          <a:srcRect l="17668"/>
          <a:stretch/>
        </p:blipFill>
        <p:spPr>
          <a:xfrm>
            <a:off x="6266489" y="3305232"/>
            <a:ext cx="2015745" cy="1357792"/>
          </a:xfrm>
          <a:prstGeom prst="rect">
            <a:avLst/>
          </a:prstGeom>
          <a:ln w="28575">
            <a:solidFill>
              <a:srgbClr val="F0155D"/>
            </a:solidFill>
          </a:ln>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22024"/>
          <a:stretch/>
        </p:blipFill>
        <p:spPr>
          <a:xfrm>
            <a:off x="8480578" y="3288474"/>
            <a:ext cx="1952649" cy="1382190"/>
          </a:xfrm>
          <a:prstGeom prst="rect">
            <a:avLst/>
          </a:prstGeom>
          <a:ln w="28575">
            <a:solidFill>
              <a:srgbClr val="F0155D"/>
            </a:solidFill>
          </a:ln>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21882"/>
          <a:stretch/>
        </p:blipFill>
        <p:spPr>
          <a:xfrm>
            <a:off x="6223024" y="4892134"/>
            <a:ext cx="2040290" cy="1446865"/>
          </a:xfrm>
          <a:prstGeom prst="rect">
            <a:avLst/>
          </a:prstGeom>
          <a:ln w="28575">
            <a:solidFill>
              <a:srgbClr val="F0155D"/>
            </a:solidFill>
          </a:ln>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27950"/>
          <a:stretch/>
        </p:blipFill>
        <p:spPr>
          <a:xfrm>
            <a:off x="8464725" y="4880249"/>
            <a:ext cx="1984356" cy="1478942"/>
          </a:xfrm>
          <a:prstGeom prst="rect">
            <a:avLst/>
          </a:prstGeom>
          <a:ln w="28575">
            <a:solidFill>
              <a:srgbClr val="F0155D"/>
            </a:solidFill>
          </a:ln>
        </p:spPr>
      </p:pic>
      <p:sp>
        <p:nvSpPr>
          <p:cNvPr id="25" name="TextBox 24"/>
          <p:cNvSpPr txBox="1"/>
          <p:nvPr/>
        </p:nvSpPr>
        <p:spPr>
          <a:xfrm>
            <a:off x="7174748" y="3037435"/>
            <a:ext cx="231154"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1</a:t>
            </a:r>
            <a:endParaRPr lang="en-GB" sz="1358" dirty="0">
              <a:solidFill>
                <a:prstClr val="black"/>
              </a:solidFill>
              <a:latin typeface="Poplar Std" panose="04020903030B02020202" pitchFamily="82" charset="0"/>
              <a:cs typeface="Mj_Bassam" panose="00000400000000000000" pitchFamily="2" charset="-78"/>
            </a:endParaRPr>
          </a:p>
        </p:txBody>
      </p:sp>
      <p:sp>
        <p:nvSpPr>
          <p:cNvPr id="26" name="TextBox 25"/>
          <p:cNvSpPr txBox="1"/>
          <p:nvPr/>
        </p:nvSpPr>
        <p:spPr>
          <a:xfrm>
            <a:off x="9470559" y="3000777"/>
            <a:ext cx="260008"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2</a:t>
            </a:r>
            <a:endParaRPr lang="en-GB" sz="1358" dirty="0">
              <a:solidFill>
                <a:prstClr val="black"/>
              </a:solidFill>
              <a:latin typeface="Poplar Std" panose="04020903030B02020202" pitchFamily="82" charset="0"/>
              <a:cs typeface="Mj_Bassam" panose="00000400000000000000" pitchFamily="2" charset="-78"/>
            </a:endParaRPr>
          </a:p>
        </p:txBody>
      </p:sp>
      <p:sp>
        <p:nvSpPr>
          <p:cNvPr id="27" name="TextBox 26"/>
          <p:cNvSpPr txBox="1"/>
          <p:nvPr/>
        </p:nvSpPr>
        <p:spPr>
          <a:xfrm>
            <a:off x="7092283" y="4662989"/>
            <a:ext cx="263214" cy="510268"/>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3</a:t>
            </a:r>
          </a:p>
          <a:p>
            <a:pPr algn="l" defTabSz="689719" rtl="0"/>
            <a:endParaRPr lang="en-GB" sz="1358" dirty="0">
              <a:solidFill>
                <a:prstClr val="black"/>
              </a:solidFill>
            </a:endParaRPr>
          </a:p>
        </p:txBody>
      </p:sp>
      <p:sp>
        <p:nvSpPr>
          <p:cNvPr id="28" name="TextBox 27"/>
          <p:cNvSpPr txBox="1"/>
          <p:nvPr/>
        </p:nvSpPr>
        <p:spPr>
          <a:xfrm flipH="1">
            <a:off x="9420682" y="4651788"/>
            <a:ext cx="164184" cy="301301"/>
          </a:xfrm>
          <a:prstGeom prst="rect">
            <a:avLst/>
          </a:prstGeom>
          <a:noFill/>
        </p:spPr>
        <p:txBody>
          <a:bodyPr wrap="squar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4</a:t>
            </a:r>
            <a:endParaRPr lang="en-GB" sz="1358" dirty="0">
              <a:solidFill>
                <a:prstClr val="black"/>
              </a:solidFill>
              <a:latin typeface="Poplar Std" panose="04020903030B02020202" pitchFamily="82" charset="0"/>
              <a:cs typeface="Mj_Bassam" panose="00000400000000000000" pitchFamily="2" charset="-78"/>
            </a:endParaRPr>
          </a:p>
        </p:txBody>
      </p:sp>
      <p:sp>
        <p:nvSpPr>
          <p:cNvPr id="29" name="TextBox 28"/>
          <p:cNvSpPr txBox="1"/>
          <p:nvPr/>
        </p:nvSpPr>
        <p:spPr>
          <a:xfrm flipH="1">
            <a:off x="7155057" y="6319068"/>
            <a:ext cx="164184" cy="301301"/>
          </a:xfrm>
          <a:prstGeom prst="rect">
            <a:avLst/>
          </a:prstGeom>
          <a:noFill/>
        </p:spPr>
        <p:txBody>
          <a:bodyPr wrap="squar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5</a:t>
            </a:r>
            <a:endParaRPr lang="en-GB" sz="1358" dirty="0">
              <a:solidFill>
                <a:prstClr val="black"/>
              </a:solidFill>
              <a:latin typeface="Poplar Std" panose="04020903030B02020202" pitchFamily="82" charset="0"/>
              <a:cs typeface="Mj_Bassam" panose="00000400000000000000" pitchFamily="2" charset="-78"/>
            </a:endParaRPr>
          </a:p>
        </p:txBody>
      </p:sp>
      <p:sp>
        <p:nvSpPr>
          <p:cNvPr id="30" name="TextBox 29"/>
          <p:cNvSpPr txBox="1"/>
          <p:nvPr/>
        </p:nvSpPr>
        <p:spPr>
          <a:xfrm>
            <a:off x="9450472" y="6342527"/>
            <a:ext cx="264816"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6</a:t>
            </a:r>
            <a:endParaRPr lang="en-GB" sz="1358" dirty="0">
              <a:solidFill>
                <a:prstClr val="black"/>
              </a:solidFill>
              <a:latin typeface="Poplar Std" panose="04020903030B02020202" pitchFamily="82" charset="0"/>
              <a:cs typeface="Mj_Bassam" panose="00000400000000000000" pitchFamily="2" charset="-78"/>
            </a:endParaRPr>
          </a:p>
        </p:txBody>
      </p:sp>
      <p:sp>
        <p:nvSpPr>
          <p:cNvPr id="31" name="TextBox 30"/>
          <p:cNvSpPr txBox="1"/>
          <p:nvPr/>
        </p:nvSpPr>
        <p:spPr>
          <a:xfrm>
            <a:off x="2548591" y="760393"/>
            <a:ext cx="3924136" cy="966098"/>
          </a:xfrm>
          <a:prstGeom prst="rect">
            <a:avLst/>
          </a:prstGeom>
          <a:noFill/>
        </p:spPr>
        <p:txBody>
          <a:bodyPr wrap="square" rtlCol="0">
            <a:spAutoFit/>
          </a:bodyPr>
          <a:lstStyle/>
          <a:p>
            <a:pPr algn="just" defTabSz="689719"/>
            <a:r>
              <a:rPr lang="fa-IR" sz="1604" b="1" dirty="0">
                <a:solidFill>
                  <a:srgbClr val="C00000"/>
                </a:solidFill>
                <a:cs typeface="B Homa" panose="00000400000000000000" pitchFamily="2" charset="-78"/>
              </a:rPr>
              <a:t>نکته: </a:t>
            </a:r>
            <a:r>
              <a:rPr lang="fa-IR" sz="1358" dirty="0">
                <a:solidFill>
                  <a:prstClr val="black"/>
                </a:solidFill>
                <a:cs typeface="B Homa" panose="00000400000000000000" pitchFamily="2" charset="-78"/>
              </a:rPr>
              <a:t>لبه تجاری در این منطقه باعث بوجود آمدن انواع تعاملات اجتماعی بین مردم میشود. از طرفی وجود زمین ورزشی در انتهای این لبه رفتاری متفاوت با قسمت اول را درست کرده است.</a:t>
            </a:r>
            <a:endParaRPr lang="en-US" sz="1358" dirty="0">
              <a:solidFill>
                <a:prstClr val="black"/>
              </a:solidFill>
              <a:cs typeface="B Homa" panose="00000400000000000000" pitchFamily="2" charset="-78"/>
            </a:endParaRPr>
          </a:p>
        </p:txBody>
      </p:sp>
      <p:sp>
        <p:nvSpPr>
          <p:cNvPr id="32" name="TextBox 31"/>
          <p:cNvSpPr txBox="1"/>
          <p:nvPr/>
        </p:nvSpPr>
        <p:spPr>
          <a:xfrm>
            <a:off x="4643402" y="442590"/>
            <a:ext cx="6116444" cy="605550"/>
          </a:xfrm>
          <a:prstGeom prst="rect">
            <a:avLst/>
          </a:prstGeom>
          <a:noFill/>
        </p:spPr>
        <p:txBody>
          <a:bodyPr wrap="square" rtlCol="0">
            <a:spAutoFit/>
          </a:bodyPr>
          <a:lstStyle/>
          <a:p>
            <a:pPr defTabSz="689719"/>
            <a:r>
              <a:rPr lang="fa-IR" sz="2052" dirty="0">
                <a:solidFill>
                  <a:prstClr val="black"/>
                </a:solidFill>
                <a:cs typeface="AFSANEH" panose="02000700000000000000" pitchFamily="2" charset="-78"/>
              </a:rPr>
              <a:t>بعد زیبایی شناختی: </a:t>
            </a:r>
            <a:r>
              <a:rPr lang="fa-IR" sz="1283" dirty="0">
                <a:solidFill>
                  <a:srgbClr val="F0155D"/>
                </a:solidFill>
                <a:cs typeface="AFSANEH" panose="02000700000000000000" pitchFamily="2" charset="-78"/>
              </a:rPr>
              <a:t>دیدها (</a:t>
            </a:r>
            <a:r>
              <a:rPr lang="fa-IR" sz="1283" dirty="0">
                <a:solidFill>
                  <a:srgbClr val="F0155D"/>
                </a:solidFill>
                <a:cs typeface="AFSANEH" panose="02000700000000000000" pitchFamily="2" charset="-78"/>
              </a:rPr>
              <a:t>سریال </a:t>
            </a:r>
            <a:r>
              <a:rPr lang="fa-IR" sz="1283" dirty="0">
                <a:solidFill>
                  <a:srgbClr val="F0155D"/>
                </a:solidFill>
                <a:cs typeface="AFSANEH" panose="02000700000000000000" pitchFamily="2" charset="-78"/>
              </a:rPr>
              <a:t>ویژن)</a:t>
            </a:r>
            <a:endParaRPr lang="en-US" sz="1283" dirty="0">
              <a:solidFill>
                <a:srgbClr val="F0155D"/>
              </a:solidFill>
              <a:cs typeface="AFSANEH" panose="02000700000000000000" pitchFamily="2" charset="-78"/>
            </a:endParaRPr>
          </a:p>
          <a:p>
            <a:pPr algn="l" defTabSz="689719" rtl="0"/>
            <a:r>
              <a:rPr lang="fa-IR" sz="1283" dirty="0">
                <a:solidFill>
                  <a:srgbClr val="F0155D"/>
                </a:solidFill>
                <a:cs typeface="AFSANEH" panose="02000700000000000000" pitchFamily="2" charset="-78"/>
              </a:rPr>
              <a:t> </a:t>
            </a:r>
            <a:endParaRPr lang="en-US" sz="1283" dirty="0">
              <a:solidFill>
                <a:srgbClr val="F0155D"/>
              </a:solidFill>
              <a:cs typeface="AFSANEH" panose="02000700000000000000" pitchFamily="2" charset="-78"/>
            </a:endParaRPr>
          </a:p>
        </p:txBody>
      </p:sp>
      <p:sp>
        <p:nvSpPr>
          <p:cNvPr id="33" name="Rectangle 32"/>
          <p:cNvSpPr/>
          <p:nvPr/>
        </p:nvSpPr>
        <p:spPr>
          <a:xfrm>
            <a:off x="1461740" y="6442535"/>
            <a:ext cx="393056"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14</a:t>
            </a:r>
            <a:endParaRPr lang="en-US" sz="2052" dirty="0">
              <a:solidFill>
                <a:prstClr val="white"/>
              </a:solidFill>
              <a:cs typeface="Dast Nevis" panose="03000400000000000000" pitchFamily="66" charset="-78"/>
            </a:endParaRPr>
          </a:p>
        </p:txBody>
      </p:sp>
      <p:sp>
        <p:nvSpPr>
          <p:cNvPr id="34" name="TextBox 33"/>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35" name="Object 34"/>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3314" name="Image" r:id="rId10" imgW="719280" imgH="1310400" progId="Photoshop.Image.13">
                  <p:embed/>
                </p:oleObj>
              </mc:Choice>
              <mc:Fallback>
                <p:oleObj name="Image" r:id="rId10" imgW="719280" imgH="1310400" progId="Photoshop.Image.13">
                  <p:embed/>
                  <p:pic>
                    <p:nvPicPr>
                      <p:cNvPr id="0" name=""/>
                      <p:cNvPicPr/>
                      <p:nvPr/>
                    </p:nvPicPr>
                    <p:blipFill>
                      <a:blip r:embed="rId11"/>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3757734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9636" y="2332184"/>
            <a:ext cx="3302657" cy="3754695"/>
          </a:xfrm>
          <a:prstGeom prst="rect">
            <a:avLst/>
          </a:prstGeom>
        </p:spPr>
      </p:pic>
      <p:sp>
        <p:nvSpPr>
          <p:cNvPr id="20" name="TextBox 19"/>
          <p:cNvSpPr txBox="1"/>
          <p:nvPr/>
        </p:nvSpPr>
        <p:spPr>
          <a:xfrm rot="3292640">
            <a:off x="4257000" y="3161320"/>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21" name="TextBox 20"/>
          <p:cNvSpPr txBox="1"/>
          <p:nvPr/>
        </p:nvSpPr>
        <p:spPr>
          <a:xfrm rot="19549148">
            <a:off x="4792196" y="5213214"/>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22" name="TextBox 21"/>
          <p:cNvSpPr txBox="1"/>
          <p:nvPr/>
        </p:nvSpPr>
        <p:spPr>
          <a:xfrm rot="19814759">
            <a:off x="3176993" y="2959929"/>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23" name="TextBox 22"/>
          <p:cNvSpPr txBox="1"/>
          <p:nvPr/>
        </p:nvSpPr>
        <p:spPr>
          <a:xfrm rot="19717133">
            <a:off x="4199481" y="4199434"/>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24" name="Oval 23"/>
          <p:cNvSpPr/>
          <p:nvPr/>
        </p:nvSpPr>
        <p:spPr>
          <a:xfrm rot="537587">
            <a:off x="4273347" y="4479186"/>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5" name="Right Arrow 24"/>
          <p:cNvSpPr/>
          <p:nvPr/>
        </p:nvSpPr>
        <p:spPr>
          <a:xfrm rot="8285826">
            <a:off x="3618805" y="4527099"/>
            <a:ext cx="845750" cy="417542"/>
          </a:xfrm>
          <a:prstGeom prst="rightArrow">
            <a:avLst>
              <a:gd name="adj1" fmla="val 50000"/>
              <a:gd name="adj2" fmla="val 475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6" name="Oval 25"/>
          <p:cNvSpPr/>
          <p:nvPr/>
        </p:nvSpPr>
        <p:spPr>
          <a:xfrm rot="537587">
            <a:off x="4165965" y="4502996"/>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7" name="Oval 26"/>
          <p:cNvSpPr/>
          <p:nvPr/>
        </p:nvSpPr>
        <p:spPr>
          <a:xfrm rot="537587">
            <a:off x="4132284" y="460969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8" name="Oval 27"/>
          <p:cNvSpPr/>
          <p:nvPr/>
        </p:nvSpPr>
        <p:spPr>
          <a:xfrm rot="537587">
            <a:off x="4031545" y="4700405"/>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9" name="Oval 28"/>
          <p:cNvSpPr/>
          <p:nvPr/>
        </p:nvSpPr>
        <p:spPr>
          <a:xfrm rot="537587">
            <a:off x="3938070" y="4786405"/>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30" name="Oval 29"/>
          <p:cNvSpPr/>
          <p:nvPr/>
        </p:nvSpPr>
        <p:spPr>
          <a:xfrm rot="537587">
            <a:off x="3855039" y="489477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32" name="TextBox 31"/>
          <p:cNvSpPr txBox="1"/>
          <p:nvPr/>
        </p:nvSpPr>
        <p:spPr>
          <a:xfrm>
            <a:off x="7197059" y="3196219"/>
            <a:ext cx="231154"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1</a:t>
            </a:r>
            <a:endParaRPr lang="en-GB" sz="1358" dirty="0">
              <a:solidFill>
                <a:prstClr val="black"/>
              </a:solidFill>
              <a:latin typeface="Poplar Std" panose="04020903030B02020202" pitchFamily="82" charset="0"/>
              <a:cs typeface="Mj_Bassam" panose="00000400000000000000" pitchFamily="2" charset="-78"/>
            </a:endParaRPr>
          </a:p>
        </p:txBody>
      </p:sp>
      <p:sp>
        <p:nvSpPr>
          <p:cNvPr id="33" name="TextBox 32"/>
          <p:cNvSpPr txBox="1"/>
          <p:nvPr/>
        </p:nvSpPr>
        <p:spPr>
          <a:xfrm>
            <a:off x="9366607" y="3144851"/>
            <a:ext cx="260008"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2</a:t>
            </a:r>
            <a:endParaRPr lang="en-GB" sz="1358" dirty="0">
              <a:solidFill>
                <a:prstClr val="black"/>
              </a:solidFill>
              <a:latin typeface="Poplar Std" panose="04020903030B02020202" pitchFamily="82" charset="0"/>
              <a:cs typeface="Mj_Bassam" panose="00000400000000000000" pitchFamily="2" charset="-78"/>
            </a:endParaRPr>
          </a:p>
        </p:txBody>
      </p:sp>
      <p:sp>
        <p:nvSpPr>
          <p:cNvPr id="34" name="TextBox 33"/>
          <p:cNvSpPr txBox="1"/>
          <p:nvPr/>
        </p:nvSpPr>
        <p:spPr>
          <a:xfrm>
            <a:off x="7196508" y="4650706"/>
            <a:ext cx="263214" cy="510268"/>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3</a:t>
            </a:r>
          </a:p>
          <a:p>
            <a:pPr algn="l" defTabSz="689719" rtl="0"/>
            <a:endParaRPr lang="en-GB" sz="1358" dirty="0">
              <a:solidFill>
                <a:prstClr val="black"/>
              </a:solidFill>
            </a:endParaRPr>
          </a:p>
        </p:txBody>
      </p:sp>
      <p:sp>
        <p:nvSpPr>
          <p:cNvPr id="35" name="TextBox 34"/>
          <p:cNvSpPr txBox="1"/>
          <p:nvPr/>
        </p:nvSpPr>
        <p:spPr>
          <a:xfrm flipH="1">
            <a:off x="9341966" y="4621613"/>
            <a:ext cx="164184" cy="301301"/>
          </a:xfrm>
          <a:prstGeom prst="rect">
            <a:avLst/>
          </a:prstGeom>
          <a:noFill/>
        </p:spPr>
        <p:txBody>
          <a:bodyPr wrap="squar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4</a:t>
            </a:r>
            <a:endParaRPr lang="en-GB" sz="1358" dirty="0">
              <a:solidFill>
                <a:prstClr val="black"/>
              </a:solidFill>
              <a:latin typeface="Poplar Std" panose="04020903030B02020202" pitchFamily="82" charset="0"/>
              <a:cs typeface="Mj_Bassam" panose="00000400000000000000" pitchFamily="2" charset="-78"/>
            </a:endParaRPr>
          </a:p>
        </p:txBody>
      </p:sp>
      <p:sp>
        <p:nvSpPr>
          <p:cNvPr id="36" name="TextBox 35"/>
          <p:cNvSpPr txBox="1"/>
          <p:nvPr/>
        </p:nvSpPr>
        <p:spPr>
          <a:xfrm flipH="1">
            <a:off x="7200193" y="6233801"/>
            <a:ext cx="164184" cy="301301"/>
          </a:xfrm>
          <a:prstGeom prst="rect">
            <a:avLst/>
          </a:prstGeom>
          <a:noFill/>
        </p:spPr>
        <p:txBody>
          <a:bodyPr wrap="squar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5</a:t>
            </a:r>
            <a:endParaRPr lang="en-GB" sz="1358" dirty="0">
              <a:solidFill>
                <a:prstClr val="black"/>
              </a:solidFill>
              <a:latin typeface="Poplar Std" panose="04020903030B02020202" pitchFamily="82" charset="0"/>
              <a:cs typeface="Mj_Bassam" panose="00000400000000000000" pitchFamily="2" charset="-78"/>
            </a:endParaRPr>
          </a:p>
        </p:txBody>
      </p:sp>
      <p:sp>
        <p:nvSpPr>
          <p:cNvPr id="37" name="TextBox 36"/>
          <p:cNvSpPr txBox="1"/>
          <p:nvPr/>
        </p:nvSpPr>
        <p:spPr>
          <a:xfrm>
            <a:off x="9417716" y="6248604"/>
            <a:ext cx="264816" cy="301301"/>
          </a:xfrm>
          <a:prstGeom prst="rect">
            <a:avLst/>
          </a:prstGeom>
          <a:noFill/>
        </p:spPr>
        <p:txBody>
          <a:bodyPr wrap="none" rtlCol="0">
            <a:spAutoFit/>
          </a:bodyPr>
          <a:lstStyle/>
          <a:p>
            <a:pPr algn="l" defTabSz="689719" rtl="0"/>
            <a:r>
              <a:rPr lang="en-US" sz="1358" dirty="0">
                <a:solidFill>
                  <a:prstClr val="black"/>
                </a:solidFill>
                <a:latin typeface="Poplar Std" panose="04020903030B02020202" pitchFamily="82" charset="0"/>
                <a:cs typeface="Mj_Bassam" panose="00000400000000000000" pitchFamily="2" charset="-78"/>
              </a:rPr>
              <a:t>6</a:t>
            </a:r>
            <a:endParaRPr lang="en-GB" sz="1358" dirty="0">
              <a:solidFill>
                <a:prstClr val="black"/>
              </a:solidFill>
              <a:latin typeface="Poplar Std" panose="04020903030B02020202" pitchFamily="82" charset="0"/>
              <a:cs typeface="Mj_Bassam" panose="00000400000000000000" pitchFamily="2" charset="-78"/>
            </a:endParaRPr>
          </a:p>
        </p:txBody>
      </p:sp>
      <p:sp>
        <p:nvSpPr>
          <p:cNvPr id="38" name="TextBox 37"/>
          <p:cNvSpPr txBox="1"/>
          <p:nvPr/>
        </p:nvSpPr>
        <p:spPr>
          <a:xfrm>
            <a:off x="1469217" y="1161203"/>
            <a:ext cx="5681094" cy="557973"/>
          </a:xfrm>
          <a:prstGeom prst="rect">
            <a:avLst/>
          </a:prstGeom>
          <a:noFill/>
        </p:spPr>
        <p:txBody>
          <a:bodyPr wrap="square" rtlCol="0">
            <a:spAutoFit/>
          </a:bodyPr>
          <a:lstStyle/>
          <a:p>
            <a:pPr defTabSz="689719"/>
            <a:r>
              <a:rPr lang="fa-IR" sz="1668" dirty="0">
                <a:solidFill>
                  <a:srgbClr val="C00000"/>
                </a:solidFill>
                <a:cs typeface="B Homa" panose="00000400000000000000" pitchFamily="2" charset="-78"/>
              </a:rPr>
              <a:t>نکته: </a:t>
            </a:r>
            <a:r>
              <a:rPr lang="fa-IR" sz="1358" dirty="0">
                <a:solidFill>
                  <a:prstClr val="black"/>
                </a:solidFill>
                <a:cs typeface="B Homa" panose="00000400000000000000" pitchFamily="2" charset="-78"/>
              </a:rPr>
              <a:t>تغییر پیاپی دید از میدان به خیابان های اطراف وجود دارد.</a:t>
            </a:r>
          </a:p>
          <a:p>
            <a:pPr defTabSz="689719"/>
            <a:r>
              <a:rPr lang="fa-IR" sz="1358" dirty="0">
                <a:solidFill>
                  <a:prstClr val="black"/>
                </a:solidFill>
                <a:cs typeface="B Homa" panose="00000400000000000000" pitchFamily="2" charset="-78"/>
              </a:rPr>
              <a:t>عدم طراحی این لبه به عنوان پیاده رو نوعی منطر نامطلوب را بوجود آورده است.</a:t>
            </a:r>
            <a:endParaRPr lang="en-US" sz="1358" dirty="0">
              <a:solidFill>
                <a:prstClr val="black"/>
              </a:solidFill>
              <a:cs typeface="B Homa" panose="00000400000000000000" pitchFamily="2" charset="-78"/>
            </a:endParaRPr>
          </a:p>
        </p:txBody>
      </p:sp>
      <p:pic>
        <p:nvPicPr>
          <p:cNvPr id="39" name="Picture 2" descr="E:\term 4\tarahi shahri\att\IMAG142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855"/>
          <a:stretch/>
        </p:blipFill>
        <p:spPr bwMode="auto">
          <a:xfrm>
            <a:off x="8450541" y="3403780"/>
            <a:ext cx="1987672" cy="1232184"/>
          </a:xfrm>
          <a:prstGeom prst="rect">
            <a:avLst/>
          </a:prstGeom>
          <a:noFill/>
          <a:ln w="28575">
            <a:solidFill>
              <a:srgbClr val="F0155D"/>
            </a:solidFill>
          </a:ln>
          <a:extLst>
            <a:ext uri="{909E8E84-426E-40DD-AFC4-6F175D3DCCD1}">
              <a14:hiddenFill xmlns:a14="http://schemas.microsoft.com/office/drawing/2010/main">
                <a:solidFill>
                  <a:srgbClr val="FFFFFF"/>
                </a:solidFill>
              </a14:hiddenFill>
            </a:ext>
          </a:extLst>
        </p:spPr>
      </p:pic>
      <p:pic>
        <p:nvPicPr>
          <p:cNvPr id="40" name="Picture 39"/>
          <p:cNvPicPr>
            <a:picLocks noChangeAspect="1"/>
          </p:cNvPicPr>
          <p:nvPr/>
        </p:nvPicPr>
        <p:blipFill rotWithShape="1">
          <a:blip r:embed="rId5" cstate="print">
            <a:extLst>
              <a:ext uri="{28A0092B-C50C-407E-A947-70E740481C1C}">
                <a14:useLocalDpi xmlns:a14="http://schemas.microsoft.com/office/drawing/2010/main" val="0"/>
              </a:ext>
            </a:extLst>
          </a:blip>
          <a:srcRect l="13541"/>
          <a:stretch/>
        </p:blipFill>
        <p:spPr>
          <a:xfrm>
            <a:off x="6353521" y="4902340"/>
            <a:ext cx="1897918" cy="1326443"/>
          </a:xfrm>
          <a:prstGeom prst="rect">
            <a:avLst/>
          </a:prstGeom>
          <a:ln w="28575">
            <a:solidFill>
              <a:srgbClr val="F0155D"/>
            </a:solidFill>
          </a:ln>
        </p:spPr>
      </p:pic>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13131" y="1909309"/>
            <a:ext cx="1938308" cy="1261486"/>
          </a:xfrm>
          <a:prstGeom prst="rect">
            <a:avLst/>
          </a:prstGeom>
          <a:ln w="28575">
            <a:solidFill>
              <a:srgbClr val="F0155D"/>
            </a:solidFill>
          </a:ln>
        </p:spPr>
      </p:pic>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37211" y="1868987"/>
            <a:ext cx="1966184" cy="1283988"/>
          </a:xfrm>
          <a:prstGeom prst="rect">
            <a:avLst/>
          </a:prstGeom>
          <a:ln w="28575">
            <a:solidFill>
              <a:srgbClr val="F0155D"/>
            </a:solidFill>
          </a:ln>
        </p:spPr>
      </p:pic>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24953" y="3440617"/>
            <a:ext cx="1918328" cy="1230929"/>
          </a:xfrm>
          <a:prstGeom prst="rect">
            <a:avLst/>
          </a:prstGeom>
          <a:ln w="28575">
            <a:solidFill>
              <a:srgbClr val="F0155D"/>
            </a:solidFill>
          </a:ln>
        </p:spPr>
      </p:pic>
      <p:pic>
        <p:nvPicPr>
          <p:cNvPr id="44" name="Picture 43"/>
          <p:cNvPicPr>
            <a:picLocks noChangeAspect="1"/>
          </p:cNvPicPr>
          <p:nvPr/>
        </p:nvPicPr>
        <p:blipFill rotWithShape="1">
          <a:blip r:embed="rId9" cstate="print">
            <a:extLst>
              <a:ext uri="{28A0092B-C50C-407E-A947-70E740481C1C}">
                <a14:useLocalDpi xmlns:a14="http://schemas.microsoft.com/office/drawing/2010/main" val="0"/>
              </a:ext>
            </a:extLst>
          </a:blip>
          <a:srcRect l="26297"/>
          <a:stretch/>
        </p:blipFill>
        <p:spPr>
          <a:xfrm>
            <a:off x="8437210" y="4906565"/>
            <a:ext cx="1918328" cy="1317991"/>
          </a:xfrm>
          <a:prstGeom prst="rect">
            <a:avLst/>
          </a:prstGeom>
          <a:ln w="28575">
            <a:solidFill>
              <a:srgbClr val="F0155D"/>
            </a:solidFill>
          </a:ln>
        </p:spPr>
      </p:pic>
      <p:sp>
        <p:nvSpPr>
          <p:cNvPr id="45" name="TextBox 44"/>
          <p:cNvSpPr txBox="1"/>
          <p:nvPr/>
        </p:nvSpPr>
        <p:spPr>
          <a:xfrm>
            <a:off x="4615600" y="467402"/>
            <a:ext cx="6116444" cy="605550"/>
          </a:xfrm>
          <a:prstGeom prst="rect">
            <a:avLst/>
          </a:prstGeom>
          <a:noFill/>
        </p:spPr>
        <p:txBody>
          <a:bodyPr wrap="square" rtlCol="0">
            <a:spAutoFit/>
          </a:bodyPr>
          <a:lstStyle/>
          <a:p>
            <a:pPr defTabSz="689719"/>
            <a:r>
              <a:rPr lang="fa-IR" sz="2052" dirty="0">
                <a:solidFill>
                  <a:prstClr val="black"/>
                </a:solidFill>
                <a:cs typeface="AFSANEH" panose="02000700000000000000" pitchFamily="2" charset="-78"/>
              </a:rPr>
              <a:t>بعد زیبایی شناختی: </a:t>
            </a:r>
            <a:r>
              <a:rPr lang="fa-IR" sz="1283" dirty="0">
                <a:solidFill>
                  <a:srgbClr val="F0155D"/>
                </a:solidFill>
                <a:cs typeface="AFSANEH" panose="02000700000000000000" pitchFamily="2" charset="-78"/>
              </a:rPr>
              <a:t>دیدها (</a:t>
            </a:r>
            <a:r>
              <a:rPr lang="fa-IR" sz="1283" dirty="0">
                <a:solidFill>
                  <a:srgbClr val="F0155D"/>
                </a:solidFill>
                <a:cs typeface="AFSANEH" panose="02000700000000000000" pitchFamily="2" charset="-78"/>
              </a:rPr>
              <a:t>سریال </a:t>
            </a:r>
            <a:r>
              <a:rPr lang="fa-IR" sz="1283" dirty="0">
                <a:solidFill>
                  <a:srgbClr val="F0155D"/>
                </a:solidFill>
                <a:cs typeface="AFSANEH" panose="02000700000000000000" pitchFamily="2" charset="-78"/>
              </a:rPr>
              <a:t>ویژن)</a:t>
            </a:r>
            <a:endParaRPr lang="en-US" sz="1283" dirty="0">
              <a:solidFill>
                <a:srgbClr val="F0155D"/>
              </a:solidFill>
              <a:cs typeface="AFSANEH" panose="02000700000000000000" pitchFamily="2" charset="-78"/>
            </a:endParaRPr>
          </a:p>
          <a:p>
            <a:pPr algn="l" defTabSz="689719" rtl="0"/>
            <a:r>
              <a:rPr lang="fa-IR" sz="1283" dirty="0">
                <a:solidFill>
                  <a:srgbClr val="F0155D"/>
                </a:solidFill>
                <a:cs typeface="AFSANEH" panose="02000700000000000000" pitchFamily="2" charset="-78"/>
              </a:rPr>
              <a:t> </a:t>
            </a:r>
            <a:endParaRPr lang="en-US" sz="1283" dirty="0">
              <a:solidFill>
                <a:srgbClr val="F0155D"/>
              </a:solidFill>
              <a:cs typeface="AFSANEH" panose="02000700000000000000" pitchFamily="2" charset="-78"/>
            </a:endParaRPr>
          </a:p>
        </p:txBody>
      </p:sp>
      <p:sp>
        <p:nvSpPr>
          <p:cNvPr id="46" name="Rectangle 45"/>
          <p:cNvSpPr/>
          <p:nvPr/>
        </p:nvSpPr>
        <p:spPr>
          <a:xfrm>
            <a:off x="1461740" y="6442535"/>
            <a:ext cx="38664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15</a:t>
            </a:r>
            <a:endParaRPr lang="en-US" sz="2052" dirty="0">
              <a:solidFill>
                <a:prstClr val="white"/>
              </a:solidFill>
              <a:cs typeface="Dast Nevis" panose="03000400000000000000" pitchFamily="66" charset="-78"/>
            </a:endParaRPr>
          </a:p>
        </p:txBody>
      </p:sp>
      <p:sp>
        <p:nvSpPr>
          <p:cNvPr id="47" name="TextBox 46"/>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48" name="Object 47"/>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4338" name="Image" r:id="rId10" imgW="719280" imgH="1310400" progId="Photoshop.Image.13">
                  <p:embed/>
                </p:oleObj>
              </mc:Choice>
              <mc:Fallback>
                <p:oleObj name="Image" r:id="rId10" imgW="719280" imgH="1310400" progId="Photoshop.Image.13">
                  <p:embed/>
                  <p:pic>
                    <p:nvPicPr>
                      <p:cNvPr id="0" name=""/>
                      <p:cNvPicPr/>
                      <p:nvPr/>
                    </p:nvPicPr>
                    <p:blipFill>
                      <a:blip r:embed="rId11"/>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41351624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9581" y="2316163"/>
            <a:ext cx="3302657" cy="3754695"/>
          </a:xfrm>
          <a:prstGeom prst="rect">
            <a:avLst/>
          </a:prstGeom>
        </p:spPr>
      </p:pic>
      <p:sp>
        <p:nvSpPr>
          <p:cNvPr id="38" name="TextBox 37"/>
          <p:cNvSpPr txBox="1"/>
          <p:nvPr/>
        </p:nvSpPr>
        <p:spPr>
          <a:xfrm rot="3292640">
            <a:off x="4476945" y="3145299"/>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39" name="TextBox 38"/>
          <p:cNvSpPr txBox="1"/>
          <p:nvPr/>
        </p:nvSpPr>
        <p:spPr>
          <a:xfrm rot="19549148">
            <a:off x="5012141" y="5197192"/>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40" name="TextBox 39"/>
          <p:cNvSpPr txBox="1"/>
          <p:nvPr/>
        </p:nvSpPr>
        <p:spPr>
          <a:xfrm rot="19814759">
            <a:off x="3396938" y="2943907"/>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41" name="TextBox 40"/>
          <p:cNvSpPr txBox="1"/>
          <p:nvPr/>
        </p:nvSpPr>
        <p:spPr>
          <a:xfrm rot="19185060">
            <a:off x="3858173" y="4669751"/>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42" name="Oval 41"/>
          <p:cNvSpPr/>
          <p:nvPr/>
        </p:nvSpPr>
        <p:spPr>
          <a:xfrm rot="537587">
            <a:off x="3586610" y="432370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3" name="Right Arrow 42"/>
          <p:cNvSpPr/>
          <p:nvPr/>
        </p:nvSpPr>
        <p:spPr>
          <a:xfrm rot="14161171">
            <a:off x="3371966" y="4426921"/>
            <a:ext cx="845750" cy="295498"/>
          </a:xfrm>
          <a:prstGeom prst="rightArrow">
            <a:avLst>
              <a:gd name="adj1" fmla="val 50000"/>
              <a:gd name="adj2" fmla="val 475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44" name="Oval 43"/>
          <p:cNvSpPr/>
          <p:nvPr/>
        </p:nvSpPr>
        <p:spPr>
          <a:xfrm rot="537587">
            <a:off x="3668060" y="4427356"/>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5" name="Oval 44"/>
          <p:cNvSpPr/>
          <p:nvPr/>
        </p:nvSpPr>
        <p:spPr>
          <a:xfrm rot="537587">
            <a:off x="3717062" y="4520729"/>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6" name="Oval 45"/>
          <p:cNvSpPr/>
          <p:nvPr/>
        </p:nvSpPr>
        <p:spPr>
          <a:xfrm rot="537587">
            <a:off x="3789306" y="463072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7" name="Oval 46"/>
          <p:cNvSpPr/>
          <p:nvPr/>
        </p:nvSpPr>
        <p:spPr>
          <a:xfrm rot="537587">
            <a:off x="3869400" y="473679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8" name="Oval 47"/>
          <p:cNvSpPr/>
          <p:nvPr/>
        </p:nvSpPr>
        <p:spPr>
          <a:xfrm rot="537587">
            <a:off x="3921887" y="4839194"/>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49" name="Bent-Up Arrow 48"/>
          <p:cNvSpPr/>
          <p:nvPr/>
        </p:nvSpPr>
        <p:spPr>
          <a:xfrm rot="14380381" flipV="1">
            <a:off x="3215193" y="3050048"/>
            <a:ext cx="896250" cy="1032681"/>
          </a:xfrm>
          <a:prstGeom prst="bentUpArrow">
            <a:avLst>
              <a:gd name="adj1" fmla="val 25000"/>
              <a:gd name="adj2" fmla="val 20658"/>
              <a:gd name="adj3" fmla="val 18084"/>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50" name="Oval 49"/>
          <p:cNvSpPr/>
          <p:nvPr/>
        </p:nvSpPr>
        <p:spPr>
          <a:xfrm rot="537587">
            <a:off x="3440281" y="4036736"/>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1" name="Oval 50"/>
          <p:cNvSpPr/>
          <p:nvPr/>
        </p:nvSpPr>
        <p:spPr>
          <a:xfrm rot="537587">
            <a:off x="3283224" y="3809643"/>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2" name="Oval 51"/>
          <p:cNvSpPr/>
          <p:nvPr/>
        </p:nvSpPr>
        <p:spPr>
          <a:xfrm rot="537587">
            <a:off x="3167087" y="3569726"/>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3" name="Oval 52"/>
          <p:cNvSpPr/>
          <p:nvPr/>
        </p:nvSpPr>
        <p:spPr>
          <a:xfrm rot="537587">
            <a:off x="3397683" y="340755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4" name="Oval 53"/>
          <p:cNvSpPr/>
          <p:nvPr/>
        </p:nvSpPr>
        <p:spPr>
          <a:xfrm rot="537587">
            <a:off x="3586177" y="326344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5" name="Oval 54"/>
          <p:cNvSpPr/>
          <p:nvPr/>
        </p:nvSpPr>
        <p:spPr>
          <a:xfrm rot="537587">
            <a:off x="3814568" y="3114005"/>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56" name="TextBox 55"/>
          <p:cNvSpPr txBox="1"/>
          <p:nvPr/>
        </p:nvSpPr>
        <p:spPr>
          <a:xfrm>
            <a:off x="4803942" y="3159575"/>
            <a:ext cx="5681094" cy="518412"/>
          </a:xfrm>
          <a:prstGeom prst="rect">
            <a:avLst/>
          </a:prstGeom>
          <a:noFill/>
        </p:spPr>
        <p:txBody>
          <a:bodyPr wrap="square" rtlCol="0">
            <a:spAutoFit/>
          </a:bodyPr>
          <a:lstStyle/>
          <a:p>
            <a:pPr defTabSz="689719"/>
            <a:r>
              <a:rPr lang="fa-IR" sz="1411" b="1" dirty="0">
                <a:solidFill>
                  <a:srgbClr val="C00000"/>
                </a:solidFill>
                <a:cs typeface="B Homa" panose="00000400000000000000" pitchFamily="2" charset="-78"/>
              </a:rPr>
              <a:t>نکته: </a:t>
            </a:r>
            <a:r>
              <a:rPr lang="fa-IR" sz="1155" dirty="0">
                <a:solidFill>
                  <a:prstClr val="black"/>
                </a:solidFill>
                <a:cs typeface="B Homa" panose="00000400000000000000" pitchFamily="2" charset="-78"/>
              </a:rPr>
              <a:t>لبه مسکونی از نظر تعداد طبقات و شکل ظاهری یک وحدت نسبی را داراست.</a:t>
            </a:r>
          </a:p>
          <a:p>
            <a:pPr defTabSz="689719"/>
            <a:endParaRPr lang="fa-IR" sz="1358" dirty="0">
              <a:solidFill>
                <a:prstClr val="black"/>
              </a:solidFill>
              <a:cs typeface="B Homa" panose="00000400000000000000" pitchFamily="2" charset="-78"/>
            </a:endParaRPr>
          </a:p>
        </p:txBody>
      </p:sp>
      <p:pic>
        <p:nvPicPr>
          <p:cNvPr id="57" name="Content Placeholder 7"/>
          <p:cNvPicPr>
            <a:picLocks noChangeAspect="1"/>
          </p:cNvPicPr>
          <p:nvPr/>
        </p:nvPicPr>
        <p:blipFill rotWithShape="1">
          <a:blip r:embed="rId4" cstate="print">
            <a:extLst>
              <a:ext uri="{28A0092B-C50C-407E-A947-70E740481C1C}">
                <a14:useLocalDpi xmlns:a14="http://schemas.microsoft.com/office/drawing/2010/main" val="0"/>
              </a:ext>
            </a:extLst>
          </a:blip>
          <a:srcRect l="24654"/>
          <a:stretch/>
        </p:blipFill>
        <p:spPr>
          <a:xfrm>
            <a:off x="2602286" y="692458"/>
            <a:ext cx="1353261" cy="915768"/>
          </a:xfrm>
          <a:prstGeom prst="rect">
            <a:avLst/>
          </a:prstGeom>
          <a:ln w="28575">
            <a:solidFill>
              <a:srgbClr val="F0155D"/>
            </a:solidFill>
          </a:ln>
        </p:spPr>
      </p:pic>
      <p:pic>
        <p:nvPicPr>
          <p:cNvPr id="58" name="Picture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3708" y="1202805"/>
            <a:ext cx="1428141" cy="1026517"/>
          </a:xfrm>
          <a:prstGeom prst="rect">
            <a:avLst/>
          </a:prstGeom>
          <a:ln w="28575">
            <a:solidFill>
              <a:srgbClr val="F0155D"/>
            </a:solidFill>
          </a:ln>
        </p:spPr>
      </p:pic>
      <p:cxnSp>
        <p:nvCxnSpPr>
          <p:cNvPr id="63" name="Straight Connector 62"/>
          <p:cNvCxnSpPr/>
          <p:nvPr/>
        </p:nvCxnSpPr>
        <p:spPr>
          <a:xfrm>
            <a:off x="3203503" y="1608226"/>
            <a:ext cx="0" cy="292714"/>
          </a:xfrm>
          <a:prstGeom prst="line">
            <a:avLst/>
          </a:prstGeom>
        </p:spPr>
        <p:style>
          <a:lnRef idx="3">
            <a:schemeClr val="dk1"/>
          </a:lnRef>
          <a:fillRef idx="0">
            <a:schemeClr val="dk1"/>
          </a:fillRef>
          <a:effectRef idx="2">
            <a:schemeClr val="dk1"/>
          </a:effectRef>
          <a:fontRef idx="minor">
            <a:schemeClr val="tx1"/>
          </a:fontRef>
        </p:style>
      </p:cxnSp>
      <p:cxnSp>
        <p:nvCxnSpPr>
          <p:cNvPr id="64" name="Straight Connector 63"/>
          <p:cNvCxnSpPr/>
          <p:nvPr/>
        </p:nvCxnSpPr>
        <p:spPr>
          <a:xfrm flipH="1">
            <a:off x="3203504" y="1895301"/>
            <a:ext cx="950204" cy="5639"/>
          </a:xfrm>
          <a:prstGeom prst="line">
            <a:avLst/>
          </a:prstGeom>
        </p:spPr>
        <p:style>
          <a:lnRef idx="3">
            <a:schemeClr val="dk1"/>
          </a:lnRef>
          <a:fillRef idx="0">
            <a:schemeClr val="dk1"/>
          </a:fillRef>
          <a:effectRef idx="2">
            <a:schemeClr val="dk1"/>
          </a:effectRef>
          <a:fontRef idx="minor">
            <a:schemeClr val="tx1"/>
          </a:fontRef>
        </p:style>
      </p:cxnSp>
      <p:cxnSp>
        <p:nvCxnSpPr>
          <p:cNvPr id="68" name="Straight Connector 67"/>
          <p:cNvCxnSpPr/>
          <p:nvPr/>
        </p:nvCxnSpPr>
        <p:spPr>
          <a:xfrm flipH="1">
            <a:off x="4608351" y="899001"/>
            <a:ext cx="1214095" cy="0"/>
          </a:xfrm>
          <a:prstGeom prst="line">
            <a:avLst/>
          </a:prstGeom>
        </p:spPr>
        <p:style>
          <a:lnRef idx="3">
            <a:schemeClr val="dk1"/>
          </a:lnRef>
          <a:fillRef idx="0">
            <a:schemeClr val="dk1"/>
          </a:fillRef>
          <a:effectRef idx="2">
            <a:schemeClr val="dk1"/>
          </a:effectRef>
          <a:fontRef idx="minor">
            <a:schemeClr val="tx1"/>
          </a:fontRef>
        </p:style>
      </p:cxnSp>
      <p:pic>
        <p:nvPicPr>
          <p:cNvPr id="70" name="Picture 6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22446" y="628633"/>
            <a:ext cx="1467290" cy="1007676"/>
          </a:xfrm>
          <a:prstGeom prst="rect">
            <a:avLst/>
          </a:prstGeom>
          <a:ln w="28575">
            <a:solidFill>
              <a:srgbClr val="F0155D"/>
            </a:solidFill>
          </a:ln>
        </p:spPr>
      </p:pic>
      <p:cxnSp>
        <p:nvCxnSpPr>
          <p:cNvPr id="71" name="Straight Connector 70"/>
          <p:cNvCxnSpPr/>
          <p:nvPr/>
        </p:nvCxnSpPr>
        <p:spPr>
          <a:xfrm>
            <a:off x="4608350" y="899548"/>
            <a:ext cx="0" cy="292714"/>
          </a:xfrm>
          <a:prstGeom prst="line">
            <a:avLst/>
          </a:prstGeom>
        </p:spPr>
        <p:style>
          <a:lnRef idx="3">
            <a:schemeClr val="dk1"/>
          </a:lnRef>
          <a:fillRef idx="0">
            <a:schemeClr val="dk1"/>
          </a:fillRef>
          <a:effectRef idx="2">
            <a:schemeClr val="dk1"/>
          </a:effectRef>
          <a:fontRef idx="minor">
            <a:schemeClr val="tx1"/>
          </a:fontRef>
        </p:style>
      </p:cxnSp>
      <p:cxnSp>
        <p:nvCxnSpPr>
          <p:cNvPr id="72" name="Straight Connector 71"/>
          <p:cNvCxnSpPr/>
          <p:nvPr/>
        </p:nvCxnSpPr>
        <p:spPr>
          <a:xfrm>
            <a:off x="6722264" y="1636309"/>
            <a:ext cx="0" cy="388312"/>
          </a:xfrm>
          <a:prstGeom prst="line">
            <a:avLst/>
          </a:prstGeom>
        </p:spPr>
        <p:style>
          <a:lnRef idx="3">
            <a:schemeClr val="dk1"/>
          </a:lnRef>
          <a:fillRef idx="0">
            <a:schemeClr val="dk1"/>
          </a:fillRef>
          <a:effectRef idx="2">
            <a:schemeClr val="dk1"/>
          </a:effectRef>
          <a:fontRef idx="minor">
            <a:schemeClr val="tx1"/>
          </a:fontRef>
        </p:style>
      </p:cxnSp>
      <p:cxnSp>
        <p:nvCxnSpPr>
          <p:cNvPr id="79" name="Straight Connector 78"/>
          <p:cNvCxnSpPr/>
          <p:nvPr/>
        </p:nvCxnSpPr>
        <p:spPr>
          <a:xfrm flipH="1">
            <a:off x="7279031" y="2584374"/>
            <a:ext cx="2102999" cy="0"/>
          </a:xfrm>
          <a:prstGeom prst="line">
            <a:avLst/>
          </a:prstGeom>
        </p:spPr>
        <p:style>
          <a:lnRef idx="3">
            <a:schemeClr val="dk1"/>
          </a:lnRef>
          <a:fillRef idx="0">
            <a:schemeClr val="dk1"/>
          </a:fillRef>
          <a:effectRef idx="2">
            <a:schemeClr val="dk1"/>
          </a:effectRef>
          <a:fontRef idx="minor">
            <a:schemeClr val="tx1"/>
          </a:fontRef>
        </p:style>
      </p:cxnSp>
      <p:pic>
        <p:nvPicPr>
          <p:cNvPr id="80" name="Picture 7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24047" y="2027319"/>
            <a:ext cx="1386340" cy="1080611"/>
          </a:xfrm>
          <a:prstGeom prst="rect">
            <a:avLst/>
          </a:prstGeom>
          <a:ln w="28575">
            <a:solidFill>
              <a:srgbClr val="F0155D"/>
            </a:solidFill>
          </a:ln>
        </p:spPr>
      </p:pic>
      <p:pic>
        <p:nvPicPr>
          <p:cNvPr id="81" name="Picture 8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01005" y="2024622"/>
            <a:ext cx="1429311" cy="1108227"/>
          </a:xfrm>
          <a:prstGeom prst="rect">
            <a:avLst/>
          </a:prstGeom>
          <a:ln w="28575">
            <a:solidFill>
              <a:srgbClr val="F0155D"/>
            </a:solidFill>
          </a:ln>
        </p:spPr>
      </p:pic>
      <p:pic>
        <p:nvPicPr>
          <p:cNvPr id="82" name="Picture 8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22939" y="2024621"/>
            <a:ext cx="1360776" cy="1083308"/>
          </a:xfrm>
          <a:prstGeom prst="rect">
            <a:avLst/>
          </a:prstGeom>
          <a:ln w="28575">
            <a:solidFill>
              <a:srgbClr val="F0155D"/>
            </a:solidFill>
          </a:ln>
        </p:spPr>
      </p:pic>
      <p:sp>
        <p:nvSpPr>
          <p:cNvPr id="83" name="TextBox 82"/>
          <p:cNvSpPr txBox="1"/>
          <p:nvPr/>
        </p:nvSpPr>
        <p:spPr>
          <a:xfrm>
            <a:off x="4869840" y="5750509"/>
            <a:ext cx="5681094" cy="696153"/>
          </a:xfrm>
          <a:prstGeom prst="rect">
            <a:avLst/>
          </a:prstGeom>
          <a:noFill/>
        </p:spPr>
        <p:txBody>
          <a:bodyPr wrap="square" rtlCol="0">
            <a:spAutoFit/>
          </a:bodyPr>
          <a:lstStyle/>
          <a:p>
            <a:pPr defTabSz="689719"/>
            <a:r>
              <a:rPr lang="fa-IR" sz="1411" dirty="0">
                <a:solidFill>
                  <a:srgbClr val="C00000"/>
                </a:solidFill>
                <a:cs typeface="B Homa" panose="00000400000000000000" pitchFamily="2" charset="-78"/>
              </a:rPr>
              <a:t>نکته: </a:t>
            </a:r>
            <a:r>
              <a:rPr lang="fa-IR" sz="1155" dirty="0">
                <a:solidFill>
                  <a:prstClr val="black"/>
                </a:solidFill>
                <a:cs typeface="B Homa" panose="00000400000000000000" pitchFamily="2" charset="-78"/>
              </a:rPr>
              <a:t>وجود کاربری هایی با مساحت بالا باعث کاهش تنوع دید شده است.</a:t>
            </a:r>
          </a:p>
          <a:p>
            <a:pPr defTabSz="689719"/>
            <a:r>
              <a:rPr lang="fa-IR" sz="1155" dirty="0">
                <a:solidFill>
                  <a:prstClr val="black"/>
                </a:solidFill>
                <a:cs typeface="B Homa" panose="00000400000000000000" pitchFamily="2" charset="-78"/>
              </a:rPr>
              <a:t>مجاورت پارک با کاربری آموزشی باعث میشود که سروصدا به مناطق مسکونی نفوذ نکند.</a:t>
            </a:r>
          </a:p>
          <a:p>
            <a:pPr defTabSz="689719"/>
            <a:endParaRPr lang="fa-IR" sz="1358" dirty="0">
              <a:solidFill>
                <a:prstClr val="black"/>
              </a:solidFill>
              <a:cs typeface="Mj_Bassam" panose="00000400000000000000" pitchFamily="2" charset="-78"/>
            </a:endParaRPr>
          </a:p>
        </p:txBody>
      </p:sp>
      <p:cxnSp>
        <p:nvCxnSpPr>
          <p:cNvPr id="90" name="Straight Connector 89"/>
          <p:cNvCxnSpPr/>
          <p:nvPr/>
        </p:nvCxnSpPr>
        <p:spPr>
          <a:xfrm flipH="1">
            <a:off x="7363987" y="4103053"/>
            <a:ext cx="2102999" cy="0"/>
          </a:xfrm>
          <a:prstGeom prst="line">
            <a:avLst/>
          </a:prstGeom>
        </p:spPr>
        <p:style>
          <a:lnRef idx="3">
            <a:schemeClr val="dk1"/>
          </a:lnRef>
          <a:fillRef idx="0">
            <a:schemeClr val="dk1"/>
          </a:fillRef>
          <a:effectRef idx="2">
            <a:schemeClr val="dk1"/>
          </a:effectRef>
          <a:fontRef idx="minor">
            <a:schemeClr val="tx1"/>
          </a:fontRef>
        </p:style>
      </p:cxnSp>
      <p:pic>
        <p:nvPicPr>
          <p:cNvPr id="91" name="Content Placeholder 7"/>
          <p:cNvPicPr>
            <a:picLocks noChangeAspect="1"/>
          </p:cNvPicPr>
          <p:nvPr/>
        </p:nvPicPr>
        <p:blipFill rotWithShape="1">
          <a:blip r:embed="rId10" cstate="print">
            <a:extLst>
              <a:ext uri="{28A0092B-C50C-407E-A947-70E740481C1C}">
                <a14:useLocalDpi xmlns:a14="http://schemas.microsoft.com/office/drawing/2010/main" val="0"/>
              </a:ext>
            </a:extLst>
          </a:blip>
          <a:srcRect l="11639" b="12885"/>
          <a:stretch/>
        </p:blipFill>
        <p:spPr>
          <a:xfrm>
            <a:off x="6294127" y="3619410"/>
            <a:ext cx="1386340" cy="931509"/>
          </a:xfrm>
          <a:prstGeom prst="rect">
            <a:avLst/>
          </a:prstGeom>
          <a:ln w="28575">
            <a:solidFill>
              <a:srgbClr val="F0155D"/>
            </a:solidFill>
          </a:ln>
        </p:spPr>
      </p:pic>
      <p:pic>
        <p:nvPicPr>
          <p:cNvPr id="92" name="Picture 91"/>
          <p:cNvPicPr>
            <a:picLocks noChangeAspect="1"/>
          </p:cNvPicPr>
          <p:nvPr/>
        </p:nvPicPr>
        <p:blipFill rotWithShape="1">
          <a:blip r:embed="rId11" cstate="print">
            <a:extLst>
              <a:ext uri="{28A0092B-C50C-407E-A947-70E740481C1C}">
                <a14:useLocalDpi xmlns:a14="http://schemas.microsoft.com/office/drawing/2010/main" val="0"/>
              </a:ext>
            </a:extLst>
          </a:blip>
          <a:srcRect l="6161" b="23848"/>
          <a:stretch/>
        </p:blipFill>
        <p:spPr>
          <a:xfrm>
            <a:off x="7801005" y="3605382"/>
            <a:ext cx="1429311" cy="945536"/>
          </a:xfrm>
          <a:prstGeom prst="rect">
            <a:avLst/>
          </a:prstGeom>
          <a:ln w="28575">
            <a:solidFill>
              <a:srgbClr val="F0155D"/>
            </a:solidFill>
          </a:ln>
        </p:spPr>
      </p:pic>
      <p:cxnSp>
        <p:nvCxnSpPr>
          <p:cNvPr id="94" name="Straight Connector 93"/>
          <p:cNvCxnSpPr/>
          <p:nvPr/>
        </p:nvCxnSpPr>
        <p:spPr>
          <a:xfrm flipH="1">
            <a:off x="7464161" y="5257801"/>
            <a:ext cx="2102999" cy="0"/>
          </a:xfrm>
          <a:prstGeom prst="line">
            <a:avLst/>
          </a:prstGeom>
        </p:spPr>
        <p:style>
          <a:lnRef idx="3">
            <a:schemeClr val="dk1"/>
          </a:lnRef>
          <a:fillRef idx="0">
            <a:schemeClr val="dk1"/>
          </a:fillRef>
          <a:effectRef idx="2">
            <a:schemeClr val="dk1"/>
          </a:effectRef>
          <a:fontRef idx="minor">
            <a:schemeClr val="tx1"/>
          </a:fontRef>
        </p:style>
      </p:cxnSp>
      <p:pic>
        <p:nvPicPr>
          <p:cNvPr id="96" name="Picture 95"/>
          <p:cNvPicPr>
            <a:picLocks noChangeAspect="1"/>
          </p:cNvPicPr>
          <p:nvPr/>
        </p:nvPicPr>
        <p:blipFill rotWithShape="1">
          <a:blip r:embed="rId12" cstate="print">
            <a:extLst>
              <a:ext uri="{28A0092B-C50C-407E-A947-70E740481C1C}">
                <a14:useLocalDpi xmlns:a14="http://schemas.microsoft.com/office/drawing/2010/main" val="0"/>
              </a:ext>
            </a:extLst>
          </a:blip>
          <a:srcRect l="30023"/>
          <a:stretch/>
        </p:blipFill>
        <p:spPr>
          <a:xfrm>
            <a:off x="7801005" y="4723852"/>
            <a:ext cx="1420790" cy="949172"/>
          </a:xfrm>
          <a:prstGeom prst="rect">
            <a:avLst/>
          </a:prstGeom>
          <a:ln w="28575">
            <a:solidFill>
              <a:srgbClr val="F0155D"/>
            </a:solidFill>
          </a:ln>
        </p:spPr>
      </p:pic>
      <p:pic>
        <p:nvPicPr>
          <p:cNvPr id="97" name="Picture 2" descr="E:\term 4\tarahi shahri\att\IMAG1462.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7002"/>
          <a:stretch/>
        </p:blipFill>
        <p:spPr bwMode="auto">
          <a:xfrm>
            <a:off x="6300880" y="4732712"/>
            <a:ext cx="1388288" cy="940312"/>
          </a:xfrm>
          <a:prstGeom prst="rect">
            <a:avLst/>
          </a:prstGeom>
          <a:noFill/>
          <a:ln w="28575">
            <a:solidFill>
              <a:srgbClr val="F0155D"/>
            </a:solidFill>
          </a:ln>
          <a:extLst>
            <a:ext uri="{909E8E84-426E-40DD-AFC4-6F175D3DCCD1}">
              <a14:hiddenFill xmlns:a14="http://schemas.microsoft.com/office/drawing/2010/main">
                <a:solidFill>
                  <a:srgbClr val="FFFFFF"/>
                </a:solidFill>
              </a14:hiddenFill>
            </a:ext>
          </a:extLst>
        </p:spPr>
      </p:pic>
      <p:cxnSp>
        <p:nvCxnSpPr>
          <p:cNvPr id="98" name="Straight Connector 97"/>
          <p:cNvCxnSpPr/>
          <p:nvPr/>
        </p:nvCxnSpPr>
        <p:spPr>
          <a:xfrm>
            <a:off x="10014974" y="4445583"/>
            <a:ext cx="0" cy="388312"/>
          </a:xfrm>
          <a:prstGeom prst="line">
            <a:avLst/>
          </a:prstGeom>
        </p:spPr>
        <p:style>
          <a:lnRef idx="3">
            <a:schemeClr val="dk1"/>
          </a:lnRef>
          <a:fillRef idx="0">
            <a:schemeClr val="dk1"/>
          </a:fillRef>
          <a:effectRef idx="2">
            <a:schemeClr val="dk1"/>
          </a:effectRef>
          <a:fontRef idx="minor">
            <a:schemeClr val="tx1"/>
          </a:fontRef>
        </p:style>
      </p:cxnSp>
      <p:pic>
        <p:nvPicPr>
          <p:cNvPr id="99" name="Picture 9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319696" y="3591659"/>
            <a:ext cx="1364019" cy="959259"/>
          </a:xfrm>
          <a:prstGeom prst="rect">
            <a:avLst/>
          </a:prstGeom>
          <a:ln w="28575">
            <a:solidFill>
              <a:srgbClr val="F0155D"/>
            </a:solidFill>
          </a:ln>
        </p:spPr>
      </p:pic>
      <p:pic>
        <p:nvPicPr>
          <p:cNvPr id="100" name="Picture 9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319696" y="4767306"/>
            <a:ext cx="1364228" cy="905718"/>
          </a:xfrm>
          <a:prstGeom prst="rect">
            <a:avLst/>
          </a:prstGeom>
          <a:ln w="28575">
            <a:solidFill>
              <a:srgbClr val="F0155D"/>
            </a:solidFill>
          </a:ln>
        </p:spPr>
      </p:pic>
      <p:sp>
        <p:nvSpPr>
          <p:cNvPr id="101" name="TextBox 100"/>
          <p:cNvSpPr txBox="1"/>
          <p:nvPr/>
        </p:nvSpPr>
        <p:spPr>
          <a:xfrm>
            <a:off x="2897790" y="1659974"/>
            <a:ext cx="354355"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1</a:t>
            </a:r>
            <a:endParaRPr lang="en-US" sz="1358" dirty="0">
              <a:solidFill>
                <a:prstClr val="black"/>
              </a:solidFill>
              <a:cs typeface="B Homa" panose="00000400000000000000" pitchFamily="2" charset="-78"/>
            </a:endParaRPr>
          </a:p>
        </p:txBody>
      </p:sp>
      <p:sp>
        <p:nvSpPr>
          <p:cNvPr id="102" name="TextBox 101"/>
          <p:cNvSpPr txBox="1"/>
          <p:nvPr/>
        </p:nvSpPr>
        <p:spPr>
          <a:xfrm>
            <a:off x="6334119" y="5672860"/>
            <a:ext cx="354355"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12</a:t>
            </a:r>
            <a:endParaRPr lang="en-US" sz="1358" dirty="0">
              <a:solidFill>
                <a:prstClr val="black"/>
              </a:solidFill>
              <a:cs typeface="B Homa" panose="00000400000000000000" pitchFamily="2" charset="-78"/>
            </a:endParaRPr>
          </a:p>
        </p:txBody>
      </p:sp>
      <p:sp>
        <p:nvSpPr>
          <p:cNvPr id="59" name="TextBox 58"/>
          <p:cNvSpPr txBox="1"/>
          <p:nvPr/>
        </p:nvSpPr>
        <p:spPr>
          <a:xfrm>
            <a:off x="4643402" y="442590"/>
            <a:ext cx="6116444" cy="605550"/>
          </a:xfrm>
          <a:prstGeom prst="rect">
            <a:avLst/>
          </a:prstGeom>
          <a:noFill/>
        </p:spPr>
        <p:txBody>
          <a:bodyPr wrap="square" rtlCol="0">
            <a:spAutoFit/>
          </a:bodyPr>
          <a:lstStyle/>
          <a:p>
            <a:pPr defTabSz="689719"/>
            <a:r>
              <a:rPr lang="fa-IR" sz="2052" dirty="0">
                <a:solidFill>
                  <a:prstClr val="black"/>
                </a:solidFill>
                <a:cs typeface="AFSANEH" panose="02000700000000000000" pitchFamily="2" charset="-78"/>
              </a:rPr>
              <a:t>بعد زیبایی شناختی: </a:t>
            </a:r>
            <a:r>
              <a:rPr lang="fa-IR" sz="1283" dirty="0">
                <a:solidFill>
                  <a:srgbClr val="F0155D"/>
                </a:solidFill>
                <a:cs typeface="AFSANEH" panose="02000700000000000000" pitchFamily="2" charset="-78"/>
              </a:rPr>
              <a:t>دیدها (</a:t>
            </a:r>
            <a:r>
              <a:rPr lang="fa-IR" sz="1283" dirty="0">
                <a:solidFill>
                  <a:srgbClr val="F0155D"/>
                </a:solidFill>
                <a:cs typeface="AFSANEH" panose="02000700000000000000" pitchFamily="2" charset="-78"/>
              </a:rPr>
              <a:t>سریال </a:t>
            </a:r>
            <a:r>
              <a:rPr lang="fa-IR" sz="1283" dirty="0">
                <a:solidFill>
                  <a:srgbClr val="F0155D"/>
                </a:solidFill>
                <a:cs typeface="AFSANEH" panose="02000700000000000000" pitchFamily="2" charset="-78"/>
              </a:rPr>
              <a:t>ویژن)</a:t>
            </a:r>
            <a:endParaRPr lang="en-US" sz="1283" dirty="0">
              <a:solidFill>
                <a:srgbClr val="F0155D"/>
              </a:solidFill>
              <a:cs typeface="AFSANEH" panose="02000700000000000000" pitchFamily="2" charset="-78"/>
            </a:endParaRPr>
          </a:p>
          <a:p>
            <a:pPr algn="l" defTabSz="689719" rtl="0"/>
            <a:r>
              <a:rPr lang="fa-IR" sz="1283" dirty="0">
                <a:solidFill>
                  <a:srgbClr val="F0155D"/>
                </a:solidFill>
                <a:cs typeface="AFSANEH" panose="02000700000000000000" pitchFamily="2" charset="-78"/>
              </a:rPr>
              <a:t> </a:t>
            </a:r>
            <a:endParaRPr lang="en-US" sz="1283" dirty="0">
              <a:solidFill>
                <a:srgbClr val="F0155D"/>
              </a:solidFill>
              <a:cs typeface="AFSANEH" panose="02000700000000000000" pitchFamily="2" charset="-78"/>
            </a:endParaRPr>
          </a:p>
        </p:txBody>
      </p:sp>
      <p:sp>
        <p:nvSpPr>
          <p:cNvPr id="60" name="Rectangle 59"/>
          <p:cNvSpPr/>
          <p:nvPr/>
        </p:nvSpPr>
        <p:spPr>
          <a:xfrm>
            <a:off x="1461740" y="6442535"/>
            <a:ext cx="40748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16</a:t>
            </a:r>
            <a:endParaRPr lang="en-US" sz="2052" dirty="0">
              <a:solidFill>
                <a:prstClr val="white"/>
              </a:solidFill>
              <a:cs typeface="Dast Nevis" panose="03000400000000000000" pitchFamily="66" charset="-78"/>
            </a:endParaRPr>
          </a:p>
        </p:txBody>
      </p:sp>
      <p:sp>
        <p:nvSpPr>
          <p:cNvPr id="61" name="TextBox 60"/>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62" name="Object 61"/>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5362" name="Image" r:id="rId16" imgW="719280" imgH="1310400" progId="Photoshop.Image.13">
                  <p:embed/>
                </p:oleObj>
              </mc:Choice>
              <mc:Fallback>
                <p:oleObj name="Image" r:id="rId16" imgW="719280" imgH="1310400" progId="Photoshop.Image.13">
                  <p:embed/>
                  <p:pic>
                    <p:nvPicPr>
                      <p:cNvPr id="0" name=""/>
                      <p:cNvPicPr/>
                      <p:nvPr/>
                    </p:nvPicPr>
                    <p:blipFill>
                      <a:blip r:embed="rId17"/>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10985681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9581" y="2316163"/>
            <a:ext cx="3302657" cy="3754695"/>
          </a:xfrm>
          <a:prstGeom prst="rect">
            <a:avLst/>
          </a:prstGeom>
        </p:spPr>
      </p:pic>
      <p:sp>
        <p:nvSpPr>
          <p:cNvPr id="8" name="TextBox 7"/>
          <p:cNvSpPr txBox="1"/>
          <p:nvPr/>
        </p:nvSpPr>
        <p:spPr>
          <a:xfrm rot="3292640">
            <a:off x="4476945" y="3145299"/>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9" name="TextBox 8"/>
          <p:cNvSpPr txBox="1"/>
          <p:nvPr/>
        </p:nvSpPr>
        <p:spPr>
          <a:xfrm rot="19549148">
            <a:off x="5012141" y="5197192"/>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10" name="TextBox 9"/>
          <p:cNvSpPr txBox="1"/>
          <p:nvPr/>
        </p:nvSpPr>
        <p:spPr>
          <a:xfrm rot="19814759">
            <a:off x="3210237" y="2975874"/>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11" name="TextBox 10"/>
          <p:cNvSpPr txBox="1"/>
          <p:nvPr/>
        </p:nvSpPr>
        <p:spPr>
          <a:xfrm rot="19185060">
            <a:off x="3721282" y="4748765"/>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12" name="Oval 11"/>
          <p:cNvSpPr/>
          <p:nvPr/>
        </p:nvSpPr>
        <p:spPr>
          <a:xfrm rot="537587">
            <a:off x="3742534" y="315630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3" name="Right Arrow 12"/>
          <p:cNvSpPr/>
          <p:nvPr/>
        </p:nvSpPr>
        <p:spPr>
          <a:xfrm rot="19810082">
            <a:off x="3668830" y="2890403"/>
            <a:ext cx="868584" cy="231832"/>
          </a:xfrm>
          <a:prstGeom prst="rightArrow">
            <a:avLst>
              <a:gd name="adj1" fmla="val 50000"/>
              <a:gd name="adj2" fmla="val 475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4" name="Oval 13"/>
          <p:cNvSpPr/>
          <p:nvPr/>
        </p:nvSpPr>
        <p:spPr>
          <a:xfrm rot="537587">
            <a:off x="3852769" y="3083678"/>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5" name="Oval 14"/>
          <p:cNvSpPr/>
          <p:nvPr/>
        </p:nvSpPr>
        <p:spPr>
          <a:xfrm rot="537587">
            <a:off x="4311504" y="2828547"/>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6" name="Oval 15"/>
          <p:cNvSpPr/>
          <p:nvPr/>
        </p:nvSpPr>
        <p:spPr>
          <a:xfrm rot="537587">
            <a:off x="4215395" y="2879019"/>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7" name="Oval 16"/>
          <p:cNvSpPr/>
          <p:nvPr/>
        </p:nvSpPr>
        <p:spPr>
          <a:xfrm rot="537587">
            <a:off x="4101006" y="295161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8" name="Oval 17"/>
          <p:cNvSpPr/>
          <p:nvPr/>
        </p:nvSpPr>
        <p:spPr>
          <a:xfrm rot="537587">
            <a:off x="3987991" y="3030165"/>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19" name="Right Arrow 18"/>
          <p:cNvSpPr/>
          <p:nvPr/>
        </p:nvSpPr>
        <p:spPr>
          <a:xfrm rot="3394172">
            <a:off x="4343083" y="3093810"/>
            <a:ext cx="682163" cy="231832"/>
          </a:xfrm>
          <a:prstGeom prst="rightArrow">
            <a:avLst>
              <a:gd name="adj1" fmla="val 50000"/>
              <a:gd name="adj2" fmla="val 47510"/>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0" name="Oval 19"/>
          <p:cNvSpPr/>
          <p:nvPr/>
        </p:nvSpPr>
        <p:spPr>
          <a:xfrm rot="537587">
            <a:off x="4497220" y="293882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1" name="Oval 20"/>
          <p:cNvSpPr/>
          <p:nvPr/>
        </p:nvSpPr>
        <p:spPr>
          <a:xfrm rot="537587">
            <a:off x="4546592" y="3026270"/>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2" name="Oval 21"/>
          <p:cNvSpPr/>
          <p:nvPr/>
        </p:nvSpPr>
        <p:spPr>
          <a:xfrm rot="537587">
            <a:off x="4602240" y="3118345"/>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3" name="Oval 22"/>
          <p:cNvSpPr/>
          <p:nvPr/>
        </p:nvSpPr>
        <p:spPr>
          <a:xfrm rot="537587">
            <a:off x="4663560" y="3196152"/>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4" name="Oval 23"/>
          <p:cNvSpPr/>
          <p:nvPr/>
        </p:nvSpPr>
        <p:spPr>
          <a:xfrm rot="537587">
            <a:off x="4708825" y="3273960"/>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5" name="Oval 24"/>
          <p:cNvSpPr/>
          <p:nvPr/>
        </p:nvSpPr>
        <p:spPr>
          <a:xfrm rot="537587">
            <a:off x="4766076" y="3356974"/>
            <a:ext cx="72834" cy="61018"/>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GB" sz="770">
              <a:solidFill>
                <a:prstClr val="white"/>
              </a:solidFill>
            </a:endParaRPr>
          </a:p>
        </p:txBody>
      </p:sp>
      <p:sp>
        <p:nvSpPr>
          <p:cNvPr id="26" name="TextBox 25"/>
          <p:cNvSpPr txBox="1"/>
          <p:nvPr/>
        </p:nvSpPr>
        <p:spPr>
          <a:xfrm>
            <a:off x="4968814" y="3623248"/>
            <a:ext cx="5681094" cy="715837"/>
          </a:xfrm>
          <a:prstGeom prst="rect">
            <a:avLst/>
          </a:prstGeom>
          <a:noFill/>
        </p:spPr>
        <p:txBody>
          <a:bodyPr wrap="square" rtlCol="0">
            <a:spAutoFit/>
          </a:bodyPr>
          <a:lstStyle/>
          <a:p>
            <a:pPr defTabSz="689719"/>
            <a:r>
              <a:rPr lang="fa-IR" sz="1411" b="1" dirty="0">
                <a:solidFill>
                  <a:srgbClr val="C00000"/>
                </a:solidFill>
                <a:cs typeface="B Homa" panose="00000400000000000000" pitchFamily="2" charset="-78"/>
              </a:rPr>
              <a:t>نکته: </a:t>
            </a:r>
            <a:r>
              <a:rPr lang="fa-IR" sz="1283" dirty="0">
                <a:solidFill>
                  <a:prstClr val="black"/>
                </a:solidFill>
                <a:cs typeface="B Homa" panose="00000400000000000000" pitchFamily="2" charset="-78"/>
              </a:rPr>
              <a:t>فضای سبز با مساحت تقریبا بالا نیاز مردم را به این کاربری جواب داده است.</a:t>
            </a:r>
          </a:p>
          <a:p>
            <a:pPr defTabSz="689719"/>
            <a:r>
              <a:rPr lang="fa-IR" sz="1283" dirty="0">
                <a:solidFill>
                  <a:prstClr val="black"/>
                </a:solidFill>
                <a:cs typeface="B Homa" panose="00000400000000000000" pitchFamily="2" charset="-78"/>
              </a:rPr>
              <a:t>- استفاده از قسمت های خالی منطقه به عنوان محل بازیافت زباله ها </a:t>
            </a:r>
          </a:p>
          <a:p>
            <a:pPr defTabSz="689719"/>
            <a:endParaRPr lang="fa-IR" sz="1358" dirty="0">
              <a:solidFill>
                <a:prstClr val="black"/>
              </a:solidFill>
              <a:cs typeface="B Homa" panose="00000400000000000000" pitchFamily="2" charset="-78"/>
            </a:endParaRPr>
          </a:p>
        </p:txBody>
      </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l="14788" b="26328"/>
          <a:stretch/>
        </p:blipFill>
        <p:spPr>
          <a:xfrm>
            <a:off x="6142181" y="1160887"/>
            <a:ext cx="1636787" cy="1083055"/>
          </a:xfrm>
          <a:prstGeom prst="rect">
            <a:avLst/>
          </a:prstGeom>
          <a:ln w="28575">
            <a:solidFill>
              <a:srgbClr val="F0155D"/>
            </a:solidFill>
          </a:ln>
        </p:spPr>
      </p:pic>
      <p:cxnSp>
        <p:nvCxnSpPr>
          <p:cNvPr id="33" name="Straight Connector 32"/>
          <p:cNvCxnSpPr/>
          <p:nvPr/>
        </p:nvCxnSpPr>
        <p:spPr>
          <a:xfrm flipH="1">
            <a:off x="3214534" y="923320"/>
            <a:ext cx="1214095" cy="0"/>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p:cNvCxnSpPr/>
          <p:nvPr/>
        </p:nvCxnSpPr>
        <p:spPr>
          <a:xfrm>
            <a:off x="3227804" y="923320"/>
            <a:ext cx="0" cy="292714"/>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p:cNvCxnSpPr/>
          <p:nvPr/>
        </p:nvCxnSpPr>
        <p:spPr>
          <a:xfrm flipH="1">
            <a:off x="7527856" y="3188270"/>
            <a:ext cx="2102999" cy="0"/>
          </a:xfrm>
          <a:prstGeom prst="line">
            <a:avLst/>
          </a:prstGeom>
        </p:spPr>
        <p:style>
          <a:lnRef idx="3">
            <a:schemeClr val="dk1"/>
          </a:lnRef>
          <a:fillRef idx="0">
            <a:schemeClr val="dk1"/>
          </a:fillRef>
          <a:effectRef idx="2">
            <a:schemeClr val="dk1"/>
          </a:effectRef>
          <a:fontRef idx="minor">
            <a:schemeClr val="tx1"/>
          </a:fontRef>
        </p:style>
      </p:cxnSp>
      <p:sp>
        <p:nvSpPr>
          <p:cNvPr id="37" name="TextBox 36"/>
          <p:cNvSpPr txBox="1"/>
          <p:nvPr/>
        </p:nvSpPr>
        <p:spPr>
          <a:xfrm>
            <a:off x="2282097" y="2068888"/>
            <a:ext cx="354355"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1</a:t>
            </a:r>
            <a:endParaRPr lang="en-US" sz="962" b="1" dirty="0">
              <a:solidFill>
                <a:prstClr val="black"/>
              </a:solidFill>
              <a:cs typeface="B Homa" panose="00000400000000000000" pitchFamily="2" charset="-78"/>
            </a:endParaRPr>
          </a:p>
        </p:txBody>
      </p:sp>
      <p:pic>
        <p:nvPicPr>
          <p:cNvPr id="38" name="Content Placeholder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7921" y="543716"/>
            <a:ext cx="1600286" cy="1167667"/>
          </a:xfrm>
          <a:prstGeom prst="rect">
            <a:avLst/>
          </a:prstGeom>
          <a:ln w="28575">
            <a:solidFill>
              <a:srgbClr val="F0155D"/>
            </a:solidFill>
          </a:ln>
        </p:spPr>
      </p:pic>
      <p:cxnSp>
        <p:nvCxnSpPr>
          <p:cNvPr id="39" name="Straight Connector 38"/>
          <p:cNvCxnSpPr/>
          <p:nvPr/>
        </p:nvCxnSpPr>
        <p:spPr>
          <a:xfrm>
            <a:off x="4928086" y="1573704"/>
            <a:ext cx="0" cy="292714"/>
          </a:xfrm>
          <a:prstGeom prst="line">
            <a:avLst/>
          </a:prstGeom>
        </p:spPr>
        <p:style>
          <a:lnRef idx="3">
            <a:schemeClr val="dk1"/>
          </a:lnRef>
          <a:fillRef idx="0">
            <a:schemeClr val="dk1"/>
          </a:fillRef>
          <a:effectRef idx="2">
            <a:schemeClr val="dk1"/>
          </a:effectRef>
          <a:fontRef idx="minor">
            <a:schemeClr val="tx1"/>
          </a:fontRef>
        </p:style>
      </p:cxnSp>
      <p:cxnSp>
        <p:nvCxnSpPr>
          <p:cNvPr id="40" name="Straight Connector 39"/>
          <p:cNvCxnSpPr/>
          <p:nvPr/>
        </p:nvCxnSpPr>
        <p:spPr>
          <a:xfrm flipH="1">
            <a:off x="4928086" y="1866417"/>
            <a:ext cx="1214095" cy="0"/>
          </a:xfrm>
          <a:prstGeom prst="line">
            <a:avLst/>
          </a:prstGeom>
        </p:spPr>
        <p:style>
          <a:lnRef idx="3">
            <a:schemeClr val="dk1"/>
          </a:lnRef>
          <a:fillRef idx="0">
            <a:schemeClr val="dk1"/>
          </a:fillRef>
          <a:effectRef idx="2">
            <a:schemeClr val="dk1"/>
          </a:effectRef>
          <a:fontRef idx="minor">
            <a:schemeClr val="tx1"/>
          </a:fontRef>
        </p:style>
      </p:cxnSp>
      <p:cxnSp>
        <p:nvCxnSpPr>
          <p:cNvPr id="41" name="Straight Connector 40"/>
          <p:cNvCxnSpPr/>
          <p:nvPr/>
        </p:nvCxnSpPr>
        <p:spPr>
          <a:xfrm>
            <a:off x="6881788" y="2224088"/>
            <a:ext cx="0" cy="292714"/>
          </a:xfrm>
          <a:prstGeom prst="line">
            <a:avLst/>
          </a:prstGeom>
        </p:spPr>
        <p:style>
          <a:lnRef idx="3">
            <a:schemeClr val="dk1"/>
          </a:lnRef>
          <a:fillRef idx="0">
            <a:schemeClr val="dk1"/>
          </a:fillRef>
          <a:effectRef idx="2">
            <a:schemeClr val="dk1"/>
          </a:effectRef>
          <a:fontRef idx="minor">
            <a:schemeClr val="tx1"/>
          </a:fontRef>
        </p:style>
      </p:cxnSp>
      <p:pic>
        <p:nvPicPr>
          <p:cNvPr id="42" name="Picture 41"/>
          <p:cNvPicPr>
            <a:picLocks noChangeAspect="1"/>
          </p:cNvPicPr>
          <p:nvPr/>
        </p:nvPicPr>
        <p:blipFill rotWithShape="1">
          <a:blip r:embed="rId6" cstate="print">
            <a:extLst>
              <a:ext uri="{28A0092B-C50C-407E-A947-70E740481C1C}">
                <a14:useLocalDpi xmlns:a14="http://schemas.microsoft.com/office/drawing/2010/main" val="0"/>
              </a:ext>
            </a:extLst>
          </a:blip>
          <a:srcRect l="24442" t="1" b="2586"/>
          <a:stretch/>
        </p:blipFill>
        <p:spPr>
          <a:xfrm>
            <a:off x="6331749" y="2533265"/>
            <a:ext cx="1447219" cy="1050909"/>
          </a:xfrm>
          <a:prstGeom prst="rect">
            <a:avLst/>
          </a:prstGeom>
          <a:ln w="28575">
            <a:solidFill>
              <a:srgbClr val="F0155D"/>
            </a:solidFill>
          </a:ln>
        </p:spPr>
      </p:pic>
      <p:pic>
        <p:nvPicPr>
          <p:cNvPr id="43" name="Picture 42"/>
          <p:cNvPicPr>
            <a:picLocks noChangeAspect="1"/>
          </p:cNvPicPr>
          <p:nvPr/>
        </p:nvPicPr>
        <p:blipFill rotWithShape="1">
          <a:blip r:embed="rId7" cstate="print">
            <a:extLst>
              <a:ext uri="{28A0092B-C50C-407E-A947-70E740481C1C}">
                <a14:useLocalDpi xmlns:a14="http://schemas.microsoft.com/office/drawing/2010/main" val="0"/>
              </a:ext>
            </a:extLst>
          </a:blip>
          <a:srcRect l="29515"/>
          <a:stretch/>
        </p:blipFill>
        <p:spPr>
          <a:xfrm>
            <a:off x="7873536" y="2533266"/>
            <a:ext cx="1411641" cy="1047897"/>
          </a:xfrm>
          <a:prstGeom prst="rect">
            <a:avLst/>
          </a:prstGeom>
          <a:ln w="28575">
            <a:solidFill>
              <a:srgbClr val="F0155D"/>
            </a:solidFill>
          </a:ln>
        </p:spPr>
      </p:pic>
      <p:pic>
        <p:nvPicPr>
          <p:cNvPr id="44" name="Picture 43"/>
          <p:cNvPicPr>
            <a:picLocks noChangeAspect="1"/>
          </p:cNvPicPr>
          <p:nvPr/>
        </p:nvPicPr>
        <p:blipFill rotWithShape="1">
          <a:blip r:embed="rId8" cstate="print">
            <a:extLst>
              <a:ext uri="{28A0092B-C50C-407E-A947-70E740481C1C}">
                <a14:useLocalDpi xmlns:a14="http://schemas.microsoft.com/office/drawing/2010/main" val="0"/>
              </a:ext>
            </a:extLst>
          </a:blip>
          <a:srcRect l="25653"/>
          <a:stretch/>
        </p:blipFill>
        <p:spPr>
          <a:xfrm>
            <a:off x="9361351" y="2546513"/>
            <a:ext cx="1310453" cy="1007251"/>
          </a:xfrm>
          <a:prstGeom prst="rect">
            <a:avLst/>
          </a:prstGeom>
          <a:ln w="28575">
            <a:solidFill>
              <a:srgbClr val="F0155D"/>
            </a:solidFill>
          </a:ln>
        </p:spPr>
      </p:pic>
      <p:sp>
        <p:nvSpPr>
          <p:cNvPr id="47" name="TextBox 46"/>
          <p:cNvSpPr txBox="1"/>
          <p:nvPr/>
        </p:nvSpPr>
        <p:spPr>
          <a:xfrm>
            <a:off x="6513488" y="6087323"/>
            <a:ext cx="3872123" cy="696153"/>
          </a:xfrm>
          <a:prstGeom prst="rect">
            <a:avLst/>
          </a:prstGeom>
          <a:noFill/>
        </p:spPr>
        <p:txBody>
          <a:bodyPr wrap="square" rtlCol="0">
            <a:spAutoFit/>
          </a:bodyPr>
          <a:lstStyle/>
          <a:p>
            <a:pPr defTabSz="689719"/>
            <a:r>
              <a:rPr lang="fa-IR" sz="1411" dirty="0">
                <a:solidFill>
                  <a:srgbClr val="C00000"/>
                </a:solidFill>
                <a:cs typeface="B Homa" panose="00000400000000000000" pitchFamily="2" charset="-78"/>
              </a:rPr>
              <a:t>نکته: </a:t>
            </a:r>
            <a:r>
              <a:rPr lang="fa-IR" sz="1155" dirty="0">
                <a:solidFill>
                  <a:prstClr val="black"/>
                </a:solidFill>
                <a:cs typeface="B Homa" panose="00000400000000000000" pitchFamily="2" charset="-78"/>
              </a:rPr>
              <a:t>لبه سبز به عنوان پارک خطی در این خیابان باعث میشود که آلودگی صوتی و هوا کمتر به لایه های مسکونی پشتی نفوذ کند. </a:t>
            </a:r>
          </a:p>
          <a:p>
            <a:pPr defTabSz="689719"/>
            <a:endParaRPr lang="fa-IR" sz="1358" dirty="0">
              <a:solidFill>
                <a:prstClr val="black"/>
              </a:solidFill>
              <a:cs typeface="Mj_Bassam" panose="00000400000000000000" pitchFamily="2" charset="-78"/>
            </a:endParaRPr>
          </a:p>
        </p:txBody>
      </p:sp>
      <p:pic>
        <p:nvPicPr>
          <p:cNvPr id="48" name="Content Placeholder 7"/>
          <p:cNvPicPr>
            <a:picLocks noChangeAspect="1"/>
          </p:cNvPicPr>
          <p:nvPr/>
        </p:nvPicPr>
        <p:blipFill rotWithShape="1">
          <a:blip r:embed="rId9" cstate="print">
            <a:extLst>
              <a:ext uri="{28A0092B-C50C-407E-A947-70E740481C1C}">
                <a14:useLocalDpi xmlns:a14="http://schemas.microsoft.com/office/drawing/2010/main" val="0"/>
              </a:ext>
            </a:extLst>
          </a:blip>
          <a:srcRect l="22184"/>
          <a:stretch/>
        </p:blipFill>
        <p:spPr>
          <a:xfrm>
            <a:off x="6276156" y="4132011"/>
            <a:ext cx="1607970" cy="1035105"/>
          </a:xfrm>
          <a:prstGeom prst="rect">
            <a:avLst/>
          </a:prstGeom>
        </p:spPr>
      </p:pic>
      <p:pic>
        <p:nvPicPr>
          <p:cNvPr id="49" name="Picture 48"/>
          <p:cNvPicPr>
            <a:picLocks noChangeAspect="1"/>
          </p:cNvPicPr>
          <p:nvPr/>
        </p:nvPicPr>
        <p:blipFill rotWithShape="1">
          <a:blip r:embed="rId10" cstate="print">
            <a:extLst>
              <a:ext uri="{28A0092B-C50C-407E-A947-70E740481C1C}">
                <a14:useLocalDpi xmlns:a14="http://schemas.microsoft.com/office/drawing/2010/main" val="0"/>
              </a:ext>
            </a:extLst>
          </a:blip>
          <a:srcRect l="32508"/>
          <a:stretch/>
        </p:blipFill>
        <p:spPr>
          <a:xfrm>
            <a:off x="9456107" y="5246927"/>
            <a:ext cx="1343195" cy="837929"/>
          </a:xfrm>
          <a:prstGeom prst="rect">
            <a:avLst/>
          </a:prstGeom>
        </p:spPr>
      </p:pic>
      <p:pic>
        <p:nvPicPr>
          <p:cNvPr id="50" name="Picture 2" descr="E:\term 4\tarahi shahri\att\IMAG1475.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9280" t="1" b="-5759"/>
          <a:stretch/>
        </p:blipFill>
        <p:spPr bwMode="auto">
          <a:xfrm>
            <a:off x="7985524" y="5231944"/>
            <a:ext cx="1357338" cy="91347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descr="E:\term 4\tarahi shahri\att\IMAG1477.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3281"/>
          <a:stretch/>
        </p:blipFill>
        <p:spPr bwMode="auto">
          <a:xfrm>
            <a:off x="6331749" y="5291898"/>
            <a:ext cx="1540532" cy="792958"/>
          </a:xfrm>
          <a:prstGeom prst="rect">
            <a:avLst/>
          </a:prstGeom>
          <a:noFill/>
          <a:extLst>
            <a:ext uri="{909E8E84-426E-40DD-AFC4-6F175D3DCCD1}">
              <a14:hiddenFill xmlns:a14="http://schemas.microsoft.com/office/drawing/2010/main">
                <a:solidFill>
                  <a:srgbClr val="FFFFFF"/>
                </a:solidFill>
              </a14:hiddenFill>
            </a:ext>
          </a:extLst>
        </p:spPr>
      </p:pic>
      <p:pic>
        <p:nvPicPr>
          <p:cNvPr id="52" name="Content Placeholder 6"/>
          <p:cNvPicPr>
            <a:picLocks noChangeAspect="1"/>
          </p:cNvPicPr>
          <p:nvPr/>
        </p:nvPicPr>
        <p:blipFill rotWithShape="1">
          <a:blip r:embed="rId13" cstate="print">
            <a:extLst>
              <a:ext uri="{28A0092B-C50C-407E-A947-70E740481C1C}">
                <a14:useLocalDpi xmlns:a14="http://schemas.microsoft.com/office/drawing/2010/main" val="0"/>
              </a:ext>
            </a:extLst>
          </a:blip>
          <a:srcRect l="27482"/>
          <a:stretch/>
        </p:blipFill>
        <p:spPr>
          <a:xfrm>
            <a:off x="7931179" y="4122783"/>
            <a:ext cx="1466029" cy="1044334"/>
          </a:xfrm>
          <a:prstGeom prst="rect">
            <a:avLst/>
          </a:prstGeom>
        </p:spPr>
      </p:pic>
      <p:pic>
        <p:nvPicPr>
          <p:cNvPr id="53" name="Picture 52"/>
          <p:cNvPicPr>
            <a:picLocks noChangeAspect="1"/>
          </p:cNvPicPr>
          <p:nvPr/>
        </p:nvPicPr>
        <p:blipFill rotWithShape="1">
          <a:blip r:embed="rId14" cstate="print">
            <a:extLst>
              <a:ext uri="{28A0092B-C50C-407E-A947-70E740481C1C}">
                <a14:useLocalDpi xmlns:a14="http://schemas.microsoft.com/office/drawing/2010/main" val="0"/>
              </a:ext>
            </a:extLst>
          </a:blip>
          <a:srcRect l="31276"/>
          <a:stretch/>
        </p:blipFill>
        <p:spPr>
          <a:xfrm>
            <a:off x="9456106" y="4109803"/>
            <a:ext cx="1349814" cy="1069533"/>
          </a:xfrm>
          <a:prstGeom prst="rect">
            <a:avLst/>
          </a:prstGeom>
        </p:spPr>
      </p:pic>
      <p:pic>
        <p:nvPicPr>
          <p:cNvPr id="54" name="Content Placeholder 6"/>
          <p:cNvPicPr>
            <a:picLocks noChangeAspect="1"/>
          </p:cNvPicPr>
          <p:nvPr/>
        </p:nvPicPr>
        <p:blipFill rotWithShape="1">
          <a:blip r:embed="rId15" cstate="print">
            <a:extLst>
              <a:ext uri="{28A0092B-C50C-407E-A947-70E740481C1C}">
                <a14:useLocalDpi xmlns:a14="http://schemas.microsoft.com/office/drawing/2010/main" val="0"/>
              </a:ext>
            </a:extLst>
          </a:blip>
          <a:srcRect l="26404" b="31808"/>
          <a:stretch/>
        </p:blipFill>
        <p:spPr>
          <a:xfrm>
            <a:off x="2503038" y="1167759"/>
            <a:ext cx="1646167" cy="1104604"/>
          </a:xfrm>
          <a:prstGeom prst="rect">
            <a:avLst/>
          </a:prstGeom>
          <a:ln w="28575">
            <a:solidFill>
              <a:srgbClr val="F0155D"/>
            </a:solidFill>
          </a:ln>
        </p:spPr>
      </p:pic>
      <p:sp>
        <p:nvSpPr>
          <p:cNvPr id="55" name="TextBox 54"/>
          <p:cNvSpPr txBox="1"/>
          <p:nvPr/>
        </p:nvSpPr>
        <p:spPr>
          <a:xfrm>
            <a:off x="6257709" y="6050384"/>
            <a:ext cx="354355"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12</a:t>
            </a:r>
            <a:endParaRPr lang="en-US" sz="962" b="1" dirty="0">
              <a:solidFill>
                <a:prstClr val="black"/>
              </a:solidFill>
              <a:cs typeface="B Homa" panose="00000400000000000000" pitchFamily="2" charset="-78"/>
            </a:endParaRPr>
          </a:p>
        </p:txBody>
      </p:sp>
      <p:sp>
        <p:nvSpPr>
          <p:cNvPr id="56" name="TextBox 55"/>
          <p:cNvSpPr txBox="1"/>
          <p:nvPr/>
        </p:nvSpPr>
        <p:spPr>
          <a:xfrm>
            <a:off x="4643402" y="442590"/>
            <a:ext cx="6116444" cy="605550"/>
          </a:xfrm>
          <a:prstGeom prst="rect">
            <a:avLst/>
          </a:prstGeom>
          <a:noFill/>
        </p:spPr>
        <p:txBody>
          <a:bodyPr wrap="square" rtlCol="0">
            <a:spAutoFit/>
          </a:bodyPr>
          <a:lstStyle/>
          <a:p>
            <a:pPr defTabSz="689719"/>
            <a:r>
              <a:rPr lang="fa-IR" sz="2052" dirty="0">
                <a:solidFill>
                  <a:prstClr val="black"/>
                </a:solidFill>
                <a:cs typeface="AFSANEH" panose="02000700000000000000" pitchFamily="2" charset="-78"/>
              </a:rPr>
              <a:t>بعد زیبایی شناختی: </a:t>
            </a:r>
            <a:r>
              <a:rPr lang="fa-IR" sz="1283" dirty="0">
                <a:solidFill>
                  <a:srgbClr val="F0155D"/>
                </a:solidFill>
                <a:cs typeface="AFSANEH" panose="02000700000000000000" pitchFamily="2" charset="-78"/>
              </a:rPr>
              <a:t>دیدها (</a:t>
            </a:r>
            <a:r>
              <a:rPr lang="fa-IR" sz="1283" dirty="0">
                <a:solidFill>
                  <a:srgbClr val="F0155D"/>
                </a:solidFill>
                <a:cs typeface="AFSANEH" panose="02000700000000000000" pitchFamily="2" charset="-78"/>
              </a:rPr>
              <a:t>سریال </a:t>
            </a:r>
            <a:r>
              <a:rPr lang="fa-IR" sz="1283" dirty="0">
                <a:solidFill>
                  <a:srgbClr val="F0155D"/>
                </a:solidFill>
                <a:cs typeface="AFSANEH" panose="02000700000000000000" pitchFamily="2" charset="-78"/>
              </a:rPr>
              <a:t>ویژن)</a:t>
            </a:r>
            <a:endParaRPr lang="en-US" sz="1283" dirty="0">
              <a:solidFill>
                <a:srgbClr val="F0155D"/>
              </a:solidFill>
              <a:cs typeface="AFSANEH" panose="02000700000000000000" pitchFamily="2" charset="-78"/>
            </a:endParaRPr>
          </a:p>
          <a:p>
            <a:pPr algn="l" defTabSz="689719" rtl="0"/>
            <a:r>
              <a:rPr lang="fa-IR" sz="1283" dirty="0">
                <a:solidFill>
                  <a:srgbClr val="F0155D"/>
                </a:solidFill>
                <a:cs typeface="AFSANEH" panose="02000700000000000000" pitchFamily="2" charset="-78"/>
              </a:rPr>
              <a:t> </a:t>
            </a:r>
            <a:endParaRPr lang="en-US" sz="1283" dirty="0">
              <a:solidFill>
                <a:srgbClr val="F0155D"/>
              </a:solidFill>
              <a:cs typeface="AFSANEH" panose="02000700000000000000" pitchFamily="2" charset="-78"/>
            </a:endParaRPr>
          </a:p>
        </p:txBody>
      </p:sp>
      <p:sp>
        <p:nvSpPr>
          <p:cNvPr id="57" name="Rectangle 56"/>
          <p:cNvSpPr/>
          <p:nvPr/>
        </p:nvSpPr>
        <p:spPr>
          <a:xfrm>
            <a:off x="1461740" y="6442535"/>
            <a:ext cx="389850"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17</a:t>
            </a:r>
            <a:endParaRPr lang="en-US" sz="2052" dirty="0">
              <a:solidFill>
                <a:prstClr val="white"/>
              </a:solidFill>
              <a:cs typeface="Dast Nevis" panose="03000400000000000000" pitchFamily="66" charset="-78"/>
            </a:endParaRPr>
          </a:p>
        </p:txBody>
      </p:sp>
      <p:sp>
        <p:nvSpPr>
          <p:cNvPr id="58" name="TextBox 57"/>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59" name="Object 58"/>
          <p:cNvGraphicFramePr>
            <a:graphicFrameLocks noChangeAspect="1"/>
          </p:cNvGraphicFramePr>
          <p:nvPr>
            <p:extLst/>
          </p:nvPr>
        </p:nvGraphicFramePr>
        <p:xfrm>
          <a:off x="1585131" y="3015400"/>
          <a:ext cx="344596" cy="627575"/>
        </p:xfrm>
        <a:graphic>
          <a:graphicData uri="http://schemas.openxmlformats.org/presentationml/2006/ole">
            <mc:AlternateContent xmlns:mc="http://schemas.openxmlformats.org/markup-compatibility/2006">
              <mc:Choice xmlns:v="urn:schemas-microsoft-com:vml" Requires="v">
                <p:oleObj spid="_x0000_s16386" name="Image" r:id="rId16" imgW="719280" imgH="1310400" progId="Photoshop.Image.13">
                  <p:embed/>
                </p:oleObj>
              </mc:Choice>
              <mc:Fallback>
                <p:oleObj name="Image" r:id="rId16" imgW="719280" imgH="1310400" progId="Photoshop.Image.13">
                  <p:embed/>
                  <p:pic>
                    <p:nvPicPr>
                      <p:cNvPr id="0" name=""/>
                      <p:cNvPicPr/>
                      <p:nvPr/>
                    </p:nvPicPr>
                    <p:blipFill>
                      <a:blip r:embed="rId17"/>
                      <a:stretch>
                        <a:fillRect/>
                      </a:stretch>
                    </p:blipFill>
                    <p:spPr>
                      <a:xfrm>
                        <a:off x="15851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3932530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54260" y="140475"/>
            <a:ext cx="3613716" cy="536429"/>
          </a:xfrm>
          <a:prstGeom prst="rect">
            <a:avLst/>
          </a:prstGeom>
          <a:noFill/>
        </p:spPr>
        <p:txBody>
          <a:bodyPr wrap="square" rtlCol="0">
            <a:spAutoFit/>
          </a:bodyPr>
          <a:lstStyle/>
          <a:p>
            <a:pPr algn="l" defTabSz="689719" rtl="0"/>
            <a:r>
              <a:rPr lang="fa-IR" sz="2886" dirty="0">
                <a:solidFill>
                  <a:prstClr val="black"/>
                </a:solidFill>
                <a:cs typeface="A EntezareZohoor 1 **" panose="00000700000000000000" pitchFamily="2" charset="-78"/>
              </a:rPr>
              <a:t>فهرست</a:t>
            </a:r>
            <a:endParaRPr lang="en-US" sz="2886" dirty="0">
              <a:solidFill>
                <a:prstClr val="black"/>
              </a:solidFill>
              <a:cs typeface="A EntezareZohoor 1 **" panose="00000700000000000000" pitchFamily="2" charset="-78"/>
            </a:endParaRPr>
          </a:p>
        </p:txBody>
      </p:sp>
      <p:sp>
        <p:nvSpPr>
          <p:cNvPr id="6" name="TextBox 5"/>
          <p:cNvSpPr txBox="1"/>
          <p:nvPr/>
        </p:nvSpPr>
        <p:spPr>
          <a:xfrm>
            <a:off x="9368951" y="1506771"/>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معرفی محدوده</a:t>
            </a:r>
            <a:endParaRPr lang="en-US" sz="1668" dirty="0">
              <a:solidFill>
                <a:prstClr val="black"/>
              </a:solidFill>
              <a:cs typeface="B Homa" panose="00000400000000000000" pitchFamily="2" charset="-78"/>
            </a:endParaRPr>
          </a:p>
        </p:txBody>
      </p:sp>
      <p:sp>
        <p:nvSpPr>
          <p:cNvPr id="7" name="TextBox 6"/>
          <p:cNvSpPr txBox="1"/>
          <p:nvPr/>
        </p:nvSpPr>
        <p:spPr>
          <a:xfrm>
            <a:off x="8738761" y="1835784"/>
            <a:ext cx="2699642"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ابعاد و مولفه های طراحی</a:t>
            </a:r>
            <a:endParaRPr lang="en-US" sz="1668" dirty="0">
              <a:solidFill>
                <a:prstClr val="black"/>
              </a:solidFill>
              <a:cs typeface="B Homa" panose="00000400000000000000" pitchFamily="2" charset="-78"/>
            </a:endParaRPr>
          </a:p>
        </p:txBody>
      </p:sp>
      <p:sp>
        <p:nvSpPr>
          <p:cNvPr id="8" name="TextBox 7"/>
          <p:cNvSpPr txBox="1"/>
          <p:nvPr/>
        </p:nvSpPr>
        <p:spPr>
          <a:xfrm>
            <a:off x="9504270" y="2171681"/>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بعد عملکردی</a:t>
            </a:r>
            <a:endParaRPr lang="en-US" sz="1668" dirty="0">
              <a:solidFill>
                <a:prstClr val="black"/>
              </a:solidFill>
              <a:cs typeface="B Homa" panose="00000400000000000000" pitchFamily="2" charset="-78"/>
            </a:endParaRPr>
          </a:p>
        </p:txBody>
      </p:sp>
      <p:sp>
        <p:nvSpPr>
          <p:cNvPr id="9" name="TextBox 8"/>
          <p:cNvSpPr txBox="1"/>
          <p:nvPr/>
        </p:nvSpPr>
        <p:spPr>
          <a:xfrm>
            <a:off x="9023437" y="2609891"/>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کاربری اراضی زمین</a:t>
            </a:r>
            <a:endParaRPr lang="en-US" sz="1358" dirty="0">
              <a:solidFill>
                <a:prstClr val="black"/>
              </a:solidFill>
              <a:cs typeface="B Homa" panose="00000400000000000000" pitchFamily="2" charset="-78"/>
            </a:endParaRPr>
          </a:p>
        </p:txBody>
      </p:sp>
      <p:sp>
        <p:nvSpPr>
          <p:cNvPr id="10" name="TextBox 9"/>
          <p:cNvSpPr txBox="1"/>
          <p:nvPr/>
        </p:nvSpPr>
        <p:spPr>
          <a:xfrm>
            <a:off x="8838847" y="2914240"/>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حمل و نقل و دسترسی</a:t>
            </a:r>
            <a:endParaRPr lang="en-US" sz="1358" dirty="0">
              <a:solidFill>
                <a:prstClr val="black"/>
              </a:solidFill>
              <a:cs typeface="B Homa" panose="00000400000000000000" pitchFamily="2" charset="-78"/>
            </a:endParaRPr>
          </a:p>
        </p:txBody>
      </p:sp>
      <p:sp>
        <p:nvSpPr>
          <p:cNvPr id="11" name="TextBox 10"/>
          <p:cNvSpPr txBox="1"/>
          <p:nvPr/>
        </p:nvSpPr>
        <p:spPr>
          <a:xfrm>
            <a:off x="9753017" y="3195088"/>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امنیت</a:t>
            </a:r>
            <a:endParaRPr lang="en-US" sz="1358" dirty="0">
              <a:solidFill>
                <a:prstClr val="black"/>
              </a:solidFill>
              <a:cs typeface="B Homa" panose="00000400000000000000" pitchFamily="2" charset="-78"/>
            </a:endParaRPr>
          </a:p>
        </p:txBody>
      </p:sp>
      <p:sp>
        <p:nvSpPr>
          <p:cNvPr id="12" name="TextBox 11"/>
          <p:cNvSpPr txBox="1"/>
          <p:nvPr/>
        </p:nvSpPr>
        <p:spPr>
          <a:xfrm>
            <a:off x="9417124" y="3532081"/>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تعداد طبقات</a:t>
            </a:r>
            <a:endParaRPr lang="en-US" sz="1358" dirty="0">
              <a:solidFill>
                <a:prstClr val="black"/>
              </a:solidFill>
              <a:cs typeface="B Homa" panose="00000400000000000000" pitchFamily="2" charset="-78"/>
            </a:endParaRPr>
          </a:p>
        </p:txBody>
      </p:sp>
      <p:sp>
        <p:nvSpPr>
          <p:cNvPr id="13" name="TextBox 12"/>
          <p:cNvSpPr txBox="1"/>
          <p:nvPr/>
        </p:nvSpPr>
        <p:spPr>
          <a:xfrm>
            <a:off x="9111635" y="3857568"/>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کیفیت و قدمت بنا</a:t>
            </a:r>
            <a:endParaRPr lang="en-US" sz="1358" dirty="0">
              <a:solidFill>
                <a:prstClr val="black"/>
              </a:solidFill>
              <a:cs typeface="B Homa" panose="00000400000000000000" pitchFamily="2" charset="-78"/>
            </a:endParaRPr>
          </a:p>
        </p:txBody>
      </p:sp>
      <p:sp>
        <p:nvSpPr>
          <p:cNvPr id="14" name="TextBox 13"/>
          <p:cNvSpPr txBox="1"/>
          <p:nvPr/>
        </p:nvSpPr>
        <p:spPr>
          <a:xfrm>
            <a:off x="3719482" y="1520229"/>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بعد زیست محیطی</a:t>
            </a:r>
            <a:endParaRPr lang="en-US" sz="1668" dirty="0">
              <a:solidFill>
                <a:prstClr val="black"/>
              </a:solidFill>
              <a:cs typeface="B Homa" panose="00000400000000000000" pitchFamily="2" charset="-78"/>
            </a:endParaRPr>
          </a:p>
        </p:txBody>
      </p:sp>
      <p:sp>
        <p:nvSpPr>
          <p:cNvPr id="15" name="TextBox 14"/>
          <p:cNvSpPr txBox="1"/>
          <p:nvPr/>
        </p:nvSpPr>
        <p:spPr>
          <a:xfrm>
            <a:off x="9678845" y="4194461"/>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فعالیت</a:t>
            </a:r>
            <a:endParaRPr lang="en-US" sz="1358" dirty="0">
              <a:solidFill>
                <a:prstClr val="black"/>
              </a:solidFill>
              <a:cs typeface="B Homa" panose="00000400000000000000" pitchFamily="2" charset="-78"/>
            </a:endParaRPr>
          </a:p>
        </p:txBody>
      </p:sp>
      <p:sp>
        <p:nvSpPr>
          <p:cNvPr id="16" name="TextBox 15"/>
          <p:cNvSpPr txBox="1"/>
          <p:nvPr/>
        </p:nvSpPr>
        <p:spPr>
          <a:xfrm>
            <a:off x="9111635" y="4596175"/>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بعد زیبایی شناختی</a:t>
            </a:r>
            <a:endParaRPr lang="en-US" sz="1668" dirty="0">
              <a:solidFill>
                <a:prstClr val="black"/>
              </a:solidFill>
              <a:cs typeface="B Homa" panose="00000400000000000000" pitchFamily="2" charset="-78"/>
            </a:endParaRPr>
          </a:p>
        </p:txBody>
      </p:sp>
      <p:sp>
        <p:nvSpPr>
          <p:cNvPr id="17" name="TextBox 16"/>
          <p:cNvSpPr txBox="1"/>
          <p:nvPr/>
        </p:nvSpPr>
        <p:spPr>
          <a:xfrm>
            <a:off x="8990427" y="5087817"/>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کیفیت کالبدی محیط</a:t>
            </a:r>
            <a:endParaRPr lang="en-US" sz="1358" dirty="0">
              <a:solidFill>
                <a:prstClr val="black"/>
              </a:solidFill>
              <a:cs typeface="B Homa" panose="00000400000000000000" pitchFamily="2" charset="-78"/>
            </a:endParaRPr>
          </a:p>
        </p:txBody>
      </p:sp>
      <p:sp>
        <p:nvSpPr>
          <p:cNvPr id="18" name="TextBox 17"/>
          <p:cNvSpPr txBox="1"/>
          <p:nvPr/>
        </p:nvSpPr>
        <p:spPr>
          <a:xfrm>
            <a:off x="9208802" y="5386472"/>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استخوان بندی</a:t>
            </a:r>
            <a:endParaRPr lang="en-US" sz="1358" dirty="0">
              <a:solidFill>
                <a:prstClr val="black"/>
              </a:solidFill>
              <a:cs typeface="B Homa" panose="00000400000000000000" pitchFamily="2" charset="-78"/>
            </a:endParaRPr>
          </a:p>
        </p:txBody>
      </p:sp>
      <p:sp>
        <p:nvSpPr>
          <p:cNvPr id="19" name="TextBox 18"/>
          <p:cNvSpPr txBox="1"/>
          <p:nvPr/>
        </p:nvSpPr>
        <p:spPr>
          <a:xfrm>
            <a:off x="9718626" y="5714506"/>
            <a:ext cx="1759558"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دیدها</a:t>
            </a:r>
            <a:endParaRPr lang="en-US" sz="1358" dirty="0">
              <a:solidFill>
                <a:prstClr val="black"/>
              </a:solidFill>
              <a:cs typeface="B Homa" panose="00000400000000000000" pitchFamily="2" charset="-78"/>
            </a:endParaRPr>
          </a:p>
        </p:txBody>
      </p:sp>
      <p:sp>
        <p:nvSpPr>
          <p:cNvPr id="20" name="TextBox 19"/>
          <p:cNvSpPr txBox="1"/>
          <p:nvPr/>
        </p:nvSpPr>
        <p:spPr>
          <a:xfrm>
            <a:off x="4226264" y="1940322"/>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عناصر لینچ</a:t>
            </a:r>
            <a:endParaRPr lang="en-US" sz="1668" dirty="0">
              <a:solidFill>
                <a:prstClr val="black"/>
              </a:solidFill>
              <a:cs typeface="B Homa" panose="00000400000000000000" pitchFamily="2" charset="-78"/>
            </a:endParaRPr>
          </a:p>
        </p:txBody>
      </p:sp>
      <p:sp>
        <p:nvSpPr>
          <p:cNvPr id="21" name="TextBox 20"/>
          <p:cNvSpPr txBox="1"/>
          <p:nvPr/>
        </p:nvSpPr>
        <p:spPr>
          <a:xfrm>
            <a:off x="3907403" y="2298784"/>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استراتژیک پلان</a:t>
            </a:r>
            <a:endParaRPr lang="en-US" sz="1668" dirty="0">
              <a:solidFill>
                <a:prstClr val="black"/>
              </a:solidFill>
              <a:cs typeface="B Homa" panose="00000400000000000000" pitchFamily="2" charset="-78"/>
            </a:endParaRPr>
          </a:p>
        </p:txBody>
      </p:sp>
      <p:sp>
        <p:nvSpPr>
          <p:cNvPr id="22" name="TextBox 21"/>
          <p:cNvSpPr txBox="1"/>
          <p:nvPr/>
        </p:nvSpPr>
        <p:spPr>
          <a:xfrm>
            <a:off x="4408416" y="2906413"/>
            <a:ext cx="1759558" cy="437812"/>
          </a:xfrm>
          <a:prstGeom prst="rect">
            <a:avLst/>
          </a:prstGeom>
          <a:noFill/>
        </p:spPr>
        <p:txBody>
          <a:bodyPr wrap="square" rtlCol="0">
            <a:spAutoFit/>
          </a:bodyPr>
          <a:lstStyle/>
          <a:p>
            <a:pPr algn="l" defTabSz="689719" rtl="0"/>
            <a:r>
              <a:rPr lang="fa-IR" sz="2245" dirty="0">
                <a:solidFill>
                  <a:srgbClr val="F1155D"/>
                </a:solidFill>
                <a:cs typeface="B Homa" panose="00000400000000000000" pitchFamily="2" charset="-78"/>
              </a:rPr>
              <a:t>طراحی</a:t>
            </a:r>
            <a:endParaRPr lang="en-US" sz="2245" dirty="0">
              <a:solidFill>
                <a:srgbClr val="F1155D"/>
              </a:solidFill>
              <a:cs typeface="B Homa" panose="00000400000000000000" pitchFamily="2" charset="-78"/>
            </a:endParaRPr>
          </a:p>
        </p:txBody>
      </p:sp>
      <p:sp>
        <p:nvSpPr>
          <p:cNvPr id="23" name="TextBox 22"/>
          <p:cNvSpPr txBox="1"/>
          <p:nvPr/>
        </p:nvSpPr>
        <p:spPr>
          <a:xfrm>
            <a:off x="4285548" y="3521150"/>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پلاک بندی</a:t>
            </a:r>
            <a:endParaRPr lang="en-US" sz="1668" dirty="0">
              <a:solidFill>
                <a:prstClr val="black"/>
              </a:solidFill>
              <a:cs typeface="B Homa" panose="00000400000000000000" pitchFamily="2" charset="-78"/>
            </a:endParaRPr>
          </a:p>
        </p:txBody>
      </p:sp>
      <p:sp>
        <p:nvSpPr>
          <p:cNvPr id="24" name="TextBox 23"/>
          <p:cNvSpPr txBox="1"/>
          <p:nvPr/>
        </p:nvSpPr>
        <p:spPr>
          <a:xfrm>
            <a:off x="4158378" y="3855894"/>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کاربری زمین</a:t>
            </a:r>
            <a:endParaRPr lang="en-US" sz="1668" dirty="0">
              <a:solidFill>
                <a:prstClr val="black"/>
              </a:solidFill>
              <a:cs typeface="B Homa" panose="00000400000000000000" pitchFamily="2" charset="-78"/>
            </a:endParaRPr>
          </a:p>
        </p:txBody>
      </p:sp>
      <p:sp>
        <p:nvSpPr>
          <p:cNvPr id="25" name="TextBox 24"/>
          <p:cNvSpPr txBox="1"/>
          <p:nvPr/>
        </p:nvSpPr>
        <p:spPr>
          <a:xfrm>
            <a:off x="4242828" y="4203498"/>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جرم گذاری</a:t>
            </a:r>
            <a:endParaRPr lang="en-US" sz="1668" dirty="0">
              <a:solidFill>
                <a:prstClr val="black"/>
              </a:solidFill>
              <a:cs typeface="B Homa" panose="00000400000000000000" pitchFamily="2" charset="-78"/>
            </a:endParaRPr>
          </a:p>
        </p:txBody>
      </p:sp>
      <p:sp>
        <p:nvSpPr>
          <p:cNvPr id="26" name="TextBox 25"/>
          <p:cNvSpPr txBox="1"/>
          <p:nvPr/>
        </p:nvSpPr>
        <p:spPr>
          <a:xfrm>
            <a:off x="4230513" y="4554808"/>
            <a:ext cx="1759558"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تعداد طبقات</a:t>
            </a:r>
            <a:endParaRPr lang="en-US" sz="1668" dirty="0">
              <a:solidFill>
                <a:prstClr val="black"/>
              </a:solidFill>
              <a:cs typeface="B Homa" panose="00000400000000000000" pitchFamily="2" charset="-78"/>
            </a:endParaRPr>
          </a:p>
        </p:txBody>
      </p:sp>
      <p:sp>
        <p:nvSpPr>
          <p:cNvPr id="27" name="TextBox 26"/>
          <p:cNvSpPr txBox="1"/>
          <p:nvPr/>
        </p:nvSpPr>
        <p:spPr>
          <a:xfrm>
            <a:off x="9678845" y="977929"/>
            <a:ext cx="1759558" cy="437812"/>
          </a:xfrm>
          <a:prstGeom prst="rect">
            <a:avLst/>
          </a:prstGeom>
          <a:noFill/>
        </p:spPr>
        <p:txBody>
          <a:bodyPr wrap="square" rtlCol="0">
            <a:spAutoFit/>
          </a:bodyPr>
          <a:lstStyle/>
          <a:p>
            <a:pPr algn="l" defTabSz="689719" rtl="0"/>
            <a:r>
              <a:rPr lang="fa-IR" sz="2245" dirty="0">
                <a:solidFill>
                  <a:srgbClr val="F1155D"/>
                </a:solidFill>
                <a:cs typeface="B Homa" panose="00000400000000000000" pitchFamily="2" charset="-78"/>
              </a:rPr>
              <a:t>شناخت</a:t>
            </a:r>
            <a:endParaRPr lang="en-US" sz="2245" dirty="0">
              <a:solidFill>
                <a:srgbClr val="F1155D"/>
              </a:solidFill>
              <a:cs typeface="B Homa" panose="00000400000000000000" pitchFamily="2" charset="-78"/>
            </a:endParaRPr>
          </a:p>
        </p:txBody>
      </p:sp>
      <p:sp>
        <p:nvSpPr>
          <p:cNvPr id="28" name="TextBox 27"/>
          <p:cNvSpPr txBox="1"/>
          <p:nvPr/>
        </p:nvSpPr>
        <p:spPr>
          <a:xfrm>
            <a:off x="6691463" y="1506771"/>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a:t>
            </a:r>
            <a:endParaRPr lang="en-US" sz="1668" dirty="0">
              <a:solidFill>
                <a:prstClr val="black"/>
              </a:solidFill>
              <a:cs typeface="Dast Nevis" panose="03000400000000000000" pitchFamily="66" charset="-78"/>
            </a:endParaRPr>
          </a:p>
        </p:txBody>
      </p:sp>
      <p:sp>
        <p:nvSpPr>
          <p:cNvPr id="29" name="TextBox 28"/>
          <p:cNvSpPr txBox="1"/>
          <p:nvPr/>
        </p:nvSpPr>
        <p:spPr>
          <a:xfrm>
            <a:off x="6701384" y="1859695"/>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a:t>
            </a:r>
            <a:endParaRPr lang="en-US" sz="1668" dirty="0">
              <a:solidFill>
                <a:prstClr val="black"/>
              </a:solidFill>
              <a:cs typeface="Dast Nevis" panose="03000400000000000000" pitchFamily="66" charset="-78"/>
            </a:endParaRPr>
          </a:p>
        </p:txBody>
      </p:sp>
      <p:sp>
        <p:nvSpPr>
          <p:cNvPr id="30" name="TextBox 29"/>
          <p:cNvSpPr txBox="1"/>
          <p:nvPr/>
        </p:nvSpPr>
        <p:spPr>
          <a:xfrm>
            <a:off x="6739635" y="2212430"/>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3</a:t>
            </a:r>
            <a:endParaRPr lang="en-US" sz="1668" dirty="0">
              <a:solidFill>
                <a:prstClr val="black"/>
              </a:solidFill>
              <a:cs typeface="Dast Nevis" panose="03000400000000000000" pitchFamily="66" charset="-78"/>
            </a:endParaRPr>
          </a:p>
        </p:txBody>
      </p:sp>
      <p:sp>
        <p:nvSpPr>
          <p:cNvPr id="31" name="TextBox 30"/>
          <p:cNvSpPr txBox="1"/>
          <p:nvPr/>
        </p:nvSpPr>
        <p:spPr>
          <a:xfrm>
            <a:off x="6764118" y="2615624"/>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3</a:t>
            </a:r>
            <a:endParaRPr lang="en-US" sz="1668" dirty="0">
              <a:solidFill>
                <a:prstClr val="black"/>
              </a:solidFill>
              <a:cs typeface="Dast Nevis" panose="03000400000000000000" pitchFamily="66" charset="-78"/>
            </a:endParaRPr>
          </a:p>
        </p:txBody>
      </p:sp>
      <p:sp>
        <p:nvSpPr>
          <p:cNvPr id="32" name="TextBox 31"/>
          <p:cNvSpPr txBox="1"/>
          <p:nvPr/>
        </p:nvSpPr>
        <p:spPr>
          <a:xfrm>
            <a:off x="6775814" y="2919465"/>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6</a:t>
            </a:r>
            <a:endParaRPr lang="en-US" sz="1668" dirty="0">
              <a:solidFill>
                <a:prstClr val="black"/>
              </a:solidFill>
              <a:cs typeface="Dast Nevis" panose="03000400000000000000" pitchFamily="66" charset="-78"/>
            </a:endParaRPr>
          </a:p>
        </p:txBody>
      </p:sp>
      <p:sp>
        <p:nvSpPr>
          <p:cNvPr id="33" name="TextBox 32"/>
          <p:cNvSpPr txBox="1"/>
          <p:nvPr/>
        </p:nvSpPr>
        <p:spPr>
          <a:xfrm>
            <a:off x="6789649" y="3208456"/>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7</a:t>
            </a:r>
            <a:endParaRPr lang="en-US" sz="1668" dirty="0">
              <a:solidFill>
                <a:prstClr val="black"/>
              </a:solidFill>
              <a:cs typeface="Dast Nevis" panose="03000400000000000000" pitchFamily="66" charset="-78"/>
            </a:endParaRPr>
          </a:p>
        </p:txBody>
      </p:sp>
      <p:sp>
        <p:nvSpPr>
          <p:cNvPr id="34" name="TextBox 33"/>
          <p:cNvSpPr txBox="1"/>
          <p:nvPr/>
        </p:nvSpPr>
        <p:spPr>
          <a:xfrm>
            <a:off x="6826781" y="3496454"/>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8</a:t>
            </a:r>
            <a:endParaRPr lang="en-US" sz="1668" dirty="0">
              <a:solidFill>
                <a:prstClr val="black"/>
              </a:solidFill>
              <a:cs typeface="Dast Nevis" panose="03000400000000000000" pitchFamily="66" charset="-78"/>
            </a:endParaRPr>
          </a:p>
        </p:txBody>
      </p:sp>
      <p:sp>
        <p:nvSpPr>
          <p:cNvPr id="35" name="TextBox 34"/>
          <p:cNvSpPr txBox="1"/>
          <p:nvPr/>
        </p:nvSpPr>
        <p:spPr>
          <a:xfrm>
            <a:off x="6826781" y="3836466"/>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9</a:t>
            </a:r>
            <a:endParaRPr lang="en-US" sz="1668" dirty="0">
              <a:solidFill>
                <a:prstClr val="black"/>
              </a:solidFill>
              <a:cs typeface="Dast Nevis" panose="03000400000000000000" pitchFamily="66" charset="-78"/>
            </a:endParaRPr>
          </a:p>
        </p:txBody>
      </p:sp>
      <p:sp>
        <p:nvSpPr>
          <p:cNvPr id="36" name="TextBox 35"/>
          <p:cNvSpPr txBox="1"/>
          <p:nvPr/>
        </p:nvSpPr>
        <p:spPr>
          <a:xfrm>
            <a:off x="6826781" y="4176478"/>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10</a:t>
            </a:r>
            <a:endParaRPr lang="en-US" sz="1668" dirty="0">
              <a:solidFill>
                <a:prstClr val="black"/>
              </a:solidFill>
              <a:cs typeface="Dast Nevis" panose="03000400000000000000" pitchFamily="66" charset="-78"/>
            </a:endParaRPr>
          </a:p>
        </p:txBody>
      </p:sp>
      <p:sp>
        <p:nvSpPr>
          <p:cNvPr id="37" name="TextBox 36"/>
          <p:cNvSpPr txBox="1"/>
          <p:nvPr/>
        </p:nvSpPr>
        <p:spPr>
          <a:xfrm>
            <a:off x="6839565" y="4593756"/>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11</a:t>
            </a:r>
            <a:endParaRPr lang="en-US" sz="1668" dirty="0">
              <a:solidFill>
                <a:prstClr val="black"/>
              </a:solidFill>
              <a:cs typeface="Dast Nevis" panose="03000400000000000000" pitchFamily="66" charset="-78"/>
            </a:endParaRPr>
          </a:p>
        </p:txBody>
      </p:sp>
      <p:sp>
        <p:nvSpPr>
          <p:cNvPr id="38" name="TextBox 37"/>
          <p:cNvSpPr txBox="1"/>
          <p:nvPr/>
        </p:nvSpPr>
        <p:spPr>
          <a:xfrm>
            <a:off x="6892932" y="5052125"/>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11</a:t>
            </a:r>
            <a:endParaRPr lang="en-US" sz="1668" dirty="0">
              <a:solidFill>
                <a:prstClr val="black"/>
              </a:solidFill>
              <a:cs typeface="Dast Nevis" panose="03000400000000000000" pitchFamily="66" charset="-78"/>
            </a:endParaRPr>
          </a:p>
        </p:txBody>
      </p:sp>
      <p:sp>
        <p:nvSpPr>
          <p:cNvPr id="39" name="TextBox 38"/>
          <p:cNvSpPr txBox="1"/>
          <p:nvPr/>
        </p:nvSpPr>
        <p:spPr>
          <a:xfrm>
            <a:off x="6904628" y="5350142"/>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12</a:t>
            </a:r>
            <a:endParaRPr lang="en-US" sz="1668" dirty="0">
              <a:solidFill>
                <a:prstClr val="black"/>
              </a:solidFill>
              <a:cs typeface="Dast Nevis" panose="03000400000000000000" pitchFamily="66" charset="-78"/>
            </a:endParaRPr>
          </a:p>
        </p:txBody>
      </p:sp>
      <p:sp>
        <p:nvSpPr>
          <p:cNvPr id="40" name="TextBox 39"/>
          <p:cNvSpPr txBox="1"/>
          <p:nvPr/>
        </p:nvSpPr>
        <p:spPr>
          <a:xfrm>
            <a:off x="6960126" y="5698171"/>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13</a:t>
            </a:r>
            <a:endParaRPr lang="en-US" sz="1668" dirty="0">
              <a:solidFill>
                <a:prstClr val="black"/>
              </a:solidFill>
              <a:cs typeface="Dast Nevis" panose="03000400000000000000" pitchFamily="66" charset="-78"/>
            </a:endParaRPr>
          </a:p>
        </p:txBody>
      </p:sp>
      <p:sp>
        <p:nvSpPr>
          <p:cNvPr id="41" name="TextBox 40"/>
          <p:cNvSpPr txBox="1"/>
          <p:nvPr/>
        </p:nvSpPr>
        <p:spPr>
          <a:xfrm>
            <a:off x="1750724" y="1537951"/>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18</a:t>
            </a:r>
            <a:endParaRPr lang="en-US" sz="1668" dirty="0">
              <a:solidFill>
                <a:prstClr val="black"/>
              </a:solidFill>
              <a:cs typeface="Dast Nevis" panose="03000400000000000000" pitchFamily="66" charset="-78"/>
            </a:endParaRPr>
          </a:p>
        </p:txBody>
      </p:sp>
      <p:sp>
        <p:nvSpPr>
          <p:cNvPr id="42" name="TextBox 41"/>
          <p:cNvSpPr txBox="1"/>
          <p:nvPr/>
        </p:nvSpPr>
        <p:spPr>
          <a:xfrm>
            <a:off x="1750724" y="1968537"/>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19</a:t>
            </a:r>
            <a:endParaRPr lang="en-US" sz="1668" dirty="0">
              <a:solidFill>
                <a:prstClr val="black"/>
              </a:solidFill>
              <a:cs typeface="Dast Nevis" panose="03000400000000000000" pitchFamily="66" charset="-78"/>
            </a:endParaRPr>
          </a:p>
        </p:txBody>
      </p:sp>
      <p:sp>
        <p:nvSpPr>
          <p:cNvPr id="43" name="TextBox 42"/>
          <p:cNvSpPr txBox="1"/>
          <p:nvPr/>
        </p:nvSpPr>
        <p:spPr>
          <a:xfrm>
            <a:off x="1750724" y="2337235"/>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20</a:t>
            </a:r>
            <a:endParaRPr lang="en-US" sz="1668" dirty="0">
              <a:solidFill>
                <a:prstClr val="black"/>
              </a:solidFill>
              <a:cs typeface="Dast Nevis" panose="03000400000000000000" pitchFamily="66" charset="-78"/>
            </a:endParaRPr>
          </a:p>
        </p:txBody>
      </p:sp>
      <p:sp>
        <p:nvSpPr>
          <p:cNvPr id="44" name="TextBox 43"/>
          <p:cNvSpPr txBox="1"/>
          <p:nvPr/>
        </p:nvSpPr>
        <p:spPr>
          <a:xfrm>
            <a:off x="1846527" y="3551387"/>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21</a:t>
            </a:r>
            <a:endParaRPr lang="en-US" sz="1668" dirty="0">
              <a:solidFill>
                <a:prstClr val="black"/>
              </a:solidFill>
              <a:cs typeface="Dast Nevis" panose="03000400000000000000" pitchFamily="66" charset="-78"/>
            </a:endParaRPr>
          </a:p>
        </p:txBody>
      </p:sp>
      <p:sp>
        <p:nvSpPr>
          <p:cNvPr id="45" name="TextBox 44"/>
          <p:cNvSpPr txBox="1"/>
          <p:nvPr/>
        </p:nvSpPr>
        <p:spPr>
          <a:xfrm>
            <a:off x="1846527" y="3915906"/>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22</a:t>
            </a:r>
            <a:endParaRPr lang="en-US" sz="1668" dirty="0">
              <a:solidFill>
                <a:prstClr val="black"/>
              </a:solidFill>
              <a:cs typeface="Dast Nevis" panose="03000400000000000000" pitchFamily="66" charset="-78"/>
            </a:endParaRPr>
          </a:p>
        </p:txBody>
      </p:sp>
      <p:sp>
        <p:nvSpPr>
          <p:cNvPr id="46" name="TextBox 45"/>
          <p:cNvSpPr txBox="1"/>
          <p:nvPr/>
        </p:nvSpPr>
        <p:spPr>
          <a:xfrm>
            <a:off x="1857012" y="4250759"/>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23</a:t>
            </a:r>
            <a:endParaRPr lang="en-US" sz="1668" dirty="0">
              <a:solidFill>
                <a:prstClr val="black"/>
              </a:solidFill>
              <a:cs typeface="Dast Nevis" panose="03000400000000000000" pitchFamily="66" charset="-78"/>
            </a:endParaRPr>
          </a:p>
        </p:txBody>
      </p:sp>
      <p:sp>
        <p:nvSpPr>
          <p:cNvPr id="47" name="TextBox 46"/>
          <p:cNvSpPr txBox="1"/>
          <p:nvPr/>
        </p:nvSpPr>
        <p:spPr>
          <a:xfrm>
            <a:off x="1868708" y="4554808"/>
            <a:ext cx="3557268" cy="349006"/>
          </a:xfrm>
          <a:prstGeom prst="rect">
            <a:avLst/>
          </a:prstGeom>
          <a:noFill/>
        </p:spPr>
        <p:txBody>
          <a:bodyPr wrap="square" rtlCol="0">
            <a:spAutoFit/>
          </a:bodyPr>
          <a:lstStyle/>
          <a:p>
            <a:pPr algn="l" defTabSz="689719" rtl="0"/>
            <a:r>
              <a:rPr lang="fa-IR" sz="1358" dirty="0">
                <a:solidFill>
                  <a:prstClr val="black"/>
                </a:solidFill>
              </a:rPr>
              <a:t>..............................................</a:t>
            </a:r>
            <a:r>
              <a:rPr lang="fa-IR" sz="1668" dirty="0">
                <a:solidFill>
                  <a:prstClr val="black"/>
                </a:solidFill>
                <a:cs typeface="Dast Nevis" panose="03000400000000000000" pitchFamily="66" charset="-78"/>
              </a:rPr>
              <a:t>24</a:t>
            </a:r>
            <a:endParaRPr lang="en-US" sz="1668" dirty="0">
              <a:solidFill>
                <a:prstClr val="black"/>
              </a:solidFill>
              <a:cs typeface="Dast Nevis" panose="03000400000000000000" pitchFamily="66" charset="-78"/>
            </a:endParaRPr>
          </a:p>
        </p:txBody>
      </p:sp>
    </p:spTree>
    <p:extLst>
      <p:ext uri="{BB962C8B-B14F-4D97-AF65-F5344CB8AC3E}">
        <p14:creationId xmlns:p14="http://schemas.microsoft.com/office/powerpoint/2010/main" val="20810888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7446869" y="373637"/>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بعد زیست محیطی</a:t>
            </a:r>
            <a:endParaRPr lang="en-US" sz="1411" dirty="0">
              <a:solidFill>
                <a:srgbClr val="F0155D"/>
              </a:solidFill>
              <a:cs typeface="AFSANEH" panose="02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59581" y="2316163"/>
            <a:ext cx="3302657" cy="3754695"/>
          </a:xfrm>
          <a:prstGeom prst="rect">
            <a:avLst/>
          </a:prstGeom>
        </p:spPr>
      </p:pic>
      <p:sp>
        <p:nvSpPr>
          <p:cNvPr id="8" name="TextBox 7"/>
          <p:cNvSpPr txBox="1"/>
          <p:nvPr/>
        </p:nvSpPr>
        <p:spPr>
          <a:xfrm rot="3292640">
            <a:off x="4476945" y="3145299"/>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9" name="TextBox 8"/>
          <p:cNvSpPr txBox="1"/>
          <p:nvPr/>
        </p:nvSpPr>
        <p:spPr>
          <a:xfrm rot="19549148">
            <a:off x="5012141" y="5197192"/>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10" name="TextBox 9"/>
          <p:cNvSpPr txBox="1"/>
          <p:nvPr/>
        </p:nvSpPr>
        <p:spPr>
          <a:xfrm rot="19814759">
            <a:off x="3210237" y="2975874"/>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11" name="TextBox 10"/>
          <p:cNvSpPr txBox="1"/>
          <p:nvPr/>
        </p:nvSpPr>
        <p:spPr>
          <a:xfrm rot="19185060">
            <a:off x="3721282" y="4748765"/>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t="23589"/>
          <a:stretch/>
        </p:blipFill>
        <p:spPr>
          <a:xfrm>
            <a:off x="2715861" y="724529"/>
            <a:ext cx="2447554" cy="1057546"/>
          </a:xfrm>
          <a:prstGeom prst="rect">
            <a:avLst/>
          </a:prstGeom>
          <a:ln w="38100">
            <a:solidFill>
              <a:srgbClr val="F82C5D"/>
            </a:solidFill>
          </a:ln>
        </p:spPr>
      </p:pic>
      <p:sp>
        <p:nvSpPr>
          <p:cNvPr id="13" name="TextBox 12"/>
          <p:cNvSpPr txBox="1"/>
          <p:nvPr/>
        </p:nvSpPr>
        <p:spPr>
          <a:xfrm>
            <a:off x="5181950" y="1409848"/>
            <a:ext cx="2508569" cy="684611"/>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معبر تنگ و باریک و با ارتفاع زیاد باعث شده است تا ساختمان های پشتی به ندرت از نوز خورشید جنوب استفاده کنند.</a:t>
            </a:r>
            <a:endParaRPr lang="en-US" sz="1283" dirty="0">
              <a:solidFill>
                <a:prstClr val="black"/>
              </a:solidFill>
              <a:cs typeface="B Homa" panose="00000400000000000000" pitchFamily="2" charset="-78"/>
            </a:endParaRPr>
          </a:p>
        </p:txBody>
      </p:sp>
      <p:sp>
        <p:nvSpPr>
          <p:cNvPr id="14" name="Oval 13"/>
          <p:cNvSpPr/>
          <p:nvPr/>
        </p:nvSpPr>
        <p:spPr>
          <a:xfrm>
            <a:off x="3859603" y="3437144"/>
            <a:ext cx="217373" cy="255740"/>
          </a:xfrm>
          <a:prstGeom prst="ellipse">
            <a:avLst/>
          </a:prstGeom>
          <a:noFill/>
          <a:ln w="38100">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15" name="Straight Connector 14"/>
          <p:cNvCxnSpPr>
            <a:stCxn id="14" idx="0"/>
          </p:cNvCxnSpPr>
          <p:nvPr/>
        </p:nvCxnSpPr>
        <p:spPr>
          <a:xfrm flipH="1" flipV="1">
            <a:off x="3859604" y="1780096"/>
            <a:ext cx="108686" cy="1657048"/>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pic>
        <p:nvPicPr>
          <p:cNvPr id="16"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19014" y="2138295"/>
            <a:ext cx="2059067" cy="1185465"/>
          </a:xfrm>
          <a:prstGeom prst="rect">
            <a:avLst/>
          </a:prstGeom>
          <a:ln w="38100">
            <a:solidFill>
              <a:srgbClr val="F0155D"/>
            </a:solidFill>
          </a:ln>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69132" y="2153396"/>
            <a:ext cx="2042989" cy="1155262"/>
          </a:xfrm>
          <a:prstGeom prst="rect">
            <a:avLst/>
          </a:prstGeom>
          <a:ln w="38100">
            <a:solidFill>
              <a:srgbClr val="F0155D"/>
            </a:solidFill>
          </a:ln>
        </p:spPr>
      </p:pic>
      <p:sp>
        <p:nvSpPr>
          <p:cNvPr id="18" name="TextBox 17"/>
          <p:cNvSpPr txBox="1"/>
          <p:nvPr/>
        </p:nvSpPr>
        <p:spPr>
          <a:xfrm>
            <a:off x="6369131" y="3437144"/>
            <a:ext cx="4286901" cy="487185"/>
          </a:xfrm>
          <a:prstGeom prst="rect">
            <a:avLst/>
          </a:prstGeom>
          <a:noFill/>
        </p:spPr>
        <p:txBody>
          <a:bodyPr wrap="square" rtlCol="0">
            <a:spAutoFit/>
          </a:bodyPr>
          <a:lstStyle/>
          <a:p>
            <a:pPr algn="just" defTabSz="689719"/>
            <a:r>
              <a:rPr lang="fa-IR" sz="1283" dirty="0">
                <a:solidFill>
                  <a:prstClr val="black"/>
                </a:solidFill>
                <a:cs typeface="B Homa" panose="00000400000000000000" pitchFamily="2" charset="-78"/>
              </a:rPr>
              <a:t>جمع شدن آب های سطحی به دلیل کف سازی نداشتن برخی قسمت های موجود در مجتمع ها باعث ایجاد آلودگی میشود.</a:t>
            </a:r>
            <a:endParaRPr lang="en-US" sz="1283" dirty="0">
              <a:solidFill>
                <a:prstClr val="black"/>
              </a:solidFill>
              <a:cs typeface="B Homa" panose="00000400000000000000" pitchFamily="2" charset="-78"/>
            </a:endParaRPr>
          </a:p>
        </p:txBody>
      </p:sp>
      <p:pic>
        <p:nvPicPr>
          <p:cNvPr id="19" name="Content Placeholder 6"/>
          <p:cNvPicPr>
            <a:picLocks noChangeAspect="1"/>
          </p:cNvPicPr>
          <p:nvPr/>
        </p:nvPicPr>
        <p:blipFill rotWithShape="1">
          <a:blip r:embed="rId7" cstate="print">
            <a:extLst>
              <a:ext uri="{28A0092B-C50C-407E-A947-70E740481C1C}">
                <a14:useLocalDpi xmlns:a14="http://schemas.microsoft.com/office/drawing/2010/main" val="0"/>
              </a:ext>
            </a:extLst>
          </a:blip>
          <a:srcRect l="909" t="-303" r="-909" b="26599"/>
          <a:stretch/>
        </p:blipFill>
        <p:spPr>
          <a:xfrm>
            <a:off x="6503035" y="4019688"/>
            <a:ext cx="1887669" cy="1043471"/>
          </a:xfrm>
          <a:prstGeom prst="rect">
            <a:avLst/>
          </a:prstGeom>
          <a:ln w="38100">
            <a:solidFill>
              <a:srgbClr val="F0155D"/>
            </a:solidFill>
          </a:ln>
        </p:spPr>
      </p:pic>
      <p:sp>
        <p:nvSpPr>
          <p:cNvPr id="20" name="TextBox 19"/>
          <p:cNvSpPr txBox="1"/>
          <p:nvPr/>
        </p:nvSpPr>
        <p:spPr>
          <a:xfrm>
            <a:off x="8390704" y="4423090"/>
            <a:ext cx="1684801" cy="882036"/>
          </a:xfrm>
          <a:prstGeom prst="rect">
            <a:avLst/>
          </a:prstGeom>
          <a:noFill/>
        </p:spPr>
        <p:txBody>
          <a:bodyPr wrap="square" rtlCol="0">
            <a:spAutoFit/>
          </a:bodyPr>
          <a:lstStyle/>
          <a:p>
            <a:pPr defTabSz="689719" rtl="0"/>
            <a:r>
              <a:rPr lang="fa-IR" sz="1283" dirty="0">
                <a:solidFill>
                  <a:prstClr val="black"/>
                </a:solidFill>
                <a:cs typeface="B Homa" panose="00000400000000000000" pitchFamily="2" charset="-78"/>
              </a:rPr>
              <a:t>وجود زباله ها ی بازیافت  در محدوده کیفیت زیست محیطی محدوده را بالا برده است.</a:t>
            </a:r>
            <a:endParaRPr lang="en-US" sz="1283" dirty="0">
              <a:solidFill>
                <a:prstClr val="black"/>
              </a:solidFill>
              <a:cs typeface="B Homa" panose="00000400000000000000" pitchFamily="2" charset="-78"/>
            </a:endParaRPr>
          </a:p>
        </p:txBody>
      </p:sp>
      <p:sp>
        <p:nvSpPr>
          <p:cNvPr id="21" name="Oval 20"/>
          <p:cNvSpPr/>
          <p:nvPr/>
        </p:nvSpPr>
        <p:spPr>
          <a:xfrm>
            <a:off x="3754403" y="4073274"/>
            <a:ext cx="376916" cy="443442"/>
          </a:xfrm>
          <a:prstGeom prst="ellipse">
            <a:avLst/>
          </a:prstGeom>
          <a:noFill/>
          <a:ln w="38100">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23" name="Straight Connector 22"/>
          <p:cNvCxnSpPr>
            <a:stCxn id="21" idx="7"/>
          </p:cNvCxnSpPr>
          <p:nvPr/>
        </p:nvCxnSpPr>
        <p:spPr>
          <a:xfrm flipV="1">
            <a:off x="4076121" y="2808862"/>
            <a:ext cx="2252173" cy="1329353"/>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rot="3697124">
            <a:off x="4096067" y="2792758"/>
            <a:ext cx="220813" cy="458327"/>
          </a:xfrm>
          <a:prstGeom prst="ellipse">
            <a:avLst/>
          </a:prstGeom>
          <a:noFill/>
          <a:ln w="38100">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26" name="Straight Connector 25"/>
          <p:cNvCxnSpPr>
            <a:endCxn id="19" idx="1"/>
          </p:cNvCxnSpPr>
          <p:nvPr/>
        </p:nvCxnSpPr>
        <p:spPr>
          <a:xfrm>
            <a:off x="4299730" y="3109450"/>
            <a:ext cx="2203304" cy="1431973"/>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461740" y="6442535"/>
            <a:ext cx="394660"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18</a:t>
            </a:r>
            <a:endParaRPr lang="en-US" sz="2052" dirty="0">
              <a:solidFill>
                <a:prstClr val="white"/>
              </a:solidFill>
              <a:cs typeface="Dast Nevis" panose="03000400000000000000" pitchFamily="66" charset="-78"/>
            </a:endParaRPr>
          </a:p>
        </p:txBody>
      </p:sp>
      <p:sp>
        <p:nvSpPr>
          <p:cNvPr id="27" name="TextBox 26"/>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8" name="Object 27"/>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7410" name="Image" r:id="rId8" imgW="719280" imgH="1310400" progId="Photoshop.Image.13">
                  <p:embed/>
                </p:oleObj>
              </mc:Choice>
              <mc:Fallback>
                <p:oleObj name="Image" r:id="rId8" imgW="719280" imgH="1310400" progId="Photoshop.Image.13">
                  <p:embed/>
                  <p:pic>
                    <p:nvPicPr>
                      <p:cNvPr id="0" name=""/>
                      <p:cNvPicPr/>
                      <p:nvPr/>
                    </p:nvPicPr>
                    <p:blipFill>
                      <a:blip r:embed="rId9"/>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1534767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4530" y="2268248"/>
            <a:ext cx="3300338" cy="3752060"/>
          </a:xfrm>
          <a:prstGeom prst="rect">
            <a:avLst/>
          </a:prstGeom>
        </p:spPr>
      </p:pic>
      <p:sp>
        <p:nvSpPr>
          <p:cNvPr id="7" name="TextBox 6"/>
          <p:cNvSpPr txBox="1"/>
          <p:nvPr/>
        </p:nvSpPr>
        <p:spPr>
          <a:xfrm rot="3292640">
            <a:off x="3968851" y="2974302"/>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8" name="TextBox 7"/>
          <p:cNvSpPr txBox="1"/>
          <p:nvPr/>
        </p:nvSpPr>
        <p:spPr>
          <a:xfrm rot="19549148">
            <a:off x="4687453" y="5229683"/>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9" name="TextBox 8"/>
          <p:cNvSpPr txBox="1"/>
          <p:nvPr/>
        </p:nvSpPr>
        <p:spPr>
          <a:xfrm rot="19814759">
            <a:off x="3082733" y="2963124"/>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10" name="TextBox 9"/>
          <p:cNvSpPr txBox="1"/>
          <p:nvPr/>
        </p:nvSpPr>
        <p:spPr>
          <a:xfrm rot="19185060">
            <a:off x="3407891" y="4814381"/>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graphicFrame>
        <p:nvGraphicFramePr>
          <p:cNvPr id="4" name="Object 3"/>
          <p:cNvGraphicFramePr>
            <a:graphicFrameLocks noChangeAspect="1"/>
          </p:cNvGraphicFramePr>
          <p:nvPr>
            <p:extLst/>
          </p:nvPr>
        </p:nvGraphicFramePr>
        <p:xfrm>
          <a:off x="2181962" y="1960992"/>
          <a:ext cx="412770" cy="259228"/>
        </p:xfrm>
        <a:graphic>
          <a:graphicData uri="http://schemas.openxmlformats.org/presentationml/2006/ole">
            <mc:AlternateContent xmlns:mc="http://schemas.openxmlformats.org/markup-compatibility/2006">
              <mc:Choice xmlns:v="urn:schemas-microsoft-com:vml" Requires="v">
                <p:oleObj spid="_x0000_s18434" name="Image" r:id="rId4" imgW="329040" imgH="207000" progId="Photoshop.Image.13">
                  <p:embed/>
                </p:oleObj>
              </mc:Choice>
              <mc:Fallback>
                <p:oleObj name="Image" r:id="rId4" imgW="329040" imgH="207000" progId="Photoshop.Image.13">
                  <p:embed/>
                  <p:pic>
                    <p:nvPicPr>
                      <p:cNvPr id="0" name=""/>
                      <p:cNvPicPr/>
                      <p:nvPr/>
                    </p:nvPicPr>
                    <p:blipFill>
                      <a:blip r:embed="rId5"/>
                      <a:stretch>
                        <a:fillRect/>
                      </a:stretch>
                    </p:blipFill>
                    <p:spPr>
                      <a:xfrm>
                        <a:off x="2181962" y="1960992"/>
                        <a:ext cx="412770" cy="259228"/>
                      </a:xfrm>
                      <a:prstGeom prst="rect">
                        <a:avLst/>
                      </a:prstGeom>
                    </p:spPr>
                  </p:pic>
                </p:oleObj>
              </mc:Fallback>
            </mc:AlternateContent>
          </a:graphicData>
        </a:graphic>
      </p:graphicFrame>
      <p:graphicFrame>
        <p:nvGraphicFramePr>
          <p:cNvPr id="11" name="Object 10"/>
          <p:cNvGraphicFramePr>
            <a:graphicFrameLocks noChangeAspect="1"/>
          </p:cNvGraphicFramePr>
          <p:nvPr>
            <p:extLst/>
          </p:nvPr>
        </p:nvGraphicFramePr>
        <p:xfrm>
          <a:off x="2234238" y="2972551"/>
          <a:ext cx="352319" cy="253548"/>
        </p:xfrm>
        <a:graphic>
          <a:graphicData uri="http://schemas.openxmlformats.org/presentationml/2006/ole">
            <mc:AlternateContent xmlns:mc="http://schemas.openxmlformats.org/markup-compatibility/2006">
              <mc:Choice xmlns:v="urn:schemas-microsoft-com:vml" Requires="v">
                <p:oleObj spid="_x0000_s18435" name="Image" r:id="rId6" imgW="548640" imgH="396000" progId="Photoshop.Image.13">
                  <p:embed/>
                </p:oleObj>
              </mc:Choice>
              <mc:Fallback>
                <p:oleObj name="Image" r:id="rId6" imgW="548640" imgH="396000" progId="Photoshop.Image.13">
                  <p:embed/>
                  <p:pic>
                    <p:nvPicPr>
                      <p:cNvPr id="0" name=""/>
                      <p:cNvPicPr/>
                      <p:nvPr/>
                    </p:nvPicPr>
                    <p:blipFill>
                      <a:blip r:embed="rId7"/>
                      <a:stretch>
                        <a:fillRect/>
                      </a:stretch>
                    </p:blipFill>
                    <p:spPr>
                      <a:xfrm>
                        <a:off x="2234238" y="2972551"/>
                        <a:ext cx="352319" cy="253548"/>
                      </a:xfrm>
                      <a:prstGeom prst="rect">
                        <a:avLst/>
                      </a:prstGeom>
                    </p:spPr>
                  </p:pic>
                </p:oleObj>
              </mc:Fallback>
            </mc:AlternateContent>
          </a:graphicData>
        </a:graphic>
      </p:graphicFrame>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8108162">
            <a:off x="2250355" y="2271806"/>
            <a:ext cx="300131" cy="490755"/>
          </a:xfrm>
          <a:prstGeom prst="rect">
            <a:avLst/>
          </a:prstGeom>
        </p:spPr>
      </p:pic>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r="19835" b="12130"/>
          <a:stretch/>
        </p:blipFill>
        <p:spPr>
          <a:xfrm rot="2104123">
            <a:off x="2218601" y="2634870"/>
            <a:ext cx="363638" cy="278326"/>
          </a:xfrm>
          <a:prstGeom prst="rect">
            <a:avLst/>
          </a:prstGeom>
        </p:spPr>
      </p:pic>
      <p:sp>
        <p:nvSpPr>
          <p:cNvPr id="18" name="TextBox 17"/>
          <p:cNvSpPr txBox="1"/>
          <p:nvPr/>
        </p:nvSpPr>
        <p:spPr>
          <a:xfrm>
            <a:off x="1550819" y="1959936"/>
            <a:ext cx="1692359"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نشانه</a:t>
            </a:r>
            <a:endParaRPr lang="en-US" sz="1358" dirty="0">
              <a:solidFill>
                <a:prstClr val="black"/>
              </a:solidFill>
              <a:cs typeface="B Homa" panose="00000400000000000000" pitchFamily="2" charset="-78"/>
            </a:endParaRPr>
          </a:p>
        </p:txBody>
      </p:sp>
      <p:sp>
        <p:nvSpPr>
          <p:cNvPr id="19" name="TextBox 18"/>
          <p:cNvSpPr txBox="1"/>
          <p:nvPr/>
        </p:nvSpPr>
        <p:spPr>
          <a:xfrm>
            <a:off x="1713587" y="2947105"/>
            <a:ext cx="1692359"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گره</a:t>
            </a:r>
            <a:endParaRPr lang="en-US" sz="1358" dirty="0">
              <a:solidFill>
                <a:prstClr val="black"/>
              </a:solidFill>
              <a:cs typeface="B Homa" panose="00000400000000000000" pitchFamily="2" charset="-78"/>
            </a:endParaRPr>
          </a:p>
        </p:txBody>
      </p:sp>
      <p:sp>
        <p:nvSpPr>
          <p:cNvPr id="20" name="TextBox 19"/>
          <p:cNvSpPr txBox="1"/>
          <p:nvPr/>
        </p:nvSpPr>
        <p:spPr>
          <a:xfrm>
            <a:off x="1550819" y="2670091"/>
            <a:ext cx="631143" cy="447815"/>
          </a:xfrm>
          <a:prstGeom prst="rect">
            <a:avLst/>
          </a:prstGeom>
          <a:noFill/>
        </p:spPr>
        <p:txBody>
          <a:bodyPr wrap="square" rtlCol="0">
            <a:spAutoFit/>
          </a:bodyPr>
          <a:lstStyle/>
          <a:p>
            <a:pPr algn="l" defTabSz="689719" rtl="0"/>
            <a:r>
              <a:rPr lang="fa-IR" sz="1155" dirty="0">
                <a:solidFill>
                  <a:prstClr val="black"/>
                </a:solidFill>
                <a:cs typeface="B Homa" panose="00000400000000000000" pitchFamily="2" charset="-78"/>
              </a:rPr>
              <a:t>لبه مصنوع</a:t>
            </a:r>
            <a:endParaRPr lang="en-US" sz="1155" dirty="0">
              <a:solidFill>
                <a:prstClr val="black"/>
              </a:solidFill>
              <a:cs typeface="B Homa" panose="00000400000000000000" pitchFamily="2" charset="-78"/>
            </a:endParaRPr>
          </a:p>
        </p:txBody>
      </p:sp>
      <p:sp>
        <p:nvSpPr>
          <p:cNvPr id="21" name="TextBox 20"/>
          <p:cNvSpPr txBox="1"/>
          <p:nvPr/>
        </p:nvSpPr>
        <p:spPr>
          <a:xfrm>
            <a:off x="1489431" y="2419720"/>
            <a:ext cx="1692359" cy="270074"/>
          </a:xfrm>
          <a:prstGeom prst="rect">
            <a:avLst/>
          </a:prstGeom>
          <a:noFill/>
        </p:spPr>
        <p:txBody>
          <a:bodyPr wrap="square" rtlCol="0">
            <a:spAutoFit/>
          </a:bodyPr>
          <a:lstStyle/>
          <a:p>
            <a:pPr algn="l" defTabSz="689719" rtl="0"/>
            <a:r>
              <a:rPr lang="fa-IR" sz="1155" dirty="0">
                <a:solidFill>
                  <a:prstClr val="black"/>
                </a:solidFill>
                <a:cs typeface="B Homa" panose="00000400000000000000" pitchFamily="2" charset="-78"/>
              </a:rPr>
              <a:t>لبه طبیعی</a:t>
            </a:r>
            <a:endParaRPr lang="en-US" sz="1155" dirty="0">
              <a:solidFill>
                <a:prstClr val="black"/>
              </a:solidFill>
              <a:cs typeface="B Homa" panose="00000400000000000000" pitchFamily="2" charset="-78"/>
            </a:endParaRPr>
          </a:p>
        </p:txBody>
      </p:sp>
      <p:pic>
        <p:nvPicPr>
          <p:cNvPr id="22" name="Content Placeholder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62329" y="545856"/>
            <a:ext cx="2049879" cy="1159158"/>
          </a:xfrm>
          <a:prstGeom prst="rect">
            <a:avLst/>
          </a:prstGeom>
          <a:ln w="38100">
            <a:solidFill>
              <a:srgbClr val="F0155D"/>
            </a:solidFill>
          </a:ln>
        </p:spPr>
      </p:pic>
      <p:pic>
        <p:nvPicPr>
          <p:cNvPr id="23" name="Content Placeholder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38354" y="545856"/>
            <a:ext cx="2069866" cy="1170460"/>
          </a:xfrm>
          <a:prstGeom prst="rect">
            <a:avLst/>
          </a:prstGeom>
          <a:ln w="38100">
            <a:solidFill>
              <a:srgbClr val="F0155D"/>
            </a:solidFill>
          </a:ln>
        </p:spPr>
      </p:pic>
      <p:sp>
        <p:nvSpPr>
          <p:cNvPr id="24" name="TextBox 23"/>
          <p:cNvSpPr txBox="1"/>
          <p:nvPr/>
        </p:nvSpPr>
        <p:spPr>
          <a:xfrm>
            <a:off x="5352668" y="1776136"/>
            <a:ext cx="2473582"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گره میدان عفاف</a:t>
            </a:r>
            <a:endParaRPr lang="en-US" sz="1358" dirty="0">
              <a:solidFill>
                <a:prstClr val="black"/>
              </a:solidFill>
              <a:cs typeface="B Homa" panose="00000400000000000000" pitchFamily="2" charset="-78"/>
            </a:endParaRPr>
          </a:p>
        </p:txBody>
      </p:sp>
      <p:sp>
        <p:nvSpPr>
          <p:cNvPr id="25" name="TextBox 24"/>
          <p:cNvSpPr txBox="1"/>
          <p:nvPr/>
        </p:nvSpPr>
        <p:spPr>
          <a:xfrm>
            <a:off x="3181791" y="1771447"/>
            <a:ext cx="2473582" cy="301301"/>
          </a:xfrm>
          <a:prstGeom prst="rect">
            <a:avLst/>
          </a:prstGeom>
          <a:noFill/>
        </p:spPr>
        <p:txBody>
          <a:bodyPr wrap="square" rtlCol="0">
            <a:spAutoFit/>
          </a:bodyPr>
          <a:lstStyle/>
          <a:p>
            <a:pPr algn="l" defTabSz="689719" rtl="0"/>
            <a:r>
              <a:rPr lang="fa-IR" sz="1358" dirty="0">
                <a:solidFill>
                  <a:prstClr val="black"/>
                </a:solidFill>
                <a:cs typeface="B Homa" panose="00000400000000000000" pitchFamily="2" charset="-78"/>
              </a:rPr>
              <a:t>گره میدان حجاب</a:t>
            </a:r>
            <a:endParaRPr lang="en-US" sz="1358" dirty="0">
              <a:solidFill>
                <a:prstClr val="black"/>
              </a:solidFill>
              <a:cs typeface="B Homa" panose="00000400000000000000" pitchFamily="2" charset="-78"/>
            </a:endParaRPr>
          </a:p>
        </p:txBody>
      </p:sp>
      <p:cxnSp>
        <p:nvCxnSpPr>
          <p:cNvPr id="26" name="Straight Connector 25"/>
          <p:cNvCxnSpPr/>
          <p:nvPr/>
        </p:nvCxnSpPr>
        <p:spPr>
          <a:xfrm flipV="1">
            <a:off x="6306654" y="2172834"/>
            <a:ext cx="1776978" cy="23197"/>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29" name="Content Placeholder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782116" y="1202324"/>
            <a:ext cx="1723214" cy="1353344"/>
          </a:xfrm>
          <a:prstGeom prst="rect">
            <a:avLst/>
          </a:prstGeom>
          <a:ln w="28575">
            <a:solidFill>
              <a:srgbClr val="F0155D"/>
            </a:solidFill>
          </a:ln>
        </p:spPr>
      </p:pic>
      <p:pic>
        <p:nvPicPr>
          <p:cNvPr id="30" name="Picture 29"/>
          <p:cNvPicPr>
            <a:picLocks noChangeAspect="1"/>
          </p:cNvPicPr>
          <p:nvPr/>
        </p:nvPicPr>
        <p:blipFill rotWithShape="1">
          <a:blip r:embed="rId13" cstate="print">
            <a:extLst>
              <a:ext uri="{28A0092B-C50C-407E-A947-70E740481C1C}">
                <a14:useLocalDpi xmlns:a14="http://schemas.microsoft.com/office/drawing/2010/main" val="0"/>
              </a:ext>
            </a:extLst>
          </a:blip>
          <a:srcRect l="23833" t="31137" r="1834" b="19347"/>
          <a:stretch/>
        </p:blipFill>
        <p:spPr>
          <a:xfrm>
            <a:off x="6356173" y="2635303"/>
            <a:ext cx="4121310" cy="1403764"/>
          </a:xfrm>
          <a:prstGeom prst="rect">
            <a:avLst/>
          </a:prstGeom>
          <a:ln w="28575">
            <a:solidFill>
              <a:srgbClr val="F0155D"/>
            </a:solidFill>
          </a:ln>
        </p:spPr>
      </p:pic>
      <p:sp>
        <p:nvSpPr>
          <p:cNvPr id="31" name="TextBox 30"/>
          <p:cNvSpPr txBox="1"/>
          <p:nvPr/>
        </p:nvSpPr>
        <p:spPr>
          <a:xfrm>
            <a:off x="6142841" y="4090471"/>
            <a:ext cx="4371059" cy="447815"/>
          </a:xfrm>
          <a:prstGeom prst="rect">
            <a:avLst/>
          </a:prstGeom>
          <a:noFill/>
        </p:spPr>
        <p:txBody>
          <a:bodyPr wrap="square" rtlCol="0">
            <a:spAutoFit/>
          </a:bodyPr>
          <a:lstStyle/>
          <a:p>
            <a:pPr defTabSz="689719"/>
            <a:r>
              <a:rPr lang="fa-IR" sz="1155" dirty="0">
                <a:solidFill>
                  <a:prstClr val="black"/>
                </a:solidFill>
                <a:cs typeface="B Homa" panose="00000400000000000000" pitchFamily="2" charset="-78"/>
              </a:rPr>
              <a:t>مجتمع تجاری ابریشم و ساختمان پزشکان به عنوان یک نشانه شاخص در محدوده مورد بررسی قرار دارند</a:t>
            </a:r>
            <a:endParaRPr lang="en-US" sz="1155" dirty="0">
              <a:solidFill>
                <a:prstClr val="black"/>
              </a:solidFill>
              <a:cs typeface="B Homa" panose="00000400000000000000" pitchFamily="2" charset="-78"/>
            </a:endParaRPr>
          </a:p>
        </p:txBody>
      </p:sp>
      <p:sp>
        <p:nvSpPr>
          <p:cNvPr id="32" name="TextBox 31"/>
          <p:cNvSpPr txBox="1"/>
          <p:nvPr/>
        </p:nvSpPr>
        <p:spPr>
          <a:xfrm>
            <a:off x="7960063" y="2248773"/>
            <a:ext cx="955866" cy="447815"/>
          </a:xfrm>
          <a:prstGeom prst="rect">
            <a:avLst/>
          </a:prstGeom>
          <a:noFill/>
        </p:spPr>
        <p:txBody>
          <a:bodyPr wrap="square" rtlCol="0">
            <a:spAutoFit/>
          </a:bodyPr>
          <a:lstStyle/>
          <a:p>
            <a:pPr algn="l" defTabSz="689719" rtl="0"/>
            <a:r>
              <a:rPr lang="fa-IR" sz="1155" b="1" dirty="0">
                <a:solidFill>
                  <a:prstClr val="black"/>
                </a:solidFill>
                <a:cs typeface="B Homa" panose="00000400000000000000" pitchFamily="2" charset="-78"/>
              </a:rPr>
              <a:t>مجتمع پزشکان</a:t>
            </a:r>
            <a:endParaRPr lang="en-US" sz="1155" b="1" dirty="0">
              <a:solidFill>
                <a:prstClr val="black"/>
              </a:solidFill>
              <a:cs typeface="B Homa" panose="00000400000000000000" pitchFamily="2" charset="-78"/>
            </a:endParaRPr>
          </a:p>
        </p:txBody>
      </p:sp>
      <p:pic>
        <p:nvPicPr>
          <p:cNvPr id="33" name="Content Placeholder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306654" y="4624775"/>
            <a:ext cx="1653409" cy="934963"/>
          </a:xfrm>
          <a:prstGeom prst="rect">
            <a:avLst/>
          </a:prstGeom>
          <a:ln w="38100">
            <a:solidFill>
              <a:srgbClr val="F0155D"/>
            </a:solidFill>
          </a:ln>
        </p:spPr>
      </p:pic>
      <p:cxnSp>
        <p:nvCxnSpPr>
          <p:cNvPr id="34" name="Straight Connector 33"/>
          <p:cNvCxnSpPr/>
          <p:nvPr/>
        </p:nvCxnSpPr>
        <p:spPr>
          <a:xfrm flipV="1">
            <a:off x="6270123" y="4475776"/>
            <a:ext cx="1776978" cy="23197"/>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38" name="Picture 3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583048" y="4653528"/>
            <a:ext cx="1804018" cy="906210"/>
          </a:xfrm>
          <a:prstGeom prst="rect">
            <a:avLst/>
          </a:prstGeom>
          <a:ln w="38100">
            <a:solidFill>
              <a:srgbClr val="F0155D"/>
            </a:solidFill>
          </a:ln>
        </p:spPr>
      </p:pic>
      <p:sp>
        <p:nvSpPr>
          <p:cNvPr id="39" name="TextBox 38"/>
          <p:cNvSpPr txBox="1"/>
          <p:nvPr/>
        </p:nvSpPr>
        <p:spPr>
          <a:xfrm>
            <a:off x="8583048" y="5679469"/>
            <a:ext cx="1802879" cy="625556"/>
          </a:xfrm>
          <a:prstGeom prst="rect">
            <a:avLst/>
          </a:prstGeom>
          <a:noFill/>
        </p:spPr>
        <p:txBody>
          <a:bodyPr wrap="square" rtlCol="0">
            <a:spAutoFit/>
          </a:bodyPr>
          <a:lstStyle/>
          <a:p>
            <a:pPr defTabSz="689719"/>
            <a:r>
              <a:rPr lang="fa-IR" sz="1155" dirty="0">
                <a:solidFill>
                  <a:prstClr val="black"/>
                </a:solidFill>
                <a:cs typeface="B Homa" panose="00000400000000000000" pitchFamily="2" charset="-78"/>
              </a:rPr>
              <a:t>لبه سبز محوری خیابان حجاب باعث ایجاد یک لبه سبز در این محدوده میشود.</a:t>
            </a:r>
            <a:endParaRPr lang="en-US" sz="1155" dirty="0">
              <a:solidFill>
                <a:prstClr val="black"/>
              </a:solidFill>
              <a:cs typeface="B Homa" panose="00000400000000000000" pitchFamily="2" charset="-78"/>
            </a:endParaRPr>
          </a:p>
        </p:txBody>
      </p:sp>
      <p:sp>
        <p:nvSpPr>
          <p:cNvPr id="40" name="TextBox 39"/>
          <p:cNvSpPr txBox="1"/>
          <p:nvPr/>
        </p:nvSpPr>
        <p:spPr>
          <a:xfrm>
            <a:off x="6006781" y="5608875"/>
            <a:ext cx="1802879" cy="270074"/>
          </a:xfrm>
          <a:prstGeom prst="rect">
            <a:avLst/>
          </a:prstGeom>
          <a:noFill/>
        </p:spPr>
        <p:txBody>
          <a:bodyPr wrap="square" rtlCol="0">
            <a:spAutoFit/>
          </a:bodyPr>
          <a:lstStyle/>
          <a:p>
            <a:pPr defTabSz="689719"/>
            <a:r>
              <a:rPr lang="fa-IR" sz="1155" dirty="0">
                <a:solidFill>
                  <a:prstClr val="black"/>
                </a:solidFill>
                <a:cs typeface="B Homa" panose="00000400000000000000" pitchFamily="2" charset="-78"/>
              </a:rPr>
              <a:t>لبه تجاری حجاب 59</a:t>
            </a:r>
            <a:endParaRPr lang="en-US" sz="1155" dirty="0">
              <a:solidFill>
                <a:prstClr val="black"/>
              </a:solidFill>
              <a:cs typeface="B Homa" panose="00000400000000000000" pitchFamily="2" charset="-78"/>
            </a:endParaRPr>
          </a:p>
        </p:txBody>
      </p:sp>
      <p:sp>
        <p:nvSpPr>
          <p:cNvPr id="41" name="TextBox 40"/>
          <p:cNvSpPr txBox="1"/>
          <p:nvPr/>
        </p:nvSpPr>
        <p:spPr>
          <a:xfrm>
            <a:off x="7532910" y="386270"/>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عناصر لینچ</a:t>
            </a:r>
            <a:endParaRPr lang="en-US" sz="1411" dirty="0">
              <a:solidFill>
                <a:srgbClr val="F0155D"/>
              </a:solidFill>
              <a:cs typeface="AFSANEH" panose="02000700000000000000" pitchFamily="2" charset="-78"/>
            </a:endParaRPr>
          </a:p>
        </p:txBody>
      </p:sp>
      <p:sp>
        <p:nvSpPr>
          <p:cNvPr id="35" name="Rectangle 34"/>
          <p:cNvSpPr/>
          <p:nvPr/>
        </p:nvSpPr>
        <p:spPr>
          <a:xfrm>
            <a:off x="1461740" y="6442535"/>
            <a:ext cx="372218"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19</a:t>
            </a:r>
            <a:endParaRPr lang="en-US" sz="2052" dirty="0">
              <a:solidFill>
                <a:prstClr val="white"/>
              </a:solidFill>
              <a:cs typeface="Dast Nevis" panose="03000400000000000000" pitchFamily="66" charset="-78"/>
            </a:endParaRPr>
          </a:p>
        </p:txBody>
      </p:sp>
      <p:sp>
        <p:nvSpPr>
          <p:cNvPr id="37" name="TextBox 36"/>
          <p:cNvSpPr txBox="1"/>
          <p:nvPr/>
        </p:nvSpPr>
        <p:spPr>
          <a:xfrm>
            <a:off x="1918836" y="3459025"/>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42" name="Object 41"/>
          <p:cNvGraphicFramePr>
            <a:graphicFrameLocks noChangeAspect="1"/>
          </p:cNvGraphicFramePr>
          <p:nvPr>
            <p:extLst/>
          </p:nvPr>
        </p:nvGraphicFramePr>
        <p:xfrm>
          <a:off x="1524783" y="3192000"/>
          <a:ext cx="344596" cy="627575"/>
        </p:xfrm>
        <a:graphic>
          <a:graphicData uri="http://schemas.openxmlformats.org/presentationml/2006/ole">
            <mc:AlternateContent xmlns:mc="http://schemas.openxmlformats.org/markup-compatibility/2006">
              <mc:Choice xmlns:v="urn:schemas-microsoft-com:vml" Requires="v">
                <p:oleObj spid="_x0000_s18436" name="Image" r:id="rId16" imgW="719280" imgH="1310400" progId="Photoshop.Image.13">
                  <p:embed/>
                </p:oleObj>
              </mc:Choice>
              <mc:Fallback>
                <p:oleObj name="Image" r:id="rId16" imgW="719280" imgH="1310400" progId="Photoshop.Image.13">
                  <p:embed/>
                  <p:pic>
                    <p:nvPicPr>
                      <p:cNvPr id="0" name=""/>
                      <p:cNvPicPr/>
                      <p:nvPr/>
                    </p:nvPicPr>
                    <p:blipFill>
                      <a:blip r:embed="rId17"/>
                      <a:stretch>
                        <a:fillRect/>
                      </a:stretch>
                    </p:blipFill>
                    <p:spPr>
                      <a:xfrm>
                        <a:off x="1524783" y="31920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27655163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1949" y="0"/>
            <a:ext cx="9828103" cy="6949604"/>
          </a:xfrm>
          <a:prstGeom prst="rect">
            <a:avLst/>
          </a:prstGeom>
        </p:spPr>
      </p:pic>
      <p:pic>
        <p:nvPicPr>
          <p:cNvPr id="7"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033" y="1"/>
            <a:ext cx="9763019" cy="6858000"/>
          </a:xfrm>
          <a:prstGeom prst="rect">
            <a:avLst/>
          </a:prstGeom>
        </p:spPr>
      </p:pic>
      <p:sp>
        <p:nvSpPr>
          <p:cNvPr id="8" name="Rectangle 7"/>
          <p:cNvSpPr/>
          <p:nvPr/>
        </p:nvSpPr>
        <p:spPr>
          <a:xfrm>
            <a:off x="2724032" y="6432772"/>
            <a:ext cx="401072"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20</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16569942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32910" y="386270"/>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طراحی </a:t>
            </a:r>
            <a:r>
              <a:rPr lang="fa-IR" sz="1604" dirty="0">
                <a:solidFill>
                  <a:srgbClr val="F0155D"/>
                </a:solidFill>
                <a:cs typeface="AFSANEH" panose="02000700000000000000" pitchFamily="2" charset="-78"/>
              </a:rPr>
              <a:t>پلاک بندی</a:t>
            </a:r>
            <a:endParaRPr lang="en-US" sz="1604" dirty="0">
              <a:solidFill>
                <a:srgbClr val="F0155D"/>
              </a:solidFill>
              <a:cs typeface="AFSANEH" panose="020007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3433" y="4059965"/>
            <a:ext cx="3479640" cy="2255591"/>
          </a:xfrm>
          <a:prstGeom prst="rect">
            <a:avLst/>
          </a:prstGeom>
        </p:spPr>
      </p:pic>
      <p:sp>
        <p:nvSpPr>
          <p:cNvPr id="7" name="TextBox 6"/>
          <p:cNvSpPr txBox="1"/>
          <p:nvPr/>
        </p:nvSpPr>
        <p:spPr>
          <a:xfrm>
            <a:off x="6733433" y="1588490"/>
            <a:ext cx="3780951" cy="2390976"/>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در پلاک بندی محدوده طراحی که در نقشه نیز نشان داده شده است به عواملی همچون تابش نور خورشید، کاربری پلاک،کاربری پلاک های اطراف،نحوه پلاک بندی در قسمت های دیگر محدوده و...توجه شده است.</a:t>
            </a:r>
          </a:p>
          <a:p>
            <a:pPr algn="just" defTabSz="689719"/>
            <a:r>
              <a:rPr lang="fa-IR" sz="1358" dirty="0">
                <a:solidFill>
                  <a:prstClr val="black"/>
                </a:solidFill>
                <a:cs typeface="B Homa" panose="00000400000000000000" pitchFamily="2" charset="-78"/>
              </a:rPr>
              <a:t>چون بلوک ها شرقی – غربی میباشد نمیتوان حیات برای آن در نظر گرفت و باید این کمبود را در بیرون از پلاک جبران کرد.</a:t>
            </a:r>
          </a:p>
          <a:p>
            <a:pPr algn="just" defTabSz="689719"/>
            <a:r>
              <a:rPr lang="fa-IR" sz="1358" dirty="0">
                <a:solidFill>
                  <a:prstClr val="black"/>
                </a:solidFill>
                <a:cs typeface="B Homa" panose="00000400000000000000" pitchFamily="2" charset="-78"/>
              </a:rPr>
              <a:t>به دلیل اهمیت فراوانی که جداره مقابل یعنی مجتمع تجاری ابریشم دارد برای ایجاد وجدت میتوان پلاک بندی را مطابق آن الگو پیش برد.</a:t>
            </a:r>
          </a:p>
          <a:p>
            <a:pPr algn="just" defTabSz="689719"/>
            <a:r>
              <a:rPr lang="fa-IR" sz="1358" dirty="0">
                <a:solidFill>
                  <a:prstClr val="black"/>
                </a:solidFill>
                <a:cs typeface="B Homa" panose="00000400000000000000" pitchFamily="2" charset="-78"/>
              </a:rPr>
              <a:t>بهخ دلیل صرفه اقتصادی و ایجاد سرزندگی محیط حاصل از الگوهای رفتاری مردم پلاک ها کوچکتر تفکیک شده اند. </a:t>
            </a:r>
            <a:endParaRPr lang="en-US" sz="1358" dirty="0">
              <a:solidFill>
                <a:prstClr val="black"/>
              </a:solidFill>
              <a:cs typeface="B Homa" panose="00000400000000000000" pitchFamily="2" charset="-78"/>
            </a:endParaRPr>
          </a:p>
        </p:txBody>
      </p:sp>
      <p:cxnSp>
        <p:nvCxnSpPr>
          <p:cNvPr id="8" name="Straight Connector 7"/>
          <p:cNvCxnSpPr/>
          <p:nvPr/>
        </p:nvCxnSpPr>
        <p:spPr>
          <a:xfrm flipH="1">
            <a:off x="6336293" y="683787"/>
            <a:ext cx="30565" cy="530142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0072" y="2694586"/>
            <a:ext cx="3910082" cy="780216"/>
          </a:xfrm>
          <a:prstGeom prst="rect">
            <a:avLst/>
          </a:prstGeom>
        </p:spPr>
      </p:pic>
      <p:sp>
        <p:nvSpPr>
          <p:cNvPr id="11" name="TextBox 10"/>
          <p:cNvSpPr txBox="1"/>
          <p:nvPr/>
        </p:nvSpPr>
        <p:spPr>
          <a:xfrm>
            <a:off x="9934851" y="1272625"/>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مقدمه:</a:t>
            </a:r>
            <a:endParaRPr lang="en-US" sz="1668" dirty="0">
              <a:solidFill>
                <a:prstClr val="black"/>
              </a:solidFill>
              <a:cs typeface="B Homa" panose="00000400000000000000" pitchFamily="2" charset="-78"/>
            </a:endParaRPr>
          </a:p>
        </p:txBody>
      </p:sp>
      <p:sp>
        <p:nvSpPr>
          <p:cNvPr id="12" name="TextBox 11"/>
          <p:cNvSpPr txBox="1"/>
          <p:nvPr/>
        </p:nvSpPr>
        <p:spPr>
          <a:xfrm>
            <a:off x="2786646" y="3788483"/>
            <a:ext cx="3348048" cy="349006"/>
          </a:xfrm>
          <a:prstGeom prst="rect">
            <a:avLst/>
          </a:prstGeom>
          <a:noFill/>
        </p:spPr>
        <p:txBody>
          <a:bodyPr wrap="square" rtlCol="0">
            <a:spAutoFit/>
          </a:bodyPr>
          <a:lstStyle/>
          <a:p>
            <a:pPr defTabSz="689719" rtl="0"/>
            <a:r>
              <a:rPr lang="fa-IR" sz="1668" dirty="0">
                <a:solidFill>
                  <a:prstClr val="black"/>
                </a:solidFill>
                <a:cs typeface="B Homa" panose="00000400000000000000" pitchFamily="2" charset="-78"/>
              </a:rPr>
              <a:t>پلاک بندی و مرکز محله:</a:t>
            </a:r>
            <a:endParaRPr lang="en-US" sz="1668" dirty="0">
              <a:solidFill>
                <a:prstClr val="black"/>
              </a:solidFill>
              <a:cs typeface="B Homa" panose="00000400000000000000" pitchFamily="2" charset="-78"/>
            </a:endParaRPr>
          </a:p>
        </p:txBody>
      </p:sp>
      <p:sp>
        <p:nvSpPr>
          <p:cNvPr id="13" name="TextBox 12"/>
          <p:cNvSpPr txBox="1"/>
          <p:nvPr/>
        </p:nvSpPr>
        <p:spPr>
          <a:xfrm>
            <a:off x="2796966" y="4260032"/>
            <a:ext cx="3469464" cy="1555106"/>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اگر پلاک بندی این محدوده بزرگ انتخاب میشد از سرزندگی این محله کم میشد چون فعالیت های کمتری در این قسمت انجام میشد. پلاک بندی در این قسمت طوری صورت گرفته است که مرکز محله توسط ساختمان احاطه شود.</a:t>
            </a:r>
          </a:p>
          <a:p>
            <a:pPr algn="just" defTabSz="689719"/>
            <a:r>
              <a:rPr lang="fa-IR" sz="1358" dirty="0">
                <a:solidFill>
                  <a:prstClr val="black"/>
                </a:solidFill>
                <a:cs typeface="B Homa" panose="00000400000000000000" pitchFamily="2" charset="-78"/>
              </a:rPr>
              <a:t>اکثر پلاک ها طوری تفکیک شده اند که بتوان در طبقه همکف آن کاربری تجاری ایجاد کرد. </a:t>
            </a:r>
            <a:endParaRPr lang="en-US" sz="1358" dirty="0">
              <a:solidFill>
                <a:prstClr val="black"/>
              </a:solidFill>
              <a:cs typeface="B Homa" panose="00000400000000000000" pitchFamily="2" charset="-78"/>
            </a:endParaRPr>
          </a:p>
        </p:txBody>
      </p:sp>
      <p:sp>
        <p:nvSpPr>
          <p:cNvPr id="14" name="TextBox 13"/>
          <p:cNvSpPr txBox="1"/>
          <p:nvPr/>
        </p:nvSpPr>
        <p:spPr>
          <a:xfrm>
            <a:off x="2420072" y="1102682"/>
            <a:ext cx="3776579" cy="1346138"/>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پلاک بندی خیابان رستگاری طوری انجام شده است که پلاک های بزرگتر به میدان حجاب نزدیک تانتخاب شده انر باشند تا یک هماهنگی نسبی نیز با جداره بازار ابریشم بوجود آید.</a:t>
            </a:r>
          </a:p>
          <a:p>
            <a:pPr algn="just" defTabSz="689719"/>
            <a:r>
              <a:rPr lang="fa-IR" sz="1358" dirty="0">
                <a:solidFill>
                  <a:prstClr val="black"/>
                </a:solidFill>
                <a:cs typeface="B Homa" panose="00000400000000000000" pitchFamily="2" charset="-78"/>
              </a:rPr>
              <a:t>طوری این پلاک ها طراحی شده اند که فضای باز کافی نیز در مقابل آنها و در خیابان اصلی ایجاد شود تا نبود حیات داخلی را جبران کند. </a:t>
            </a:r>
            <a:endParaRPr lang="en-US" sz="1358" dirty="0">
              <a:solidFill>
                <a:prstClr val="black"/>
              </a:solidFill>
              <a:cs typeface="B Homa" panose="00000400000000000000" pitchFamily="2" charset="-78"/>
            </a:endParaRPr>
          </a:p>
        </p:txBody>
      </p:sp>
      <p:sp>
        <p:nvSpPr>
          <p:cNvPr id="15" name="TextBox 14"/>
          <p:cNvSpPr txBox="1"/>
          <p:nvPr/>
        </p:nvSpPr>
        <p:spPr>
          <a:xfrm>
            <a:off x="2803086" y="603426"/>
            <a:ext cx="3348048" cy="349006"/>
          </a:xfrm>
          <a:prstGeom prst="rect">
            <a:avLst/>
          </a:prstGeom>
          <a:noFill/>
        </p:spPr>
        <p:txBody>
          <a:bodyPr wrap="square" rtlCol="0">
            <a:spAutoFit/>
          </a:bodyPr>
          <a:lstStyle/>
          <a:p>
            <a:pPr defTabSz="689719" rtl="0"/>
            <a:r>
              <a:rPr lang="fa-IR" sz="1668" dirty="0">
                <a:solidFill>
                  <a:prstClr val="black"/>
                </a:solidFill>
                <a:cs typeface="B Homa" panose="00000400000000000000" pitchFamily="2" charset="-78"/>
              </a:rPr>
              <a:t>پلاک بندی </a:t>
            </a:r>
            <a:r>
              <a:rPr lang="fa-IR" sz="1668" dirty="0">
                <a:solidFill>
                  <a:prstClr val="black"/>
                </a:solidFill>
                <a:cs typeface="B Homa" panose="00000400000000000000" pitchFamily="2" charset="-78"/>
              </a:rPr>
              <a:t>خیابان رستگاری:</a:t>
            </a:r>
            <a:endParaRPr lang="en-US" sz="1668" dirty="0">
              <a:solidFill>
                <a:prstClr val="black"/>
              </a:solidFill>
              <a:cs typeface="B Homa" panose="00000400000000000000" pitchFamily="2" charset="-78"/>
            </a:endParaRPr>
          </a:p>
        </p:txBody>
      </p:sp>
      <p:sp>
        <p:nvSpPr>
          <p:cNvPr id="16" name="Rectangle 15"/>
          <p:cNvSpPr/>
          <p:nvPr/>
        </p:nvSpPr>
        <p:spPr>
          <a:xfrm>
            <a:off x="1461740" y="6442535"/>
            <a:ext cx="364202"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21</a:t>
            </a:r>
            <a:endParaRPr lang="en-US" sz="2052" dirty="0">
              <a:solidFill>
                <a:prstClr val="white"/>
              </a:solidFill>
              <a:cs typeface="Dast Nevis" panose="03000400000000000000" pitchFamily="66" charset="-78"/>
            </a:endParaRPr>
          </a:p>
        </p:txBody>
      </p:sp>
      <p:sp>
        <p:nvSpPr>
          <p:cNvPr id="17" name="TextBox 16"/>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18" name="Object 17"/>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19458" name="Image" r:id="rId5" imgW="719280" imgH="1310400" progId="Photoshop.Image.13">
                  <p:embed/>
                </p:oleObj>
              </mc:Choice>
              <mc:Fallback>
                <p:oleObj name="Image" r:id="rId5" imgW="719280" imgH="1310400" progId="Photoshop.Image.13">
                  <p:embed/>
                  <p:pic>
                    <p:nvPicPr>
                      <p:cNvPr id="0" name=""/>
                      <p:cNvPicPr/>
                      <p:nvPr/>
                    </p:nvPicPr>
                    <p:blipFill>
                      <a:blip r:embed="rId6"/>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2407544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32910" y="386270"/>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طراحی </a:t>
            </a:r>
            <a:r>
              <a:rPr lang="fa-IR" sz="1604" dirty="0">
                <a:solidFill>
                  <a:srgbClr val="F0155D"/>
                </a:solidFill>
                <a:cs typeface="AFSANEH" panose="02000700000000000000" pitchFamily="2" charset="-78"/>
              </a:rPr>
              <a:t>کاربری زمین</a:t>
            </a:r>
            <a:endParaRPr lang="en-US" sz="1604" dirty="0">
              <a:solidFill>
                <a:srgbClr val="F0155D"/>
              </a:solidFill>
              <a:cs typeface="AFSANEH" panose="02000700000000000000" pitchFamily="2" charset="-7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6549" y="3604651"/>
            <a:ext cx="3957861" cy="2553594"/>
          </a:xfrm>
          <a:prstGeom prst="rect">
            <a:avLst/>
          </a:prstGeom>
          <a:ln w="38100">
            <a:solidFill>
              <a:srgbClr val="F0155D"/>
            </a:solidFill>
          </a:ln>
        </p:spPr>
      </p:pic>
      <p:sp>
        <p:nvSpPr>
          <p:cNvPr id="8" name="TextBox 7"/>
          <p:cNvSpPr txBox="1"/>
          <p:nvPr/>
        </p:nvSpPr>
        <p:spPr>
          <a:xfrm>
            <a:off x="6446550" y="1559261"/>
            <a:ext cx="3976457" cy="197304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با توجه به نقشه زیر مشاهده میشود که در طراحی کاربری های محدوده اولویت بر کاربری های مختلط گذاشته شده است .</a:t>
            </a:r>
          </a:p>
          <a:p>
            <a:pPr algn="just" defTabSz="689719"/>
            <a:r>
              <a:rPr lang="fa-IR" sz="1358" dirty="0">
                <a:solidFill>
                  <a:prstClr val="black"/>
                </a:solidFill>
                <a:cs typeface="B Homa" panose="00000400000000000000" pitchFamily="2" charset="-78"/>
              </a:rPr>
              <a:t>ره دلیل اینکه لبه بازار ابریشم یک لبه تثبیت شده تجاری است ما برای ایجاد هماهنگی میان آن جداره و جداره شمالی تصمیم گرفتیم که جداره شمالی را نیز به کاربری تجاری تخصیص دهیم.</a:t>
            </a:r>
          </a:p>
          <a:p>
            <a:pPr algn="just" defTabSz="689719"/>
            <a:r>
              <a:rPr lang="fa-IR" sz="1358" dirty="0">
                <a:solidFill>
                  <a:prstClr val="black"/>
                </a:solidFill>
                <a:cs typeface="B Homa" panose="00000400000000000000" pitchFamily="2" charset="-78"/>
              </a:rPr>
              <a:t>چون بازار ابریشم ظرفیت رفع نیازهای هفتگی و ماهانه انسان را در مقیاس عملکردی شهری دارد ما در طراحی کاربری جداره مقابل سعی کردیم که مقیاس عملکردی را کمی کاهش داده تا مشکلی برای عرضه و تقاضا پیش نیاید. </a:t>
            </a:r>
            <a:endParaRPr lang="en-US" sz="1358" dirty="0">
              <a:solidFill>
                <a:prstClr val="black"/>
              </a:solidFill>
              <a:cs typeface="B Homa" panose="00000400000000000000" pitchFamily="2" charset="-78"/>
            </a:endParaRPr>
          </a:p>
        </p:txBody>
      </p:sp>
      <p:sp>
        <p:nvSpPr>
          <p:cNvPr id="9" name="TextBox 8"/>
          <p:cNvSpPr txBox="1"/>
          <p:nvPr/>
        </p:nvSpPr>
        <p:spPr>
          <a:xfrm>
            <a:off x="9727125" y="1243396"/>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مقدمه:</a:t>
            </a:r>
            <a:endParaRPr lang="en-US" sz="1668" dirty="0">
              <a:solidFill>
                <a:prstClr val="black"/>
              </a:solidFill>
              <a:cs typeface="B Homa" panose="00000400000000000000" pitchFamily="2" charset="-78"/>
            </a:endParaRPr>
          </a:p>
        </p:txBody>
      </p:sp>
      <p:sp>
        <p:nvSpPr>
          <p:cNvPr id="10" name="TextBox 9"/>
          <p:cNvSpPr txBox="1"/>
          <p:nvPr/>
        </p:nvSpPr>
        <p:spPr>
          <a:xfrm>
            <a:off x="2303637" y="1011370"/>
            <a:ext cx="3824595" cy="349006"/>
          </a:xfrm>
          <a:prstGeom prst="rect">
            <a:avLst/>
          </a:prstGeom>
          <a:noFill/>
        </p:spPr>
        <p:txBody>
          <a:bodyPr wrap="square" rtlCol="0">
            <a:spAutoFit/>
          </a:bodyPr>
          <a:lstStyle/>
          <a:p>
            <a:pPr defTabSz="689719"/>
            <a:r>
              <a:rPr lang="fa-IR" sz="1668" dirty="0">
                <a:solidFill>
                  <a:prstClr val="black"/>
                </a:solidFill>
                <a:cs typeface="B Homa" panose="00000400000000000000" pitchFamily="2" charset="-78"/>
              </a:rPr>
              <a:t>کاربری مختلط:</a:t>
            </a:r>
            <a:endParaRPr lang="en-US" sz="1668" dirty="0">
              <a:solidFill>
                <a:prstClr val="black"/>
              </a:solidFill>
              <a:cs typeface="B Homa" panose="00000400000000000000" pitchFamily="2" charset="-78"/>
            </a:endParaRPr>
          </a:p>
        </p:txBody>
      </p:sp>
      <p:cxnSp>
        <p:nvCxnSpPr>
          <p:cNvPr id="11" name="Straight Connector 10"/>
          <p:cNvCxnSpPr/>
          <p:nvPr/>
        </p:nvCxnSpPr>
        <p:spPr>
          <a:xfrm flipH="1">
            <a:off x="6295299" y="655844"/>
            <a:ext cx="30565" cy="530142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1650" t="3924" r="1029" b="3591"/>
          <a:stretch/>
        </p:blipFill>
        <p:spPr>
          <a:xfrm>
            <a:off x="2853505" y="2244919"/>
            <a:ext cx="3005999" cy="1388421"/>
          </a:xfrm>
          <a:prstGeom prst="rect">
            <a:avLst/>
          </a:prstGeom>
          <a:ln w="38100">
            <a:solidFill>
              <a:srgbClr val="F0155D"/>
            </a:solidFill>
          </a:ln>
        </p:spPr>
      </p:pic>
      <p:sp>
        <p:nvSpPr>
          <p:cNvPr id="13" name="TextBox 12"/>
          <p:cNvSpPr txBox="1"/>
          <p:nvPr/>
        </p:nvSpPr>
        <p:spPr>
          <a:xfrm>
            <a:off x="2468948" y="1386151"/>
            <a:ext cx="3765315" cy="928203"/>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برای طراحی مرکز محله و ایجاد حیات شبانه روزی در آن طبقه همکف ساختمان های اطراف آنرا به کاربری تجاری اختصاص دادیم.طبقات دیگر نیز کاربری مسکونی هستند.</a:t>
            </a:r>
          </a:p>
          <a:p>
            <a:pPr algn="l" defTabSz="689719" rtl="0"/>
            <a:endParaRPr lang="fa-IR" sz="1358" dirty="0">
              <a:solidFill>
                <a:prstClr val="black"/>
              </a:solidFill>
            </a:endParaRPr>
          </a:p>
        </p:txBody>
      </p:sp>
      <p:sp>
        <p:nvSpPr>
          <p:cNvPr id="14" name="TextBox 13"/>
          <p:cNvSpPr txBox="1"/>
          <p:nvPr/>
        </p:nvSpPr>
        <p:spPr>
          <a:xfrm>
            <a:off x="2387171" y="3980487"/>
            <a:ext cx="3824595" cy="349006"/>
          </a:xfrm>
          <a:prstGeom prst="rect">
            <a:avLst/>
          </a:prstGeom>
          <a:noFill/>
        </p:spPr>
        <p:txBody>
          <a:bodyPr wrap="square" rtlCol="0">
            <a:spAutoFit/>
          </a:bodyPr>
          <a:lstStyle/>
          <a:p>
            <a:pPr defTabSz="689719"/>
            <a:r>
              <a:rPr lang="fa-IR" sz="1668" dirty="0">
                <a:solidFill>
                  <a:prstClr val="black"/>
                </a:solidFill>
                <a:cs typeface="B Homa" panose="00000400000000000000" pitchFamily="2" charset="-78"/>
              </a:rPr>
              <a:t>نتیجه گیری:</a:t>
            </a:r>
            <a:endParaRPr lang="en-US" sz="1668" dirty="0">
              <a:solidFill>
                <a:prstClr val="black"/>
              </a:solidFill>
              <a:cs typeface="B Homa" panose="00000400000000000000" pitchFamily="2" charset="-78"/>
            </a:endParaRPr>
          </a:p>
        </p:txBody>
      </p:sp>
      <p:sp>
        <p:nvSpPr>
          <p:cNvPr id="15" name="TextBox 14"/>
          <p:cNvSpPr txBox="1"/>
          <p:nvPr/>
        </p:nvSpPr>
        <p:spPr>
          <a:xfrm>
            <a:off x="2652235" y="4363981"/>
            <a:ext cx="3643064" cy="197304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برای تعیین کاربری زمین ابتدا باید به نیاز های افراد ساکن و سپس به مالکیت زمین توجه کرد.</a:t>
            </a:r>
          </a:p>
          <a:p>
            <a:pPr algn="just" defTabSz="689719"/>
            <a:r>
              <a:rPr lang="fa-IR" sz="1358" dirty="0">
                <a:solidFill>
                  <a:prstClr val="black"/>
                </a:solidFill>
                <a:cs typeface="B Homa" panose="00000400000000000000" pitchFamily="2" charset="-78"/>
              </a:rPr>
              <a:t>با ایجاد کاربری های روزانه در این قسمت از بسیاری از سفر های غیرضروری به قسمت های مختلف شهر جلوگیری میشود.</a:t>
            </a:r>
          </a:p>
          <a:p>
            <a:pPr algn="just" defTabSz="689719"/>
            <a:r>
              <a:rPr lang="fa-IR" sz="1358" dirty="0">
                <a:solidFill>
                  <a:prstClr val="black"/>
                </a:solidFill>
                <a:cs typeface="B Homa" panose="00000400000000000000" pitchFamily="2" charset="-78"/>
              </a:rPr>
              <a:t>با وجود درصد بالای خانه های مسکونی موجود در محله نیاز به مسکن باعث شد در طبقات فوقانی کاربری مسکن را در اولویت قرار دهیم.</a:t>
            </a:r>
          </a:p>
          <a:p>
            <a:pPr algn="l" defTabSz="689719" rtl="0"/>
            <a:endParaRPr lang="fa-IR" sz="1358" dirty="0">
              <a:solidFill>
                <a:prstClr val="black"/>
              </a:solidFill>
            </a:endParaRPr>
          </a:p>
        </p:txBody>
      </p:sp>
      <p:sp>
        <p:nvSpPr>
          <p:cNvPr id="16" name="Rectangle 15"/>
          <p:cNvSpPr/>
          <p:nvPr/>
        </p:nvSpPr>
        <p:spPr>
          <a:xfrm>
            <a:off x="1461740" y="6442535"/>
            <a:ext cx="421910"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22</a:t>
            </a:r>
            <a:endParaRPr lang="en-US" sz="2052" dirty="0">
              <a:solidFill>
                <a:prstClr val="white"/>
              </a:solidFill>
              <a:cs typeface="Dast Nevis" panose="03000400000000000000" pitchFamily="66" charset="-78"/>
            </a:endParaRPr>
          </a:p>
        </p:txBody>
      </p:sp>
      <p:sp>
        <p:nvSpPr>
          <p:cNvPr id="17" name="TextBox 16"/>
          <p:cNvSpPr txBox="1"/>
          <p:nvPr/>
        </p:nvSpPr>
        <p:spPr>
          <a:xfrm>
            <a:off x="1909723" y="3385543"/>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18" name="Object 17"/>
          <p:cNvGraphicFramePr>
            <a:graphicFrameLocks noChangeAspect="1"/>
          </p:cNvGraphicFramePr>
          <p:nvPr>
            <p:extLst/>
          </p:nvPr>
        </p:nvGraphicFramePr>
        <p:xfrm>
          <a:off x="1616044" y="2991144"/>
          <a:ext cx="344596" cy="627575"/>
        </p:xfrm>
        <a:graphic>
          <a:graphicData uri="http://schemas.openxmlformats.org/presentationml/2006/ole">
            <mc:AlternateContent xmlns:mc="http://schemas.openxmlformats.org/markup-compatibility/2006">
              <mc:Choice xmlns:v="urn:schemas-microsoft-com:vml" Requires="v">
                <p:oleObj spid="_x0000_s20482" name="Image" r:id="rId5" imgW="719280" imgH="1310400" progId="Photoshop.Image.13">
                  <p:embed/>
                </p:oleObj>
              </mc:Choice>
              <mc:Fallback>
                <p:oleObj name="Image" r:id="rId5" imgW="719280" imgH="1310400" progId="Photoshop.Image.13">
                  <p:embed/>
                  <p:pic>
                    <p:nvPicPr>
                      <p:cNvPr id="0" name=""/>
                      <p:cNvPicPr/>
                      <p:nvPr/>
                    </p:nvPicPr>
                    <p:blipFill>
                      <a:blip r:embed="rId6"/>
                      <a:stretch>
                        <a:fillRect/>
                      </a:stretch>
                    </p:blipFill>
                    <p:spPr>
                      <a:xfrm>
                        <a:off x="1616044" y="2991144"/>
                        <a:ext cx="344596" cy="627575"/>
                      </a:xfrm>
                      <a:prstGeom prst="rect">
                        <a:avLst/>
                      </a:prstGeom>
                    </p:spPr>
                  </p:pic>
                </p:oleObj>
              </mc:Fallback>
            </mc:AlternateContent>
          </a:graphicData>
        </a:graphic>
      </p:graphicFrame>
      <p:sp>
        <p:nvSpPr>
          <p:cNvPr id="19" name="Rectangle 18"/>
          <p:cNvSpPr/>
          <p:nvPr/>
        </p:nvSpPr>
        <p:spPr>
          <a:xfrm>
            <a:off x="2399921" y="3003893"/>
            <a:ext cx="183712" cy="183712"/>
          </a:xfrm>
          <a:prstGeom prst="rect">
            <a:avLst/>
          </a:prstGeom>
          <a:solidFill>
            <a:srgbClr val="F029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0" name="Rectangle 19"/>
          <p:cNvSpPr/>
          <p:nvPr/>
        </p:nvSpPr>
        <p:spPr>
          <a:xfrm>
            <a:off x="2392786" y="2783008"/>
            <a:ext cx="183712" cy="183712"/>
          </a:xfrm>
          <a:prstGeom prst="rect">
            <a:avLst/>
          </a:prstGeom>
          <a:solidFill>
            <a:srgbClr val="C8CC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1" name="Rectangle 20"/>
          <p:cNvSpPr/>
          <p:nvPr/>
        </p:nvSpPr>
        <p:spPr>
          <a:xfrm>
            <a:off x="2391931" y="2549255"/>
            <a:ext cx="183712" cy="183712"/>
          </a:xfrm>
          <a:prstGeom prst="rect">
            <a:avLst/>
          </a:prstGeom>
          <a:solidFill>
            <a:srgbClr val="4B494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2" name="Rectangle 21"/>
          <p:cNvSpPr/>
          <p:nvPr/>
        </p:nvSpPr>
        <p:spPr>
          <a:xfrm>
            <a:off x="2388263" y="2315351"/>
            <a:ext cx="183712" cy="183712"/>
          </a:xfrm>
          <a:prstGeom prst="rect">
            <a:avLst/>
          </a:prstGeom>
          <a:solidFill>
            <a:srgbClr val="5930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3" name="TextBox 22"/>
          <p:cNvSpPr txBox="1"/>
          <p:nvPr/>
        </p:nvSpPr>
        <p:spPr>
          <a:xfrm>
            <a:off x="1867675" y="2297413"/>
            <a:ext cx="478117"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مختلط</a:t>
            </a:r>
            <a:endParaRPr lang="en-US" sz="1358" dirty="0">
              <a:solidFill>
                <a:prstClr val="black"/>
              </a:solidFill>
              <a:cs typeface="Aban Light" pitchFamily="2" charset="-78"/>
            </a:endParaRPr>
          </a:p>
        </p:txBody>
      </p:sp>
      <p:sp>
        <p:nvSpPr>
          <p:cNvPr id="24" name="TextBox 23"/>
          <p:cNvSpPr txBox="1"/>
          <p:nvPr/>
        </p:nvSpPr>
        <p:spPr>
          <a:xfrm>
            <a:off x="1849803" y="2507012"/>
            <a:ext cx="478117"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اداری</a:t>
            </a:r>
            <a:endParaRPr lang="en-US" sz="1358" dirty="0">
              <a:solidFill>
                <a:prstClr val="black"/>
              </a:solidFill>
              <a:cs typeface="Aban Light" pitchFamily="2" charset="-78"/>
            </a:endParaRPr>
          </a:p>
        </p:txBody>
      </p:sp>
      <p:sp>
        <p:nvSpPr>
          <p:cNvPr id="25" name="TextBox 24"/>
          <p:cNvSpPr txBox="1"/>
          <p:nvPr/>
        </p:nvSpPr>
        <p:spPr>
          <a:xfrm>
            <a:off x="1773849" y="2766836"/>
            <a:ext cx="698131"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مسکونی</a:t>
            </a:r>
            <a:endParaRPr lang="en-US" sz="1358" dirty="0">
              <a:solidFill>
                <a:prstClr val="black"/>
              </a:solidFill>
              <a:cs typeface="Aban Light" pitchFamily="2" charset="-78"/>
            </a:endParaRPr>
          </a:p>
        </p:txBody>
      </p:sp>
      <p:sp>
        <p:nvSpPr>
          <p:cNvPr id="26" name="TextBox 25"/>
          <p:cNvSpPr txBox="1"/>
          <p:nvPr/>
        </p:nvSpPr>
        <p:spPr>
          <a:xfrm>
            <a:off x="1878297" y="2991144"/>
            <a:ext cx="478117"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تجاری</a:t>
            </a:r>
            <a:endParaRPr lang="en-US" sz="1358" dirty="0">
              <a:solidFill>
                <a:prstClr val="black"/>
              </a:solidFill>
              <a:cs typeface="Aban Light" pitchFamily="2" charset="-78"/>
            </a:endParaRPr>
          </a:p>
        </p:txBody>
      </p:sp>
    </p:spTree>
    <p:extLst>
      <p:ext uri="{BB962C8B-B14F-4D97-AF65-F5344CB8AC3E}">
        <p14:creationId xmlns:p14="http://schemas.microsoft.com/office/powerpoint/2010/main" val="42905217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TextBox 4"/>
          <p:cNvSpPr txBox="1"/>
          <p:nvPr/>
        </p:nvSpPr>
        <p:spPr>
          <a:xfrm>
            <a:off x="7532910" y="386270"/>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طراحی </a:t>
            </a:r>
            <a:r>
              <a:rPr lang="fa-IR" sz="1604" dirty="0">
                <a:solidFill>
                  <a:srgbClr val="F0155D"/>
                </a:solidFill>
                <a:cs typeface="AFSANEH" panose="02000700000000000000" pitchFamily="2" charset="-78"/>
              </a:rPr>
              <a:t>جرم گذاری</a:t>
            </a:r>
            <a:endParaRPr lang="en-US" sz="1604" dirty="0">
              <a:solidFill>
                <a:srgbClr val="F0155D"/>
              </a:solidFill>
              <a:cs typeface="AFSANEH" panose="02000700000000000000" pitchFamily="2" charset="-78"/>
            </a:endParaRPr>
          </a:p>
        </p:txBody>
      </p:sp>
      <p:sp>
        <p:nvSpPr>
          <p:cNvPr id="6" name="TextBox 5"/>
          <p:cNvSpPr txBox="1"/>
          <p:nvPr/>
        </p:nvSpPr>
        <p:spPr>
          <a:xfrm>
            <a:off x="6708995" y="2168891"/>
            <a:ext cx="3915361" cy="2182008"/>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چ</a:t>
            </a:r>
            <a:r>
              <a:rPr lang="fa-IR" sz="1358" dirty="0">
                <a:solidFill>
                  <a:prstClr val="black"/>
                </a:solidFill>
                <a:cs typeface="B Homa" panose="00000400000000000000" pitchFamily="2" charset="-78"/>
              </a:rPr>
              <a:t>ون ساختمان های این محدوده قدمت یکسانی دارند بنابراین نحوه جرم گذاری آنها بصورت یکسان میباشد.</a:t>
            </a:r>
          </a:p>
          <a:p>
            <a:pPr algn="just" defTabSz="689719"/>
            <a:r>
              <a:rPr lang="fa-IR" sz="1358" dirty="0">
                <a:solidFill>
                  <a:prstClr val="black"/>
                </a:solidFill>
                <a:cs typeface="B Homa" panose="00000400000000000000" pitchFamily="2" charset="-78"/>
              </a:rPr>
              <a:t>جرم گذاری قسمت های دیگر اغلب بصورت مجتمع های مسکونی میباشد بنابر این در جرم گذاری قسمت درحال طراحی از الگوی متعارف در این محدوده استفاده میکنیم تا هماهنگی محیط نیز از بین نرود.</a:t>
            </a:r>
          </a:p>
          <a:p>
            <a:pPr algn="just" defTabSz="689719"/>
            <a:r>
              <a:rPr lang="fa-IR" sz="1358" dirty="0">
                <a:solidFill>
                  <a:prstClr val="black"/>
                </a:solidFill>
                <a:cs typeface="B Homa" panose="00000400000000000000" pitchFamily="2" charset="-78"/>
              </a:rPr>
              <a:t>گفته شد که بلوک هایی که طراحی کردیم شرقی – غربی هستند لذا فضای باز چندانی نمیتوان به آنها اختصاص داد. در جرم گذاری طوری عمل کردیم که فضای باز کافی برای هر خانواده ایجاد شود.  </a:t>
            </a:r>
            <a:endParaRPr lang="en-US" sz="1358" dirty="0">
              <a:solidFill>
                <a:prstClr val="black"/>
              </a:solidFill>
              <a:cs typeface="B Homa" panose="00000400000000000000" pitchFamily="2" charset="-78"/>
            </a:endParaRPr>
          </a:p>
        </p:txBody>
      </p:sp>
      <p:pic>
        <p:nvPicPr>
          <p:cNvPr id="9" name="Content Placeholder 6"/>
          <p:cNvPicPr>
            <a:picLocks noChangeAspect="1"/>
          </p:cNvPicPr>
          <p:nvPr/>
        </p:nvPicPr>
        <p:blipFill rotWithShape="1">
          <a:blip r:embed="rId3" cstate="print">
            <a:extLst>
              <a:ext uri="{28A0092B-C50C-407E-A947-70E740481C1C}">
                <a14:useLocalDpi xmlns:a14="http://schemas.microsoft.com/office/drawing/2010/main" val="0"/>
              </a:ext>
            </a:extLst>
          </a:blip>
          <a:srcRect l="20950" t="4129" b="23311"/>
          <a:stretch/>
        </p:blipFill>
        <p:spPr>
          <a:xfrm>
            <a:off x="6791033" y="4379345"/>
            <a:ext cx="3747789" cy="1656917"/>
          </a:xfrm>
          <a:prstGeom prst="rect">
            <a:avLst/>
          </a:prstGeom>
          <a:ln w="38100">
            <a:solidFill>
              <a:srgbClr val="F0155D"/>
            </a:solidFill>
          </a:ln>
        </p:spPr>
      </p:pic>
      <p:sp>
        <p:nvSpPr>
          <p:cNvPr id="10" name="TextBox 9"/>
          <p:cNvSpPr txBox="1"/>
          <p:nvPr/>
        </p:nvSpPr>
        <p:spPr>
          <a:xfrm>
            <a:off x="9922632" y="1740482"/>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مقدمه:</a:t>
            </a:r>
            <a:endParaRPr lang="en-US" sz="1668" dirty="0">
              <a:solidFill>
                <a:prstClr val="black"/>
              </a:solidFill>
              <a:cs typeface="B Homa" panose="00000400000000000000" pitchFamily="2" charset="-78"/>
            </a:endParaRPr>
          </a:p>
        </p:txBody>
      </p:sp>
      <p:sp>
        <p:nvSpPr>
          <p:cNvPr id="11" name="TextBox 10"/>
          <p:cNvSpPr txBox="1"/>
          <p:nvPr/>
        </p:nvSpPr>
        <p:spPr>
          <a:xfrm>
            <a:off x="4047126" y="685277"/>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جرم گذاری لبه خیابان رستگاری</a:t>
            </a:r>
            <a:endParaRPr lang="en-US" sz="1668" dirty="0">
              <a:solidFill>
                <a:prstClr val="black"/>
              </a:solidFill>
              <a:cs typeface="B Homa" panose="00000400000000000000" pitchFamily="2" charset="-78"/>
            </a:endParaRPr>
          </a:p>
        </p:txBody>
      </p:sp>
      <p:cxnSp>
        <p:nvCxnSpPr>
          <p:cNvPr id="12" name="Straight Connector 11"/>
          <p:cNvCxnSpPr/>
          <p:nvPr/>
        </p:nvCxnSpPr>
        <p:spPr>
          <a:xfrm flipH="1">
            <a:off x="6417843" y="654667"/>
            <a:ext cx="30565" cy="530142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36809" b="16044"/>
          <a:stretch/>
        </p:blipFill>
        <p:spPr>
          <a:xfrm>
            <a:off x="2509034" y="1248060"/>
            <a:ext cx="2010432" cy="1286498"/>
          </a:xfrm>
          <a:prstGeom prst="rect">
            <a:avLst/>
          </a:prstGeom>
          <a:ln w="38100">
            <a:solidFill>
              <a:srgbClr val="F0155D"/>
            </a:solidFill>
          </a:ln>
        </p:spPr>
      </p:pic>
      <p:sp>
        <p:nvSpPr>
          <p:cNvPr id="14" name="TextBox 13"/>
          <p:cNvSpPr txBox="1"/>
          <p:nvPr/>
        </p:nvSpPr>
        <p:spPr>
          <a:xfrm>
            <a:off x="4613025" y="1189422"/>
            <a:ext cx="1816153" cy="197304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سعی شده است تا در جرم گزاری این لبه طوری عمل شود که از گشایش های بی مورد جلوگیری شود تا بتوان در فرد حس مکان را القا کرد. همچنین با عقب رفتگی ها و جلو رفتگی ها باعث زیبایی این جداره شده است</a:t>
            </a:r>
            <a:endParaRPr lang="en-US" sz="1358" dirty="0">
              <a:solidFill>
                <a:prstClr val="black"/>
              </a:solidFill>
              <a:cs typeface="B Homa" panose="00000400000000000000" pitchFamily="2" charset="-78"/>
            </a:endParaRPr>
          </a:p>
        </p:txBody>
      </p:sp>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19188" t="12614" r="31179" b="29459"/>
          <a:stretch/>
        </p:blipFill>
        <p:spPr>
          <a:xfrm>
            <a:off x="2681567" y="2792710"/>
            <a:ext cx="2066292" cy="1161525"/>
          </a:xfrm>
          <a:prstGeom prst="rect">
            <a:avLst/>
          </a:prstGeom>
          <a:ln w="38100">
            <a:solidFill>
              <a:srgbClr val="F0155D"/>
            </a:solidFill>
          </a:ln>
        </p:spPr>
      </p:pic>
      <p:cxnSp>
        <p:nvCxnSpPr>
          <p:cNvPr id="17" name="Straight Arrow Connector 16"/>
          <p:cNvCxnSpPr/>
          <p:nvPr/>
        </p:nvCxnSpPr>
        <p:spPr>
          <a:xfrm flipH="1">
            <a:off x="3714712" y="2849733"/>
            <a:ext cx="1" cy="776875"/>
          </a:xfrm>
          <a:prstGeom prst="straightConnector1">
            <a:avLst/>
          </a:prstGeom>
          <a:ln w="38100">
            <a:solidFill>
              <a:srgbClr val="F0155D"/>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748530" y="4063529"/>
            <a:ext cx="3666375" cy="510268"/>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در جرم گذاری  سعی شده است تا مقیاس انسانی،تقارن و تعادل رعایت شود تا محیط به وحدت برسد.</a:t>
            </a:r>
            <a:endParaRPr lang="en-US" sz="1358" dirty="0">
              <a:solidFill>
                <a:prstClr val="black"/>
              </a:solidFill>
              <a:cs typeface="B Homa" panose="00000400000000000000" pitchFamily="2" charset="-78"/>
            </a:endParaRPr>
          </a:p>
        </p:txBody>
      </p:sp>
      <p:sp>
        <p:nvSpPr>
          <p:cNvPr id="19" name="TextBox 18"/>
          <p:cNvSpPr txBox="1"/>
          <p:nvPr/>
        </p:nvSpPr>
        <p:spPr>
          <a:xfrm>
            <a:off x="5017130" y="3708054"/>
            <a:ext cx="3824595" cy="289759"/>
          </a:xfrm>
          <a:prstGeom prst="rect">
            <a:avLst/>
          </a:prstGeom>
          <a:noFill/>
        </p:spPr>
        <p:txBody>
          <a:bodyPr wrap="square" rtlCol="0">
            <a:spAutoFit/>
          </a:bodyPr>
          <a:lstStyle/>
          <a:p>
            <a:pPr algn="l" defTabSz="689719" rtl="0"/>
            <a:r>
              <a:rPr lang="fa-IR" sz="1283" dirty="0">
                <a:solidFill>
                  <a:prstClr val="black"/>
                </a:solidFill>
                <a:cs typeface="B Homa" panose="00000400000000000000" pitchFamily="2" charset="-78"/>
              </a:rPr>
              <a:t>رعایت مقیاس و تناسبات</a:t>
            </a:r>
            <a:endParaRPr lang="en-US" sz="1283" dirty="0">
              <a:solidFill>
                <a:prstClr val="black"/>
              </a:solidFill>
              <a:cs typeface="B Homa" panose="00000400000000000000" pitchFamily="2" charset="-78"/>
            </a:endParaRPr>
          </a:p>
        </p:txBody>
      </p:sp>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31816" b="22142"/>
          <a:stretch/>
        </p:blipFill>
        <p:spPr>
          <a:xfrm>
            <a:off x="2703345" y="4925024"/>
            <a:ext cx="1874726" cy="1031066"/>
          </a:xfrm>
          <a:prstGeom prst="rect">
            <a:avLst/>
          </a:prstGeom>
          <a:ln w="38100">
            <a:solidFill>
              <a:srgbClr val="F0155D"/>
            </a:solidFill>
          </a:ln>
        </p:spPr>
      </p:pic>
      <p:sp>
        <p:nvSpPr>
          <p:cNvPr id="21" name="TextBox 20"/>
          <p:cNvSpPr txBox="1"/>
          <p:nvPr/>
        </p:nvSpPr>
        <p:spPr>
          <a:xfrm>
            <a:off x="5620612" y="4610295"/>
            <a:ext cx="3824595" cy="309444"/>
          </a:xfrm>
          <a:prstGeom prst="rect">
            <a:avLst/>
          </a:prstGeom>
          <a:noFill/>
        </p:spPr>
        <p:txBody>
          <a:bodyPr wrap="square" rtlCol="0">
            <a:spAutoFit/>
          </a:bodyPr>
          <a:lstStyle/>
          <a:p>
            <a:pPr algn="l" defTabSz="689719" rtl="0"/>
            <a:r>
              <a:rPr lang="fa-IR" sz="1411" dirty="0">
                <a:solidFill>
                  <a:prstClr val="black"/>
                </a:solidFill>
                <a:cs typeface="B Homa" panose="00000400000000000000" pitchFamily="2" charset="-78"/>
              </a:rPr>
              <a:t>ایجاد فرم</a:t>
            </a:r>
            <a:endParaRPr lang="en-US" sz="1411" dirty="0">
              <a:solidFill>
                <a:prstClr val="black"/>
              </a:solidFill>
              <a:cs typeface="B Homa" panose="00000400000000000000" pitchFamily="2" charset="-78"/>
            </a:endParaRPr>
          </a:p>
        </p:txBody>
      </p:sp>
      <p:sp>
        <p:nvSpPr>
          <p:cNvPr id="22" name="TextBox 21"/>
          <p:cNvSpPr txBox="1"/>
          <p:nvPr/>
        </p:nvSpPr>
        <p:spPr>
          <a:xfrm>
            <a:off x="4641475" y="5037969"/>
            <a:ext cx="1773430" cy="1346138"/>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برای تقویت گره میدان عفاف دو جرم بصورت متقارن و یک حلقه ارتباطی بین این دو جرم از طبقات بالای آنها استفاده شده است.</a:t>
            </a:r>
            <a:endParaRPr lang="en-US" sz="1358" dirty="0">
              <a:solidFill>
                <a:prstClr val="black"/>
              </a:solidFill>
              <a:cs typeface="B Homa" panose="00000400000000000000" pitchFamily="2" charset="-78"/>
            </a:endParaRPr>
          </a:p>
        </p:txBody>
      </p:sp>
      <p:sp>
        <p:nvSpPr>
          <p:cNvPr id="24" name="Rectangle 23"/>
          <p:cNvSpPr/>
          <p:nvPr/>
        </p:nvSpPr>
        <p:spPr>
          <a:xfrm>
            <a:off x="1461740" y="6442535"/>
            <a:ext cx="43954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23</a:t>
            </a:r>
            <a:endParaRPr lang="en-US" sz="2052" dirty="0">
              <a:solidFill>
                <a:prstClr val="white"/>
              </a:solidFill>
              <a:cs typeface="Dast Nevis" panose="03000400000000000000" pitchFamily="66" charset="-78"/>
            </a:endParaRPr>
          </a:p>
        </p:txBody>
      </p:sp>
      <p:sp>
        <p:nvSpPr>
          <p:cNvPr id="25" name="TextBox 24"/>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6" name="Object 25"/>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21506" name="Image" r:id="rId7" imgW="719280" imgH="1310400" progId="Photoshop.Image.13">
                  <p:embed/>
                </p:oleObj>
              </mc:Choice>
              <mc:Fallback>
                <p:oleObj name="Image" r:id="rId7" imgW="719280" imgH="1310400" progId="Photoshop.Image.13">
                  <p:embed/>
                  <p:pic>
                    <p:nvPicPr>
                      <p:cNvPr id="0" name=""/>
                      <p:cNvPicPr/>
                      <p:nvPr/>
                    </p:nvPicPr>
                    <p:blipFill>
                      <a:blip r:embed="rId8"/>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21769535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32910" y="386270"/>
            <a:ext cx="3005912" cy="408125"/>
          </a:xfrm>
          <a:prstGeom prst="rect">
            <a:avLst/>
          </a:prstGeom>
          <a:noFill/>
        </p:spPr>
        <p:txBody>
          <a:bodyPr wrap="square" rtlCol="0">
            <a:spAutoFit/>
          </a:bodyPr>
          <a:lstStyle/>
          <a:p>
            <a:pPr defTabSz="689719" rtl="0"/>
            <a:r>
              <a:rPr lang="fa-IR" sz="2052" dirty="0">
                <a:solidFill>
                  <a:prstClr val="black"/>
                </a:solidFill>
                <a:cs typeface="AFSANEH" panose="02000700000000000000" pitchFamily="2" charset="-78"/>
              </a:rPr>
              <a:t>طراحی </a:t>
            </a:r>
            <a:r>
              <a:rPr lang="fa-IR" sz="1604" dirty="0">
                <a:solidFill>
                  <a:srgbClr val="F0155D"/>
                </a:solidFill>
                <a:cs typeface="AFSANEH" panose="02000700000000000000" pitchFamily="2" charset="-78"/>
              </a:rPr>
              <a:t>تعداد طبقات</a:t>
            </a:r>
            <a:endParaRPr lang="en-US" sz="1604" dirty="0">
              <a:solidFill>
                <a:srgbClr val="F0155D"/>
              </a:solidFill>
              <a:cs typeface="AFSANEH" panose="02000700000000000000" pitchFamily="2" charset="-7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3845" y="3606511"/>
            <a:ext cx="3954977" cy="2551733"/>
          </a:xfrm>
          <a:prstGeom prst="rect">
            <a:avLst/>
          </a:prstGeom>
          <a:ln w="38100">
            <a:solidFill>
              <a:srgbClr val="F0155D"/>
            </a:solidFill>
          </a:ln>
        </p:spPr>
      </p:pic>
      <p:sp>
        <p:nvSpPr>
          <p:cNvPr id="7" name="TextBox 6"/>
          <p:cNvSpPr txBox="1"/>
          <p:nvPr/>
        </p:nvSpPr>
        <p:spPr>
          <a:xfrm>
            <a:off x="6583844" y="1952768"/>
            <a:ext cx="3954977" cy="1764073"/>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همانطور که در قسمت شناخت گفته شد طبقات بیشتر ساختمان های محدوده 3 تا 4 طبقه میباشد ما نیز برای بهم نخوردن خط آسمان منظم آن تصمیم گرفتیم همین الگو را برای طراحی خود انتخاب کنیم.</a:t>
            </a:r>
          </a:p>
          <a:p>
            <a:pPr algn="just" defTabSz="689719"/>
            <a:r>
              <a:rPr lang="fa-IR" sz="1358" dirty="0">
                <a:solidFill>
                  <a:prstClr val="black"/>
                </a:solidFill>
                <a:cs typeface="B Homa" panose="00000400000000000000" pitchFamily="2" charset="-78"/>
              </a:rPr>
              <a:t>عدم وجود ساختمان های بلند مرتبه حاکی از نبود تقاضا برای آن میباشد.</a:t>
            </a:r>
          </a:p>
          <a:p>
            <a:pPr algn="just" defTabSz="689719"/>
            <a:r>
              <a:rPr lang="fa-IR" sz="1358" dirty="0">
                <a:solidFill>
                  <a:prstClr val="black"/>
                </a:solidFill>
                <a:cs typeface="B Homa" panose="00000400000000000000" pitchFamily="2" charset="-78"/>
              </a:rPr>
              <a:t>دلیل اینکه همه ساختمان ها طبقات مشابه دارند زمان تقریبا یکسانی است که آنها را ساخته اند.</a:t>
            </a:r>
            <a:endParaRPr lang="en-US" sz="1358" dirty="0">
              <a:solidFill>
                <a:prstClr val="black"/>
              </a:solidFill>
              <a:cs typeface="B Homa" panose="00000400000000000000" pitchFamily="2" charset="-78"/>
            </a:endParaRPr>
          </a:p>
        </p:txBody>
      </p:sp>
      <p:cxnSp>
        <p:nvCxnSpPr>
          <p:cNvPr id="8" name="Straight Connector 7"/>
          <p:cNvCxnSpPr/>
          <p:nvPr/>
        </p:nvCxnSpPr>
        <p:spPr>
          <a:xfrm flipH="1">
            <a:off x="6442281" y="654667"/>
            <a:ext cx="30565" cy="530142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9055" t="7126" r="44689" b="46532"/>
          <a:stretch/>
        </p:blipFill>
        <p:spPr>
          <a:xfrm>
            <a:off x="2710604" y="2090474"/>
            <a:ext cx="2717447" cy="1311276"/>
          </a:xfrm>
          <a:prstGeom prst="rect">
            <a:avLst/>
          </a:prstGeom>
          <a:ln w="38100">
            <a:solidFill>
              <a:srgbClr val="F0155D"/>
            </a:solidFill>
          </a:ln>
        </p:spPr>
      </p:pic>
      <p:sp>
        <p:nvSpPr>
          <p:cNvPr id="10" name="TextBox 9"/>
          <p:cNvSpPr txBox="1"/>
          <p:nvPr/>
        </p:nvSpPr>
        <p:spPr>
          <a:xfrm>
            <a:off x="9959289" y="1505194"/>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مقدمه:</a:t>
            </a:r>
            <a:endParaRPr lang="en-US" sz="1668" dirty="0">
              <a:solidFill>
                <a:prstClr val="black"/>
              </a:solidFill>
              <a:cs typeface="B Homa" panose="00000400000000000000" pitchFamily="2" charset="-78"/>
            </a:endParaRPr>
          </a:p>
        </p:txBody>
      </p:sp>
      <p:sp>
        <p:nvSpPr>
          <p:cNvPr id="11" name="TextBox 10"/>
          <p:cNvSpPr txBox="1"/>
          <p:nvPr/>
        </p:nvSpPr>
        <p:spPr>
          <a:xfrm>
            <a:off x="4671546" y="776550"/>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ورودی خیابان رستگاری:</a:t>
            </a:r>
            <a:endParaRPr lang="en-US" sz="1668" dirty="0">
              <a:solidFill>
                <a:prstClr val="black"/>
              </a:solidFill>
              <a:cs typeface="B Homa" panose="00000400000000000000" pitchFamily="2" charset="-78"/>
            </a:endParaRPr>
          </a:p>
        </p:txBody>
      </p:sp>
      <p:sp>
        <p:nvSpPr>
          <p:cNvPr id="12" name="TextBox 11"/>
          <p:cNvSpPr txBox="1"/>
          <p:nvPr/>
        </p:nvSpPr>
        <p:spPr>
          <a:xfrm>
            <a:off x="2431805" y="1109885"/>
            <a:ext cx="3954977" cy="113717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این ورودی طوری طراحی شد که یک ورودی نظام یافته و دعوت کننده را القا کند.بدین منظور ارتفاع آنرا تقریبا یکسان با ارتفاع بازار ابریشم در نظر گرفتیم. بدین ترتیب که هرچه از ورودی میدان به داخل خیابان رستگاری میرویم ارتفاع ساختمان ها کم میشود.</a:t>
            </a:r>
            <a:endParaRPr lang="en-US" sz="1358" dirty="0">
              <a:solidFill>
                <a:prstClr val="black"/>
              </a:solidFill>
              <a:cs typeface="B Homa" panose="00000400000000000000" pitchFamily="2" charset="-78"/>
            </a:endParaRPr>
          </a:p>
        </p:txBody>
      </p:sp>
      <p:pic>
        <p:nvPicPr>
          <p:cNvPr id="13" name="Content Placeholder 6"/>
          <p:cNvPicPr>
            <a:picLocks noChangeAspect="1"/>
          </p:cNvPicPr>
          <p:nvPr/>
        </p:nvPicPr>
        <p:blipFill rotWithShape="1">
          <a:blip r:embed="rId5" cstate="print">
            <a:extLst>
              <a:ext uri="{28A0092B-C50C-407E-A947-70E740481C1C}">
                <a14:useLocalDpi xmlns:a14="http://schemas.microsoft.com/office/drawing/2010/main" val="0"/>
              </a:ext>
            </a:extLst>
          </a:blip>
          <a:srcRect l="20950" t="4129" b="23311"/>
          <a:stretch/>
        </p:blipFill>
        <p:spPr>
          <a:xfrm>
            <a:off x="2793582" y="4729435"/>
            <a:ext cx="3011196" cy="1331266"/>
          </a:xfrm>
          <a:prstGeom prst="rect">
            <a:avLst/>
          </a:prstGeom>
          <a:ln w="38100">
            <a:solidFill>
              <a:srgbClr val="F0155D"/>
            </a:solidFill>
          </a:ln>
        </p:spPr>
      </p:pic>
      <p:sp>
        <p:nvSpPr>
          <p:cNvPr id="14" name="TextBox 13"/>
          <p:cNvSpPr txBox="1"/>
          <p:nvPr/>
        </p:nvSpPr>
        <p:spPr>
          <a:xfrm>
            <a:off x="5508774" y="3375067"/>
            <a:ext cx="3824595" cy="349006"/>
          </a:xfrm>
          <a:prstGeom prst="rect">
            <a:avLst/>
          </a:prstGeom>
          <a:noFill/>
        </p:spPr>
        <p:txBody>
          <a:bodyPr wrap="square" rtlCol="0">
            <a:spAutoFit/>
          </a:bodyPr>
          <a:lstStyle/>
          <a:p>
            <a:pPr algn="l" defTabSz="689719" rtl="0"/>
            <a:r>
              <a:rPr lang="fa-IR" sz="1668" dirty="0">
                <a:solidFill>
                  <a:prstClr val="black"/>
                </a:solidFill>
                <a:cs typeface="B Homa" panose="00000400000000000000" pitchFamily="2" charset="-78"/>
              </a:rPr>
              <a:t>نتیجه گیری:</a:t>
            </a:r>
            <a:endParaRPr lang="en-US" sz="1668" dirty="0">
              <a:solidFill>
                <a:prstClr val="black"/>
              </a:solidFill>
              <a:cs typeface="B Homa" panose="00000400000000000000" pitchFamily="2" charset="-78"/>
            </a:endParaRPr>
          </a:p>
        </p:txBody>
      </p:sp>
      <p:sp>
        <p:nvSpPr>
          <p:cNvPr id="15" name="TextBox 14"/>
          <p:cNvSpPr txBox="1"/>
          <p:nvPr/>
        </p:nvSpPr>
        <p:spPr>
          <a:xfrm>
            <a:off x="2640016" y="3635646"/>
            <a:ext cx="3802265" cy="1137171"/>
          </a:xfrm>
          <a:prstGeom prst="rect">
            <a:avLst/>
          </a:prstGeom>
          <a:noFill/>
        </p:spPr>
        <p:txBody>
          <a:bodyPr wrap="square" rtlCol="0">
            <a:spAutoFit/>
          </a:bodyPr>
          <a:lstStyle/>
          <a:p>
            <a:pPr algn="just" defTabSz="689719"/>
            <a:r>
              <a:rPr lang="fa-IR" sz="1358" dirty="0">
                <a:solidFill>
                  <a:prstClr val="black"/>
                </a:solidFill>
                <a:cs typeface="B Homa" panose="00000400000000000000" pitchFamily="2" charset="-78"/>
              </a:rPr>
              <a:t>چون هدف ما طراحی مرکز محله بود باید ارتفاع اطراف آنرا طوری مدنظرقرار میدادیم که محله را محصور نکند به همین دلیل مجبور به انتخاب ساختمان های 3 تا 4 طبقه شده ایم.</a:t>
            </a:r>
          </a:p>
          <a:p>
            <a:pPr algn="just" defTabSz="689719"/>
            <a:r>
              <a:rPr lang="fa-IR" sz="1358" dirty="0">
                <a:solidFill>
                  <a:prstClr val="black"/>
                </a:solidFill>
                <a:cs typeface="B Homa" panose="00000400000000000000" pitchFamily="2" charset="-78"/>
              </a:rPr>
              <a:t>ساختمان های 3 طبقه نیز ارتفاع دقیقا یکسانی باهم ندارند و این نوع طراحی باعث خوانایی بیشتر مرکز محله شده است.</a:t>
            </a:r>
            <a:endParaRPr lang="en-US" sz="1358" dirty="0">
              <a:solidFill>
                <a:prstClr val="black"/>
              </a:solidFill>
              <a:cs typeface="B Homa" panose="00000400000000000000" pitchFamily="2" charset="-78"/>
            </a:endParaRPr>
          </a:p>
        </p:txBody>
      </p:sp>
      <p:sp>
        <p:nvSpPr>
          <p:cNvPr id="16" name="Rectangle 15"/>
          <p:cNvSpPr/>
          <p:nvPr/>
        </p:nvSpPr>
        <p:spPr>
          <a:xfrm>
            <a:off x="1461740" y="6442535"/>
            <a:ext cx="450764"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24</a:t>
            </a:r>
            <a:endParaRPr lang="en-US" sz="2052" dirty="0">
              <a:solidFill>
                <a:prstClr val="white"/>
              </a:solidFill>
              <a:cs typeface="Dast Nevis" panose="03000400000000000000" pitchFamily="66" charset="-78"/>
            </a:endParaRPr>
          </a:p>
        </p:txBody>
      </p:sp>
      <p:sp>
        <p:nvSpPr>
          <p:cNvPr id="17" name="Rectangle 16"/>
          <p:cNvSpPr/>
          <p:nvPr/>
        </p:nvSpPr>
        <p:spPr>
          <a:xfrm>
            <a:off x="2314768" y="2746112"/>
            <a:ext cx="183712" cy="183712"/>
          </a:xfrm>
          <a:prstGeom prst="rect">
            <a:avLst/>
          </a:prstGeom>
          <a:solidFill>
            <a:srgbClr val="C2F4E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8" name="Rectangle 17"/>
          <p:cNvSpPr/>
          <p:nvPr/>
        </p:nvSpPr>
        <p:spPr>
          <a:xfrm>
            <a:off x="2311844" y="2490967"/>
            <a:ext cx="183712" cy="183712"/>
          </a:xfrm>
          <a:prstGeom prst="rect">
            <a:avLst/>
          </a:prstGeom>
          <a:solidFill>
            <a:srgbClr val="84E9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9" name="Rectangle 18"/>
          <p:cNvSpPr/>
          <p:nvPr/>
        </p:nvSpPr>
        <p:spPr>
          <a:xfrm>
            <a:off x="2308141" y="2266933"/>
            <a:ext cx="183712" cy="183712"/>
          </a:xfrm>
          <a:prstGeom prst="rect">
            <a:avLst/>
          </a:prstGeom>
          <a:solidFill>
            <a:srgbClr val="3EAC8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0" name="Rectangle 19"/>
          <p:cNvSpPr/>
          <p:nvPr/>
        </p:nvSpPr>
        <p:spPr>
          <a:xfrm>
            <a:off x="2309157" y="2035220"/>
            <a:ext cx="183712" cy="183712"/>
          </a:xfrm>
          <a:prstGeom prst="rect">
            <a:avLst/>
          </a:prstGeom>
          <a:solidFill>
            <a:srgbClr val="1D87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21" name="TextBox 20"/>
          <p:cNvSpPr txBox="1"/>
          <p:nvPr/>
        </p:nvSpPr>
        <p:spPr>
          <a:xfrm>
            <a:off x="1740865" y="2722681"/>
            <a:ext cx="654023"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1 طبقه</a:t>
            </a:r>
            <a:endParaRPr lang="en-US" sz="1358" dirty="0">
              <a:solidFill>
                <a:prstClr val="black"/>
              </a:solidFill>
              <a:cs typeface="Aban Light" pitchFamily="2" charset="-78"/>
            </a:endParaRPr>
          </a:p>
        </p:txBody>
      </p:sp>
      <p:sp>
        <p:nvSpPr>
          <p:cNvPr id="22" name="TextBox 21"/>
          <p:cNvSpPr txBox="1"/>
          <p:nvPr/>
        </p:nvSpPr>
        <p:spPr>
          <a:xfrm>
            <a:off x="1735265" y="2450646"/>
            <a:ext cx="654023"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2 طبقه</a:t>
            </a:r>
            <a:endParaRPr lang="en-US" sz="1358" dirty="0">
              <a:solidFill>
                <a:prstClr val="black"/>
              </a:solidFill>
              <a:cs typeface="Aban Light" pitchFamily="2" charset="-78"/>
            </a:endParaRPr>
          </a:p>
        </p:txBody>
      </p:sp>
      <p:sp>
        <p:nvSpPr>
          <p:cNvPr id="23" name="TextBox 22"/>
          <p:cNvSpPr txBox="1"/>
          <p:nvPr/>
        </p:nvSpPr>
        <p:spPr>
          <a:xfrm>
            <a:off x="1750409" y="2196086"/>
            <a:ext cx="654023"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3</a:t>
            </a:r>
            <a:r>
              <a:rPr lang="fa-IR" sz="1358" dirty="0">
                <a:solidFill>
                  <a:prstClr val="black"/>
                </a:solidFill>
                <a:cs typeface="Aban Light" pitchFamily="2" charset="-78"/>
              </a:rPr>
              <a:t> طبقه</a:t>
            </a:r>
            <a:endParaRPr lang="en-US" sz="1358" dirty="0">
              <a:solidFill>
                <a:prstClr val="black"/>
              </a:solidFill>
              <a:cs typeface="Aban Light" pitchFamily="2" charset="-78"/>
            </a:endParaRPr>
          </a:p>
        </p:txBody>
      </p:sp>
      <p:sp>
        <p:nvSpPr>
          <p:cNvPr id="24" name="TextBox 23"/>
          <p:cNvSpPr txBox="1"/>
          <p:nvPr/>
        </p:nvSpPr>
        <p:spPr>
          <a:xfrm>
            <a:off x="1749302" y="1992977"/>
            <a:ext cx="654023" cy="510268"/>
          </a:xfrm>
          <a:prstGeom prst="rect">
            <a:avLst/>
          </a:prstGeom>
          <a:noFill/>
        </p:spPr>
        <p:txBody>
          <a:bodyPr wrap="square" rtlCol="0">
            <a:spAutoFit/>
          </a:bodyPr>
          <a:lstStyle/>
          <a:p>
            <a:pPr algn="l" defTabSz="689719" rtl="0"/>
            <a:r>
              <a:rPr lang="fa-IR" sz="1358" dirty="0">
                <a:solidFill>
                  <a:prstClr val="black"/>
                </a:solidFill>
                <a:cs typeface="Aban Light" pitchFamily="2" charset="-78"/>
              </a:rPr>
              <a:t>4 طبقه</a:t>
            </a:r>
            <a:endParaRPr lang="en-US" sz="1358" dirty="0">
              <a:solidFill>
                <a:prstClr val="black"/>
              </a:solidFill>
              <a:cs typeface="Aban Light" pitchFamily="2" charset="-78"/>
            </a:endParaRPr>
          </a:p>
        </p:txBody>
      </p:sp>
      <p:sp>
        <p:nvSpPr>
          <p:cNvPr id="25" name="TextBox 24"/>
          <p:cNvSpPr txBox="1"/>
          <p:nvPr/>
        </p:nvSpPr>
        <p:spPr>
          <a:xfrm>
            <a:off x="1853310"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6" name="Object 25"/>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22530" name="Image" r:id="rId6" imgW="719280" imgH="1310400" progId="Photoshop.Image.13">
                  <p:embed/>
                </p:oleObj>
              </mc:Choice>
              <mc:Fallback>
                <p:oleObj name="Image" r:id="rId6" imgW="719280" imgH="1310400" progId="Photoshop.Image.13">
                  <p:embed/>
                  <p:pic>
                    <p:nvPicPr>
                      <p:cNvPr id="0" name=""/>
                      <p:cNvPicPr/>
                      <p:nvPr/>
                    </p:nvPicPr>
                    <p:blipFill>
                      <a:blip r:embed="rId7"/>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3109100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7" name="Subtitle 2"/>
          <p:cNvSpPr txBox="1">
            <a:spLocks/>
          </p:cNvSpPr>
          <p:nvPr/>
        </p:nvSpPr>
        <p:spPr>
          <a:xfrm>
            <a:off x="6243522" y="424895"/>
            <a:ext cx="4472473" cy="440149"/>
          </a:xfrm>
          <a:prstGeom prst="rect">
            <a:avLst/>
          </a:prstGeom>
        </p:spPr>
        <p:txBody>
          <a:bodyPr vert="horz" lIns="58652" tIns="29326" rIns="58652" bIns="29326" rtlCol="0">
            <a:noAutofit/>
          </a:bodyPr>
          <a:lstStyle>
            <a:lvl1pPr marL="0" indent="0" algn="ctr" defTabSz="1425550" rtl="0" eaLnBrk="1" latinLnBrk="0" hangingPunct="1">
              <a:lnSpc>
                <a:spcPct val="90000"/>
              </a:lnSpc>
              <a:spcBef>
                <a:spcPts val="1559"/>
              </a:spcBef>
              <a:buFont typeface="Arial" panose="020B0604020202020204" pitchFamily="34" charset="0"/>
              <a:buNone/>
              <a:defRPr sz="3742" kern="1200">
                <a:solidFill>
                  <a:schemeClr val="tx1"/>
                </a:solidFill>
                <a:latin typeface="+mn-lt"/>
                <a:ea typeface="+mn-ea"/>
                <a:cs typeface="+mn-cs"/>
              </a:defRPr>
            </a:lvl1pPr>
            <a:lvl2pPr marL="712775" indent="0" algn="ctr" defTabSz="1425550" rtl="0" eaLnBrk="1" latinLnBrk="0" hangingPunct="1">
              <a:lnSpc>
                <a:spcPct val="90000"/>
              </a:lnSpc>
              <a:spcBef>
                <a:spcPts val="780"/>
              </a:spcBef>
              <a:buFont typeface="Arial" panose="020B0604020202020204" pitchFamily="34" charset="0"/>
              <a:buNone/>
              <a:defRPr sz="3118" kern="1200">
                <a:solidFill>
                  <a:schemeClr val="tx1"/>
                </a:solidFill>
                <a:latin typeface="+mn-lt"/>
                <a:ea typeface="+mn-ea"/>
                <a:cs typeface="+mn-cs"/>
              </a:defRPr>
            </a:lvl2pPr>
            <a:lvl3pPr marL="1425550" indent="0" algn="ctr" defTabSz="1425550" rtl="0" eaLnBrk="1" latinLnBrk="0" hangingPunct="1">
              <a:lnSpc>
                <a:spcPct val="90000"/>
              </a:lnSpc>
              <a:spcBef>
                <a:spcPts val="780"/>
              </a:spcBef>
              <a:buFont typeface="Arial" panose="020B0604020202020204" pitchFamily="34" charset="0"/>
              <a:buNone/>
              <a:defRPr sz="2806" kern="1200">
                <a:solidFill>
                  <a:schemeClr val="tx1"/>
                </a:solidFill>
                <a:latin typeface="+mn-lt"/>
                <a:ea typeface="+mn-ea"/>
                <a:cs typeface="+mn-cs"/>
              </a:defRPr>
            </a:lvl3pPr>
            <a:lvl4pPr marL="2138324"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4pPr>
            <a:lvl5pPr marL="2851099"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5pPr>
            <a:lvl6pPr marL="3563874"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6pPr>
            <a:lvl7pPr marL="4276649"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7pPr>
            <a:lvl8pPr marL="4989424"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8pPr>
            <a:lvl9pPr marL="5702198" indent="0" algn="ctr" defTabSz="1425550" rtl="0" eaLnBrk="1" latinLnBrk="0" hangingPunct="1">
              <a:lnSpc>
                <a:spcPct val="90000"/>
              </a:lnSpc>
              <a:spcBef>
                <a:spcPts val="780"/>
              </a:spcBef>
              <a:buFont typeface="Arial" panose="020B0604020202020204" pitchFamily="34" charset="0"/>
              <a:buNone/>
              <a:defRPr sz="2494" kern="1200">
                <a:solidFill>
                  <a:schemeClr val="tx1"/>
                </a:solidFill>
                <a:latin typeface="+mn-lt"/>
                <a:ea typeface="+mn-ea"/>
                <a:cs typeface="+mn-cs"/>
              </a:defRPr>
            </a:lvl9pPr>
          </a:lstStyle>
          <a:p>
            <a:pPr algn="r"/>
            <a:r>
              <a:rPr lang="fa-IR" sz="2822" dirty="0">
                <a:solidFill>
                  <a:prstClr val="black"/>
                </a:solidFill>
                <a:latin typeface="Adobe Arabic" panose="02040503050201020203" pitchFamily="18" charset="-78"/>
                <a:cs typeface="AFSANEH" panose="02000700000000000000" pitchFamily="2" charset="-78"/>
              </a:rPr>
              <a:t>معرفی محدوده</a:t>
            </a:r>
            <a:endParaRPr lang="en-US" sz="2822" dirty="0">
              <a:solidFill>
                <a:prstClr val="black"/>
              </a:solidFill>
              <a:latin typeface="Adobe Arabic" panose="02040503050201020203" pitchFamily="18" charset="-78"/>
              <a:cs typeface="AFSANEH" panose="02000700000000000000" pitchFamily="2" charset="-78"/>
            </a:endParaRPr>
          </a:p>
        </p:txBody>
      </p:sp>
      <p:sp>
        <p:nvSpPr>
          <p:cNvPr id="13" name="TextBox 12"/>
          <p:cNvSpPr txBox="1"/>
          <p:nvPr/>
        </p:nvSpPr>
        <p:spPr>
          <a:xfrm rot="3530670">
            <a:off x="4496361" y="1841048"/>
            <a:ext cx="630727" cy="510268"/>
          </a:xfrm>
          <a:prstGeom prst="rect">
            <a:avLst/>
          </a:prstGeom>
          <a:noFill/>
        </p:spPr>
        <p:txBody>
          <a:bodyPr wrap="square" rtlCol="0">
            <a:spAutoFit/>
          </a:bodyPr>
          <a:lstStyle/>
          <a:p>
            <a:pPr algn="l" defTabSz="689719" rtl="0"/>
            <a:r>
              <a:rPr lang="fa-IR" sz="1358" dirty="0">
                <a:solidFill>
                  <a:prstClr val="white"/>
                </a:solidFill>
              </a:rPr>
              <a:t>اندیشه</a:t>
            </a:r>
            <a:endParaRPr lang="en-US" sz="1358" dirty="0">
              <a:solidFill>
                <a:prstClr val="white"/>
              </a:solidFill>
            </a:endParaRPr>
          </a:p>
        </p:txBody>
      </p:sp>
      <p:graphicFrame>
        <p:nvGraphicFramePr>
          <p:cNvPr id="58" name="Object 57"/>
          <p:cNvGraphicFramePr>
            <a:graphicFrameLocks noChangeAspect="1"/>
          </p:cNvGraphicFramePr>
          <p:nvPr>
            <p:extLst/>
          </p:nvPr>
        </p:nvGraphicFramePr>
        <p:xfrm>
          <a:off x="2647706" y="5464644"/>
          <a:ext cx="344596" cy="627575"/>
        </p:xfrm>
        <a:graphic>
          <a:graphicData uri="http://schemas.openxmlformats.org/presentationml/2006/ole">
            <mc:AlternateContent xmlns:mc="http://schemas.openxmlformats.org/markup-compatibility/2006">
              <mc:Choice xmlns:v="urn:schemas-microsoft-com:vml" Requires="v">
                <p:oleObj spid="_x0000_s1026" name="Image" r:id="rId3" imgW="719280" imgH="1310400" progId="Photoshop.Image.13">
                  <p:embed/>
                </p:oleObj>
              </mc:Choice>
              <mc:Fallback>
                <p:oleObj name="Image" r:id="rId3" imgW="719280" imgH="1310400" progId="Photoshop.Image.13">
                  <p:embed/>
                  <p:pic>
                    <p:nvPicPr>
                      <p:cNvPr id="0" name=""/>
                      <p:cNvPicPr/>
                      <p:nvPr/>
                    </p:nvPicPr>
                    <p:blipFill>
                      <a:blip r:embed="rId4"/>
                      <a:stretch>
                        <a:fillRect/>
                      </a:stretch>
                    </p:blipFill>
                    <p:spPr>
                      <a:xfrm>
                        <a:off x="2647706" y="5464644"/>
                        <a:ext cx="344596" cy="627575"/>
                      </a:xfrm>
                      <a:prstGeom prst="rect">
                        <a:avLst/>
                      </a:prstGeom>
                    </p:spPr>
                  </p:pic>
                </p:oleObj>
              </mc:Fallback>
            </mc:AlternateContent>
          </a:graphicData>
        </a:graphic>
      </p:graphicFrame>
      <p:sp>
        <p:nvSpPr>
          <p:cNvPr id="62" name="TextBox 61"/>
          <p:cNvSpPr txBox="1"/>
          <p:nvPr/>
        </p:nvSpPr>
        <p:spPr>
          <a:xfrm>
            <a:off x="8273915" y="1316093"/>
            <a:ext cx="2200069" cy="301301"/>
          </a:xfrm>
          <a:prstGeom prst="rect">
            <a:avLst/>
          </a:prstGeom>
          <a:noFill/>
        </p:spPr>
        <p:txBody>
          <a:bodyPr wrap="square" rtlCol="0">
            <a:spAutoFit/>
          </a:bodyPr>
          <a:lstStyle/>
          <a:p>
            <a:pPr algn="l" defTabSz="689719" rtl="0"/>
            <a:endParaRPr lang="en-US" sz="1358">
              <a:solidFill>
                <a:prstClr val="black"/>
              </a:solidFill>
            </a:endParaRPr>
          </a:p>
        </p:txBody>
      </p:sp>
      <p:sp>
        <p:nvSpPr>
          <p:cNvPr id="4" name="TextBox 3"/>
          <p:cNvSpPr txBox="1"/>
          <p:nvPr/>
        </p:nvSpPr>
        <p:spPr>
          <a:xfrm>
            <a:off x="8270522" y="1186331"/>
            <a:ext cx="2335346" cy="1671740"/>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در طرح حای فرادست  به این موضوع اشاره شده است که این محدوده یک پهنه مسکونی است اما با توجه به فضاهای بایر زیادی که دارد توان اینکه محدوده علاوه بر کاربری مسکونی ،کاربری های تجاری داشته باشد که در مجموع به صورت یک پهنه تجاری عمل کنند را دارد.</a:t>
            </a:r>
            <a:endParaRPr lang="en-US" sz="1283" dirty="0">
              <a:solidFill>
                <a:prstClr val="black"/>
              </a:solidFill>
              <a:latin typeface="Adobe Arabic" panose="02040503050201020203" pitchFamily="18" charset="-78"/>
              <a:cs typeface="B Homa" panose="00000400000000000000" pitchFamily="2" charset="-78"/>
            </a:endParaRPr>
          </a:p>
        </p:txBody>
      </p:sp>
      <p:pic>
        <p:nvPicPr>
          <p:cNvPr id="40" name="Picture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29137" y="3598349"/>
            <a:ext cx="2274365" cy="2268458"/>
          </a:xfrm>
          <a:prstGeom prst="rect">
            <a:avLst/>
          </a:prstGeom>
          <a:ln w="57150">
            <a:solidFill>
              <a:srgbClr val="F82C5D"/>
            </a:solidFill>
          </a:ln>
        </p:spPr>
      </p:pic>
      <p:sp>
        <p:nvSpPr>
          <p:cNvPr id="72" name="TextBox 71"/>
          <p:cNvSpPr txBox="1"/>
          <p:nvPr/>
        </p:nvSpPr>
        <p:spPr>
          <a:xfrm rot="3501953">
            <a:off x="4705360" y="2288459"/>
            <a:ext cx="1025460"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بلوار اندیشه</a:t>
            </a:r>
            <a:endParaRPr lang="en-US" sz="962" b="1" dirty="0">
              <a:solidFill>
                <a:prstClr val="black"/>
              </a:solidFill>
              <a:cs typeface="B Homa" panose="00000400000000000000" pitchFamily="2" charset="-78"/>
            </a:endParaRPr>
          </a:p>
        </p:txBody>
      </p:sp>
      <p:sp>
        <p:nvSpPr>
          <p:cNvPr id="75" name="TextBox 74"/>
          <p:cNvSpPr txBox="1"/>
          <p:nvPr/>
        </p:nvSpPr>
        <p:spPr>
          <a:xfrm rot="3292640">
            <a:off x="6511466" y="3914871"/>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76" name="TextBox 75"/>
          <p:cNvSpPr txBox="1"/>
          <p:nvPr/>
        </p:nvSpPr>
        <p:spPr>
          <a:xfrm rot="19549148">
            <a:off x="6867041" y="5137902"/>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77" name="TextBox 76"/>
          <p:cNvSpPr txBox="1"/>
          <p:nvPr/>
        </p:nvSpPr>
        <p:spPr>
          <a:xfrm rot="19254736">
            <a:off x="5802724" y="4027484"/>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70522" y="3108132"/>
            <a:ext cx="2145367" cy="1213153"/>
          </a:xfrm>
          <a:prstGeom prst="rect">
            <a:avLst/>
          </a:prstGeom>
          <a:ln w="28575">
            <a:solidFill>
              <a:srgbClr val="F82C5D"/>
            </a:solidFill>
          </a:ln>
        </p:spPr>
      </p:pic>
      <p:pic>
        <p:nvPicPr>
          <p:cNvPr id="80" name="Picture 79"/>
          <p:cNvPicPr>
            <a:picLocks noChangeAspect="1"/>
          </p:cNvPicPr>
          <p:nvPr/>
        </p:nvPicPr>
        <p:blipFill rotWithShape="1">
          <a:blip r:embed="rId7" cstate="print">
            <a:extLst>
              <a:ext uri="{28A0092B-C50C-407E-A947-70E740481C1C}">
                <a14:useLocalDpi xmlns:a14="http://schemas.microsoft.com/office/drawing/2010/main" val="0"/>
              </a:ext>
            </a:extLst>
          </a:blip>
          <a:srcRect l="6655" t="21583" r="13170" b="19609"/>
          <a:stretch/>
        </p:blipFill>
        <p:spPr>
          <a:xfrm>
            <a:off x="3014625" y="5202305"/>
            <a:ext cx="2229606" cy="919456"/>
          </a:xfrm>
          <a:prstGeom prst="rect">
            <a:avLst/>
          </a:prstGeom>
          <a:ln w="28575">
            <a:solidFill>
              <a:srgbClr val="F82C5D"/>
            </a:solidFill>
          </a:ln>
        </p:spPr>
      </p:pic>
      <p:pic>
        <p:nvPicPr>
          <p:cNvPr id="81" name="Content Placeholder 3"/>
          <p:cNvPicPr>
            <a:picLocks noChangeAspect="1"/>
          </p:cNvPicPr>
          <p:nvPr/>
        </p:nvPicPr>
        <p:blipFill rotWithShape="1">
          <a:blip r:embed="rId8" cstate="print">
            <a:extLst>
              <a:ext uri="{28A0092B-C50C-407E-A947-70E740481C1C}">
                <a14:useLocalDpi xmlns:a14="http://schemas.microsoft.com/office/drawing/2010/main" val="0"/>
              </a:ext>
            </a:extLst>
          </a:blip>
          <a:srcRect l="12714" r="11479"/>
          <a:stretch/>
        </p:blipFill>
        <p:spPr>
          <a:xfrm>
            <a:off x="5919364" y="1477383"/>
            <a:ext cx="1995404" cy="1260416"/>
          </a:xfrm>
          <a:prstGeom prst="rect">
            <a:avLst/>
          </a:prstGeom>
          <a:ln w="28575">
            <a:solidFill>
              <a:srgbClr val="F82C5D"/>
            </a:solidFill>
          </a:ln>
        </p:spPr>
      </p:pic>
      <p:sp>
        <p:nvSpPr>
          <p:cNvPr id="82" name="TextBox 81"/>
          <p:cNvSpPr txBox="1"/>
          <p:nvPr/>
        </p:nvSpPr>
        <p:spPr>
          <a:xfrm>
            <a:off x="9399005" y="4377621"/>
            <a:ext cx="1361806"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حجاب 52</a:t>
            </a:r>
            <a:endParaRPr lang="en-US" sz="1155" b="1" dirty="0">
              <a:solidFill>
                <a:prstClr val="black"/>
              </a:solidFill>
              <a:cs typeface="Afra" pitchFamily="2" charset="-78"/>
            </a:endParaRPr>
          </a:p>
        </p:txBody>
      </p:sp>
      <p:sp>
        <p:nvSpPr>
          <p:cNvPr id="84" name="TextBox 83"/>
          <p:cNvSpPr txBox="1"/>
          <p:nvPr/>
        </p:nvSpPr>
        <p:spPr>
          <a:xfrm>
            <a:off x="5222631" y="5934412"/>
            <a:ext cx="1399037"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حجاب 60</a:t>
            </a:r>
            <a:endParaRPr lang="en-US" sz="1155" b="1" dirty="0">
              <a:solidFill>
                <a:prstClr val="black"/>
              </a:solidFill>
              <a:cs typeface="Afra" pitchFamily="2" charset="-78"/>
            </a:endParaRPr>
          </a:p>
        </p:txBody>
      </p:sp>
      <p:pic>
        <p:nvPicPr>
          <p:cNvPr id="89" name="Picture 8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06482" y="3559776"/>
            <a:ext cx="1850011" cy="1401578"/>
          </a:xfrm>
          <a:prstGeom prst="rect">
            <a:avLst/>
          </a:prstGeom>
          <a:ln w="28575">
            <a:solidFill>
              <a:srgbClr val="F82C5D"/>
            </a:solidFill>
          </a:ln>
        </p:spPr>
      </p:pic>
      <p:sp>
        <p:nvSpPr>
          <p:cNvPr id="91" name="TextBox 90"/>
          <p:cNvSpPr txBox="1"/>
          <p:nvPr/>
        </p:nvSpPr>
        <p:spPr>
          <a:xfrm>
            <a:off x="6513791" y="2774685"/>
            <a:ext cx="1361806"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میدان حجاب</a:t>
            </a:r>
            <a:endParaRPr lang="en-US" sz="1155" b="1" dirty="0">
              <a:solidFill>
                <a:prstClr val="black"/>
              </a:solidFill>
              <a:cs typeface="Afra" pitchFamily="2" charset="-78"/>
            </a:endParaRPr>
          </a:p>
        </p:txBody>
      </p:sp>
      <p:sp>
        <p:nvSpPr>
          <p:cNvPr id="92" name="TextBox 91"/>
          <p:cNvSpPr txBox="1"/>
          <p:nvPr/>
        </p:nvSpPr>
        <p:spPr>
          <a:xfrm>
            <a:off x="4662867" y="4759981"/>
            <a:ext cx="1399037"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حجاب </a:t>
            </a:r>
            <a:r>
              <a:rPr lang="fa-IR" sz="1155" b="1" dirty="0">
                <a:solidFill>
                  <a:prstClr val="black"/>
                </a:solidFill>
                <a:cs typeface="Afra" pitchFamily="2" charset="-78"/>
              </a:rPr>
              <a:t>58</a:t>
            </a:r>
            <a:endParaRPr lang="en-US" sz="1155" b="1" dirty="0">
              <a:solidFill>
                <a:prstClr val="black"/>
              </a:solidFill>
              <a:cs typeface="Afra" pitchFamily="2" charset="-78"/>
            </a:endParaRPr>
          </a:p>
        </p:txBody>
      </p:sp>
      <p:sp>
        <p:nvSpPr>
          <p:cNvPr id="93" name="TextBox 92"/>
          <p:cNvSpPr txBox="1"/>
          <p:nvPr/>
        </p:nvSpPr>
        <p:spPr>
          <a:xfrm>
            <a:off x="8201305" y="4928696"/>
            <a:ext cx="2349093" cy="1474314"/>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مرز محدوده را خیابان هایی تشکیل داده اند که در اطراف آن کاربری مسکونی وجود دارد وتنها بلوارحجاب  به دلیل داشتن تعدادی کاربری نجاری که در سطح ناحیه عمل میکند و یک کاربری تجاری بزرگ مقیا (مجتمع ابریشم) شاخص است.</a:t>
            </a:r>
            <a:endParaRPr lang="en-US" sz="1283" dirty="0">
              <a:solidFill>
                <a:prstClr val="black"/>
              </a:solidFill>
              <a:latin typeface="Adobe Arabic" panose="02040503050201020203" pitchFamily="18" charset="-78"/>
              <a:cs typeface="B Homa" panose="00000400000000000000" pitchFamily="2" charset="-78"/>
            </a:endParaRPr>
          </a:p>
        </p:txBody>
      </p:sp>
      <p:sp>
        <p:nvSpPr>
          <p:cNvPr id="5" name="TextBox 4"/>
          <p:cNvSpPr txBox="1"/>
          <p:nvPr/>
        </p:nvSpPr>
        <p:spPr>
          <a:xfrm>
            <a:off x="1451040" y="6426318"/>
            <a:ext cx="484515" cy="408125"/>
          </a:xfrm>
          <a:prstGeom prst="rect">
            <a:avLst/>
          </a:prstGeom>
          <a:noFill/>
        </p:spPr>
        <p:txBody>
          <a:bodyPr wrap="square" rtlCol="0">
            <a:spAutoFit/>
          </a:bodyPr>
          <a:lstStyle/>
          <a:p>
            <a:pPr algn="l" defTabSz="689719" rtl="0"/>
            <a:r>
              <a:rPr lang="fa-IR" sz="2052" dirty="0">
                <a:solidFill>
                  <a:prstClr val="white"/>
                </a:solidFill>
                <a:cs typeface="Dast Nevis" panose="03000400000000000000" pitchFamily="66" charset="-78"/>
              </a:rPr>
              <a:t>1</a:t>
            </a:r>
            <a:endParaRPr lang="en-US" sz="2052" dirty="0">
              <a:solidFill>
                <a:prstClr val="white"/>
              </a:solidFill>
              <a:cs typeface="Dast Nevis" panose="03000400000000000000" pitchFamily="66" charset="-78"/>
            </a:endParaRPr>
          </a:p>
        </p:txBody>
      </p:sp>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21071" y="658105"/>
            <a:ext cx="2932597" cy="2737090"/>
          </a:xfrm>
          <a:prstGeom prst="rect">
            <a:avLst/>
          </a:prstGeom>
          <a:ln w="38100">
            <a:solidFill>
              <a:srgbClr val="F0155D"/>
            </a:solidFill>
          </a:ln>
        </p:spPr>
      </p:pic>
      <p:cxnSp>
        <p:nvCxnSpPr>
          <p:cNvPr id="47" name="Straight Connector 46"/>
          <p:cNvCxnSpPr/>
          <p:nvPr/>
        </p:nvCxnSpPr>
        <p:spPr>
          <a:xfrm>
            <a:off x="3738639" y="1847536"/>
            <a:ext cx="538810" cy="742925"/>
          </a:xfrm>
          <a:prstGeom prst="line">
            <a:avLst/>
          </a:prstGeom>
        </p:spPr>
        <p:style>
          <a:lnRef idx="3">
            <a:schemeClr val="accent2"/>
          </a:lnRef>
          <a:fillRef idx="0">
            <a:schemeClr val="accent2"/>
          </a:fillRef>
          <a:effectRef idx="2">
            <a:schemeClr val="accent2"/>
          </a:effectRef>
          <a:fontRef idx="minor">
            <a:schemeClr val="tx1"/>
          </a:fontRef>
        </p:style>
      </p:cxnSp>
      <p:cxnSp>
        <p:nvCxnSpPr>
          <p:cNvPr id="48" name="Straight Connector 47"/>
          <p:cNvCxnSpPr/>
          <p:nvPr/>
        </p:nvCxnSpPr>
        <p:spPr>
          <a:xfrm>
            <a:off x="3318080" y="2132169"/>
            <a:ext cx="478891" cy="766215"/>
          </a:xfrm>
          <a:prstGeom prst="line">
            <a:avLst/>
          </a:prstGeom>
        </p:spPr>
        <p:style>
          <a:lnRef idx="3">
            <a:schemeClr val="accent2"/>
          </a:lnRef>
          <a:fillRef idx="0">
            <a:schemeClr val="accent2"/>
          </a:fillRef>
          <a:effectRef idx="2">
            <a:schemeClr val="accent2"/>
          </a:effectRef>
          <a:fontRef idx="minor">
            <a:schemeClr val="tx1"/>
          </a:fontRef>
        </p:style>
      </p:cxnSp>
      <p:cxnSp>
        <p:nvCxnSpPr>
          <p:cNvPr id="49" name="Straight Connector 48"/>
          <p:cNvCxnSpPr/>
          <p:nvPr/>
        </p:nvCxnSpPr>
        <p:spPr>
          <a:xfrm flipV="1">
            <a:off x="3792083" y="2586989"/>
            <a:ext cx="480478" cy="301619"/>
          </a:xfrm>
          <a:prstGeom prst="line">
            <a:avLst/>
          </a:prstGeom>
        </p:spPr>
        <p:style>
          <a:lnRef idx="3">
            <a:schemeClr val="accent2"/>
          </a:lnRef>
          <a:fillRef idx="0">
            <a:schemeClr val="accent2"/>
          </a:fillRef>
          <a:effectRef idx="2">
            <a:schemeClr val="accent2"/>
          </a:effectRef>
          <a:fontRef idx="minor">
            <a:schemeClr val="tx1"/>
          </a:fontRef>
        </p:style>
      </p:cxnSp>
      <p:cxnSp>
        <p:nvCxnSpPr>
          <p:cNvPr id="50" name="Straight Connector 49"/>
          <p:cNvCxnSpPr/>
          <p:nvPr/>
        </p:nvCxnSpPr>
        <p:spPr>
          <a:xfrm flipV="1">
            <a:off x="3316493" y="1847536"/>
            <a:ext cx="422146" cy="288847"/>
          </a:xfrm>
          <a:prstGeom prst="line">
            <a:avLst/>
          </a:prstGeom>
        </p:spPr>
        <p:style>
          <a:lnRef idx="3">
            <a:schemeClr val="accent2"/>
          </a:lnRef>
          <a:fillRef idx="0">
            <a:schemeClr val="accent2"/>
          </a:fillRef>
          <a:effectRef idx="2">
            <a:schemeClr val="accent2"/>
          </a:effectRef>
          <a:fontRef idx="minor">
            <a:schemeClr val="tx1"/>
          </a:fontRef>
        </p:style>
      </p:cxnSp>
      <p:cxnSp>
        <p:nvCxnSpPr>
          <p:cNvPr id="51" name="Straight Connector 50"/>
          <p:cNvCxnSpPr/>
          <p:nvPr/>
        </p:nvCxnSpPr>
        <p:spPr>
          <a:xfrm>
            <a:off x="3791017" y="2910132"/>
            <a:ext cx="1926551" cy="688217"/>
          </a:xfrm>
          <a:prstGeom prst="line">
            <a:avLst/>
          </a:prstGeom>
          <a:ln w="38100">
            <a:solidFill>
              <a:srgbClr val="F82C5D"/>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262277" y="2553468"/>
            <a:ext cx="3795143" cy="992234"/>
          </a:xfrm>
          <a:prstGeom prst="line">
            <a:avLst/>
          </a:prstGeom>
          <a:ln w="38100">
            <a:solidFill>
              <a:srgbClr val="F82C5D"/>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731487" y="697637"/>
            <a:ext cx="931379" cy="526982"/>
          </a:xfrm>
          <a:prstGeom prst="straightConnector1">
            <a:avLst/>
          </a:prstGeom>
          <a:ln w="57150">
            <a:prstDash val="dash"/>
            <a:tailEnd type="triangle"/>
          </a:ln>
        </p:spPr>
        <p:style>
          <a:lnRef idx="3">
            <a:schemeClr val="accent4"/>
          </a:lnRef>
          <a:fillRef idx="0">
            <a:schemeClr val="accent4"/>
          </a:fillRef>
          <a:effectRef idx="2">
            <a:schemeClr val="accent4"/>
          </a:effectRef>
          <a:fontRef idx="minor">
            <a:schemeClr val="tx1"/>
          </a:fontRef>
        </p:style>
      </p:cxnSp>
      <p:cxnSp>
        <p:nvCxnSpPr>
          <p:cNvPr id="54" name="Straight Arrow Connector 53"/>
          <p:cNvCxnSpPr/>
          <p:nvPr/>
        </p:nvCxnSpPr>
        <p:spPr>
          <a:xfrm flipH="1">
            <a:off x="2521072" y="1549389"/>
            <a:ext cx="689092" cy="757349"/>
          </a:xfrm>
          <a:prstGeom prst="straightConnector1">
            <a:avLst/>
          </a:prstGeom>
          <a:ln w="57150">
            <a:prstDash val="dash"/>
            <a:tailEnd type="triangle"/>
          </a:ln>
        </p:spPr>
        <p:style>
          <a:lnRef idx="3">
            <a:schemeClr val="accent4"/>
          </a:lnRef>
          <a:fillRef idx="0">
            <a:schemeClr val="accent4"/>
          </a:fillRef>
          <a:effectRef idx="2">
            <a:schemeClr val="accent4"/>
          </a:effectRef>
          <a:fontRef idx="minor">
            <a:schemeClr val="tx1"/>
          </a:fontRef>
        </p:style>
      </p:cxnSp>
      <p:cxnSp>
        <p:nvCxnSpPr>
          <p:cNvPr id="15" name="Straight Connector 14"/>
          <p:cNvCxnSpPr/>
          <p:nvPr/>
        </p:nvCxnSpPr>
        <p:spPr>
          <a:xfrm flipV="1">
            <a:off x="3265912" y="1224619"/>
            <a:ext cx="388604" cy="252764"/>
          </a:xfrm>
          <a:prstGeom prst="line">
            <a:avLst/>
          </a:prstGeom>
          <a:ln w="57150">
            <a:prstDash val="dash"/>
          </a:ln>
        </p:spPr>
        <p:style>
          <a:lnRef idx="3">
            <a:schemeClr val="accent4"/>
          </a:lnRef>
          <a:fillRef idx="0">
            <a:schemeClr val="accent4"/>
          </a:fillRef>
          <a:effectRef idx="2">
            <a:schemeClr val="accent4"/>
          </a:effectRef>
          <a:fontRef idx="minor">
            <a:schemeClr val="tx1"/>
          </a:fontRef>
        </p:style>
      </p:cxnSp>
      <p:cxnSp>
        <p:nvCxnSpPr>
          <p:cNvPr id="17" name="Straight Arrow Connector 16"/>
          <p:cNvCxnSpPr/>
          <p:nvPr/>
        </p:nvCxnSpPr>
        <p:spPr>
          <a:xfrm>
            <a:off x="2954051" y="1977233"/>
            <a:ext cx="854758" cy="1375700"/>
          </a:xfrm>
          <a:prstGeom prst="straightConnector1">
            <a:avLst/>
          </a:prstGeom>
          <a:ln w="38100">
            <a:prstDash val="dash"/>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61" name="Straight Arrow Connector 60"/>
          <p:cNvCxnSpPr/>
          <p:nvPr/>
        </p:nvCxnSpPr>
        <p:spPr>
          <a:xfrm>
            <a:off x="4254407" y="1102549"/>
            <a:ext cx="1131026" cy="1728863"/>
          </a:xfrm>
          <a:prstGeom prst="straightConnector1">
            <a:avLst/>
          </a:prstGeom>
          <a:ln w="38100">
            <a:prstDash val="dash"/>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64" name="Straight Arrow Connector 63"/>
          <p:cNvCxnSpPr/>
          <p:nvPr/>
        </p:nvCxnSpPr>
        <p:spPr>
          <a:xfrm>
            <a:off x="3522320" y="1457556"/>
            <a:ext cx="1287837" cy="1857603"/>
          </a:xfrm>
          <a:prstGeom prst="straightConnector1">
            <a:avLst/>
          </a:prstGeom>
          <a:ln w="38100">
            <a:prstDash val="dash"/>
            <a:headEnd type="triangle"/>
            <a:tailEnd type="triangle"/>
          </a:ln>
        </p:spPr>
        <p:style>
          <a:lnRef idx="3">
            <a:schemeClr val="accent4"/>
          </a:lnRef>
          <a:fillRef idx="0">
            <a:schemeClr val="accent4"/>
          </a:fillRef>
          <a:effectRef idx="2">
            <a:schemeClr val="accent4"/>
          </a:effectRef>
          <a:fontRef idx="minor">
            <a:schemeClr val="tx1"/>
          </a:fontRef>
        </p:style>
      </p:cxnSp>
      <p:sp>
        <p:nvSpPr>
          <p:cNvPr id="21" name="TextBox 20"/>
          <p:cNvSpPr txBox="1"/>
          <p:nvPr/>
        </p:nvSpPr>
        <p:spPr>
          <a:xfrm rot="18995592">
            <a:off x="2790935" y="1206135"/>
            <a:ext cx="701351" cy="388440"/>
          </a:xfrm>
          <a:prstGeom prst="rect">
            <a:avLst/>
          </a:prstGeom>
          <a:noFill/>
        </p:spPr>
        <p:txBody>
          <a:bodyPr wrap="square" rtlCol="0">
            <a:spAutoFit/>
          </a:bodyPr>
          <a:lstStyle/>
          <a:p>
            <a:pPr algn="l" defTabSz="689719" rtl="0"/>
            <a:r>
              <a:rPr lang="fa-IR" sz="962" dirty="0">
                <a:solidFill>
                  <a:prstClr val="white"/>
                </a:solidFill>
                <a:cs typeface="B Homa" panose="00000400000000000000" pitchFamily="2" charset="-78"/>
              </a:rPr>
              <a:t>بزرگراه میثاق</a:t>
            </a:r>
            <a:endParaRPr lang="en-US" sz="962" dirty="0">
              <a:solidFill>
                <a:prstClr val="white"/>
              </a:solidFill>
              <a:cs typeface="B Homa" panose="00000400000000000000" pitchFamily="2" charset="-78"/>
            </a:endParaRPr>
          </a:p>
        </p:txBody>
      </p:sp>
      <p:sp>
        <p:nvSpPr>
          <p:cNvPr id="65" name="TextBox 64"/>
          <p:cNvSpPr txBox="1"/>
          <p:nvPr/>
        </p:nvSpPr>
        <p:spPr>
          <a:xfrm rot="3394329">
            <a:off x="4678698" y="1798254"/>
            <a:ext cx="701351" cy="388440"/>
          </a:xfrm>
          <a:prstGeom prst="rect">
            <a:avLst/>
          </a:prstGeom>
          <a:noFill/>
        </p:spPr>
        <p:txBody>
          <a:bodyPr wrap="square" rtlCol="0">
            <a:spAutoFit/>
          </a:bodyPr>
          <a:lstStyle/>
          <a:p>
            <a:pPr algn="l" defTabSz="689719" rtl="0"/>
            <a:r>
              <a:rPr lang="fa-IR" sz="962" dirty="0">
                <a:solidFill>
                  <a:prstClr val="white"/>
                </a:solidFill>
                <a:cs typeface="B Homa" panose="00000400000000000000" pitchFamily="2" charset="-78"/>
              </a:rPr>
              <a:t>خیابان اندیشه</a:t>
            </a:r>
            <a:endParaRPr lang="en-US" sz="962" dirty="0">
              <a:solidFill>
                <a:prstClr val="white"/>
              </a:solidFill>
              <a:cs typeface="B Homa" panose="00000400000000000000" pitchFamily="2" charset="-78"/>
            </a:endParaRPr>
          </a:p>
        </p:txBody>
      </p:sp>
      <p:sp>
        <p:nvSpPr>
          <p:cNvPr id="66" name="TextBox 65"/>
          <p:cNvSpPr txBox="1"/>
          <p:nvPr/>
        </p:nvSpPr>
        <p:spPr>
          <a:xfrm rot="3169893">
            <a:off x="3848665" y="2024896"/>
            <a:ext cx="701351" cy="240387"/>
          </a:xfrm>
          <a:prstGeom prst="rect">
            <a:avLst/>
          </a:prstGeom>
          <a:noFill/>
        </p:spPr>
        <p:txBody>
          <a:bodyPr wrap="square" rtlCol="0">
            <a:spAutoFit/>
          </a:bodyPr>
          <a:lstStyle/>
          <a:p>
            <a:pPr algn="l" defTabSz="689719" rtl="0"/>
            <a:r>
              <a:rPr lang="fa-IR" sz="962" dirty="0">
                <a:solidFill>
                  <a:prstClr val="white"/>
                </a:solidFill>
                <a:cs typeface="B Homa" panose="00000400000000000000" pitchFamily="2" charset="-78"/>
              </a:rPr>
              <a:t>بلوار حجاب</a:t>
            </a:r>
            <a:endParaRPr lang="en-US" sz="962" dirty="0">
              <a:solidFill>
                <a:prstClr val="white"/>
              </a:solidFill>
              <a:cs typeface="B Homa" panose="00000400000000000000" pitchFamily="2" charset="-78"/>
            </a:endParaRPr>
          </a:p>
        </p:txBody>
      </p:sp>
      <p:sp>
        <p:nvSpPr>
          <p:cNvPr id="68" name="TextBox 67"/>
          <p:cNvSpPr txBox="1"/>
          <p:nvPr/>
        </p:nvSpPr>
        <p:spPr>
          <a:xfrm rot="3169893">
            <a:off x="2980848" y="2653765"/>
            <a:ext cx="701351" cy="240387"/>
          </a:xfrm>
          <a:prstGeom prst="rect">
            <a:avLst/>
          </a:prstGeom>
          <a:noFill/>
        </p:spPr>
        <p:txBody>
          <a:bodyPr wrap="square" rtlCol="0">
            <a:spAutoFit/>
          </a:bodyPr>
          <a:lstStyle/>
          <a:p>
            <a:pPr algn="l" defTabSz="689719" rtl="0"/>
            <a:r>
              <a:rPr lang="fa-IR" sz="962" dirty="0">
                <a:solidFill>
                  <a:prstClr val="white"/>
                </a:solidFill>
                <a:cs typeface="B Homa" panose="00000400000000000000" pitchFamily="2" charset="-78"/>
              </a:rPr>
              <a:t>بلوار امامیه</a:t>
            </a:r>
            <a:endParaRPr lang="en-US" sz="962" dirty="0">
              <a:solidFill>
                <a:prstClr val="white"/>
              </a:solidFill>
              <a:cs typeface="B Homa" panose="00000400000000000000" pitchFamily="2" charset="-78"/>
            </a:endParaRPr>
          </a:p>
        </p:txBody>
      </p:sp>
    </p:spTree>
    <p:extLst>
      <p:ext uri="{BB962C8B-B14F-4D97-AF65-F5344CB8AC3E}">
        <p14:creationId xmlns:p14="http://schemas.microsoft.com/office/powerpoint/2010/main" val="1026562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graphicFrame>
        <p:nvGraphicFramePr>
          <p:cNvPr id="10" name="Diagram 9"/>
          <p:cNvGraphicFramePr/>
          <p:nvPr>
            <p:extLst/>
          </p:nvPr>
        </p:nvGraphicFramePr>
        <p:xfrm>
          <a:off x="2721809" y="1371172"/>
          <a:ext cx="7661799" cy="44617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8291928" y="466564"/>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ابعاد و مولفه های طراحی </a:t>
            </a:r>
            <a:endParaRPr lang="en-US" sz="2052" dirty="0">
              <a:solidFill>
                <a:prstClr val="black"/>
              </a:solidFill>
              <a:cs typeface="AFSANEH" panose="02000700000000000000" pitchFamily="2" charset="-78"/>
            </a:endParaRPr>
          </a:p>
        </p:txBody>
      </p:sp>
      <p:sp>
        <p:nvSpPr>
          <p:cNvPr id="5" name="Rectangle 4"/>
          <p:cNvSpPr/>
          <p:nvPr/>
        </p:nvSpPr>
        <p:spPr>
          <a:xfrm>
            <a:off x="1461740" y="6442535"/>
            <a:ext cx="303288"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2</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1172336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6163" y="561181"/>
            <a:ext cx="2545494" cy="2893496"/>
          </a:xfrm>
          <a:prstGeom prst="rect">
            <a:avLst/>
          </a:prstGeom>
        </p:spPr>
      </p:pic>
      <p:sp>
        <p:nvSpPr>
          <p:cNvPr id="30" name="Title 1"/>
          <p:cNvSpPr txBox="1">
            <a:spLocks/>
          </p:cNvSpPr>
          <p:nvPr/>
        </p:nvSpPr>
        <p:spPr>
          <a:xfrm>
            <a:off x="1974378" y="1122364"/>
            <a:ext cx="8243245" cy="2387600"/>
          </a:xfrm>
          <a:prstGeom prst="rect">
            <a:avLst/>
          </a:prstGeom>
        </p:spPr>
        <p:txBody>
          <a:bodyPr vert="horz" lIns="58652" tIns="29326" rIns="58652" bIns="29326" rtlCol="0" anchor="b">
            <a:normAutofit/>
          </a:bodyPr>
          <a:lstStyle>
            <a:lvl1pPr algn="ctr" defTabSz="1425550" rtl="0" eaLnBrk="1" latinLnBrk="0" hangingPunct="1">
              <a:lnSpc>
                <a:spcPct val="90000"/>
              </a:lnSpc>
              <a:spcBef>
                <a:spcPct val="0"/>
              </a:spcBef>
              <a:buNone/>
              <a:defRPr sz="9354" kern="1200">
                <a:solidFill>
                  <a:schemeClr val="tx1"/>
                </a:solidFill>
                <a:latin typeface="+mj-lt"/>
                <a:ea typeface="+mj-ea"/>
                <a:cs typeface="+mj-cs"/>
              </a:defRPr>
            </a:lvl1pPr>
          </a:lstStyle>
          <a:p>
            <a:r>
              <a:rPr lang="fa-IR" sz="6000">
                <a:solidFill>
                  <a:prstClr val="black"/>
                </a:solidFill>
              </a:rPr>
              <a:t> </a:t>
            </a:r>
            <a:endParaRPr lang="en-US" sz="6000" dirty="0">
              <a:solidFill>
                <a:prstClr val="black"/>
              </a:solidFill>
            </a:endParaRPr>
          </a:p>
        </p:txBody>
      </p:sp>
      <p:sp>
        <p:nvSpPr>
          <p:cNvPr id="32" name="TextBox 31"/>
          <p:cNvSpPr txBox="1"/>
          <p:nvPr/>
        </p:nvSpPr>
        <p:spPr>
          <a:xfrm>
            <a:off x="8334728" y="423271"/>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کاربری اراضی زمین</a:t>
            </a:r>
            <a:endParaRPr lang="en-US" sz="1283" dirty="0">
              <a:solidFill>
                <a:srgbClr val="F0155D"/>
              </a:solidFill>
              <a:cs typeface="AFSANEH" panose="02000700000000000000" pitchFamily="2" charset="-78"/>
            </a:endParaRPr>
          </a:p>
        </p:txBody>
      </p:sp>
      <p:pic>
        <p:nvPicPr>
          <p:cNvPr id="33" name="Picture 32"/>
          <p:cNvPicPr>
            <a:picLocks noChangeAspect="1"/>
          </p:cNvPicPr>
          <p:nvPr/>
        </p:nvPicPr>
        <p:blipFill rotWithShape="1">
          <a:blip r:embed="rId4">
            <a:extLst>
              <a:ext uri="{28A0092B-C50C-407E-A947-70E740481C1C}">
                <a14:useLocalDpi xmlns:a14="http://schemas.microsoft.com/office/drawing/2010/main" val="0"/>
              </a:ext>
            </a:extLst>
          </a:blip>
          <a:srcRect l="683" t="68750" r="81769"/>
          <a:stretch/>
        </p:blipFill>
        <p:spPr>
          <a:xfrm>
            <a:off x="1628393" y="1825462"/>
            <a:ext cx="940156" cy="1293793"/>
          </a:xfrm>
          <a:prstGeom prst="rect">
            <a:avLst/>
          </a:prstGeom>
          <a:ln w="38100">
            <a:solidFill>
              <a:schemeClr val="bg1"/>
            </a:solidFill>
          </a:ln>
        </p:spPr>
      </p:pic>
      <p:sp>
        <p:nvSpPr>
          <p:cNvPr id="34" name="TextBox 33"/>
          <p:cNvSpPr txBox="1"/>
          <p:nvPr/>
        </p:nvSpPr>
        <p:spPr>
          <a:xfrm>
            <a:off x="7274177" y="1206096"/>
            <a:ext cx="3400623" cy="1079463"/>
          </a:xfrm>
          <a:prstGeom prst="rect">
            <a:avLst/>
          </a:prstGeom>
          <a:noFill/>
        </p:spPr>
        <p:txBody>
          <a:bodyPr wrap="square" rtlCol="0">
            <a:spAutoFit/>
          </a:bodyPr>
          <a:lstStyle/>
          <a:p>
            <a:pPr defTabSz="689719" rtl="0"/>
            <a:r>
              <a:rPr lang="fa-IR" sz="1283" dirty="0">
                <a:solidFill>
                  <a:prstClr val="black"/>
                </a:solidFill>
                <a:latin typeface="Adobe Arabic" panose="02040503050201020203" pitchFamily="18" charset="-78"/>
                <a:cs typeface="B Homa" panose="00000400000000000000" pitchFamily="2" charset="-78"/>
              </a:rPr>
              <a:t>با توجه به شکل دیده میشود که اکثر ساختمان </a:t>
            </a:r>
          </a:p>
          <a:p>
            <a:pPr defTabSz="689719" rtl="0"/>
            <a:r>
              <a:rPr lang="fa-IR" sz="1283" dirty="0">
                <a:solidFill>
                  <a:prstClr val="black"/>
                </a:solidFill>
                <a:latin typeface="Adobe Arabic" panose="02040503050201020203" pitchFamily="18" charset="-78"/>
                <a:cs typeface="B Homa" panose="00000400000000000000" pitchFamily="2" charset="-78"/>
              </a:rPr>
              <a:t>های محدوده مورد بررسی مسکونی میباشند.</a:t>
            </a:r>
          </a:p>
          <a:p>
            <a:pPr defTabSz="689719" rtl="0"/>
            <a:r>
              <a:rPr lang="fa-IR" sz="1283" dirty="0">
                <a:solidFill>
                  <a:prstClr val="black"/>
                </a:solidFill>
                <a:latin typeface="Adobe Arabic" panose="02040503050201020203" pitchFamily="18" charset="-78"/>
                <a:cs typeface="B Homa" panose="00000400000000000000" pitchFamily="2" charset="-78"/>
              </a:rPr>
              <a:t>زمین های بایر نیر  بطور قابل ملاحظه ای یافت میشوند.</a:t>
            </a:r>
          </a:p>
          <a:p>
            <a:pPr defTabSz="689719" rtl="0"/>
            <a:r>
              <a:rPr lang="fa-IR" sz="1283" dirty="0">
                <a:solidFill>
                  <a:prstClr val="black"/>
                </a:solidFill>
                <a:latin typeface="Adobe Arabic" panose="02040503050201020203" pitchFamily="18" charset="-78"/>
                <a:cs typeface="B Homa" panose="00000400000000000000" pitchFamily="2" charset="-78"/>
              </a:rPr>
              <a:t>پلاک های تجاری در مقیاس شهری  در اطراف میدان این منطقه را بسیار مهم کرده است.</a:t>
            </a:r>
            <a:endParaRPr lang="en-US" sz="1283" dirty="0">
              <a:solidFill>
                <a:prstClr val="black"/>
              </a:solidFill>
              <a:latin typeface="Adobe Arabic" panose="02040503050201020203" pitchFamily="18" charset="-78"/>
              <a:cs typeface="B Homa" panose="00000400000000000000" pitchFamily="2" charset="-78"/>
            </a:endParaRPr>
          </a:p>
        </p:txBody>
      </p:sp>
      <p:pic>
        <p:nvPicPr>
          <p:cNvPr id="35"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9353" y="2781731"/>
            <a:ext cx="1947450" cy="1460935"/>
          </a:xfrm>
          <a:prstGeom prst="rect">
            <a:avLst/>
          </a:prstGeom>
          <a:ln w="38100">
            <a:solidFill>
              <a:srgbClr val="F82C5D"/>
            </a:solidFill>
          </a:ln>
        </p:spPr>
      </p:pic>
      <p:sp>
        <p:nvSpPr>
          <p:cNvPr id="36" name="Rectangle 35"/>
          <p:cNvSpPr/>
          <p:nvPr/>
        </p:nvSpPr>
        <p:spPr>
          <a:xfrm>
            <a:off x="6035702" y="4255024"/>
            <a:ext cx="2299027" cy="270074"/>
          </a:xfrm>
          <a:prstGeom prst="rect">
            <a:avLst/>
          </a:prstGeom>
        </p:spPr>
        <p:txBody>
          <a:bodyPr wrap="none">
            <a:spAutoFit/>
          </a:bodyPr>
          <a:lstStyle/>
          <a:p>
            <a:pPr defTabSz="689719" rtl="0"/>
            <a:r>
              <a:rPr lang="fa-IR" sz="1155" b="1" dirty="0">
                <a:solidFill>
                  <a:prstClr val="black"/>
                </a:solidFill>
                <a:cs typeface="Afra" pitchFamily="2" charset="-78"/>
              </a:rPr>
              <a:t>تجاری</a:t>
            </a:r>
            <a:r>
              <a:rPr lang="fa-IR" sz="1155" dirty="0">
                <a:solidFill>
                  <a:prstClr val="black"/>
                </a:solidFill>
                <a:cs typeface="Afra" pitchFamily="2" charset="-78"/>
              </a:rPr>
              <a:t>-میدان حجاب-بازار بزرگ ابریشم</a:t>
            </a:r>
            <a:endParaRPr lang="en-US" sz="1155" dirty="0">
              <a:solidFill>
                <a:prstClr val="black"/>
              </a:solidFill>
              <a:cs typeface="Afra" pitchFamily="2" charset="-78"/>
            </a:endParaRPr>
          </a:p>
        </p:txBody>
      </p:sp>
      <p:pic>
        <p:nvPicPr>
          <p:cNvPr id="37" name="Content Placeholder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68871" y="4622459"/>
            <a:ext cx="1929068" cy="1447435"/>
          </a:xfrm>
          <a:prstGeom prst="rect">
            <a:avLst/>
          </a:prstGeom>
          <a:ln w="38100">
            <a:solidFill>
              <a:srgbClr val="F82C5D"/>
            </a:solidFill>
          </a:ln>
        </p:spPr>
      </p:pic>
      <p:pic>
        <p:nvPicPr>
          <p:cNvPr id="38" name="Picture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1131" y="2814507"/>
            <a:ext cx="1867284" cy="1400463"/>
          </a:xfrm>
          <a:prstGeom prst="rect">
            <a:avLst/>
          </a:prstGeom>
          <a:ln w="38100">
            <a:solidFill>
              <a:srgbClr val="F82C5D"/>
            </a:solidFill>
          </a:ln>
        </p:spPr>
      </p:pic>
      <p:sp>
        <p:nvSpPr>
          <p:cNvPr id="39" name="TextBox 38"/>
          <p:cNvSpPr txBox="1"/>
          <p:nvPr/>
        </p:nvSpPr>
        <p:spPr>
          <a:xfrm>
            <a:off x="9149598" y="4252179"/>
            <a:ext cx="1302619"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فرهنگی</a:t>
            </a:r>
            <a:r>
              <a:rPr lang="fa-IR" sz="1155" dirty="0">
                <a:solidFill>
                  <a:prstClr val="black"/>
                </a:solidFill>
                <a:cs typeface="Afra" pitchFamily="2" charset="-78"/>
              </a:rPr>
              <a:t>-حجاب52</a:t>
            </a:r>
            <a:endParaRPr lang="en-US" sz="1155" dirty="0">
              <a:solidFill>
                <a:prstClr val="black"/>
              </a:solidFill>
              <a:cs typeface="Afra" pitchFamily="2" charset="-78"/>
            </a:endParaRPr>
          </a:p>
        </p:txBody>
      </p:sp>
      <p:sp>
        <p:nvSpPr>
          <p:cNvPr id="40" name="TextBox 39"/>
          <p:cNvSpPr txBox="1"/>
          <p:nvPr/>
        </p:nvSpPr>
        <p:spPr>
          <a:xfrm>
            <a:off x="6974961" y="6144122"/>
            <a:ext cx="1359768" cy="510268"/>
          </a:xfrm>
          <a:prstGeom prst="rect">
            <a:avLst/>
          </a:prstGeom>
          <a:noFill/>
        </p:spPr>
        <p:txBody>
          <a:bodyPr wrap="square" rtlCol="0">
            <a:spAutoFit/>
          </a:bodyPr>
          <a:lstStyle/>
          <a:p>
            <a:pPr algn="l" defTabSz="689719" rtl="0"/>
            <a:r>
              <a:rPr lang="fa-IR" sz="1358" b="1" dirty="0">
                <a:solidFill>
                  <a:prstClr val="black"/>
                </a:solidFill>
                <a:cs typeface="Afra" pitchFamily="2" charset="-78"/>
              </a:rPr>
              <a:t>آموزشی</a:t>
            </a:r>
            <a:r>
              <a:rPr lang="fa-IR" sz="1358" dirty="0">
                <a:solidFill>
                  <a:prstClr val="black"/>
                </a:solidFill>
                <a:cs typeface="Afra" pitchFamily="2" charset="-78"/>
              </a:rPr>
              <a:t>-حجاب 52</a:t>
            </a:r>
            <a:endParaRPr lang="en-US" sz="1358" dirty="0">
              <a:solidFill>
                <a:prstClr val="black"/>
              </a:solidFill>
              <a:cs typeface="Afra" pitchFamily="2" charset="-78"/>
            </a:endParaRPr>
          </a:p>
        </p:txBody>
      </p:sp>
      <p:pic>
        <p:nvPicPr>
          <p:cNvPr id="41" name="Content Placeholder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81131" y="4642580"/>
            <a:ext cx="1993669" cy="1427313"/>
          </a:xfrm>
          <a:prstGeom prst="rect">
            <a:avLst/>
          </a:prstGeom>
          <a:ln w="38100">
            <a:solidFill>
              <a:srgbClr val="F82C5D"/>
            </a:solidFill>
          </a:ln>
        </p:spPr>
      </p:pic>
      <p:sp>
        <p:nvSpPr>
          <p:cNvPr id="42" name="TextBox 41"/>
          <p:cNvSpPr txBox="1"/>
          <p:nvPr/>
        </p:nvSpPr>
        <p:spPr>
          <a:xfrm>
            <a:off x="9052802" y="6117426"/>
            <a:ext cx="1359849"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تجاری -درمانی</a:t>
            </a:r>
            <a:r>
              <a:rPr lang="fa-IR" sz="1155" dirty="0">
                <a:solidFill>
                  <a:prstClr val="black"/>
                </a:solidFill>
                <a:cs typeface="Afra" pitchFamily="2" charset="-78"/>
              </a:rPr>
              <a:t>-بلوارحجاب</a:t>
            </a:r>
            <a:endParaRPr lang="en-US" sz="1155" dirty="0">
              <a:solidFill>
                <a:prstClr val="black"/>
              </a:solidFill>
              <a:cs typeface="Afra" pitchFamily="2" charset="-78"/>
            </a:endParaRPr>
          </a:p>
        </p:txBody>
      </p:sp>
      <p:graphicFrame>
        <p:nvGraphicFramePr>
          <p:cNvPr id="43" name="Object 42"/>
          <p:cNvGraphicFramePr>
            <a:graphicFrameLocks noChangeAspect="1"/>
          </p:cNvGraphicFramePr>
          <p:nvPr>
            <p:extLst/>
          </p:nvPr>
        </p:nvGraphicFramePr>
        <p:xfrm>
          <a:off x="1811353" y="3024220"/>
          <a:ext cx="728596" cy="233758"/>
        </p:xfrm>
        <a:graphic>
          <a:graphicData uri="http://schemas.openxmlformats.org/presentationml/2006/ole">
            <mc:AlternateContent xmlns:mc="http://schemas.openxmlformats.org/markup-compatibility/2006">
              <mc:Choice xmlns:v="urn:schemas-microsoft-com:vml" Requires="v">
                <p:oleObj spid="_x0000_s2050" name="Image" r:id="rId9" imgW="761760" imgH="243720" progId="Photoshop.Image.13">
                  <p:embed/>
                </p:oleObj>
              </mc:Choice>
              <mc:Fallback>
                <p:oleObj name="Image" r:id="rId9" imgW="761760" imgH="243720" progId="Photoshop.Image.13">
                  <p:embed/>
                  <p:pic>
                    <p:nvPicPr>
                      <p:cNvPr id="0" name=""/>
                      <p:cNvPicPr/>
                      <p:nvPr/>
                    </p:nvPicPr>
                    <p:blipFill>
                      <a:blip r:embed="rId10"/>
                      <a:stretch>
                        <a:fillRect/>
                      </a:stretch>
                    </p:blipFill>
                    <p:spPr>
                      <a:xfrm>
                        <a:off x="1811353" y="3024220"/>
                        <a:ext cx="728596" cy="233758"/>
                      </a:xfrm>
                      <a:prstGeom prst="rect">
                        <a:avLst/>
                      </a:prstGeom>
                    </p:spPr>
                  </p:pic>
                </p:oleObj>
              </mc:Fallback>
            </mc:AlternateContent>
          </a:graphicData>
        </a:graphic>
      </p:graphicFrame>
      <p:pic>
        <p:nvPicPr>
          <p:cNvPr id="44" name="Picture 4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96931" y="3735323"/>
            <a:ext cx="3002931" cy="2198536"/>
          </a:xfrm>
          <a:prstGeom prst="rect">
            <a:avLst/>
          </a:prstGeom>
          <a:ln w="38100">
            <a:solidFill>
              <a:srgbClr val="F0155D"/>
            </a:solidFill>
          </a:ln>
        </p:spPr>
      </p:pic>
      <p:sp>
        <p:nvSpPr>
          <p:cNvPr id="45" name="TextBox 44"/>
          <p:cNvSpPr txBox="1"/>
          <p:nvPr/>
        </p:nvSpPr>
        <p:spPr>
          <a:xfrm rot="3292640">
            <a:off x="3684939" y="987326"/>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46" name="TextBox 45"/>
          <p:cNvSpPr txBox="1"/>
          <p:nvPr/>
        </p:nvSpPr>
        <p:spPr>
          <a:xfrm rot="19549148">
            <a:off x="4461711" y="2732472"/>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47" name="TextBox 46"/>
          <p:cNvSpPr txBox="1"/>
          <p:nvPr/>
        </p:nvSpPr>
        <p:spPr>
          <a:xfrm rot="19814759">
            <a:off x="3031133" y="1051722"/>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48" name="TextBox 47"/>
          <p:cNvSpPr txBox="1"/>
          <p:nvPr/>
        </p:nvSpPr>
        <p:spPr>
          <a:xfrm rot="19335043">
            <a:off x="3540190" y="2313193"/>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22" name="Rectangle 21"/>
          <p:cNvSpPr/>
          <p:nvPr/>
        </p:nvSpPr>
        <p:spPr>
          <a:xfrm>
            <a:off x="1461740" y="6442535"/>
            <a:ext cx="320922"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3</a:t>
            </a:r>
            <a:endParaRPr lang="en-US" sz="2052" dirty="0">
              <a:solidFill>
                <a:prstClr val="white"/>
              </a:solidFill>
              <a:cs typeface="Dast Nevis" panose="03000400000000000000" pitchFamily="66" charset="-78"/>
            </a:endParaRPr>
          </a:p>
        </p:txBody>
      </p:sp>
      <p:sp>
        <p:nvSpPr>
          <p:cNvPr id="23" name="TextBox 22"/>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24" name="Object 23"/>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2051" name="Image" r:id="rId12" imgW="719280" imgH="1310400" progId="Photoshop.Image.13">
                  <p:embed/>
                </p:oleObj>
              </mc:Choice>
              <mc:Fallback>
                <p:oleObj name="Image" r:id="rId12" imgW="719280" imgH="1310400" progId="Photoshop.Image.13">
                  <p:embed/>
                  <p:pic>
                    <p:nvPicPr>
                      <p:cNvPr id="0" name=""/>
                      <p:cNvPicPr/>
                      <p:nvPr/>
                    </p:nvPicPr>
                    <p:blipFill>
                      <a:blip r:embed="rId13"/>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1622889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1954" y="2773754"/>
            <a:ext cx="2788772" cy="3170475"/>
          </a:xfrm>
          <a:prstGeom prst="rect">
            <a:avLst/>
          </a:prstGeom>
        </p:spPr>
      </p:pic>
      <p:sp>
        <p:nvSpPr>
          <p:cNvPr id="70" name="Rectangle 69"/>
          <p:cNvSpPr/>
          <p:nvPr/>
        </p:nvSpPr>
        <p:spPr>
          <a:xfrm>
            <a:off x="7500513" y="6137172"/>
            <a:ext cx="2601994" cy="329193"/>
          </a:xfrm>
          <a:prstGeom prst="rect">
            <a:avLst/>
          </a:prstGeom>
        </p:spPr>
        <p:txBody>
          <a:bodyPr wrap="none">
            <a:spAutoFit/>
          </a:bodyPr>
          <a:lstStyle/>
          <a:p>
            <a:pPr defTabSz="689719" rtl="0"/>
            <a:r>
              <a:rPr lang="fa-IR" sz="1539" b="1" dirty="0">
                <a:solidFill>
                  <a:prstClr val="black"/>
                </a:solidFill>
                <a:cs typeface="Afra" pitchFamily="2" charset="-78"/>
              </a:rPr>
              <a:t>تجاری</a:t>
            </a:r>
            <a:r>
              <a:rPr lang="fa-IR" sz="1283" dirty="0">
                <a:solidFill>
                  <a:prstClr val="black"/>
                </a:solidFill>
                <a:cs typeface="Afra" pitchFamily="2" charset="-78"/>
              </a:rPr>
              <a:t>-میدان حجاب-بازار بزرگ ابریشم</a:t>
            </a:r>
            <a:endParaRPr lang="en-US" sz="1283" dirty="0">
              <a:solidFill>
                <a:prstClr val="black"/>
              </a:solidFill>
              <a:cs typeface="Afra" pitchFamily="2" charset="-78"/>
            </a:endParaRPr>
          </a:p>
        </p:txBody>
      </p:sp>
      <p:sp>
        <p:nvSpPr>
          <p:cNvPr id="72" name="Oval 71"/>
          <p:cNvSpPr/>
          <p:nvPr/>
        </p:nvSpPr>
        <p:spPr>
          <a:xfrm>
            <a:off x="6937456" y="4272415"/>
            <a:ext cx="385427" cy="386293"/>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73" name="Straight Connector 72"/>
          <p:cNvCxnSpPr/>
          <p:nvPr/>
        </p:nvCxnSpPr>
        <p:spPr>
          <a:xfrm>
            <a:off x="7305103" y="4527561"/>
            <a:ext cx="1795687" cy="1261698"/>
          </a:xfrm>
          <a:prstGeom prst="line">
            <a:avLst/>
          </a:prstGeom>
          <a:ln w="28575">
            <a:solidFill>
              <a:srgbClr val="F82C5D"/>
            </a:solidFill>
          </a:ln>
        </p:spPr>
        <p:style>
          <a:lnRef idx="1">
            <a:schemeClr val="accent1"/>
          </a:lnRef>
          <a:fillRef idx="0">
            <a:schemeClr val="accent1"/>
          </a:fillRef>
          <a:effectRef idx="0">
            <a:schemeClr val="accent1"/>
          </a:effectRef>
          <a:fontRef idx="minor">
            <a:schemeClr val="tx1"/>
          </a:fontRef>
        </p:style>
      </p:cxnSp>
      <p:pic>
        <p:nvPicPr>
          <p:cNvPr id="76"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6635"/>
          <a:stretch/>
        </p:blipFill>
        <p:spPr>
          <a:xfrm>
            <a:off x="6242557" y="1392414"/>
            <a:ext cx="1594659" cy="965467"/>
          </a:xfrm>
          <a:prstGeom prst="rect">
            <a:avLst/>
          </a:prstGeom>
          <a:ln w="38100">
            <a:solidFill>
              <a:srgbClr val="F82C5D"/>
            </a:solidFill>
          </a:ln>
        </p:spPr>
      </p:pic>
      <p:sp>
        <p:nvSpPr>
          <p:cNvPr id="77" name="TextBox 76"/>
          <p:cNvSpPr txBox="1"/>
          <p:nvPr/>
        </p:nvSpPr>
        <p:spPr>
          <a:xfrm>
            <a:off x="6287630" y="2399515"/>
            <a:ext cx="1682849" cy="301301"/>
          </a:xfrm>
          <a:prstGeom prst="rect">
            <a:avLst/>
          </a:prstGeom>
          <a:noFill/>
        </p:spPr>
        <p:txBody>
          <a:bodyPr wrap="square" rtlCol="0">
            <a:spAutoFit/>
          </a:bodyPr>
          <a:lstStyle/>
          <a:p>
            <a:pPr defTabSz="689719" rtl="0"/>
            <a:r>
              <a:rPr lang="fa-IR" sz="1358" b="1" dirty="0">
                <a:solidFill>
                  <a:prstClr val="black"/>
                </a:solidFill>
                <a:cs typeface="Afra" pitchFamily="2" charset="-78"/>
              </a:rPr>
              <a:t>تجاری- </a:t>
            </a:r>
            <a:r>
              <a:rPr lang="fa-IR" sz="1358" dirty="0">
                <a:solidFill>
                  <a:prstClr val="black"/>
                </a:solidFill>
                <a:cs typeface="Afra" pitchFamily="2" charset="-78"/>
              </a:rPr>
              <a:t>سطح محله</a:t>
            </a:r>
            <a:endParaRPr lang="en-US" sz="1358" dirty="0">
              <a:solidFill>
                <a:prstClr val="black"/>
              </a:solidFill>
              <a:cs typeface="Afra" pitchFamily="2" charset="-78"/>
            </a:endParaRPr>
          </a:p>
        </p:txBody>
      </p:sp>
      <p:pic>
        <p:nvPicPr>
          <p:cNvPr id="79"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12079" y="4053186"/>
            <a:ext cx="1697398" cy="1273353"/>
          </a:xfrm>
          <a:prstGeom prst="rect">
            <a:avLst/>
          </a:prstGeom>
          <a:ln w="38100">
            <a:solidFill>
              <a:srgbClr val="F82C5D"/>
            </a:solidFill>
          </a:ln>
        </p:spPr>
      </p:pic>
      <p:sp>
        <p:nvSpPr>
          <p:cNvPr id="80" name="Oval 79"/>
          <p:cNvSpPr/>
          <p:nvPr/>
        </p:nvSpPr>
        <p:spPr>
          <a:xfrm rot="2893171">
            <a:off x="6729370" y="4044804"/>
            <a:ext cx="259249" cy="676493"/>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81" name="Straight Connector 80"/>
          <p:cNvCxnSpPr>
            <a:stCxn id="80" idx="7"/>
          </p:cNvCxnSpPr>
          <p:nvPr/>
        </p:nvCxnSpPr>
        <p:spPr>
          <a:xfrm flipV="1">
            <a:off x="7098419" y="3253926"/>
            <a:ext cx="1755901" cy="1038117"/>
          </a:xfrm>
          <a:prstGeom prst="line">
            <a:avLst/>
          </a:prstGeom>
          <a:ln>
            <a:solidFill>
              <a:srgbClr val="F82C5D"/>
            </a:solidFill>
          </a:ln>
        </p:spPr>
        <p:style>
          <a:lnRef idx="1">
            <a:schemeClr val="accent1"/>
          </a:lnRef>
          <a:fillRef idx="0">
            <a:schemeClr val="accent1"/>
          </a:fillRef>
          <a:effectRef idx="0">
            <a:schemeClr val="accent1"/>
          </a:effectRef>
          <a:fontRef idx="minor">
            <a:schemeClr val="tx1"/>
          </a:fontRef>
        </p:style>
      </p:cxnSp>
      <p:pic>
        <p:nvPicPr>
          <p:cNvPr id="82" name="Picture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30155" y="3008709"/>
            <a:ext cx="1607609" cy="909064"/>
          </a:xfrm>
          <a:prstGeom prst="rect">
            <a:avLst/>
          </a:prstGeom>
          <a:ln w="38100">
            <a:solidFill>
              <a:srgbClr val="F82C5D"/>
            </a:solidFill>
          </a:ln>
        </p:spPr>
      </p:pic>
      <p:sp>
        <p:nvSpPr>
          <p:cNvPr id="83" name="TextBox 82"/>
          <p:cNvSpPr txBox="1"/>
          <p:nvPr/>
        </p:nvSpPr>
        <p:spPr>
          <a:xfrm>
            <a:off x="7976370" y="3659286"/>
            <a:ext cx="1074405" cy="510268"/>
          </a:xfrm>
          <a:prstGeom prst="rect">
            <a:avLst/>
          </a:prstGeom>
          <a:noFill/>
        </p:spPr>
        <p:txBody>
          <a:bodyPr wrap="square" rtlCol="0">
            <a:spAutoFit/>
          </a:bodyPr>
          <a:lstStyle/>
          <a:p>
            <a:pPr algn="l" defTabSz="689719" rtl="0"/>
            <a:r>
              <a:rPr lang="fa-IR" sz="1358" b="1" dirty="0">
                <a:solidFill>
                  <a:prstClr val="black"/>
                </a:solidFill>
                <a:cs typeface="Afra" pitchFamily="2" charset="-78"/>
              </a:rPr>
              <a:t>تجاری</a:t>
            </a:r>
            <a:r>
              <a:rPr lang="fa-IR" sz="1358" dirty="0">
                <a:solidFill>
                  <a:prstClr val="black"/>
                </a:solidFill>
                <a:cs typeface="Afra" pitchFamily="2" charset="-78"/>
              </a:rPr>
              <a:t>-بلواررستگاری</a:t>
            </a:r>
            <a:endParaRPr lang="en-US" sz="1358" dirty="0">
              <a:solidFill>
                <a:prstClr val="black"/>
              </a:solidFill>
              <a:cs typeface="Afra" pitchFamily="2" charset="-78"/>
            </a:endParaRPr>
          </a:p>
        </p:txBody>
      </p:sp>
      <p:sp>
        <p:nvSpPr>
          <p:cNvPr id="85" name="Oval 84"/>
          <p:cNvSpPr/>
          <p:nvPr/>
        </p:nvSpPr>
        <p:spPr>
          <a:xfrm rot="2672470">
            <a:off x="6490410" y="3755984"/>
            <a:ext cx="211890" cy="323579"/>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88" name="TextBox 87"/>
          <p:cNvSpPr txBox="1"/>
          <p:nvPr/>
        </p:nvSpPr>
        <p:spPr>
          <a:xfrm>
            <a:off x="8097660" y="1649122"/>
            <a:ext cx="2604136" cy="1276888"/>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کاربری های تجاری در محدوده به دلیل تنوع در فعالیت ها و هم چنین پراکنش یکنواختشان سبب شده اند تا افراد ساکن در محدوده به راحتی نیاز هایشان را رفع کنند.همچنین وجود مجتمع تجاری ابریشم از دیگر نقاط شهر جاذب جمعیت است.</a:t>
            </a:r>
            <a:endParaRPr lang="en-US" sz="1283" dirty="0">
              <a:solidFill>
                <a:prstClr val="black"/>
              </a:solidFill>
              <a:latin typeface="Adobe Arabic" panose="02040503050201020203" pitchFamily="18" charset="-78"/>
              <a:cs typeface="B Homa" panose="00000400000000000000" pitchFamily="2" charset="-78"/>
            </a:endParaRPr>
          </a:p>
        </p:txBody>
      </p:sp>
      <p:sp>
        <p:nvSpPr>
          <p:cNvPr id="89" name="TextBox 88"/>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90" name="Object 89"/>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3074" name="Image" r:id="rId7" imgW="719280" imgH="1310400" progId="Photoshop.Image.13">
                  <p:embed/>
                </p:oleObj>
              </mc:Choice>
              <mc:Fallback>
                <p:oleObj name="Image" r:id="rId7" imgW="719280" imgH="1310400" progId="Photoshop.Image.13">
                  <p:embed/>
                  <p:pic>
                    <p:nvPicPr>
                      <p:cNvPr id="0" name=""/>
                      <p:cNvPicPr/>
                      <p:nvPr/>
                    </p:nvPicPr>
                    <p:blipFill>
                      <a:blip r:embed="rId8"/>
                      <a:stretch>
                        <a:fillRect/>
                      </a:stretch>
                    </p:blipFill>
                    <p:spPr>
                      <a:xfrm>
                        <a:off x="1559631" y="3015400"/>
                        <a:ext cx="344596" cy="627575"/>
                      </a:xfrm>
                      <a:prstGeom prst="rect">
                        <a:avLst/>
                      </a:prstGeom>
                    </p:spPr>
                  </p:pic>
                </p:oleObj>
              </mc:Fallback>
            </mc:AlternateContent>
          </a:graphicData>
        </a:graphic>
      </p:graphicFrame>
      <p:sp>
        <p:nvSpPr>
          <p:cNvPr id="25" name="TextBox 24"/>
          <p:cNvSpPr txBox="1"/>
          <p:nvPr/>
        </p:nvSpPr>
        <p:spPr>
          <a:xfrm rot="3292640">
            <a:off x="6117164" y="3441635"/>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26" name="TextBox 25"/>
          <p:cNvSpPr txBox="1"/>
          <p:nvPr/>
        </p:nvSpPr>
        <p:spPr>
          <a:xfrm rot="19549148">
            <a:off x="6748889" y="5313427"/>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28" name="TextBox 27"/>
          <p:cNvSpPr txBox="1"/>
          <p:nvPr/>
        </p:nvSpPr>
        <p:spPr>
          <a:xfrm rot="19814759">
            <a:off x="5244023" y="3381101"/>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29" name="TextBox 28"/>
          <p:cNvSpPr txBox="1"/>
          <p:nvPr/>
        </p:nvSpPr>
        <p:spPr>
          <a:xfrm rot="19335043">
            <a:off x="5820950" y="4748122"/>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cxnSp>
        <p:nvCxnSpPr>
          <p:cNvPr id="31" name="Straight Connector 30"/>
          <p:cNvCxnSpPr>
            <a:endCxn id="85" idx="1"/>
          </p:cNvCxnSpPr>
          <p:nvPr/>
        </p:nvCxnSpPr>
        <p:spPr>
          <a:xfrm flipH="1">
            <a:off x="6623204" y="2379137"/>
            <a:ext cx="298655" cy="1404550"/>
          </a:xfrm>
          <a:prstGeom prst="line">
            <a:avLst/>
          </a:prstGeom>
          <a:ln w="28575">
            <a:solidFill>
              <a:srgbClr val="F82C5D"/>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982112" y="850520"/>
            <a:ext cx="1" cy="1789438"/>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5289746" y="850520"/>
            <a:ext cx="692367"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78450" y="707393"/>
            <a:ext cx="1691867" cy="319318"/>
          </a:xfrm>
          <a:prstGeom prst="rect">
            <a:avLst/>
          </a:prstGeom>
          <a:noFill/>
        </p:spPr>
        <p:txBody>
          <a:bodyPr wrap="square" rtlCol="0">
            <a:spAutoFit/>
          </a:bodyPr>
          <a:lstStyle/>
          <a:p>
            <a:pPr defTabSz="689719" rtl="0"/>
            <a:r>
              <a:rPr lang="fa-IR" sz="1475" dirty="0">
                <a:solidFill>
                  <a:prstClr val="black"/>
                </a:solidFill>
                <a:cs typeface="B Homa" panose="00000400000000000000" pitchFamily="2" charset="-78"/>
              </a:rPr>
              <a:t>آموزشی و فرهنگی</a:t>
            </a:r>
            <a:endParaRPr lang="en-US" sz="1475" dirty="0">
              <a:solidFill>
                <a:prstClr val="black"/>
              </a:solidFill>
              <a:cs typeface="B Homa" panose="00000400000000000000" pitchFamily="2" charset="-78"/>
            </a:endParaRPr>
          </a:p>
        </p:txBody>
      </p:sp>
      <p:sp>
        <p:nvSpPr>
          <p:cNvPr id="41" name="TextBox 40"/>
          <p:cNvSpPr txBox="1"/>
          <p:nvPr/>
        </p:nvSpPr>
        <p:spPr>
          <a:xfrm>
            <a:off x="2420071" y="1109813"/>
            <a:ext cx="3492280" cy="684611"/>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کاربری های آموشی و فرهنگی در یک نقطه خاص در محدوده وجود دارند و میتوان گفت تقریبا خیابان حجاب52 به یک راسته آموزشی و فرهنگی تبدیل شده است .</a:t>
            </a:r>
            <a:endParaRPr lang="en-US" sz="1283" dirty="0">
              <a:solidFill>
                <a:prstClr val="black"/>
              </a:solidFill>
              <a:latin typeface="Adobe Arabic" panose="02040503050201020203" pitchFamily="18" charset="-78"/>
              <a:cs typeface="B Homa" panose="00000400000000000000" pitchFamily="2" charset="-78"/>
            </a:endParaRPr>
          </a:p>
        </p:txBody>
      </p:sp>
      <p:pic>
        <p:nvPicPr>
          <p:cNvPr id="42" name="Content Placeholder 3"/>
          <p:cNvPicPr>
            <a:picLocks noChangeAspect="1"/>
          </p:cNvPicPr>
          <p:nvPr/>
        </p:nvPicPr>
        <p:blipFill rotWithShape="1">
          <a:blip r:embed="rId9" cstate="print">
            <a:extLst>
              <a:ext uri="{28A0092B-C50C-407E-A947-70E740481C1C}">
                <a14:useLocalDpi xmlns:a14="http://schemas.microsoft.com/office/drawing/2010/main" val="0"/>
              </a:ext>
            </a:extLst>
          </a:blip>
          <a:stretch/>
        </p:blipFill>
        <p:spPr>
          <a:xfrm>
            <a:off x="8355669" y="5261374"/>
            <a:ext cx="1545965" cy="874207"/>
          </a:xfrm>
          <a:prstGeom prst="rect">
            <a:avLst/>
          </a:prstGeom>
          <a:ln w="38100">
            <a:solidFill>
              <a:srgbClr val="F82C5D"/>
            </a:solidFill>
          </a:ln>
        </p:spPr>
      </p:pic>
      <p:sp>
        <p:nvSpPr>
          <p:cNvPr id="44" name="TextBox 43"/>
          <p:cNvSpPr txBox="1"/>
          <p:nvPr/>
        </p:nvSpPr>
        <p:spPr>
          <a:xfrm>
            <a:off x="8874086" y="1182145"/>
            <a:ext cx="1691867" cy="319318"/>
          </a:xfrm>
          <a:prstGeom prst="rect">
            <a:avLst/>
          </a:prstGeom>
          <a:noFill/>
        </p:spPr>
        <p:txBody>
          <a:bodyPr wrap="square" rtlCol="0">
            <a:spAutoFit/>
          </a:bodyPr>
          <a:lstStyle/>
          <a:p>
            <a:pPr defTabSz="689719" rtl="0"/>
            <a:r>
              <a:rPr lang="fa-IR" sz="1475" dirty="0">
                <a:solidFill>
                  <a:prstClr val="black"/>
                </a:solidFill>
                <a:cs typeface="B Homa" panose="00000400000000000000" pitchFamily="2" charset="-78"/>
              </a:rPr>
              <a:t>تجاری</a:t>
            </a:r>
            <a:endParaRPr lang="en-US" sz="1475" dirty="0">
              <a:solidFill>
                <a:prstClr val="black"/>
              </a:solidFill>
              <a:cs typeface="B Homa" panose="00000400000000000000" pitchFamily="2" charset="-78"/>
            </a:endParaRPr>
          </a:p>
        </p:txBody>
      </p:sp>
      <p:cxnSp>
        <p:nvCxnSpPr>
          <p:cNvPr id="45" name="Straight Connector 44"/>
          <p:cNvCxnSpPr/>
          <p:nvPr/>
        </p:nvCxnSpPr>
        <p:spPr>
          <a:xfrm flipH="1">
            <a:off x="8513572" y="1363155"/>
            <a:ext cx="1458100"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8529007" y="1363155"/>
            <a:ext cx="0" cy="10524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pic>
        <p:nvPicPr>
          <p:cNvPr id="51" name="Content Placeholder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84660" y="4606329"/>
            <a:ext cx="1899480" cy="1425234"/>
          </a:xfrm>
          <a:prstGeom prst="rect">
            <a:avLst/>
          </a:prstGeom>
          <a:ln w="38100">
            <a:solidFill>
              <a:srgbClr val="F82C5D"/>
            </a:solidFill>
          </a:ln>
        </p:spPr>
      </p:pic>
      <p:pic>
        <p:nvPicPr>
          <p:cNvPr id="53" name="Content Placeholder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92676" y="1756868"/>
            <a:ext cx="1869039" cy="1056362"/>
          </a:xfrm>
          <a:prstGeom prst="rect">
            <a:avLst/>
          </a:prstGeom>
          <a:ln w="38100">
            <a:solidFill>
              <a:srgbClr val="F82C5D"/>
            </a:solidFill>
          </a:ln>
        </p:spPr>
      </p:pic>
      <p:pic>
        <p:nvPicPr>
          <p:cNvPr id="54" name="Picture 5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00563" y="3110512"/>
            <a:ext cx="1745987" cy="1211866"/>
          </a:xfrm>
          <a:prstGeom prst="rect">
            <a:avLst/>
          </a:prstGeom>
          <a:ln w="38100">
            <a:solidFill>
              <a:srgbClr val="F82C5D"/>
            </a:solidFill>
          </a:ln>
        </p:spPr>
      </p:pic>
      <p:sp>
        <p:nvSpPr>
          <p:cNvPr id="55" name="TextBox 54"/>
          <p:cNvSpPr txBox="1"/>
          <p:nvPr/>
        </p:nvSpPr>
        <p:spPr>
          <a:xfrm>
            <a:off x="2295270" y="2820104"/>
            <a:ext cx="1525385" cy="510268"/>
          </a:xfrm>
          <a:prstGeom prst="rect">
            <a:avLst/>
          </a:prstGeom>
          <a:noFill/>
        </p:spPr>
        <p:txBody>
          <a:bodyPr wrap="square" rtlCol="0">
            <a:spAutoFit/>
          </a:bodyPr>
          <a:lstStyle/>
          <a:p>
            <a:pPr defTabSz="689719" rtl="0"/>
            <a:r>
              <a:rPr lang="fa-IR" sz="1358" b="1" dirty="0">
                <a:solidFill>
                  <a:prstClr val="black"/>
                </a:solidFill>
              </a:rPr>
              <a:t>آ</a:t>
            </a:r>
            <a:r>
              <a:rPr lang="fa-IR" sz="1358" b="1" dirty="0">
                <a:solidFill>
                  <a:prstClr val="black"/>
                </a:solidFill>
                <a:cs typeface="Afra" pitchFamily="2" charset="-78"/>
              </a:rPr>
              <a:t>موزشی</a:t>
            </a:r>
            <a:r>
              <a:rPr lang="fa-IR" sz="1358" dirty="0">
                <a:solidFill>
                  <a:prstClr val="black"/>
                </a:solidFill>
                <a:cs typeface="Afra" pitchFamily="2" charset="-78"/>
              </a:rPr>
              <a:t>- بلوار حجاب</a:t>
            </a:r>
            <a:endParaRPr lang="en-US" sz="1358" dirty="0">
              <a:solidFill>
                <a:prstClr val="black"/>
              </a:solidFill>
              <a:cs typeface="Afra" pitchFamily="2" charset="-78"/>
            </a:endParaRPr>
          </a:p>
        </p:txBody>
      </p:sp>
      <p:sp>
        <p:nvSpPr>
          <p:cNvPr id="56" name="TextBox 55"/>
          <p:cNvSpPr txBox="1"/>
          <p:nvPr/>
        </p:nvSpPr>
        <p:spPr>
          <a:xfrm>
            <a:off x="3106201" y="4320348"/>
            <a:ext cx="1302619" cy="510268"/>
          </a:xfrm>
          <a:prstGeom prst="rect">
            <a:avLst/>
          </a:prstGeom>
          <a:noFill/>
        </p:spPr>
        <p:txBody>
          <a:bodyPr wrap="square" rtlCol="0">
            <a:spAutoFit/>
          </a:bodyPr>
          <a:lstStyle/>
          <a:p>
            <a:pPr algn="l" defTabSz="689719" rtl="0"/>
            <a:r>
              <a:rPr lang="fa-IR" sz="1358" b="1" dirty="0">
                <a:solidFill>
                  <a:prstClr val="black"/>
                </a:solidFill>
                <a:cs typeface="Afra" pitchFamily="2" charset="-78"/>
              </a:rPr>
              <a:t>فرهنگی</a:t>
            </a:r>
            <a:r>
              <a:rPr lang="fa-IR" sz="1358" dirty="0">
                <a:solidFill>
                  <a:prstClr val="black"/>
                </a:solidFill>
                <a:cs typeface="Afra" pitchFamily="2" charset="-78"/>
              </a:rPr>
              <a:t>-حجاب52</a:t>
            </a:r>
            <a:endParaRPr lang="en-US" sz="1358" dirty="0">
              <a:solidFill>
                <a:prstClr val="black"/>
              </a:solidFill>
              <a:cs typeface="Afra" pitchFamily="2" charset="-78"/>
            </a:endParaRPr>
          </a:p>
        </p:txBody>
      </p:sp>
      <p:sp>
        <p:nvSpPr>
          <p:cNvPr id="57" name="TextBox 56"/>
          <p:cNvSpPr txBox="1"/>
          <p:nvPr/>
        </p:nvSpPr>
        <p:spPr>
          <a:xfrm>
            <a:off x="4552583" y="6052652"/>
            <a:ext cx="1359768" cy="510268"/>
          </a:xfrm>
          <a:prstGeom prst="rect">
            <a:avLst/>
          </a:prstGeom>
          <a:noFill/>
        </p:spPr>
        <p:txBody>
          <a:bodyPr wrap="square" rtlCol="0">
            <a:spAutoFit/>
          </a:bodyPr>
          <a:lstStyle/>
          <a:p>
            <a:pPr algn="l" defTabSz="689719" rtl="0"/>
            <a:r>
              <a:rPr lang="fa-IR" sz="1358" b="1" dirty="0">
                <a:solidFill>
                  <a:prstClr val="black"/>
                </a:solidFill>
                <a:cs typeface="Afra" pitchFamily="2" charset="-78"/>
              </a:rPr>
              <a:t>آموزشی</a:t>
            </a:r>
            <a:r>
              <a:rPr lang="fa-IR" sz="1358" dirty="0">
                <a:solidFill>
                  <a:prstClr val="black"/>
                </a:solidFill>
                <a:cs typeface="Afra" pitchFamily="2" charset="-78"/>
              </a:rPr>
              <a:t>-حجاب 52</a:t>
            </a:r>
            <a:endParaRPr lang="en-US" sz="1358" dirty="0">
              <a:solidFill>
                <a:prstClr val="black"/>
              </a:solidFill>
              <a:cs typeface="Afra" pitchFamily="2" charset="-78"/>
            </a:endParaRPr>
          </a:p>
        </p:txBody>
      </p:sp>
      <p:cxnSp>
        <p:nvCxnSpPr>
          <p:cNvPr id="59" name="Straight Connector 58"/>
          <p:cNvCxnSpPr>
            <a:endCxn id="60" idx="1"/>
          </p:cNvCxnSpPr>
          <p:nvPr/>
        </p:nvCxnSpPr>
        <p:spPr>
          <a:xfrm>
            <a:off x="3994083" y="2357881"/>
            <a:ext cx="2238079" cy="1081190"/>
          </a:xfrm>
          <a:prstGeom prst="line">
            <a:avLst/>
          </a:prstGeom>
          <a:ln>
            <a:solidFill>
              <a:srgbClr val="F82C5D"/>
            </a:solidFill>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6194825" y="3399551"/>
            <a:ext cx="254952" cy="269865"/>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63" name="Straight Connector 62"/>
          <p:cNvCxnSpPr>
            <a:stCxn id="51" idx="3"/>
          </p:cNvCxnSpPr>
          <p:nvPr/>
        </p:nvCxnSpPr>
        <p:spPr>
          <a:xfrm>
            <a:off x="4784140" y="5318947"/>
            <a:ext cx="1815353" cy="152069"/>
          </a:xfrm>
          <a:prstGeom prst="line">
            <a:avLst/>
          </a:prstGeom>
          <a:ln>
            <a:solidFill>
              <a:srgbClr val="F82C5D"/>
            </a:solidFill>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6587212" y="5342864"/>
            <a:ext cx="321575" cy="256303"/>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68" name="Straight Connector 67"/>
          <p:cNvCxnSpPr/>
          <p:nvPr/>
        </p:nvCxnSpPr>
        <p:spPr>
          <a:xfrm>
            <a:off x="4467352" y="4185590"/>
            <a:ext cx="2571980" cy="967182"/>
          </a:xfrm>
          <a:prstGeom prst="line">
            <a:avLst/>
          </a:prstGeom>
          <a:ln>
            <a:solidFill>
              <a:srgbClr val="F82C5D"/>
            </a:solidFill>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7032562" y="5086674"/>
            <a:ext cx="265022" cy="211229"/>
          </a:xfrm>
          <a:prstGeom prst="ellipse">
            <a:avLst/>
          </a:prstGeom>
          <a:noFill/>
          <a:ln>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46" name="TextBox 45"/>
          <p:cNvSpPr txBox="1"/>
          <p:nvPr/>
        </p:nvSpPr>
        <p:spPr>
          <a:xfrm>
            <a:off x="8351371" y="414915"/>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کاربری اراضی زمین</a:t>
            </a:r>
            <a:endParaRPr lang="en-US" sz="1283" dirty="0">
              <a:solidFill>
                <a:srgbClr val="F0155D"/>
              </a:solidFill>
              <a:cs typeface="AFSANEH" panose="02000700000000000000" pitchFamily="2" charset="-78"/>
            </a:endParaRPr>
          </a:p>
        </p:txBody>
      </p:sp>
      <p:sp>
        <p:nvSpPr>
          <p:cNvPr id="48" name="Rectangle 47"/>
          <p:cNvSpPr/>
          <p:nvPr/>
        </p:nvSpPr>
        <p:spPr>
          <a:xfrm>
            <a:off x="1461740" y="6442535"/>
            <a:ext cx="332142"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4</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4182626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365" y="1436780"/>
            <a:ext cx="2033001" cy="1150065"/>
          </a:xfrm>
          <a:prstGeom prst="rect">
            <a:avLst/>
          </a:prstGeom>
          <a:ln w="38100">
            <a:solidFill>
              <a:srgbClr val="F82C5D"/>
            </a:solidFill>
          </a:ln>
        </p:spPr>
      </p:pic>
      <p:sp>
        <p:nvSpPr>
          <p:cNvPr id="59" name="TextBox 58"/>
          <p:cNvSpPr txBox="1"/>
          <p:nvPr/>
        </p:nvSpPr>
        <p:spPr>
          <a:xfrm>
            <a:off x="4718127" y="1168581"/>
            <a:ext cx="2757378" cy="1671740"/>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کم کم تعداد کاربری های مختلط برای توجیه صرفه اقتصادی از طرفی و رونق رفت و آمد از طرف دیگر افزوده میشود.</a:t>
            </a:r>
          </a:p>
          <a:p>
            <a:pPr algn="just" defTabSz="689719"/>
            <a:r>
              <a:rPr lang="fa-IR" sz="1283" dirty="0">
                <a:solidFill>
                  <a:prstClr val="black"/>
                </a:solidFill>
                <a:latin typeface="Adobe Arabic" panose="02040503050201020203" pitchFamily="18" charset="-78"/>
                <a:cs typeface="B Homa" panose="00000400000000000000" pitchFamily="2" charset="-78"/>
              </a:rPr>
              <a:t>وجود </a:t>
            </a:r>
            <a:r>
              <a:rPr lang="fa-IR" sz="1283" dirty="0">
                <a:solidFill>
                  <a:prstClr val="black"/>
                </a:solidFill>
                <a:latin typeface="Adobe Arabic" panose="02040503050201020203" pitchFamily="18" charset="-78"/>
                <a:cs typeface="B Homa" panose="00000400000000000000" pitchFamily="2" charset="-78"/>
              </a:rPr>
              <a:t>یک </a:t>
            </a:r>
            <a:r>
              <a:rPr lang="fa-IR" sz="1283" dirty="0">
                <a:solidFill>
                  <a:prstClr val="black"/>
                </a:solidFill>
                <a:latin typeface="Adobe Arabic" panose="02040503050201020203" pitchFamily="18" charset="-78"/>
                <a:cs typeface="B Homa" panose="00000400000000000000" pitchFamily="2" charset="-78"/>
              </a:rPr>
              <a:t>کاربری </a:t>
            </a:r>
            <a:r>
              <a:rPr lang="fa-IR" sz="1283" dirty="0">
                <a:solidFill>
                  <a:prstClr val="black"/>
                </a:solidFill>
                <a:latin typeface="Adobe Arabic" panose="02040503050201020203" pitchFamily="18" charset="-78"/>
                <a:cs typeface="B Homa" panose="00000400000000000000" pitchFamily="2" charset="-78"/>
              </a:rPr>
              <a:t>تجاری درمانی بزرگ افراد محدوده را از سفر های روزانه به خارج محدوده جهت رفع نیازشان بی نیاز کرده است. در این محدوده زمین های بایر زیادی وجود دارد که میتوان به عنوان یک فرصت آن را تلقی کرد.</a:t>
            </a:r>
            <a:endParaRPr lang="en-US" sz="1283" dirty="0">
              <a:solidFill>
                <a:prstClr val="black"/>
              </a:solidFill>
              <a:latin typeface="Adobe Arabic" panose="02040503050201020203" pitchFamily="18" charset="-78"/>
              <a:cs typeface="B Homa" panose="00000400000000000000" pitchFamily="2" charset="-78"/>
            </a:endParaRPr>
          </a:p>
        </p:txBody>
      </p:sp>
      <p:pic>
        <p:nvPicPr>
          <p:cNvPr id="60" name="Content Placeholder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4884683"/>
            <a:ext cx="2158650" cy="1220665"/>
          </a:xfrm>
          <a:prstGeom prst="rect">
            <a:avLst/>
          </a:prstGeom>
          <a:ln w="38100">
            <a:solidFill>
              <a:srgbClr val="F82C5D"/>
            </a:solidFill>
          </a:ln>
        </p:spPr>
      </p:pic>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12515" y="3481814"/>
            <a:ext cx="2229025" cy="1260461"/>
          </a:xfrm>
          <a:prstGeom prst="rect">
            <a:avLst/>
          </a:prstGeom>
          <a:ln w="38100">
            <a:solidFill>
              <a:srgbClr val="F82C5D"/>
            </a:solidFill>
          </a:ln>
        </p:spPr>
      </p:pic>
      <p:sp>
        <p:nvSpPr>
          <p:cNvPr id="70" name="TextBox 69"/>
          <p:cNvSpPr txBox="1"/>
          <p:nvPr/>
        </p:nvSpPr>
        <p:spPr>
          <a:xfrm>
            <a:off x="1997081" y="2578370"/>
            <a:ext cx="1359849" cy="510268"/>
          </a:xfrm>
          <a:prstGeom prst="rect">
            <a:avLst/>
          </a:prstGeom>
          <a:noFill/>
        </p:spPr>
        <p:txBody>
          <a:bodyPr wrap="square" rtlCol="0">
            <a:spAutoFit/>
          </a:bodyPr>
          <a:lstStyle/>
          <a:p>
            <a:pPr algn="l" defTabSz="689719" rtl="0"/>
            <a:r>
              <a:rPr lang="fa-IR" sz="1358" b="1" dirty="0">
                <a:solidFill>
                  <a:prstClr val="black"/>
                </a:solidFill>
                <a:cs typeface="Afra" pitchFamily="2" charset="-78"/>
              </a:rPr>
              <a:t>تجاری -درمانی</a:t>
            </a:r>
            <a:r>
              <a:rPr lang="fa-IR" sz="1358" dirty="0">
                <a:solidFill>
                  <a:prstClr val="black"/>
                </a:solidFill>
                <a:cs typeface="Afra" pitchFamily="2" charset="-78"/>
              </a:rPr>
              <a:t>-بلوارحجاب</a:t>
            </a:r>
            <a:endParaRPr lang="en-US" sz="1358" dirty="0">
              <a:solidFill>
                <a:prstClr val="black"/>
              </a:solidFill>
              <a:cs typeface="Afra" pitchFamily="2" charset="-78"/>
            </a:endParaRPr>
          </a:p>
        </p:txBody>
      </p:sp>
      <p:pic>
        <p:nvPicPr>
          <p:cNvPr id="28" name="Picture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93949" y="2846060"/>
            <a:ext cx="2788772" cy="3170475"/>
          </a:xfrm>
          <a:prstGeom prst="rect">
            <a:avLst/>
          </a:prstGeom>
        </p:spPr>
      </p:pic>
      <p:sp>
        <p:nvSpPr>
          <p:cNvPr id="29" name="TextBox 28"/>
          <p:cNvSpPr txBox="1"/>
          <p:nvPr/>
        </p:nvSpPr>
        <p:spPr>
          <a:xfrm rot="3292640">
            <a:off x="3908008" y="3507832"/>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30" name="TextBox 29"/>
          <p:cNvSpPr txBox="1"/>
          <p:nvPr/>
        </p:nvSpPr>
        <p:spPr>
          <a:xfrm rot="19549148">
            <a:off x="4380884" y="5385733"/>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31" name="TextBox 30"/>
          <p:cNvSpPr txBox="1"/>
          <p:nvPr/>
        </p:nvSpPr>
        <p:spPr>
          <a:xfrm rot="19814759">
            <a:off x="2876018" y="3453407"/>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32" name="TextBox 31"/>
          <p:cNvSpPr txBox="1"/>
          <p:nvPr/>
        </p:nvSpPr>
        <p:spPr>
          <a:xfrm rot="19335043">
            <a:off x="3452945" y="4820428"/>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cxnSp>
        <p:nvCxnSpPr>
          <p:cNvPr id="33" name="Straight Connector 32"/>
          <p:cNvCxnSpPr/>
          <p:nvPr/>
        </p:nvCxnSpPr>
        <p:spPr>
          <a:xfrm flipH="1">
            <a:off x="5749695" y="3072735"/>
            <a:ext cx="1781098" cy="25449"/>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516587" y="937052"/>
            <a:ext cx="19130" cy="2139335"/>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6552136" y="923230"/>
            <a:ext cx="967339" cy="13821"/>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7516587" y="1836025"/>
            <a:ext cx="1391855"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4718813" y="4599867"/>
            <a:ext cx="238604" cy="284816"/>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7" name="Straight Connector 46"/>
          <p:cNvCxnSpPr/>
          <p:nvPr/>
        </p:nvCxnSpPr>
        <p:spPr>
          <a:xfrm flipH="1" flipV="1">
            <a:off x="3795247" y="2688942"/>
            <a:ext cx="970537" cy="1923563"/>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765784" y="793925"/>
            <a:ext cx="1691867" cy="319318"/>
          </a:xfrm>
          <a:prstGeom prst="rect">
            <a:avLst/>
          </a:prstGeom>
          <a:noFill/>
        </p:spPr>
        <p:txBody>
          <a:bodyPr wrap="square" rtlCol="0">
            <a:spAutoFit/>
          </a:bodyPr>
          <a:lstStyle/>
          <a:p>
            <a:pPr defTabSz="689719" rtl="0"/>
            <a:r>
              <a:rPr lang="fa-IR" sz="1475" dirty="0">
                <a:solidFill>
                  <a:prstClr val="black"/>
                </a:solidFill>
                <a:cs typeface="B Homa" panose="00000400000000000000" pitchFamily="2" charset="-78"/>
              </a:rPr>
              <a:t>کاربری مختلط</a:t>
            </a:r>
            <a:endParaRPr lang="en-US" sz="1475" dirty="0">
              <a:solidFill>
                <a:prstClr val="black"/>
              </a:solidFill>
              <a:cs typeface="B Homa" panose="00000400000000000000" pitchFamily="2" charset="-78"/>
            </a:endParaRPr>
          </a:p>
        </p:txBody>
      </p:sp>
      <p:sp>
        <p:nvSpPr>
          <p:cNvPr id="50" name="TextBox 49"/>
          <p:cNvSpPr txBox="1"/>
          <p:nvPr/>
        </p:nvSpPr>
        <p:spPr>
          <a:xfrm>
            <a:off x="8850758" y="1607907"/>
            <a:ext cx="1691867" cy="319318"/>
          </a:xfrm>
          <a:prstGeom prst="rect">
            <a:avLst/>
          </a:prstGeom>
          <a:noFill/>
        </p:spPr>
        <p:txBody>
          <a:bodyPr wrap="square" rtlCol="0">
            <a:spAutoFit/>
          </a:bodyPr>
          <a:lstStyle/>
          <a:p>
            <a:pPr defTabSz="689719" rtl="0"/>
            <a:r>
              <a:rPr lang="fa-IR" sz="1475" dirty="0">
                <a:solidFill>
                  <a:prstClr val="black"/>
                </a:solidFill>
                <a:cs typeface="B Homa" panose="00000400000000000000" pitchFamily="2" charset="-78"/>
              </a:rPr>
              <a:t>زمین بایر</a:t>
            </a:r>
            <a:endParaRPr lang="en-US" sz="1475" dirty="0">
              <a:solidFill>
                <a:prstClr val="black"/>
              </a:solidFill>
              <a:cs typeface="B Homa" panose="00000400000000000000" pitchFamily="2" charset="-78"/>
            </a:endParaRPr>
          </a:p>
        </p:txBody>
      </p:sp>
      <p:sp>
        <p:nvSpPr>
          <p:cNvPr id="14" name="TextBox 13"/>
          <p:cNvSpPr txBox="1"/>
          <p:nvPr/>
        </p:nvSpPr>
        <p:spPr>
          <a:xfrm>
            <a:off x="7697766" y="2048070"/>
            <a:ext cx="2960763" cy="1276888"/>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زمین های بایر زیادی در محدوده وجود دارد حدود 17 درصد مه میتواند یک فرصت مناسب برای ایجاد کاربری های مختلف استفاده شود.</a:t>
            </a:r>
          </a:p>
          <a:p>
            <a:pPr algn="just" defTabSz="689719"/>
            <a:r>
              <a:rPr lang="fa-IR" sz="1283" dirty="0">
                <a:solidFill>
                  <a:prstClr val="black"/>
                </a:solidFill>
                <a:latin typeface="Adobe Arabic" panose="02040503050201020203" pitchFamily="18" charset="-78"/>
                <a:cs typeface="B Homa" panose="00000400000000000000" pitchFamily="2" charset="-78"/>
              </a:rPr>
              <a:t>متاسفانه در حال حاضر این مکان ها به محلی برای تخلیه های ساختمانی تبدیل شده است که میتوتند باعث شیوع بیماری ها شود. </a:t>
            </a:r>
            <a:endParaRPr lang="en-US" sz="1283" dirty="0">
              <a:solidFill>
                <a:prstClr val="black"/>
              </a:solidFill>
              <a:latin typeface="Adobe Arabic" panose="02040503050201020203" pitchFamily="18" charset="-78"/>
              <a:cs typeface="B Homa" panose="00000400000000000000" pitchFamily="2" charset="-78"/>
            </a:endParaRPr>
          </a:p>
        </p:txBody>
      </p:sp>
      <p:cxnSp>
        <p:nvCxnSpPr>
          <p:cNvPr id="54" name="Straight Connector 53"/>
          <p:cNvCxnSpPr>
            <a:stCxn id="55" idx="7"/>
          </p:cNvCxnSpPr>
          <p:nvPr/>
        </p:nvCxnSpPr>
        <p:spPr>
          <a:xfrm flipV="1">
            <a:off x="4384748" y="3869121"/>
            <a:ext cx="3827767" cy="866911"/>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55" name="Oval 54"/>
          <p:cNvSpPr/>
          <p:nvPr/>
        </p:nvSpPr>
        <p:spPr>
          <a:xfrm>
            <a:off x="4219713" y="4702232"/>
            <a:ext cx="193350" cy="230798"/>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18" name="TextBox 17"/>
          <p:cNvSpPr txBox="1"/>
          <p:nvPr/>
        </p:nvSpPr>
        <p:spPr>
          <a:xfrm>
            <a:off x="8456334" y="5063831"/>
            <a:ext cx="2394766" cy="1079463"/>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همانطور که در شکل مشاهده میشود برخی از این زمین های بایر مالکیت شخصی دارند و دورتادور آنها مانع گذاری شده است و باعث کاهش غنای بصری محیط میشود.</a:t>
            </a:r>
            <a:endParaRPr lang="en-US" sz="1283" dirty="0">
              <a:solidFill>
                <a:prstClr val="black"/>
              </a:solidFill>
              <a:latin typeface="Adobe Arabic" panose="02040503050201020203" pitchFamily="18" charset="-78"/>
              <a:cs typeface="B Homa" panose="00000400000000000000" pitchFamily="2" charset="-78"/>
            </a:endParaRPr>
          </a:p>
        </p:txBody>
      </p:sp>
      <p:sp>
        <p:nvSpPr>
          <p:cNvPr id="34" name="TextBox 33"/>
          <p:cNvSpPr txBox="1"/>
          <p:nvPr/>
        </p:nvSpPr>
        <p:spPr>
          <a:xfrm>
            <a:off x="8334728" y="423271"/>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کاربری اراضی زمین</a:t>
            </a:r>
            <a:endParaRPr lang="en-US" sz="1283" dirty="0">
              <a:solidFill>
                <a:srgbClr val="F0155D"/>
              </a:solidFill>
              <a:cs typeface="AFSANEH" panose="02000700000000000000" pitchFamily="2" charset="-78"/>
            </a:endParaRPr>
          </a:p>
        </p:txBody>
      </p:sp>
      <p:sp>
        <p:nvSpPr>
          <p:cNvPr id="35" name="Rectangle 34"/>
          <p:cNvSpPr/>
          <p:nvPr/>
        </p:nvSpPr>
        <p:spPr>
          <a:xfrm>
            <a:off x="1461740" y="6442535"/>
            <a:ext cx="325730"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5</a:t>
            </a:r>
            <a:endParaRPr lang="en-US" sz="2052" dirty="0">
              <a:solidFill>
                <a:prstClr val="white"/>
              </a:solidFill>
              <a:cs typeface="Dast Nevis" panose="03000400000000000000" pitchFamily="66" charset="-78"/>
            </a:endParaRPr>
          </a:p>
        </p:txBody>
      </p:sp>
      <p:sp>
        <p:nvSpPr>
          <p:cNvPr id="37" name="TextBox 36"/>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38" name="Object 37"/>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4098" name="Image" r:id="rId7" imgW="719280" imgH="1310400" progId="Photoshop.Image.13">
                  <p:embed/>
                </p:oleObj>
              </mc:Choice>
              <mc:Fallback>
                <p:oleObj name="Image" r:id="rId7" imgW="719280" imgH="1310400" progId="Photoshop.Image.13">
                  <p:embed/>
                  <p:pic>
                    <p:nvPicPr>
                      <p:cNvPr id="0" name=""/>
                      <p:cNvPicPr/>
                      <p:nvPr/>
                    </p:nvPicPr>
                    <p:blipFill>
                      <a:blip r:embed="rId8"/>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4282469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419760" y="1849322"/>
            <a:ext cx="4314777" cy="1079463"/>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همانطور که میبینید سلسله مراتب دسترسی در محدوده به خوبی رعایت شده است و ترافیک حاصل از وجود مجتمع ابریشم  به خوبی توسط خیابان رستگاری به عنوان یک جمع و پخش کننده تخلیه میشود.همچنین برای دسترسی به بلوک های مسکونی به ترتیب از شریان اصلی وارد جمع و پخش کننده و سپس وارد خیابان محلی میشویم.</a:t>
            </a:r>
            <a:endParaRPr lang="en-US" sz="1283" dirty="0">
              <a:solidFill>
                <a:prstClr val="black"/>
              </a:solidFill>
              <a:latin typeface="Adobe Arabic" panose="02040503050201020203" pitchFamily="18" charset="-78"/>
              <a:cs typeface="B Homa" panose="00000400000000000000" pitchFamily="2" charset="-78"/>
            </a:endParaRPr>
          </a:p>
        </p:txBody>
      </p:sp>
      <p:sp>
        <p:nvSpPr>
          <p:cNvPr id="41" name="TextBox 40"/>
          <p:cNvSpPr txBox="1"/>
          <p:nvPr/>
        </p:nvSpPr>
        <p:spPr>
          <a:xfrm>
            <a:off x="1744141" y="3390878"/>
            <a:ext cx="1015973" cy="289759"/>
          </a:xfrm>
          <a:prstGeom prst="rect">
            <a:avLst/>
          </a:prstGeom>
          <a:noFill/>
        </p:spPr>
        <p:txBody>
          <a:bodyPr wrap="square" rtlCol="0">
            <a:spAutoFit/>
          </a:bodyPr>
          <a:lstStyle/>
          <a:p>
            <a:pPr algn="l" defTabSz="689719" rtl="0"/>
            <a:r>
              <a:rPr lang="en-US" sz="1283"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283"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pic>
        <p:nvPicPr>
          <p:cNvPr id="43" name="Pictur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5569" y="5647340"/>
            <a:ext cx="1499830" cy="848118"/>
          </a:xfrm>
          <a:prstGeom prst="rect">
            <a:avLst/>
          </a:prstGeom>
          <a:ln w="38100">
            <a:solidFill>
              <a:srgbClr val="F82C5D"/>
            </a:solidFill>
          </a:ln>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9856" y="4342305"/>
            <a:ext cx="1453942" cy="1090457"/>
          </a:xfrm>
          <a:prstGeom prst="rect">
            <a:avLst/>
          </a:prstGeom>
          <a:ln w="38100">
            <a:solidFill>
              <a:srgbClr val="F82C5D"/>
            </a:solidFill>
          </a:ln>
        </p:spPr>
      </p:pic>
      <p:sp>
        <p:nvSpPr>
          <p:cNvPr id="47" name="TextBox 46"/>
          <p:cNvSpPr txBox="1"/>
          <p:nvPr/>
        </p:nvSpPr>
        <p:spPr>
          <a:xfrm>
            <a:off x="6690558" y="6253804"/>
            <a:ext cx="2258100"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خیابان رستگاری –جمع و پخش کننده</a:t>
            </a:r>
            <a:endParaRPr lang="en-US" sz="1155" b="1" dirty="0">
              <a:solidFill>
                <a:prstClr val="black"/>
              </a:solidFill>
              <a:cs typeface="Afra" pitchFamily="2" charset="-78"/>
            </a:endParaRPr>
          </a:p>
        </p:txBody>
      </p:sp>
      <p:sp>
        <p:nvSpPr>
          <p:cNvPr id="48" name="TextBox 47"/>
          <p:cNvSpPr txBox="1"/>
          <p:nvPr/>
        </p:nvSpPr>
        <p:spPr>
          <a:xfrm>
            <a:off x="8190597" y="5285279"/>
            <a:ext cx="1609772"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بلوار حجاب-خیابان اصلی</a:t>
            </a:r>
            <a:endParaRPr lang="en-US" sz="1155" b="1" dirty="0">
              <a:solidFill>
                <a:prstClr val="black"/>
              </a:solidFill>
              <a:cs typeface="Afra" pitchFamily="2" charset="-78"/>
            </a:endParaRPr>
          </a:p>
        </p:txBody>
      </p:sp>
      <p:cxnSp>
        <p:nvCxnSpPr>
          <p:cNvPr id="54" name="Straight Connector 53"/>
          <p:cNvCxnSpPr/>
          <p:nvPr/>
        </p:nvCxnSpPr>
        <p:spPr>
          <a:xfrm>
            <a:off x="6307902" y="4308316"/>
            <a:ext cx="382656" cy="538512"/>
          </a:xfrm>
          <a:prstGeom prst="line">
            <a:avLst/>
          </a:prstGeom>
          <a:ln w="152400">
            <a:solidFill>
              <a:srgbClr val="F82C5D"/>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743209" y="1874969"/>
            <a:ext cx="712806" cy="14233"/>
          </a:xfrm>
          <a:prstGeom prst="line">
            <a:avLst/>
          </a:prstGeom>
          <a:ln w="152400">
            <a:solidFill>
              <a:srgbClr val="F82C5D"/>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1748307" y="2362404"/>
            <a:ext cx="609969" cy="0"/>
          </a:xfrm>
          <a:prstGeom prst="line">
            <a:avLst/>
          </a:prstGeom>
          <a:ln w="101600">
            <a:solidFill>
              <a:srgbClr val="FA6085"/>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flipV="1">
            <a:off x="1743209" y="2867292"/>
            <a:ext cx="565642" cy="6309"/>
          </a:xfrm>
          <a:prstGeom prst="line">
            <a:avLst/>
          </a:prstGeom>
          <a:ln w="63500">
            <a:solidFill>
              <a:srgbClr val="FB8DA7"/>
            </a:solidFill>
            <a:prstDash val="sysDash"/>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1582095" y="1970038"/>
            <a:ext cx="1247135" cy="447815"/>
          </a:xfrm>
          <a:prstGeom prst="rect">
            <a:avLst/>
          </a:prstGeom>
          <a:noFill/>
        </p:spPr>
        <p:txBody>
          <a:bodyPr wrap="square" rtlCol="0">
            <a:spAutoFit/>
          </a:bodyPr>
          <a:lstStyle/>
          <a:p>
            <a:pPr algn="l" defTabSz="689719" rtl="0"/>
            <a:r>
              <a:rPr lang="fa-IR" sz="1155" dirty="0">
                <a:solidFill>
                  <a:prstClr val="black"/>
                </a:solidFill>
                <a:cs typeface="Afra" pitchFamily="2" charset="-78"/>
              </a:rPr>
              <a:t>شریان اصلی درجه 1 </a:t>
            </a:r>
            <a:endParaRPr lang="en-US" sz="1155" dirty="0">
              <a:solidFill>
                <a:prstClr val="black"/>
              </a:solidFill>
              <a:cs typeface="Afra" pitchFamily="2" charset="-78"/>
            </a:endParaRPr>
          </a:p>
        </p:txBody>
      </p:sp>
      <p:sp>
        <p:nvSpPr>
          <p:cNvPr id="75" name="TextBox 74"/>
          <p:cNvSpPr txBox="1"/>
          <p:nvPr/>
        </p:nvSpPr>
        <p:spPr>
          <a:xfrm>
            <a:off x="1573073" y="2493624"/>
            <a:ext cx="1666521" cy="270074"/>
          </a:xfrm>
          <a:prstGeom prst="rect">
            <a:avLst/>
          </a:prstGeom>
          <a:noFill/>
        </p:spPr>
        <p:txBody>
          <a:bodyPr wrap="square" rtlCol="0">
            <a:spAutoFit/>
          </a:bodyPr>
          <a:lstStyle/>
          <a:p>
            <a:pPr algn="l" defTabSz="689719" rtl="0"/>
            <a:r>
              <a:rPr lang="fa-IR" sz="1155" dirty="0">
                <a:solidFill>
                  <a:prstClr val="black"/>
                </a:solidFill>
                <a:cs typeface="Afra" pitchFamily="2" charset="-78"/>
              </a:rPr>
              <a:t>شریان اصلی درجه 2</a:t>
            </a:r>
            <a:endParaRPr lang="en-US" sz="1155" dirty="0">
              <a:solidFill>
                <a:prstClr val="black"/>
              </a:solidFill>
              <a:cs typeface="Afra" pitchFamily="2" charset="-78"/>
            </a:endParaRPr>
          </a:p>
        </p:txBody>
      </p:sp>
      <p:sp>
        <p:nvSpPr>
          <p:cNvPr id="76" name="TextBox 75"/>
          <p:cNvSpPr txBox="1"/>
          <p:nvPr/>
        </p:nvSpPr>
        <p:spPr>
          <a:xfrm>
            <a:off x="1677514" y="2910145"/>
            <a:ext cx="1056297" cy="270074"/>
          </a:xfrm>
          <a:prstGeom prst="rect">
            <a:avLst/>
          </a:prstGeom>
          <a:noFill/>
        </p:spPr>
        <p:txBody>
          <a:bodyPr wrap="square" rtlCol="0">
            <a:spAutoFit/>
          </a:bodyPr>
          <a:lstStyle/>
          <a:p>
            <a:pPr algn="l" defTabSz="689719" rtl="0"/>
            <a:r>
              <a:rPr lang="fa-IR" sz="1155" dirty="0">
                <a:solidFill>
                  <a:prstClr val="black"/>
                </a:solidFill>
                <a:cs typeface="Afra" pitchFamily="2" charset="-78"/>
              </a:rPr>
              <a:t>شریان فرعی</a:t>
            </a:r>
            <a:endParaRPr lang="en-US" sz="1155" dirty="0">
              <a:solidFill>
                <a:prstClr val="black"/>
              </a:solidFill>
              <a:cs typeface="Afra" pitchFamily="2" charset="-78"/>
            </a:endParaRPr>
          </a:p>
        </p:txBody>
      </p:sp>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33092" y="2976004"/>
            <a:ext cx="1941631" cy="1097946"/>
          </a:xfrm>
          <a:prstGeom prst="rect">
            <a:avLst/>
          </a:prstGeom>
          <a:ln w="38100">
            <a:solidFill>
              <a:srgbClr val="F82C5D"/>
            </a:solidFill>
          </a:ln>
        </p:spPr>
      </p:pic>
      <p:sp>
        <p:nvSpPr>
          <p:cNvPr id="78" name="TextBox 77"/>
          <p:cNvSpPr txBox="1"/>
          <p:nvPr/>
        </p:nvSpPr>
        <p:spPr>
          <a:xfrm>
            <a:off x="8859148" y="4071417"/>
            <a:ext cx="1751214"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حجاب 52 –خیابان محلی</a:t>
            </a:r>
            <a:endParaRPr lang="en-US" sz="1155" b="1" dirty="0">
              <a:solidFill>
                <a:prstClr val="black"/>
              </a:solidFill>
              <a:cs typeface="Afra" pitchFamily="2" charset="-78"/>
            </a:endParaRPr>
          </a:p>
        </p:txBody>
      </p:sp>
      <p:graphicFrame>
        <p:nvGraphicFramePr>
          <p:cNvPr id="85" name="Object 84"/>
          <p:cNvGraphicFramePr>
            <a:graphicFrameLocks noChangeAspect="1"/>
          </p:cNvGraphicFramePr>
          <p:nvPr>
            <p:extLst/>
          </p:nvPr>
        </p:nvGraphicFramePr>
        <p:xfrm>
          <a:off x="1540590" y="3126453"/>
          <a:ext cx="286612" cy="521975"/>
        </p:xfrm>
        <a:graphic>
          <a:graphicData uri="http://schemas.openxmlformats.org/presentationml/2006/ole">
            <mc:AlternateContent xmlns:mc="http://schemas.openxmlformats.org/markup-compatibility/2006">
              <mc:Choice xmlns:v="urn:schemas-microsoft-com:vml" Requires="v">
                <p:oleObj spid="_x0000_s5122" name="Image" r:id="rId6" imgW="719280" imgH="1310400" progId="Photoshop.Image.13">
                  <p:embed/>
                </p:oleObj>
              </mc:Choice>
              <mc:Fallback>
                <p:oleObj name="Image" r:id="rId6" imgW="719280" imgH="1310400" progId="Photoshop.Image.13">
                  <p:embed/>
                  <p:pic>
                    <p:nvPicPr>
                      <p:cNvPr id="0" name=""/>
                      <p:cNvPicPr/>
                      <p:nvPr/>
                    </p:nvPicPr>
                    <p:blipFill>
                      <a:blip r:embed="rId7"/>
                      <a:stretch>
                        <a:fillRect/>
                      </a:stretch>
                    </p:blipFill>
                    <p:spPr>
                      <a:xfrm>
                        <a:off x="1540590" y="3126453"/>
                        <a:ext cx="286612" cy="521975"/>
                      </a:xfrm>
                      <a:prstGeom prst="rect">
                        <a:avLst/>
                      </a:prstGeom>
                    </p:spPr>
                  </p:pic>
                </p:oleObj>
              </mc:Fallback>
            </mc:AlternateContent>
          </a:graphicData>
        </a:graphic>
      </p:graphicFrame>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5644" y="2927193"/>
            <a:ext cx="2788772" cy="3170475"/>
          </a:xfrm>
          <a:prstGeom prst="rect">
            <a:avLst/>
          </a:prstGeom>
        </p:spPr>
      </p:pic>
      <p:cxnSp>
        <p:nvCxnSpPr>
          <p:cNvPr id="38" name="Straight Connector 37"/>
          <p:cNvCxnSpPr/>
          <p:nvPr/>
        </p:nvCxnSpPr>
        <p:spPr>
          <a:xfrm>
            <a:off x="6384489" y="3378003"/>
            <a:ext cx="1397397" cy="1834212"/>
          </a:xfrm>
          <a:prstGeom prst="line">
            <a:avLst/>
          </a:prstGeom>
          <a:ln w="57150">
            <a:solidFill>
              <a:srgbClr val="F82C5D"/>
            </a:solidFill>
            <a:prstDash val="sysDash"/>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148090" y="4386088"/>
            <a:ext cx="935098" cy="712942"/>
          </a:xfrm>
          <a:prstGeom prst="line">
            <a:avLst/>
          </a:prstGeom>
          <a:ln w="57150">
            <a:solidFill>
              <a:srgbClr val="FA6085"/>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6873418" y="5119553"/>
            <a:ext cx="137795" cy="199009"/>
          </a:xfrm>
          <a:prstGeom prst="line">
            <a:avLst/>
          </a:prstGeom>
          <a:ln w="57150">
            <a:solidFill>
              <a:srgbClr val="FA6085"/>
            </a:solidFill>
            <a:prstDash val="sys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304852" y="3989357"/>
            <a:ext cx="409385" cy="333594"/>
          </a:xfrm>
          <a:prstGeom prst="line">
            <a:avLst/>
          </a:prstGeom>
          <a:ln w="38100">
            <a:solidFill>
              <a:srgbClr val="FB8DA7"/>
            </a:solidFill>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6859069" y="4817563"/>
            <a:ext cx="564138" cy="369043"/>
          </a:xfrm>
          <a:prstGeom prst="line">
            <a:avLst/>
          </a:prstGeom>
          <a:ln w="38100">
            <a:solidFill>
              <a:srgbClr val="FB8DA7"/>
            </a:solidFill>
            <a:prstDash val="sysDash"/>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291563" y="666125"/>
            <a:ext cx="1" cy="2217973"/>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5599196" y="686648"/>
            <a:ext cx="692367"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991008" y="1467584"/>
            <a:ext cx="1619354" cy="309444"/>
          </a:xfrm>
          <a:prstGeom prst="rect">
            <a:avLst/>
          </a:prstGeom>
        </p:spPr>
        <p:txBody>
          <a:bodyPr wrap="none">
            <a:spAutoFit/>
          </a:bodyPr>
          <a:lstStyle/>
          <a:p>
            <a:pPr defTabSz="689719" rtl="0"/>
            <a:r>
              <a:rPr lang="fa-IR" sz="1411" dirty="0">
                <a:solidFill>
                  <a:prstClr val="black"/>
                </a:solidFill>
                <a:cs typeface="B Homa" panose="00000400000000000000" pitchFamily="2" charset="-78"/>
              </a:rPr>
              <a:t>سلسله مراتب دسترسی</a:t>
            </a:r>
          </a:p>
        </p:txBody>
      </p:sp>
      <p:cxnSp>
        <p:nvCxnSpPr>
          <p:cNvPr id="64" name="Straight Connector 63"/>
          <p:cNvCxnSpPr/>
          <p:nvPr/>
        </p:nvCxnSpPr>
        <p:spPr>
          <a:xfrm flipH="1">
            <a:off x="6291563" y="1686300"/>
            <a:ext cx="2703921" cy="0"/>
          </a:xfrm>
          <a:prstGeom prst="line">
            <a:avLst/>
          </a:prstGeom>
          <a:ln w="57150">
            <a:solidFill>
              <a:srgbClr val="CAB8B8"/>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rot="3292640">
            <a:off x="6303286" y="3576053"/>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74" name="TextBox 73"/>
          <p:cNvSpPr txBox="1"/>
          <p:nvPr/>
        </p:nvSpPr>
        <p:spPr>
          <a:xfrm rot="19549148">
            <a:off x="6812820" y="5368421"/>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79" name="TextBox 78"/>
          <p:cNvSpPr txBox="1"/>
          <p:nvPr/>
        </p:nvSpPr>
        <p:spPr>
          <a:xfrm rot="19814759">
            <a:off x="5356830" y="3472752"/>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80" name="TextBox 79"/>
          <p:cNvSpPr txBox="1"/>
          <p:nvPr/>
        </p:nvSpPr>
        <p:spPr>
          <a:xfrm rot="19335043">
            <a:off x="5749234" y="4938682"/>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81" name="Rectangle 80"/>
          <p:cNvSpPr/>
          <p:nvPr/>
        </p:nvSpPr>
        <p:spPr>
          <a:xfrm>
            <a:off x="4195808" y="571891"/>
            <a:ext cx="1343638" cy="309444"/>
          </a:xfrm>
          <a:prstGeom prst="rect">
            <a:avLst/>
          </a:prstGeom>
        </p:spPr>
        <p:txBody>
          <a:bodyPr wrap="none">
            <a:spAutoFit/>
          </a:bodyPr>
          <a:lstStyle/>
          <a:p>
            <a:pPr defTabSz="689719" rtl="0"/>
            <a:r>
              <a:rPr lang="fa-IR" sz="1411" dirty="0">
                <a:solidFill>
                  <a:prstClr val="black"/>
                </a:solidFill>
                <a:cs typeface="B Homa" panose="00000400000000000000" pitchFamily="2" charset="-78"/>
              </a:rPr>
              <a:t>شبکه پیاده وسواره</a:t>
            </a:r>
          </a:p>
        </p:txBody>
      </p:sp>
      <p:sp>
        <p:nvSpPr>
          <p:cNvPr id="15" name="Rectangle 14"/>
          <p:cNvSpPr/>
          <p:nvPr/>
        </p:nvSpPr>
        <p:spPr>
          <a:xfrm>
            <a:off x="2508278" y="847269"/>
            <a:ext cx="3731021" cy="1276888"/>
          </a:xfrm>
          <a:prstGeom prst="rect">
            <a:avLst/>
          </a:prstGeom>
        </p:spPr>
        <p:txBody>
          <a:bodyPr wrap="square">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باتوجه به شبکه معابر میتوان فهمید در محدوده به پیاده توجه شده است مخصوصا در کنار خیابان اصلی و در مقابل مرکز تجاری.در کنار خیابان اصلی پیاده رو هایی عریض داریم که قرار گیری افراد پیاده در آنها سرزندگی محیط را بالا میبرد.در داخل بافت مسکونی تداخل پیاده و سواره را داریم و این مسئله امنیت را کاهش میدهد</a:t>
            </a:r>
            <a:endParaRPr lang="en-US" sz="1283" dirty="0">
              <a:solidFill>
                <a:prstClr val="black"/>
              </a:solidFill>
              <a:latin typeface="Adobe Arabic" panose="02040503050201020203" pitchFamily="18" charset="-78"/>
              <a:cs typeface="B Homa" panose="00000400000000000000" pitchFamily="2" charset="-78"/>
            </a:endParaRPr>
          </a:p>
        </p:txBody>
      </p:sp>
      <p:pic>
        <p:nvPicPr>
          <p:cNvPr id="84" name="Picture 8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8936" y="1979536"/>
            <a:ext cx="1517160" cy="857918"/>
          </a:xfrm>
          <a:prstGeom prst="rect">
            <a:avLst/>
          </a:prstGeom>
          <a:ln w="38100">
            <a:solidFill>
              <a:srgbClr val="F82C5D"/>
            </a:solidFill>
          </a:ln>
        </p:spPr>
      </p:pic>
      <p:pic>
        <p:nvPicPr>
          <p:cNvPr id="86" name="Picture 8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57207" y="2882873"/>
            <a:ext cx="1497926" cy="1123445"/>
          </a:xfrm>
          <a:prstGeom prst="rect">
            <a:avLst/>
          </a:prstGeom>
          <a:ln w="38100">
            <a:solidFill>
              <a:srgbClr val="F82C5D"/>
            </a:solidFill>
          </a:ln>
        </p:spPr>
      </p:pic>
      <p:pic>
        <p:nvPicPr>
          <p:cNvPr id="87" name="Picture 8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2628879" y="4480254"/>
            <a:ext cx="1602807" cy="1202106"/>
          </a:xfrm>
          <a:prstGeom prst="rect">
            <a:avLst/>
          </a:prstGeom>
          <a:ln w="38100">
            <a:solidFill>
              <a:srgbClr val="F82C5D"/>
            </a:solidFill>
          </a:ln>
        </p:spPr>
      </p:pic>
      <p:cxnSp>
        <p:nvCxnSpPr>
          <p:cNvPr id="88" name="Straight Arrow Connector 87"/>
          <p:cNvCxnSpPr/>
          <p:nvPr/>
        </p:nvCxnSpPr>
        <p:spPr>
          <a:xfrm>
            <a:off x="2900523" y="5304185"/>
            <a:ext cx="1093017" cy="0"/>
          </a:xfrm>
          <a:prstGeom prst="straightConnector1">
            <a:avLst/>
          </a:prstGeom>
          <a:ln w="38100">
            <a:solidFill>
              <a:srgbClr val="F82C5D"/>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099454" y="5903865"/>
            <a:ext cx="2306546"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عدم وجود پیاده روو تداخل پیاده و سواره</a:t>
            </a:r>
            <a:endParaRPr lang="en-US" sz="1155" b="1" dirty="0">
              <a:solidFill>
                <a:prstClr val="black"/>
              </a:solidFill>
              <a:cs typeface="Afra" pitchFamily="2" charset="-78"/>
            </a:endParaRPr>
          </a:p>
        </p:txBody>
      </p:sp>
      <p:sp>
        <p:nvSpPr>
          <p:cNvPr id="90" name="TextBox 89"/>
          <p:cNvSpPr txBox="1"/>
          <p:nvPr/>
        </p:nvSpPr>
        <p:spPr>
          <a:xfrm>
            <a:off x="2492664" y="2478922"/>
            <a:ext cx="1799417"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پیاده رو های </a:t>
            </a:r>
            <a:r>
              <a:rPr lang="fa-IR" sz="1155" b="1" dirty="0">
                <a:solidFill>
                  <a:prstClr val="black"/>
                </a:solidFill>
                <a:cs typeface="Afra" pitchFamily="2" charset="-78"/>
              </a:rPr>
              <a:t>عریض حاشیه بلوار حجاب</a:t>
            </a:r>
            <a:endParaRPr lang="en-US" sz="1155" b="1" dirty="0">
              <a:solidFill>
                <a:prstClr val="black"/>
              </a:solidFill>
              <a:cs typeface="Afra" pitchFamily="2" charset="-78"/>
            </a:endParaRPr>
          </a:p>
        </p:txBody>
      </p:sp>
      <p:sp>
        <p:nvSpPr>
          <p:cNvPr id="91" name="TextBox 90"/>
          <p:cNvSpPr txBox="1"/>
          <p:nvPr/>
        </p:nvSpPr>
        <p:spPr>
          <a:xfrm>
            <a:off x="2507846" y="3996351"/>
            <a:ext cx="1552204" cy="447815"/>
          </a:xfrm>
          <a:prstGeom prst="rect">
            <a:avLst/>
          </a:prstGeom>
          <a:noFill/>
        </p:spPr>
        <p:txBody>
          <a:bodyPr wrap="square" rtlCol="0">
            <a:spAutoFit/>
          </a:bodyPr>
          <a:lstStyle/>
          <a:p>
            <a:pPr defTabSz="689719" rtl="0"/>
            <a:r>
              <a:rPr lang="fa-IR" sz="1155" b="1" dirty="0">
                <a:solidFill>
                  <a:prstClr val="black"/>
                </a:solidFill>
                <a:cs typeface="Afra" pitchFamily="2" charset="-78"/>
              </a:rPr>
              <a:t>فضای مقابل مجتمع </a:t>
            </a:r>
            <a:r>
              <a:rPr lang="fa-IR" sz="1155" b="1" dirty="0">
                <a:solidFill>
                  <a:prstClr val="black"/>
                </a:solidFill>
                <a:cs typeface="Afra" pitchFamily="2" charset="-78"/>
              </a:rPr>
              <a:t>تجاری ابریشم</a:t>
            </a:r>
            <a:endParaRPr lang="en-US" sz="1155" b="1" dirty="0">
              <a:solidFill>
                <a:prstClr val="black"/>
              </a:solidFill>
              <a:cs typeface="Afra" pitchFamily="2" charset="-78"/>
            </a:endParaRPr>
          </a:p>
        </p:txBody>
      </p:sp>
      <p:cxnSp>
        <p:nvCxnSpPr>
          <p:cNvPr id="96" name="Straight Connector 95"/>
          <p:cNvCxnSpPr/>
          <p:nvPr/>
        </p:nvCxnSpPr>
        <p:spPr>
          <a:xfrm flipV="1">
            <a:off x="4060050" y="5455970"/>
            <a:ext cx="2649354" cy="8908"/>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97" name="Oval 96"/>
          <p:cNvSpPr/>
          <p:nvPr/>
        </p:nvSpPr>
        <p:spPr>
          <a:xfrm>
            <a:off x="6705831" y="5383812"/>
            <a:ext cx="169670" cy="139107"/>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sp>
        <p:nvSpPr>
          <p:cNvPr id="50" name="TextBox 49"/>
          <p:cNvSpPr txBox="1"/>
          <p:nvPr/>
        </p:nvSpPr>
        <p:spPr>
          <a:xfrm>
            <a:off x="8110042" y="436889"/>
            <a:ext cx="3620373"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962" dirty="0">
                <a:solidFill>
                  <a:srgbClr val="F0155D"/>
                </a:solidFill>
                <a:cs typeface="AFSANEH" panose="02000700000000000000" pitchFamily="2" charset="-78"/>
              </a:rPr>
              <a:t>حمل و نقل و سلسله مراتب دسترسی</a:t>
            </a:r>
            <a:endParaRPr lang="en-US" sz="962" dirty="0">
              <a:solidFill>
                <a:srgbClr val="F0155D"/>
              </a:solidFill>
              <a:cs typeface="AFSANEH" panose="02000700000000000000" pitchFamily="2" charset="-78"/>
            </a:endParaRPr>
          </a:p>
        </p:txBody>
      </p:sp>
      <p:sp>
        <p:nvSpPr>
          <p:cNvPr id="51" name="Rectangle 50"/>
          <p:cNvSpPr/>
          <p:nvPr/>
        </p:nvSpPr>
        <p:spPr>
          <a:xfrm>
            <a:off x="1461740" y="6442535"/>
            <a:ext cx="346570"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6</a:t>
            </a:r>
            <a:endParaRPr lang="en-US" sz="2052" dirty="0">
              <a:solidFill>
                <a:prstClr val="white"/>
              </a:solidFill>
              <a:cs typeface="Dast Nevis" panose="03000400000000000000" pitchFamily="66" charset="-78"/>
            </a:endParaRPr>
          </a:p>
        </p:txBody>
      </p:sp>
    </p:spTree>
    <p:extLst>
      <p:ext uri="{BB962C8B-B14F-4D97-AF65-F5344CB8AC3E}">
        <p14:creationId xmlns:p14="http://schemas.microsoft.com/office/powerpoint/2010/main" val="42836766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6741" y="5189327"/>
            <a:ext cx="1876417" cy="1061068"/>
          </a:xfrm>
          <a:prstGeom prst="rect">
            <a:avLst/>
          </a:prstGeom>
          <a:ln w="38100">
            <a:solidFill>
              <a:srgbClr val="F82C5D"/>
            </a:solidFill>
          </a:ln>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8701" y="650281"/>
            <a:ext cx="1923309" cy="1418789"/>
          </a:xfrm>
          <a:prstGeom prst="rect">
            <a:avLst/>
          </a:prstGeom>
          <a:ln w="38100">
            <a:solidFill>
              <a:srgbClr val="F82C5D"/>
            </a:solidFill>
          </a:ln>
        </p:spPr>
      </p:pic>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4021" y="3308092"/>
            <a:ext cx="1711764" cy="1248384"/>
          </a:xfrm>
          <a:prstGeom prst="rect">
            <a:avLst/>
          </a:prstGeom>
          <a:ln w="38100">
            <a:solidFill>
              <a:srgbClr val="F82C5D"/>
            </a:solidFill>
          </a:ln>
        </p:spPr>
      </p:pic>
      <p:pic>
        <p:nvPicPr>
          <p:cNvPr id="37" name="Picture 36"/>
          <p:cNvPicPr>
            <a:picLocks noChangeAspect="1"/>
          </p:cNvPicPr>
          <p:nvPr/>
        </p:nvPicPr>
        <p:blipFill rotWithShape="1">
          <a:blip r:embed="rId6" cstate="print">
            <a:extLst>
              <a:ext uri="{28A0092B-C50C-407E-A947-70E740481C1C}">
                <a14:useLocalDpi xmlns:a14="http://schemas.microsoft.com/office/drawing/2010/main" val="0"/>
              </a:ext>
            </a:extLst>
          </a:blip>
          <a:srcRect t="23589"/>
          <a:stretch/>
        </p:blipFill>
        <p:spPr>
          <a:xfrm>
            <a:off x="5418950" y="1496554"/>
            <a:ext cx="2447554" cy="1057546"/>
          </a:xfrm>
          <a:prstGeom prst="rect">
            <a:avLst/>
          </a:prstGeom>
          <a:ln w="38100">
            <a:solidFill>
              <a:srgbClr val="F82C5D"/>
            </a:solidFill>
          </a:ln>
        </p:spPr>
      </p:pic>
      <p:sp>
        <p:nvSpPr>
          <p:cNvPr id="38" name="TextBox 37"/>
          <p:cNvSpPr txBox="1"/>
          <p:nvPr/>
        </p:nvSpPr>
        <p:spPr>
          <a:xfrm>
            <a:off x="8335808" y="1557849"/>
            <a:ext cx="2306692" cy="1869166"/>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در بعضی از نقاط محدوده در قسمت کاربری های مسکونی معابری تنگ و باریک داریم که امنیت محدوده را کاهش میدهد.همچنین وجود زمین های بایر در محدوده فضاهایی غیر قابل دفاع و ناامن ایجاد میکند.اما پارک ها وپیاده رو هایی داریم با نورپردازی مناسب که امنیت پیاده را در شب فراهم میکند.</a:t>
            </a:r>
            <a:endParaRPr lang="en-US" sz="1283" dirty="0">
              <a:solidFill>
                <a:prstClr val="black"/>
              </a:solidFill>
              <a:latin typeface="Adobe Arabic" panose="02040503050201020203" pitchFamily="18" charset="-78"/>
              <a:cs typeface="B Homa" panose="00000400000000000000" pitchFamily="2" charset="-78"/>
            </a:endParaRPr>
          </a:p>
        </p:txBody>
      </p:sp>
      <p:sp>
        <p:nvSpPr>
          <p:cNvPr id="57" name="TextBox 56"/>
          <p:cNvSpPr txBox="1"/>
          <p:nvPr/>
        </p:nvSpPr>
        <p:spPr>
          <a:xfrm>
            <a:off x="6096001" y="2671152"/>
            <a:ext cx="1604055"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معابر تنگ و باریک</a:t>
            </a:r>
            <a:endParaRPr lang="en-US" sz="1155" b="1" dirty="0">
              <a:solidFill>
                <a:prstClr val="black"/>
              </a:solidFill>
              <a:cs typeface="Afra" pitchFamily="2" charset="-78"/>
            </a:endParaRPr>
          </a:p>
        </p:txBody>
      </p:sp>
      <p:sp>
        <p:nvSpPr>
          <p:cNvPr id="58" name="TextBox 57"/>
          <p:cNvSpPr txBox="1"/>
          <p:nvPr/>
        </p:nvSpPr>
        <p:spPr>
          <a:xfrm>
            <a:off x="6897782" y="4626953"/>
            <a:ext cx="1568003"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نورپردازی و نظارت ساکنین</a:t>
            </a:r>
            <a:endParaRPr lang="en-US" sz="1155" b="1" dirty="0">
              <a:solidFill>
                <a:prstClr val="black"/>
              </a:solidFill>
              <a:cs typeface="Afra" pitchFamily="2" charset="-78"/>
            </a:endParaRPr>
          </a:p>
        </p:txBody>
      </p:sp>
      <p:sp>
        <p:nvSpPr>
          <p:cNvPr id="59" name="TextBox 58"/>
          <p:cNvSpPr txBox="1"/>
          <p:nvPr/>
        </p:nvSpPr>
        <p:spPr>
          <a:xfrm>
            <a:off x="3350459" y="2126422"/>
            <a:ext cx="1066223" cy="270074"/>
          </a:xfrm>
          <a:prstGeom prst="rect">
            <a:avLst/>
          </a:prstGeom>
          <a:noFill/>
        </p:spPr>
        <p:txBody>
          <a:bodyPr wrap="square" rtlCol="0">
            <a:spAutoFit/>
          </a:bodyPr>
          <a:lstStyle/>
          <a:p>
            <a:pPr algn="l" defTabSz="689719" rtl="0"/>
            <a:r>
              <a:rPr lang="fa-IR" sz="1155" b="1" dirty="0">
                <a:solidFill>
                  <a:prstClr val="black"/>
                </a:solidFill>
                <a:cs typeface="Afra" pitchFamily="2" charset="-78"/>
              </a:rPr>
              <a:t>نورپردازی</a:t>
            </a:r>
            <a:endParaRPr lang="en-US" sz="1155" b="1" dirty="0">
              <a:solidFill>
                <a:prstClr val="black"/>
              </a:solidFill>
              <a:cs typeface="Afra" pitchFamily="2" charset="-78"/>
            </a:endParaRPr>
          </a:p>
        </p:txBody>
      </p:sp>
      <p:sp>
        <p:nvSpPr>
          <p:cNvPr id="60" name="TextBox 59"/>
          <p:cNvSpPr txBox="1"/>
          <p:nvPr/>
        </p:nvSpPr>
        <p:spPr>
          <a:xfrm>
            <a:off x="6827469" y="5838471"/>
            <a:ext cx="1268745" cy="447815"/>
          </a:xfrm>
          <a:prstGeom prst="rect">
            <a:avLst/>
          </a:prstGeom>
          <a:noFill/>
        </p:spPr>
        <p:txBody>
          <a:bodyPr wrap="square" rtlCol="0">
            <a:spAutoFit/>
          </a:bodyPr>
          <a:lstStyle/>
          <a:p>
            <a:pPr algn="l" defTabSz="689719" rtl="0"/>
            <a:r>
              <a:rPr lang="fa-IR" sz="1155" b="1" dirty="0">
                <a:solidFill>
                  <a:prstClr val="black"/>
                </a:solidFill>
                <a:cs typeface="Afra" pitchFamily="2" charset="-78"/>
              </a:rPr>
              <a:t>فضاهای غیرقابل دفاع</a:t>
            </a:r>
            <a:endParaRPr lang="en-US" sz="1155" b="1" dirty="0">
              <a:solidFill>
                <a:prstClr val="black"/>
              </a:solidFill>
              <a:cs typeface="Afra" pitchFamily="2" charset="-78"/>
            </a:endParaRPr>
          </a:p>
        </p:txBody>
      </p:sp>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46154" y="2844682"/>
            <a:ext cx="2788772" cy="3170475"/>
          </a:xfrm>
          <a:prstGeom prst="rect">
            <a:avLst/>
          </a:prstGeom>
        </p:spPr>
      </p:pic>
      <p:sp>
        <p:nvSpPr>
          <p:cNvPr id="29" name="TextBox 28"/>
          <p:cNvSpPr txBox="1"/>
          <p:nvPr/>
        </p:nvSpPr>
        <p:spPr>
          <a:xfrm rot="3292640">
            <a:off x="3893796" y="3493541"/>
            <a:ext cx="1048466" cy="270074"/>
          </a:xfrm>
          <a:prstGeom prst="rect">
            <a:avLst/>
          </a:prstGeom>
          <a:noFill/>
        </p:spPr>
        <p:txBody>
          <a:bodyPr wrap="square" rtlCol="0">
            <a:spAutoFit/>
          </a:bodyPr>
          <a:lstStyle/>
          <a:p>
            <a:pPr defTabSz="689719" rtl="0"/>
            <a:r>
              <a:rPr lang="fa-IR" sz="1155" b="1" dirty="0">
                <a:solidFill>
                  <a:prstClr val="black"/>
                </a:solidFill>
                <a:cs typeface="B Homa" panose="00000400000000000000" pitchFamily="2" charset="-78"/>
              </a:rPr>
              <a:t>حجاب</a:t>
            </a:r>
            <a:endParaRPr lang="en-US" sz="1155" b="1" dirty="0">
              <a:solidFill>
                <a:prstClr val="black"/>
              </a:solidFill>
              <a:cs typeface="B Homa" panose="00000400000000000000" pitchFamily="2" charset="-78"/>
            </a:endParaRPr>
          </a:p>
        </p:txBody>
      </p:sp>
      <p:sp>
        <p:nvSpPr>
          <p:cNvPr id="31" name="TextBox 30"/>
          <p:cNvSpPr txBox="1"/>
          <p:nvPr/>
        </p:nvSpPr>
        <p:spPr>
          <a:xfrm rot="19549148">
            <a:off x="4403329" y="5285909"/>
            <a:ext cx="960821" cy="240387"/>
          </a:xfrm>
          <a:prstGeom prst="rect">
            <a:avLst/>
          </a:prstGeom>
          <a:noFill/>
        </p:spPr>
        <p:txBody>
          <a:bodyPr wrap="square" rtlCol="0">
            <a:spAutoFit/>
          </a:bodyPr>
          <a:lstStyle/>
          <a:p>
            <a:pPr algn="l" defTabSz="689719" rtl="0"/>
            <a:r>
              <a:rPr lang="fa-IR" sz="962" b="1" dirty="0">
                <a:solidFill>
                  <a:prstClr val="black"/>
                </a:solidFill>
                <a:cs typeface="B Homa" panose="00000400000000000000" pitchFamily="2" charset="-78"/>
              </a:rPr>
              <a:t>حجاب 52</a:t>
            </a:r>
            <a:endParaRPr lang="en-US" sz="962" b="1" dirty="0">
              <a:solidFill>
                <a:prstClr val="black"/>
              </a:solidFill>
              <a:cs typeface="B Homa" panose="00000400000000000000" pitchFamily="2" charset="-78"/>
            </a:endParaRPr>
          </a:p>
        </p:txBody>
      </p:sp>
      <p:sp>
        <p:nvSpPr>
          <p:cNvPr id="34" name="TextBox 33"/>
          <p:cNvSpPr txBox="1"/>
          <p:nvPr/>
        </p:nvSpPr>
        <p:spPr>
          <a:xfrm rot="19814759">
            <a:off x="2947339" y="3390240"/>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حجاب 60</a:t>
            </a:r>
            <a:endParaRPr lang="en-US" sz="962" b="1" dirty="0">
              <a:solidFill>
                <a:prstClr val="black"/>
              </a:solidFill>
              <a:cs typeface="B Homa" panose="00000400000000000000" pitchFamily="2" charset="-78"/>
            </a:endParaRPr>
          </a:p>
        </p:txBody>
      </p:sp>
      <p:sp>
        <p:nvSpPr>
          <p:cNvPr id="36" name="TextBox 35"/>
          <p:cNvSpPr txBox="1"/>
          <p:nvPr/>
        </p:nvSpPr>
        <p:spPr>
          <a:xfrm rot="19335043">
            <a:off x="3339743" y="4856170"/>
            <a:ext cx="845476" cy="240387"/>
          </a:xfrm>
          <a:prstGeom prst="rect">
            <a:avLst/>
          </a:prstGeom>
          <a:noFill/>
        </p:spPr>
        <p:txBody>
          <a:bodyPr wrap="square" rtlCol="0">
            <a:spAutoFit/>
          </a:bodyPr>
          <a:lstStyle/>
          <a:p>
            <a:pPr defTabSz="689719" rtl="0"/>
            <a:r>
              <a:rPr lang="fa-IR" sz="962" b="1" dirty="0">
                <a:solidFill>
                  <a:prstClr val="black"/>
                </a:solidFill>
                <a:cs typeface="B Homa" panose="00000400000000000000" pitchFamily="2" charset="-78"/>
              </a:rPr>
              <a:t>خیابان رستگاری</a:t>
            </a:r>
            <a:endParaRPr lang="en-US" sz="962" b="1" dirty="0">
              <a:solidFill>
                <a:prstClr val="black"/>
              </a:solidFill>
              <a:cs typeface="B Homa" panose="00000400000000000000" pitchFamily="2" charset="-78"/>
            </a:endParaRPr>
          </a:p>
        </p:txBody>
      </p:sp>
      <p:sp>
        <p:nvSpPr>
          <p:cNvPr id="42" name="Oval 41"/>
          <p:cNvSpPr/>
          <p:nvPr/>
        </p:nvSpPr>
        <p:spPr>
          <a:xfrm>
            <a:off x="3687900" y="3975828"/>
            <a:ext cx="201238" cy="207730"/>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4" name="Straight Connector 43"/>
          <p:cNvCxnSpPr/>
          <p:nvPr/>
        </p:nvCxnSpPr>
        <p:spPr>
          <a:xfrm flipH="1">
            <a:off x="3762481" y="2069070"/>
            <a:ext cx="378058" cy="1906758"/>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356261" y="3871962"/>
            <a:ext cx="201238" cy="207730"/>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6" name="Straight Connector 45"/>
          <p:cNvCxnSpPr>
            <a:endCxn id="45" idx="7"/>
          </p:cNvCxnSpPr>
          <p:nvPr/>
        </p:nvCxnSpPr>
        <p:spPr>
          <a:xfrm flipH="1">
            <a:off x="3528028" y="2579172"/>
            <a:ext cx="1880534" cy="1323212"/>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rot="-2160000">
            <a:off x="4928094" y="4389783"/>
            <a:ext cx="175956" cy="478944"/>
          </a:xfrm>
          <a:prstGeom prst="ellipse">
            <a:avLst/>
          </a:prstGeom>
          <a:noFill/>
          <a:ln w="28575">
            <a:solidFill>
              <a:srgbClr val="F82C5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9719" rtl="0"/>
            <a:endParaRPr lang="en-US" sz="1358">
              <a:solidFill>
                <a:prstClr val="white"/>
              </a:solidFill>
            </a:endParaRPr>
          </a:p>
        </p:txBody>
      </p:sp>
      <p:cxnSp>
        <p:nvCxnSpPr>
          <p:cNvPr id="48" name="Straight Connector 47"/>
          <p:cNvCxnSpPr/>
          <p:nvPr/>
        </p:nvCxnSpPr>
        <p:spPr>
          <a:xfrm flipH="1">
            <a:off x="5050842" y="4183558"/>
            <a:ext cx="1703179" cy="363158"/>
          </a:xfrm>
          <a:prstGeom prst="line">
            <a:avLst/>
          </a:prstGeom>
          <a:ln w="19050">
            <a:solidFill>
              <a:srgbClr val="F82C5D"/>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789826" y="4142746"/>
            <a:ext cx="1896185" cy="882036"/>
          </a:xfrm>
          <a:prstGeom prst="rect">
            <a:avLst/>
          </a:prstGeom>
          <a:noFill/>
        </p:spPr>
        <p:txBody>
          <a:bodyPr wrap="square" rtlCol="0">
            <a:spAutoFit/>
          </a:bodyPr>
          <a:lstStyle/>
          <a:p>
            <a:pPr algn="just" defTabSz="689719"/>
            <a:r>
              <a:rPr lang="fa-IR" sz="1283" dirty="0">
                <a:solidFill>
                  <a:prstClr val="black"/>
                </a:solidFill>
                <a:latin typeface="Adobe Arabic" panose="02040503050201020203" pitchFamily="18" charset="-78"/>
                <a:cs typeface="B Homa" panose="00000400000000000000" pitchFamily="2" charset="-78"/>
              </a:rPr>
              <a:t>همجواری کاربری های آموزشی با زمین های بایر باعث کاهش امنیت محدوده آموزشی بویزه در ساعات شب میشود.</a:t>
            </a:r>
            <a:endParaRPr lang="en-US" sz="1283" dirty="0">
              <a:solidFill>
                <a:prstClr val="black"/>
              </a:solidFill>
              <a:latin typeface="Adobe Arabic" panose="02040503050201020203" pitchFamily="18" charset="-78"/>
              <a:cs typeface="B Homa" panose="00000400000000000000" pitchFamily="2" charset="-78"/>
            </a:endParaRPr>
          </a:p>
        </p:txBody>
      </p:sp>
      <p:sp>
        <p:nvSpPr>
          <p:cNvPr id="28" name="TextBox 27"/>
          <p:cNvSpPr txBox="1"/>
          <p:nvPr/>
        </p:nvSpPr>
        <p:spPr>
          <a:xfrm>
            <a:off x="9008321" y="462736"/>
            <a:ext cx="2269575" cy="408125"/>
          </a:xfrm>
          <a:prstGeom prst="rect">
            <a:avLst/>
          </a:prstGeom>
          <a:noFill/>
        </p:spPr>
        <p:txBody>
          <a:bodyPr wrap="square" rtlCol="0">
            <a:spAutoFit/>
          </a:bodyPr>
          <a:lstStyle/>
          <a:p>
            <a:pPr algn="l" defTabSz="689719" rtl="0"/>
            <a:r>
              <a:rPr lang="fa-IR" sz="2052" dirty="0">
                <a:solidFill>
                  <a:prstClr val="black"/>
                </a:solidFill>
                <a:cs typeface="AFSANEH" panose="02000700000000000000" pitchFamily="2" charset="-78"/>
              </a:rPr>
              <a:t>بعد عملکردی: </a:t>
            </a:r>
            <a:r>
              <a:rPr lang="fa-IR" sz="1283" dirty="0">
                <a:solidFill>
                  <a:srgbClr val="F0155D"/>
                </a:solidFill>
                <a:cs typeface="AFSANEH" panose="02000700000000000000" pitchFamily="2" charset="-78"/>
              </a:rPr>
              <a:t>امنیت</a:t>
            </a:r>
            <a:endParaRPr lang="en-US" sz="1283" dirty="0">
              <a:solidFill>
                <a:srgbClr val="F0155D"/>
              </a:solidFill>
              <a:cs typeface="AFSANEH" panose="02000700000000000000" pitchFamily="2" charset="-78"/>
            </a:endParaRPr>
          </a:p>
        </p:txBody>
      </p:sp>
      <p:sp>
        <p:nvSpPr>
          <p:cNvPr id="39" name="Rectangle 38"/>
          <p:cNvSpPr/>
          <p:nvPr/>
        </p:nvSpPr>
        <p:spPr>
          <a:xfrm>
            <a:off x="1461740" y="6442535"/>
            <a:ext cx="328936" cy="408125"/>
          </a:xfrm>
          <a:prstGeom prst="rect">
            <a:avLst/>
          </a:prstGeom>
        </p:spPr>
        <p:txBody>
          <a:bodyPr wrap="none">
            <a:spAutoFit/>
          </a:bodyPr>
          <a:lstStyle/>
          <a:p>
            <a:pPr algn="l" defTabSz="689719" rtl="0"/>
            <a:r>
              <a:rPr lang="fa-IR" sz="2052" dirty="0">
                <a:solidFill>
                  <a:prstClr val="white"/>
                </a:solidFill>
                <a:cs typeface="Dast Nevis" panose="03000400000000000000" pitchFamily="66" charset="-78"/>
              </a:rPr>
              <a:t>7</a:t>
            </a:r>
            <a:endParaRPr lang="en-US" sz="2052" dirty="0">
              <a:solidFill>
                <a:prstClr val="white"/>
              </a:solidFill>
              <a:cs typeface="Dast Nevis" panose="03000400000000000000" pitchFamily="66" charset="-78"/>
            </a:endParaRPr>
          </a:p>
        </p:txBody>
      </p:sp>
      <p:sp>
        <p:nvSpPr>
          <p:cNvPr id="40" name="TextBox 39"/>
          <p:cNvSpPr txBox="1"/>
          <p:nvPr/>
        </p:nvSpPr>
        <p:spPr>
          <a:xfrm>
            <a:off x="1802309" y="3409800"/>
            <a:ext cx="1015973" cy="260071"/>
          </a:xfrm>
          <a:prstGeom prst="rect">
            <a:avLst/>
          </a:prstGeom>
          <a:noFill/>
        </p:spPr>
        <p:txBody>
          <a:bodyPr wrap="square" rtlCol="0">
            <a:spAutoFit/>
          </a:bodyPr>
          <a:lstStyle/>
          <a:p>
            <a:pPr algn="l" defTabSz="689719" rtl="0"/>
            <a:r>
              <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rPr>
              <a:t>Sc:1/5000</a:t>
            </a:r>
            <a:endParaRPr lang="en-US" sz="1090" b="1" dirty="0">
              <a:solidFill>
                <a:prstClr val="black"/>
              </a:solidFill>
              <a:latin typeface="GungsuhChe" panose="02030609000101010101" pitchFamily="49" charset="-127"/>
              <a:ea typeface="GungsuhChe" panose="02030609000101010101" pitchFamily="49" charset="-127"/>
              <a:cs typeface="AFSANEH" panose="02000700000000000000" pitchFamily="2" charset="-78"/>
            </a:endParaRPr>
          </a:p>
        </p:txBody>
      </p:sp>
      <p:graphicFrame>
        <p:nvGraphicFramePr>
          <p:cNvPr id="41" name="Object 40"/>
          <p:cNvGraphicFramePr>
            <a:graphicFrameLocks noChangeAspect="1"/>
          </p:cNvGraphicFramePr>
          <p:nvPr>
            <p:extLst/>
          </p:nvPr>
        </p:nvGraphicFramePr>
        <p:xfrm>
          <a:off x="1559631" y="3015400"/>
          <a:ext cx="344596" cy="627575"/>
        </p:xfrm>
        <a:graphic>
          <a:graphicData uri="http://schemas.openxmlformats.org/presentationml/2006/ole">
            <mc:AlternateContent xmlns:mc="http://schemas.openxmlformats.org/markup-compatibility/2006">
              <mc:Choice xmlns:v="urn:schemas-microsoft-com:vml" Requires="v">
                <p:oleObj spid="_x0000_s6146" name="Image" r:id="rId8" imgW="719280" imgH="1310400" progId="Photoshop.Image.13">
                  <p:embed/>
                </p:oleObj>
              </mc:Choice>
              <mc:Fallback>
                <p:oleObj name="Image" r:id="rId8" imgW="719280" imgH="1310400" progId="Photoshop.Image.13">
                  <p:embed/>
                  <p:pic>
                    <p:nvPicPr>
                      <p:cNvPr id="0" name=""/>
                      <p:cNvPicPr/>
                      <p:nvPr/>
                    </p:nvPicPr>
                    <p:blipFill>
                      <a:blip r:embed="rId9"/>
                      <a:stretch>
                        <a:fillRect/>
                      </a:stretch>
                    </p:blipFill>
                    <p:spPr>
                      <a:xfrm>
                        <a:off x="1559631" y="3015400"/>
                        <a:ext cx="344596" cy="627575"/>
                      </a:xfrm>
                      <a:prstGeom prst="rect">
                        <a:avLst/>
                      </a:prstGeom>
                    </p:spPr>
                  </p:pic>
                </p:oleObj>
              </mc:Fallback>
            </mc:AlternateContent>
          </a:graphicData>
        </a:graphic>
      </p:graphicFrame>
    </p:spTree>
    <p:extLst>
      <p:ext uri="{BB962C8B-B14F-4D97-AF65-F5344CB8AC3E}">
        <p14:creationId xmlns:p14="http://schemas.microsoft.com/office/powerpoint/2010/main" val="2534890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1CACE3"/>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2865</Words>
  <Application>Microsoft Office PowerPoint</Application>
  <PresentationFormat>Widescreen</PresentationFormat>
  <Paragraphs>369</Paragraphs>
  <Slides>26</Slides>
  <Notes>2</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44" baseType="lpstr">
      <vt:lpstr>GungsuhChe</vt:lpstr>
      <vt:lpstr>A EntezareZohoor 1 **</vt:lpstr>
      <vt:lpstr>Aban Light</vt:lpstr>
      <vt:lpstr>Adobe Arabic</vt:lpstr>
      <vt:lpstr>Afra</vt:lpstr>
      <vt:lpstr>AFSANEH</vt:lpstr>
      <vt:lpstr>Arial</vt:lpstr>
      <vt:lpstr>B Homa</vt:lpstr>
      <vt:lpstr>B Titr</vt:lpstr>
      <vt:lpstr>Calibri</vt:lpstr>
      <vt:lpstr>Century Gothic</vt:lpstr>
      <vt:lpstr>Dast Nevis</vt:lpstr>
      <vt:lpstr>Mj_Bassam</vt:lpstr>
      <vt:lpstr>Poplar Std</vt:lpstr>
      <vt:lpstr>Tahoma</vt:lpstr>
      <vt:lpstr>Wingdings 3</vt:lpstr>
      <vt:lpstr>Wisp</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2021-03-03T07:05:36Z</dcterms:created>
  <dcterms:modified xsi:type="dcterms:W3CDTF">2021-03-03T07:06:19Z</dcterms:modified>
</cp:coreProperties>
</file>