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92" r:id="rId2"/>
    <p:sldId id="270" r:id="rId3"/>
    <p:sldId id="294" r:id="rId4"/>
    <p:sldId id="257" r:id="rId5"/>
    <p:sldId id="258" r:id="rId6"/>
    <p:sldId id="273" r:id="rId7"/>
    <p:sldId id="274" r:id="rId8"/>
    <p:sldId id="275" r:id="rId9"/>
    <p:sldId id="261" r:id="rId10"/>
    <p:sldId id="295" r:id="rId11"/>
    <p:sldId id="263" r:id="rId12"/>
    <p:sldId id="268" r:id="rId13"/>
    <p:sldId id="283" r:id="rId14"/>
    <p:sldId id="285" r:id="rId15"/>
    <p:sldId id="286" r:id="rId16"/>
    <p:sldId id="282" r:id="rId17"/>
    <p:sldId id="269" r:id="rId18"/>
    <p:sldId id="287" r:id="rId19"/>
    <p:sldId id="262" r:id="rId20"/>
    <p:sldId id="291" r:id="rId21"/>
    <p:sldId id="296" r:id="rId22"/>
    <p:sldId id="297" r:id="rId23"/>
    <p:sldId id="293" r:id="rId24"/>
    <p:sldId id="271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A84BF8-87B8-4E05-A947-4EB5A455287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829DFDE-6D5B-4C5C-8A04-C4A6C0DD1380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accent5">
            <a:lumMod val="75000"/>
          </a:schemeClr>
        </a:solidFill>
        <a:ln w="12700"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ctr" rtl="1"/>
          <a:r>
            <a:rPr lang="fa-IR" sz="1100" b="1" smtClean="0">
              <a:solidFill>
                <a:schemeClr val="bg1"/>
              </a:solidFill>
              <a:cs typeface="B Nazanin" pitchFamily="2" charset="-78"/>
            </a:rPr>
            <a:t>شناسايي شاخصهای  </a:t>
          </a:r>
          <a:r>
            <a:rPr lang="fa-IR" sz="1100" b="1" dirty="0" smtClean="0">
              <a:solidFill>
                <a:schemeClr val="bg1"/>
              </a:solidFill>
              <a:cs typeface="B Nazanin" pitchFamily="2" charset="-78"/>
            </a:rPr>
            <a:t>موثر</a:t>
          </a:r>
          <a:endParaRPr lang="en-US" sz="1100" b="1" dirty="0">
            <a:solidFill>
              <a:schemeClr val="bg1"/>
            </a:solidFill>
            <a:cs typeface="B Nazanin" pitchFamily="2" charset="-78"/>
          </a:endParaRPr>
        </a:p>
      </dgm:t>
    </dgm:pt>
    <dgm:pt modelId="{5B5C1850-FA15-4AF1-BE1B-AB51BE2924D4}" type="parTrans" cxnId="{3EC111AF-92F6-4BBB-AFA6-C57EECE2DAAC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3F004F04-358B-4285-830B-6DDB465FC7B0}" type="sibTrans" cxnId="{3EC111AF-92F6-4BBB-AFA6-C57EECE2DAAC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81736D38-FE21-407E-8F54-D96859CD98E0}">
      <dgm:prSet phldrT="[Text]" custT="1"/>
      <dgm:spPr>
        <a:solidFill>
          <a:schemeClr val="accent5">
            <a:lumMod val="75000"/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smtClean="0">
              <a:solidFill>
                <a:schemeClr val="bg1"/>
              </a:solidFill>
              <a:cs typeface="B Nazanin" pitchFamily="2" charset="-78"/>
            </a:rPr>
            <a:t>تحليل و بررسي شاخص ها</a:t>
          </a:r>
          <a:endParaRPr lang="en-US" sz="1100" b="1" dirty="0">
            <a:solidFill>
              <a:schemeClr val="bg1"/>
            </a:solidFill>
            <a:cs typeface="B Nazanin" pitchFamily="2" charset="-78"/>
          </a:endParaRPr>
        </a:p>
      </dgm:t>
    </dgm:pt>
    <dgm:pt modelId="{E85ED216-FA7F-41CF-96E2-4133FC5D0D6B}" type="parTrans" cxnId="{AA1820AF-45D2-49E3-B883-A3D178F531EB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39855D9F-5D5E-4926-B0D9-E41A474D5562}" type="sibTrans" cxnId="{AA1820AF-45D2-49E3-B883-A3D178F531EB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F20A54DA-8898-46B7-B0A0-8CA80FB00104}">
      <dgm:prSet phldrT="[Text]" custT="1"/>
      <dgm:spPr>
        <a:solidFill>
          <a:schemeClr val="bg1"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dirty="0" smtClean="0">
              <a:solidFill>
                <a:sysClr val="windowText" lastClr="000000"/>
              </a:solidFill>
              <a:cs typeface="B Nazanin" pitchFamily="2" charset="-78"/>
            </a:rPr>
            <a:t>ارزيابي تلفيقي شاخص ها</a:t>
          </a:r>
          <a:endParaRPr lang="en-US" sz="1100" b="1" dirty="0">
            <a:solidFill>
              <a:sysClr val="windowText" lastClr="000000"/>
            </a:solidFill>
            <a:cs typeface="B Nazanin" pitchFamily="2" charset="-78"/>
          </a:endParaRPr>
        </a:p>
      </dgm:t>
    </dgm:pt>
    <dgm:pt modelId="{81E227EB-587F-4D38-9A91-BC9ED80C7F58}" type="parTrans" cxnId="{51B48E07-77A3-4569-A981-612D504B96D7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267B0401-3692-414C-9E65-929FEC191067}" type="sibTrans" cxnId="{51B48E07-77A3-4569-A981-612D504B96D7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AD868CF5-398B-45E7-B278-BD3ADDA5AE12}">
      <dgm:prSet custT="1"/>
      <dgm:spPr>
        <a:solidFill>
          <a:schemeClr val="accent5">
            <a:lumMod val="75000"/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dirty="0" smtClean="0">
              <a:cs typeface="B Nazanin" pitchFamily="2" charset="-78"/>
            </a:rPr>
            <a:t>پهنه بندی و تلفیق  نهایی شاخص ها</a:t>
          </a:r>
          <a:endParaRPr lang="en-US" sz="1100" b="1" dirty="0">
            <a:cs typeface="B Nazanin" pitchFamily="2" charset="-78"/>
          </a:endParaRPr>
        </a:p>
      </dgm:t>
    </dgm:pt>
    <dgm:pt modelId="{112BF2A4-B781-40B5-B533-6BBECD8B27B7}" type="parTrans" cxnId="{47F57978-831C-4A74-8035-EF18E178C7CF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F8313309-D67F-44FE-86BD-F8D509B69509}" type="sibTrans" cxnId="{47F57978-831C-4A74-8035-EF18E178C7CF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E3D4BAF3-AC51-4AD4-AABE-8905B3901697}">
      <dgm:prSet custT="1"/>
      <dgm:spPr>
        <a:solidFill>
          <a:schemeClr val="accent5">
            <a:lumMod val="75000"/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dirty="0" smtClean="0">
              <a:cs typeface="B Nazanin" pitchFamily="2" charset="-78"/>
            </a:rPr>
            <a:t>جمع­بندی نهایی</a:t>
          </a:r>
          <a:endParaRPr lang="en-US" sz="1100" b="1" dirty="0">
            <a:cs typeface="B Nazanin" pitchFamily="2" charset="-78"/>
          </a:endParaRPr>
        </a:p>
      </dgm:t>
    </dgm:pt>
    <dgm:pt modelId="{1007B5B8-F87A-4F3D-81B8-8E09125ECA7B}" type="parTrans" cxnId="{5CC62D86-EA1D-4AC0-A9DE-03D7BA71E7AE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CDB5D5E1-1985-4D8F-AE31-6BE72DE6A90D}" type="sibTrans" cxnId="{5CC62D86-EA1D-4AC0-A9DE-03D7BA71E7AE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1EE65A62-55E8-4FAA-87AB-0975DAA828FB}">
      <dgm:prSet custT="1"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fa-IR" sz="1400" b="1" smtClean="0">
              <a:solidFill>
                <a:schemeClr val="bg1"/>
              </a:solidFill>
              <a:cs typeface="B Nazanin" pitchFamily="2" charset="-78"/>
            </a:rPr>
            <a:t>مقدمه</a:t>
          </a:r>
          <a:endParaRPr lang="en-US" sz="1000" b="1" smtClean="0">
            <a:solidFill>
              <a:schemeClr val="bg1"/>
            </a:solidFill>
            <a:cs typeface="B Nazanin" pitchFamily="2" charset="-78"/>
          </a:endParaRPr>
        </a:p>
      </dgm:t>
    </dgm:pt>
    <dgm:pt modelId="{D0096211-07B9-49C4-9B87-0C6463C9DEBC}" type="parTrans" cxnId="{FB6B2E19-38C7-45CA-AECD-792B60E37709}">
      <dgm:prSet/>
      <dgm:spPr/>
      <dgm:t>
        <a:bodyPr/>
        <a:lstStyle/>
        <a:p>
          <a:endParaRPr lang="en-US"/>
        </a:p>
      </dgm:t>
    </dgm:pt>
    <dgm:pt modelId="{F4FD1303-39AF-4358-84F4-017E0994727F}" type="sibTrans" cxnId="{FB6B2E19-38C7-45CA-AECD-792B60E37709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343A6278-ADA2-4681-AC1E-8239D511D904}" type="pres">
      <dgm:prSet presAssocID="{B8A84BF8-87B8-4E05-A947-4EB5A455287C}" presName="Name0" presStyleCnt="0">
        <dgm:presLayoutVars>
          <dgm:dir/>
          <dgm:resizeHandles val="exact"/>
        </dgm:presLayoutVars>
      </dgm:prSet>
      <dgm:spPr/>
    </dgm:pt>
    <dgm:pt modelId="{05D329B6-98EE-48F8-A1FF-9D8CD83CAB85}" type="pres">
      <dgm:prSet presAssocID="{1EE65A62-55E8-4FAA-87AB-0975DAA828F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CB561F-DE8C-408D-A8B5-CF40656A2CC8}" type="pres">
      <dgm:prSet presAssocID="{F4FD1303-39AF-4358-84F4-017E0994727F}" presName="sibTrans" presStyleLbl="sibTrans2D1" presStyleIdx="0" presStyleCnt="5"/>
      <dgm:spPr/>
      <dgm:t>
        <a:bodyPr/>
        <a:lstStyle/>
        <a:p>
          <a:endParaRPr lang="en-US"/>
        </a:p>
      </dgm:t>
    </dgm:pt>
    <dgm:pt modelId="{C66A519E-E22B-4A39-81F9-3759163AD50C}" type="pres">
      <dgm:prSet presAssocID="{F4FD1303-39AF-4358-84F4-017E0994727F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90961BFB-141B-423C-B777-B9D6B9BB7B3E}" type="pres">
      <dgm:prSet presAssocID="{C829DFDE-6D5B-4C5C-8A04-C4A6C0DD138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1BC86D-E05B-4C41-B1E6-2836E430549E}" type="pres">
      <dgm:prSet presAssocID="{3F004F04-358B-4285-830B-6DDB465FC7B0}" presName="sibTrans" presStyleLbl="sibTrans2D1" presStyleIdx="1" presStyleCnt="5"/>
      <dgm:spPr/>
      <dgm:t>
        <a:bodyPr/>
        <a:lstStyle/>
        <a:p>
          <a:endParaRPr lang="en-US"/>
        </a:p>
      </dgm:t>
    </dgm:pt>
    <dgm:pt modelId="{954CE12D-49CC-4568-81FD-471C10E7A76D}" type="pres">
      <dgm:prSet presAssocID="{3F004F04-358B-4285-830B-6DDB465FC7B0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991773B4-ECFD-4E8C-8AAB-711EA038E25A}" type="pres">
      <dgm:prSet presAssocID="{81736D38-FE21-407E-8F54-D96859CD98E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D6A18-FA7F-4258-AC54-B07816AB85C0}" type="pres">
      <dgm:prSet presAssocID="{39855D9F-5D5E-4926-B0D9-E41A474D5562}" presName="sibTrans" presStyleLbl="sibTrans2D1" presStyleIdx="2" presStyleCnt="5"/>
      <dgm:spPr/>
      <dgm:t>
        <a:bodyPr/>
        <a:lstStyle/>
        <a:p>
          <a:endParaRPr lang="en-US"/>
        </a:p>
      </dgm:t>
    </dgm:pt>
    <dgm:pt modelId="{3C12692A-28A9-4D28-B1DB-A54CB0C6C057}" type="pres">
      <dgm:prSet presAssocID="{39855D9F-5D5E-4926-B0D9-E41A474D5562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4F58FB00-A527-41E6-B44D-CDAB3C80C2EC}" type="pres">
      <dgm:prSet presAssocID="{F20A54DA-8898-46B7-B0A0-8CA80FB0010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0F326A-63C1-4CF4-87EC-375E13499663}" type="pres">
      <dgm:prSet presAssocID="{267B0401-3692-414C-9E65-929FEC191067}" presName="sibTrans" presStyleLbl="sibTrans2D1" presStyleIdx="3" presStyleCnt="5"/>
      <dgm:spPr/>
      <dgm:t>
        <a:bodyPr/>
        <a:lstStyle/>
        <a:p>
          <a:endParaRPr lang="en-US"/>
        </a:p>
      </dgm:t>
    </dgm:pt>
    <dgm:pt modelId="{84689588-6FB1-4330-9721-2BF007A234AC}" type="pres">
      <dgm:prSet presAssocID="{267B0401-3692-414C-9E65-929FEC191067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BF9B67D2-43DF-4061-B4CD-B35FE02C5751}" type="pres">
      <dgm:prSet presAssocID="{AD868CF5-398B-45E7-B278-BD3ADDA5AE1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1B7D-DC01-467D-8463-3062BD963862}" type="pres">
      <dgm:prSet presAssocID="{F8313309-D67F-44FE-86BD-F8D509B69509}" presName="sibTrans" presStyleLbl="sibTrans2D1" presStyleIdx="4" presStyleCnt="5"/>
      <dgm:spPr/>
      <dgm:t>
        <a:bodyPr/>
        <a:lstStyle/>
        <a:p>
          <a:endParaRPr lang="en-US"/>
        </a:p>
      </dgm:t>
    </dgm:pt>
    <dgm:pt modelId="{F04B050C-54FB-4459-B497-D3391A415E7B}" type="pres">
      <dgm:prSet presAssocID="{F8313309-D67F-44FE-86BD-F8D509B69509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4383AE3E-6159-42FB-B03C-B91F62FC2577}" type="pres">
      <dgm:prSet presAssocID="{E3D4BAF3-AC51-4AD4-AABE-8905B390169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34C5C2-A676-423B-90A6-7701B2517BF5}" type="presOf" srcId="{AD868CF5-398B-45E7-B278-BD3ADDA5AE12}" destId="{BF9B67D2-43DF-4061-B4CD-B35FE02C5751}" srcOrd="0" destOrd="0" presId="urn:microsoft.com/office/officeart/2005/8/layout/process1"/>
    <dgm:cxn modelId="{35ABA620-0F29-4EFB-86DC-6A13748B86E0}" type="presOf" srcId="{F4FD1303-39AF-4358-84F4-017E0994727F}" destId="{C66A519E-E22B-4A39-81F9-3759163AD50C}" srcOrd="1" destOrd="0" presId="urn:microsoft.com/office/officeart/2005/8/layout/process1"/>
    <dgm:cxn modelId="{AA1820AF-45D2-49E3-B883-A3D178F531EB}" srcId="{B8A84BF8-87B8-4E05-A947-4EB5A455287C}" destId="{81736D38-FE21-407E-8F54-D96859CD98E0}" srcOrd="2" destOrd="0" parTransId="{E85ED216-FA7F-41CF-96E2-4133FC5D0D6B}" sibTransId="{39855D9F-5D5E-4926-B0D9-E41A474D5562}"/>
    <dgm:cxn modelId="{801B0C84-46CF-4A22-B60A-3A1BD93BCD3B}" type="presOf" srcId="{C829DFDE-6D5B-4C5C-8A04-C4A6C0DD1380}" destId="{90961BFB-141B-423C-B777-B9D6B9BB7B3E}" srcOrd="0" destOrd="0" presId="urn:microsoft.com/office/officeart/2005/8/layout/process1"/>
    <dgm:cxn modelId="{4C0DD808-1A0D-4E86-B416-61B5A6A1E71F}" type="presOf" srcId="{1EE65A62-55E8-4FAA-87AB-0975DAA828FB}" destId="{05D329B6-98EE-48F8-A1FF-9D8CD83CAB85}" srcOrd="0" destOrd="0" presId="urn:microsoft.com/office/officeart/2005/8/layout/process1"/>
    <dgm:cxn modelId="{51B48E07-77A3-4569-A981-612D504B96D7}" srcId="{B8A84BF8-87B8-4E05-A947-4EB5A455287C}" destId="{F20A54DA-8898-46B7-B0A0-8CA80FB00104}" srcOrd="3" destOrd="0" parTransId="{81E227EB-587F-4D38-9A91-BC9ED80C7F58}" sibTransId="{267B0401-3692-414C-9E65-929FEC191067}"/>
    <dgm:cxn modelId="{892AF460-8F85-4D26-8C40-943D6C54CC3D}" type="presOf" srcId="{F8313309-D67F-44FE-86BD-F8D509B69509}" destId="{17231B7D-DC01-467D-8463-3062BD963862}" srcOrd="0" destOrd="0" presId="urn:microsoft.com/office/officeart/2005/8/layout/process1"/>
    <dgm:cxn modelId="{5CC62D86-EA1D-4AC0-A9DE-03D7BA71E7AE}" srcId="{B8A84BF8-87B8-4E05-A947-4EB5A455287C}" destId="{E3D4BAF3-AC51-4AD4-AABE-8905B3901697}" srcOrd="5" destOrd="0" parTransId="{1007B5B8-F87A-4F3D-81B8-8E09125ECA7B}" sibTransId="{CDB5D5E1-1985-4D8F-AE31-6BE72DE6A90D}"/>
    <dgm:cxn modelId="{C1C5FA9C-E91C-4729-A1FC-5DDB456D5F88}" type="presOf" srcId="{39855D9F-5D5E-4926-B0D9-E41A474D5562}" destId="{53DD6A18-FA7F-4258-AC54-B07816AB85C0}" srcOrd="0" destOrd="0" presId="urn:microsoft.com/office/officeart/2005/8/layout/process1"/>
    <dgm:cxn modelId="{CD559B7C-AA91-42EB-B138-D7624DB12627}" type="presOf" srcId="{39855D9F-5D5E-4926-B0D9-E41A474D5562}" destId="{3C12692A-28A9-4D28-B1DB-A54CB0C6C057}" srcOrd="1" destOrd="0" presId="urn:microsoft.com/office/officeart/2005/8/layout/process1"/>
    <dgm:cxn modelId="{47A62201-4013-49F6-B8E4-F0DF7BA667EA}" type="presOf" srcId="{3F004F04-358B-4285-830B-6DDB465FC7B0}" destId="{BF1BC86D-E05B-4C41-B1E6-2836E430549E}" srcOrd="0" destOrd="0" presId="urn:microsoft.com/office/officeart/2005/8/layout/process1"/>
    <dgm:cxn modelId="{3EC111AF-92F6-4BBB-AFA6-C57EECE2DAAC}" srcId="{B8A84BF8-87B8-4E05-A947-4EB5A455287C}" destId="{C829DFDE-6D5B-4C5C-8A04-C4A6C0DD1380}" srcOrd="1" destOrd="0" parTransId="{5B5C1850-FA15-4AF1-BE1B-AB51BE2924D4}" sibTransId="{3F004F04-358B-4285-830B-6DDB465FC7B0}"/>
    <dgm:cxn modelId="{482F61B6-E5B3-4DA4-9203-82E6AC2FD76A}" type="presOf" srcId="{267B0401-3692-414C-9E65-929FEC191067}" destId="{84689588-6FB1-4330-9721-2BF007A234AC}" srcOrd="1" destOrd="0" presId="urn:microsoft.com/office/officeart/2005/8/layout/process1"/>
    <dgm:cxn modelId="{67BD38D2-C3CF-4467-AE00-7196A64332F8}" type="presOf" srcId="{F4FD1303-39AF-4358-84F4-017E0994727F}" destId="{0CCB561F-DE8C-408D-A8B5-CF40656A2CC8}" srcOrd="0" destOrd="0" presId="urn:microsoft.com/office/officeart/2005/8/layout/process1"/>
    <dgm:cxn modelId="{FB6B2E19-38C7-45CA-AECD-792B60E37709}" srcId="{B8A84BF8-87B8-4E05-A947-4EB5A455287C}" destId="{1EE65A62-55E8-4FAA-87AB-0975DAA828FB}" srcOrd="0" destOrd="0" parTransId="{D0096211-07B9-49C4-9B87-0C6463C9DEBC}" sibTransId="{F4FD1303-39AF-4358-84F4-017E0994727F}"/>
    <dgm:cxn modelId="{9FDC7914-C0A5-4011-B9D4-74CAA16AA9C0}" type="presOf" srcId="{81736D38-FE21-407E-8F54-D96859CD98E0}" destId="{991773B4-ECFD-4E8C-8AAB-711EA038E25A}" srcOrd="0" destOrd="0" presId="urn:microsoft.com/office/officeart/2005/8/layout/process1"/>
    <dgm:cxn modelId="{2F28C4A6-5A8D-4548-A871-55F8422A3209}" type="presOf" srcId="{267B0401-3692-414C-9E65-929FEC191067}" destId="{A70F326A-63C1-4CF4-87EC-375E13499663}" srcOrd="0" destOrd="0" presId="urn:microsoft.com/office/officeart/2005/8/layout/process1"/>
    <dgm:cxn modelId="{47F57978-831C-4A74-8035-EF18E178C7CF}" srcId="{B8A84BF8-87B8-4E05-A947-4EB5A455287C}" destId="{AD868CF5-398B-45E7-B278-BD3ADDA5AE12}" srcOrd="4" destOrd="0" parTransId="{112BF2A4-B781-40B5-B533-6BBECD8B27B7}" sibTransId="{F8313309-D67F-44FE-86BD-F8D509B69509}"/>
    <dgm:cxn modelId="{311251AB-DB0A-42DC-AB48-A8F4E9A990C0}" type="presOf" srcId="{F20A54DA-8898-46B7-B0A0-8CA80FB00104}" destId="{4F58FB00-A527-41E6-B44D-CDAB3C80C2EC}" srcOrd="0" destOrd="0" presId="urn:microsoft.com/office/officeart/2005/8/layout/process1"/>
    <dgm:cxn modelId="{0DDBE544-FF9B-4070-87F1-03422F328A16}" type="presOf" srcId="{F8313309-D67F-44FE-86BD-F8D509B69509}" destId="{F04B050C-54FB-4459-B497-D3391A415E7B}" srcOrd="1" destOrd="0" presId="urn:microsoft.com/office/officeart/2005/8/layout/process1"/>
    <dgm:cxn modelId="{03CA7DEC-82B0-4ADD-A0EF-1483647E577B}" type="presOf" srcId="{E3D4BAF3-AC51-4AD4-AABE-8905B3901697}" destId="{4383AE3E-6159-42FB-B03C-B91F62FC2577}" srcOrd="0" destOrd="0" presId="urn:microsoft.com/office/officeart/2005/8/layout/process1"/>
    <dgm:cxn modelId="{C9F5C778-85EB-4BB4-A345-7B71597DC166}" type="presOf" srcId="{B8A84BF8-87B8-4E05-A947-4EB5A455287C}" destId="{343A6278-ADA2-4681-AC1E-8239D511D904}" srcOrd="0" destOrd="0" presId="urn:microsoft.com/office/officeart/2005/8/layout/process1"/>
    <dgm:cxn modelId="{C4BA254F-536E-43DA-8471-C2105204FEDC}" type="presOf" srcId="{3F004F04-358B-4285-830B-6DDB465FC7B0}" destId="{954CE12D-49CC-4568-81FD-471C10E7A76D}" srcOrd="1" destOrd="0" presId="urn:microsoft.com/office/officeart/2005/8/layout/process1"/>
    <dgm:cxn modelId="{BEA5B6DC-E23A-45D4-A39E-28A295C0D12D}" type="presParOf" srcId="{343A6278-ADA2-4681-AC1E-8239D511D904}" destId="{05D329B6-98EE-48F8-A1FF-9D8CD83CAB85}" srcOrd="0" destOrd="0" presId="urn:microsoft.com/office/officeart/2005/8/layout/process1"/>
    <dgm:cxn modelId="{C9801315-8E88-4A21-AC16-9F51CB19C336}" type="presParOf" srcId="{343A6278-ADA2-4681-AC1E-8239D511D904}" destId="{0CCB561F-DE8C-408D-A8B5-CF40656A2CC8}" srcOrd="1" destOrd="0" presId="urn:microsoft.com/office/officeart/2005/8/layout/process1"/>
    <dgm:cxn modelId="{02492E3B-DB4A-4EE8-83BA-AC17217A40F4}" type="presParOf" srcId="{0CCB561F-DE8C-408D-A8B5-CF40656A2CC8}" destId="{C66A519E-E22B-4A39-81F9-3759163AD50C}" srcOrd="0" destOrd="0" presId="urn:microsoft.com/office/officeart/2005/8/layout/process1"/>
    <dgm:cxn modelId="{3BEF5088-6FBB-41BB-8721-8A9E04F452E2}" type="presParOf" srcId="{343A6278-ADA2-4681-AC1E-8239D511D904}" destId="{90961BFB-141B-423C-B777-B9D6B9BB7B3E}" srcOrd="2" destOrd="0" presId="urn:microsoft.com/office/officeart/2005/8/layout/process1"/>
    <dgm:cxn modelId="{9A88F5AF-4031-4F2B-AD15-7FFA417C5E46}" type="presParOf" srcId="{343A6278-ADA2-4681-AC1E-8239D511D904}" destId="{BF1BC86D-E05B-4C41-B1E6-2836E430549E}" srcOrd="3" destOrd="0" presId="urn:microsoft.com/office/officeart/2005/8/layout/process1"/>
    <dgm:cxn modelId="{F58529E3-1222-4151-904B-468FEAF74E0A}" type="presParOf" srcId="{BF1BC86D-E05B-4C41-B1E6-2836E430549E}" destId="{954CE12D-49CC-4568-81FD-471C10E7A76D}" srcOrd="0" destOrd="0" presId="urn:microsoft.com/office/officeart/2005/8/layout/process1"/>
    <dgm:cxn modelId="{449A5149-A4AD-427F-B02A-9F24FDE924D8}" type="presParOf" srcId="{343A6278-ADA2-4681-AC1E-8239D511D904}" destId="{991773B4-ECFD-4E8C-8AAB-711EA038E25A}" srcOrd="4" destOrd="0" presId="urn:microsoft.com/office/officeart/2005/8/layout/process1"/>
    <dgm:cxn modelId="{38162A9E-A347-43F8-8CD8-9AA5997A6E5B}" type="presParOf" srcId="{343A6278-ADA2-4681-AC1E-8239D511D904}" destId="{53DD6A18-FA7F-4258-AC54-B07816AB85C0}" srcOrd="5" destOrd="0" presId="urn:microsoft.com/office/officeart/2005/8/layout/process1"/>
    <dgm:cxn modelId="{E6EE2C7C-F479-447E-AAC7-87963D71F09F}" type="presParOf" srcId="{53DD6A18-FA7F-4258-AC54-B07816AB85C0}" destId="{3C12692A-28A9-4D28-B1DB-A54CB0C6C057}" srcOrd="0" destOrd="0" presId="urn:microsoft.com/office/officeart/2005/8/layout/process1"/>
    <dgm:cxn modelId="{EB0F9B08-F83F-491D-9E49-21B3BFC7EBE2}" type="presParOf" srcId="{343A6278-ADA2-4681-AC1E-8239D511D904}" destId="{4F58FB00-A527-41E6-B44D-CDAB3C80C2EC}" srcOrd="6" destOrd="0" presId="urn:microsoft.com/office/officeart/2005/8/layout/process1"/>
    <dgm:cxn modelId="{EE5B529E-07AB-4057-B257-45542AB8904F}" type="presParOf" srcId="{343A6278-ADA2-4681-AC1E-8239D511D904}" destId="{A70F326A-63C1-4CF4-87EC-375E13499663}" srcOrd="7" destOrd="0" presId="urn:microsoft.com/office/officeart/2005/8/layout/process1"/>
    <dgm:cxn modelId="{5F3735C1-8FDA-4878-B1A3-6C554E550BD0}" type="presParOf" srcId="{A70F326A-63C1-4CF4-87EC-375E13499663}" destId="{84689588-6FB1-4330-9721-2BF007A234AC}" srcOrd="0" destOrd="0" presId="urn:microsoft.com/office/officeart/2005/8/layout/process1"/>
    <dgm:cxn modelId="{A920FDAA-8657-4852-82CA-69FDBCA6DC8E}" type="presParOf" srcId="{343A6278-ADA2-4681-AC1E-8239D511D904}" destId="{BF9B67D2-43DF-4061-B4CD-B35FE02C5751}" srcOrd="8" destOrd="0" presId="urn:microsoft.com/office/officeart/2005/8/layout/process1"/>
    <dgm:cxn modelId="{CA6E96D1-7273-4C7F-BCFE-B663156DEAB8}" type="presParOf" srcId="{343A6278-ADA2-4681-AC1E-8239D511D904}" destId="{17231B7D-DC01-467D-8463-3062BD963862}" srcOrd="9" destOrd="0" presId="urn:microsoft.com/office/officeart/2005/8/layout/process1"/>
    <dgm:cxn modelId="{5930BC4B-187A-4640-9F72-92D7EB4424D1}" type="presParOf" srcId="{17231B7D-DC01-467D-8463-3062BD963862}" destId="{F04B050C-54FB-4459-B497-D3391A415E7B}" srcOrd="0" destOrd="0" presId="urn:microsoft.com/office/officeart/2005/8/layout/process1"/>
    <dgm:cxn modelId="{595E745B-214A-47AE-9977-4D863901838E}" type="presParOf" srcId="{343A6278-ADA2-4681-AC1E-8239D511D904}" destId="{4383AE3E-6159-42FB-B03C-B91F62FC2577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A84BF8-87B8-4E05-A947-4EB5A455287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829DFDE-6D5B-4C5C-8A04-C4A6C0DD1380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accent5">
            <a:lumMod val="75000"/>
          </a:schemeClr>
        </a:solidFill>
        <a:ln w="12700"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ctr" rtl="1"/>
          <a:r>
            <a:rPr lang="fa-IR" sz="1100" b="1" smtClean="0">
              <a:solidFill>
                <a:schemeClr val="bg1"/>
              </a:solidFill>
              <a:cs typeface="B Nazanin" pitchFamily="2" charset="-78"/>
            </a:rPr>
            <a:t>شناسايي شاخصهای  </a:t>
          </a:r>
          <a:r>
            <a:rPr lang="fa-IR" sz="1100" b="1" dirty="0" smtClean="0">
              <a:solidFill>
                <a:schemeClr val="bg1"/>
              </a:solidFill>
              <a:cs typeface="B Nazanin" pitchFamily="2" charset="-78"/>
            </a:rPr>
            <a:t>موثر</a:t>
          </a:r>
          <a:endParaRPr lang="en-US" sz="1100" b="1" dirty="0">
            <a:solidFill>
              <a:schemeClr val="bg1"/>
            </a:solidFill>
            <a:cs typeface="B Nazanin" pitchFamily="2" charset="-78"/>
          </a:endParaRPr>
        </a:p>
      </dgm:t>
    </dgm:pt>
    <dgm:pt modelId="{5B5C1850-FA15-4AF1-BE1B-AB51BE2924D4}" type="parTrans" cxnId="{3EC111AF-92F6-4BBB-AFA6-C57EECE2DAAC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3F004F04-358B-4285-830B-6DDB465FC7B0}" type="sibTrans" cxnId="{3EC111AF-92F6-4BBB-AFA6-C57EECE2DAAC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81736D38-FE21-407E-8F54-D96859CD98E0}">
      <dgm:prSet phldrT="[Text]" custT="1"/>
      <dgm:spPr>
        <a:solidFill>
          <a:schemeClr val="accent5">
            <a:lumMod val="75000"/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smtClean="0">
              <a:solidFill>
                <a:schemeClr val="bg1"/>
              </a:solidFill>
              <a:cs typeface="B Nazanin" pitchFamily="2" charset="-78"/>
            </a:rPr>
            <a:t>تحليل و بررسي شاخص ها</a:t>
          </a:r>
          <a:endParaRPr lang="en-US" sz="1100" b="1" dirty="0">
            <a:solidFill>
              <a:schemeClr val="bg1"/>
            </a:solidFill>
            <a:cs typeface="B Nazanin" pitchFamily="2" charset="-78"/>
          </a:endParaRPr>
        </a:p>
      </dgm:t>
    </dgm:pt>
    <dgm:pt modelId="{E85ED216-FA7F-41CF-96E2-4133FC5D0D6B}" type="parTrans" cxnId="{AA1820AF-45D2-49E3-B883-A3D178F531EB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39855D9F-5D5E-4926-B0D9-E41A474D5562}" type="sibTrans" cxnId="{AA1820AF-45D2-49E3-B883-A3D178F531EB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F20A54DA-8898-46B7-B0A0-8CA80FB00104}">
      <dgm:prSet phldrT="[Text]" custT="1"/>
      <dgm:spPr>
        <a:solidFill>
          <a:schemeClr val="bg1"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dirty="0" smtClean="0">
              <a:solidFill>
                <a:sysClr val="windowText" lastClr="000000"/>
              </a:solidFill>
              <a:cs typeface="B Nazanin" pitchFamily="2" charset="-78"/>
            </a:rPr>
            <a:t>ارزيابي تلفيقي شاخص ها</a:t>
          </a:r>
          <a:endParaRPr lang="en-US" sz="1100" b="1" dirty="0">
            <a:solidFill>
              <a:sysClr val="windowText" lastClr="000000"/>
            </a:solidFill>
            <a:cs typeface="B Nazanin" pitchFamily="2" charset="-78"/>
          </a:endParaRPr>
        </a:p>
      </dgm:t>
    </dgm:pt>
    <dgm:pt modelId="{81E227EB-587F-4D38-9A91-BC9ED80C7F58}" type="parTrans" cxnId="{51B48E07-77A3-4569-A981-612D504B96D7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267B0401-3692-414C-9E65-929FEC191067}" type="sibTrans" cxnId="{51B48E07-77A3-4569-A981-612D504B96D7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AD868CF5-398B-45E7-B278-BD3ADDA5AE12}">
      <dgm:prSet custT="1"/>
      <dgm:spPr>
        <a:solidFill>
          <a:schemeClr val="accent5">
            <a:lumMod val="75000"/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dirty="0" smtClean="0">
              <a:cs typeface="B Nazanin" pitchFamily="2" charset="-78"/>
            </a:rPr>
            <a:t>پهنه بندی و تلفیق  نهایی شاخص ها</a:t>
          </a:r>
          <a:endParaRPr lang="en-US" sz="1100" b="1" dirty="0">
            <a:cs typeface="B Nazanin" pitchFamily="2" charset="-78"/>
          </a:endParaRPr>
        </a:p>
      </dgm:t>
    </dgm:pt>
    <dgm:pt modelId="{112BF2A4-B781-40B5-B533-6BBECD8B27B7}" type="parTrans" cxnId="{47F57978-831C-4A74-8035-EF18E178C7CF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F8313309-D67F-44FE-86BD-F8D509B69509}" type="sibTrans" cxnId="{47F57978-831C-4A74-8035-EF18E178C7CF}">
      <dgm:prSet custT="1"/>
      <dgm:spPr>
        <a:solidFill>
          <a:schemeClr val="accent5">
            <a:lumMod val="50000"/>
            <a:alpha val="81000"/>
          </a:schemeClr>
        </a:solidFill>
      </dgm:spPr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E3D4BAF3-AC51-4AD4-AABE-8905B3901697}">
      <dgm:prSet custT="1"/>
      <dgm:spPr>
        <a:solidFill>
          <a:schemeClr val="accent5">
            <a:lumMod val="75000"/>
            <a:alpha val="81000"/>
          </a:schemeClr>
        </a:solidFill>
        <a:ln>
          <a:solidFill>
            <a:schemeClr val="accent5">
              <a:lumMod val="75000"/>
              <a:alpha val="40000"/>
            </a:schemeClr>
          </a:solidFill>
        </a:ln>
      </dgm:spPr>
      <dgm:t>
        <a:bodyPr/>
        <a:lstStyle/>
        <a:p>
          <a:pPr algn="ctr" rtl="1"/>
          <a:r>
            <a:rPr lang="fa-IR" sz="1100" b="1" dirty="0" smtClean="0">
              <a:cs typeface="B Nazanin" pitchFamily="2" charset="-78"/>
            </a:rPr>
            <a:t>جمع­بندی نهایی</a:t>
          </a:r>
          <a:endParaRPr lang="en-US" sz="1100" b="1" dirty="0">
            <a:cs typeface="B Nazanin" pitchFamily="2" charset="-78"/>
          </a:endParaRPr>
        </a:p>
      </dgm:t>
    </dgm:pt>
    <dgm:pt modelId="{1007B5B8-F87A-4F3D-81B8-8E09125ECA7B}" type="parTrans" cxnId="{5CC62D86-EA1D-4AC0-A9DE-03D7BA71E7AE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CDB5D5E1-1985-4D8F-AE31-6BE72DE6A90D}" type="sibTrans" cxnId="{5CC62D86-EA1D-4AC0-A9DE-03D7BA71E7AE}">
      <dgm:prSet/>
      <dgm:spPr/>
      <dgm:t>
        <a:bodyPr/>
        <a:lstStyle/>
        <a:p>
          <a:pPr algn="ctr" rtl="1"/>
          <a:endParaRPr lang="en-US" sz="1100" b="1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gm:t>
    </dgm:pt>
    <dgm:pt modelId="{1EE65A62-55E8-4FAA-87AB-0975DAA828FB}">
      <dgm:prSet custT="1"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fa-IR" sz="1400" b="1" smtClean="0">
              <a:solidFill>
                <a:schemeClr val="bg1"/>
              </a:solidFill>
              <a:cs typeface="B Nazanin" pitchFamily="2" charset="-78"/>
            </a:rPr>
            <a:t>مقدمه</a:t>
          </a:r>
          <a:endParaRPr lang="en-US" sz="1000" b="1" smtClean="0">
            <a:solidFill>
              <a:schemeClr val="bg1"/>
            </a:solidFill>
            <a:cs typeface="B Nazanin" pitchFamily="2" charset="-78"/>
          </a:endParaRPr>
        </a:p>
      </dgm:t>
    </dgm:pt>
    <dgm:pt modelId="{D0096211-07B9-49C4-9B87-0C6463C9DEBC}" type="parTrans" cxnId="{FB6B2E19-38C7-45CA-AECD-792B60E37709}">
      <dgm:prSet/>
      <dgm:spPr/>
      <dgm:t>
        <a:bodyPr/>
        <a:lstStyle/>
        <a:p>
          <a:endParaRPr lang="en-US"/>
        </a:p>
      </dgm:t>
    </dgm:pt>
    <dgm:pt modelId="{F4FD1303-39AF-4358-84F4-017E0994727F}" type="sibTrans" cxnId="{FB6B2E19-38C7-45CA-AECD-792B60E37709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343A6278-ADA2-4681-AC1E-8239D511D904}" type="pres">
      <dgm:prSet presAssocID="{B8A84BF8-87B8-4E05-A947-4EB5A455287C}" presName="Name0" presStyleCnt="0">
        <dgm:presLayoutVars>
          <dgm:dir/>
          <dgm:resizeHandles val="exact"/>
        </dgm:presLayoutVars>
      </dgm:prSet>
      <dgm:spPr/>
    </dgm:pt>
    <dgm:pt modelId="{05D329B6-98EE-48F8-A1FF-9D8CD83CAB85}" type="pres">
      <dgm:prSet presAssocID="{1EE65A62-55E8-4FAA-87AB-0975DAA828F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CB561F-DE8C-408D-A8B5-CF40656A2CC8}" type="pres">
      <dgm:prSet presAssocID="{F4FD1303-39AF-4358-84F4-017E0994727F}" presName="sibTrans" presStyleLbl="sibTrans2D1" presStyleIdx="0" presStyleCnt="5"/>
      <dgm:spPr/>
      <dgm:t>
        <a:bodyPr/>
        <a:lstStyle/>
        <a:p>
          <a:endParaRPr lang="en-US"/>
        </a:p>
      </dgm:t>
    </dgm:pt>
    <dgm:pt modelId="{C66A519E-E22B-4A39-81F9-3759163AD50C}" type="pres">
      <dgm:prSet presAssocID="{F4FD1303-39AF-4358-84F4-017E0994727F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90961BFB-141B-423C-B777-B9D6B9BB7B3E}" type="pres">
      <dgm:prSet presAssocID="{C829DFDE-6D5B-4C5C-8A04-C4A6C0DD138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1BC86D-E05B-4C41-B1E6-2836E430549E}" type="pres">
      <dgm:prSet presAssocID="{3F004F04-358B-4285-830B-6DDB465FC7B0}" presName="sibTrans" presStyleLbl="sibTrans2D1" presStyleIdx="1" presStyleCnt="5"/>
      <dgm:spPr/>
      <dgm:t>
        <a:bodyPr/>
        <a:lstStyle/>
        <a:p>
          <a:endParaRPr lang="en-US"/>
        </a:p>
      </dgm:t>
    </dgm:pt>
    <dgm:pt modelId="{954CE12D-49CC-4568-81FD-471C10E7A76D}" type="pres">
      <dgm:prSet presAssocID="{3F004F04-358B-4285-830B-6DDB465FC7B0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991773B4-ECFD-4E8C-8AAB-711EA038E25A}" type="pres">
      <dgm:prSet presAssocID="{81736D38-FE21-407E-8F54-D96859CD98E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D6A18-FA7F-4258-AC54-B07816AB85C0}" type="pres">
      <dgm:prSet presAssocID="{39855D9F-5D5E-4926-B0D9-E41A474D5562}" presName="sibTrans" presStyleLbl="sibTrans2D1" presStyleIdx="2" presStyleCnt="5"/>
      <dgm:spPr/>
      <dgm:t>
        <a:bodyPr/>
        <a:lstStyle/>
        <a:p>
          <a:endParaRPr lang="en-US"/>
        </a:p>
      </dgm:t>
    </dgm:pt>
    <dgm:pt modelId="{3C12692A-28A9-4D28-B1DB-A54CB0C6C057}" type="pres">
      <dgm:prSet presAssocID="{39855D9F-5D5E-4926-B0D9-E41A474D5562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4F58FB00-A527-41E6-B44D-CDAB3C80C2EC}" type="pres">
      <dgm:prSet presAssocID="{F20A54DA-8898-46B7-B0A0-8CA80FB0010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0F326A-63C1-4CF4-87EC-375E13499663}" type="pres">
      <dgm:prSet presAssocID="{267B0401-3692-414C-9E65-929FEC191067}" presName="sibTrans" presStyleLbl="sibTrans2D1" presStyleIdx="3" presStyleCnt="5"/>
      <dgm:spPr/>
      <dgm:t>
        <a:bodyPr/>
        <a:lstStyle/>
        <a:p>
          <a:endParaRPr lang="en-US"/>
        </a:p>
      </dgm:t>
    </dgm:pt>
    <dgm:pt modelId="{84689588-6FB1-4330-9721-2BF007A234AC}" type="pres">
      <dgm:prSet presAssocID="{267B0401-3692-414C-9E65-929FEC191067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BF9B67D2-43DF-4061-B4CD-B35FE02C5751}" type="pres">
      <dgm:prSet presAssocID="{AD868CF5-398B-45E7-B278-BD3ADDA5AE1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1B7D-DC01-467D-8463-3062BD963862}" type="pres">
      <dgm:prSet presAssocID="{F8313309-D67F-44FE-86BD-F8D509B69509}" presName="sibTrans" presStyleLbl="sibTrans2D1" presStyleIdx="4" presStyleCnt="5"/>
      <dgm:spPr/>
      <dgm:t>
        <a:bodyPr/>
        <a:lstStyle/>
        <a:p>
          <a:endParaRPr lang="en-US"/>
        </a:p>
      </dgm:t>
    </dgm:pt>
    <dgm:pt modelId="{F04B050C-54FB-4459-B497-D3391A415E7B}" type="pres">
      <dgm:prSet presAssocID="{F8313309-D67F-44FE-86BD-F8D509B69509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4383AE3E-6159-42FB-B03C-B91F62FC2577}" type="pres">
      <dgm:prSet presAssocID="{E3D4BAF3-AC51-4AD4-AABE-8905B390169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A51E29-4DA9-4421-9D85-8EB321A3156E}" type="presOf" srcId="{39855D9F-5D5E-4926-B0D9-E41A474D5562}" destId="{3C12692A-28A9-4D28-B1DB-A54CB0C6C057}" srcOrd="1" destOrd="0" presId="urn:microsoft.com/office/officeart/2005/8/layout/process1"/>
    <dgm:cxn modelId="{8E5F513C-9AED-4765-A2F2-9CAC28C949FB}" type="presOf" srcId="{39855D9F-5D5E-4926-B0D9-E41A474D5562}" destId="{53DD6A18-FA7F-4258-AC54-B07816AB85C0}" srcOrd="0" destOrd="0" presId="urn:microsoft.com/office/officeart/2005/8/layout/process1"/>
    <dgm:cxn modelId="{7ED8795C-36FC-4061-BADD-B5FA828B4F21}" type="presOf" srcId="{3F004F04-358B-4285-830B-6DDB465FC7B0}" destId="{BF1BC86D-E05B-4C41-B1E6-2836E430549E}" srcOrd="0" destOrd="0" presId="urn:microsoft.com/office/officeart/2005/8/layout/process1"/>
    <dgm:cxn modelId="{AA1820AF-45D2-49E3-B883-A3D178F531EB}" srcId="{B8A84BF8-87B8-4E05-A947-4EB5A455287C}" destId="{81736D38-FE21-407E-8F54-D96859CD98E0}" srcOrd="2" destOrd="0" parTransId="{E85ED216-FA7F-41CF-96E2-4133FC5D0D6B}" sibTransId="{39855D9F-5D5E-4926-B0D9-E41A474D5562}"/>
    <dgm:cxn modelId="{3D8DC647-D42E-4D3A-98AE-B3D74B0FFC41}" type="presOf" srcId="{B8A84BF8-87B8-4E05-A947-4EB5A455287C}" destId="{343A6278-ADA2-4681-AC1E-8239D511D904}" srcOrd="0" destOrd="0" presId="urn:microsoft.com/office/officeart/2005/8/layout/process1"/>
    <dgm:cxn modelId="{51B48E07-77A3-4569-A981-612D504B96D7}" srcId="{B8A84BF8-87B8-4E05-A947-4EB5A455287C}" destId="{F20A54DA-8898-46B7-B0A0-8CA80FB00104}" srcOrd="3" destOrd="0" parTransId="{81E227EB-587F-4D38-9A91-BC9ED80C7F58}" sibTransId="{267B0401-3692-414C-9E65-929FEC191067}"/>
    <dgm:cxn modelId="{66EDF168-16D4-4359-843E-471249D4C29A}" type="presOf" srcId="{F8313309-D67F-44FE-86BD-F8D509B69509}" destId="{17231B7D-DC01-467D-8463-3062BD963862}" srcOrd="0" destOrd="0" presId="urn:microsoft.com/office/officeart/2005/8/layout/process1"/>
    <dgm:cxn modelId="{DE300362-A059-4EE9-A7BB-6997BDFAA840}" type="presOf" srcId="{1EE65A62-55E8-4FAA-87AB-0975DAA828FB}" destId="{05D329B6-98EE-48F8-A1FF-9D8CD83CAB85}" srcOrd="0" destOrd="0" presId="urn:microsoft.com/office/officeart/2005/8/layout/process1"/>
    <dgm:cxn modelId="{5CC62D86-EA1D-4AC0-A9DE-03D7BA71E7AE}" srcId="{B8A84BF8-87B8-4E05-A947-4EB5A455287C}" destId="{E3D4BAF3-AC51-4AD4-AABE-8905B3901697}" srcOrd="5" destOrd="0" parTransId="{1007B5B8-F87A-4F3D-81B8-8E09125ECA7B}" sibTransId="{CDB5D5E1-1985-4D8F-AE31-6BE72DE6A90D}"/>
    <dgm:cxn modelId="{1B500A3F-9256-43BF-BB30-B5CDC59C2EC8}" type="presOf" srcId="{F8313309-D67F-44FE-86BD-F8D509B69509}" destId="{F04B050C-54FB-4459-B497-D3391A415E7B}" srcOrd="1" destOrd="0" presId="urn:microsoft.com/office/officeart/2005/8/layout/process1"/>
    <dgm:cxn modelId="{B2D47716-0D5F-40F6-A18F-5B91906D61BD}" type="presOf" srcId="{267B0401-3692-414C-9E65-929FEC191067}" destId="{A70F326A-63C1-4CF4-87EC-375E13499663}" srcOrd="0" destOrd="0" presId="urn:microsoft.com/office/officeart/2005/8/layout/process1"/>
    <dgm:cxn modelId="{3EC111AF-92F6-4BBB-AFA6-C57EECE2DAAC}" srcId="{B8A84BF8-87B8-4E05-A947-4EB5A455287C}" destId="{C829DFDE-6D5B-4C5C-8A04-C4A6C0DD1380}" srcOrd="1" destOrd="0" parTransId="{5B5C1850-FA15-4AF1-BE1B-AB51BE2924D4}" sibTransId="{3F004F04-358B-4285-830B-6DDB465FC7B0}"/>
    <dgm:cxn modelId="{EE20C430-9613-433C-B399-7B0065A193AB}" type="presOf" srcId="{F4FD1303-39AF-4358-84F4-017E0994727F}" destId="{0CCB561F-DE8C-408D-A8B5-CF40656A2CC8}" srcOrd="0" destOrd="0" presId="urn:microsoft.com/office/officeart/2005/8/layout/process1"/>
    <dgm:cxn modelId="{FB6B2E19-38C7-45CA-AECD-792B60E37709}" srcId="{B8A84BF8-87B8-4E05-A947-4EB5A455287C}" destId="{1EE65A62-55E8-4FAA-87AB-0975DAA828FB}" srcOrd="0" destOrd="0" parTransId="{D0096211-07B9-49C4-9B87-0C6463C9DEBC}" sibTransId="{F4FD1303-39AF-4358-84F4-017E0994727F}"/>
    <dgm:cxn modelId="{104B3DEF-4C35-4B74-8F2D-4A8D9448809E}" type="presOf" srcId="{AD868CF5-398B-45E7-B278-BD3ADDA5AE12}" destId="{BF9B67D2-43DF-4061-B4CD-B35FE02C5751}" srcOrd="0" destOrd="0" presId="urn:microsoft.com/office/officeart/2005/8/layout/process1"/>
    <dgm:cxn modelId="{47F57978-831C-4A74-8035-EF18E178C7CF}" srcId="{B8A84BF8-87B8-4E05-A947-4EB5A455287C}" destId="{AD868CF5-398B-45E7-B278-BD3ADDA5AE12}" srcOrd="4" destOrd="0" parTransId="{112BF2A4-B781-40B5-B533-6BBECD8B27B7}" sibTransId="{F8313309-D67F-44FE-86BD-F8D509B69509}"/>
    <dgm:cxn modelId="{6BFB09A1-E48F-4A13-A24A-D9933F86C61B}" type="presOf" srcId="{C829DFDE-6D5B-4C5C-8A04-C4A6C0DD1380}" destId="{90961BFB-141B-423C-B777-B9D6B9BB7B3E}" srcOrd="0" destOrd="0" presId="urn:microsoft.com/office/officeart/2005/8/layout/process1"/>
    <dgm:cxn modelId="{12EFB130-2561-445E-A827-FD5CB81B7FAA}" type="presOf" srcId="{F4FD1303-39AF-4358-84F4-017E0994727F}" destId="{C66A519E-E22B-4A39-81F9-3759163AD50C}" srcOrd="1" destOrd="0" presId="urn:microsoft.com/office/officeart/2005/8/layout/process1"/>
    <dgm:cxn modelId="{D280CC95-AE4A-488C-B7D7-42311033DC8A}" type="presOf" srcId="{81736D38-FE21-407E-8F54-D96859CD98E0}" destId="{991773B4-ECFD-4E8C-8AAB-711EA038E25A}" srcOrd="0" destOrd="0" presId="urn:microsoft.com/office/officeart/2005/8/layout/process1"/>
    <dgm:cxn modelId="{642FD223-ED3F-41AC-BD6A-1E839F61933A}" type="presOf" srcId="{3F004F04-358B-4285-830B-6DDB465FC7B0}" destId="{954CE12D-49CC-4568-81FD-471C10E7A76D}" srcOrd="1" destOrd="0" presId="urn:microsoft.com/office/officeart/2005/8/layout/process1"/>
    <dgm:cxn modelId="{71960965-0D8B-4FEB-A09A-3E7E045F7871}" type="presOf" srcId="{F20A54DA-8898-46B7-B0A0-8CA80FB00104}" destId="{4F58FB00-A527-41E6-B44D-CDAB3C80C2EC}" srcOrd="0" destOrd="0" presId="urn:microsoft.com/office/officeart/2005/8/layout/process1"/>
    <dgm:cxn modelId="{7CADAE2B-11E1-4DEB-8498-B76AB4F63982}" type="presOf" srcId="{E3D4BAF3-AC51-4AD4-AABE-8905B3901697}" destId="{4383AE3E-6159-42FB-B03C-B91F62FC2577}" srcOrd="0" destOrd="0" presId="urn:microsoft.com/office/officeart/2005/8/layout/process1"/>
    <dgm:cxn modelId="{72D63CAF-22F8-4CF6-A1CB-6CA4F1604C5D}" type="presOf" srcId="{267B0401-3692-414C-9E65-929FEC191067}" destId="{84689588-6FB1-4330-9721-2BF007A234AC}" srcOrd="1" destOrd="0" presId="urn:microsoft.com/office/officeart/2005/8/layout/process1"/>
    <dgm:cxn modelId="{1DBB20E6-8213-43C1-956D-D2CC271AC384}" type="presParOf" srcId="{343A6278-ADA2-4681-AC1E-8239D511D904}" destId="{05D329B6-98EE-48F8-A1FF-9D8CD83CAB85}" srcOrd="0" destOrd="0" presId="urn:microsoft.com/office/officeart/2005/8/layout/process1"/>
    <dgm:cxn modelId="{C2ECE171-409E-4531-9B70-C66D921C9766}" type="presParOf" srcId="{343A6278-ADA2-4681-AC1E-8239D511D904}" destId="{0CCB561F-DE8C-408D-A8B5-CF40656A2CC8}" srcOrd="1" destOrd="0" presId="urn:microsoft.com/office/officeart/2005/8/layout/process1"/>
    <dgm:cxn modelId="{9A32B60D-3D8B-486D-B1FD-7A9AC38ADE29}" type="presParOf" srcId="{0CCB561F-DE8C-408D-A8B5-CF40656A2CC8}" destId="{C66A519E-E22B-4A39-81F9-3759163AD50C}" srcOrd="0" destOrd="0" presId="urn:microsoft.com/office/officeart/2005/8/layout/process1"/>
    <dgm:cxn modelId="{62B6B850-4F58-4420-98A8-E1009CBF96E8}" type="presParOf" srcId="{343A6278-ADA2-4681-AC1E-8239D511D904}" destId="{90961BFB-141B-423C-B777-B9D6B9BB7B3E}" srcOrd="2" destOrd="0" presId="urn:microsoft.com/office/officeart/2005/8/layout/process1"/>
    <dgm:cxn modelId="{4425C856-717F-4AB6-97C9-959CBCB9BC2C}" type="presParOf" srcId="{343A6278-ADA2-4681-AC1E-8239D511D904}" destId="{BF1BC86D-E05B-4C41-B1E6-2836E430549E}" srcOrd="3" destOrd="0" presId="urn:microsoft.com/office/officeart/2005/8/layout/process1"/>
    <dgm:cxn modelId="{A5957AB6-E304-47BC-8A1E-83E51CA1F333}" type="presParOf" srcId="{BF1BC86D-E05B-4C41-B1E6-2836E430549E}" destId="{954CE12D-49CC-4568-81FD-471C10E7A76D}" srcOrd="0" destOrd="0" presId="urn:microsoft.com/office/officeart/2005/8/layout/process1"/>
    <dgm:cxn modelId="{DF4779B2-DD24-4234-A1DE-AC1EFAF2268D}" type="presParOf" srcId="{343A6278-ADA2-4681-AC1E-8239D511D904}" destId="{991773B4-ECFD-4E8C-8AAB-711EA038E25A}" srcOrd="4" destOrd="0" presId="urn:microsoft.com/office/officeart/2005/8/layout/process1"/>
    <dgm:cxn modelId="{25244272-6D15-438A-94A3-F4381B6F2B3E}" type="presParOf" srcId="{343A6278-ADA2-4681-AC1E-8239D511D904}" destId="{53DD6A18-FA7F-4258-AC54-B07816AB85C0}" srcOrd="5" destOrd="0" presId="urn:microsoft.com/office/officeart/2005/8/layout/process1"/>
    <dgm:cxn modelId="{470D0443-7EA4-44C1-B577-577A835E315E}" type="presParOf" srcId="{53DD6A18-FA7F-4258-AC54-B07816AB85C0}" destId="{3C12692A-28A9-4D28-B1DB-A54CB0C6C057}" srcOrd="0" destOrd="0" presId="urn:microsoft.com/office/officeart/2005/8/layout/process1"/>
    <dgm:cxn modelId="{5CFDD666-8C57-4A50-B049-02B577004423}" type="presParOf" srcId="{343A6278-ADA2-4681-AC1E-8239D511D904}" destId="{4F58FB00-A527-41E6-B44D-CDAB3C80C2EC}" srcOrd="6" destOrd="0" presId="urn:microsoft.com/office/officeart/2005/8/layout/process1"/>
    <dgm:cxn modelId="{DD8AB947-8989-499D-835C-FB043A3DE320}" type="presParOf" srcId="{343A6278-ADA2-4681-AC1E-8239D511D904}" destId="{A70F326A-63C1-4CF4-87EC-375E13499663}" srcOrd="7" destOrd="0" presId="urn:microsoft.com/office/officeart/2005/8/layout/process1"/>
    <dgm:cxn modelId="{69838F24-C9E5-4BCE-BDA0-056049D20D76}" type="presParOf" srcId="{A70F326A-63C1-4CF4-87EC-375E13499663}" destId="{84689588-6FB1-4330-9721-2BF007A234AC}" srcOrd="0" destOrd="0" presId="urn:microsoft.com/office/officeart/2005/8/layout/process1"/>
    <dgm:cxn modelId="{A08C6D12-A681-4760-9BD7-134736E36E67}" type="presParOf" srcId="{343A6278-ADA2-4681-AC1E-8239D511D904}" destId="{BF9B67D2-43DF-4061-B4CD-B35FE02C5751}" srcOrd="8" destOrd="0" presId="urn:microsoft.com/office/officeart/2005/8/layout/process1"/>
    <dgm:cxn modelId="{0A81B05F-2177-4C58-B5CC-68482261DEA9}" type="presParOf" srcId="{343A6278-ADA2-4681-AC1E-8239D511D904}" destId="{17231B7D-DC01-467D-8463-3062BD963862}" srcOrd="9" destOrd="0" presId="urn:microsoft.com/office/officeart/2005/8/layout/process1"/>
    <dgm:cxn modelId="{78F09DA6-C04D-40D4-A0CF-2E129DBA0CFC}" type="presParOf" srcId="{17231B7D-DC01-467D-8463-3062BD963862}" destId="{F04B050C-54FB-4459-B497-D3391A415E7B}" srcOrd="0" destOrd="0" presId="urn:microsoft.com/office/officeart/2005/8/layout/process1"/>
    <dgm:cxn modelId="{03E685C7-E180-49A2-8362-67886A6A93B5}" type="presParOf" srcId="{343A6278-ADA2-4681-AC1E-8239D511D904}" destId="{4383AE3E-6159-42FB-B03C-B91F62FC2577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329B6-98EE-48F8-A1FF-9D8CD83CAB85}">
      <dsp:nvSpPr>
        <dsp:cNvPr id="0" name=""/>
        <dsp:cNvSpPr/>
      </dsp:nvSpPr>
      <dsp:spPr>
        <a:xfrm>
          <a:off x="3534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solidFill>
                <a:schemeClr val="bg1"/>
              </a:solidFill>
              <a:cs typeface="B Nazanin" pitchFamily="2" charset="-78"/>
            </a:rPr>
            <a:t>مقدمه</a:t>
          </a:r>
          <a:endParaRPr lang="en-US" sz="1000" b="1" kern="1200" smtClean="0">
            <a:solidFill>
              <a:schemeClr val="bg1"/>
            </a:solidFill>
            <a:cs typeface="B Nazanin" pitchFamily="2" charset="-78"/>
          </a:endParaRPr>
        </a:p>
      </dsp:txBody>
      <dsp:txXfrm>
        <a:off x="20273" y="16739"/>
        <a:ext cx="870513" cy="538026"/>
      </dsp:txXfrm>
    </dsp:sp>
    <dsp:sp modelId="{0CCB561F-DE8C-408D-A8B5-CF40656A2CC8}">
      <dsp:nvSpPr>
        <dsp:cNvPr id="0" name=""/>
        <dsp:cNvSpPr/>
      </dsp:nvSpPr>
      <dsp:spPr>
        <a:xfrm>
          <a:off x="997925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997925" y="218495"/>
        <a:ext cx="134152" cy="134513"/>
      </dsp:txXfrm>
    </dsp:sp>
    <dsp:sp modelId="{90961BFB-141B-423C-B777-B9D6B9BB7B3E}">
      <dsp:nvSpPr>
        <dsp:cNvPr id="0" name=""/>
        <dsp:cNvSpPr/>
      </dsp:nvSpPr>
      <dsp:spPr>
        <a:xfrm>
          <a:off x="1269122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smtClean="0">
              <a:solidFill>
                <a:schemeClr val="bg1"/>
              </a:solidFill>
              <a:cs typeface="B Nazanin" pitchFamily="2" charset="-78"/>
            </a:rPr>
            <a:t>شناسايي شاخصهای  </a:t>
          </a:r>
          <a:r>
            <a:rPr lang="fa-IR" sz="1100" b="1" kern="1200" dirty="0" smtClean="0">
              <a:solidFill>
                <a:schemeClr val="bg1"/>
              </a:solidFill>
              <a:cs typeface="B Nazanin" pitchFamily="2" charset="-78"/>
            </a:rPr>
            <a:t>موثر</a:t>
          </a:r>
          <a:endParaRPr lang="en-US" sz="1100" b="1" kern="1200" dirty="0">
            <a:solidFill>
              <a:schemeClr val="bg1"/>
            </a:solidFill>
            <a:cs typeface="B Nazanin" pitchFamily="2" charset="-78"/>
          </a:endParaRPr>
        </a:p>
      </dsp:txBody>
      <dsp:txXfrm>
        <a:off x="1285861" y="16739"/>
        <a:ext cx="870513" cy="538026"/>
      </dsp:txXfrm>
    </dsp:sp>
    <dsp:sp modelId="{BF1BC86D-E05B-4C41-B1E6-2836E430549E}">
      <dsp:nvSpPr>
        <dsp:cNvPr id="0" name=""/>
        <dsp:cNvSpPr/>
      </dsp:nvSpPr>
      <dsp:spPr>
        <a:xfrm>
          <a:off x="2263513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2263513" y="218495"/>
        <a:ext cx="134152" cy="134513"/>
      </dsp:txXfrm>
    </dsp:sp>
    <dsp:sp modelId="{991773B4-ECFD-4E8C-8AAB-711EA038E25A}">
      <dsp:nvSpPr>
        <dsp:cNvPr id="0" name=""/>
        <dsp:cNvSpPr/>
      </dsp:nvSpPr>
      <dsp:spPr>
        <a:xfrm>
          <a:off x="2534710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smtClean="0">
              <a:solidFill>
                <a:schemeClr val="bg1"/>
              </a:solidFill>
              <a:cs typeface="B Nazanin" pitchFamily="2" charset="-78"/>
            </a:rPr>
            <a:t>تحليل و بررسي شاخص ها</a:t>
          </a:r>
          <a:endParaRPr lang="en-US" sz="1100" b="1" kern="1200" dirty="0">
            <a:solidFill>
              <a:schemeClr val="bg1"/>
            </a:solidFill>
            <a:cs typeface="B Nazanin" pitchFamily="2" charset="-78"/>
          </a:endParaRPr>
        </a:p>
      </dsp:txBody>
      <dsp:txXfrm>
        <a:off x="2551449" y="16739"/>
        <a:ext cx="870513" cy="538026"/>
      </dsp:txXfrm>
    </dsp:sp>
    <dsp:sp modelId="{53DD6A18-FA7F-4258-AC54-B07816AB85C0}">
      <dsp:nvSpPr>
        <dsp:cNvPr id="0" name=""/>
        <dsp:cNvSpPr/>
      </dsp:nvSpPr>
      <dsp:spPr>
        <a:xfrm>
          <a:off x="3529100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3529100" y="218495"/>
        <a:ext cx="134152" cy="134513"/>
      </dsp:txXfrm>
    </dsp:sp>
    <dsp:sp modelId="{4F58FB00-A527-41E6-B44D-CDAB3C80C2EC}">
      <dsp:nvSpPr>
        <dsp:cNvPr id="0" name=""/>
        <dsp:cNvSpPr/>
      </dsp:nvSpPr>
      <dsp:spPr>
        <a:xfrm>
          <a:off x="3800298" y="0"/>
          <a:ext cx="903991" cy="571504"/>
        </a:xfrm>
        <a:prstGeom prst="roundRect">
          <a:avLst>
            <a:gd name="adj" fmla="val 10000"/>
          </a:avLst>
        </a:prstGeom>
        <a:solidFill>
          <a:schemeClr val="bg1"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solidFill>
                <a:sysClr val="windowText" lastClr="000000"/>
              </a:solidFill>
              <a:cs typeface="B Nazanin" pitchFamily="2" charset="-78"/>
            </a:rPr>
            <a:t>ارزيابي تلفيقي شاخص ها</a:t>
          </a:r>
          <a:endParaRPr lang="en-US" sz="1100" b="1" kern="1200" dirty="0">
            <a:solidFill>
              <a:sysClr val="windowText" lastClr="000000"/>
            </a:solidFill>
            <a:cs typeface="B Nazanin" pitchFamily="2" charset="-78"/>
          </a:endParaRPr>
        </a:p>
      </dsp:txBody>
      <dsp:txXfrm>
        <a:off x="3817037" y="16739"/>
        <a:ext cx="870513" cy="538026"/>
      </dsp:txXfrm>
    </dsp:sp>
    <dsp:sp modelId="{A70F326A-63C1-4CF4-87EC-375E13499663}">
      <dsp:nvSpPr>
        <dsp:cNvPr id="0" name=""/>
        <dsp:cNvSpPr/>
      </dsp:nvSpPr>
      <dsp:spPr>
        <a:xfrm>
          <a:off x="4794688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4794688" y="218495"/>
        <a:ext cx="134152" cy="134513"/>
      </dsp:txXfrm>
    </dsp:sp>
    <dsp:sp modelId="{BF9B67D2-43DF-4061-B4CD-B35FE02C5751}">
      <dsp:nvSpPr>
        <dsp:cNvPr id="0" name=""/>
        <dsp:cNvSpPr/>
      </dsp:nvSpPr>
      <dsp:spPr>
        <a:xfrm>
          <a:off x="5065886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cs typeface="B Nazanin" pitchFamily="2" charset="-78"/>
            </a:rPr>
            <a:t>پهنه بندی و تلفیق  نهایی شاخص ها</a:t>
          </a:r>
          <a:endParaRPr lang="en-US" sz="1100" b="1" kern="1200" dirty="0">
            <a:cs typeface="B Nazanin" pitchFamily="2" charset="-78"/>
          </a:endParaRPr>
        </a:p>
      </dsp:txBody>
      <dsp:txXfrm>
        <a:off x="5082625" y="16739"/>
        <a:ext cx="870513" cy="538026"/>
      </dsp:txXfrm>
    </dsp:sp>
    <dsp:sp modelId="{17231B7D-DC01-467D-8463-3062BD963862}">
      <dsp:nvSpPr>
        <dsp:cNvPr id="0" name=""/>
        <dsp:cNvSpPr/>
      </dsp:nvSpPr>
      <dsp:spPr>
        <a:xfrm>
          <a:off x="6060276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6060276" y="218495"/>
        <a:ext cx="134152" cy="134513"/>
      </dsp:txXfrm>
    </dsp:sp>
    <dsp:sp modelId="{4383AE3E-6159-42FB-B03C-B91F62FC2577}">
      <dsp:nvSpPr>
        <dsp:cNvPr id="0" name=""/>
        <dsp:cNvSpPr/>
      </dsp:nvSpPr>
      <dsp:spPr>
        <a:xfrm>
          <a:off x="6331473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cs typeface="B Nazanin" pitchFamily="2" charset="-78"/>
            </a:rPr>
            <a:t>جمع­بندی نهایی</a:t>
          </a:r>
          <a:endParaRPr lang="en-US" sz="1100" b="1" kern="1200" dirty="0">
            <a:cs typeface="B Nazanin" pitchFamily="2" charset="-78"/>
          </a:endParaRPr>
        </a:p>
      </dsp:txBody>
      <dsp:txXfrm>
        <a:off x="6348212" y="16739"/>
        <a:ext cx="870513" cy="5380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329B6-98EE-48F8-A1FF-9D8CD83CAB85}">
      <dsp:nvSpPr>
        <dsp:cNvPr id="0" name=""/>
        <dsp:cNvSpPr/>
      </dsp:nvSpPr>
      <dsp:spPr>
        <a:xfrm>
          <a:off x="3534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smtClean="0">
              <a:solidFill>
                <a:schemeClr val="bg1"/>
              </a:solidFill>
              <a:cs typeface="B Nazanin" pitchFamily="2" charset="-78"/>
            </a:rPr>
            <a:t>مقدمه</a:t>
          </a:r>
          <a:endParaRPr lang="en-US" sz="1000" b="1" kern="1200" smtClean="0">
            <a:solidFill>
              <a:schemeClr val="bg1"/>
            </a:solidFill>
            <a:cs typeface="B Nazanin" pitchFamily="2" charset="-78"/>
          </a:endParaRPr>
        </a:p>
      </dsp:txBody>
      <dsp:txXfrm>
        <a:off x="20273" y="16739"/>
        <a:ext cx="870513" cy="538026"/>
      </dsp:txXfrm>
    </dsp:sp>
    <dsp:sp modelId="{0CCB561F-DE8C-408D-A8B5-CF40656A2CC8}">
      <dsp:nvSpPr>
        <dsp:cNvPr id="0" name=""/>
        <dsp:cNvSpPr/>
      </dsp:nvSpPr>
      <dsp:spPr>
        <a:xfrm>
          <a:off x="997925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997925" y="218495"/>
        <a:ext cx="134152" cy="134513"/>
      </dsp:txXfrm>
    </dsp:sp>
    <dsp:sp modelId="{90961BFB-141B-423C-B777-B9D6B9BB7B3E}">
      <dsp:nvSpPr>
        <dsp:cNvPr id="0" name=""/>
        <dsp:cNvSpPr/>
      </dsp:nvSpPr>
      <dsp:spPr>
        <a:xfrm>
          <a:off x="1269122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smtClean="0">
              <a:solidFill>
                <a:schemeClr val="bg1"/>
              </a:solidFill>
              <a:cs typeface="B Nazanin" pitchFamily="2" charset="-78"/>
            </a:rPr>
            <a:t>شناسايي شاخصهای  </a:t>
          </a:r>
          <a:r>
            <a:rPr lang="fa-IR" sz="1100" b="1" kern="1200" dirty="0" smtClean="0">
              <a:solidFill>
                <a:schemeClr val="bg1"/>
              </a:solidFill>
              <a:cs typeface="B Nazanin" pitchFamily="2" charset="-78"/>
            </a:rPr>
            <a:t>موثر</a:t>
          </a:r>
          <a:endParaRPr lang="en-US" sz="1100" b="1" kern="1200" dirty="0">
            <a:solidFill>
              <a:schemeClr val="bg1"/>
            </a:solidFill>
            <a:cs typeface="B Nazanin" pitchFamily="2" charset="-78"/>
          </a:endParaRPr>
        </a:p>
      </dsp:txBody>
      <dsp:txXfrm>
        <a:off x="1285861" y="16739"/>
        <a:ext cx="870513" cy="538026"/>
      </dsp:txXfrm>
    </dsp:sp>
    <dsp:sp modelId="{BF1BC86D-E05B-4C41-B1E6-2836E430549E}">
      <dsp:nvSpPr>
        <dsp:cNvPr id="0" name=""/>
        <dsp:cNvSpPr/>
      </dsp:nvSpPr>
      <dsp:spPr>
        <a:xfrm>
          <a:off x="2263513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2263513" y="218495"/>
        <a:ext cx="134152" cy="134513"/>
      </dsp:txXfrm>
    </dsp:sp>
    <dsp:sp modelId="{991773B4-ECFD-4E8C-8AAB-711EA038E25A}">
      <dsp:nvSpPr>
        <dsp:cNvPr id="0" name=""/>
        <dsp:cNvSpPr/>
      </dsp:nvSpPr>
      <dsp:spPr>
        <a:xfrm>
          <a:off x="2534710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smtClean="0">
              <a:solidFill>
                <a:schemeClr val="bg1"/>
              </a:solidFill>
              <a:cs typeface="B Nazanin" pitchFamily="2" charset="-78"/>
            </a:rPr>
            <a:t>تحليل و بررسي شاخص ها</a:t>
          </a:r>
          <a:endParaRPr lang="en-US" sz="1100" b="1" kern="1200" dirty="0">
            <a:solidFill>
              <a:schemeClr val="bg1"/>
            </a:solidFill>
            <a:cs typeface="B Nazanin" pitchFamily="2" charset="-78"/>
          </a:endParaRPr>
        </a:p>
      </dsp:txBody>
      <dsp:txXfrm>
        <a:off x="2551449" y="16739"/>
        <a:ext cx="870513" cy="538026"/>
      </dsp:txXfrm>
    </dsp:sp>
    <dsp:sp modelId="{53DD6A18-FA7F-4258-AC54-B07816AB85C0}">
      <dsp:nvSpPr>
        <dsp:cNvPr id="0" name=""/>
        <dsp:cNvSpPr/>
      </dsp:nvSpPr>
      <dsp:spPr>
        <a:xfrm>
          <a:off x="3529100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3529100" y="218495"/>
        <a:ext cx="134152" cy="134513"/>
      </dsp:txXfrm>
    </dsp:sp>
    <dsp:sp modelId="{4F58FB00-A527-41E6-B44D-CDAB3C80C2EC}">
      <dsp:nvSpPr>
        <dsp:cNvPr id="0" name=""/>
        <dsp:cNvSpPr/>
      </dsp:nvSpPr>
      <dsp:spPr>
        <a:xfrm>
          <a:off x="3800298" y="0"/>
          <a:ext cx="903991" cy="571504"/>
        </a:xfrm>
        <a:prstGeom prst="roundRect">
          <a:avLst>
            <a:gd name="adj" fmla="val 10000"/>
          </a:avLst>
        </a:prstGeom>
        <a:solidFill>
          <a:schemeClr val="bg1"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solidFill>
                <a:sysClr val="windowText" lastClr="000000"/>
              </a:solidFill>
              <a:cs typeface="B Nazanin" pitchFamily="2" charset="-78"/>
            </a:rPr>
            <a:t>ارزيابي تلفيقي شاخص ها</a:t>
          </a:r>
          <a:endParaRPr lang="en-US" sz="1100" b="1" kern="1200" dirty="0">
            <a:solidFill>
              <a:sysClr val="windowText" lastClr="000000"/>
            </a:solidFill>
            <a:cs typeface="B Nazanin" pitchFamily="2" charset="-78"/>
          </a:endParaRPr>
        </a:p>
      </dsp:txBody>
      <dsp:txXfrm>
        <a:off x="3817037" y="16739"/>
        <a:ext cx="870513" cy="538026"/>
      </dsp:txXfrm>
    </dsp:sp>
    <dsp:sp modelId="{A70F326A-63C1-4CF4-87EC-375E13499663}">
      <dsp:nvSpPr>
        <dsp:cNvPr id="0" name=""/>
        <dsp:cNvSpPr/>
      </dsp:nvSpPr>
      <dsp:spPr>
        <a:xfrm>
          <a:off x="4794688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4794688" y="218495"/>
        <a:ext cx="134152" cy="134513"/>
      </dsp:txXfrm>
    </dsp:sp>
    <dsp:sp modelId="{BF9B67D2-43DF-4061-B4CD-B35FE02C5751}">
      <dsp:nvSpPr>
        <dsp:cNvPr id="0" name=""/>
        <dsp:cNvSpPr/>
      </dsp:nvSpPr>
      <dsp:spPr>
        <a:xfrm>
          <a:off x="5065886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cs typeface="B Nazanin" pitchFamily="2" charset="-78"/>
            </a:rPr>
            <a:t>پهنه بندی و تلفیق  نهایی شاخص ها</a:t>
          </a:r>
          <a:endParaRPr lang="en-US" sz="1100" b="1" kern="1200" dirty="0">
            <a:cs typeface="B Nazanin" pitchFamily="2" charset="-78"/>
          </a:endParaRPr>
        </a:p>
      </dsp:txBody>
      <dsp:txXfrm>
        <a:off x="5082625" y="16739"/>
        <a:ext cx="870513" cy="538026"/>
      </dsp:txXfrm>
    </dsp:sp>
    <dsp:sp modelId="{17231B7D-DC01-467D-8463-3062BD963862}">
      <dsp:nvSpPr>
        <dsp:cNvPr id="0" name=""/>
        <dsp:cNvSpPr/>
      </dsp:nvSpPr>
      <dsp:spPr>
        <a:xfrm>
          <a:off x="6060276" y="173657"/>
          <a:ext cx="191646" cy="224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50000"/>
            <a:alpha val="81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accent1">
                <a:lumMod val="50000"/>
              </a:schemeClr>
            </a:solidFill>
            <a:cs typeface="B Nazanin" pitchFamily="2" charset="-78"/>
          </a:endParaRPr>
        </a:p>
      </dsp:txBody>
      <dsp:txXfrm>
        <a:off x="6060276" y="218495"/>
        <a:ext cx="134152" cy="134513"/>
      </dsp:txXfrm>
    </dsp:sp>
    <dsp:sp modelId="{4383AE3E-6159-42FB-B03C-B91F62FC2577}">
      <dsp:nvSpPr>
        <dsp:cNvPr id="0" name=""/>
        <dsp:cNvSpPr/>
      </dsp:nvSpPr>
      <dsp:spPr>
        <a:xfrm>
          <a:off x="6331473" y="0"/>
          <a:ext cx="903991" cy="571504"/>
        </a:xfrm>
        <a:prstGeom prst="roundRect">
          <a:avLst>
            <a:gd name="adj" fmla="val 10000"/>
          </a:avLst>
        </a:prstGeom>
        <a:solidFill>
          <a:schemeClr val="accent5">
            <a:lumMod val="75000"/>
            <a:alpha val="81000"/>
          </a:schemeClr>
        </a:solidFill>
        <a:ln w="19050" cap="flat" cmpd="sng" algn="ctr">
          <a:solidFill>
            <a:schemeClr val="accent5">
              <a:lumMod val="7500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b="1" kern="1200" dirty="0" smtClean="0">
              <a:cs typeface="B Nazanin" pitchFamily="2" charset="-78"/>
            </a:rPr>
            <a:t>جمع­بندی نهایی</a:t>
          </a:r>
          <a:endParaRPr lang="en-US" sz="1100" b="1" kern="1200" dirty="0">
            <a:cs typeface="B Nazanin" pitchFamily="2" charset="-78"/>
          </a:endParaRPr>
        </a:p>
      </dsp:txBody>
      <dsp:txXfrm>
        <a:off x="6348212" y="16739"/>
        <a:ext cx="870513" cy="538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FE01D6-393F-49D7-8B4E-C1A83AC7951A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6FA878B-8981-46E8-9444-098BFF3B5F80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1460249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B23A6F-1976-48FF-96BD-C05DE7B3933A}" type="slidenum">
              <a:rPr lang="en-US" altLang="fa-IR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501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DCBD308-B9B3-4EF7-8154-2C75E8F32DE5}" type="slidenum">
              <a:rPr lang="en-US" altLang="fa-IR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66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0F04B0-EFAD-438B-A83C-65F71A9E1434}" type="slidenum">
              <a:rPr lang="en-US" altLang="fa-IR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870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9C8BCD-BEBF-43C1-A49B-9467E08EB7F7}" type="slidenum">
              <a:rPr lang="en-US" altLang="fa-IR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432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262FCF-1464-4F00-834E-618B8ED50B03}" type="slidenum">
              <a:rPr lang="en-US" altLang="fa-IR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588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963E2F1-B7D1-405B-BCB1-9BA8B263DD15}" type="slidenum">
              <a:rPr lang="en-US" altLang="fa-IR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251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F2ACD9-86FF-45B1-8723-0DFF4B4F9640}" type="slidenum">
              <a:rPr lang="en-US" altLang="fa-IR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606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C05DFC-FDB7-416F-884D-76A5BB16C01B}" type="slidenum">
              <a:rPr lang="en-US" altLang="fa-IR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48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fa-IR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7DF272-461E-4150-9C82-FC4A0A96BE6E}" type="slidenum">
              <a:rPr lang="en-US" altLang="fa-IR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338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E3BF3-D80C-43EB-8C28-5CECAB507C99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C675A5-0927-4638-A302-6397C2B0C87D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6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C7B2C-1BAF-4794-BBCC-6962BDB5C409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C4DF5-7DB1-42FF-9DC0-F0237C7E0330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128924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5F955-ACF4-431F-9762-A5AE4CAAC089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B2A90-0044-448F-BBE2-8635366453AA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2405668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D19BF-542C-47A9-99C2-81CDB1A88CF8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03164-BE24-4230-9714-638161D31CB2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403072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F78B3-5D16-4FBE-95FB-FF05D7D271D4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6FBDC2D-5166-4806-B8B2-D094205BAE98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01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925C-6706-4E04-BC51-90A751637F0D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917D15AD-653B-4D47-85A0-C3D1C965120F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230287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79753-7A05-4EA8-9E9B-D9289263672B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13977DF-382A-4A37-ADA4-2D1F997BC480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94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42699-B062-430C-B1BA-A830617ED178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CAD0B-A8D7-4CA2-BA11-EE5704D64B9B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723409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11CC5-C4E3-49D3-BC50-79601020389B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F64BC-414D-46DA-ADE5-FD58CCAA66CC}" type="slidenum">
              <a:rPr lang="en-US" altLang="fa-IR"/>
              <a:pPr/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4064617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C1E0B-A07D-4D04-8FA5-359A2F26507F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813DE4-73CE-4B82-8CB3-DC1523398464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20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41AD6-2A29-4FEE-A250-C64254440AFF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CDFBAC-9FC8-4BAA-B717-1E1D3BCEF031}" type="slidenum">
              <a:rPr lang="en-US" altLang="fa-IR"/>
              <a:pPr/>
              <a:t>‹#›</a:t>
            </a:fld>
            <a:endParaRPr lang="en-US" altLang="fa-IR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4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E8A897B-6EAF-4082-A988-91B1B32A1DF0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9144" numCol="1" anchor="b" anchorCtr="0" compatLnSpc="1">
            <a:prstTxWarp prst="textNoShape">
              <a:avLst/>
            </a:prstTxWarp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fld id="{2B6F076D-CB60-4580-9FD3-EFF8A0CAE2CD}" type="slidenum">
              <a:rPr lang="en-US" altLang="fa-IR"/>
              <a:pPr/>
              <a:t>‹#›</a:t>
            </a:fld>
            <a:endParaRPr lang="en-US" altLang="fa-I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693" r:id="rId2"/>
    <p:sldLayoutId id="2147483700" r:id="rId3"/>
    <p:sldLayoutId id="2147483694" r:id="rId4"/>
    <p:sldLayoutId id="2147483701" r:id="rId5"/>
    <p:sldLayoutId id="2147483695" r:id="rId6"/>
    <p:sldLayoutId id="2147483696" r:id="rId7"/>
    <p:sldLayoutId id="2147483702" r:id="rId8"/>
    <p:sldLayoutId id="2147483703" r:id="rId9"/>
    <p:sldLayoutId id="2147483697" r:id="rId10"/>
    <p:sldLayoutId id="214748369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12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19200" y="1854200"/>
            <a:ext cx="7543800" cy="215265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a-IR" dirty="0" smtClean="0">
                <a:cs typeface="B Homa" pitchFamily="2" charset="-78"/>
              </a:rPr>
              <a:t>بررسی کلی حوزه پیشنهادی</a:t>
            </a:r>
            <a:endParaRPr lang="en-US" dirty="0">
              <a:cs typeface="B Homa" pitchFamily="2" charset="-78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819400" y="3321050"/>
            <a:ext cx="6172200" cy="685800"/>
          </a:xfrm>
          <a:prstGeom prst="rect">
            <a:avLst/>
          </a:prstGeom>
        </p:spPr>
        <p:txBody>
          <a:bodyPr/>
          <a:lstStyle>
            <a:lvl1pPr marL="273050" indent="-255588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39763" indent="-255588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4888" indent="-255588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5588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4650" indent="-255588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a-IR" dirty="0" smtClean="0">
                <a:cs typeface="B Homa" pitchFamily="2" charset="-78"/>
              </a:rPr>
              <a:t>محدوده مرکزی شهر مشهد</a:t>
            </a:r>
            <a:endParaRPr lang="en-US" dirty="0"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14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" t="1569" r="2924" b="4980"/>
          <a:stretch>
            <a:fillRect/>
          </a:stretch>
        </p:blipFill>
        <p:spPr bwMode="auto">
          <a:xfrm>
            <a:off x="1600200" y="-134938"/>
            <a:ext cx="5276850" cy="729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-32" y="222000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محدوده </a:t>
            </a: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بافت های فرسوده شهر مشهد – مصوب کمیسیون ماده </a:t>
            </a: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5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629681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15206" y="762000"/>
            <a:ext cx="1785918" cy="133882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>
                <a:ln w="3175">
                  <a:solidFill>
                    <a:schemeClr val="tx1"/>
                  </a:solidFill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n-lt"/>
                <a:cs typeface="B Titr" pitchFamily="2" charset="-78"/>
              </a:rPr>
              <a:t>شاخص های ارزیابی سطح کیفی سکونت</a:t>
            </a:r>
            <a:endParaRPr lang="en-US" b="1" dirty="0">
              <a:ln w="3175">
                <a:solidFill>
                  <a:schemeClr val="tx1"/>
                </a:solidFill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path path="circle">
                  <a:fillToRect l="100000" b="100000"/>
                </a:path>
              </a:gradFill>
              <a:latin typeface="+mn-lt"/>
              <a:cs typeface="B Titr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شناسایی شاخص های موثر در ارزیابی</a:t>
            </a:r>
            <a:endParaRPr lang="en-US" sz="240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81000" y="1600200"/>
            <a:ext cx="6096000" cy="990600"/>
            <a:chOff x="624" y="1152"/>
            <a:chExt cx="4080" cy="720"/>
          </a:xfrm>
        </p:grpSpPr>
        <p:sp>
          <p:nvSpPr>
            <p:cNvPr id="3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B Nazanin" pitchFamily="2" charset="-78"/>
              </a:endParaRPr>
            </a:p>
          </p:txBody>
        </p:sp>
        <p:grpSp>
          <p:nvGrpSpPr>
            <p:cNvPr id="17433" name="Group 9"/>
            <p:cNvGrpSpPr>
              <a:grpSpLocks/>
            </p:cNvGrpSpPr>
            <p:nvPr/>
          </p:nvGrpSpPr>
          <p:grpSpPr bwMode="auto">
            <a:xfrm>
              <a:off x="1292" y="1296"/>
              <a:ext cx="623" cy="96"/>
              <a:chOff x="2003" y="3439"/>
              <a:chExt cx="468" cy="244"/>
            </a:xfrm>
          </p:grpSpPr>
          <p:sp>
            <p:nvSpPr>
              <p:cNvPr id="17447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5pPr>
                <a:lvl6pPr marL="25146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6pPr>
                <a:lvl7pPr marL="29718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7pPr>
                <a:lvl8pPr marL="34290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8pPr>
                <a:lvl9pPr marL="38862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a-IR" altLang="fa-IR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448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5pPr>
                <a:lvl6pPr marL="25146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6pPr>
                <a:lvl7pPr marL="29718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7pPr>
                <a:lvl8pPr marL="34290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8pPr>
                <a:lvl9pPr marL="38862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a-IR" altLang="fa-IR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B Nazanin" pitchFamily="2" charset="-78"/>
                </a:endParaRPr>
              </a:p>
            </p:txBody>
          </p:sp>
          <p:sp>
            <p:nvSpPr>
              <p:cNvPr id="64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70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B Nazanin" pitchFamily="2" charset="-78"/>
                </a:endParaRPr>
              </a:p>
            </p:txBody>
          </p:sp>
        </p:grpSp>
        <p:sp>
          <p:nvSpPr>
            <p:cNvPr id="40" name="Rectangle 14"/>
            <p:cNvSpPr>
              <a:spLocks noChangeArrowheads="1"/>
            </p:cNvSpPr>
            <p:nvPr/>
          </p:nvSpPr>
          <p:spPr bwMode="gray">
            <a:xfrm rot="3419336">
              <a:off x="1776" y="1151"/>
              <a:ext cx="672" cy="674"/>
            </a:xfrm>
            <a:prstGeom prst="rect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B Nazanin" pitchFamily="2" charset="-78"/>
              </a:endParaRPr>
            </a:p>
          </p:txBody>
        </p:sp>
        <p:grpSp>
          <p:nvGrpSpPr>
            <p:cNvPr id="17435" name="Group 15"/>
            <p:cNvGrpSpPr>
              <a:grpSpLocks/>
            </p:cNvGrpSpPr>
            <p:nvPr/>
          </p:nvGrpSpPr>
          <p:grpSpPr bwMode="auto">
            <a:xfrm>
              <a:off x="2444" y="1296"/>
              <a:ext cx="623" cy="96"/>
              <a:chOff x="2003" y="3439"/>
              <a:chExt cx="468" cy="244"/>
            </a:xfrm>
          </p:grpSpPr>
          <p:sp>
            <p:nvSpPr>
              <p:cNvPr id="17443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5pPr>
                <a:lvl6pPr marL="25146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6pPr>
                <a:lvl7pPr marL="29718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7pPr>
                <a:lvl8pPr marL="34290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8pPr>
                <a:lvl9pPr marL="38862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a-IR" altLang="fa-IR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444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5pPr>
                <a:lvl6pPr marL="25146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6pPr>
                <a:lvl7pPr marL="29718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7pPr>
                <a:lvl8pPr marL="34290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8pPr>
                <a:lvl9pPr marL="38862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a-IR" altLang="fa-IR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B Nazanin" pitchFamily="2" charset="-78"/>
                </a:endParaRPr>
              </a:p>
            </p:txBody>
          </p:sp>
          <p:sp>
            <p:nvSpPr>
              <p:cNvPr id="60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70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B Nazanin" pitchFamily="2" charset="-78"/>
                </a:endParaRPr>
              </a:p>
            </p:txBody>
          </p:sp>
        </p:grpSp>
        <p:sp>
          <p:nvSpPr>
            <p:cNvPr id="50" name="Rectangle 20"/>
            <p:cNvSpPr>
              <a:spLocks noChangeArrowheads="1"/>
            </p:cNvSpPr>
            <p:nvPr/>
          </p:nvSpPr>
          <p:spPr bwMode="gray">
            <a:xfrm rot="3419336">
              <a:off x="2880" y="1151"/>
              <a:ext cx="672" cy="674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B Nazanin" pitchFamily="2" charset="-78"/>
              </a:endParaRPr>
            </a:p>
          </p:txBody>
        </p:sp>
        <p:grpSp>
          <p:nvGrpSpPr>
            <p:cNvPr id="17437" name="Group 21"/>
            <p:cNvGrpSpPr>
              <a:grpSpLocks/>
            </p:cNvGrpSpPr>
            <p:nvPr/>
          </p:nvGrpSpPr>
          <p:grpSpPr bwMode="auto">
            <a:xfrm>
              <a:off x="3605" y="1296"/>
              <a:ext cx="817" cy="96"/>
              <a:chOff x="2003" y="3439"/>
              <a:chExt cx="468" cy="244"/>
            </a:xfrm>
          </p:grpSpPr>
          <p:sp>
            <p:nvSpPr>
              <p:cNvPr id="17439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5pPr>
                <a:lvl6pPr marL="25146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6pPr>
                <a:lvl7pPr marL="29718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7pPr>
                <a:lvl8pPr marL="34290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8pPr>
                <a:lvl9pPr marL="38862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a-IR" altLang="fa-IR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440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5pPr>
                <a:lvl6pPr marL="25146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6pPr>
                <a:lvl7pPr marL="29718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7pPr>
                <a:lvl8pPr marL="34290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8pPr>
                <a:lvl9pPr marL="3886200" indent="-228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a-IR" altLang="fa-IR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B Nazanin" pitchFamily="2" charset="-78"/>
                </a:endParaRPr>
              </a:p>
            </p:txBody>
          </p:sp>
          <p:sp>
            <p:nvSpPr>
              <p:cNvPr id="56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70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B Nazanin" pitchFamily="2" charset="-78"/>
                </a:endParaRPr>
              </a:p>
            </p:txBody>
          </p:sp>
        </p:grpSp>
        <p:sp>
          <p:nvSpPr>
            <p:cNvPr id="52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  <a:cs typeface="B Nazanin" pitchFamily="2" charset="-78"/>
              </a:endParaRPr>
            </a:p>
          </p:txBody>
        </p:sp>
      </p:grpSp>
      <p:sp>
        <p:nvSpPr>
          <p:cNvPr id="65" name="Rectangle 27"/>
          <p:cNvSpPr>
            <a:spLocks noChangeArrowheads="1"/>
          </p:cNvSpPr>
          <p:nvPr/>
        </p:nvSpPr>
        <p:spPr bwMode="gray">
          <a:xfrm>
            <a:off x="539750" y="1919288"/>
            <a:ext cx="723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>
                <a:solidFill>
                  <a:schemeClr val="bg1"/>
                </a:solidFill>
                <a:cs typeface="B Nazanin" panose="00000400000000000000" pitchFamily="2" charset="-78"/>
              </a:rPr>
              <a:t>محیطی</a:t>
            </a:r>
            <a:endParaRPr lang="en-US" altLang="fa-IR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Rectangle 28"/>
          <p:cNvSpPr>
            <a:spLocks noChangeArrowheads="1"/>
          </p:cNvSpPr>
          <p:nvPr/>
        </p:nvSpPr>
        <p:spPr bwMode="gray">
          <a:xfrm>
            <a:off x="2247900" y="1868488"/>
            <a:ext cx="1060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>
                <a:solidFill>
                  <a:schemeClr val="bg1"/>
                </a:solidFill>
                <a:cs typeface="B Nazanin" panose="00000400000000000000" pitchFamily="2" charset="-78"/>
              </a:rPr>
              <a:t>اقتصادي و اجتماعي</a:t>
            </a:r>
            <a:endParaRPr lang="en-US" altLang="fa-IR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7" name="Rectangle 29"/>
          <p:cNvSpPr>
            <a:spLocks noChangeArrowheads="1"/>
          </p:cNvSpPr>
          <p:nvPr/>
        </p:nvSpPr>
        <p:spPr bwMode="gray">
          <a:xfrm>
            <a:off x="3892550" y="1919288"/>
            <a:ext cx="8429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>
                <a:solidFill>
                  <a:schemeClr val="bg1"/>
                </a:solidFill>
                <a:cs typeface="B Nazanin" panose="00000400000000000000" pitchFamily="2" charset="-78"/>
              </a:rPr>
              <a:t>عملكردي</a:t>
            </a:r>
            <a:endParaRPr lang="en-US" altLang="fa-IR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2" name="Rectangle 30"/>
          <p:cNvSpPr>
            <a:spLocks noChangeArrowheads="1"/>
          </p:cNvSpPr>
          <p:nvPr/>
        </p:nvSpPr>
        <p:spPr bwMode="gray">
          <a:xfrm>
            <a:off x="5645150" y="1919288"/>
            <a:ext cx="690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rtl="1" eaLnBrk="1" hangingPunct="1"/>
            <a:r>
              <a:rPr lang="fa-IR" altLang="fa-IR">
                <a:solidFill>
                  <a:schemeClr val="bg1"/>
                </a:solidFill>
                <a:cs typeface="B Nazanin" panose="00000400000000000000" pitchFamily="2" charset="-78"/>
              </a:rPr>
              <a:t>كالبدي</a:t>
            </a:r>
            <a:endParaRPr lang="en-US" altLang="fa-IR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7" name="Rectangle 34"/>
          <p:cNvSpPr>
            <a:spLocks noChangeArrowheads="1"/>
          </p:cNvSpPr>
          <p:nvPr/>
        </p:nvSpPr>
        <p:spPr bwMode="auto">
          <a:xfrm>
            <a:off x="5562600" y="2895600"/>
            <a:ext cx="1371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نفوذپذيري بافت</a:t>
            </a:r>
            <a:endParaRPr lang="en-US" sz="1400" b="1">
              <a:latin typeface="+mn-lt"/>
              <a:cs typeface="B Nazanin" pitchFamily="2" charset="-78"/>
            </a:endParaRPr>
          </a:p>
          <a:p>
            <a:pPr algn="just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دانه‎بندي بافت</a:t>
            </a:r>
            <a:endParaRPr lang="en-US" sz="1400" b="1">
              <a:latin typeface="+mn-lt"/>
              <a:cs typeface="B Nazanin" pitchFamily="2" charset="-78"/>
            </a:endParaRPr>
          </a:p>
          <a:p>
            <a:pPr algn="just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كيفيت ابنیه </a:t>
            </a:r>
            <a:endParaRPr lang="en-US" sz="1400" b="1">
              <a:latin typeface="+mn-lt"/>
              <a:cs typeface="B Nazanin" pitchFamily="2" charset="-78"/>
            </a:endParaRPr>
          </a:p>
          <a:p>
            <a:pPr algn="just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تراكم كالبدي </a:t>
            </a:r>
            <a:endParaRPr lang="en-US" sz="1400" b="1">
              <a:latin typeface="+mn-lt"/>
              <a:cs typeface="B Nazanin" pitchFamily="2" charset="-78"/>
            </a:endParaRPr>
          </a:p>
        </p:txBody>
      </p:sp>
      <p:sp>
        <p:nvSpPr>
          <p:cNvPr id="78" name="Rectangle 34"/>
          <p:cNvSpPr>
            <a:spLocks noChangeArrowheads="1"/>
          </p:cNvSpPr>
          <p:nvPr/>
        </p:nvSpPr>
        <p:spPr bwMode="auto">
          <a:xfrm>
            <a:off x="3886200" y="2971800"/>
            <a:ext cx="13716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ميزان دسترسي به خدمات رفاهي در رده محلي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حضور فعاليت‎هاي ناسازگار كوچك مقياس و تركيب شده با بافت مسكوني در محله 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endParaRPr lang="en-US" sz="1400" b="1">
              <a:latin typeface="+mn-lt"/>
              <a:cs typeface="B Nazanin" pitchFamily="2" charset="-78"/>
            </a:endParaRPr>
          </a:p>
        </p:txBody>
      </p:sp>
      <p:sp>
        <p:nvSpPr>
          <p:cNvPr id="79" name="Rectangle 34"/>
          <p:cNvSpPr>
            <a:spLocks noChangeArrowheads="1"/>
          </p:cNvSpPr>
          <p:nvPr/>
        </p:nvSpPr>
        <p:spPr bwMode="auto">
          <a:xfrm>
            <a:off x="2057400" y="2895600"/>
            <a:ext cx="14478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خانوار در واحد مسكوني 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سرانه زیر بنای مسکونی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نرخ باسوادی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جرم و خشونت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نرخ بیکاری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میزان مشارکت اقتصادی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بارتکفل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مهاجرت</a:t>
            </a:r>
            <a:endParaRPr lang="en-US" sz="1400">
              <a:latin typeface="+mn-lt"/>
              <a:cs typeface="+mn-cs"/>
            </a:endParaRPr>
          </a:p>
        </p:txBody>
      </p:sp>
      <p:sp>
        <p:nvSpPr>
          <p:cNvPr id="81" name="Rectangle 34"/>
          <p:cNvSpPr>
            <a:spLocks noChangeArrowheads="1"/>
          </p:cNvSpPr>
          <p:nvPr/>
        </p:nvSpPr>
        <p:spPr bwMode="auto">
          <a:xfrm>
            <a:off x="381000" y="2935288"/>
            <a:ext cx="1371600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آلودگی هوا 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کیفیت آب 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آلودگی صوتی </a:t>
            </a:r>
            <a:endParaRPr lang="en-US" sz="1400" b="1">
              <a:latin typeface="+mn-lt"/>
              <a:cs typeface="B Nazanin" pitchFamily="2" charset="-78"/>
            </a:endParaRPr>
          </a:p>
          <a:p>
            <a:pPr marL="177800" indent="-177800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80000"/>
              <a:buFont typeface="Wingdings" pitchFamily="2" charset="2"/>
              <a:buChar char="v"/>
              <a:defRPr/>
            </a:pPr>
            <a:r>
              <a:rPr lang="fa-IR" sz="1400" b="1">
                <a:latin typeface="+mn-lt"/>
                <a:cs typeface="B Nazanin" pitchFamily="2" charset="-78"/>
              </a:rPr>
              <a:t>پوشش شبکه جمع آوری فاضلاب </a:t>
            </a:r>
            <a:endParaRPr lang="en-US" sz="1400" b="1">
              <a:latin typeface="+mn-lt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72" grpId="0"/>
      <p:bldP spid="77" grpId="0"/>
      <p:bldP spid="78" grpId="0"/>
      <p:bldP spid="79" grpId="0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pic>
        <p:nvPicPr>
          <p:cNvPr id="18446" name="Picture 5" descr="1143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" t="1544" r="3017" b="5057"/>
          <a:stretch>
            <a:fillRect/>
          </a:stretch>
        </p:blipFill>
        <p:spPr bwMode="auto">
          <a:xfrm>
            <a:off x="838200" y="514350"/>
            <a:ext cx="4578350" cy="633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Rectangle 2"/>
          <p:cNvSpPr>
            <a:spLocks noChangeArrowheads="1"/>
          </p:cNvSpPr>
          <p:nvPr/>
        </p:nvSpPr>
        <p:spPr bwMode="auto">
          <a:xfrm>
            <a:off x="7215188" y="685800"/>
            <a:ext cx="1936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تحلیل بافت فرسوده حوزه مرکزی شهر بر اساس شاخص های کالبدی</a:t>
            </a:r>
            <a:endParaRPr lang="en-US" altLang="fa-IR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9470" name="Rectangle 2"/>
          <p:cNvSpPr>
            <a:spLocks noChangeArrowheads="1"/>
          </p:cNvSpPr>
          <p:nvPr/>
        </p:nvSpPr>
        <p:spPr bwMode="auto">
          <a:xfrm>
            <a:off x="7215188" y="685800"/>
            <a:ext cx="1936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تحلیل بافت فرسوده حوزه مرکزی شهر بر اساس شاخص های</a:t>
            </a:r>
            <a:r>
              <a:rPr lang="fa-IR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 اجتماعی</a:t>
            </a:r>
            <a:endParaRPr lang="en-US" altLang="fa-IR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9471" name="Picture 6" descr="1143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" t="1575" r="3117" b="5116"/>
          <a:stretch>
            <a:fillRect/>
          </a:stretch>
        </p:blipFill>
        <p:spPr bwMode="auto">
          <a:xfrm>
            <a:off x="715963" y="512763"/>
            <a:ext cx="4541837" cy="627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20494" name="Rectangle 2"/>
          <p:cNvSpPr>
            <a:spLocks noChangeArrowheads="1"/>
          </p:cNvSpPr>
          <p:nvPr/>
        </p:nvSpPr>
        <p:spPr bwMode="auto">
          <a:xfrm>
            <a:off x="7215188" y="685800"/>
            <a:ext cx="1936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تحلیل بافت فرسوده حوزه مرکزی شهر بر اساس شاخص های</a:t>
            </a:r>
            <a:r>
              <a:rPr lang="fa-IR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 زیست محیطی</a:t>
            </a:r>
            <a:endParaRPr lang="en-US" altLang="fa-IR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0495" name="Picture 7" descr="1143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" t="1569" r="3151" b="5067"/>
          <a:stretch>
            <a:fillRect/>
          </a:stretch>
        </p:blipFill>
        <p:spPr bwMode="auto">
          <a:xfrm>
            <a:off x="1143000" y="550863"/>
            <a:ext cx="4567238" cy="634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21518" name="Rectangle 2"/>
          <p:cNvSpPr>
            <a:spLocks noChangeArrowheads="1"/>
          </p:cNvSpPr>
          <p:nvPr/>
        </p:nvSpPr>
        <p:spPr bwMode="auto">
          <a:xfrm>
            <a:off x="7215188" y="685800"/>
            <a:ext cx="1936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تحلیل بافت فرسوده حوزه مرکزی شهر بر اساس شاخص های</a:t>
            </a:r>
            <a:r>
              <a:rPr lang="fa-IR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 عملکردی</a:t>
            </a:r>
            <a:endParaRPr lang="en-US" altLang="fa-IR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519" name="Picture 8" descr="1143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" t="1611" r="3102" b="4994"/>
          <a:stretch>
            <a:fillRect/>
          </a:stretch>
        </p:blipFill>
        <p:spPr bwMode="auto">
          <a:xfrm>
            <a:off x="985838" y="473075"/>
            <a:ext cx="4605337" cy="637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6000750"/>
            <a:ext cx="7643813" cy="857250"/>
          </a:xfrm>
          <a:prstGeom prst="rect">
            <a:avLst/>
          </a:prstGeom>
          <a:solidFill>
            <a:srgbClr val="CCFFFF">
              <a:alpha val="72941"/>
            </a:srgb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215206" y="762000"/>
            <a:ext cx="1785918" cy="171970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>
                <a:ln w="3175">
                  <a:solidFill>
                    <a:schemeClr val="tx1"/>
                  </a:solidFill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n-lt"/>
                <a:cs typeface="B Titr" pitchFamily="2" charset="-78"/>
              </a:rPr>
              <a:t>وزن نسبی گروه شاخص ها</a:t>
            </a:r>
          </a:p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b="1">
              <a:ln w="3175">
                <a:solidFill>
                  <a:schemeClr val="tx1"/>
                </a:solidFill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path path="circle">
                  <a:fillToRect l="100000" b="100000"/>
                </a:path>
              </a:gradFill>
              <a:latin typeface="+mn-lt"/>
              <a:cs typeface="B Titr" pitchFamily="2" charset="-78"/>
            </a:endParaRPr>
          </a:p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>
                <a:ln w="3175">
                  <a:solidFill>
                    <a:schemeClr val="tx1"/>
                  </a:solidFill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n-lt"/>
                <a:cs typeface="B Titr" pitchFamily="2" charset="-78"/>
              </a:rPr>
              <a:t> </a:t>
            </a:r>
            <a:endParaRPr lang="en-US" sz="1600" b="1">
              <a:latin typeface="+mn-lt"/>
              <a:cs typeface="B Nazanin" pitchFamily="2" charset="-78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53118" y="6041384"/>
            <a:ext cx="765270" cy="736494"/>
            <a:chOff x="244144" y="6072206"/>
            <a:chExt cx="571984" cy="550476"/>
          </a:xfrm>
          <a:effectLst>
            <a:outerShdw blurRad="50800" dist="381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grpSpPr>
        <p:sp>
          <p:nvSpPr>
            <p:cNvPr id="6" name="Rectangle 5"/>
            <p:cNvSpPr/>
            <p:nvPr/>
          </p:nvSpPr>
          <p:spPr>
            <a:xfrm>
              <a:off x="244144" y="6072206"/>
              <a:ext cx="571984" cy="55047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9525">
              <a:noFill/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1" name="Picture 11" descr="Untitled-1 copy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rgbClr val="00000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03601" y="6133642"/>
              <a:ext cx="407773" cy="429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matte"/>
          </p:spPr>
        </p:pic>
      </p:grpSp>
      <p:cxnSp>
        <p:nvCxnSpPr>
          <p:cNvPr id="15" name="Straight Connector 14"/>
          <p:cNvCxnSpPr/>
          <p:nvPr/>
        </p:nvCxnSpPr>
        <p:spPr>
          <a:xfrm rot="5400000">
            <a:off x="639763" y="6426200"/>
            <a:ext cx="863600" cy="0"/>
          </a:xfrm>
          <a:prstGeom prst="line">
            <a:avLst/>
          </a:prstGeom>
          <a:ln w="53975" cmpd="dbl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graphicFrame>
        <p:nvGraphicFramePr>
          <p:cNvPr id="24" name="Diagram 23"/>
          <p:cNvGraphicFramePr/>
          <p:nvPr/>
        </p:nvGraphicFramePr>
        <p:xfrm>
          <a:off x="1295400" y="6136004"/>
          <a:ext cx="723900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2133600" y="2133600"/>
          <a:ext cx="3657600" cy="1881188"/>
        </p:xfrm>
        <a:graphic>
          <a:graphicData uri="http://schemas.openxmlformats.org/drawingml/2006/table">
            <a:tbl>
              <a:tblPr rtl="1"/>
              <a:tblGrid>
                <a:gridCol w="1751642"/>
                <a:gridCol w="1905958"/>
              </a:tblGrid>
              <a:tr h="373188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وزن </a:t>
                      </a:r>
                      <a:r>
                        <a:rPr lang="ar-SA" sz="16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اهمیت گروه شاخص ها نسبت به یکدیگر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0664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کالبدی</a:t>
                      </a:r>
                      <a:endParaRPr lang="en-US" sz="14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0.627</a:t>
                      </a:r>
                      <a:endParaRPr lang="en-US" sz="2000" b="1" dirty="0">
                        <a:latin typeface="IPT.Nazanin" pitchFamily="2" charset="2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2930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عملکردی</a:t>
                      </a:r>
                      <a:endParaRPr lang="en-US" sz="14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0.217</a:t>
                      </a:r>
                      <a:endParaRPr lang="en-US" sz="2000" b="1" dirty="0">
                        <a:latin typeface="IPT.Nazanin" pitchFamily="2" charset="2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350664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اجتماعی - اقتصادی</a:t>
                      </a:r>
                      <a:endParaRPr lang="en-US" sz="14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0.105</a:t>
                      </a:r>
                      <a:endParaRPr lang="en-US" sz="2000" b="1" dirty="0">
                        <a:latin typeface="IPT.Nazanin" pitchFamily="2" charset="2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74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محیطی</a:t>
                      </a:r>
                      <a:endParaRPr lang="en-US" sz="14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0.051</a:t>
                      </a:r>
                      <a:endParaRPr lang="en-US" sz="2000" b="1" dirty="0">
                        <a:latin typeface="IPT.Nazanin" pitchFamily="2" charset="2"/>
                        <a:ea typeface="Calibri"/>
                        <a:cs typeface="B Nazanin" pitchFamily="2" charset="-78"/>
                      </a:endParaRPr>
                    </a:p>
                  </a:txBody>
                  <a:tcPr marL="52132" marR="5213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533400" y="838200"/>
            <a:ext cx="62484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lnSpc>
                <a:spcPct val="150000"/>
              </a:lnSpc>
            </a:pPr>
            <a:r>
              <a:rPr lang="fa-IR" altLang="fa-IR" sz="1500" b="1">
                <a:cs typeface="B Nazanin" panose="00000400000000000000" pitchFamily="2" charset="-78"/>
              </a:rPr>
              <a:t>براساس روش تحلیل سلسله مراتبی، عوامل در هر گروه از شاخص ها با تشکیل ماتریس مقایسه دودویی نسبت به یکدیگر مقایسه شده و با محاسبات آماری، وزن اهمیت آنها حاصل می گردد. </a:t>
            </a:r>
            <a:endParaRPr lang="en-US" altLang="fa-IR" sz="1500" b="1"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6000750"/>
            <a:ext cx="7643813" cy="857250"/>
          </a:xfrm>
          <a:prstGeom prst="rect">
            <a:avLst/>
          </a:prstGeom>
          <a:solidFill>
            <a:srgbClr val="CCFFFF">
              <a:alpha val="72941"/>
            </a:srgb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215206" y="762000"/>
            <a:ext cx="1785918" cy="166994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>
                <a:ln w="3175">
                  <a:solidFill>
                    <a:schemeClr val="tx1"/>
                  </a:solidFill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n-lt"/>
                <a:cs typeface="B Titr" pitchFamily="2" charset="-78"/>
              </a:rPr>
              <a:t>وزن نسبی گروه شاخص ها</a:t>
            </a:r>
          </a:p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b="1">
              <a:ln w="3175">
                <a:solidFill>
                  <a:schemeClr val="tx1"/>
                </a:solidFill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path path="circle">
                  <a:fillToRect l="100000" b="100000"/>
                </a:path>
              </a:gradFill>
              <a:latin typeface="+mn-lt"/>
              <a:cs typeface="B Titr" pitchFamily="2" charset="-78"/>
            </a:endParaRPr>
          </a:p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>
              <a:latin typeface="+mn-lt"/>
              <a:cs typeface="B Nazanin" pitchFamily="2" charset="-78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53118" y="6041384"/>
            <a:ext cx="765270" cy="736494"/>
            <a:chOff x="244144" y="6072206"/>
            <a:chExt cx="571984" cy="550476"/>
          </a:xfrm>
          <a:effectLst>
            <a:outerShdw blurRad="50800" dist="381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grpSpPr>
        <p:sp>
          <p:nvSpPr>
            <p:cNvPr id="6" name="Rectangle 5"/>
            <p:cNvSpPr/>
            <p:nvPr/>
          </p:nvSpPr>
          <p:spPr>
            <a:xfrm>
              <a:off x="244144" y="6072206"/>
              <a:ext cx="571984" cy="55047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9525">
              <a:noFill/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1" name="Picture 11" descr="Untitled-1 copy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rgbClr val="00000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03601" y="6133642"/>
              <a:ext cx="407773" cy="429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matte"/>
          </p:spPr>
        </p:pic>
      </p:grpSp>
      <p:cxnSp>
        <p:nvCxnSpPr>
          <p:cNvPr id="15" name="Straight Connector 14"/>
          <p:cNvCxnSpPr/>
          <p:nvPr/>
        </p:nvCxnSpPr>
        <p:spPr>
          <a:xfrm rot="5400000">
            <a:off x="639763" y="6426200"/>
            <a:ext cx="863600" cy="0"/>
          </a:xfrm>
          <a:prstGeom prst="line">
            <a:avLst/>
          </a:prstGeom>
          <a:ln w="53975" cmpd="dbl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2514600" y="609600"/>
          <a:ext cx="2976563" cy="5253038"/>
        </p:xfrm>
        <a:graphic>
          <a:graphicData uri="http://schemas.openxmlformats.org/drawingml/2006/table">
            <a:tbl>
              <a:tblPr rtl="1"/>
              <a:tblGrid>
                <a:gridCol w="2210628"/>
                <a:gridCol w="765935"/>
              </a:tblGrid>
              <a:tr h="176152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latin typeface="Calibri"/>
                          <a:ea typeface="Calibri"/>
                          <a:cs typeface="B Nazanin" pitchFamily="2" charset="-78"/>
                        </a:rPr>
                        <a:t>وزن اهمیت عوامل در هر گروه از شاخص ها</a:t>
                      </a:r>
                      <a:endParaRPr lang="en-US" sz="1000" b="1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152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شاخص های کالبدی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وزن اهمیت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B Nazanin"/>
                          <a:ea typeface="Arial"/>
                          <a:cs typeface="B Nazanin" pitchFamily="2" charset="-78"/>
                        </a:rPr>
                        <a:t> </a:t>
                      </a:r>
                      <a:r>
                        <a:rPr lang="ar-SA" sz="1000" b="1">
                          <a:solidFill>
                            <a:srgbClr val="000000"/>
                          </a:solidFill>
                          <a:latin typeface="B Nazanin"/>
                          <a:ea typeface="Arial"/>
                          <a:cs typeface="B Nazanin" pitchFamily="2" charset="-78"/>
                        </a:rPr>
                        <a:t>كيفيت ابنیه 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0.5965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IPT.Nazanin" pitchFamily="2" charset="2"/>
                        <a:ea typeface="Arial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 نفوذپذيري بافت 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0.2786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  دانه‎بندي بافت 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0.1246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 تراكم كالبدي </a:t>
                      </a:r>
                      <a:endParaRPr lang="en-US" sz="1000" b="1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0.0003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ar-SA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شاخص های اجتماعی – اقتصادی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وزن اهمیت</a:t>
                      </a:r>
                      <a:endParaRPr lang="en-US" sz="900" b="1" kern="1200" dirty="0">
                        <a:solidFill>
                          <a:srgbClr val="000000"/>
                        </a:solidFill>
                        <a:latin typeface="IPT.Nazanin" pitchFamily="2" charset="2"/>
                        <a:ea typeface="Arial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جرم وخشونت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0.36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نرخ بیکاری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0.24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مهاجرت (همبستگی اجتماعی)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0.15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میزان مشارکت اقتصادی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0.10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سرانه زیر بنای مسکونی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0.06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بارتکفل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0.04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نرخ باسوادی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0.03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خانوار در واحد مسكوني 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0.02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8557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ar-SA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شاخص های عملکردی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ar-SA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وزن اهمیت</a:t>
                      </a:r>
                      <a:endParaRPr lang="en-US" sz="900" b="1" kern="1200" dirty="0">
                        <a:solidFill>
                          <a:srgbClr val="000000"/>
                        </a:solidFill>
                        <a:latin typeface="IPT.Nazanin" pitchFamily="2" charset="2"/>
                        <a:ea typeface="Arial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ميزان دسترسي به خدمات رفاهي 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0.83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IPT.Nazanin" pitchFamily="2" charset="2"/>
                        <a:ea typeface="Arial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فعاليت‎هاي ناسازگار بافت مسكوني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0.17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ar-SA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B Nazanin" pitchFamily="2" charset="-78"/>
                        </a:rPr>
                        <a:t>شاخص های محیطی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وزن اهمیت</a:t>
                      </a:r>
                      <a:endParaRPr lang="en-US" sz="900" b="1" kern="1200" dirty="0">
                        <a:solidFill>
                          <a:srgbClr val="000000"/>
                        </a:solidFill>
                        <a:latin typeface="IPT.Nazanin" pitchFamily="2" charset="2"/>
                        <a:ea typeface="Arial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آلودگی هوا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0.26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کیفیت آب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0.60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5167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آلودگی صوتی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0.08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52">
                <a:tc>
                  <a:txBody>
                    <a:bodyPr/>
                    <a:lstStyle/>
                    <a:p>
                      <a:pPr indent="1524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Arial"/>
                          <a:cs typeface="B Nazanin" pitchFamily="2" charset="-78"/>
                        </a:rPr>
                        <a:t>پوشش شبکه جمع آوری فاضلاب </a:t>
                      </a:r>
                      <a:endParaRPr lang="en-US" sz="1000" b="1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000000"/>
                          </a:solidFill>
                          <a:latin typeface="IPT.Nazanin" pitchFamily="2" charset="2"/>
                          <a:ea typeface="Arial"/>
                          <a:cs typeface="B Nazanin" pitchFamily="2" charset="-78"/>
                        </a:rPr>
                        <a:t>0.05</a:t>
                      </a:r>
                    </a:p>
                  </a:txBody>
                  <a:tcPr marL="48783" marR="487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Diagram 16"/>
          <p:cNvGraphicFramePr/>
          <p:nvPr/>
        </p:nvGraphicFramePr>
        <p:xfrm>
          <a:off x="1295400" y="6136004"/>
          <a:ext cx="723900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ارزیابی تلفیقی و سطح بندی کیفی سکونت در شهر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کیفی 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24590" name="Rectangle 2"/>
          <p:cNvSpPr>
            <a:spLocks noChangeArrowheads="1"/>
          </p:cNvSpPr>
          <p:nvPr/>
        </p:nvSpPr>
        <p:spPr bwMode="auto">
          <a:xfrm>
            <a:off x="7215188" y="685800"/>
            <a:ext cx="1936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تحلیل بافت فرسوده حوزه مرکزی شهر بر اساس شاخص های</a:t>
            </a:r>
            <a:r>
              <a:rPr lang="fa-IR" altLang="fa-IR" sz="2000" b="1">
                <a:solidFill>
                  <a:schemeClr val="bg1"/>
                </a:solidFill>
                <a:cs typeface="B Nazanin" panose="00000400000000000000" pitchFamily="2" charset="-78"/>
              </a:rPr>
              <a:t> عملکردی</a:t>
            </a:r>
            <a:endParaRPr lang="en-US" altLang="fa-IR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4591" name="Picture 9" descr="1143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" t="1602" r="3142" b="4990"/>
          <a:stretch>
            <a:fillRect/>
          </a:stretch>
        </p:blipFill>
        <p:spPr bwMode="auto">
          <a:xfrm>
            <a:off x="990600" y="682625"/>
            <a:ext cx="4495800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68" y="550932"/>
            <a:ext cx="2000264" cy="5468868"/>
          </a:xfrm>
          <a:prstGeom prst="rect">
            <a:avLst/>
          </a:prstGeom>
          <a:gradFill flip="none" rotWithShape="1">
            <a:gsLst>
              <a:gs pos="0">
                <a:srgbClr val="B3DD97"/>
              </a:gs>
              <a:gs pos="50000">
                <a:srgbClr val="D3E0B6"/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15206" y="762000"/>
            <a:ext cx="1785918" cy="88870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>
                <a:ln w="3175">
                  <a:solidFill>
                    <a:schemeClr val="tx1"/>
                  </a:solidFill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n-lt"/>
                <a:cs typeface="B Titr" pitchFamily="2" charset="-78"/>
              </a:rPr>
              <a:t>تعیین محلات در معرض فرسودگی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32" y="-24"/>
            <a:ext cx="914403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>
                <a:ln w="1905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B Jadid" pitchFamily="2" charset="-78"/>
              </a:rPr>
              <a:t>جمع بندی نهایی</a:t>
            </a:r>
            <a:endParaRPr lang="en-US" sz="2400" dirty="0">
              <a:ln w="19050">
                <a:solidFill>
                  <a:schemeClr val="accent5">
                    <a:lumMod val="50000"/>
                  </a:schemeClr>
                </a:solidFill>
              </a:ln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00063"/>
            <a:ext cx="9144000" cy="365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chemeClr val="accent5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7143767" y="540658"/>
            <a:ext cx="45719" cy="540294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7517384" y="5449029"/>
            <a:ext cx="285752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ارزیابی سطح </a:t>
            </a: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کیفی </a:t>
            </a:r>
            <a:r>
              <a:rPr lang="fa-IR" sz="1000" b="1" dirty="0">
                <a:ln w="317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Nazanin" pitchFamily="2" charset="-78"/>
              </a:rPr>
              <a:t>سکونت و محلات در معرض فرسودگی</a:t>
            </a:r>
            <a:endParaRPr lang="en-US" sz="1000" b="1" dirty="0">
              <a:ln w="317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 rot="10800000">
            <a:off x="8771390" y="4183749"/>
            <a:ext cx="36000" cy="2664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rgbClr val="DDFFFF"/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gradFill flip="none" rotWithShape="1">
                <a:gsLst>
                  <a:gs pos="0">
                    <a:schemeClr val="bg2">
                      <a:lumMod val="50000"/>
                    </a:scheme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7239000" y="1905000"/>
            <a:ext cx="1752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justLow" rtl="1" eaLnBrk="1" hangingPunct="1">
              <a:lnSpc>
                <a:spcPct val="150000"/>
              </a:lnSpc>
            </a:pPr>
            <a:r>
              <a:rPr lang="fa-IR" altLang="fa-IR" sz="1600" b="1">
                <a:cs typeface="B Nazanin" panose="00000400000000000000" pitchFamily="2" charset="-78"/>
              </a:rPr>
              <a:t>اولویت اول</a:t>
            </a:r>
          </a:p>
          <a:p>
            <a:pPr algn="justLow" rtl="1" eaLnBrk="1" hangingPunct="1">
              <a:lnSpc>
                <a:spcPct val="150000"/>
              </a:lnSpc>
            </a:pPr>
            <a:r>
              <a:rPr lang="fa-IR" altLang="fa-IR" sz="1600" b="1">
                <a:cs typeface="B Nazanin" panose="00000400000000000000" pitchFamily="2" charset="-78"/>
              </a:rPr>
              <a:t>اولویت دوم</a:t>
            </a:r>
            <a:endParaRPr lang="en-US" altLang="fa-IR" sz="1600" b="1">
              <a:cs typeface="B Nazanin" panose="00000400000000000000" pitchFamily="2" charset="-78"/>
            </a:endParaRPr>
          </a:p>
        </p:txBody>
      </p:sp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4606925" y="762000"/>
            <a:ext cx="24384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justLow" rtl="1" eaLnBrk="1" hangingPunct="1">
              <a:lnSpc>
                <a:spcPct val="150000"/>
              </a:lnSpc>
            </a:pPr>
            <a:r>
              <a:rPr lang="fa-IR" altLang="fa-IR" sz="1200" b="1"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محلات با اولویت اول عمدتا تاثیر شاخص های کالبدی به نسبت سایر عوامل، در فرسودگی بافت مشهودتر است و درمحلات با اولویت دوم عمدتا تاثیر عوامل اجتماعی- اقتصادی، عملکردی و محیطی به همراه برخی عوامل کالبدی تاثیر گذار بوده است.</a:t>
            </a: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4648200" y="3306763"/>
          <a:ext cx="2362200" cy="126047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87400"/>
                <a:gridCol w="806246"/>
                <a:gridCol w="768555"/>
              </a:tblGrid>
              <a:tr h="63023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محدوده بافت فرسوده پیشنهادی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مساحت(هکتار)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درصد ازکل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10079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اولویت اول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5/163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10079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اولویت دوم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5/398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80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10079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کل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562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100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5639" name="Picture 10" descr="1143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" t="1573" r="3139" b="4994"/>
          <a:stretch>
            <a:fillRect/>
          </a:stretch>
        </p:blipFill>
        <p:spPr bwMode="auto">
          <a:xfrm>
            <a:off x="152400" y="652463"/>
            <a:ext cx="4419600" cy="612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613275" y="4764088"/>
          <a:ext cx="2432050" cy="12620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216025"/>
                <a:gridCol w="1216025"/>
              </a:tblGrid>
              <a:tr h="4206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محدوده بافت فرسوده پیشنهادی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روش مداخله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</a:tr>
              <a:tr h="210344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اولویت اول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بازسازی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</a:tr>
              <a:tr h="210344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اولویت دوم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نوسازی و بهسازی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</a:tr>
              <a:tr h="420687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کل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بازسازی-نوسازی و بهسازی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96" marR="68596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90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01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Box 15"/>
          <p:cNvSpPr txBox="1">
            <a:spLocks noChangeArrowheads="1"/>
          </p:cNvSpPr>
          <p:nvPr/>
        </p:nvSpPr>
        <p:spPr bwMode="auto">
          <a:xfrm>
            <a:off x="2286000" y="228600"/>
            <a:ext cx="461168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7259" tIns="43630" rIns="87259" bIns="4363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+mj-ea"/>
                <a:cs typeface="B Nazanin" pitchFamily="2" charset="-78"/>
              </a:rPr>
              <a:t>بررسی  حوزه در ارتباط با حوزه های همجوار </a:t>
            </a:r>
            <a:endParaRPr lang="en-US" sz="2300" b="1" dirty="0">
              <a:solidFill>
                <a:schemeClr val="accent1">
                  <a:lumMod val="40000"/>
                  <a:lumOff val="60000"/>
                </a:schemeClr>
              </a:solidFill>
              <a:latin typeface="+mj-lt"/>
              <a:ea typeface="+mj-ea"/>
              <a:cs typeface="B Nazanin" pitchFamily="2" charset="-78"/>
            </a:endParaRPr>
          </a:p>
        </p:txBody>
      </p:sp>
      <p:pic>
        <p:nvPicPr>
          <p:cNvPr id="14339" name="Picture 7" descr="temp0106.jpg"/>
          <p:cNvPicPr>
            <a:picLocks noChangeAspect="1"/>
          </p:cNvPicPr>
          <p:nvPr/>
        </p:nvPicPr>
        <p:blipFill>
          <a:blip r:embed="rId2"/>
          <a:srcRect t="1530" r="2380"/>
          <a:stretch>
            <a:fillRect/>
          </a:stretch>
        </p:blipFill>
        <p:spPr bwMode="auto">
          <a:xfrm>
            <a:off x="163513" y="708025"/>
            <a:ext cx="8816975" cy="6096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Freeform 1"/>
          <p:cNvSpPr/>
          <p:nvPr/>
        </p:nvSpPr>
        <p:spPr>
          <a:xfrm>
            <a:off x="5070475" y="2438400"/>
            <a:ext cx="1620838" cy="2189163"/>
          </a:xfrm>
          <a:custGeom>
            <a:avLst/>
            <a:gdLst>
              <a:gd name="connsiteX0" fmla="*/ 429491 w 1620981"/>
              <a:gd name="connsiteY0" fmla="*/ 1219200 h 2189018"/>
              <a:gd name="connsiteX1" fmla="*/ 0 w 1620981"/>
              <a:gd name="connsiteY1" fmla="*/ 872836 h 2189018"/>
              <a:gd name="connsiteX2" fmla="*/ 124691 w 1620981"/>
              <a:gd name="connsiteY2" fmla="*/ 138545 h 2189018"/>
              <a:gd name="connsiteX3" fmla="*/ 678872 w 1620981"/>
              <a:gd name="connsiteY3" fmla="*/ 0 h 2189018"/>
              <a:gd name="connsiteX4" fmla="*/ 1620981 w 1620981"/>
              <a:gd name="connsiteY4" fmla="*/ 526473 h 2189018"/>
              <a:gd name="connsiteX5" fmla="*/ 1607127 w 1620981"/>
              <a:gd name="connsiteY5" fmla="*/ 678873 h 2189018"/>
              <a:gd name="connsiteX6" fmla="*/ 1565563 w 1620981"/>
              <a:gd name="connsiteY6" fmla="*/ 720436 h 2189018"/>
              <a:gd name="connsiteX7" fmla="*/ 1551709 w 1620981"/>
              <a:gd name="connsiteY7" fmla="*/ 775855 h 2189018"/>
              <a:gd name="connsiteX8" fmla="*/ 1468581 w 1620981"/>
              <a:gd name="connsiteY8" fmla="*/ 817418 h 2189018"/>
              <a:gd name="connsiteX9" fmla="*/ 1454727 w 1620981"/>
              <a:gd name="connsiteY9" fmla="*/ 872836 h 2189018"/>
              <a:gd name="connsiteX10" fmla="*/ 1454727 w 1620981"/>
              <a:gd name="connsiteY10" fmla="*/ 872836 h 2189018"/>
              <a:gd name="connsiteX11" fmla="*/ 1343891 w 1620981"/>
              <a:gd name="connsiteY11" fmla="*/ 748145 h 2189018"/>
              <a:gd name="connsiteX12" fmla="*/ 1094509 w 1620981"/>
              <a:gd name="connsiteY12" fmla="*/ 983673 h 2189018"/>
              <a:gd name="connsiteX13" fmla="*/ 997527 w 1620981"/>
              <a:gd name="connsiteY13" fmla="*/ 1108364 h 2189018"/>
              <a:gd name="connsiteX14" fmla="*/ 997527 w 1620981"/>
              <a:gd name="connsiteY14" fmla="*/ 1163782 h 2189018"/>
              <a:gd name="connsiteX15" fmla="*/ 997527 w 1620981"/>
              <a:gd name="connsiteY15" fmla="*/ 1163782 h 2189018"/>
              <a:gd name="connsiteX16" fmla="*/ 886691 w 1620981"/>
              <a:gd name="connsiteY16" fmla="*/ 1440873 h 2189018"/>
              <a:gd name="connsiteX17" fmla="*/ 1260763 w 1620981"/>
              <a:gd name="connsiteY17" fmla="*/ 1870364 h 2189018"/>
              <a:gd name="connsiteX18" fmla="*/ 1039091 w 1620981"/>
              <a:gd name="connsiteY18" fmla="*/ 2189018 h 2189018"/>
              <a:gd name="connsiteX19" fmla="*/ 595745 w 1620981"/>
              <a:gd name="connsiteY19" fmla="*/ 1925782 h 2189018"/>
              <a:gd name="connsiteX20" fmla="*/ 332509 w 1620981"/>
              <a:gd name="connsiteY20" fmla="*/ 1911927 h 2189018"/>
              <a:gd name="connsiteX21" fmla="*/ 318654 w 1620981"/>
              <a:gd name="connsiteY21" fmla="*/ 1773382 h 2189018"/>
              <a:gd name="connsiteX22" fmla="*/ 429491 w 1620981"/>
              <a:gd name="connsiteY22" fmla="*/ 1219200 h 218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20981" h="2189018">
                <a:moveTo>
                  <a:pt x="429491" y="1219200"/>
                </a:moveTo>
                <a:lnTo>
                  <a:pt x="0" y="872836"/>
                </a:lnTo>
                <a:lnTo>
                  <a:pt x="124691" y="138545"/>
                </a:lnTo>
                <a:lnTo>
                  <a:pt x="678872" y="0"/>
                </a:lnTo>
                <a:lnTo>
                  <a:pt x="1620981" y="526473"/>
                </a:lnTo>
                <a:cubicBezTo>
                  <a:pt x="1616363" y="577273"/>
                  <a:pt x="1621140" y="629826"/>
                  <a:pt x="1607127" y="678873"/>
                </a:cubicBezTo>
                <a:cubicBezTo>
                  <a:pt x="1601744" y="697712"/>
                  <a:pt x="1575284" y="703424"/>
                  <a:pt x="1565563" y="720436"/>
                </a:cubicBezTo>
                <a:cubicBezTo>
                  <a:pt x="1556116" y="736969"/>
                  <a:pt x="1562271" y="760011"/>
                  <a:pt x="1551709" y="775855"/>
                </a:cubicBezTo>
                <a:cubicBezTo>
                  <a:pt x="1536362" y="798876"/>
                  <a:pt x="1492291" y="809515"/>
                  <a:pt x="1468581" y="817418"/>
                </a:cubicBezTo>
                <a:lnTo>
                  <a:pt x="1454727" y="872836"/>
                </a:lnTo>
                <a:lnTo>
                  <a:pt x="1454727" y="872836"/>
                </a:lnTo>
                <a:lnTo>
                  <a:pt x="1343891" y="748145"/>
                </a:lnTo>
                <a:lnTo>
                  <a:pt x="1094509" y="983673"/>
                </a:lnTo>
                <a:cubicBezTo>
                  <a:pt x="1048003" y="1030179"/>
                  <a:pt x="1006276" y="1047121"/>
                  <a:pt x="997527" y="1108364"/>
                </a:cubicBezTo>
                <a:cubicBezTo>
                  <a:pt x="994915" y="1126651"/>
                  <a:pt x="997527" y="1145309"/>
                  <a:pt x="997527" y="1163782"/>
                </a:cubicBezTo>
                <a:lnTo>
                  <a:pt x="997527" y="1163782"/>
                </a:lnTo>
                <a:lnTo>
                  <a:pt x="886691" y="1440873"/>
                </a:lnTo>
                <a:lnTo>
                  <a:pt x="1260763" y="1870364"/>
                </a:lnTo>
                <a:lnTo>
                  <a:pt x="1039091" y="2189018"/>
                </a:lnTo>
                <a:lnTo>
                  <a:pt x="595745" y="1925782"/>
                </a:lnTo>
                <a:lnTo>
                  <a:pt x="332509" y="1911927"/>
                </a:lnTo>
                <a:lnTo>
                  <a:pt x="318654" y="1773382"/>
                </a:lnTo>
                <a:lnTo>
                  <a:pt x="429491" y="1219200"/>
                </a:lnTo>
                <a:close/>
              </a:path>
            </a:pathLst>
          </a:custGeom>
          <a:solidFill>
            <a:schemeClr val="tx1">
              <a:lumMod val="85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019800" y="3270250"/>
            <a:ext cx="862013" cy="1149350"/>
          </a:xfrm>
          <a:custGeom>
            <a:avLst/>
            <a:gdLst>
              <a:gd name="connsiteX0" fmla="*/ 113112 w 861258"/>
              <a:gd name="connsiteY0" fmla="*/ 249382 h 1149928"/>
              <a:gd name="connsiteX1" fmla="*/ 113112 w 861258"/>
              <a:gd name="connsiteY1" fmla="*/ 249382 h 1149928"/>
              <a:gd name="connsiteX2" fmla="*/ 210094 w 861258"/>
              <a:gd name="connsiteY2" fmla="*/ 180109 h 1149928"/>
              <a:gd name="connsiteX3" fmla="*/ 251658 w 861258"/>
              <a:gd name="connsiteY3" fmla="*/ 138546 h 1149928"/>
              <a:gd name="connsiteX4" fmla="*/ 376349 w 861258"/>
              <a:gd name="connsiteY4" fmla="*/ 41564 h 1149928"/>
              <a:gd name="connsiteX5" fmla="*/ 390203 w 861258"/>
              <a:gd name="connsiteY5" fmla="*/ 0 h 1149928"/>
              <a:gd name="connsiteX6" fmla="*/ 390203 w 861258"/>
              <a:gd name="connsiteY6" fmla="*/ 0 h 1149928"/>
              <a:gd name="connsiteX7" fmla="*/ 861258 w 861258"/>
              <a:gd name="connsiteY7" fmla="*/ 540328 h 1149928"/>
              <a:gd name="connsiteX8" fmla="*/ 861258 w 861258"/>
              <a:gd name="connsiteY8" fmla="*/ 637309 h 1149928"/>
              <a:gd name="connsiteX9" fmla="*/ 764276 w 861258"/>
              <a:gd name="connsiteY9" fmla="*/ 789709 h 1149928"/>
              <a:gd name="connsiteX10" fmla="*/ 598021 w 861258"/>
              <a:gd name="connsiteY10" fmla="*/ 969818 h 1149928"/>
              <a:gd name="connsiteX11" fmla="*/ 514894 w 861258"/>
              <a:gd name="connsiteY11" fmla="*/ 983673 h 1149928"/>
              <a:gd name="connsiteX12" fmla="*/ 459476 w 861258"/>
              <a:gd name="connsiteY12" fmla="*/ 1094509 h 1149928"/>
              <a:gd name="connsiteX13" fmla="*/ 431767 w 861258"/>
              <a:gd name="connsiteY13" fmla="*/ 1149928 h 1149928"/>
              <a:gd name="connsiteX14" fmla="*/ 431767 w 861258"/>
              <a:gd name="connsiteY14" fmla="*/ 1149928 h 1149928"/>
              <a:gd name="connsiteX15" fmla="*/ 348639 w 861258"/>
              <a:gd name="connsiteY15" fmla="*/ 1052946 h 1149928"/>
              <a:gd name="connsiteX16" fmla="*/ 307076 w 861258"/>
              <a:gd name="connsiteY16" fmla="*/ 1011382 h 1149928"/>
              <a:gd name="connsiteX17" fmla="*/ 265512 w 861258"/>
              <a:gd name="connsiteY17" fmla="*/ 942109 h 1149928"/>
              <a:gd name="connsiteX18" fmla="*/ 154676 w 861258"/>
              <a:gd name="connsiteY18" fmla="*/ 789709 h 1149928"/>
              <a:gd name="connsiteX19" fmla="*/ 126967 w 861258"/>
              <a:gd name="connsiteY19" fmla="*/ 748146 h 1149928"/>
              <a:gd name="connsiteX20" fmla="*/ 85403 w 861258"/>
              <a:gd name="connsiteY20" fmla="*/ 734291 h 1149928"/>
              <a:gd name="connsiteX21" fmla="*/ 57694 w 861258"/>
              <a:gd name="connsiteY21" fmla="*/ 665018 h 1149928"/>
              <a:gd name="connsiteX22" fmla="*/ 2276 w 861258"/>
              <a:gd name="connsiteY22" fmla="*/ 581891 h 1149928"/>
              <a:gd name="connsiteX23" fmla="*/ 2276 w 861258"/>
              <a:gd name="connsiteY23" fmla="*/ 609600 h 1149928"/>
              <a:gd name="connsiteX24" fmla="*/ 2276 w 861258"/>
              <a:gd name="connsiteY24" fmla="*/ 609600 h 1149928"/>
              <a:gd name="connsiteX25" fmla="*/ 113112 w 861258"/>
              <a:gd name="connsiteY25" fmla="*/ 249382 h 114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61258" h="1149928">
                <a:moveTo>
                  <a:pt x="113112" y="249382"/>
                </a:moveTo>
                <a:lnTo>
                  <a:pt x="113112" y="249382"/>
                </a:lnTo>
                <a:cubicBezTo>
                  <a:pt x="145439" y="226291"/>
                  <a:pt x="179072" y="204926"/>
                  <a:pt x="210094" y="180109"/>
                </a:cubicBezTo>
                <a:cubicBezTo>
                  <a:pt x="225394" y="167869"/>
                  <a:pt x="236192" y="150575"/>
                  <a:pt x="251658" y="138546"/>
                </a:cubicBezTo>
                <a:cubicBezTo>
                  <a:pt x="400798" y="22549"/>
                  <a:pt x="281990" y="135923"/>
                  <a:pt x="376349" y="41564"/>
                </a:cubicBezTo>
                <a:lnTo>
                  <a:pt x="390203" y="0"/>
                </a:lnTo>
                <a:lnTo>
                  <a:pt x="390203" y="0"/>
                </a:lnTo>
                <a:lnTo>
                  <a:pt x="861258" y="540328"/>
                </a:lnTo>
                <a:lnTo>
                  <a:pt x="861258" y="637309"/>
                </a:lnTo>
                <a:lnTo>
                  <a:pt x="764276" y="789709"/>
                </a:lnTo>
                <a:lnTo>
                  <a:pt x="598021" y="969818"/>
                </a:lnTo>
                <a:lnTo>
                  <a:pt x="514894" y="983673"/>
                </a:lnTo>
                <a:cubicBezTo>
                  <a:pt x="496421" y="1020618"/>
                  <a:pt x="476569" y="1056905"/>
                  <a:pt x="459476" y="1094509"/>
                </a:cubicBezTo>
                <a:cubicBezTo>
                  <a:pt x="432942" y="1152883"/>
                  <a:pt x="460694" y="1120999"/>
                  <a:pt x="431767" y="1149928"/>
                </a:cubicBezTo>
                <a:lnTo>
                  <a:pt x="431767" y="1149928"/>
                </a:lnTo>
                <a:cubicBezTo>
                  <a:pt x="404058" y="1117601"/>
                  <a:pt x="377122" y="1084594"/>
                  <a:pt x="348639" y="1052946"/>
                </a:cubicBezTo>
                <a:cubicBezTo>
                  <a:pt x="335532" y="1038382"/>
                  <a:pt x="318832" y="1027057"/>
                  <a:pt x="307076" y="1011382"/>
                </a:cubicBezTo>
                <a:cubicBezTo>
                  <a:pt x="290919" y="989839"/>
                  <a:pt x="278184" y="965869"/>
                  <a:pt x="265512" y="942109"/>
                </a:cubicBezTo>
                <a:cubicBezTo>
                  <a:pt x="183562" y="788453"/>
                  <a:pt x="246960" y="820472"/>
                  <a:pt x="154676" y="789709"/>
                </a:cubicBezTo>
                <a:cubicBezTo>
                  <a:pt x="145440" y="775855"/>
                  <a:pt x="139969" y="758548"/>
                  <a:pt x="126967" y="748146"/>
                </a:cubicBezTo>
                <a:cubicBezTo>
                  <a:pt x="115563" y="739023"/>
                  <a:pt x="94752" y="745510"/>
                  <a:pt x="85403" y="734291"/>
                </a:cubicBezTo>
                <a:cubicBezTo>
                  <a:pt x="69482" y="715185"/>
                  <a:pt x="69603" y="686851"/>
                  <a:pt x="57694" y="665018"/>
                </a:cubicBezTo>
                <a:cubicBezTo>
                  <a:pt x="41747" y="635782"/>
                  <a:pt x="20749" y="609600"/>
                  <a:pt x="2276" y="581891"/>
                </a:cubicBezTo>
                <a:cubicBezTo>
                  <a:pt x="-2847" y="574206"/>
                  <a:pt x="2276" y="600364"/>
                  <a:pt x="2276" y="609600"/>
                </a:cubicBezTo>
                <a:lnTo>
                  <a:pt x="2276" y="609600"/>
                </a:lnTo>
                <a:lnTo>
                  <a:pt x="113112" y="249382"/>
                </a:lnTo>
                <a:close/>
              </a:path>
            </a:pathLst>
          </a:custGeom>
          <a:solidFill>
            <a:srgbClr val="C000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7" descr="moghay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" t="1598" r="3081" b="4985"/>
          <a:stretch>
            <a:fillRect/>
          </a:stretch>
        </p:blipFill>
        <p:spPr bwMode="auto">
          <a:xfrm>
            <a:off x="990600" y="152400"/>
            <a:ext cx="4884738" cy="677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6553200" y="381000"/>
            <a:ext cx="23622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just" rtl="1" eaLnBrk="1" hangingPunct="1"/>
            <a:r>
              <a:rPr lang="fa-IR" altLang="fa-IR" b="1">
                <a:cs typeface="B Nazanin" panose="00000400000000000000" pitchFamily="2" charset="-78"/>
              </a:rPr>
              <a:t>مقایسه محدوده پیشنهادی بافت فرسوده ومحدوده بافت فرسوده مصوب ک.م. 5 شورای عالی در حوزه مرکزی شهر</a:t>
            </a:r>
            <a:endParaRPr lang="en-US" altLang="fa-IR"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11-1 cop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2" t="3378" r="1921" b="3610"/>
          <a:stretch>
            <a:fillRect/>
          </a:stretch>
        </p:blipFill>
        <p:spPr bwMode="auto">
          <a:xfrm>
            <a:off x="685800" y="0"/>
            <a:ext cx="81534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16667" r="38310" b="6250"/>
          <a:stretch>
            <a:fillRect/>
          </a:stretch>
        </p:blipFill>
        <p:spPr bwMode="auto">
          <a:xfrm>
            <a:off x="1524000" y="49213"/>
            <a:ext cx="6502400" cy="680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E:\کارشناسی ارشد\پایان نامه\تصویر\1355297129867u5dqfgpoinolv4p4g5eqhgiq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28588"/>
            <a:ext cx="7559675" cy="659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t="36627" r="3125" b="26981"/>
          <a:stretch>
            <a:fillRect/>
          </a:stretch>
        </p:blipFill>
        <p:spPr bwMode="auto">
          <a:xfrm>
            <a:off x="457200" y="1066800"/>
            <a:ext cx="80613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078663" y="6307138"/>
            <a:ext cx="20716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q"/>
              <a:defRPr/>
            </a:pPr>
            <a: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 طرح مصوب ثامن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  <p:pic>
        <p:nvPicPr>
          <p:cNvPr id="5" name="Picture 4" descr="MOSAVA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13" y="3284538"/>
            <a:ext cx="2611437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 descr="311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871538"/>
            <a:ext cx="4225925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E:\Vision of Mashhad\Jpg\4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07988"/>
            <a:ext cx="4052888" cy="313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6248400" y="247650"/>
            <a:ext cx="25590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7259" tIns="43630" rIns="87259" bIns="4363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3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+mj-ea"/>
                <a:cs typeface="B Nazanin" pitchFamily="2" charset="-78"/>
              </a:rPr>
              <a:t>موقعیت محدوده مرکزی</a:t>
            </a:r>
            <a:endParaRPr lang="en-US" sz="2300" b="1" dirty="0">
              <a:solidFill>
                <a:schemeClr val="accent1">
                  <a:lumMod val="40000"/>
                  <a:lumOff val="60000"/>
                </a:schemeClr>
              </a:solidFill>
              <a:latin typeface="+mj-lt"/>
              <a:ea typeface="+mj-ea"/>
              <a:cs typeface="B Nazanin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857250" y="3000375"/>
            <a:ext cx="756126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400" dirty="0">
                <a:latin typeface="+mj-lt"/>
                <a:ea typeface="+mj-ea"/>
                <a:cs typeface="B Homa" pitchFamily="2" charset="-78"/>
              </a:rPr>
              <a:t>چشم انداز الگوی توسعه در حوزه مرکزی</a:t>
            </a:r>
            <a:endParaRPr lang="en-US" sz="4400" dirty="0">
              <a:latin typeface="+mj-lt"/>
              <a:ea typeface="+mj-ea"/>
              <a:cs typeface="B Hom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75" y="688975"/>
            <a:ext cx="8001000" cy="1262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شهر مشهد شهری آئینی است . مرکز شهر مشهد کانون اصلی تجلی آئین ها است .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  <a:p>
            <a:pPr algn="r" rtl="1" fontAlgn="auto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( آئین های مذهبی ، آئین های شهروندی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Mokhtarzadeh\My Documents\My Pictures\Walking-Mahaba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1813"/>
            <a:ext cx="91440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7"/>
          <p:cNvSpPr txBox="1">
            <a:spLocks noChangeArrowheads="1"/>
          </p:cNvSpPr>
          <p:nvPr/>
        </p:nvSpPr>
        <p:spPr bwMode="auto">
          <a:xfrm>
            <a:off x="6643688" y="214313"/>
            <a:ext cx="2214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800">
                <a:cs typeface="B Titr" panose="00000700000000000000" pitchFamily="2" charset="-78"/>
              </a:rPr>
              <a:t>مردم چه گفتند؟</a:t>
            </a:r>
          </a:p>
        </p:txBody>
      </p:sp>
      <p:sp>
        <p:nvSpPr>
          <p:cNvPr id="12292" name="TextBox 8"/>
          <p:cNvSpPr txBox="1">
            <a:spLocks noChangeArrowheads="1"/>
          </p:cNvSpPr>
          <p:nvPr/>
        </p:nvSpPr>
        <p:spPr bwMode="auto">
          <a:xfrm>
            <a:off x="5143500" y="2028825"/>
            <a:ext cx="3071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000">
                <a:cs typeface="B Titr" panose="00000700000000000000" pitchFamily="2" charset="-78"/>
              </a:rPr>
              <a:t>مردم، شهری می خواهند که ....</a:t>
            </a:r>
            <a:endParaRPr lang="en-US" altLang="fa-IR" sz="2000"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50" y="50006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با جهان ارتباط داشته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5750" y="135731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مراکز دانشگاهی مهم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750" y="178593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فضاهای شهری با کیفیت و پویا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5750" y="221456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فضاهای پیاده و دوچرخه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5750" y="26431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ایمن و لذت بخش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50" y="350043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سبز و پاک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50" y="392906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سرزنده و شاد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5750" y="43576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فضاهای جمعی و عمومی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85750" y="478631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با مسکن ارزان و قابل دسترس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5750" y="307181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کم ترافیک و آرام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85750" y="9286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زیارتی و گردشگری در سطح جهان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85750" y="521493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دسترسی راحت و روان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85750" y="564356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مدیریت شهری آگاه و مسئول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85750" y="60721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فرصت های شغلی مناسب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9" descr="D:\tasvir fasle 3\CS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571750"/>
            <a:ext cx="5286375" cy="38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7"/>
          <p:cNvSpPr txBox="1">
            <a:spLocks noChangeArrowheads="1"/>
          </p:cNvSpPr>
          <p:nvPr/>
        </p:nvSpPr>
        <p:spPr bwMode="auto">
          <a:xfrm>
            <a:off x="5000625" y="214313"/>
            <a:ext cx="3857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fa-IR" altLang="fa-IR" sz="2400">
                <a:cs typeface="B Titr" panose="00000700000000000000" pitchFamily="2" charset="-78"/>
              </a:rPr>
              <a:t>مدیران و متخصصان چه گفتند؟</a:t>
            </a:r>
          </a:p>
        </p:txBody>
      </p:sp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5143500" y="1785938"/>
            <a:ext cx="3071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000">
                <a:cs typeface="B Titr" panose="00000700000000000000" pitchFamily="2" charset="-78"/>
              </a:rPr>
              <a:t>شهری می خواهند که ...</a:t>
            </a:r>
            <a:endParaRPr lang="en-US" altLang="fa-IR" sz="2000"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50" y="3571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  مبتنی بر اقتصاد دانش محور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5750" y="164306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الهام بخش در ابعاد جهانی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750" y="20716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نظام توزیع خدمات و مراکز شهری پویا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5750" y="250031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مدیریت شهری کارآمد و یکپارچه باشد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5750" y="292893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کفیت فضای شهری مطلوب 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85750" y="121443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متصل به شبکه شهری جهانی باشد 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5750" y="78581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دارای نقش برجسته در سطح ملی و فراملی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5750" y="3786188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برخوردار از همکاری و مشارکت نهاد آستان قدس</a:t>
            </a:r>
            <a:endParaRPr lang="en-US" sz="1600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5750" y="3357563"/>
            <a:ext cx="3929063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2">
                    <a:lumMod val="75000"/>
                  </a:schemeClr>
                </a:solidFill>
                <a:cs typeface="B Homa" pitchFamily="2" charset="-78"/>
              </a:rPr>
              <a:t>برخوردار از همکاری و مشارکت مردم در مدیریت شهری </a:t>
            </a:r>
            <a:endParaRPr lang="en-US" sz="1600" dirty="0">
              <a:solidFill>
                <a:schemeClr val="accent2">
                  <a:lumMod val="75000"/>
                </a:schemeClr>
              </a:solidFill>
              <a:cs typeface="B Homa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3643313" y="642938"/>
            <a:ext cx="64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fa-IR" altLang="fa-IR" sz="6000">
                <a:cs typeface="B Titr" panose="00000700000000000000" pitchFamily="2" charset="-78"/>
              </a:rPr>
              <a:t>5</a:t>
            </a:r>
            <a:endParaRPr lang="en-US" altLang="fa-IR" sz="6000"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1000108"/>
            <a:ext cx="192882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Calibri"/>
                <a:cs typeface="B Titr"/>
              </a:rPr>
              <a:t>هدف کلان</a:t>
            </a:r>
            <a:r>
              <a:rPr lang="fa-IR" sz="3200" dirty="0"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Calibri"/>
                <a:cs typeface="B Titr"/>
              </a:rPr>
              <a:t> </a:t>
            </a:r>
            <a:endParaRPr lang="en-US" sz="3200" dirty="0">
              <a:effectLst>
                <a:reflection blurRad="6350" stA="55000" endA="300" endPos="45500" dir="5400000" sy="-100000" algn="bl" rotWithShape="0"/>
              </a:effectLst>
              <a:latin typeface="+mn-lt"/>
              <a:ea typeface="Calibri"/>
              <a:cs typeface="B Titr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3" y="1500188"/>
            <a:ext cx="20716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B Titr" pitchFamily="2" charset="-78"/>
              </a:rPr>
              <a:t>در جهت تحقق چشم انداز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B Titr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857375" y="2000250"/>
            <a:ext cx="3071813" cy="1588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6200000" flipH="1">
            <a:off x="2678907" y="4250531"/>
            <a:ext cx="4572000" cy="7143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>
            <a:off x="4643438" y="6572250"/>
            <a:ext cx="357187" cy="1588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500563" y="2428875"/>
            <a:ext cx="357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dirty="0">
                <a:solidFill>
                  <a:schemeClr val="accent5">
                    <a:lumMod val="75000"/>
                  </a:schemeClr>
                </a:solidFill>
                <a:latin typeface="+mn-lt"/>
                <a:cs typeface="B Titr" pitchFamily="2" charset="-78"/>
              </a:rPr>
              <a:t>1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+mn-lt"/>
              <a:cs typeface="B Titr" pitchFamily="2" charset="-78"/>
            </a:endParaRPr>
          </a:p>
        </p:txBody>
      </p:sp>
      <p:sp>
        <p:nvSpPr>
          <p:cNvPr id="14345" name="TextBox 1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500563" y="328612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fa-IR" altLang="fa-IR" sz="2800">
                <a:solidFill>
                  <a:srgbClr val="CC9900"/>
                </a:solidFill>
                <a:cs typeface="B Titr" panose="00000700000000000000" pitchFamily="2" charset="-78"/>
              </a:rPr>
              <a:t>2</a:t>
            </a:r>
            <a:endParaRPr lang="en-US" altLang="fa-IR" sz="2800">
              <a:solidFill>
                <a:srgbClr val="CC9900"/>
              </a:solidFill>
              <a:cs typeface="B Titr" panose="00000700000000000000" pitchFamily="2" charset="-78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4500563" y="4071938"/>
            <a:ext cx="357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dirty="0">
                <a:solidFill>
                  <a:schemeClr val="bg1">
                    <a:lumMod val="65000"/>
                  </a:schemeClr>
                </a:solidFill>
                <a:latin typeface="+mn-lt"/>
                <a:cs typeface="B Titr" pitchFamily="2" charset="-78"/>
              </a:rPr>
              <a:t>3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+mn-lt"/>
              <a:cs typeface="B Titr" pitchFamily="2" charset="-78"/>
            </a:endParaRPr>
          </a:p>
        </p:txBody>
      </p:sp>
      <p:sp>
        <p:nvSpPr>
          <p:cNvPr id="20" name="TextBox 19">
            <a:hlinkClick r:id="" action="ppaction://noaction"/>
          </p:cNvPr>
          <p:cNvSpPr txBox="1"/>
          <p:nvPr/>
        </p:nvSpPr>
        <p:spPr>
          <a:xfrm>
            <a:off x="4500563" y="4857750"/>
            <a:ext cx="357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+mn-lt"/>
                <a:cs typeface="B Titr" pitchFamily="2" charset="-78"/>
              </a:rPr>
              <a:t>4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+mn-lt"/>
              <a:cs typeface="B Titr" pitchFamily="2" charset="-78"/>
            </a:endParaRPr>
          </a:p>
        </p:txBody>
      </p:sp>
      <p:sp>
        <p:nvSpPr>
          <p:cNvPr id="21" name="TextBox 20">
            <a:hlinkClick r:id="" action="ppaction://noaction"/>
          </p:cNvPr>
          <p:cNvSpPr txBox="1"/>
          <p:nvPr/>
        </p:nvSpPr>
        <p:spPr>
          <a:xfrm>
            <a:off x="4500563" y="5715000"/>
            <a:ext cx="357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dirty="0">
                <a:solidFill>
                  <a:schemeClr val="accent3">
                    <a:lumMod val="75000"/>
                  </a:schemeClr>
                </a:solidFill>
                <a:latin typeface="+mn-lt"/>
                <a:cs typeface="B Titr" pitchFamily="2" charset="-78"/>
              </a:rPr>
              <a:t>5</a:t>
            </a:r>
            <a:endParaRPr lang="en-US" sz="2800" dirty="0">
              <a:solidFill>
                <a:schemeClr val="accent3">
                  <a:lumMod val="75000"/>
                </a:schemeClr>
              </a:solidFill>
              <a:latin typeface="+mn-lt"/>
              <a:cs typeface="B Titr" pitchFamily="2" charset="-78"/>
            </a:endParaRPr>
          </a:p>
        </p:txBody>
      </p:sp>
      <p:sp>
        <p:nvSpPr>
          <p:cNvPr id="14349" name="TextBox 21"/>
          <p:cNvSpPr txBox="1">
            <a:spLocks noChangeArrowheads="1"/>
          </p:cNvSpPr>
          <p:nvPr/>
        </p:nvSpPr>
        <p:spPr bwMode="auto">
          <a:xfrm>
            <a:off x="214313" y="2428875"/>
            <a:ext cx="42862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160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اعتلای هويت منحصر به فرد مذ هبی – زیارتی ، تاریخی وفرهنگی  مشهد مقدس در مقياس ملی و جهانی </a:t>
            </a:r>
            <a:endParaRPr lang="en-US" altLang="fa-IR" sz="160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eaLnBrk="1" hangingPunct="1"/>
            <a:endParaRPr lang="en-US" altLang="fa-IR"/>
          </a:p>
        </p:txBody>
      </p:sp>
      <p:sp>
        <p:nvSpPr>
          <p:cNvPr id="14350" name="TextBox 22"/>
          <p:cNvSpPr txBox="1">
            <a:spLocks noChangeArrowheads="1"/>
          </p:cNvSpPr>
          <p:nvPr/>
        </p:nvSpPr>
        <p:spPr bwMode="auto">
          <a:xfrm>
            <a:off x="357188" y="3286125"/>
            <a:ext cx="4143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1600">
                <a:solidFill>
                  <a:srgbClr val="CC99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دستیابی به رشد اقتصادی پایدار با رویکرد جهانی و</a:t>
            </a:r>
            <a:r>
              <a:rPr lang="fa-IR" altLang="fa-IR" sz="1600">
                <a:solidFill>
                  <a:srgbClr val="CC99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ar-SA" altLang="fa-IR" sz="1600">
                <a:solidFill>
                  <a:srgbClr val="CC99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مشارکت فعال در توسعه اقتصادملی (پایداری اقتصادی) </a:t>
            </a:r>
            <a:endParaRPr lang="en-US" altLang="fa-IR" sz="1600">
              <a:solidFill>
                <a:srgbClr val="CC99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50" y="4143375"/>
            <a:ext cx="3643313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600" dirty="0">
                <a:solidFill>
                  <a:schemeClr val="bg1">
                    <a:lumMod val="65000"/>
                  </a:schemeClr>
                </a:solidFill>
                <a:latin typeface="Times New Roman"/>
                <a:ea typeface="Times New Roman"/>
                <a:cs typeface="B Titr" pitchFamily="2" charset="-78"/>
              </a:rPr>
              <a:t>گسترش عدالت اجتماعی و تعادل فضا یی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Times New Roman"/>
              <a:ea typeface="Times New Roman"/>
              <a:cs typeface="B Titr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4352" name="TextBox 26"/>
          <p:cNvSpPr txBox="1">
            <a:spLocks noChangeArrowheads="1"/>
          </p:cNvSpPr>
          <p:nvPr/>
        </p:nvSpPr>
        <p:spPr bwMode="auto">
          <a:xfrm>
            <a:off x="500063" y="4857750"/>
            <a:ext cx="4000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ar-SA" altLang="fa-IR" sz="160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اعتلای کیفیت محیط شهری و بهبود دسترسی ساکنان و زائران مشهد مقدس (پایداری کیفیت زندگی)</a:t>
            </a:r>
            <a:endParaRPr lang="en-US" altLang="fa-IR" sz="160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4353" name="TextBox 27"/>
          <p:cNvSpPr txBox="1">
            <a:spLocks noChangeArrowheads="1"/>
          </p:cNvSpPr>
          <p:nvPr/>
        </p:nvSpPr>
        <p:spPr bwMode="auto">
          <a:xfrm>
            <a:off x="500063" y="5715000"/>
            <a:ext cx="4000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ar-SA" altLang="fa-IR" sz="160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حفاظت پایدار از سلامت و ایمنی شهروندان و زائران (پایداری زیست محیطی)</a:t>
            </a:r>
            <a:endParaRPr lang="en-US" altLang="fa-IR" sz="160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pSp>
        <p:nvGrpSpPr>
          <p:cNvPr id="14354" name="Group 42"/>
          <p:cNvGrpSpPr>
            <a:grpSpLocks/>
          </p:cNvGrpSpPr>
          <p:nvPr/>
        </p:nvGrpSpPr>
        <p:grpSpPr bwMode="auto">
          <a:xfrm>
            <a:off x="5429250" y="3286125"/>
            <a:ext cx="2643188" cy="3368675"/>
            <a:chOff x="5429256" y="3286124"/>
            <a:chExt cx="2643207" cy="3368063"/>
          </a:xfrm>
        </p:grpSpPr>
        <p:grpSp>
          <p:nvGrpSpPr>
            <p:cNvPr id="14363" name="Group 41"/>
            <p:cNvGrpSpPr>
              <a:grpSpLocks/>
            </p:cNvGrpSpPr>
            <p:nvPr/>
          </p:nvGrpSpPr>
          <p:grpSpPr bwMode="auto">
            <a:xfrm>
              <a:off x="5429256" y="3286124"/>
              <a:ext cx="2643207" cy="3368063"/>
              <a:chOff x="5429256" y="3286124"/>
              <a:chExt cx="2643207" cy="3368063"/>
            </a:xfrm>
          </p:grpSpPr>
          <p:pic>
            <p:nvPicPr>
              <p:cNvPr id="14365" name="Picture 2" descr="C:\Documents and Settings\Mokhtarzadeh\My Documents\My Pictures\1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86447" y="3286124"/>
                <a:ext cx="2286016" cy="3368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5429256" y="3500438"/>
                <a:ext cx="642942" cy="132343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a-IR" sz="8000" dirty="0">
                    <a:solidFill>
                      <a:schemeClr val="accent5">
                        <a:lumMod val="75000"/>
                      </a:schemeClr>
                    </a:solidFill>
                    <a:effectLst>
                      <a:reflection blurRad="6350" stA="60000" endA="900" endPos="60000" dist="60007" dir="5400000" sy="-100000" algn="bl" rotWithShape="0"/>
                    </a:effectLst>
                    <a:latin typeface="+mn-lt"/>
                    <a:cs typeface="B Titr" pitchFamily="2" charset="-78"/>
                  </a:rPr>
                  <a:t>1</a:t>
                </a:r>
                <a:endParaRPr lang="en-US" sz="8000" dirty="0">
                  <a:solidFill>
                    <a:schemeClr val="accent5">
                      <a:lumMod val="75000"/>
                    </a:schemeClr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+mn-lt"/>
                  <a:cs typeface="B Titr" pitchFamily="2" charset="-78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5857884" y="3510940"/>
                <a:ext cx="428628" cy="9233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a-IR" sz="54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effectLst>
                      <a:reflection blurRad="6350" stA="55000" endA="50" endPos="85000" dist="29997" dir="5400000" sy="-100000" algn="bl" rotWithShape="0"/>
                    </a:effectLst>
                    <a:latin typeface="+mn-lt"/>
                    <a:cs typeface="B Titr" pitchFamily="2" charset="-78"/>
                  </a:rPr>
                  <a:t>4</a:t>
                </a:r>
                <a:endParaRPr lang="en-US" sz="5400" dirty="0">
                  <a:solidFill>
                    <a:schemeClr val="accent5">
                      <a:lumMod val="60000"/>
                      <a:lumOff val="40000"/>
                    </a:schemeClr>
                  </a:solidFill>
                  <a:effectLst>
                    <a:reflection blurRad="6350" stA="55000" endA="50" endPos="85000" dist="29997" dir="5400000" sy="-100000" algn="bl" rotWithShape="0"/>
                  </a:effectLst>
                  <a:latin typeface="+mn-lt"/>
                  <a:cs typeface="B Titr" pitchFamily="2" charset="-78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286512" y="3357562"/>
                <a:ext cx="357190" cy="8309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a-IR" sz="4800" dirty="0">
                    <a:solidFill>
                      <a:schemeClr val="accent5">
                        <a:lumMod val="50000"/>
                      </a:schemeClr>
                    </a:solidFill>
                    <a:effectLst>
                      <a:reflection blurRad="6350" stA="60000" endA="900" endPos="58000" dir="5400000" sy="-100000" algn="bl" rotWithShape="0"/>
                    </a:effectLst>
                    <a:latin typeface="+mn-lt"/>
                    <a:cs typeface="B Titr" pitchFamily="2" charset="-78"/>
                  </a:rPr>
                  <a:t>0</a:t>
                </a:r>
                <a:endParaRPr lang="en-US" sz="4800" dirty="0">
                  <a:solidFill>
                    <a:schemeClr val="accent5">
                      <a:lumMod val="50000"/>
                    </a:schemeClr>
                  </a:solidFill>
                  <a:effectLst>
                    <a:reflection blurRad="6350" stA="60000" endA="900" endPos="58000" dir="5400000" sy="-100000" algn="bl" rotWithShape="0"/>
                  </a:effectLst>
                  <a:latin typeface="+mn-lt"/>
                  <a:cs typeface="B Titr" pitchFamily="2" charset="-78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6643702" y="3429000"/>
                <a:ext cx="357190" cy="646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a-IR" sz="3600" dirty="0">
                    <a:solidFill>
                      <a:schemeClr val="accent5">
                        <a:lumMod val="75000"/>
                      </a:schemeClr>
                    </a:solidFill>
                    <a:effectLst>
                      <a:reflection blurRad="6350" stA="50000" endA="300" endPos="50000" dist="60007" dir="5400000" sy="-100000" algn="bl" rotWithShape="0"/>
                    </a:effectLst>
                    <a:latin typeface="+mn-lt"/>
                    <a:cs typeface="B Titr" pitchFamily="2" charset="-78"/>
                  </a:rPr>
                  <a:t>5</a:t>
                </a:r>
                <a:endParaRPr lang="en-US" sz="3600" dirty="0">
                  <a:solidFill>
                    <a:schemeClr val="accent5">
                      <a:lumMod val="75000"/>
                    </a:schemeClr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+mn-lt"/>
                  <a:cs typeface="B Titr" pitchFamily="2" charset="-78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6929455" y="3643247"/>
              <a:ext cx="1143008" cy="584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a-IR" sz="32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lt"/>
                  <a:ea typeface="Calibri"/>
                  <a:cs typeface="B Titr"/>
                </a:rPr>
                <a:t>مشهد</a:t>
              </a:r>
              <a:r>
                <a:rPr lang="fa-IR" dirty="0">
                  <a:solidFill>
                    <a:schemeClr val="accent5">
                      <a:lumMod val="50000"/>
                    </a:schemeClr>
                  </a:solidFill>
                  <a:latin typeface="+mn-lt"/>
                  <a:cs typeface="+mn-cs"/>
                </a:rPr>
                <a:t> </a:t>
              </a:r>
              <a:endParaRPr lang="en-US" dirty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4355" name="Group 34"/>
          <p:cNvGrpSpPr>
            <a:grpSpLocks/>
          </p:cNvGrpSpPr>
          <p:nvPr/>
        </p:nvGrpSpPr>
        <p:grpSpPr bwMode="auto">
          <a:xfrm>
            <a:off x="5286375" y="928688"/>
            <a:ext cx="2046288" cy="1500187"/>
            <a:chOff x="5286380" y="928670"/>
            <a:chExt cx="2046029" cy="1500198"/>
          </a:xfrm>
        </p:grpSpPr>
        <p:pic>
          <p:nvPicPr>
            <p:cNvPr id="14361" name="Picture 40" descr="EarthMap Crap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380" y="928670"/>
              <a:ext cx="2046029" cy="150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2" name="TextBox 29"/>
            <p:cNvSpPr txBox="1">
              <a:spLocks noChangeArrowheads="1"/>
            </p:cNvSpPr>
            <p:nvPr/>
          </p:nvSpPr>
          <p:spPr bwMode="auto">
            <a:xfrm>
              <a:off x="6000760" y="2000240"/>
              <a:ext cx="7858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fa-IR" altLang="fa-IR" sz="200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Titr" panose="00000700000000000000" pitchFamily="2" charset="-78"/>
                </a:rPr>
                <a:t>جهانی</a:t>
              </a:r>
              <a:endParaRPr lang="en-US" altLang="fa-IR" sz="200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4356" name="Group 39"/>
          <p:cNvGrpSpPr>
            <a:grpSpLocks/>
          </p:cNvGrpSpPr>
          <p:nvPr/>
        </p:nvGrpSpPr>
        <p:grpSpPr bwMode="auto">
          <a:xfrm>
            <a:off x="6000750" y="1214438"/>
            <a:ext cx="2266950" cy="1916112"/>
            <a:chOff x="6000760" y="1214422"/>
            <a:chExt cx="2266948" cy="1916061"/>
          </a:xfrm>
        </p:grpSpPr>
        <p:pic>
          <p:nvPicPr>
            <p:cNvPr id="14359" name="Picture 2" descr="D:\last project\گزارش چشم انداز\New Folder\My Pictures\untitled1.bmp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0892" y="1214422"/>
              <a:ext cx="1266816" cy="191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6000760" y="2571744"/>
              <a:ext cx="1571604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a-IR" sz="2000" b="1" dirty="0">
                  <a:ln>
                    <a:solidFill>
                      <a:schemeClr val="accent1">
                        <a:lumMod val="7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Times New Roman"/>
                  <a:ea typeface="Times New Roman"/>
                  <a:cs typeface="B Titr" pitchFamily="2" charset="-78"/>
                </a:rPr>
                <a:t>پویا و</a:t>
              </a:r>
              <a:r>
                <a:rPr lang="fa-IR" sz="2000" b="1" dirty="0">
                  <a:ln>
                    <a:solidFill>
                      <a:schemeClr val="bg2">
                        <a:lumMod val="25000"/>
                      </a:schemeClr>
                    </a:solidFill>
                  </a:ln>
                  <a:solidFill>
                    <a:srgbClr val="FFFF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Times New Roman"/>
                  <a:ea typeface="Times New Roman"/>
                  <a:cs typeface="B Titr" pitchFamily="2" charset="-78"/>
                </a:rPr>
                <a:t> </a:t>
              </a:r>
              <a:r>
                <a:rPr lang="fa-IR" sz="2000" b="1" dirty="0">
                  <a:ln>
                    <a:solidFill>
                      <a:schemeClr val="bg1"/>
                    </a:solidFill>
                  </a:ln>
                  <a:solidFill>
                    <a:schemeClr val="accent2">
                      <a:lumMod val="75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Times New Roman"/>
                  <a:ea typeface="Times New Roman"/>
                  <a:cs typeface="B Titr" pitchFamily="2" charset="-78"/>
                </a:rPr>
                <a:t>سرزنده</a:t>
              </a:r>
              <a:endParaRPr lang="en-US" sz="2000" b="1" dirty="0">
                <a:ln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/>
                <a:ea typeface="Times New Roman"/>
                <a:cs typeface="B Titr" pitchFamily="2" charset="-78"/>
              </a:endParaRPr>
            </a:p>
          </p:txBody>
        </p:sp>
      </p:grpSp>
      <p:pic>
        <p:nvPicPr>
          <p:cNvPr id="14357" name="Picture 2" descr="C:\Documents and Settings\Mokhtarzadeh\My Documents\My Pictures\ist2_4473849-green-power-background-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214313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6786563" y="714375"/>
            <a:ext cx="10715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  <a:cs typeface="B Titr" pitchFamily="2" charset="-78"/>
              </a:rPr>
              <a:t>پایدار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B Titr" pitchFamily="2" charset="-7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base" descr="jp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1" t="4585" r="16565" b="5473"/>
          <a:stretch>
            <a:fillRect/>
          </a:stretch>
        </p:blipFill>
        <p:spPr bwMode="auto">
          <a:xfrm>
            <a:off x="857250" y="1143000"/>
            <a:ext cx="4286250" cy="5357813"/>
          </a:xfrm>
          <a:prstGeom prst="rect">
            <a:avLst/>
          </a:prstGeom>
          <a:solidFill>
            <a:schemeClr val="bg1"/>
          </a:solidFill>
          <a:ln w="12700">
            <a:solidFill>
              <a:srgbClr val="9E0000"/>
            </a:solidFill>
            <a:miter lim="800000"/>
            <a:headEnd/>
            <a:tailEnd/>
          </a:ln>
        </p:spPr>
      </p:pic>
      <p:pic>
        <p:nvPicPr>
          <p:cNvPr id="4" name="Picture 3" descr="3.png"/>
          <p:cNvPicPr>
            <a:picLocks noChangeAspect="1"/>
          </p:cNvPicPr>
          <p:nvPr/>
        </p:nvPicPr>
        <p:blipFill>
          <a:blip r:embed="rId3">
            <a:lum bright="-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793875"/>
            <a:ext cx="1866900" cy="3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" descr="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050" y="2663825"/>
            <a:ext cx="2028825" cy="2630488"/>
          </a:xfrm>
          <a:prstGeom prst="rect">
            <a:avLst/>
          </a:prstGeom>
          <a:effectLst>
            <a:outerShdw blurRad="50800" dist="38100" dir="5400000" algn="t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3" name="Picture 2" descr="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25" y="1270000"/>
            <a:ext cx="2509838" cy="5087938"/>
          </a:xfrm>
          <a:prstGeom prst="rect">
            <a:avLst/>
          </a:prstGeom>
          <a:effectLst>
            <a:outerShdw blurRad="50800" dist="38100" dir="5400000" algn="t" rotWithShape="0">
              <a:srgbClr val="FFFF00">
                <a:alpha val="4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214938" y="242888"/>
            <a:ext cx="36433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q"/>
              <a:defRPr/>
            </a:pPr>
            <a: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 نظام سطح بندی در الگوی توسعه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0438" y="3736975"/>
            <a:ext cx="285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500">
                <a:cs typeface="B Titr" panose="00000700000000000000" pitchFamily="2" charset="-78"/>
              </a:rPr>
              <a:t>1</a:t>
            </a:r>
            <a:endParaRPr lang="en-US" altLang="fa-IR" sz="2500"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43250" y="2643188"/>
            <a:ext cx="2857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500">
                <a:cs typeface="B Titr" panose="00000700000000000000" pitchFamily="2" charset="-78"/>
              </a:rPr>
              <a:t>2</a:t>
            </a:r>
            <a:endParaRPr lang="en-US" altLang="fa-IR" sz="2500"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28875" y="2000250"/>
            <a:ext cx="285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500">
                <a:cs typeface="B Titr" panose="00000700000000000000" pitchFamily="2" charset="-78"/>
              </a:rPr>
              <a:t>3</a:t>
            </a:r>
            <a:endParaRPr lang="en-US" altLang="fa-IR" sz="2500"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14500" y="1357313"/>
            <a:ext cx="285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fa-IR" sz="2500">
                <a:cs typeface="B Titr" panose="00000700000000000000" pitchFamily="2" charset="-78"/>
              </a:rPr>
              <a:t>4</a:t>
            </a:r>
            <a:endParaRPr lang="en-US" altLang="fa-IR" sz="2500"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0" y="1071563"/>
            <a:ext cx="3857625" cy="90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1- فضای حضور زائران ( زیارت – اقامت – تجارت– سکونت – عرصه های همگانی )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5" y="1912938"/>
            <a:ext cx="40005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2- مفصل پیوند زندگی زائر و شهروند ( اقامت – خدمات</a:t>
            </a:r>
          </a:p>
          <a:p>
            <a:pPr algn="r" rtl="1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 زائر – تجارت – سکونت )</a:t>
            </a:r>
            <a:endParaRPr 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6375" y="2828925"/>
            <a:ext cx="3714750" cy="101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3- زندگی شهروندی در حوزه مرکزی ( سکونت – </a:t>
            </a:r>
          </a:p>
          <a:p>
            <a:pPr algn="r" rtl="1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  خدمات شهری- کار و فعالیت )</a:t>
            </a:r>
            <a:endParaRPr 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32663" y="3890963"/>
            <a:ext cx="1643062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Titr" pitchFamily="2" charset="-78"/>
              </a:rPr>
              <a:t>4- شهر آئینی</a:t>
            </a:r>
            <a:endParaRPr 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358</TotalTime>
  <Words>1007</Words>
  <Application>Microsoft Office PowerPoint</Application>
  <PresentationFormat>On-screen Show (4:3)</PresentationFormat>
  <Paragraphs>219</Paragraphs>
  <Slides>24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Palatino Linotype</vt:lpstr>
      <vt:lpstr>Arial</vt:lpstr>
      <vt:lpstr>Wingdings</vt:lpstr>
      <vt:lpstr>Calibri</vt:lpstr>
      <vt:lpstr>B Homa</vt:lpstr>
      <vt:lpstr>B Nazanin</vt:lpstr>
      <vt:lpstr>B Titr</vt:lpstr>
      <vt:lpstr>Times New Roman</vt:lpstr>
      <vt:lpstr>IPT.Nazanin</vt:lpstr>
      <vt:lpstr>Elemental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بررسی کلی</dc:title>
  <dc:creator>RPM</dc:creator>
  <cp:lastModifiedBy>Mohammad</cp:lastModifiedBy>
  <cp:revision>21</cp:revision>
  <dcterms:created xsi:type="dcterms:W3CDTF">2016-02-28T07:02:08Z</dcterms:created>
  <dcterms:modified xsi:type="dcterms:W3CDTF">2020-10-10T13:37:35Z</dcterms:modified>
</cp:coreProperties>
</file>