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4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FA28F445-0241-47E4-94A3-96B2A39CB1E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550265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A28F445-0241-47E4-94A3-96B2A39CB1E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1230896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A28F445-0241-47E4-94A3-96B2A39CB1E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1888299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smtClean="0"/>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60000"/>
                    <a:lumOff val="40000"/>
                  </a:schemeClr>
                </a:solidFill>
              </a:defRPr>
            </a:lvl1p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5" name="Footer Placeholder 4"/>
          <p:cNvSpPr>
            <a:spLocks noGrp="1"/>
          </p:cNvSpPr>
          <p:nvPr>
            <p:ph type="ftr" sz="quarter" idx="11"/>
          </p:nvPr>
        </p:nvSpPr>
        <p:spPr>
          <a:xfrm rot="21420000">
            <a:off x="9144" y="4882896"/>
            <a:ext cx="4050792" cy="1197864"/>
          </a:xfrm>
          <a:noFill/>
        </p:spPr>
        <p:txBody>
          <a:bodyPr wrap="square" rtlCol="0">
            <a:spAutoFit/>
          </a:bodyPr>
          <a:lstStyle>
            <a:lvl1pPr>
              <a:defRPr lang="en-US" sz="5400" dirty="0"/>
            </a:lvl1pPr>
          </a:lstStyle>
          <a:p>
            <a:endParaRPr>
              <a:solidFill>
                <a:srgbClr val="346492">
                  <a:lumMod val="60000"/>
                  <a:lumOff val="40000"/>
                </a:srgbClr>
              </a:solidFill>
            </a:endParaRPr>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2653F8C5-8373-4F41-BB57-D412AE16D6DB}" type="slidenum">
              <a:rPr lang="en-US" smtClean="0">
                <a:solidFill>
                  <a:prstClr val="black">
                    <a:lumMod val="75000"/>
                    <a:lumOff val="25000"/>
                  </a:prstClr>
                </a:solidFill>
              </a:rPr>
              <a:pPr/>
              <a:t>‹#›</a:t>
            </a:fld>
            <a:endParaRPr lang="en-US">
              <a:solidFill>
                <a:prstClr val="black">
                  <a:lumMod val="75000"/>
                  <a:lumOff val="25000"/>
                </a:prstClr>
              </a:solidFill>
            </a:endParaRPr>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accent1">
              <a:lumMod val="60000"/>
              <a:lumOff val="40000"/>
              <a:alpha val="5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678432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5" name="Footer Placeholder 4"/>
          <p:cNvSpPr>
            <a:spLocks noGrp="1"/>
          </p:cNvSpPr>
          <p:nvPr>
            <p:ph type="ftr" sz="quarter" idx="11"/>
          </p:nvPr>
        </p:nvSpPr>
        <p:spPr/>
        <p:txBody>
          <a:bodyPr/>
          <a:lstStyle/>
          <a:p>
            <a:endParaRPr lang="en-US">
              <a:solidFill>
                <a:srgbClr val="346492">
                  <a:lumMod val="60000"/>
                  <a:lumOff val="40000"/>
                </a:srgbClr>
              </a:solidFill>
            </a:endParaRPr>
          </a:p>
        </p:txBody>
      </p:sp>
      <p:sp>
        <p:nvSpPr>
          <p:cNvPr id="6" name="Slide Number Placeholder 5"/>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12653214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5" name="Footer Placeholder 4"/>
          <p:cNvSpPr>
            <a:spLocks noGrp="1"/>
          </p:cNvSpPr>
          <p:nvPr>
            <p:ph type="ftr" sz="quarter" idx="11"/>
          </p:nvPr>
        </p:nvSpPr>
        <p:spPr/>
        <p:txBody>
          <a:bodyPr/>
          <a:lstStyle/>
          <a:p>
            <a:endParaRPr lang="en-US">
              <a:solidFill>
                <a:srgbClr val="346492">
                  <a:lumMod val="60000"/>
                  <a:lumOff val="40000"/>
                </a:srgbClr>
              </a:solidFill>
            </a:endParaRPr>
          </a:p>
        </p:txBody>
      </p:sp>
      <p:sp>
        <p:nvSpPr>
          <p:cNvPr id="6" name="Slide Number Placeholder 5"/>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1845428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6" name="Footer Placeholder 5"/>
          <p:cNvSpPr>
            <a:spLocks noGrp="1"/>
          </p:cNvSpPr>
          <p:nvPr>
            <p:ph type="ftr" sz="quarter" idx="11"/>
          </p:nvPr>
        </p:nvSpPr>
        <p:spPr/>
        <p:txBody>
          <a:bodyPr/>
          <a:lstStyle/>
          <a:p>
            <a:endParaRPr lang="en-US">
              <a:solidFill>
                <a:srgbClr val="346492">
                  <a:lumMod val="60000"/>
                  <a:lumOff val="40000"/>
                </a:srgbClr>
              </a:solidFill>
            </a:endParaRPr>
          </a:p>
        </p:txBody>
      </p:sp>
      <p:sp>
        <p:nvSpPr>
          <p:cNvPr id="7" name="Slide Number Placeholder 6"/>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252231803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8" name="Footer Placeholder 7"/>
          <p:cNvSpPr>
            <a:spLocks noGrp="1"/>
          </p:cNvSpPr>
          <p:nvPr>
            <p:ph type="ftr" sz="quarter" idx="11"/>
          </p:nvPr>
        </p:nvSpPr>
        <p:spPr/>
        <p:txBody>
          <a:bodyPr/>
          <a:lstStyle/>
          <a:p>
            <a:endParaRPr lang="en-US">
              <a:solidFill>
                <a:srgbClr val="346492">
                  <a:lumMod val="60000"/>
                  <a:lumOff val="40000"/>
                </a:srgbClr>
              </a:solidFill>
            </a:endParaRPr>
          </a:p>
        </p:txBody>
      </p:sp>
      <p:sp>
        <p:nvSpPr>
          <p:cNvPr id="9" name="Slide Number Placeholder 8"/>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4040122975"/>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4" name="Footer Placeholder 3"/>
          <p:cNvSpPr>
            <a:spLocks noGrp="1"/>
          </p:cNvSpPr>
          <p:nvPr>
            <p:ph type="ftr" sz="quarter" idx="11"/>
          </p:nvPr>
        </p:nvSpPr>
        <p:spPr/>
        <p:txBody>
          <a:bodyPr/>
          <a:lstStyle/>
          <a:p>
            <a:endParaRPr lang="en-US">
              <a:solidFill>
                <a:srgbClr val="346492">
                  <a:lumMod val="60000"/>
                  <a:lumOff val="40000"/>
                </a:srgbClr>
              </a:solidFill>
            </a:endParaRPr>
          </a:p>
        </p:txBody>
      </p:sp>
      <p:sp>
        <p:nvSpPr>
          <p:cNvPr id="5" name="Slide Number Placeholder 4"/>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17343478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3" name="Footer Placeholder 2"/>
          <p:cNvSpPr>
            <a:spLocks noGrp="1"/>
          </p:cNvSpPr>
          <p:nvPr>
            <p:ph type="ftr" sz="quarter" idx="11"/>
          </p:nvPr>
        </p:nvSpPr>
        <p:spPr/>
        <p:txBody>
          <a:bodyPr/>
          <a:lstStyle/>
          <a:p>
            <a:endParaRPr lang="en-US">
              <a:solidFill>
                <a:srgbClr val="346492">
                  <a:lumMod val="60000"/>
                  <a:lumOff val="40000"/>
                </a:srgbClr>
              </a:solidFill>
            </a:endParaRPr>
          </a:p>
        </p:txBody>
      </p:sp>
      <p:sp>
        <p:nvSpPr>
          <p:cNvPr id="4" name="Slide Number Placeholder 3"/>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30576783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6" name="Footer Placeholder 5"/>
          <p:cNvSpPr>
            <a:spLocks noGrp="1"/>
          </p:cNvSpPr>
          <p:nvPr>
            <p:ph type="ftr" sz="quarter" idx="11"/>
          </p:nvPr>
        </p:nvSpPr>
        <p:spPr/>
        <p:txBody>
          <a:bodyPr/>
          <a:lstStyle/>
          <a:p>
            <a:endParaRPr lang="en-US">
              <a:solidFill>
                <a:srgbClr val="346492">
                  <a:lumMod val="60000"/>
                  <a:lumOff val="40000"/>
                </a:srgbClr>
              </a:solidFill>
            </a:endParaRPr>
          </a:p>
        </p:txBody>
      </p:sp>
      <p:sp>
        <p:nvSpPr>
          <p:cNvPr id="7" name="Slide Number Placeholder 6"/>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260373216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A28F445-0241-47E4-94A3-96B2A39CB1E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31865454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6" name="Footer Placeholder 5"/>
          <p:cNvSpPr>
            <a:spLocks noGrp="1"/>
          </p:cNvSpPr>
          <p:nvPr>
            <p:ph type="ftr" sz="quarter" idx="11"/>
          </p:nvPr>
        </p:nvSpPr>
        <p:spPr/>
        <p:txBody>
          <a:bodyPr/>
          <a:lstStyle/>
          <a:p>
            <a:endParaRPr lang="en-US">
              <a:solidFill>
                <a:srgbClr val="346492">
                  <a:lumMod val="60000"/>
                  <a:lumOff val="40000"/>
                </a:srgbClr>
              </a:solidFill>
            </a:endParaRPr>
          </a:p>
        </p:txBody>
      </p:sp>
      <p:sp>
        <p:nvSpPr>
          <p:cNvPr id="7" name="Slide Number Placeholder 6"/>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33651749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6" name="Footer Placeholder 5"/>
          <p:cNvSpPr>
            <a:spLocks noGrp="1"/>
          </p:cNvSpPr>
          <p:nvPr>
            <p:ph type="ftr" sz="quarter" idx="11"/>
          </p:nvPr>
        </p:nvSpPr>
        <p:spPr/>
        <p:txBody>
          <a:bodyPr/>
          <a:lstStyle/>
          <a:p>
            <a:endParaRPr lang="en-US">
              <a:solidFill>
                <a:srgbClr val="346492">
                  <a:lumMod val="60000"/>
                  <a:lumOff val="40000"/>
                </a:srgbClr>
              </a:solidFill>
            </a:endParaRPr>
          </a:p>
        </p:txBody>
      </p:sp>
      <p:sp>
        <p:nvSpPr>
          <p:cNvPr id="7" name="Slide Number Placeholder 6"/>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984745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6" name="Footer Placeholder 5"/>
          <p:cNvSpPr>
            <a:spLocks noGrp="1"/>
          </p:cNvSpPr>
          <p:nvPr>
            <p:ph type="ftr" sz="quarter" idx="11"/>
          </p:nvPr>
        </p:nvSpPr>
        <p:spPr/>
        <p:txBody>
          <a:bodyPr/>
          <a:lstStyle/>
          <a:p>
            <a:endParaRPr lang="en-US">
              <a:solidFill>
                <a:srgbClr val="346492">
                  <a:lumMod val="60000"/>
                  <a:lumOff val="40000"/>
                </a:srgbClr>
              </a:solidFill>
            </a:endParaRPr>
          </a:p>
        </p:txBody>
      </p:sp>
      <p:sp>
        <p:nvSpPr>
          <p:cNvPr id="7" name="Slide Number Placeholder 6"/>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13471509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6" name="Footer Placeholder 5"/>
          <p:cNvSpPr>
            <a:spLocks noGrp="1"/>
          </p:cNvSpPr>
          <p:nvPr>
            <p:ph type="ftr" sz="quarter" idx="11"/>
          </p:nvPr>
        </p:nvSpPr>
        <p:spPr/>
        <p:txBody>
          <a:bodyPr/>
          <a:lstStyle/>
          <a:p>
            <a:endParaRPr lang="en-US">
              <a:solidFill>
                <a:srgbClr val="346492">
                  <a:lumMod val="60000"/>
                  <a:lumOff val="40000"/>
                </a:srgbClr>
              </a:solidFill>
            </a:endParaRPr>
          </a:p>
        </p:txBody>
      </p:sp>
      <p:sp>
        <p:nvSpPr>
          <p:cNvPr id="7" name="Slide Number Placeholder 6"/>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rtl="0"/>
            <a:r>
              <a:rPr lang="en-US" sz="8000" dirty="0">
                <a:solidFill>
                  <a:prstClr val="black"/>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0"/>
            <a:r>
              <a:rPr lang="en-US" sz="8000" dirty="0">
                <a:solidFill>
                  <a:prstClr val="black"/>
                </a:solidFill>
                <a:effectLst/>
              </a:rPr>
              <a:t>”</a:t>
            </a:r>
          </a:p>
        </p:txBody>
      </p:sp>
    </p:spTree>
    <p:extLst>
      <p:ext uri="{BB962C8B-B14F-4D97-AF65-F5344CB8AC3E}">
        <p14:creationId xmlns:p14="http://schemas.microsoft.com/office/powerpoint/2010/main" val="28636299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6" name="Footer Placeholder 5"/>
          <p:cNvSpPr>
            <a:spLocks noGrp="1"/>
          </p:cNvSpPr>
          <p:nvPr>
            <p:ph type="ftr" sz="quarter" idx="11"/>
          </p:nvPr>
        </p:nvSpPr>
        <p:spPr/>
        <p:txBody>
          <a:bodyPr/>
          <a:lstStyle/>
          <a:p>
            <a:endParaRPr lang="en-US">
              <a:solidFill>
                <a:srgbClr val="346492">
                  <a:lumMod val="60000"/>
                  <a:lumOff val="40000"/>
                </a:srgbClr>
              </a:solidFill>
            </a:endParaRPr>
          </a:p>
        </p:txBody>
      </p:sp>
      <p:sp>
        <p:nvSpPr>
          <p:cNvPr id="7" name="Slide Number Placeholder 6"/>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21249903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4" name="Footer Placeholder 3"/>
          <p:cNvSpPr>
            <a:spLocks noGrp="1"/>
          </p:cNvSpPr>
          <p:nvPr>
            <p:ph type="ftr" sz="quarter" idx="11"/>
          </p:nvPr>
        </p:nvSpPr>
        <p:spPr/>
        <p:txBody>
          <a:bodyPr/>
          <a:lstStyle/>
          <a:p>
            <a:endParaRPr lang="en-US">
              <a:solidFill>
                <a:srgbClr val="346492">
                  <a:lumMod val="60000"/>
                  <a:lumOff val="40000"/>
                </a:srgbClr>
              </a:solidFill>
            </a:endParaRPr>
          </a:p>
        </p:txBody>
      </p:sp>
      <p:sp>
        <p:nvSpPr>
          <p:cNvPr id="5" name="Slide Number Placeholder 4"/>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32462295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4" name="Footer Placeholder 3"/>
          <p:cNvSpPr>
            <a:spLocks noGrp="1"/>
          </p:cNvSpPr>
          <p:nvPr>
            <p:ph type="ftr" sz="quarter" idx="11"/>
          </p:nvPr>
        </p:nvSpPr>
        <p:spPr/>
        <p:txBody>
          <a:bodyPr/>
          <a:lstStyle/>
          <a:p>
            <a:endParaRPr lang="en-US">
              <a:solidFill>
                <a:srgbClr val="346492">
                  <a:lumMod val="60000"/>
                  <a:lumOff val="40000"/>
                </a:srgbClr>
              </a:solidFill>
            </a:endParaRPr>
          </a:p>
        </p:txBody>
      </p:sp>
      <p:sp>
        <p:nvSpPr>
          <p:cNvPr id="5" name="Slide Number Placeholder 4"/>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2335348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5" name="Footer Placeholder 4"/>
          <p:cNvSpPr>
            <a:spLocks noGrp="1"/>
          </p:cNvSpPr>
          <p:nvPr>
            <p:ph type="ftr" sz="quarter" idx="11"/>
          </p:nvPr>
        </p:nvSpPr>
        <p:spPr/>
        <p:txBody>
          <a:bodyPr/>
          <a:lstStyle/>
          <a:p>
            <a:endParaRPr lang="en-US">
              <a:solidFill>
                <a:srgbClr val="346492">
                  <a:lumMod val="60000"/>
                  <a:lumOff val="40000"/>
                </a:srgbClr>
              </a:solidFill>
            </a:endParaRPr>
          </a:p>
        </p:txBody>
      </p:sp>
      <p:sp>
        <p:nvSpPr>
          <p:cNvPr id="6" name="Slide Number Placeholder 5"/>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41996032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9E2BF3-A55C-41E8-BB42-F829136C050E}" type="datetimeFigureOut">
              <a:rPr lang="en-US" smtClean="0">
                <a:solidFill>
                  <a:srgbClr val="346492">
                    <a:lumMod val="60000"/>
                    <a:lumOff val="40000"/>
                  </a:srgbClr>
                </a:solidFill>
              </a:rPr>
              <a:pPr/>
              <a:t>11/10/2020</a:t>
            </a:fld>
            <a:endParaRPr lang="en-US">
              <a:solidFill>
                <a:srgbClr val="346492">
                  <a:lumMod val="60000"/>
                  <a:lumOff val="40000"/>
                </a:srgbClr>
              </a:solidFill>
            </a:endParaRPr>
          </a:p>
        </p:txBody>
      </p:sp>
      <p:sp>
        <p:nvSpPr>
          <p:cNvPr id="5" name="Footer Placeholder 4"/>
          <p:cNvSpPr>
            <a:spLocks noGrp="1"/>
          </p:cNvSpPr>
          <p:nvPr>
            <p:ph type="ftr" sz="quarter" idx="11"/>
          </p:nvPr>
        </p:nvSpPr>
        <p:spPr/>
        <p:txBody>
          <a:bodyPr/>
          <a:lstStyle/>
          <a:p>
            <a:endParaRPr lang="en-US">
              <a:solidFill>
                <a:srgbClr val="346492">
                  <a:lumMod val="60000"/>
                  <a:lumOff val="40000"/>
                </a:srgbClr>
              </a:solidFill>
            </a:endParaRPr>
          </a:p>
        </p:txBody>
      </p:sp>
      <p:sp>
        <p:nvSpPr>
          <p:cNvPr id="6" name="Slide Number Placeholder 5"/>
          <p:cNvSpPr>
            <a:spLocks noGrp="1"/>
          </p:cNvSpPr>
          <p:nvPr>
            <p:ph type="sldNum" sz="quarter" idx="12"/>
          </p:nvPr>
        </p:nvSpPr>
        <p:spPr/>
        <p:txBody>
          <a:bodyPr/>
          <a:lstStyle/>
          <a:p>
            <a:fld id="{2653F8C5-8373-4F41-BB57-D412AE16D6DB}" type="slidenum">
              <a:rPr lang="en-US" smtClean="0">
                <a:solidFill>
                  <a:srgbClr val="346492">
                    <a:lumMod val="60000"/>
                    <a:lumOff val="40000"/>
                  </a:srgbClr>
                </a:solidFill>
              </a:rPr>
              <a:pPr/>
              <a:t>‹#›</a:t>
            </a:fld>
            <a:endParaRPr lang="en-US">
              <a:solidFill>
                <a:srgbClr val="346492">
                  <a:lumMod val="60000"/>
                  <a:lumOff val="40000"/>
                </a:srgbClr>
              </a:solidFill>
            </a:endParaRPr>
          </a:p>
        </p:txBody>
      </p:sp>
    </p:spTree>
    <p:extLst>
      <p:ext uri="{BB962C8B-B14F-4D97-AF65-F5344CB8AC3E}">
        <p14:creationId xmlns:p14="http://schemas.microsoft.com/office/powerpoint/2010/main" val="1255528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28F445-0241-47E4-94A3-96B2A39CB1E9}"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434576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FA28F445-0241-47E4-94A3-96B2A39CB1E9}"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380708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FA28F445-0241-47E4-94A3-96B2A39CB1E9}"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4066358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FA28F445-0241-47E4-94A3-96B2A39CB1E9}"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3412521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28F445-0241-47E4-94A3-96B2A39CB1E9}"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1688091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8F445-0241-47E4-94A3-96B2A39CB1E9}"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728353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8F445-0241-47E4-94A3-96B2A39CB1E9}"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31DE149-AFBC-4086-BB35-DDCF09B4D0DF}" type="slidenum">
              <a:rPr lang="fa-IR" smtClean="0"/>
              <a:t>‹#›</a:t>
            </a:fld>
            <a:endParaRPr lang="fa-IR"/>
          </a:p>
        </p:txBody>
      </p:sp>
    </p:spTree>
    <p:extLst>
      <p:ext uri="{BB962C8B-B14F-4D97-AF65-F5344CB8AC3E}">
        <p14:creationId xmlns:p14="http://schemas.microsoft.com/office/powerpoint/2010/main" val="2253466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A28F445-0241-47E4-94A3-96B2A39CB1E9}" type="datetimeFigureOut">
              <a:rPr lang="fa-IR" smtClean="0"/>
              <a:t>25/03/1442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31DE149-AFBC-4086-BB35-DDCF09B4D0DF}" type="slidenum">
              <a:rPr lang="fa-IR" smtClean="0"/>
              <a:t>‹#›</a:t>
            </a:fld>
            <a:endParaRPr lang="fa-IR"/>
          </a:p>
        </p:txBody>
      </p:sp>
    </p:spTree>
    <p:extLst>
      <p:ext uri="{BB962C8B-B14F-4D97-AF65-F5344CB8AC3E}">
        <p14:creationId xmlns:p14="http://schemas.microsoft.com/office/powerpoint/2010/main" val="2418785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60000"/>
                    <a:lumOff val="40000"/>
                  </a:schemeClr>
                </a:solidFill>
              </a:defRPr>
            </a:lvl1pPr>
          </a:lstStyle>
          <a:p>
            <a:pPr rtl="0"/>
            <a:fld id="{8A9E2BF3-A55C-41E8-BB42-F829136C050E}" type="datetimeFigureOut">
              <a:rPr lang="en-US" smtClean="0">
                <a:solidFill>
                  <a:srgbClr val="346492">
                    <a:lumMod val="60000"/>
                    <a:lumOff val="40000"/>
                  </a:srgbClr>
                </a:solidFill>
              </a:rPr>
              <a:pPr rtl="0"/>
              <a:t>11/10/2020</a:t>
            </a:fld>
            <a:endParaRPr lang="en-US">
              <a:solidFill>
                <a:srgbClr val="346492">
                  <a:lumMod val="60000"/>
                  <a:lumOff val="40000"/>
                </a:srgbClr>
              </a:solidFill>
            </a:endParaRPr>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60000"/>
                    <a:lumOff val="40000"/>
                  </a:schemeClr>
                </a:solidFill>
              </a:defRPr>
            </a:lvl1pPr>
          </a:lstStyle>
          <a:p>
            <a:pPr rtl="0"/>
            <a:endParaRPr lang="en-US">
              <a:solidFill>
                <a:srgbClr val="346492">
                  <a:lumMod val="60000"/>
                  <a:lumOff val="40000"/>
                </a:srgbClr>
              </a:solidFill>
            </a:endParaRPr>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60000"/>
                    <a:lumOff val="40000"/>
                  </a:schemeClr>
                </a:solidFill>
              </a:defRPr>
            </a:lvl1pPr>
          </a:lstStyle>
          <a:p>
            <a:pPr rtl="0"/>
            <a:fld id="{2653F8C5-8373-4F41-BB57-D412AE16D6DB}" type="slidenum">
              <a:rPr lang="en-US" smtClean="0">
                <a:solidFill>
                  <a:srgbClr val="346492">
                    <a:lumMod val="60000"/>
                    <a:lumOff val="40000"/>
                  </a:srgbClr>
                </a:solidFill>
              </a:rPr>
              <a:pPr rtl="0"/>
              <a:t>‹#›</a:t>
            </a:fld>
            <a:endParaRPr lang="en-US">
              <a:solidFill>
                <a:srgbClr val="346492">
                  <a:lumMod val="60000"/>
                  <a:lumOff val="40000"/>
                </a:srgbClr>
              </a:solidFill>
            </a:endParaRPr>
          </a:p>
        </p:txBody>
      </p:sp>
    </p:spTree>
    <p:extLst>
      <p:ext uri="{BB962C8B-B14F-4D97-AF65-F5344CB8AC3E}">
        <p14:creationId xmlns:p14="http://schemas.microsoft.com/office/powerpoint/2010/main" val="36779076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1" eaLnBrk="1" latinLnBrk="0" hangingPunct="1">
        <a:lnSpc>
          <a:spcPct val="90000"/>
        </a:lnSpc>
        <a:spcBef>
          <a:spcPct val="0"/>
        </a:spcBef>
        <a:buNone/>
        <a:defRPr sz="5400" kern="1200" cap="all" baseline="0">
          <a:solidFill>
            <a:schemeClr val="accent1">
              <a:lumMod val="60000"/>
              <a:lumOff val="40000"/>
            </a:schemeClr>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lumMod val="60000"/>
            <a:lumOff val="40000"/>
          </a:schemeClr>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hyperlink" Target="http://www.babolparks.ir/1720/" TargetMode="External"/><Relationship Id="rId2" Type="http://schemas.openxmlformats.org/officeDocument/2006/relationships/hyperlink" Target="http://gadgetnews.ir/" TargetMode="External"/><Relationship Id="rId1" Type="http://schemas.openxmlformats.org/officeDocument/2006/relationships/slideLayout" Target="../slideLayouts/slideLayout19.xml"/><Relationship Id="rId6" Type="http://schemas.openxmlformats.org/officeDocument/2006/relationships/hyperlink" Target="http://www.karinaparvaz.com/NewsDetails" TargetMode="External"/><Relationship Id="rId5" Type="http://schemas.openxmlformats.org/officeDocument/2006/relationships/hyperlink" Target="http://www.zoomit.ir/2014/12/3/15163/10-things-to-see-and-do-in-central-park/" TargetMode="External"/><Relationship Id="rId4" Type="http://schemas.openxmlformats.org/officeDocument/2006/relationships/hyperlink" Target="http://www.akairan.com/america/usa/markazi1.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1420000">
            <a:off x="883246" y="377169"/>
            <a:ext cx="9660252" cy="2282232"/>
          </a:xfrm>
        </p:spPr>
        <p:txBody>
          <a:bodyPr>
            <a:normAutofit fontScale="90000"/>
          </a:bodyPr>
          <a:lstStyle/>
          <a:p>
            <a:pPr algn="ctr"/>
            <a:r>
              <a:rPr lang="en-US" dirty="0" smtClean="0"/>
              <a:t>Central park of new  </a:t>
            </a:r>
            <a:r>
              <a:rPr lang="en-US" dirty="0" err="1" smtClean="0"/>
              <a:t>york</a:t>
            </a:r>
            <a:endParaRPr lang="en-US" dirty="0"/>
          </a:p>
        </p:txBody>
      </p:sp>
      <p:sp>
        <p:nvSpPr>
          <p:cNvPr id="4" name="Subtitle 3"/>
          <p:cNvSpPr>
            <a:spLocks noGrp="1"/>
          </p:cNvSpPr>
          <p:nvPr>
            <p:ph type="subTitle" idx="1"/>
          </p:nvPr>
        </p:nvSpPr>
        <p:spPr>
          <a:xfrm rot="21420000">
            <a:off x="-869801" y="3165524"/>
            <a:ext cx="9755187" cy="550333"/>
          </a:xfrm>
        </p:spPr>
        <p:txBody>
          <a:bodyPr/>
          <a:lstStyle/>
          <a:p>
            <a:r>
              <a:rPr lang="fa-IR" sz="3600" dirty="0" smtClean="0">
                <a:solidFill>
                  <a:srgbClr val="FF0000"/>
                </a:solidFill>
                <a:cs typeface="B Homa" panose="00000400000000000000" pitchFamily="2" charset="-78"/>
              </a:rPr>
              <a:t>معرفی و بررسی سنترال پارک نیویورک</a:t>
            </a:r>
          </a:p>
        </p:txBody>
      </p:sp>
    </p:spTree>
    <p:extLst>
      <p:ext uri="{BB962C8B-B14F-4D97-AF65-F5344CB8AC3E}">
        <p14:creationId xmlns:p14="http://schemas.microsoft.com/office/powerpoint/2010/main" val="42573921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1413" y="134450"/>
            <a:ext cx="3942751" cy="1246031"/>
          </a:xfrm>
        </p:spPr>
        <p:txBody>
          <a:bodyPr>
            <a:normAutofit/>
          </a:bodyPr>
          <a:lstStyle/>
          <a:p>
            <a:r>
              <a:rPr lang="fa-IR" sz="4400" b="1" dirty="0">
                <a:cs typeface="B Nazanin" panose="00000400000000000000" pitchFamily="2" charset="-78"/>
              </a:rPr>
              <a:t>قلعه‌ی </a:t>
            </a:r>
            <a:r>
              <a:rPr lang="fa-IR" sz="4400" b="1" dirty="0" smtClean="0">
                <a:cs typeface="B Nazanin" panose="00000400000000000000" pitchFamily="2" charset="-78"/>
              </a:rPr>
              <a:t>بلوِدییِر</a:t>
            </a:r>
            <a:r>
              <a:rPr lang="en-US" b="1" dirty="0"/>
              <a:t/>
            </a:r>
            <a:br>
              <a:rPr lang="en-US" b="1" dirty="0"/>
            </a:b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046663" y="1030669"/>
            <a:ext cx="6034087" cy="3999737"/>
          </a:xfrm>
        </p:spPr>
      </p:pic>
      <p:sp>
        <p:nvSpPr>
          <p:cNvPr id="4" name="Text Placeholder 3"/>
          <p:cNvSpPr>
            <a:spLocks noGrp="1"/>
          </p:cNvSpPr>
          <p:nvPr>
            <p:ph type="body" sz="half" idx="2"/>
          </p:nvPr>
        </p:nvSpPr>
        <p:spPr>
          <a:xfrm>
            <a:off x="693643" y="1380481"/>
            <a:ext cx="4097298" cy="3791592"/>
          </a:xfrm>
        </p:spPr>
        <p:txBody>
          <a:bodyPr>
            <a:noAutofit/>
          </a:bodyPr>
          <a:lstStyle/>
          <a:p>
            <a:pPr algn="r">
              <a:lnSpc>
                <a:spcPct val="150000"/>
              </a:lnSpc>
            </a:pPr>
            <a:r>
              <a:rPr lang="fa-IR" sz="2000" dirty="0">
                <a:cs typeface="B Nazanin" panose="00000400000000000000" pitchFamily="2" charset="-78"/>
              </a:rPr>
              <a:t>این قلعه‌ی مینیاتوری در سال 1860 ساخته شده است. معنای واژه‌ی بلودییِر که در زبان ایتالیایی، "چشم انداز زیبا" است، دقیقاً در مورد این قلعه نمود یافته است. این قلعه به چشم انداز کلی پارک اشراف داشته و به ویژه استخر لاک پشت‌ها را به خوبی پوشش می‌دهد. البته در مجموع، قلعه بر فراز بلندترین نقطه‌ی سنترال پارک ساخته شده است.</a:t>
            </a:r>
            <a:endParaRPr lang="en-US" sz="2000" dirty="0">
              <a:cs typeface="B Nazanin" panose="00000400000000000000" pitchFamily="2" charset="-78"/>
            </a:endParaRPr>
          </a:p>
        </p:txBody>
      </p:sp>
    </p:spTree>
    <p:extLst>
      <p:ext uri="{BB962C8B-B14F-4D97-AF65-F5344CB8AC3E}">
        <p14:creationId xmlns:p14="http://schemas.microsoft.com/office/powerpoint/2010/main" val="4168723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91057" y="862884"/>
            <a:ext cx="4974393" cy="4306329"/>
          </a:xfrm>
        </p:spPr>
      </p:pic>
      <p:pic>
        <p:nvPicPr>
          <p:cNvPr id="6" name="Content Placeholder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050378" y="862883"/>
            <a:ext cx="5230593" cy="4306329"/>
          </a:xfrm>
        </p:spPr>
      </p:pic>
    </p:spTree>
    <p:extLst>
      <p:ext uri="{BB962C8B-B14F-4D97-AF65-F5344CB8AC3E}">
        <p14:creationId xmlns:p14="http://schemas.microsoft.com/office/powerpoint/2010/main" val="2524994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2911" y="334850"/>
            <a:ext cx="4023828" cy="960745"/>
          </a:xfrm>
        </p:spPr>
        <p:txBody>
          <a:bodyPr>
            <a:normAutofit/>
          </a:bodyPr>
          <a:lstStyle/>
          <a:p>
            <a:r>
              <a:rPr lang="fa-IR" b="1" dirty="0" smtClean="0">
                <a:cs typeface="B Nazanin" panose="00000400000000000000" pitchFamily="2" charset="-78"/>
              </a:rPr>
              <a:t>باغ وحش سنترال پارک</a:t>
            </a:r>
            <a:endParaRPr lang="en-US" b="1" dirty="0">
              <a:cs typeface="B Nazanin" panose="00000400000000000000" pitchFamily="2" charset="-78"/>
            </a:endParaRP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136677" y="1647825"/>
            <a:ext cx="5539734" cy="3727450"/>
          </a:xfrm>
        </p:spPr>
      </p:pic>
      <p:sp>
        <p:nvSpPr>
          <p:cNvPr id="4" name="Text Placeholder 3"/>
          <p:cNvSpPr>
            <a:spLocks noGrp="1"/>
          </p:cNvSpPr>
          <p:nvPr>
            <p:ph type="body" sz="half" idx="2"/>
          </p:nvPr>
        </p:nvSpPr>
        <p:spPr>
          <a:xfrm>
            <a:off x="616369" y="1648496"/>
            <a:ext cx="4126859" cy="2653047"/>
          </a:xfrm>
        </p:spPr>
        <p:txBody>
          <a:bodyPr>
            <a:noAutofit/>
          </a:bodyPr>
          <a:lstStyle/>
          <a:p>
            <a:pPr algn="r"/>
            <a:r>
              <a:rPr lang="ar-SA" sz="2400" dirty="0">
                <a:latin typeface="Calibri" panose="020F0502020204030204" pitchFamily="34" charset="0"/>
                <a:ea typeface="Calibri" panose="020F0502020204030204" pitchFamily="34" charset="0"/>
                <a:cs typeface="B Nazanin" panose="00000400000000000000" pitchFamily="2" charset="-78"/>
              </a:rPr>
              <a:t>باغ وحش سنترال پارک به دو بخش منطقه گرمسیری و منطقه سردسیری تقسیم می شود که در هر بخش حیوانات هر منطقه نگهداری می </a:t>
            </a:r>
            <a:r>
              <a:rPr lang="ar-SA" sz="2400" dirty="0" smtClean="0">
                <a:latin typeface="Calibri" panose="020F0502020204030204" pitchFamily="34" charset="0"/>
                <a:ea typeface="Calibri" panose="020F0502020204030204" pitchFamily="34" charset="0"/>
                <a:cs typeface="B Nazanin" panose="00000400000000000000" pitchFamily="2" charset="-78"/>
              </a:rPr>
              <a:t>شود</a:t>
            </a:r>
            <a:r>
              <a:rPr lang="fa-IR" sz="2400" dirty="0">
                <a:latin typeface="Calibri" panose="020F0502020204030204" pitchFamily="34" charset="0"/>
                <a:ea typeface="Calibri" panose="020F0502020204030204" pitchFamily="34" charset="0"/>
                <a:cs typeface="B Nazanin" panose="00000400000000000000" pitchFamily="2" charset="-78"/>
              </a:rPr>
              <a:t>.</a:t>
            </a:r>
            <a:endParaRPr lang="en-US" sz="2400" dirty="0" smtClean="0">
              <a:latin typeface="Calibri" panose="020F0502020204030204" pitchFamily="34" charset="0"/>
              <a:ea typeface="Calibri" panose="020F0502020204030204" pitchFamily="34" charset="0"/>
              <a:cs typeface="B Nazanin" panose="00000400000000000000" pitchFamily="2" charset="-78"/>
            </a:endParaRPr>
          </a:p>
          <a:p>
            <a:pPr algn="r"/>
            <a:r>
              <a:rPr lang="fa-IR" sz="2400" dirty="0">
                <a:cs typeface="B Nazanin" panose="00000400000000000000" pitchFamily="2" charset="-78"/>
              </a:rPr>
              <a:t>باغ وحش پارک میزبان گونه‌های مختلف جانوران اهلی و وحشی از گوشه و کنار جهان </a:t>
            </a:r>
            <a:r>
              <a:rPr lang="fa-IR" sz="2400" dirty="0" smtClean="0">
                <a:cs typeface="B Nazanin" panose="00000400000000000000" pitchFamily="2" charset="-78"/>
              </a:rPr>
              <a:t>است.</a:t>
            </a:r>
            <a:endParaRPr lang="en-US" sz="2400" dirty="0">
              <a:cs typeface="B Nazanin" panose="00000400000000000000" pitchFamily="2" charset="-78"/>
            </a:endParaRPr>
          </a:p>
        </p:txBody>
      </p:sp>
    </p:spTree>
    <p:extLst>
      <p:ext uri="{BB962C8B-B14F-4D97-AF65-F5344CB8AC3E}">
        <p14:creationId xmlns:p14="http://schemas.microsoft.com/office/powerpoint/2010/main" val="832755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73601" y="850007"/>
            <a:ext cx="4415366" cy="4087387"/>
          </a:xfrm>
        </p:spPr>
      </p:pic>
      <p:pic>
        <p:nvPicPr>
          <p:cNvPr id="8" name="Content Placeholder 7"/>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137919" y="850006"/>
            <a:ext cx="4912154" cy="4087387"/>
          </a:xfrm>
        </p:spPr>
      </p:pic>
    </p:spTree>
    <p:extLst>
      <p:ext uri="{BB962C8B-B14F-4D97-AF65-F5344CB8AC3E}">
        <p14:creationId xmlns:p14="http://schemas.microsoft.com/office/powerpoint/2010/main" val="14853711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5286" y="350950"/>
            <a:ext cx="3778421" cy="1009041"/>
          </a:xfrm>
        </p:spPr>
        <p:txBody>
          <a:bodyPr>
            <a:normAutofit/>
          </a:bodyPr>
          <a:lstStyle/>
          <a:p>
            <a:r>
              <a:rPr lang="fa-IR" sz="4400" dirty="0" smtClean="0">
                <a:cs typeface="B Nazanin" panose="00000400000000000000" pitchFamily="2" charset="-78"/>
              </a:rPr>
              <a:t>باغ شکسپیر</a:t>
            </a:r>
            <a:endParaRPr lang="en-US" sz="4400" dirty="0">
              <a:cs typeface="B Nazanin" panose="00000400000000000000" pitchFamily="2" charset="-78"/>
            </a:endParaRP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401734" y="1635616"/>
            <a:ext cx="5261973" cy="3739659"/>
          </a:xfrm>
        </p:spPr>
      </p:pic>
      <p:sp>
        <p:nvSpPr>
          <p:cNvPr id="4" name="Text Placeholder 3"/>
          <p:cNvSpPr>
            <a:spLocks noGrp="1"/>
          </p:cNvSpPr>
          <p:nvPr>
            <p:ph type="body" sz="half" idx="2"/>
          </p:nvPr>
        </p:nvSpPr>
        <p:spPr>
          <a:xfrm>
            <a:off x="719399" y="1635616"/>
            <a:ext cx="4126861" cy="3571543"/>
          </a:xfrm>
        </p:spPr>
        <p:txBody>
          <a:bodyPr>
            <a:normAutofit/>
          </a:bodyPr>
          <a:lstStyle/>
          <a:p>
            <a:pPr algn="r">
              <a:lnSpc>
                <a:spcPct val="150000"/>
              </a:lnSpc>
            </a:pPr>
            <a:r>
              <a:rPr lang="fa-IR" sz="2000" dirty="0">
                <a:cs typeface="B Nazanin" panose="00000400000000000000" pitchFamily="2" charset="-78"/>
              </a:rPr>
              <a:t>این باغ که در دهه‌ی 1880 تأسیس شده، مملو از گونه‌های گیاهی متنوعی است که عمدتاً در آثار ویلیام شکسپیر شاعر و نمایش نامه نویس برجسته‌ی انگلیسی، به آنها اشاره شده است. به عنوان نمونه رزماری و بنفشه‌ی سه رنگ، اشاره‌ای است ضمنی به اوفلیا که یکی از شخصیت‌های حاضر در نمایشنامه‌ی هملت است</a:t>
            </a:r>
            <a:endParaRPr lang="en-US" sz="2000" dirty="0">
              <a:cs typeface="B Nazanin" panose="00000400000000000000" pitchFamily="2" charset="-78"/>
            </a:endParaRPr>
          </a:p>
        </p:txBody>
      </p:sp>
    </p:spTree>
    <p:extLst>
      <p:ext uri="{BB962C8B-B14F-4D97-AF65-F5344CB8AC3E}">
        <p14:creationId xmlns:p14="http://schemas.microsoft.com/office/powerpoint/2010/main" val="25534918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046663" y="767755"/>
            <a:ext cx="6034087" cy="4525565"/>
          </a:xfrm>
        </p:spPr>
      </p:pic>
      <p:sp>
        <p:nvSpPr>
          <p:cNvPr id="4" name="Text Placeholder 3"/>
          <p:cNvSpPr>
            <a:spLocks noGrp="1"/>
          </p:cNvSpPr>
          <p:nvPr>
            <p:ph type="body" sz="half" idx="2"/>
          </p:nvPr>
        </p:nvSpPr>
        <p:spPr>
          <a:xfrm>
            <a:off x="693642" y="952670"/>
            <a:ext cx="4045783" cy="4421915"/>
          </a:xfrm>
        </p:spPr>
        <p:txBody>
          <a:bodyPr>
            <a:normAutofit fontScale="92500"/>
          </a:bodyPr>
          <a:lstStyle/>
          <a:p>
            <a:pPr algn="r">
              <a:lnSpc>
                <a:spcPct val="150000"/>
              </a:lnSpc>
            </a:pPr>
            <a:r>
              <a:rPr lang="fa-IR" sz="2400" dirty="0">
                <a:cs typeface="B Nazanin" panose="00000400000000000000" pitchFamily="2" charset="-78"/>
              </a:rPr>
              <a:t>گفته می‌شود یکی از درختان توت سفیدی که در این باغ قرار دارد، قلمه‌ای است از درختی که در سال 1602 توسط </a:t>
            </a:r>
            <a:r>
              <a:rPr lang="fa-IR" sz="2400" dirty="0" smtClean="0">
                <a:cs typeface="B Nazanin" panose="00000400000000000000" pitchFamily="2" charset="-78"/>
              </a:rPr>
              <a:t>همان </a:t>
            </a:r>
            <a:r>
              <a:rPr lang="fa-IR" sz="2400" dirty="0">
                <a:cs typeface="B Nazanin" panose="00000400000000000000" pitchFamily="2" charset="-78"/>
              </a:rPr>
              <a:t>ویلیام شکسپیر کاشته شده است. در تمام طول سال می‌توان از این باغ دیدنی دیدن کرد، گیاهان مختلف در فصول و ماه‌های متعددی به گل نشسته و فضا را با عطر و رنگ خود معطر و دلپذیر می‌کنند</a:t>
            </a:r>
            <a:endParaRPr lang="en-US" sz="2400" dirty="0">
              <a:cs typeface="B Nazanin" panose="00000400000000000000" pitchFamily="2" charset="-78"/>
            </a:endParaRPr>
          </a:p>
        </p:txBody>
      </p:sp>
    </p:spTree>
    <p:extLst>
      <p:ext uri="{BB962C8B-B14F-4D97-AF65-F5344CB8AC3E}">
        <p14:creationId xmlns:p14="http://schemas.microsoft.com/office/powerpoint/2010/main" val="17218297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743200" y="396064"/>
            <a:ext cx="6426557" cy="4792376"/>
          </a:xfrm>
        </p:spPr>
      </p:pic>
    </p:spTree>
    <p:extLst>
      <p:ext uri="{BB962C8B-B14F-4D97-AF65-F5344CB8AC3E}">
        <p14:creationId xmlns:p14="http://schemas.microsoft.com/office/powerpoint/2010/main" val="12743989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53665" y="360608"/>
            <a:ext cx="3826842" cy="841615"/>
          </a:xfrm>
        </p:spPr>
        <p:txBody>
          <a:bodyPr>
            <a:normAutofit/>
          </a:bodyPr>
          <a:lstStyle/>
          <a:p>
            <a:r>
              <a:rPr lang="fa-IR" sz="4400" b="1" dirty="0" smtClean="0">
                <a:cs typeface="B Nazanin" panose="00000400000000000000" pitchFamily="2" charset="-78"/>
              </a:rPr>
              <a:t>قایق سواری</a:t>
            </a:r>
            <a:endParaRPr lang="en-US" sz="4400" b="1" dirty="0">
              <a:cs typeface="B Nazanin" panose="00000400000000000000" pitchFamily="2" charset="-78"/>
            </a:endParaRP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046663" y="1043599"/>
            <a:ext cx="6034087" cy="3973877"/>
          </a:xfrm>
        </p:spPr>
      </p:pic>
      <p:sp>
        <p:nvSpPr>
          <p:cNvPr id="4" name="Text Placeholder 3"/>
          <p:cNvSpPr>
            <a:spLocks noGrp="1"/>
          </p:cNvSpPr>
          <p:nvPr>
            <p:ph type="body" sz="half" idx="2"/>
          </p:nvPr>
        </p:nvSpPr>
        <p:spPr>
          <a:xfrm>
            <a:off x="693642" y="1455314"/>
            <a:ext cx="4354876" cy="3919272"/>
          </a:xfrm>
        </p:spPr>
        <p:txBody>
          <a:bodyPr>
            <a:normAutofit fontScale="92500"/>
          </a:bodyPr>
          <a:lstStyle/>
          <a:p>
            <a:pPr algn="r">
              <a:lnSpc>
                <a:spcPct val="150000"/>
              </a:lnSpc>
            </a:pPr>
            <a:r>
              <a:rPr lang="fa-IR" sz="2000" dirty="0">
                <a:cs typeface="B Nazanin" panose="00000400000000000000" pitchFamily="2" charset="-78"/>
              </a:rPr>
              <a:t>بازدیدکنندگان می‌توانند قایقی اجاره کرده یا از سواری با گوندولا لذت ببرند. این راهی رمانتیک و جالب برای گشت و گذار در پارک و لذت بردن از چشم انداز تماشایی آن است. ضمن آنکه در این سفر دریایی می‌توان از باوبریج </a:t>
            </a:r>
            <a:r>
              <a:rPr lang="fa-IR" sz="2000" dirty="0" smtClean="0">
                <a:cs typeface="B Nazanin" panose="00000400000000000000" pitchFamily="2" charset="-78"/>
              </a:rPr>
              <a:t>که </a:t>
            </a:r>
            <a:r>
              <a:rPr lang="fa-IR" sz="2000" dirty="0">
                <a:cs typeface="B Nazanin" panose="00000400000000000000" pitchFamily="2" charset="-78"/>
              </a:rPr>
              <a:t>دومین پل فلزی قدیمی در آمریکا است، نیز دیدن کرد، همچنین گشتی روی دریاچه واقع در پارک زده و در ماجراجویی‌ حواصیل‌، قو و دیگر مرغان ماهی‌خوار حاضر در پارک شرکت کرد.</a:t>
            </a:r>
            <a:endParaRPr lang="en-US" sz="2000" dirty="0">
              <a:cs typeface="B Nazanin" panose="00000400000000000000" pitchFamily="2" charset="-78"/>
            </a:endParaRPr>
          </a:p>
        </p:txBody>
      </p:sp>
    </p:spTree>
    <p:extLst>
      <p:ext uri="{BB962C8B-B14F-4D97-AF65-F5344CB8AC3E}">
        <p14:creationId xmlns:p14="http://schemas.microsoft.com/office/powerpoint/2010/main" val="6704681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77304" y="914401"/>
            <a:ext cx="4995835" cy="4203298"/>
          </a:xfrm>
        </p:spPr>
      </p:pic>
      <p:pic>
        <p:nvPicPr>
          <p:cNvPr id="6" name="Content Placeholder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042825" y="914401"/>
            <a:ext cx="5136037" cy="4203298"/>
          </a:xfrm>
        </p:spPr>
      </p:pic>
    </p:spTree>
    <p:extLst>
      <p:ext uri="{BB962C8B-B14F-4D97-AF65-F5344CB8AC3E}">
        <p14:creationId xmlns:p14="http://schemas.microsoft.com/office/powerpoint/2010/main" val="11871467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61173" y="0"/>
            <a:ext cx="3994267" cy="983283"/>
          </a:xfrm>
        </p:spPr>
        <p:txBody>
          <a:bodyPr>
            <a:normAutofit/>
          </a:bodyPr>
          <a:lstStyle/>
          <a:p>
            <a:r>
              <a:rPr lang="fa-IR" sz="4400" b="1" dirty="0" smtClean="0">
                <a:cs typeface="B Nazanin" panose="00000400000000000000" pitchFamily="2" charset="-78"/>
              </a:rPr>
              <a:t>درشکه سواری</a:t>
            </a:r>
            <a:endParaRPr lang="en-US" sz="4400" b="1" dirty="0">
              <a:cs typeface="B Nazanin" panose="00000400000000000000" pitchFamily="2" charset="-78"/>
            </a:endParaRP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046663" y="948777"/>
            <a:ext cx="6034087" cy="4163520"/>
          </a:xfrm>
        </p:spPr>
      </p:pic>
      <p:sp>
        <p:nvSpPr>
          <p:cNvPr id="4" name="Text Placeholder 3"/>
          <p:cNvSpPr>
            <a:spLocks noGrp="1"/>
          </p:cNvSpPr>
          <p:nvPr>
            <p:ph type="body" sz="half" idx="2"/>
          </p:nvPr>
        </p:nvSpPr>
        <p:spPr>
          <a:xfrm>
            <a:off x="734096" y="1233353"/>
            <a:ext cx="4056845" cy="4141233"/>
          </a:xfrm>
        </p:spPr>
        <p:txBody>
          <a:bodyPr>
            <a:noAutofit/>
          </a:bodyPr>
          <a:lstStyle/>
          <a:p>
            <a:pPr algn="r">
              <a:lnSpc>
                <a:spcPct val="150000"/>
              </a:lnSpc>
            </a:pPr>
            <a:r>
              <a:rPr lang="fa-IR" sz="2200" dirty="0">
                <a:cs typeface="B Nazanin" panose="00000400000000000000" pitchFamily="2" charset="-78"/>
              </a:rPr>
              <a:t>درشکه سواری در سنترال پارک نیز از دیگر فعالیت‌های مورد توجه است می‌توان مسیرهای متعددی را برای این سفر رویایی کوتاه انتخاب کرد که  مدت زمان آنها بسته به مسیر مورد نظر، بین 20 دقیقه تا یک ساعت به طول </a:t>
            </a:r>
            <a:r>
              <a:rPr lang="fa-IR" sz="2200" dirty="0" smtClean="0">
                <a:cs typeface="B Nazanin" panose="00000400000000000000" pitchFamily="2" charset="-78"/>
              </a:rPr>
              <a:t>خواهد انجامید.</a:t>
            </a:r>
            <a:endParaRPr lang="en-US" sz="2200" dirty="0">
              <a:cs typeface="B Nazanin" panose="00000400000000000000" pitchFamily="2" charset="-78"/>
            </a:endParaRPr>
          </a:p>
        </p:txBody>
      </p:sp>
    </p:spTree>
    <p:extLst>
      <p:ext uri="{BB962C8B-B14F-4D97-AF65-F5344CB8AC3E}">
        <p14:creationId xmlns:p14="http://schemas.microsoft.com/office/powerpoint/2010/main" val="21559131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10351953" cy="1294327"/>
          </a:xfrm>
        </p:spPr>
        <p:txBody>
          <a:bodyPr/>
          <a:lstStyle/>
          <a:p>
            <a:pPr algn="r"/>
            <a:r>
              <a:rPr lang="fa-IR" b="1" dirty="0" smtClean="0">
                <a:cs typeface="B Nazanin" panose="00000400000000000000" pitchFamily="2" charset="-78"/>
              </a:rPr>
              <a:t>سنترال پارک( پارک مرکزی نیویورک)</a:t>
            </a:r>
            <a:endParaRPr lang="en-US" b="1" dirty="0">
              <a:cs typeface="B Nazanin" panose="00000400000000000000" pitchFamily="2" charset="-78"/>
            </a:endParaRPr>
          </a:p>
        </p:txBody>
      </p:sp>
      <p:sp>
        <p:nvSpPr>
          <p:cNvPr id="4" name="Text Placeholder 3"/>
          <p:cNvSpPr>
            <a:spLocks noGrp="1"/>
          </p:cNvSpPr>
          <p:nvPr>
            <p:ph type="body" sz="half" idx="2"/>
          </p:nvPr>
        </p:nvSpPr>
        <p:spPr>
          <a:xfrm>
            <a:off x="839788" y="2057400"/>
            <a:ext cx="10506499" cy="3811588"/>
          </a:xfrm>
        </p:spPr>
        <p:txBody>
          <a:bodyPr>
            <a:normAutofit/>
          </a:bodyPr>
          <a:lstStyle/>
          <a:p>
            <a:pPr algn="r">
              <a:lnSpc>
                <a:spcPct val="150000"/>
              </a:lnSpc>
            </a:pPr>
            <a:r>
              <a:rPr lang="fa-IR" sz="2000" dirty="0" smtClean="0">
                <a:cs typeface="B Nazanin" panose="00000400000000000000" pitchFamily="2" charset="-78"/>
              </a:rPr>
              <a:t>پارک سنترال یکی از پارک های بزرگ نیویورک می باشد. که با مساحت کنونی ۸۴۳ اکر در قلب شهر منهاتن قرار دارد. این پارک نخستین فضای سبز بزرگ عمومی در محیط شهری امریکا می باشد که در دهه ۱۸۹۰ با مساحت اولیه ۷۷۸اکر بعنوان راه حلی برای جلوگیری از اغتشاشات اجتماعی ناشی از موج مهاجرت به امریکا همچنین در پاسخ به بحران های بهداشت عمومی که ناشی از شرایط بد محیط ایجاد شده توسط فردریک لاو المستد و کالورت واکس طراحی شد. این طراحان در این طرح نشان دادند که همراه با سایر تغییرات هوشمندانه اجتماعی، احداث پارک های بزرگ عمومی می تواند بهداشت عمومی را بهبود دهد و در شکل دهی محیط شهری موثر باشد. که خیلی زود ، موفقیت سنترال پارک موجب شد که جنبش پارک های شهری بسرعت گسترش یابد و بعنوان مهم ترین نماد دموکراسی در قرن نوزدهم امریکا شود.</a:t>
            </a:r>
            <a:endParaRPr lang="en-US" sz="2000" dirty="0">
              <a:cs typeface="B Nazanin" panose="00000400000000000000" pitchFamily="2" charset="-78"/>
            </a:endParaRPr>
          </a:p>
        </p:txBody>
      </p:sp>
    </p:spTree>
    <p:extLst>
      <p:ext uri="{BB962C8B-B14F-4D97-AF65-F5344CB8AC3E}">
        <p14:creationId xmlns:p14="http://schemas.microsoft.com/office/powerpoint/2010/main" val="2848018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046663" y="767755"/>
            <a:ext cx="6034087" cy="4525565"/>
          </a:xfrm>
        </p:spPr>
      </p:pic>
      <p:sp>
        <p:nvSpPr>
          <p:cNvPr id="4" name="Text Placeholder 3"/>
          <p:cNvSpPr>
            <a:spLocks noGrp="1"/>
          </p:cNvSpPr>
          <p:nvPr>
            <p:ph type="body" sz="half" idx="2"/>
          </p:nvPr>
        </p:nvSpPr>
        <p:spPr>
          <a:xfrm>
            <a:off x="693642" y="767755"/>
            <a:ext cx="4187451" cy="4525565"/>
          </a:xfrm>
        </p:spPr>
        <p:txBody>
          <a:bodyPr>
            <a:normAutofit/>
          </a:bodyPr>
          <a:lstStyle/>
          <a:p>
            <a:pPr lvl="0" algn="r">
              <a:lnSpc>
                <a:spcPct val="150000"/>
              </a:lnSpc>
              <a:buClr>
                <a:srgbClr val="B80E0F"/>
              </a:buClr>
            </a:pPr>
            <a:r>
              <a:rPr lang="fa-IR" sz="2200" dirty="0" smtClean="0">
                <a:solidFill>
                  <a:prstClr val="black"/>
                </a:solidFill>
                <a:cs typeface="B Nazanin" panose="00000400000000000000" pitchFamily="2" charset="-78"/>
              </a:rPr>
              <a:t>به </a:t>
            </a:r>
            <a:r>
              <a:rPr lang="fa-IR" sz="2200" dirty="0">
                <a:solidFill>
                  <a:prstClr val="black"/>
                </a:solidFill>
                <a:cs typeface="B Nazanin" panose="00000400000000000000" pitchFamily="2" charset="-78"/>
              </a:rPr>
              <a:t>طور معمول درشکه‌ها در یک صف و در جنوب سنترال پارک بین خیابان‌های پنجم و ششم در انتظار مسافران خود هستند. از دیگر فواید جانبی این درشکه سواری، انجام آن به صورت خصوصی و مخصوص مراسم‌های خاصی همچون ازدواج، تولد یا قرارهای رمانتیک است که با گل و موسیقی کامل می‌گردد.</a:t>
            </a:r>
          </a:p>
          <a:p>
            <a:endParaRPr lang="en-US" dirty="0"/>
          </a:p>
        </p:txBody>
      </p:sp>
    </p:spTree>
    <p:extLst>
      <p:ext uri="{BB962C8B-B14F-4D97-AF65-F5344CB8AC3E}">
        <p14:creationId xmlns:p14="http://schemas.microsoft.com/office/powerpoint/2010/main" val="33942924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3647" y="309091"/>
            <a:ext cx="4126860" cy="828737"/>
          </a:xfrm>
        </p:spPr>
        <p:txBody>
          <a:bodyPr>
            <a:normAutofit/>
          </a:bodyPr>
          <a:lstStyle/>
          <a:p>
            <a:r>
              <a:rPr lang="fa-IR" sz="4800" b="1" dirty="0" smtClean="0">
                <a:cs typeface="B Nazanin" panose="00000400000000000000" pitchFamily="2" charset="-78"/>
              </a:rPr>
              <a:t>چرخ وفلک</a:t>
            </a:r>
            <a:endParaRPr lang="en-US" sz="4800" b="1" dirty="0">
              <a:cs typeface="B Nazanin" panose="00000400000000000000" pitchFamily="2" charset="-78"/>
            </a:endParaRP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046663" y="1026359"/>
            <a:ext cx="6034087" cy="4008357"/>
          </a:xfrm>
        </p:spPr>
      </p:pic>
      <p:sp>
        <p:nvSpPr>
          <p:cNvPr id="4" name="Text Placeholder 3"/>
          <p:cNvSpPr>
            <a:spLocks noGrp="1"/>
          </p:cNvSpPr>
          <p:nvPr>
            <p:ph type="body" sz="half" idx="2"/>
          </p:nvPr>
        </p:nvSpPr>
        <p:spPr>
          <a:xfrm>
            <a:off x="693642" y="1555251"/>
            <a:ext cx="4316240" cy="3819334"/>
          </a:xfrm>
        </p:spPr>
        <p:txBody>
          <a:bodyPr>
            <a:noAutofit/>
          </a:bodyPr>
          <a:lstStyle/>
          <a:p>
            <a:pPr algn="r">
              <a:lnSpc>
                <a:spcPct val="150000"/>
              </a:lnSpc>
            </a:pPr>
            <a:r>
              <a:rPr lang="fa-IR" sz="2000" dirty="0">
                <a:cs typeface="B Nazanin" panose="00000400000000000000" pitchFamily="2" charset="-78"/>
              </a:rPr>
              <a:t> چرخ و فلک سنترال پارک که سازه‌ای مخصوص و به نوعی یکی از نمادهای این پارک است، از 1871 تا کنون به سرگرم کردن کودکان و بزرگسالانی که برای بازدید از این پارک می‌آیند، پرداخته است. گفته می‌شود که در ابتدا نیروی محرکه این گردونه‌ی پرنقش و نگار، اسب یا قاطری بوده به صورت مخفی و در زیر سکوی آن قرار گرفته و آن را حرکت می‌داده است.</a:t>
            </a:r>
            <a:endParaRPr lang="en-US" sz="2000" dirty="0">
              <a:cs typeface="B Nazanin" panose="00000400000000000000" pitchFamily="2" charset="-78"/>
            </a:endParaRPr>
          </a:p>
        </p:txBody>
      </p:sp>
    </p:spTree>
    <p:extLst>
      <p:ext uri="{BB962C8B-B14F-4D97-AF65-F5344CB8AC3E}">
        <p14:creationId xmlns:p14="http://schemas.microsoft.com/office/powerpoint/2010/main" val="19332757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0178" y="103030"/>
            <a:ext cx="4126860" cy="1236373"/>
          </a:xfrm>
        </p:spPr>
        <p:txBody>
          <a:bodyPr/>
          <a:lstStyle/>
          <a:p>
            <a:r>
              <a:rPr lang="fa-IR" sz="4400" b="1" dirty="0" smtClean="0">
                <a:cs typeface="B Nazanin" panose="00000400000000000000" pitchFamily="2" charset="-78"/>
              </a:rPr>
              <a:t>باغ هنرهای زیبا</a:t>
            </a:r>
            <a:r>
              <a:rPr lang="fa-IR" b="1" dirty="0"/>
              <a:t/>
            </a:r>
            <a:br>
              <a:rPr lang="fa-IR" b="1" dirty="0"/>
            </a:b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046663" y="897057"/>
            <a:ext cx="6034087" cy="4266961"/>
          </a:xfrm>
        </p:spPr>
      </p:pic>
      <p:sp>
        <p:nvSpPr>
          <p:cNvPr id="4" name="Text Placeholder 3"/>
          <p:cNvSpPr>
            <a:spLocks noGrp="1"/>
          </p:cNvSpPr>
          <p:nvPr>
            <p:ph type="body" sz="half" idx="2"/>
          </p:nvPr>
        </p:nvSpPr>
        <p:spPr>
          <a:xfrm>
            <a:off x="693642" y="1339403"/>
            <a:ext cx="4161693" cy="4035183"/>
          </a:xfrm>
        </p:spPr>
        <p:txBody>
          <a:bodyPr>
            <a:normAutofit/>
          </a:bodyPr>
          <a:lstStyle/>
          <a:p>
            <a:pPr algn="r">
              <a:lnSpc>
                <a:spcPct val="150000"/>
              </a:lnSpc>
            </a:pPr>
            <a:r>
              <a:rPr lang="fa-IR" sz="2000" dirty="0">
                <a:cs typeface="B Nazanin" panose="00000400000000000000" pitchFamily="2" charset="-78"/>
              </a:rPr>
              <a:t>این محل که در مجموع 6 هکتار وسعت دارد، متشکل از سه باغ مجزا با سبک فرانسوی، انگلیسی و ایتالیایی است. هدف از احداث این باغ‌ها، تجربه‌ی سفر به کشورهای اروپایی و حس کردن حال و هوای آنها بدون نیاز به سفر از یک قاره به قاره‌ی دیگر بوده </a:t>
            </a:r>
            <a:r>
              <a:rPr lang="fa-IR" sz="2000" dirty="0" smtClean="0">
                <a:cs typeface="B Nazanin" panose="00000400000000000000" pitchFamily="2" charset="-78"/>
              </a:rPr>
              <a:t>است.</a:t>
            </a:r>
            <a:endParaRPr lang="en-US" sz="2000" dirty="0">
              <a:cs typeface="B Nazanin" panose="00000400000000000000" pitchFamily="2" charset="-78"/>
            </a:endParaRPr>
          </a:p>
        </p:txBody>
      </p:sp>
    </p:spTree>
    <p:extLst>
      <p:ext uri="{BB962C8B-B14F-4D97-AF65-F5344CB8AC3E}">
        <p14:creationId xmlns:p14="http://schemas.microsoft.com/office/powerpoint/2010/main" val="8112317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046663" y="767755"/>
            <a:ext cx="6034087" cy="4525565"/>
          </a:xfrm>
        </p:spPr>
      </p:pic>
      <p:sp>
        <p:nvSpPr>
          <p:cNvPr id="4" name="Text Placeholder 3"/>
          <p:cNvSpPr>
            <a:spLocks noGrp="1"/>
          </p:cNvSpPr>
          <p:nvPr>
            <p:ph type="body" sz="half" idx="2"/>
          </p:nvPr>
        </p:nvSpPr>
        <p:spPr>
          <a:xfrm>
            <a:off x="693642" y="1287888"/>
            <a:ext cx="4123057" cy="4086698"/>
          </a:xfrm>
        </p:spPr>
        <p:txBody>
          <a:bodyPr>
            <a:normAutofit/>
          </a:bodyPr>
          <a:lstStyle/>
          <a:p>
            <a:pPr algn="r">
              <a:lnSpc>
                <a:spcPct val="150000"/>
              </a:lnSpc>
            </a:pPr>
            <a:r>
              <a:rPr lang="fa-IR" sz="2000" dirty="0">
                <a:cs typeface="B Nazanin" panose="00000400000000000000" pitchFamily="2" charset="-78"/>
              </a:rPr>
              <a:t>هر کدام از این باغ‌ها با گل‌های رنگارنگ و گیاهان متنوع، پیکره‌های متعدد، فواره‌های دیدنی و مسیرهای زیبای مناسب برای پیاده‌روی آراسته شده‌اند.</a:t>
            </a:r>
            <a:endParaRPr lang="en-US" sz="2000" dirty="0">
              <a:cs typeface="B Nazanin" panose="00000400000000000000" pitchFamily="2" charset="-78"/>
            </a:endParaRPr>
          </a:p>
        </p:txBody>
      </p:sp>
    </p:spTree>
    <p:extLst>
      <p:ext uri="{BB962C8B-B14F-4D97-AF65-F5344CB8AC3E}">
        <p14:creationId xmlns:p14="http://schemas.microsoft.com/office/powerpoint/2010/main" val="18896623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21405" y="942052"/>
            <a:ext cx="5087938" cy="3694342"/>
          </a:xfrm>
        </p:spPr>
      </p:pic>
      <p:pic>
        <p:nvPicPr>
          <p:cNvPr id="6" name="Content Placeholder 5"/>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071673" y="942052"/>
            <a:ext cx="5086350" cy="3694342"/>
          </a:xfrm>
        </p:spPr>
      </p:pic>
    </p:spTree>
    <p:extLst>
      <p:ext uri="{BB962C8B-B14F-4D97-AF65-F5344CB8AC3E}">
        <p14:creationId xmlns:p14="http://schemas.microsoft.com/office/powerpoint/2010/main" val="16680940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3647" y="402465"/>
            <a:ext cx="4126860" cy="1034798"/>
          </a:xfrm>
        </p:spPr>
        <p:txBody>
          <a:bodyPr>
            <a:normAutofit/>
          </a:bodyPr>
          <a:lstStyle/>
          <a:p>
            <a:r>
              <a:rPr lang="fa-IR" sz="4400" b="1" dirty="0" smtClean="0">
                <a:cs typeface="B Nazanin" panose="00000400000000000000" pitchFamily="2" charset="-78"/>
              </a:rPr>
              <a:t>مرغزاری گسترده</a:t>
            </a:r>
            <a:endParaRPr lang="en-US" sz="4400" b="1" dirty="0">
              <a:cs typeface="B Nazanin" panose="00000400000000000000" pitchFamily="2" charset="-78"/>
            </a:endParaRP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046663" y="1078079"/>
            <a:ext cx="6034087" cy="3904916"/>
          </a:xfrm>
        </p:spPr>
      </p:pic>
      <p:sp>
        <p:nvSpPr>
          <p:cNvPr id="4" name="Text Placeholder 3"/>
          <p:cNvSpPr>
            <a:spLocks noGrp="1"/>
          </p:cNvSpPr>
          <p:nvPr>
            <p:ph type="body" sz="half" idx="2"/>
          </p:nvPr>
        </p:nvSpPr>
        <p:spPr>
          <a:xfrm>
            <a:off x="806457" y="1704501"/>
            <a:ext cx="4139030" cy="3360992"/>
          </a:xfrm>
        </p:spPr>
        <p:txBody>
          <a:bodyPr>
            <a:normAutofit/>
          </a:bodyPr>
          <a:lstStyle/>
          <a:p>
            <a:pPr algn="r"/>
            <a:r>
              <a:rPr lang="fa-IR" sz="2000" dirty="0">
                <a:cs typeface="B Nazanin" panose="00000400000000000000" pitchFamily="2" charset="-78"/>
              </a:rPr>
              <a:t>این گستره‌ی وسیع سبز رنگ که در گوشه‌ای از سنترال پارک قرار گرفته، 55 هکتار وسعت داشته و از این نظر در جهان بی‌نظیر است. فیلم‌های متعددی در این منطقه فیلمبرداری شده‌اند، همچنین بنا به عادت خاص نیویورکی‌ها، که عاشق برگزاری پیک نیک هستند، عده‌ی زیادی در این چمنزار تماشایی جمع </a:t>
            </a:r>
            <a:r>
              <a:rPr lang="fa-IR" sz="2000" dirty="0" smtClean="0">
                <a:cs typeface="B Nazanin" panose="00000400000000000000" pitchFamily="2" charset="-78"/>
              </a:rPr>
              <a:t>شده</a:t>
            </a:r>
            <a:r>
              <a:rPr lang="fa-IR" sz="2000" dirty="0">
                <a:cs typeface="B Nazanin" panose="00000400000000000000" pitchFamily="2" charset="-78"/>
              </a:rPr>
              <a:t> </a:t>
            </a:r>
            <a:r>
              <a:rPr lang="fa-IR" sz="2000" dirty="0" smtClean="0">
                <a:cs typeface="B Nazanin" panose="00000400000000000000" pitchFamily="2" charset="-78"/>
              </a:rPr>
              <a:t>و به تفریح، بازی و کتاب خواندن مشغول می شوند.</a:t>
            </a:r>
            <a:endParaRPr lang="en-US" sz="2000" dirty="0">
              <a:cs typeface="B Nazanin" panose="00000400000000000000" pitchFamily="2" charset="-78"/>
            </a:endParaRPr>
          </a:p>
        </p:txBody>
      </p:sp>
    </p:spTree>
    <p:extLst>
      <p:ext uri="{BB962C8B-B14F-4D97-AF65-F5344CB8AC3E}">
        <p14:creationId xmlns:p14="http://schemas.microsoft.com/office/powerpoint/2010/main" val="14510257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75928" y="798490"/>
            <a:ext cx="4953135" cy="4151781"/>
          </a:xfrm>
        </p:spPr>
      </p:pic>
      <p:pic>
        <p:nvPicPr>
          <p:cNvPr id="8" name="Content Placeholder 7"/>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6051667" y="798490"/>
            <a:ext cx="5050255" cy="4151781"/>
          </a:xfrm>
        </p:spPr>
      </p:pic>
    </p:spTree>
    <p:extLst>
      <p:ext uri="{BB962C8B-B14F-4D97-AF65-F5344CB8AC3E}">
        <p14:creationId xmlns:p14="http://schemas.microsoft.com/office/powerpoint/2010/main" val="27957415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3647" y="441102"/>
            <a:ext cx="4126860" cy="996162"/>
          </a:xfrm>
        </p:spPr>
        <p:txBody>
          <a:bodyPr/>
          <a:lstStyle/>
          <a:p>
            <a:r>
              <a:rPr lang="fa-IR" b="1" dirty="0" smtClean="0">
                <a:cs typeface="B Nazanin" panose="00000400000000000000" pitchFamily="2" charset="-78"/>
              </a:rPr>
              <a:t>مسیری برای پیاده روی</a:t>
            </a:r>
            <a:endParaRPr lang="en-US" b="1" dirty="0">
              <a:cs typeface="B Nazanin" panose="00000400000000000000" pitchFamily="2" charset="-78"/>
            </a:endParaRPr>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046663" y="1142730"/>
            <a:ext cx="6034087" cy="3775614"/>
          </a:xfrm>
        </p:spPr>
      </p:pic>
      <p:sp>
        <p:nvSpPr>
          <p:cNvPr id="4" name="Text Placeholder 3"/>
          <p:cNvSpPr>
            <a:spLocks noGrp="1"/>
          </p:cNvSpPr>
          <p:nvPr>
            <p:ph type="body" sz="half" idx="2"/>
          </p:nvPr>
        </p:nvSpPr>
        <p:spPr>
          <a:xfrm>
            <a:off x="693641" y="1828800"/>
            <a:ext cx="4084421" cy="3545785"/>
          </a:xfrm>
        </p:spPr>
        <p:txBody>
          <a:bodyPr>
            <a:normAutofit/>
          </a:bodyPr>
          <a:lstStyle/>
          <a:p>
            <a:pPr algn="r">
              <a:lnSpc>
                <a:spcPct val="150000"/>
              </a:lnSpc>
            </a:pPr>
            <a:r>
              <a:rPr lang="fa-IR" sz="2400" dirty="0">
                <a:cs typeface="B Nazanin" panose="00000400000000000000" pitchFamily="2" charset="-78"/>
              </a:rPr>
              <a:t>این پارک به قدری وسیع است که به راحتی می‌توان تمام روز را در آن به </a:t>
            </a:r>
            <a:r>
              <a:rPr lang="fa-IR" sz="2400" dirty="0" smtClean="0">
                <a:cs typeface="B Nazanin" panose="00000400000000000000" pitchFamily="2" charset="-78"/>
              </a:rPr>
              <a:t>پیاده‌روی</a:t>
            </a:r>
            <a:r>
              <a:rPr lang="fa-IR" sz="2400" dirty="0">
                <a:cs typeface="B Nazanin" panose="00000400000000000000" pitchFamily="2" charset="-78"/>
              </a:rPr>
              <a:t> </a:t>
            </a:r>
            <a:r>
              <a:rPr lang="fa-IR" sz="2400" dirty="0" smtClean="0">
                <a:cs typeface="B Nazanin" panose="00000400000000000000" pitchFamily="2" charset="-78"/>
              </a:rPr>
              <a:t>پرداخت و هر دفعه مسیرهای جدید را پیدا کرد. </a:t>
            </a:r>
            <a:r>
              <a:rPr lang="fa-IR" sz="2400" dirty="0">
                <a:cs typeface="B Nazanin" panose="00000400000000000000" pitchFamily="2" charset="-78"/>
              </a:rPr>
              <a:t>در میانه‌ی یکی از شلوغ‌ترین شهرهای جهان، داشتن چنین فرصتی بی‌نظیر است.</a:t>
            </a:r>
            <a:endParaRPr lang="en-US" sz="2400" dirty="0">
              <a:cs typeface="B Nazanin" panose="00000400000000000000" pitchFamily="2" charset="-78"/>
            </a:endParaRPr>
          </a:p>
        </p:txBody>
      </p:sp>
    </p:spTree>
    <p:extLst>
      <p:ext uri="{BB962C8B-B14F-4D97-AF65-F5344CB8AC3E}">
        <p14:creationId xmlns:p14="http://schemas.microsoft.com/office/powerpoint/2010/main" val="36027482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8794" y="376707"/>
            <a:ext cx="9779742" cy="1387698"/>
          </a:xfrm>
        </p:spPr>
        <p:txBody>
          <a:bodyPr>
            <a:normAutofit/>
          </a:bodyPr>
          <a:lstStyle/>
          <a:p>
            <a:r>
              <a:rPr lang="fa-IR" sz="3100" b="1" dirty="0">
                <a:cs typeface="B Nazanin" panose="00000400000000000000" pitchFamily="2" charset="-78"/>
              </a:rPr>
              <a:t>پیشنهادی که قرار است طراحی پارک مرکزی نیویورک را دگرگون کند</a:t>
            </a:r>
            <a:r>
              <a:rPr lang="fa-IR" b="1" dirty="0"/>
              <a:t/>
            </a:r>
            <a:br>
              <a:rPr lang="fa-IR" b="1" dirty="0"/>
            </a:br>
            <a:endParaRPr lang="en-US"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110956" y="1458912"/>
            <a:ext cx="5905500" cy="3143250"/>
          </a:xfrm>
        </p:spPr>
      </p:pic>
      <p:sp>
        <p:nvSpPr>
          <p:cNvPr id="4" name="Text Placeholder 3"/>
          <p:cNvSpPr>
            <a:spLocks noGrp="1"/>
          </p:cNvSpPr>
          <p:nvPr>
            <p:ph type="body" sz="half" idx="2"/>
          </p:nvPr>
        </p:nvSpPr>
        <p:spPr>
          <a:xfrm>
            <a:off x="693642" y="1648496"/>
            <a:ext cx="4380634" cy="3417179"/>
          </a:xfrm>
        </p:spPr>
        <p:txBody>
          <a:bodyPr>
            <a:normAutofit/>
          </a:bodyPr>
          <a:lstStyle/>
          <a:p>
            <a:pPr algn="r">
              <a:lnSpc>
                <a:spcPct val="150000"/>
              </a:lnSpc>
            </a:pPr>
            <a:r>
              <a:rPr lang="fa-IR" sz="2000" dirty="0">
                <a:cs typeface="B Nazanin" panose="00000400000000000000" pitchFamily="2" charset="-78"/>
              </a:rPr>
              <a:t>دو طراح به نام های ییتان </a:t>
            </a:r>
            <a:r>
              <a:rPr lang="fa-IR" sz="2000" dirty="0" smtClean="0">
                <a:cs typeface="B Nazanin" panose="00000400000000000000" pitchFamily="2" charset="-78"/>
              </a:rPr>
              <a:t>سان و </a:t>
            </a:r>
            <a:r>
              <a:rPr lang="fa-IR" sz="2000" dirty="0">
                <a:cs typeface="B Nazanin" panose="00000400000000000000" pitchFamily="2" charset="-78"/>
              </a:rPr>
              <a:t>جیانشی </a:t>
            </a:r>
            <a:r>
              <a:rPr lang="fa-IR" sz="2000" dirty="0" smtClean="0">
                <a:cs typeface="B Nazanin" panose="00000400000000000000" pitchFamily="2" charset="-78"/>
              </a:rPr>
              <a:t>وو طرحی </a:t>
            </a:r>
            <a:r>
              <a:rPr lang="fa-IR" sz="2000" dirty="0">
                <a:cs typeface="B Nazanin" panose="00000400000000000000" pitchFamily="2" charset="-78"/>
              </a:rPr>
              <a:t>را ارائه داده اند که اگر اجرایی شود، نه تنها قرار است بافت طبیعی پارک را متحول کند، بلکه قرار است معماری آن را هم کاملا تغییر دهد. در پروپوزالی که توسط این دو دیزاینر ارائه شده است، یک دیوار شیشه‌ای عظیم به دور پارک کشیده خواهد شد.</a:t>
            </a:r>
            <a:endParaRPr lang="en-US" sz="2000" dirty="0">
              <a:cs typeface="B Nazanin" panose="00000400000000000000" pitchFamily="2" charset="-78"/>
            </a:endParaRPr>
          </a:p>
        </p:txBody>
      </p:sp>
    </p:spTree>
    <p:extLst>
      <p:ext uri="{BB962C8B-B14F-4D97-AF65-F5344CB8AC3E}">
        <p14:creationId xmlns:p14="http://schemas.microsoft.com/office/powerpoint/2010/main" val="45547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317" y="415344"/>
            <a:ext cx="10396882" cy="1377596"/>
          </a:xfrm>
        </p:spPr>
        <p:txBody>
          <a:bodyPr>
            <a:noAutofit/>
          </a:bodyPr>
          <a:lstStyle/>
          <a:p>
            <a:pPr algn="r">
              <a:lnSpc>
                <a:spcPct val="150000"/>
              </a:lnSpc>
            </a:pPr>
            <a:r>
              <a:rPr lang="fa-IR" sz="1800" dirty="0" smtClean="0">
                <a:solidFill>
                  <a:schemeClr val="tx1"/>
                </a:solidFill>
                <a:cs typeface="B Nazanin" panose="00000400000000000000" pitchFamily="2" charset="-78"/>
              </a:rPr>
              <a:t>این دیوار که از جنس شیشه با قابلیت انعکاس بسیار بالا و نزدیک به آینه خواهد بود، با انعکاس فضای داخلی پارک به صورت متقابل کاری میکند که بازدیدکننده ها حس بینهایت بودن فضای پارک بهشان دست بدهد؛ ین دیوار شیشه ای غول پیکر حدود ۳۰۵ متر (۱۰۰۰ فوت) ارتفاع خواهد داشت و حدود ۳۵ متر (۱۰۰ فوت) آن هم داخل زمین فرو میرود تا استحکام بیشتری داشته باشد. این سازه‌ی عظیم به طول کلی دارای مساحتی بالغ بر ۱۸ میلیون و ۱۳۰ هزار متر مربع (۷ مایل مربع) خواهد بود که این مساحت، آن را به سازه‌ای ۸۰ برابر بزرگتر از ساختمان امپایر استیت تبدیل میکند!</a:t>
            </a:r>
            <a:endParaRPr lang="en-US" sz="1800" dirty="0">
              <a:solidFill>
                <a:schemeClr val="tx1"/>
              </a:solidFill>
              <a:cs typeface="B Nazanin" panose="00000400000000000000" pitchFamily="2" charset="-78"/>
            </a:endParaRPr>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944711" y="2150772"/>
            <a:ext cx="7521262" cy="3232597"/>
          </a:xfrm>
        </p:spPr>
      </p:pic>
    </p:spTree>
    <p:extLst>
      <p:ext uri="{BB962C8B-B14F-4D97-AF65-F5344CB8AC3E}">
        <p14:creationId xmlns:p14="http://schemas.microsoft.com/office/powerpoint/2010/main" val="14593967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40316" y="1348368"/>
            <a:ext cx="9997224" cy="2953175"/>
          </a:xfrm>
        </p:spPr>
      </p:pic>
    </p:spTree>
    <p:extLst>
      <p:ext uri="{BB962C8B-B14F-4D97-AF65-F5344CB8AC3E}">
        <p14:creationId xmlns:p14="http://schemas.microsoft.com/office/powerpoint/2010/main" val="24031124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1711" y="634284"/>
            <a:ext cx="10396882" cy="1151965"/>
          </a:xfrm>
        </p:spPr>
        <p:txBody>
          <a:bodyPr>
            <a:noAutofit/>
          </a:bodyPr>
          <a:lstStyle/>
          <a:p>
            <a:pPr algn="r">
              <a:lnSpc>
                <a:spcPct val="150000"/>
              </a:lnSpc>
            </a:pPr>
            <a:r>
              <a:rPr lang="fa-IR" sz="2000" dirty="0" smtClean="0">
                <a:solidFill>
                  <a:schemeClr val="tx1"/>
                </a:solidFill>
                <a:cs typeface="B Nazanin" panose="00000400000000000000" pitchFamily="2" charset="-78"/>
              </a:rPr>
              <a:t>کار به </a:t>
            </a:r>
            <a:r>
              <a:rPr lang="fa-IR" sz="2000" dirty="0">
                <a:solidFill>
                  <a:schemeClr val="tx1"/>
                </a:solidFill>
                <a:cs typeface="B Nazanin" panose="00000400000000000000" pitchFamily="2" charset="-78"/>
              </a:rPr>
              <a:t>همین جا خلاصه نمیشود و کار اصلی به تغییر بافت طبیعی سنترال پارک مربوط میشود. طی این مرحله، بستر پارک حفاری میشود و چندین متر گودبرداری صورت میگیرد. سپس بستر اصلی پارک به چند متر پایین تر انتقال پیدا میکند و همزمان با جایگذاری دیواره‌ی شیشه‌ای، نحوه‌ی قرارگیری پستی و بلندی های پارک تغییر میکند و به چیزی شبیه به تصاویری که مشاهده میکنید، تبدیل میشود.</a:t>
            </a:r>
            <a:endParaRPr lang="en-US" sz="2000" dirty="0">
              <a:solidFill>
                <a:schemeClr val="tx1"/>
              </a:solidFill>
              <a:cs typeface="B Nazanin" panose="00000400000000000000" pitchFamily="2" charset="-78"/>
            </a:endParaRPr>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52282" y="1999356"/>
            <a:ext cx="7109138" cy="3311525"/>
          </a:xfrm>
        </p:spPr>
      </p:pic>
    </p:spTree>
    <p:extLst>
      <p:ext uri="{BB962C8B-B14F-4D97-AF65-F5344CB8AC3E}">
        <p14:creationId xmlns:p14="http://schemas.microsoft.com/office/powerpoint/2010/main" val="11762536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1648496"/>
            <a:ext cx="10394707" cy="2269427"/>
          </a:xfrm>
        </p:spPr>
        <p:txBody>
          <a:bodyPr>
            <a:normAutofit/>
          </a:bodyPr>
          <a:lstStyle/>
          <a:p>
            <a:pPr algn="ctr">
              <a:lnSpc>
                <a:spcPct val="150000"/>
              </a:lnSpc>
            </a:pPr>
            <a:r>
              <a:rPr lang="fa-IR" sz="2400" dirty="0">
                <a:solidFill>
                  <a:schemeClr val="tx1"/>
                </a:solidFill>
                <a:cs typeface="B Nazanin" panose="00000400000000000000" pitchFamily="2" charset="-78"/>
              </a:rPr>
              <a:t>در نهایت نیز یک پارک شبه ژوراسیک در یکی از سمبولیک ترین پارک های دنیا ایجاد میشود که طراحان نام آن را «افق نیویورک»گذاشته اند؛ افقی که قرار است بعد جدیدی به بازدیدکنندگان پارک مرکزی نیویورک هدیه کند و آنها را به تماشای نمایی بی پایان دعوت میکند.</a:t>
            </a:r>
            <a:endParaRPr lang="en-US" sz="2400" dirty="0">
              <a:solidFill>
                <a:schemeClr val="tx1"/>
              </a:solidFill>
              <a:cs typeface="B Nazanin" panose="00000400000000000000" pitchFamily="2" charset="-78"/>
            </a:endParaRPr>
          </a:p>
        </p:txBody>
      </p:sp>
    </p:spTree>
    <p:extLst>
      <p:ext uri="{BB962C8B-B14F-4D97-AF65-F5344CB8AC3E}">
        <p14:creationId xmlns:p14="http://schemas.microsoft.com/office/powerpoint/2010/main" val="38248576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3890" y="167425"/>
            <a:ext cx="4126860" cy="1034798"/>
          </a:xfrm>
        </p:spPr>
        <p:txBody>
          <a:bodyPr>
            <a:normAutofit/>
          </a:bodyPr>
          <a:lstStyle/>
          <a:p>
            <a:r>
              <a:rPr lang="fa-IR" sz="4400" b="1" dirty="0" smtClean="0">
                <a:solidFill>
                  <a:schemeClr val="tx1"/>
                </a:solidFill>
                <a:cs typeface="B Nazanin" panose="00000400000000000000" pitchFamily="2" charset="-78"/>
              </a:rPr>
              <a:t>منابع</a:t>
            </a:r>
            <a:endParaRPr lang="en-US" sz="4400" b="1" dirty="0">
              <a:solidFill>
                <a:schemeClr val="tx1"/>
              </a:solidFill>
              <a:cs typeface="B Nazanin" panose="00000400000000000000" pitchFamily="2" charset="-78"/>
            </a:endParaRPr>
          </a:p>
        </p:txBody>
      </p:sp>
      <p:sp>
        <p:nvSpPr>
          <p:cNvPr id="4" name="Text Placeholder 3"/>
          <p:cNvSpPr>
            <a:spLocks noGrp="1"/>
          </p:cNvSpPr>
          <p:nvPr>
            <p:ph type="body" sz="half" idx="2"/>
          </p:nvPr>
        </p:nvSpPr>
        <p:spPr>
          <a:xfrm>
            <a:off x="693642" y="1352282"/>
            <a:ext cx="10347356" cy="4022304"/>
          </a:xfrm>
        </p:spPr>
        <p:txBody>
          <a:bodyPr/>
          <a:lstStyle/>
          <a:p>
            <a:r>
              <a:rPr lang="en-US" dirty="0">
                <a:hlinkClick r:id="rId2"/>
              </a:rPr>
              <a:t>http://</a:t>
            </a:r>
            <a:r>
              <a:rPr lang="en-US" dirty="0" smtClean="0">
                <a:hlinkClick r:id="rId2"/>
              </a:rPr>
              <a:t>gadgetnews.ir</a:t>
            </a:r>
            <a:endParaRPr lang="en-US" dirty="0" smtClean="0"/>
          </a:p>
          <a:p>
            <a:r>
              <a:rPr lang="en-US" dirty="0">
                <a:hlinkClick r:id="rId3"/>
              </a:rPr>
              <a:t>http://www.babolparks.ir/1720</a:t>
            </a:r>
            <a:r>
              <a:rPr lang="en-US" dirty="0" smtClean="0">
                <a:hlinkClick r:id="rId3"/>
              </a:rPr>
              <a:t>/</a:t>
            </a:r>
            <a:endParaRPr lang="en-US" dirty="0" smtClean="0"/>
          </a:p>
          <a:p>
            <a:r>
              <a:rPr lang="en-US" dirty="0">
                <a:hlinkClick r:id="rId4"/>
              </a:rPr>
              <a:t>http://</a:t>
            </a:r>
            <a:r>
              <a:rPr lang="en-US" dirty="0" smtClean="0">
                <a:hlinkClick r:id="rId4"/>
              </a:rPr>
              <a:t>www.akairan.com/america/usa/markazi1.html</a:t>
            </a:r>
            <a:endParaRPr lang="en-US" dirty="0" smtClean="0"/>
          </a:p>
          <a:p>
            <a:r>
              <a:rPr lang="en-US" dirty="0">
                <a:hlinkClick r:id="rId5"/>
              </a:rPr>
              <a:t>http://www.zoomit.ir/2014/12/3/15163/10-things-to-see-and-do-in-central-park</a:t>
            </a:r>
            <a:r>
              <a:rPr lang="en-US" dirty="0" smtClean="0">
                <a:hlinkClick r:id="rId5"/>
              </a:rPr>
              <a:t>/</a:t>
            </a:r>
            <a:endParaRPr lang="en-US" dirty="0" smtClean="0"/>
          </a:p>
          <a:p>
            <a:r>
              <a:rPr lang="en-US" dirty="0">
                <a:hlinkClick r:id="rId6"/>
              </a:rPr>
              <a:t>http://</a:t>
            </a:r>
            <a:r>
              <a:rPr lang="en-US" dirty="0" smtClean="0">
                <a:hlinkClick r:id="rId6"/>
              </a:rPr>
              <a:t>www.karinaparvaz.com/NewsDetails</a:t>
            </a:r>
            <a:endParaRPr lang="en-US" dirty="0" smtClean="0"/>
          </a:p>
          <a:p>
            <a:r>
              <a:rPr lang="fa-IR" sz="2000" dirty="0" smtClean="0">
                <a:solidFill>
                  <a:schemeClr val="accent1"/>
                </a:solidFill>
                <a:cs typeface="B Nazanin" panose="00000400000000000000" pitchFamily="2" charset="-78"/>
              </a:rPr>
              <a:t>کتاب سنترال </a:t>
            </a:r>
            <a:r>
              <a:rPr lang="fa-IR" sz="2000" dirty="0">
                <a:solidFill>
                  <a:schemeClr val="accent1"/>
                </a:solidFill>
                <a:cs typeface="B Nazanin" panose="00000400000000000000" pitchFamily="2" charset="-78"/>
              </a:rPr>
              <a:t>پارک  نویسنده : گیوم </a:t>
            </a:r>
            <a:r>
              <a:rPr lang="fa-IR" sz="2000" dirty="0" smtClean="0">
                <a:solidFill>
                  <a:schemeClr val="accent1"/>
                </a:solidFill>
                <a:cs typeface="B Nazanin" panose="00000400000000000000" pitchFamily="2" charset="-78"/>
              </a:rPr>
              <a:t>موسو مترجم </a:t>
            </a:r>
            <a:r>
              <a:rPr lang="fa-IR" sz="2000" dirty="0">
                <a:solidFill>
                  <a:schemeClr val="accent1"/>
                </a:solidFill>
                <a:cs typeface="B Nazanin" panose="00000400000000000000" pitchFamily="2" charset="-78"/>
              </a:rPr>
              <a:t>: سعیده </a:t>
            </a:r>
            <a:r>
              <a:rPr lang="fa-IR" sz="2000" dirty="0" smtClean="0">
                <a:solidFill>
                  <a:schemeClr val="accent1"/>
                </a:solidFill>
                <a:cs typeface="B Nazanin" panose="00000400000000000000" pitchFamily="2" charset="-78"/>
              </a:rPr>
              <a:t>بوغیری</a:t>
            </a:r>
          </a:p>
          <a:p>
            <a:endParaRPr lang="fa-IR" dirty="0"/>
          </a:p>
          <a:p>
            <a:endParaRPr lang="fa-IR" dirty="0" smtClean="0"/>
          </a:p>
        </p:txBody>
      </p:sp>
    </p:spTree>
    <p:extLst>
      <p:ext uri="{BB962C8B-B14F-4D97-AF65-F5344CB8AC3E}">
        <p14:creationId xmlns:p14="http://schemas.microsoft.com/office/powerpoint/2010/main" val="1288837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685801" y="206062"/>
            <a:ext cx="10750638" cy="4945487"/>
          </a:xfrm>
        </p:spPr>
        <p:txBody>
          <a:bodyPr>
            <a:noAutofit/>
          </a:bodyPr>
          <a:lstStyle/>
          <a:p>
            <a:pPr algn="r">
              <a:lnSpc>
                <a:spcPct val="150000"/>
              </a:lnSpc>
            </a:pPr>
            <a:r>
              <a:rPr lang="ar-SA" sz="2000" dirty="0">
                <a:cs typeface="B Nazanin" panose="00000400000000000000" pitchFamily="2" charset="-78"/>
              </a:rPr>
              <a:t>زمانی که زمین سنترال پارک در سال </a:t>
            </a:r>
            <a:r>
              <a:rPr lang="fa-IR" sz="2000" dirty="0">
                <a:cs typeface="B Nazanin" panose="00000400000000000000" pitchFamily="2" charset="-78"/>
              </a:rPr>
              <a:t>۱۸۵۳</a:t>
            </a:r>
            <a:r>
              <a:rPr lang="ar-SA" sz="2000" dirty="0">
                <a:cs typeface="B Nazanin" panose="00000400000000000000" pitchFamily="2" charset="-78"/>
              </a:rPr>
              <a:t> توسط شهر نیویورک خریداری شد این زمین بدور از شهرنشینی بوده و بین شهر نیویورک و روستای</a:t>
            </a:r>
            <a:r>
              <a:rPr lang="en-US" sz="2000" dirty="0">
                <a:cs typeface="B Nazanin" panose="00000400000000000000" pitchFamily="2" charset="-78"/>
              </a:rPr>
              <a:t> </a:t>
            </a:r>
            <a:r>
              <a:rPr lang="ar-SA" sz="2000" dirty="0" smtClean="0">
                <a:cs typeface="B Nazanin" panose="00000400000000000000" pitchFamily="2" charset="-78"/>
              </a:rPr>
              <a:t>مستقر </a:t>
            </a:r>
            <a:r>
              <a:rPr lang="ar-SA" sz="2000" dirty="0">
                <a:cs typeface="B Nazanin" panose="00000400000000000000" pitchFamily="2" charset="-78"/>
              </a:rPr>
              <a:t>بوده است. این مکان محل سکونت مهاجران، مزرعه خوک ها و باتلاق بود.در سال </a:t>
            </a:r>
            <a:r>
              <a:rPr lang="fa-IR" sz="2000" dirty="0">
                <a:cs typeface="B Nazanin" panose="00000400000000000000" pitchFamily="2" charset="-78"/>
              </a:rPr>
              <a:t>۱۸۵۷</a:t>
            </a:r>
            <a:r>
              <a:rPr lang="ar-SA" sz="2000" dirty="0">
                <a:cs typeface="B Nazanin" panose="00000400000000000000" pitchFamily="2" charset="-78"/>
              </a:rPr>
              <a:t>، شهر نیویورک یک مسابقه برای طراحی پارک جدید برگزار کرد که هدف از برگزاری ان طراحی پارکی بود که بتواند با پارک های بزرگ در لندن و پاریس رقابت کند. که در این رقابت طرح مرغزار فردریک لاوالمستد و کالورت واکس انتخاب شد. این طرح به روش منظرسازی انگلیسی دارای مرغزارهای بزرگ ، چندین دریاچه و تپه بود. راه های پیاده رو مارپیچی از راه های اصلی مجزا شده بود و با حجم زیاد درختان ، ساختمان های شهر از پارک قابل دیدن نبود. بمنظور اینکه نواحی باتلاقی به پارک تبدیل گردد، در طی </a:t>
            </a:r>
            <a:r>
              <a:rPr lang="fa-IR" sz="2000" dirty="0">
                <a:cs typeface="B Nazanin" panose="00000400000000000000" pitchFamily="2" charset="-78"/>
              </a:rPr>
              <a:t>۱۵</a:t>
            </a:r>
            <a:r>
              <a:rPr lang="ar-SA" sz="2000" dirty="0">
                <a:cs typeface="B Nazanin" panose="00000400000000000000" pitchFamily="2" charset="-78"/>
              </a:rPr>
              <a:t> سال حدود </a:t>
            </a:r>
            <a:r>
              <a:rPr lang="fa-IR" sz="2000" dirty="0">
                <a:cs typeface="B Nazanin" panose="00000400000000000000" pitchFamily="2" charset="-78"/>
              </a:rPr>
              <a:t>۲۰۰۰۰</a:t>
            </a:r>
            <a:r>
              <a:rPr lang="ar-SA" sz="2000" dirty="0">
                <a:cs typeface="B Nazanin" panose="00000400000000000000" pitchFamily="2" charset="-78"/>
              </a:rPr>
              <a:t> کارگر برای احداث و تکمیل آن بکار گماشته شد. بخاطر اینکه خاک سطحی این پارک مناسب نبود. در هنگام ساخت این پارک حدود </a:t>
            </a:r>
            <a:r>
              <a:rPr lang="fa-IR" sz="2000" dirty="0">
                <a:cs typeface="B Nazanin" panose="00000400000000000000" pitchFamily="2" charset="-78"/>
              </a:rPr>
              <a:t>۱۴۱۰۰</a:t>
            </a:r>
            <a:r>
              <a:rPr lang="ar-SA" sz="2000" dirty="0">
                <a:cs typeface="B Nazanin" panose="00000400000000000000" pitchFamily="2" charset="-78"/>
              </a:rPr>
              <a:t> مترمکعب از خاک سطحی حاصلخیز از نیوجرسی به این پارک انتقال یافت. و وقتی پارک در سال </a:t>
            </a:r>
            <a:r>
              <a:rPr lang="fa-IR" sz="2000" dirty="0">
                <a:cs typeface="B Nazanin" panose="00000400000000000000" pitchFamily="2" charset="-78"/>
              </a:rPr>
              <a:t>۱۸۷۳</a:t>
            </a:r>
            <a:r>
              <a:rPr lang="ar-SA" sz="2000" dirty="0">
                <a:cs typeface="B Nazanin" panose="00000400000000000000" pitchFamily="2" charset="-78"/>
              </a:rPr>
              <a:t> تکمیل گردید بیشتر از </a:t>
            </a:r>
            <a:r>
              <a:rPr lang="fa-IR" sz="2000" dirty="0">
                <a:cs typeface="B Nazanin" panose="00000400000000000000" pitchFamily="2" charset="-78"/>
              </a:rPr>
              <a:t>۱۰</a:t>
            </a:r>
            <a:r>
              <a:rPr lang="ar-SA" sz="2000" dirty="0">
                <a:cs typeface="B Nazanin" panose="00000400000000000000" pitchFamily="2" charset="-78"/>
              </a:rPr>
              <a:t> میلیون گاری ازصخره و خاک از پارک خارج گردید.و بیشتر از </a:t>
            </a:r>
            <a:r>
              <a:rPr lang="fa-IR" sz="2000" dirty="0">
                <a:cs typeface="B Nazanin" panose="00000400000000000000" pitchFamily="2" charset="-78"/>
              </a:rPr>
              <a:t>۴</a:t>
            </a:r>
            <a:r>
              <a:rPr lang="ar-SA" sz="2000" dirty="0">
                <a:cs typeface="B Nazanin" panose="00000400000000000000" pitchFamily="2" charset="-78"/>
              </a:rPr>
              <a:t>میلیون درخت،درختچه و گونه های گیاهی که تقریبا از </a:t>
            </a:r>
            <a:r>
              <a:rPr lang="fa-IR" sz="2000" dirty="0">
                <a:cs typeface="B Nazanin" panose="00000400000000000000" pitchFamily="2" charset="-78"/>
              </a:rPr>
              <a:t>۱۵۰۰</a:t>
            </a:r>
            <a:r>
              <a:rPr lang="ar-SA" sz="2000" dirty="0">
                <a:cs typeface="B Nazanin" panose="00000400000000000000" pitchFamily="2" charset="-78"/>
              </a:rPr>
              <a:t> گونه مختلف بودند در پارک کاشته شدند. راه ها و پل های زیادی ساخته شد و یک مخزن بزرگ آب ساخته شد. سنترال پارک خیلی زود یک مکان جذاب برای شهروندان نیویورکی شدکه میلیون ها بازدید کننده هر سال از این پارک دیدن می </a:t>
            </a:r>
            <a:r>
              <a:rPr lang="ar-SA" sz="2000" dirty="0" smtClean="0">
                <a:cs typeface="B Nazanin" panose="00000400000000000000" pitchFamily="2" charset="-78"/>
              </a:rPr>
              <a:t>کنند</a:t>
            </a:r>
            <a:r>
              <a:rPr lang="fa-IR" sz="2000" dirty="0" smtClean="0">
                <a:cs typeface="B Nazanin" panose="00000400000000000000" pitchFamily="2" charset="-78"/>
              </a:rPr>
              <a:t>.</a:t>
            </a:r>
            <a:endParaRPr lang="en-US" sz="2000" dirty="0">
              <a:cs typeface="B Nazanin" panose="00000400000000000000" pitchFamily="2" charset="-78"/>
            </a:endParaRPr>
          </a:p>
        </p:txBody>
      </p:sp>
    </p:spTree>
    <p:extLst>
      <p:ext uri="{BB962C8B-B14F-4D97-AF65-F5344CB8AC3E}">
        <p14:creationId xmlns:p14="http://schemas.microsoft.com/office/powerpoint/2010/main" val="42121261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8669" y="0"/>
            <a:ext cx="4034892" cy="708338"/>
          </a:xfrm>
        </p:spPr>
        <p:txBody>
          <a:bodyPr/>
          <a:lstStyle/>
          <a:p>
            <a:r>
              <a:rPr lang="fa-IR" b="1" dirty="0" smtClean="0">
                <a:cs typeface="B Nazanin" panose="00000400000000000000" pitchFamily="2" charset="-78"/>
              </a:rPr>
              <a:t>مشخصات طرح</a:t>
            </a:r>
            <a:endParaRPr lang="en-US" b="1" dirty="0">
              <a:cs typeface="B Nazanin" panose="00000400000000000000" pitchFamily="2" charset="-78"/>
            </a:endParaRPr>
          </a:p>
        </p:txBody>
      </p:sp>
      <p:sp>
        <p:nvSpPr>
          <p:cNvPr id="6" name="Content Placeholder 5"/>
          <p:cNvSpPr>
            <a:spLocks noGrp="1"/>
          </p:cNvSpPr>
          <p:nvPr>
            <p:ph sz="quarter" idx="13"/>
          </p:nvPr>
        </p:nvSpPr>
        <p:spPr>
          <a:xfrm>
            <a:off x="383980" y="1056067"/>
            <a:ext cx="5437271" cy="3316746"/>
          </a:xfrm>
        </p:spPr>
        <p:txBody>
          <a:bodyPr/>
          <a:lstStyle/>
          <a:p>
            <a:pPr marL="0" lvl="0" indent="0" algn="r">
              <a:buClr>
                <a:srgbClr val="B80E0F"/>
              </a:buClr>
              <a:buNone/>
            </a:pPr>
            <a:r>
              <a:rPr lang="fa-IR" dirty="0">
                <a:solidFill>
                  <a:prstClr val="black"/>
                </a:solidFill>
                <a:cs typeface="B Nazanin" panose="00000400000000000000" pitchFamily="2" charset="-78"/>
              </a:rPr>
              <a:t>*هیچکدام از مسیرهای پیاده و سواره با هم تداخل نمی کنند و هر مسیری بطور   جداگانه  از  مسیر دیگر می باشد</a:t>
            </a:r>
            <a:endParaRPr lang="en-US" dirty="0">
              <a:solidFill>
                <a:prstClr val="black"/>
              </a:solidFill>
              <a:cs typeface="B Nazanin" panose="00000400000000000000" pitchFamily="2" charset="-78"/>
            </a:endParaRPr>
          </a:p>
          <a:p>
            <a:pPr marL="0" lvl="0" indent="0" algn="r">
              <a:buClr>
                <a:srgbClr val="B80E0F"/>
              </a:buClr>
              <a:buNone/>
            </a:pPr>
            <a:r>
              <a:rPr lang="fa-IR" dirty="0">
                <a:solidFill>
                  <a:prstClr val="black"/>
                </a:solidFill>
                <a:cs typeface="B Nazanin" panose="00000400000000000000" pitchFamily="2" charset="-78"/>
              </a:rPr>
              <a:t>*دریاچه های </a:t>
            </a:r>
            <a:r>
              <a:rPr lang="fa-IR" dirty="0" smtClean="0">
                <a:solidFill>
                  <a:prstClr val="black"/>
                </a:solidFill>
                <a:cs typeface="B Nazanin" panose="00000400000000000000" pitchFamily="2" charset="-78"/>
              </a:rPr>
              <a:t>متعدد(روی هم 60/7 هکتار) </a:t>
            </a:r>
            <a:r>
              <a:rPr lang="fa-IR" dirty="0">
                <a:solidFill>
                  <a:prstClr val="black"/>
                </a:solidFill>
                <a:cs typeface="B Nazanin" panose="00000400000000000000" pitchFamily="2" charset="-78"/>
              </a:rPr>
              <a:t>، تئاتر ، آبشارها ، زمینهای  متعدد  بازی ، باغ وحش  در سال  1930 به  پارک اضافه شدند و هدف اولیه آن که ایجاد محیط سالم و برای ارتقاء بهداشت عمومی بود به اهداف تفرجی مبدل شد. </a:t>
            </a:r>
            <a:endParaRPr lang="en-US" dirty="0">
              <a:solidFill>
                <a:prstClr val="black"/>
              </a:solidFill>
              <a:cs typeface="B Nazanin" panose="00000400000000000000" pitchFamily="2" charset="-78"/>
            </a:endParaRPr>
          </a:p>
          <a:p>
            <a:endParaRPr lang="en-US" dirty="0"/>
          </a:p>
        </p:txBody>
      </p:sp>
      <p:sp>
        <p:nvSpPr>
          <p:cNvPr id="4" name="Text Placeholder 3"/>
          <p:cNvSpPr>
            <a:spLocks noGrp="1"/>
          </p:cNvSpPr>
          <p:nvPr>
            <p:ph type="body" sz="half" idx="2"/>
          </p:nvPr>
        </p:nvSpPr>
        <p:spPr>
          <a:xfrm>
            <a:off x="6207617" y="1056067"/>
            <a:ext cx="5215944" cy="4365939"/>
          </a:xfrm>
        </p:spPr>
        <p:txBody>
          <a:bodyPr>
            <a:noAutofit/>
          </a:bodyPr>
          <a:lstStyle/>
          <a:p>
            <a:pPr algn="r"/>
            <a:r>
              <a:rPr lang="fa-IR" sz="2000" dirty="0" smtClean="0">
                <a:cs typeface="B Nazanin" panose="00000400000000000000" pitchFamily="2" charset="-78"/>
              </a:rPr>
              <a:t>*</a:t>
            </a:r>
            <a:r>
              <a:rPr lang="fa-IR" sz="2000" dirty="0">
                <a:cs typeface="B Nazanin" panose="00000400000000000000" pitchFamily="2" charset="-78"/>
              </a:rPr>
              <a:t>استفاده از حداقل سازه های معماری برای هماهنگی بیشتر با طبیعت</a:t>
            </a:r>
            <a:endParaRPr lang="en-US" sz="2000" dirty="0">
              <a:cs typeface="B Nazanin" panose="00000400000000000000" pitchFamily="2" charset="-78"/>
            </a:endParaRPr>
          </a:p>
          <a:p>
            <a:pPr algn="r"/>
            <a:r>
              <a:rPr lang="fa-IR" sz="2000" dirty="0">
                <a:cs typeface="B Nazanin" panose="00000400000000000000" pitchFamily="2" charset="-78"/>
              </a:rPr>
              <a:t>*ایجاد  4  مسیر غیر همسطح  با پارک برای تردد وسایل نقلیه به منظور تداخل شهر و طبیعت</a:t>
            </a:r>
            <a:endParaRPr lang="en-US" sz="2000" dirty="0">
              <a:cs typeface="B Nazanin" panose="00000400000000000000" pitchFamily="2" charset="-78"/>
            </a:endParaRPr>
          </a:p>
          <a:p>
            <a:pPr algn="r"/>
            <a:r>
              <a:rPr lang="fa-IR" sz="2000" dirty="0">
                <a:cs typeface="B Nazanin" panose="00000400000000000000" pitchFamily="2" charset="-78"/>
              </a:rPr>
              <a:t>*واقع در مرکز منهتن</a:t>
            </a:r>
            <a:endParaRPr lang="en-US" sz="2000" dirty="0">
              <a:cs typeface="B Nazanin" panose="00000400000000000000" pitchFamily="2" charset="-78"/>
            </a:endParaRPr>
          </a:p>
          <a:p>
            <a:pPr algn="r"/>
            <a:r>
              <a:rPr lang="fa-IR" sz="2000" dirty="0">
                <a:cs typeface="B Nazanin" panose="00000400000000000000" pitchFamily="2" charset="-78"/>
              </a:rPr>
              <a:t>*طرح آن نمونه بارز پارک های شهری در دنیاست</a:t>
            </a:r>
            <a:endParaRPr lang="en-US" sz="2000" dirty="0">
              <a:cs typeface="B Nazanin" panose="00000400000000000000" pitchFamily="2" charset="-78"/>
            </a:endParaRPr>
          </a:p>
          <a:p>
            <a:pPr algn="r"/>
            <a:r>
              <a:rPr lang="fa-IR" sz="2000" dirty="0">
                <a:cs typeface="B Nazanin" panose="00000400000000000000" pitchFamily="2" charset="-78"/>
              </a:rPr>
              <a:t>*این پارک در ابتدا  محوطه بزرگی بود که  مزارع خوک ، مرداب و  معدن و  بی خانمانها  را در خود جای داده بود</a:t>
            </a:r>
            <a:endParaRPr lang="en-US" sz="2000" dirty="0">
              <a:cs typeface="B Nazanin" panose="00000400000000000000" pitchFamily="2" charset="-78"/>
            </a:endParaRPr>
          </a:p>
          <a:p>
            <a:pPr algn="r"/>
            <a:endParaRPr lang="en-US" sz="2400" dirty="0"/>
          </a:p>
        </p:txBody>
      </p:sp>
    </p:spTree>
    <p:extLst>
      <p:ext uri="{BB962C8B-B14F-4D97-AF65-F5344CB8AC3E}">
        <p14:creationId xmlns:p14="http://schemas.microsoft.com/office/powerpoint/2010/main" val="34578974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206206" y="887412"/>
            <a:ext cx="5715000" cy="4286250"/>
          </a:xfrm>
        </p:spPr>
      </p:pic>
      <p:sp>
        <p:nvSpPr>
          <p:cNvPr id="4" name="Text Placeholder 3"/>
          <p:cNvSpPr>
            <a:spLocks noGrp="1"/>
          </p:cNvSpPr>
          <p:nvPr>
            <p:ph type="body" sz="half" idx="2"/>
          </p:nvPr>
        </p:nvSpPr>
        <p:spPr>
          <a:xfrm>
            <a:off x="257578" y="887412"/>
            <a:ext cx="4730352" cy="4286250"/>
          </a:xfrm>
        </p:spPr>
        <p:txBody>
          <a:bodyPr>
            <a:normAutofit lnSpcReduction="10000"/>
          </a:bodyPr>
          <a:lstStyle/>
          <a:p>
            <a:pPr algn="r">
              <a:lnSpc>
                <a:spcPct val="107000"/>
              </a:lnSpc>
              <a:spcBef>
                <a:spcPts val="0"/>
              </a:spcBef>
              <a:spcAft>
                <a:spcPts val="800"/>
              </a:spcAft>
            </a:pPr>
            <a:r>
              <a:rPr lang="ar-SA" sz="2000" dirty="0">
                <a:latin typeface="Calibri" panose="020F0502020204030204" pitchFamily="34" charset="0"/>
                <a:ea typeface="Calibri" panose="020F0502020204030204" pitchFamily="34" charset="0"/>
                <a:cs typeface="B Nazanin" panose="00000400000000000000" pitchFamily="2" charset="-78"/>
              </a:rPr>
              <a:t>پارک از چندین دریاچه ، تئاتر، زمین هاکی روی یخ، فواره ها، زمین های تنیس، زمین های بیس بال و بسیاری دیگر از زمین های بازی و تسهیلات دیگر تشکیل یافته است. در داخل این پارک موزه هنره های متروپلیتن قرار گرفته است.در اخر هفته ها که ورود ماشین به پارک ممنوع می باشد سنترال پارک همانند یک شهر شلوغ می </a:t>
            </a:r>
            <a:r>
              <a:rPr lang="ar-SA" sz="2000" dirty="0" smtClean="0">
                <a:latin typeface="Calibri" panose="020F0502020204030204" pitchFamily="34" charset="0"/>
                <a:ea typeface="Calibri" panose="020F0502020204030204" pitchFamily="34" charset="0"/>
                <a:cs typeface="B Nazanin" panose="00000400000000000000" pitchFamily="2" charset="-78"/>
              </a:rPr>
              <a:t>باشد</a:t>
            </a:r>
            <a:endParaRPr lang="fa-IR" sz="2000" dirty="0" smtClean="0">
              <a:latin typeface="Calibri" panose="020F0502020204030204" pitchFamily="34" charset="0"/>
              <a:ea typeface="Calibri" panose="020F0502020204030204" pitchFamily="34" charset="0"/>
              <a:cs typeface="B Nazanin" panose="00000400000000000000" pitchFamily="2" charset="-78"/>
            </a:endParaRPr>
          </a:p>
          <a:p>
            <a:pPr algn="r">
              <a:lnSpc>
                <a:spcPct val="107000"/>
              </a:lnSpc>
              <a:spcBef>
                <a:spcPts val="0"/>
              </a:spcBef>
              <a:spcAft>
                <a:spcPts val="800"/>
              </a:spcAft>
            </a:pPr>
            <a:endParaRPr lang="en-US" sz="2000" dirty="0">
              <a:latin typeface="Calibri" panose="020F0502020204030204" pitchFamily="34" charset="0"/>
              <a:ea typeface="Calibri" panose="020F0502020204030204" pitchFamily="34" charset="0"/>
              <a:cs typeface="B Nazanin" panose="00000400000000000000" pitchFamily="2" charset="-78"/>
            </a:endParaRPr>
          </a:p>
          <a:p>
            <a:pPr algn="r">
              <a:lnSpc>
                <a:spcPct val="107000"/>
              </a:lnSpc>
              <a:spcBef>
                <a:spcPts val="0"/>
              </a:spcBef>
              <a:spcAft>
                <a:spcPts val="800"/>
              </a:spcAft>
            </a:pPr>
            <a:r>
              <a:rPr lang="ar-SA" sz="2000" dirty="0" smtClean="0">
                <a:latin typeface="Calibri" panose="020F0502020204030204" pitchFamily="34" charset="0"/>
                <a:ea typeface="Calibri" panose="020F0502020204030204" pitchFamily="34" charset="0"/>
                <a:cs typeface="B Nazanin" panose="00000400000000000000" pitchFamily="2" charset="-78"/>
              </a:rPr>
              <a:t>هدف </a:t>
            </a:r>
            <a:r>
              <a:rPr lang="ar-SA" sz="2000" dirty="0">
                <a:latin typeface="Calibri" panose="020F0502020204030204" pitchFamily="34" charset="0"/>
                <a:ea typeface="Calibri" panose="020F0502020204030204" pitchFamily="34" charset="0"/>
                <a:cs typeface="B Nazanin" panose="00000400000000000000" pitchFamily="2" charset="-78"/>
              </a:rPr>
              <a:t>فردریک لاوالمستد این بود که مکانی را خلق کند تا افراد در آن بتوانند استراحت و تفکر کنند. وی پارک را بعنوان یک تجربه اجتماعی میدید که افراد </a:t>
            </a:r>
            <a:r>
              <a:rPr lang="ar-SA" sz="2000" dirty="0" smtClean="0">
                <a:latin typeface="Calibri" panose="020F0502020204030204" pitchFamily="34" charset="0"/>
                <a:ea typeface="Calibri" panose="020F0502020204030204" pitchFamily="34" charset="0"/>
                <a:cs typeface="B Nazanin" panose="00000400000000000000" pitchFamily="2" charset="-78"/>
              </a:rPr>
              <a:t>از </a:t>
            </a:r>
            <a:r>
              <a:rPr lang="ar-SA" sz="2000" dirty="0">
                <a:latin typeface="Calibri" panose="020F0502020204030204" pitchFamily="34" charset="0"/>
                <a:ea typeface="Calibri" panose="020F0502020204030204" pitchFamily="34" charset="0"/>
                <a:cs typeface="B Nazanin" panose="00000400000000000000" pitchFamily="2" charset="-78"/>
              </a:rPr>
              <a:t>طبقات بالا و پایین جامعه می توانند باهم ملاقات کنند وی تسهیلات ورزشی </a:t>
            </a:r>
            <a:r>
              <a:rPr lang="fa-IR" sz="2000" dirty="0">
                <a:latin typeface="Calibri" panose="020F0502020204030204" pitchFamily="34" charset="0"/>
                <a:ea typeface="Calibri" panose="020F0502020204030204" pitchFamily="34" charset="0"/>
                <a:cs typeface="B Nazanin" panose="00000400000000000000" pitchFamily="2" charset="-78"/>
              </a:rPr>
              <a:t>و</a:t>
            </a:r>
            <a:r>
              <a:rPr lang="ar-SA" sz="2000" dirty="0" smtClean="0">
                <a:latin typeface="Calibri" panose="020F0502020204030204" pitchFamily="34" charset="0"/>
                <a:ea typeface="Calibri" panose="020F0502020204030204" pitchFamily="34" charset="0"/>
                <a:cs typeface="B Nazanin" panose="00000400000000000000" pitchFamily="2" charset="-78"/>
              </a:rPr>
              <a:t> </a:t>
            </a:r>
            <a:r>
              <a:rPr lang="ar-SA" sz="2000" dirty="0">
                <a:latin typeface="Calibri" panose="020F0502020204030204" pitchFamily="34" charset="0"/>
                <a:ea typeface="Calibri" panose="020F0502020204030204" pitchFamily="34" charset="0"/>
                <a:cs typeface="B Nazanin" panose="00000400000000000000" pitchFamily="2" charset="-78"/>
              </a:rPr>
              <a:t>زمین های بازی فراوانی را در پارک احداث نمود.</a:t>
            </a:r>
            <a:endParaRPr lang="en-US" sz="2000" dirty="0">
              <a:latin typeface="Calibri" panose="020F0502020204030204" pitchFamily="34" charset="0"/>
              <a:ea typeface="Calibri" panose="020F0502020204030204" pitchFamily="34" charset="0"/>
              <a:cs typeface="B Nazanin" panose="00000400000000000000" pitchFamily="2" charset="-78"/>
            </a:endParaRPr>
          </a:p>
          <a:p>
            <a:endParaRPr lang="en-US" dirty="0"/>
          </a:p>
        </p:txBody>
      </p:sp>
    </p:spTree>
    <p:extLst>
      <p:ext uri="{BB962C8B-B14F-4D97-AF65-F5344CB8AC3E}">
        <p14:creationId xmlns:p14="http://schemas.microsoft.com/office/powerpoint/2010/main" val="3699101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18942"/>
            <a:ext cx="10394707" cy="2021982"/>
          </a:xfrm>
        </p:spPr>
        <p:txBody>
          <a:bodyPr>
            <a:normAutofit fontScale="90000"/>
          </a:bodyPr>
          <a:lstStyle/>
          <a:p>
            <a:pPr algn="r">
              <a:lnSpc>
                <a:spcPct val="150000"/>
              </a:lnSpc>
            </a:pPr>
            <a:r>
              <a:rPr lang="ar-SA" sz="2000" dirty="0">
                <a:solidFill>
                  <a:schemeClr val="tx1"/>
                </a:solidFill>
                <a:latin typeface="Calibri" panose="020F0502020204030204" pitchFamily="34" charset="0"/>
                <a:ea typeface="Calibri" panose="020F0502020204030204" pitchFamily="34" charset="0"/>
                <a:cs typeface="B Nazanin" panose="00000400000000000000" pitchFamily="2" charset="-78"/>
              </a:rPr>
              <a:t>چیزهای دیدنی فراوانی در این پارک قرار دارد، تسهیلات ورزشی در سرتاسر پارک مستقر شده ولی بیشتر چیزهای شگفت انگیز آن در نیمه پایینی پارک قرار دارد.. که بعضی از قسمت های آن کاملا حالت جنگلی دارد در بسیاری از نقاط آن با گلهای زیبا و بوته ها زینت داده شد این پارک دارای </a:t>
            </a:r>
            <a:r>
              <a:rPr lang="fa-IR" sz="2000" dirty="0">
                <a:solidFill>
                  <a:schemeClr val="tx1"/>
                </a:solidFill>
                <a:latin typeface="Calibri" panose="020F0502020204030204" pitchFamily="34" charset="0"/>
                <a:ea typeface="Calibri" panose="020F0502020204030204" pitchFamily="34" charset="0"/>
                <a:cs typeface="B Nazanin" panose="00000400000000000000" pitchFamily="2" charset="-78"/>
              </a:rPr>
              <a:t>۱۸</a:t>
            </a:r>
            <a:r>
              <a:rPr lang="ar-SA" sz="2000" dirty="0">
                <a:solidFill>
                  <a:schemeClr val="tx1"/>
                </a:solidFill>
                <a:latin typeface="Calibri" panose="020F0502020204030204" pitchFamily="34" charset="0"/>
                <a:ea typeface="Calibri" panose="020F0502020204030204" pitchFamily="34" charset="0"/>
                <a:cs typeface="B Nazanin" panose="00000400000000000000" pitchFamily="2" charset="-78"/>
              </a:rPr>
              <a:t> ورودی می باشد که هرکدام از آنها یک اسم اختصاصی بخود </a:t>
            </a:r>
            <a:r>
              <a:rPr lang="ar-SA" sz="2000" dirty="0" smtClean="0">
                <a:solidFill>
                  <a:schemeClr val="tx1"/>
                </a:solidFill>
                <a:latin typeface="Calibri" panose="020F0502020204030204" pitchFamily="34" charset="0"/>
                <a:ea typeface="Calibri" panose="020F0502020204030204" pitchFamily="34" charset="0"/>
                <a:cs typeface="B Nazanin" panose="00000400000000000000" pitchFamily="2" charset="-78"/>
              </a:rPr>
              <a:t>دارد</a:t>
            </a:r>
            <a:r>
              <a:rPr lang="fa-IR" sz="2000" dirty="0" smtClean="0">
                <a:solidFill>
                  <a:schemeClr val="tx1"/>
                </a:solidFill>
                <a:latin typeface="Calibri" panose="020F0502020204030204" pitchFamily="34" charset="0"/>
                <a:ea typeface="Calibri" panose="020F0502020204030204" pitchFamily="34" charset="0"/>
                <a:cs typeface="B Nazanin" panose="00000400000000000000" pitchFamily="2" charset="-78"/>
              </a:rPr>
              <a:t> </a:t>
            </a:r>
            <a:r>
              <a:rPr lang="fa-IR" sz="2000" dirty="0" smtClean="0">
                <a:solidFill>
                  <a:schemeClr val="tx1"/>
                </a:solidFill>
                <a:cs typeface="B Nazanin" panose="00000400000000000000" pitchFamily="2" charset="-78"/>
              </a:rPr>
              <a:t>هزینه‌ی </a:t>
            </a:r>
            <a:r>
              <a:rPr lang="fa-IR" sz="2000" dirty="0">
                <a:solidFill>
                  <a:schemeClr val="tx1"/>
                </a:solidFill>
                <a:cs typeface="B Nazanin" panose="00000400000000000000" pitchFamily="2" charset="-78"/>
              </a:rPr>
              <a:t>نگهداری و حراست از این پارک سالانه 37.5 میلیون دلار است که 83.5% آن توسط کمیسیون سنترال پارک </a:t>
            </a:r>
            <a:r>
              <a:rPr lang="fa-IR" sz="2000" dirty="0" smtClean="0">
                <a:solidFill>
                  <a:schemeClr val="tx1"/>
                </a:solidFill>
                <a:cs typeface="B Nazanin" panose="00000400000000000000" pitchFamily="2" charset="-78"/>
              </a:rPr>
              <a:t>تأمین </a:t>
            </a:r>
            <a:r>
              <a:rPr lang="fa-IR" sz="2000" dirty="0">
                <a:solidFill>
                  <a:schemeClr val="tx1"/>
                </a:solidFill>
                <a:cs typeface="B Nazanin" panose="00000400000000000000" pitchFamily="2" charset="-78"/>
              </a:rPr>
              <a:t>می‌گردد. سنترال پارک را می‌توان یکی از پربازدیدترین پارک‌های ایالات متحده و یکی از معروف‌ترین پارک‌های جهان به شمار آورد.</a:t>
            </a:r>
            <a:endParaRPr lang="en-US" sz="2000" dirty="0">
              <a:solidFill>
                <a:schemeClr val="tx1"/>
              </a:solidFill>
              <a:cs typeface="B Nazanin" panose="00000400000000000000" pitchFamily="2" charset="-78"/>
            </a:endParaRPr>
          </a:p>
        </p:txBody>
      </p:sp>
      <p:pic>
        <p:nvPicPr>
          <p:cNvPr id="9" name="Content Placeholder 8"/>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023776" y="2459865"/>
            <a:ext cx="4645317" cy="2993939"/>
          </a:xfrm>
        </p:spPr>
      </p:pic>
      <p:pic>
        <p:nvPicPr>
          <p:cNvPr id="10" name="Content Placeholder 9"/>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6280090" y="2459865"/>
            <a:ext cx="4800417" cy="2998845"/>
          </a:xfrm>
        </p:spPr>
      </p:pic>
    </p:spTree>
    <p:extLst>
      <p:ext uri="{BB962C8B-B14F-4D97-AF65-F5344CB8AC3E}">
        <p14:creationId xmlns:p14="http://schemas.microsoft.com/office/powerpoint/2010/main" val="9132791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599" y="204298"/>
            <a:ext cx="10394707" cy="1158140"/>
          </a:xfrm>
        </p:spPr>
        <p:txBody>
          <a:bodyPr/>
          <a:lstStyle/>
          <a:p>
            <a:pPr algn="ctr"/>
            <a:r>
              <a:rPr lang="fa-IR" b="1" dirty="0" smtClean="0">
                <a:cs typeface="B Nazanin" panose="00000400000000000000" pitchFamily="2" charset="-78"/>
              </a:rPr>
              <a:t>بخش های مختلف سنترال پارک</a:t>
            </a:r>
            <a:endParaRPr lang="en-US" b="1" dirty="0">
              <a:cs typeface="B Nazanin" panose="00000400000000000000" pitchFamily="2" charset="-78"/>
            </a:endParaRPr>
          </a:p>
        </p:txBody>
      </p:sp>
      <p:sp>
        <p:nvSpPr>
          <p:cNvPr id="5" name="Text Placeholder 4"/>
          <p:cNvSpPr>
            <a:spLocks noGrp="1"/>
          </p:cNvSpPr>
          <p:nvPr>
            <p:ph type="body" idx="1"/>
          </p:nvPr>
        </p:nvSpPr>
        <p:spPr>
          <a:xfrm>
            <a:off x="6001149" y="1362438"/>
            <a:ext cx="5088713" cy="679994"/>
          </a:xfrm>
        </p:spPr>
        <p:txBody>
          <a:bodyPr/>
          <a:lstStyle/>
          <a:p>
            <a:pPr algn="r"/>
            <a:r>
              <a:rPr lang="fa-IR" sz="3200" dirty="0" smtClean="0">
                <a:cs typeface="B Nazanin" panose="00000400000000000000" pitchFamily="2" charset="-78"/>
              </a:rPr>
              <a:t>آلیس در سرزمین عجایب</a:t>
            </a:r>
            <a:endParaRPr lang="en-US" sz="3200" dirty="0">
              <a:cs typeface="B Nazanin" panose="00000400000000000000" pitchFamily="2" charset="-78"/>
            </a:endParaRPr>
          </a:p>
        </p:txBody>
      </p:sp>
      <p:sp>
        <p:nvSpPr>
          <p:cNvPr id="4" name="Content Placeholder 3"/>
          <p:cNvSpPr>
            <a:spLocks noGrp="1"/>
          </p:cNvSpPr>
          <p:nvPr>
            <p:ph sz="quarter" idx="13"/>
          </p:nvPr>
        </p:nvSpPr>
        <p:spPr>
          <a:xfrm>
            <a:off x="502276" y="2240924"/>
            <a:ext cx="5272238" cy="3133661"/>
          </a:xfrm>
        </p:spPr>
        <p:txBody>
          <a:bodyPr>
            <a:noAutofit/>
          </a:bodyPr>
          <a:lstStyle/>
          <a:p>
            <a:pPr algn="r">
              <a:lnSpc>
                <a:spcPct val="150000"/>
              </a:lnSpc>
            </a:pPr>
            <a:r>
              <a:rPr lang="fa-IR" dirty="0" smtClean="0">
                <a:cs typeface="B Nazanin" panose="00000400000000000000" pitchFamily="2" charset="-78"/>
              </a:rPr>
              <a:t>آلیس </a:t>
            </a:r>
            <a:r>
              <a:rPr lang="fa-IR" dirty="0">
                <a:cs typeface="B Nazanin" panose="00000400000000000000" pitchFamily="2" charset="-78"/>
              </a:rPr>
              <a:t>در سرزمین عجایب، مجسمه‌ای برنزی و باشکوه است که مخصوص کودکان ساخته شده، کودکانی که برای بازی دور و بر آن و همچنین جست و خیز و بالا کشیدن از این مجسمه، لحظه‌ای درنگ نمی‌کنند این مجسمه، آلیس را در حالی نشان می‌دهد که همراه با دیگر شخصیت‌های این داستان خیال‌انگیز دور میزی از جنس قارچ نشسته‌اند.</a:t>
            </a:r>
            <a:endParaRPr lang="en-US" dirty="0">
              <a:cs typeface="B Nazanin" panose="00000400000000000000" pitchFamily="2" charset="-78"/>
            </a:endParaRPr>
          </a:p>
        </p:txBody>
      </p:sp>
      <p:pic>
        <p:nvPicPr>
          <p:cNvPr id="7" name="Content Placeholder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168980" y="2240760"/>
            <a:ext cx="4911528" cy="3073379"/>
          </a:xfrm>
        </p:spPr>
      </p:pic>
    </p:spTree>
    <p:extLst>
      <p:ext uri="{BB962C8B-B14F-4D97-AF65-F5344CB8AC3E}">
        <p14:creationId xmlns:p14="http://schemas.microsoft.com/office/powerpoint/2010/main" val="2861486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360608"/>
            <a:ext cx="10396882" cy="1477157"/>
          </a:xfrm>
        </p:spPr>
        <p:txBody>
          <a:bodyPr>
            <a:normAutofit/>
          </a:bodyPr>
          <a:lstStyle/>
          <a:p>
            <a:pPr algn="r">
              <a:lnSpc>
                <a:spcPct val="150000"/>
              </a:lnSpc>
            </a:pPr>
            <a:r>
              <a:rPr lang="fa-IR" sz="2000" dirty="0">
                <a:solidFill>
                  <a:schemeClr val="tx1"/>
                </a:solidFill>
                <a:cs typeface="B Nazanin" panose="00000400000000000000" pitchFamily="2" charset="-78"/>
              </a:rPr>
              <a:t>هدف نصب این مجسمه هم چیزی جز این نبوده، راهی برای سرگرم کردن کودکان و همچنین یادآوری خاطرات خوش کودکی برای بزرگسالان. آلیس در سرزمین عجایب در سال 1959 توسط جرج دلاکورت </a:t>
            </a:r>
            <a:r>
              <a:rPr lang="fa-IR" sz="2000" dirty="0" smtClean="0">
                <a:solidFill>
                  <a:schemeClr val="tx1"/>
                </a:solidFill>
                <a:cs typeface="B Nazanin" panose="00000400000000000000" pitchFamily="2" charset="-78"/>
              </a:rPr>
              <a:t>که </a:t>
            </a:r>
            <a:r>
              <a:rPr lang="fa-IR" sz="2000" dirty="0">
                <a:solidFill>
                  <a:schemeClr val="tx1"/>
                </a:solidFill>
                <a:cs typeface="B Nazanin" panose="00000400000000000000" pitchFamily="2" charset="-78"/>
              </a:rPr>
              <a:t>انسانی خیر و بشر دوست بود، به این پارک اهدا شده </a:t>
            </a:r>
            <a:r>
              <a:rPr lang="fa-IR" sz="2000" dirty="0" smtClean="0">
                <a:solidFill>
                  <a:schemeClr val="tx1"/>
                </a:solidFill>
                <a:cs typeface="B Nazanin" panose="00000400000000000000" pitchFamily="2" charset="-78"/>
              </a:rPr>
              <a:t>است.</a:t>
            </a:r>
            <a:endParaRPr lang="en-US" sz="2000" dirty="0">
              <a:solidFill>
                <a:schemeClr val="tx1"/>
              </a:solidFill>
              <a:cs typeface="B Nazanin" panose="00000400000000000000" pitchFamily="2" charset="-78"/>
            </a:endParaRPr>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575775" y="1909206"/>
            <a:ext cx="7109137" cy="3466070"/>
          </a:xfrm>
        </p:spPr>
      </p:pic>
    </p:spTree>
    <p:extLst>
      <p:ext uri="{BB962C8B-B14F-4D97-AF65-F5344CB8AC3E}">
        <p14:creationId xmlns:p14="http://schemas.microsoft.com/office/powerpoint/2010/main" val="2629150070"/>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346492"/>
      </a:accent1>
      <a:accent2>
        <a:srgbClr val="6DA5D4"/>
      </a:accent2>
      <a:accent3>
        <a:srgbClr val="538C79"/>
      </a:accent3>
      <a:accent4>
        <a:srgbClr val="93B75D"/>
      </a:accent4>
      <a:accent5>
        <a:srgbClr val="DEB050"/>
      </a:accent5>
      <a:accent6>
        <a:srgbClr val="BB5354"/>
      </a:accent6>
      <a:hlink>
        <a:srgbClr val="3289DD"/>
      </a:hlink>
      <a:folHlink>
        <a:srgbClr val="859EB6"/>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E3530EC-BA5B-407C-9B36-00820F39551C}"/>
    </a:ext>
  </a:extLst>
</a:theme>
</file>

<file path=docProps/app.xml><?xml version="1.0" encoding="utf-8"?>
<Properties xmlns="http://schemas.openxmlformats.org/officeDocument/2006/extended-properties" xmlns:vt="http://schemas.openxmlformats.org/officeDocument/2006/docPropsVTypes">
  <TotalTime>0</TotalTime>
  <Words>1671</Words>
  <Application>Microsoft Office PowerPoint</Application>
  <PresentationFormat>Widescreen</PresentationFormat>
  <Paragraphs>55</Paragraphs>
  <Slides>32</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32</vt:i4>
      </vt:variant>
    </vt:vector>
  </HeadingPairs>
  <TitlesOfParts>
    <vt:vector size="41" baseType="lpstr">
      <vt:lpstr>Arial</vt:lpstr>
      <vt:lpstr>B Homa</vt:lpstr>
      <vt:lpstr>B Nazanin</vt:lpstr>
      <vt:lpstr>Calibri</vt:lpstr>
      <vt:lpstr>Calibri Light</vt:lpstr>
      <vt:lpstr>Impact</vt:lpstr>
      <vt:lpstr>Times New Roman</vt:lpstr>
      <vt:lpstr>Office Theme</vt:lpstr>
      <vt:lpstr>Main Event</vt:lpstr>
      <vt:lpstr>Central park of new  york</vt:lpstr>
      <vt:lpstr>سنترال پارک( پارک مرکزی نیویورک)</vt:lpstr>
      <vt:lpstr>PowerPoint Presentation</vt:lpstr>
      <vt:lpstr>PowerPoint Presentation</vt:lpstr>
      <vt:lpstr>مشخصات طرح</vt:lpstr>
      <vt:lpstr>PowerPoint Presentation</vt:lpstr>
      <vt:lpstr>چیزهای دیدنی فراوانی در این پارک قرار دارد، تسهیلات ورزشی در سرتاسر پارک مستقر شده ولی بیشتر چیزهای شگفت انگیز آن در نیمه پایینی پارک قرار دارد.. که بعضی از قسمت های آن کاملا حالت جنگلی دارد در بسیاری از نقاط آن با گلهای زیبا و بوته ها زینت داده شد این پارک دارای ۱۸ ورودی می باشد که هرکدام از آنها یک اسم اختصاصی بخود دارد هزینه‌ی نگهداری و حراست از این پارک سالانه 37.5 میلیون دلار است که 83.5% آن توسط کمیسیون سنترال پارک تأمین می‌گردد. سنترال پارک را می‌توان یکی از پربازدیدترین پارک‌های ایالات متحده و یکی از معروف‌ترین پارک‌های جهان به شمار آورد.</vt:lpstr>
      <vt:lpstr>بخش های مختلف سنترال پارک</vt:lpstr>
      <vt:lpstr>هدف نصب این مجسمه هم چیزی جز این نبوده، راهی برای سرگرم کردن کودکان و همچنین یادآوری خاطرات خوش کودکی برای بزرگسالان. آلیس در سرزمین عجایب در سال 1959 توسط جرج دلاکورت که انسانی خیر و بشر دوست بود، به این پارک اهدا شده است.</vt:lpstr>
      <vt:lpstr>قلعه‌ی بلوِدییِر </vt:lpstr>
      <vt:lpstr>PowerPoint Presentation</vt:lpstr>
      <vt:lpstr>باغ وحش سنترال پارک</vt:lpstr>
      <vt:lpstr>PowerPoint Presentation</vt:lpstr>
      <vt:lpstr>باغ شکسپیر</vt:lpstr>
      <vt:lpstr>PowerPoint Presentation</vt:lpstr>
      <vt:lpstr>PowerPoint Presentation</vt:lpstr>
      <vt:lpstr>قایق سواری</vt:lpstr>
      <vt:lpstr>PowerPoint Presentation</vt:lpstr>
      <vt:lpstr>درشکه سواری</vt:lpstr>
      <vt:lpstr>PowerPoint Presentation</vt:lpstr>
      <vt:lpstr>چرخ وفلک</vt:lpstr>
      <vt:lpstr>باغ هنرهای زیبا </vt:lpstr>
      <vt:lpstr>PowerPoint Presentation</vt:lpstr>
      <vt:lpstr>PowerPoint Presentation</vt:lpstr>
      <vt:lpstr>مرغزاری گسترده</vt:lpstr>
      <vt:lpstr>PowerPoint Presentation</vt:lpstr>
      <vt:lpstr>مسیری برای پیاده روی</vt:lpstr>
      <vt:lpstr>پیشنهادی که قرار است طراحی پارک مرکزی نیویورک را دگرگون کند </vt:lpstr>
      <vt:lpstr>این دیوار که از جنس شیشه با قابلیت انعکاس بسیار بالا و نزدیک به آینه خواهد بود، با انعکاس فضای داخلی پارک به صورت متقابل کاری میکند که بازدیدکننده ها حس بینهایت بودن فضای پارک بهشان دست بدهد؛ ین دیوار شیشه ای غول پیکر حدود ۳۰۵ متر (۱۰۰۰ فوت) ارتفاع خواهد داشت و حدود ۳۵ متر (۱۰۰ فوت) آن هم داخل زمین فرو میرود تا استحکام بیشتری داشته باشد. این سازه‌ی عظیم به طول کلی دارای مساحتی بالغ بر ۱۸ میلیون و ۱۳۰ هزار متر مربع (۷ مایل مربع) خواهد بود که این مساحت، آن را به سازه‌ای ۸۰ برابر بزرگتر از ساختمان امپایر استیت تبدیل میکند!</vt:lpstr>
      <vt:lpstr>کار به همین جا خلاصه نمیشود و کار اصلی به تغییر بافت طبیعی سنترال پارک مربوط میشود. طی این مرحله، بستر پارک حفاری میشود و چندین متر گودبرداری صورت میگیرد. سپس بستر اصلی پارک به چند متر پایین تر انتقال پیدا میکند و همزمان با جایگذاری دیواره‌ی شیشه‌ای، نحوه‌ی قرارگیری پستی و بلندی های پارک تغییر میکند و به چیزی شبیه به تصاویری که مشاهده میکنید، تبدیل میشود.</vt:lpstr>
      <vt:lpstr>در نهایت نیز یک پارک شبه ژوراسیک در یکی از سمبولیک ترین پارک های دنیا ایجاد میشود که طراحان نام آن را «افق نیویورک»گذاشته اند؛ افقی که قرار است بعد جدیدی به بازدیدکنندگان پارک مرکزی نیویورک هدیه کند و آنها را به تماشای نمایی بی پایان دعوت میکند.</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Central park of new  york</dc:title>
  <dc:creator>Mohammad</dc:creator>
  <cp:lastModifiedBy>Mohammad</cp:lastModifiedBy>
  <cp:revision>1</cp:revision>
  <dcterms:created xsi:type="dcterms:W3CDTF">2020-11-10T01:27:49Z</dcterms:created>
  <dcterms:modified xsi:type="dcterms:W3CDTF">2020-11-10T01:27:55Z</dcterms:modified>
</cp:coreProperties>
</file>