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23"/>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75" autoAdjust="0"/>
    <p:restoredTop sz="94660"/>
  </p:normalViewPr>
  <p:slideViewPr>
    <p:cSldViewPr snapToGrid="0">
      <p:cViewPr varScale="1">
        <p:scale>
          <a:sx n="80" d="100"/>
          <a:sy n="80" d="100"/>
        </p:scale>
        <p:origin x="18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5AE2E05B-E7AA-4DBE-B742-CC3616C4626C}" type="datetimeFigureOut">
              <a:rPr lang="fa-IR" smtClean="0"/>
              <a:t>26/10/1441</a:t>
            </a:fld>
            <a:endParaRPr lang="fa-I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59B274BF-A828-49B7-B212-16501F802058}" type="slidenum">
              <a:rPr lang="fa-IR" smtClean="0"/>
              <a:t>‹#›</a:t>
            </a:fld>
            <a:endParaRPr lang="fa-IR"/>
          </a:p>
        </p:txBody>
      </p:sp>
    </p:spTree>
    <p:extLst>
      <p:ext uri="{BB962C8B-B14F-4D97-AF65-F5344CB8AC3E}">
        <p14:creationId xmlns:p14="http://schemas.microsoft.com/office/powerpoint/2010/main" val="5346152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3D87E5-946A-48B6-A414-3425EC20B8AB}"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842350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9C3D87E5-946A-48B6-A414-3425EC20B8AB}"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643622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3D87E5-946A-48B6-A414-3425EC20B8AB}"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5710583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568374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662012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algn="l" defTabSz="457200" rtl="0"/>
            <a:r>
              <a:rPr lang="en-US" sz="8000" dirty="0">
                <a:ln w="3175" cmpd="sng">
                  <a:noFill/>
                </a:ln>
                <a:solidFill>
                  <a:srgbClr val="A53010"/>
                </a:solidFill>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algn="l" defTabSz="457200" rtl="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2492596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1600203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algn="l" defTabSz="457200" rtl="0"/>
            <a:r>
              <a:rPr lang="en-US" sz="8000" dirty="0">
                <a:ln w="3175" cmpd="sng">
                  <a:noFill/>
                </a:ln>
                <a:solidFill>
                  <a:srgbClr val="A53010"/>
                </a:solidFill>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algn="l" defTabSz="457200" rtl="0"/>
            <a:r>
              <a:rPr lang="en-US" sz="8000" dirty="0">
                <a:ln w="3175" cmpd="sng">
                  <a:noFill/>
                </a:ln>
                <a:solidFill>
                  <a:srgbClr val="A53010"/>
                </a:solidFill>
                <a:latin typeface="Arial"/>
              </a:rPr>
              <a:t>”</a:t>
            </a:r>
          </a:p>
        </p:txBody>
      </p:sp>
    </p:spTree>
    <p:extLst>
      <p:ext uri="{BB962C8B-B14F-4D97-AF65-F5344CB8AC3E}">
        <p14:creationId xmlns:p14="http://schemas.microsoft.com/office/powerpoint/2010/main" val="20755964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5764513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448907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834746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73980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22683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35262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087558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21590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164829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08465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solidFill>
                  <a:prstClr val="black">
                    <a:tint val="75000"/>
                  </a:prstClr>
                </a:solidFill>
              </a:rPr>
              <a:pPr/>
              <a:t>6/17/2020</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7750008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457200" rtl="0"/>
            <a:fld id="{96DFF08F-DC6B-4601-B491-B0F83F6DD2DA}" type="datetimeFigureOut">
              <a:rPr lang="en-US" smtClean="0">
                <a:solidFill>
                  <a:prstClr val="black">
                    <a:tint val="75000"/>
                  </a:prstClr>
                </a:solidFill>
              </a:rPr>
              <a:pPr defTabSz="457200" rtl="0"/>
              <a:t>6/17/2020</a:t>
            </a:fld>
            <a:endParaRPr lang="en-US" dirty="0">
              <a:solidFill>
                <a:prstClr val="black">
                  <a:tint val="75000"/>
                </a:prstClr>
              </a:solidFill>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457200" rtl="0"/>
            <a:endParaRPr lang="en-US" dirty="0">
              <a:solidFill>
                <a:prstClr val="black">
                  <a:tint val="75000"/>
                </a:prstClr>
              </a:solidFill>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defTabSz="457200" rtl="0"/>
            <a:fld id="{4FAB73BC-B049-4115-A692-8D63A059BFB8}" type="slidenum">
              <a:rPr lang="en-US" smtClean="0"/>
              <a:pPr defTabSz="457200" rtl="0"/>
              <a:t>‹#›</a:t>
            </a:fld>
            <a:endParaRPr lang="en-US" dirty="0"/>
          </a:p>
        </p:txBody>
      </p:sp>
    </p:spTree>
    <p:extLst>
      <p:ext uri="{BB962C8B-B14F-4D97-AF65-F5344CB8AC3E}">
        <p14:creationId xmlns:p14="http://schemas.microsoft.com/office/powerpoint/2010/main" val="24790468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1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18.xml.rels><?xml version="1.0" encoding="UTF-8" standalone="yes"?>
<Relationships xmlns="http://schemas.openxmlformats.org/package/2006/relationships"><Relationship Id="rId8" Type="http://schemas.openxmlformats.org/officeDocument/2006/relationships/image" Target="../media/image36.jpg"/><Relationship Id="rId3" Type="http://schemas.openxmlformats.org/officeDocument/2006/relationships/image" Target="../media/image31.jpg"/><Relationship Id="rId7" Type="http://schemas.openxmlformats.org/officeDocument/2006/relationships/image" Target="../media/image35.jpg"/><Relationship Id="rId2"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34.jpg"/><Relationship Id="rId5" Type="http://schemas.openxmlformats.org/officeDocument/2006/relationships/image" Target="../media/image33.jpg"/><Relationship Id="rId4" Type="http://schemas.openxmlformats.org/officeDocument/2006/relationships/image" Target="../media/image32.jpg"/><Relationship Id="rId9" Type="http://schemas.openxmlformats.org/officeDocument/2006/relationships/image" Target="../media/image37.jpg"/></Relationships>
</file>

<file path=ppt/slides/_rels/slide19.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architecturalguidance.blogspot.com/" TargetMode="External"/><Relationship Id="rId2" Type="http://schemas.openxmlformats.org/officeDocument/2006/relationships/hyperlink" Target="http://www.fosterandpartners.com/" TargetMode="External"/><Relationship Id="rId1" Type="http://schemas.openxmlformats.org/officeDocument/2006/relationships/slideLayout" Target="../slideLayouts/slideLayout2.xml"/><Relationship Id="rId5" Type="http://schemas.openxmlformats.org/officeDocument/2006/relationships/hyperlink" Target="http://www.fgg.uni-lj.si/" TargetMode="External"/><Relationship Id="rId4" Type="http://schemas.openxmlformats.org/officeDocument/2006/relationships/hyperlink" Target="http://www.swindonweb.co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2.xml"/><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1464" y="2515965"/>
            <a:ext cx="9875520" cy="696686"/>
          </a:xfrm>
        </p:spPr>
        <p:txBody>
          <a:bodyPr>
            <a:normAutofit/>
          </a:bodyPr>
          <a:lstStyle/>
          <a:p>
            <a:pPr algn="ctr"/>
            <a:r>
              <a:rPr lang="fa-IR" dirty="0" smtClean="0">
                <a:cs typeface="B Yekan" panose="00000400000000000000" pitchFamily="2" charset="-78"/>
              </a:rPr>
              <a:t>طراحی فنی ساختمان مرکز پخش </a:t>
            </a:r>
            <a:r>
              <a:rPr lang="fa-IR" dirty="0" smtClean="0">
                <a:cs typeface="B Yekan" panose="00000400000000000000" pitchFamily="2" charset="-78"/>
              </a:rPr>
              <a:t>رنو در سوئندن</a:t>
            </a:r>
            <a:endParaRPr lang="en-US" sz="4000" dirty="0">
              <a:cs typeface="B Yekan" panose="00000400000000000000" pitchFamily="2" charset="-78"/>
            </a:endParaRPr>
          </a:p>
        </p:txBody>
      </p:sp>
      <p:sp>
        <p:nvSpPr>
          <p:cNvPr id="7" name="TextBox 6"/>
          <p:cNvSpPr txBox="1"/>
          <p:nvPr/>
        </p:nvSpPr>
        <p:spPr>
          <a:xfrm>
            <a:off x="1091464" y="3451136"/>
            <a:ext cx="9940834" cy="646331"/>
          </a:xfrm>
          <a:prstGeom prst="rect">
            <a:avLst/>
          </a:prstGeom>
          <a:noFill/>
        </p:spPr>
        <p:txBody>
          <a:bodyPr wrap="square" rtlCol="0">
            <a:spAutoFit/>
          </a:bodyPr>
          <a:lstStyle/>
          <a:p>
            <a:pPr algn="ctr" defTabSz="457200" rtl="0"/>
            <a:r>
              <a:rPr lang="en-US" sz="3600" dirty="0">
                <a:solidFill>
                  <a:srgbClr val="A53010"/>
                </a:solidFill>
              </a:rPr>
              <a:t>Renault </a:t>
            </a:r>
            <a:r>
              <a:rPr lang="en-US" sz="3600" dirty="0" err="1">
                <a:solidFill>
                  <a:srgbClr val="A53010"/>
                </a:solidFill>
              </a:rPr>
              <a:t>Distributian</a:t>
            </a:r>
            <a:r>
              <a:rPr lang="en-US" sz="3600" dirty="0">
                <a:solidFill>
                  <a:srgbClr val="A53010"/>
                </a:solidFill>
              </a:rPr>
              <a:t> Center</a:t>
            </a:r>
          </a:p>
        </p:txBody>
      </p:sp>
    </p:spTree>
    <p:extLst>
      <p:ext uri="{BB962C8B-B14F-4D97-AF65-F5344CB8AC3E}">
        <p14:creationId xmlns:p14="http://schemas.microsoft.com/office/powerpoint/2010/main" val="414771295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afterEffect">
                                  <p:stCondLst>
                                    <p:cond delay="0"/>
                                  </p:stCondLst>
                                  <p:childTnLst>
                                    <p:animMotion origin="layout" path="M -2.29167E-6 1.85185E-6 L -0.77357 1.85185E-6 " pathEditMode="relative" rAng="0" ptsTypes="AA">
                                      <p:cBhvr>
                                        <p:cTn id="6" dur="1000" fill="hold"/>
                                        <p:tgtEl>
                                          <p:spTgt spid="2"/>
                                        </p:tgtEl>
                                        <p:attrNameLst>
                                          <p:attrName>ppt_x</p:attrName>
                                          <p:attrName>ppt_y</p:attrName>
                                        </p:attrNameLst>
                                      </p:cBhvr>
                                      <p:rCtr x="-38685" y="0"/>
                                    </p:animMotion>
                                  </p:childTnLst>
                                </p:cTn>
                              </p:par>
                              <p:par>
                                <p:cTn id="7" presetID="42" presetClass="path" presetSubtype="0" accel="50000" decel="50000" fill="hold" grpId="0" nodeType="withEffect">
                                  <p:stCondLst>
                                    <p:cond delay="0"/>
                                  </p:stCondLst>
                                  <p:childTnLst>
                                    <p:animMotion origin="layout" path="M -6.25E-7 1.85185E-6 L 0.7306 1.85185E-6 " pathEditMode="relative" rAng="0" ptsTypes="AA">
                                      <p:cBhvr>
                                        <p:cTn id="8" dur="1000" fill="hold"/>
                                        <p:tgtEl>
                                          <p:spTgt spid="7"/>
                                        </p:tgtEl>
                                        <p:attrNameLst>
                                          <p:attrName>ppt_x</p:attrName>
                                          <p:attrName>ppt_y</p:attrName>
                                        </p:attrNameLst>
                                      </p:cBhvr>
                                      <p:rCtr x="3652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5070"/>
          <a:stretch/>
        </p:blipFill>
        <p:spPr>
          <a:xfrm>
            <a:off x="313897" y="450574"/>
            <a:ext cx="6844146" cy="4790166"/>
          </a:xfrm>
          <a:prstGeom prst="rect">
            <a:avLst/>
          </a:prstGeom>
        </p:spPr>
      </p:pic>
      <p:sp>
        <p:nvSpPr>
          <p:cNvPr id="4" name="Title 1"/>
          <p:cNvSpPr>
            <a:spLocks noGrp="1"/>
          </p:cNvSpPr>
          <p:nvPr>
            <p:ph type="title"/>
          </p:nvPr>
        </p:nvSpPr>
        <p:spPr>
          <a:xfrm>
            <a:off x="1673088" y="450574"/>
            <a:ext cx="9875520" cy="636104"/>
          </a:xfrm>
        </p:spPr>
        <p:txBody>
          <a:bodyPr>
            <a:normAutofit fontScale="90000"/>
          </a:bodyPr>
          <a:lstStyle/>
          <a:p>
            <a:pPr algn="r"/>
            <a:r>
              <a:rPr lang="fa-IR" sz="3600" dirty="0" smtClean="0">
                <a:cs typeface="B Homa" panose="00000400000000000000" pitchFamily="2" charset="-78"/>
              </a:rPr>
              <a:t>روند طراحی و ساخت</a:t>
            </a:r>
            <a:endParaRPr lang="en-US" sz="3600" dirty="0">
              <a:cs typeface="B Homa" panose="00000400000000000000" pitchFamily="2" charset="-78"/>
            </a:endParaRPr>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b="9133"/>
          <a:stretch/>
        </p:blipFill>
        <p:spPr>
          <a:xfrm>
            <a:off x="6687403" y="1815151"/>
            <a:ext cx="5039859" cy="3002509"/>
          </a:xfrm>
          <a:prstGeom prst="rect">
            <a:avLst/>
          </a:prstGeom>
        </p:spPr>
      </p:pic>
      <p:sp>
        <p:nvSpPr>
          <p:cNvPr id="9" name="Title 1"/>
          <p:cNvSpPr txBox="1">
            <a:spLocks/>
          </p:cNvSpPr>
          <p:nvPr/>
        </p:nvSpPr>
        <p:spPr>
          <a:xfrm>
            <a:off x="1673088" y="4817660"/>
            <a:ext cx="8982828" cy="186974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a:r>
              <a:rPr lang="fa-IR" sz="2400" dirty="0" smtClean="0">
                <a:solidFill>
                  <a:srgbClr val="A53010"/>
                </a:solidFill>
                <a:cs typeface="B Homa" panose="00000400000000000000" pitchFamily="2" charset="-78"/>
              </a:rPr>
              <a:t>این بنا به واسطه تکثیر یک الگوی </a:t>
            </a:r>
            <a:r>
              <a:rPr lang="fa-IR" sz="2400" dirty="0">
                <a:solidFill>
                  <a:srgbClr val="A53010"/>
                </a:solidFill>
                <a:cs typeface="B Homa" panose="00000400000000000000" pitchFamily="2" charset="-78"/>
              </a:rPr>
              <a:t>سازه ای </a:t>
            </a:r>
            <a:r>
              <a:rPr lang="fa-IR" sz="2400" dirty="0" smtClean="0">
                <a:solidFill>
                  <a:srgbClr val="A53010"/>
                </a:solidFill>
                <a:cs typeface="B Homa" panose="00000400000000000000" pitchFamily="2" charset="-78"/>
              </a:rPr>
              <a:t>مشخص (</a:t>
            </a:r>
            <a:r>
              <a:rPr lang="fa-IR" sz="2400" dirty="0">
                <a:solidFill>
                  <a:srgbClr val="A53010"/>
                </a:solidFill>
                <a:cs typeface="B Homa" panose="00000400000000000000" pitchFamily="2" charset="-78"/>
              </a:rPr>
              <a:t>مدول</a:t>
            </a:r>
            <a:r>
              <a:rPr lang="fa-IR" sz="2400" dirty="0" smtClean="0">
                <a:solidFill>
                  <a:srgbClr val="A53010"/>
                </a:solidFill>
                <a:cs typeface="B Homa" panose="00000400000000000000" pitchFamily="2" charset="-78"/>
              </a:rPr>
              <a:t>) در سطح سایت شکل گرفته است.</a:t>
            </a:r>
          </a:p>
          <a:p>
            <a:pPr algn="r"/>
            <a:r>
              <a:rPr lang="fa-IR" sz="2400" dirty="0" smtClean="0">
                <a:solidFill>
                  <a:srgbClr val="A53010"/>
                </a:solidFill>
                <a:cs typeface="B Homa" panose="00000400000000000000" pitchFamily="2" charset="-78"/>
              </a:rPr>
              <a:t>فضای اصلی دارای 4 دهانه در عرض و 9 دهانه در طول است که در انتها 6 مدول دیگر به آن اضافه شده است. </a:t>
            </a:r>
          </a:p>
        </p:txBody>
      </p:sp>
    </p:spTree>
    <p:extLst>
      <p:ext uri="{BB962C8B-B14F-4D97-AF65-F5344CB8AC3E}">
        <p14:creationId xmlns:p14="http://schemas.microsoft.com/office/powerpoint/2010/main" val="30071375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8625385" y="382137"/>
            <a:ext cx="2876692" cy="60937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a:r>
              <a:rPr lang="fa-IR" sz="2400" dirty="0" smtClean="0">
                <a:solidFill>
                  <a:srgbClr val="A53010"/>
                </a:solidFill>
                <a:cs typeface="B Homa" panose="00000400000000000000" pitchFamily="2" charset="-78"/>
              </a:rPr>
              <a:t>عرض دهانه ها در تمام </a:t>
            </a:r>
            <a:r>
              <a:rPr lang="fa-IR" sz="2400" dirty="0" err="1" smtClean="0">
                <a:solidFill>
                  <a:srgbClr val="A53010"/>
                </a:solidFill>
                <a:cs typeface="B Homa" panose="00000400000000000000" pitchFamily="2" charset="-78"/>
              </a:rPr>
              <a:t>مدول</a:t>
            </a:r>
            <a:r>
              <a:rPr lang="fa-IR" sz="2400" dirty="0" smtClean="0">
                <a:solidFill>
                  <a:srgbClr val="A53010"/>
                </a:solidFill>
                <a:cs typeface="B Homa" panose="00000400000000000000" pitchFamily="2" charset="-78"/>
              </a:rPr>
              <a:t> ها 24 متر است.</a:t>
            </a:r>
          </a:p>
          <a:p>
            <a:pPr algn="r"/>
            <a:r>
              <a:rPr lang="fa-IR" sz="2400" dirty="0" smtClean="0">
                <a:solidFill>
                  <a:srgbClr val="A53010"/>
                </a:solidFill>
                <a:cs typeface="B Homa" panose="00000400000000000000" pitchFamily="2" charset="-78"/>
              </a:rPr>
              <a:t>هر دکل 15/6 متر ارتفاع دارد.</a:t>
            </a:r>
          </a:p>
          <a:p>
            <a:pPr algn="r"/>
            <a:r>
              <a:rPr lang="fa-IR" sz="2400" dirty="0" smtClean="0">
                <a:solidFill>
                  <a:srgbClr val="A53010"/>
                </a:solidFill>
                <a:cs typeface="B Homa" panose="00000400000000000000" pitchFamily="2" charset="-78"/>
              </a:rPr>
              <a:t>درون فضا ارتفاع سقف از 7/5 در گوشه ها تا 9/5 در وسط دهانه ها متغیر است.</a:t>
            </a:r>
          </a:p>
          <a:p>
            <a:pPr algn="r"/>
            <a:r>
              <a:rPr lang="fa-IR" sz="2400" dirty="0" smtClean="0">
                <a:solidFill>
                  <a:srgbClr val="A53010"/>
                </a:solidFill>
                <a:cs typeface="B Homa" panose="00000400000000000000" pitchFamily="2" charset="-78"/>
              </a:rPr>
              <a:t>سازه ی اصلی بنا از نوع کابلی است.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235" y="382137"/>
            <a:ext cx="8124966" cy="6093725"/>
          </a:xfrm>
          <a:prstGeom prst="rect">
            <a:avLst/>
          </a:prstGeom>
        </p:spPr>
      </p:pic>
    </p:spTree>
    <p:extLst>
      <p:ext uri="{BB962C8B-B14F-4D97-AF65-F5344CB8AC3E}">
        <p14:creationId xmlns:p14="http://schemas.microsoft.com/office/powerpoint/2010/main" val="202285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7065974" y="1095664"/>
            <a:ext cx="4287813" cy="1770145"/>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r>
              <a:rPr lang="fa-IR" sz="3200" dirty="0" smtClean="0">
                <a:solidFill>
                  <a:srgbClr val="A53010"/>
                </a:solidFill>
                <a:cs typeface="B Homa" panose="00000400000000000000" pitchFamily="2" charset="-78"/>
              </a:rPr>
              <a:t>مسیر انتقال بار</a:t>
            </a:r>
          </a:p>
          <a:p>
            <a:pPr algn="r" rtl="1"/>
            <a:r>
              <a:rPr lang="fa-IR" sz="2400" dirty="0" smtClean="0">
                <a:solidFill>
                  <a:srgbClr val="A53010"/>
                </a:solidFill>
                <a:cs typeface="B Homa" panose="00000400000000000000" pitchFamily="2" charset="-78"/>
              </a:rPr>
              <a:t>کل بار سقف به صورت غیرمستقیم به وسیله کابل ها و به طور مستقیم به وسیله تیرها به دکل ها و از آنجا به زمین منتقل می شود.</a:t>
            </a:r>
          </a:p>
          <a:p>
            <a:pPr algn="r" rtl="1"/>
            <a:endParaRPr lang="fa-IR" sz="2400" dirty="0" smtClean="0">
              <a:solidFill>
                <a:srgbClr val="A53010"/>
              </a:solidFill>
              <a:cs typeface="B Homa" panose="00000400000000000000" pitchFamily="2" charset="-78"/>
            </a:endParaRPr>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2627" y="3265414"/>
            <a:ext cx="6451611" cy="2948173"/>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415" y="296546"/>
            <a:ext cx="5325092" cy="4101760"/>
          </a:xfrm>
          <a:prstGeom prst="rect">
            <a:avLst/>
          </a:prstGeom>
        </p:spPr>
      </p:pic>
      <p:cxnSp>
        <p:nvCxnSpPr>
          <p:cNvPr id="6" name="Straight Arrow Connector 5"/>
          <p:cNvCxnSpPr/>
          <p:nvPr/>
        </p:nvCxnSpPr>
        <p:spPr>
          <a:xfrm flipV="1">
            <a:off x="11300346" y="5300868"/>
            <a:ext cx="0" cy="641445"/>
          </a:xfrm>
          <a:prstGeom prst="straightConnector1">
            <a:avLst/>
          </a:prstGeom>
          <a:ln w="57150">
            <a:solidFill>
              <a:schemeClr val="accent2">
                <a:alpha val="70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13" name="Straight Arrow Connector 12"/>
          <p:cNvCxnSpPr/>
          <p:nvPr/>
        </p:nvCxnSpPr>
        <p:spPr>
          <a:xfrm flipH="1">
            <a:off x="10306999" y="4758571"/>
            <a:ext cx="17532" cy="1055382"/>
          </a:xfrm>
          <a:prstGeom prst="straightConnector1">
            <a:avLst/>
          </a:prstGeom>
          <a:ln w="73025">
            <a:solidFill>
              <a:schemeClr val="accent2">
                <a:alpha val="70000"/>
              </a:schemeClr>
            </a:solidFill>
            <a:headEnd w="lg" len="med"/>
            <a:tailEnd type="triangle" w="lg" len="lg"/>
          </a:ln>
        </p:spPr>
        <p:style>
          <a:lnRef idx="1">
            <a:schemeClr val="accent2"/>
          </a:lnRef>
          <a:fillRef idx="0">
            <a:schemeClr val="accent2"/>
          </a:fillRef>
          <a:effectRef idx="0">
            <a:schemeClr val="accent2"/>
          </a:effectRef>
          <a:fontRef idx="minor">
            <a:schemeClr val="tx1"/>
          </a:fontRef>
        </p:style>
      </p:cxnSp>
      <p:cxnSp>
        <p:nvCxnSpPr>
          <p:cNvPr id="16" name="Straight Arrow Connector 15"/>
          <p:cNvCxnSpPr/>
          <p:nvPr/>
        </p:nvCxnSpPr>
        <p:spPr>
          <a:xfrm flipH="1" flipV="1">
            <a:off x="10583840" y="3746436"/>
            <a:ext cx="511790" cy="526410"/>
          </a:xfrm>
          <a:prstGeom prst="straightConnector1">
            <a:avLst/>
          </a:prstGeom>
          <a:ln w="57150">
            <a:solidFill>
              <a:schemeClr val="accent2">
                <a:alpha val="70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p:nvPr/>
        </p:nvCxnSpPr>
        <p:spPr>
          <a:xfrm flipV="1">
            <a:off x="9575061" y="3746435"/>
            <a:ext cx="463602" cy="506065"/>
          </a:xfrm>
          <a:prstGeom prst="straightConnector1">
            <a:avLst/>
          </a:prstGeom>
          <a:ln w="57150">
            <a:solidFill>
              <a:schemeClr val="accent2">
                <a:alpha val="70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p:nvPr/>
        </p:nvCxnSpPr>
        <p:spPr>
          <a:xfrm flipH="1">
            <a:off x="10556543" y="4583773"/>
            <a:ext cx="539087" cy="155727"/>
          </a:xfrm>
          <a:prstGeom prst="straightConnector1">
            <a:avLst/>
          </a:prstGeom>
          <a:ln w="57150">
            <a:solidFill>
              <a:schemeClr val="accent2">
                <a:alpha val="70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25" name="Straight Arrow Connector 24"/>
          <p:cNvCxnSpPr/>
          <p:nvPr/>
        </p:nvCxnSpPr>
        <p:spPr>
          <a:xfrm>
            <a:off x="9331184" y="4557705"/>
            <a:ext cx="586958" cy="135703"/>
          </a:xfrm>
          <a:prstGeom prst="straightConnector1">
            <a:avLst/>
          </a:prstGeom>
          <a:ln w="57150">
            <a:solidFill>
              <a:schemeClr val="accent2">
                <a:alpha val="70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27" name="Straight Arrow Connector 26"/>
          <p:cNvCxnSpPr/>
          <p:nvPr/>
        </p:nvCxnSpPr>
        <p:spPr>
          <a:xfrm flipH="1">
            <a:off x="10307367" y="3856265"/>
            <a:ext cx="17532" cy="727508"/>
          </a:xfrm>
          <a:prstGeom prst="straightConnector1">
            <a:avLst/>
          </a:prstGeom>
          <a:ln w="41275">
            <a:solidFill>
              <a:schemeClr val="accent2">
                <a:alpha val="70000"/>
              </a:schemeClr>
            </a:solidFill>
            <a:headEnd w="lg" len="med"/>
            <a:tailEnd type="triangle" w="lg" len="lg"/>
          </a:ln>
        </p:spPr>
        <p:style>
          <a:lnRef idx="1">
            <a:schemeClr val="accent2"/>
          </a:lnRef>
          <a:fillRef idx="0">
            <a:schemeClr val="accent2"/>
          </a:fillRef>
          <a:effectRef idx="0">
            <a:schemeClr val="accent2"/>
          </a:effectRef>
          <a:fontRef idx="minor">
            <a:schemeClr val="tx1"/>
          </a:fontRef>
        </p:style>
      </p:cxnSp>
      <p:sp>
        <p:nvSpPr>
          <p:cNvPr id="30" name="Up Arrow 29"/>
          <p:cNvSpPr/>
          <p:nvPr/>
        </p:nvSpPr>
        <p:spPr>
          <a:xfrm>
            <a:off x="10105694" y="6089010"/>
            <a:ext cx="402609" cy="696029"/>
          </a:xfrm>
          <a:prstGeom prst="upArrow">
            <a:avLst/>
          </a:prstGeom>
          <a:ln/>
        </p:spPr>
        <p:style>
          <a:lnRef idx="2">
            <a:schemeClr val="accent1"/>
          </a:lnRef>
          <a:fillRef idx="1">
            <a:schemeClr val="lt1"/>
          </a:fillRef>
          <a:effectRef idx="0">
            <a:schemeClr val="accent1"/>
          </a:effectRef>
          <a:fontRef idx="minor">
            <a:schemeClr val="dk1"/>
          </a:fontRef>
        </p:style>
        <p:txBody>
          <a:bodyPr rtlCol="0" anchor="ctr"/>
          <a:lstStyle/>
          <a:p>
            <a:pPr algn="ctr" defTabSz="457200" rtl="0"/>
            <a:endParaRPr lang="en-US">
              <a:solidFill>
                <a:prstClr val="black"/>
              </a:solidFill>
            </a:endParaRPr>
          </a:p>
        </p:txBody>
      </p:sp>
      <p:cxnSp>
        <p:nvCxnSpPr>
          <p:cNvPr id="32" name="Straight Arrow Connector 31"/>
          <p:cNvCxnSpPr/>
          <p:nvPr/>
        </p:nvCxnSpPr>
        <p:spPr>
          <a:xfrm flipH="1">
            <a:off x="6606513" y="4758571"/>
            <a:ext cx="17532" cy="1055382"/>
          </a:xfrm>
          <a:prstGeom prst="straightConnector1">
            <a:avLst/>
          </a:prstGeom>
          <a:ln w="73025">
            <a:solidFill>
              <a:schemeClr val="accent2">
                <a:alpha val="70000"/>
              </a:schemeClr>
            </a:solidFill>
            <a:headEnd w="lg" len="med"/>
            <a:tailEnd type="triangle" w="lg" len="lg"/>
          </a:ln>
        </p:spPr>
        <p:style>
          <a:lnRef idx="1">
            <a:schemeClr val="accent2"/>
          </a:lnRef>
          <a:fillRef idx="0">
            <a:schemeClr val="accent2"/>
          </a:fillRef>
          <a:effectRef idx="0">
            <a:schemeClr val="accent2"/>
          </a:effectRef>
          <a:fontRef idx="minor">
            <a:schemeClr val="tx1"/>
          </a:fontRef>
        </p:style>
      </p:cxnSp>
      <p:cxnSp>
        <p:nvCxnSpPr>
          <p:cNvPr id="33" name="Straight Arrow Connector 32"/>
          <p:cNvCxnSpPr/>
          <p:nvPr/>
        </p:nvCxnSpPr>
        <p:spPr>
          <a:xfrm flipH="1" flipV="1">
            <a:off x="6883354" y="3746436"/>
            <a:ext cx="511790" cy="526410"/>
          </a:xfrm>
          <a:prstGeom prst="straightConnector1">
            <a:avLst/>
          </a:prstGeom>
          <a:ln w="57150">
            <a:solidFill>
              <a:schemeClr val="accent2">
                <a:alpha val="70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34" name="Straight Arrow Connector 33"/>
          <p:cNvCxnSpPr/>
          <p:nvPr/>
        </p:nvCxnSpPr>
        <p:spPr>
          <a:xfrm flipV="1">
            <a:off x="5874575" y="3746435"/>
            <a:ext cx="463602" cy="506065"/>
          </a:xfrm>
          <a:prstGeom prst="straightConnector1">
            <a:avLst/>
          </a:prstGeom>
          <a:ln w="57150">
            <a:solidFill>
              <a:schemeClr val="accent2">
                <a:alpha val="70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35" name="Straight Arrow Connector 34"/>
          <p:cNvCxnSpPr/>
          <p:nvPr/>
        </p:nvCxnSpPr>
        <p:spPr>
          <a:xfrm flipH="1">
            <a:off x="6856057" y="4583773"/>
            <a:ext cx="539087" cy="155727"/>
          </a:xfrm>
          <a:prstGeom prst="straightConnector1">
            <a:avLst/>
          </a:prstGeom>
          <a:ln w="57150">
            <a:solidFill>
              <a:schemeClr val="accent2">
                <a:alpha val="70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36" name="Straight Arrow Connector 35"/>
          <p:cNvCxnSpPr/>
          <p:nvPr/>
        </p:nvCxnSpPr>
        <p:spPr>
          <a:xfrm>
            <a:off x="5630698" y="4557705"/>
            <a:ext cx="586958" cy="135703"/>
          </a:xfrm>
          <a:prstGeom prst="straightConnector1">
            <a:avLst/>
          </a:prstGeom>
          <a:ln w="57150">
            <a:solidFill>
              <a:schemeClr val="accent2">
                <a:alpha val="70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37" name="Straight Arrow Connector 36"/>
          <p:cNvCxnSpPr/>
          <p:nvPr/>
        </p:nvCxnSpPr>
        <p:spPr>
          <a:xfrm flipH="1">
            <a:off x="6606881" y="3856265"/>
            <a:ext cx="17532" cy="727508"/>
          </a:xfrm>
          <a:prstGeom prst="straightConnector1">
            <a:avLst/>
          </a:prstGeom>
          <a:ln w="41275">
            <a:solidFill>
              <a:schemeClr val="accent2">
                <a:alpha val="70000"/>
              </a:schemeClr>
            </a:solidFill>
            <a:headEnd w="lg" len="med"/>
            <a:tailEnd type="triangle" w="lg" len="lg"/>
          </a:ln>
        </p:spPr>
        <p:style>
          <a:lnRef idx="1">
            <a:schemeClr val="accent2"/>
          </a:lnRef>
          <a:fillRef idx="0">
            <a:schemeClr val="accent2"/>
          </a:fillRef>
          <a:effectRef idx="0">
            <a:schemeClr val="accent2"/>
          </a:effectRef>
          <a:fontRef idx="minor">
            <a:schemeClr val="tx1"/>
          </a:fontRef>
        </p:style>
      </p:cxnSp>
      <p:sp>
        <p:nvSpPr>
          <p:cNvPr id="38" name="Up Arrow 37"/>
          <p:cNvSpPr/>
          <p:nvPr/>
        </p:nvSpPr>
        <p:spPr>
          <a:xfrm>
            <a:off x="6405208" y="6040370"/>
            <a:ext cx="402609" cy="696029"/>
          </a:xfrm>
          <a:prstGeom prst="upArrow">
            <a:avLst/>
          </a:prstGeom>
          <a:ln/>
        </p:spPr>
        <p:style>
          <a:lnRef idx="2">
            <a:schemeClr val="accent1"/>
          </a:lnRef>
          <a:fillRef idx="1">
            <a:schemeClr val="lt1"/>
          </a:fillRef>
          <a:effectRef idx="0">
            <a:schemeClr val="accent1"/>
          </a:effectRef>
          <a:fontRef idx="minor">
            <a:schemeClr val="dk1"/>
          </a:fontRef>
        </p:style>
        <p:txBody>
          <a:bodyPr rtlCol="0" anchor="ctr"/>
          <a:lstStyle/>
          <a:p>
            <a:pPr algn="ctr" defTabSz="457200" rtl="0"/>
            <a:endParaRPr lang="en-US">
              <a:solidFill>
                <a:prstClr val="black"/>
              </a:solidFill>
            </a:endParaRPr>
          </a:p>
        </p:txBody>
      </p:sp>
      <p:cxnSp>
        <p:nvCxnSpPr>
          <p:cNvPr id="39" name="Straight Arrow Connector 38"/>
          <p:cNvCxnSpPr/>
          <p:nvPr/>
        </p:nvCxnSpPr>
        <p:spPr>
          <a:xfrm flipH="1" flipV="1">
            <a:off x="7732936" y="4567377"/>
            <a:ext cx="442699" cy="82295"/>
          </a:xfrm>
          <a:prstGeom prst="straightConnector1">
            <a:avLst/>
          </a:prstGeom>
          <a:ln w="41275">
            <a:solidFill>
              <a:schemeClr val="accent2">
                <a:alpha val="70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42" name="Straight Arrow Connector 41"/>
          <p:cNvCxnSpPr/>
          <p:nvPr/>
        </p:nvCxnSpPr>
        <p:spPr>
          <a:xfrm flipV="1">
            <a:off x="8808799" y="4573354"/>
            <a:ext cx="394611" cy="82294"/>
          </a:xfrm>
          <a:prstGeom prst="straightConnector1">
            <a:avLst/>
          </a:prstGeom>
          <a:ln w="41275">
            <a:solidFill>
              <a:schemeClr val="accent2">
                <a:alpha val="70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44" name="Straight Arrow Connector 43"/>
          <p:cNvCxnSpPr/>
          <p:nvPr/>
        </p:nvCxnSpPr>
        <p:spPr>
          <a:xfrm>
            <a:off x="8175634" y="4368084"/>
            <a:ext cx="0" cy="240440"/>
          </a:xfrm>
          <a:prstGeom prst="straightConnector1">
            <a:avLst/>
          </a:prstGeom>
          <a:ln w="31750">
            <a:solidFill>
              <a:schemeClr val="accent2">
                <a:alpha val="74000"/>
              </a:schemeClr>
            </a:solidFill>
            <a:tailEnd type="triangle"/>
          </a:ln>
        </p:spPr>
        <p:style>
          <a:lnRef idx="1">
            <a:schemeClr val="accent2"/>
          </a:lnRef>
          <a:fillRef idx="0">
            <a:schemeClr val="accent2"/>
          </a:fillRef>
          <a:effectRef idx="0">
            <a:schemeClr val="accent2"/>
          </a:effectRef>
          <a:fontRef idx="minor">
            <a:schemeClr val="tx1"/>
          </a:fontRef>
        </p:style>
      </p:cxnSp>
      <p:cxnSp>
        <p:nvCxnSpPr>
          <p:cNvPr id="46" name="Straight Arrow Connector 45"/>
          <p:cNvCxnSpPr/>
          <p:nvPr/>
        </p:nvCxnSpPr>
        <p:spPr>
          <a:xfrm>
            <a:off x="8743399" y="4385988"/>
            <a:ext cx="0" cy="240440"/>
          </a:xfrm>
          <a:prstGeom prst="straightConnector1">
            <a:avLst/>
          </a:prstGeom>
          <a:ln w="31750">
            <a:solidFill>
              <a:schemeClr val="accent2">
                <a:alpha val="74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47" name="Up Arrow 46"/>
          <p:cNvSpPr/>
          <p:nvPr/>
        </p:nvSpPr>
        <p:spPr>
          <a:xfrm rot="10800000">
            <a:off x="11246905" y="6097961"/>
            <a:ext cx="106882" cy="583227"/>
          </a:xfrm>
          <a:prstGeom prst="upArrow">
            <a:avLst>
              <a:gd name="adj1" fmla="val 50000"/>
              <a:gd name="adj2" fmla="val 126934"/>
            </a:avLst>
          </a:prstGeom>
          <a:ln/>
        </p:spPr>
        <p:style>
          <a:lnRef idx="2">
            <a:schemeClr val="accent1"/>
          </a:lnRef>
          <a:fillRef idx="1">
            <a:schemeClr val="lt1"/>
          </a:fillRef>
          <a:effectRef idx="0">
            <a:schemeClr val="accent1"/>
          </a:effectRef>
          <a:fontRef idx="minor">
            <a:schemeClr val="dk1"/>
          </a:fontRef>
        </p:style>
        <p:txBody>
          <a:bodyPr rtlCol="0" anchor="ctr"/>
          <a:lstStyle/>
          <a:p>
            <a:pPr algn="ctr" defTabSz="457200" rtl="0"/>
            <a:endParaRPr lang="en-US">
              <a:solidFill>
                <a:prstClr val="black"/>
              </a:solidFill>
            </a:endParaRPr>
          </a:p>
        </p:txBody>
      </p:sp>
    </p:spTree>
    <p:extLst>
      <p:ext uri="{BB962C8B-B14F-4D97-AF65-F5344CB8AC3E}">
        <p14:creationId xmlns:p14="http://schemas.microsoft.com/office/powerpoint/2010/main" val="12225242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1409" y="4499256"/>
            <a:ext cx="11239500" cy="2057400"/>
          </a:xfrm>
          <a:prstGeom prst="rect">
            <a:avLst/>
          </a:prstGeom>
        </p:spPr>
      </p:pic>
      <p:grpSp>
        <p:nvGrpSpPr>
          <p:cNvPr id="15" name="Group 14"/>
          <p:cNvGrpSpPr/>
          <p:nvPr/>
        </p:nvGrpSpPr>
        <p:grpSpPr>
          <a:xfrm>
            <a:off x="723900" y="4600575"/>
            <a:ext cx="10153650" cy="1543050"/>
            <a:chOff x="723900" y="4600575"/>
            <a:chExt cx="10153650" cy="1543050"/>
          </a:xfrm>
        </p:grpSpPr>
        <p:sp>
          <p:nvSpPr>
            <p:cNvPr id="13" name="Freeform 12"/>
            <p:cNvSpPr/>
            <p:nvPr/>
          </p:nvSpPr>
          <p:spPr>
            <a:xfrm>
              <a:off x="3409950" y="4619625"/>
              <a:ext cx="7467600" cy="1524000"/>
            </a:xfrm>
            <a:custGeom>
              <a:avLst/>
              <a:gdLst>
                <a:gd name="connsiteX0" fmla="*/ 7467600 w 7467600"/>
                <a:gd name="connsiteY0" fmla="*/ 1524000 h 1524000"/>
                <a:gd name="connsiteX1" fmla="*/ 7467600 w 7467600"/>
                <a:gd name="connsiteY1" fmla="*/ 638175 h 1524000"/>
                <a:gd name="connsiteX2" fmla="*/ 6886575 w 7467600"/>
                <a:gd name="connsiteY2" fmla="*/ 9525 h 1524000"/>
                <a:gd name="connsiteX3" fmla="*/ 6276975 w 7467600"/>
                <a:gd name="connsiteY3" fmla="*/ 647700 h 1524000"/>
                <a:gd name="connsiteX4" fmla="*/ 5943600 w 7467600"/>
                <a:gd name="connsiteY4" fmla="*/ 723900 h 1524000"/>
                <a:gd name="connsiteX5" fmla="*/ 5572125 w 7467600"/>
                <a:gd name="connsiteY5" fmla="*/ 723900 h 1524000"/>
                <a:gd name="connsiteX6" fmla="*/ 5200650 w 7467600"/>
                <a:gd name="connsiteY6" fmla="*/ 647700 h 1524000"/>
                <a:gd name="connsiteX7" fmla="*/ 4581525 w 7467600"/>
                <a:gd name="connsiteY7" fmla="*/ 0 h 1524000"/>
                <a:gd name="connsiteX8" fmla="*/ 3971925 w 7467600"/>
                <a:gd name="connsiteY8" fmla="*/ 657225 h 1524000"/>
                <a:gd name="connsiteX9" fmla="*/ 3629025 w 7467600"/>
                <a:gd name="connsiteY9" fmla="*/ 723900 h 1524000"/>
                <a:gd name="connsiteX10" fmla="*/ 3248025 w 7467600"/>
                <a:gd name="connsiteY10" fmla="*/ 723900 h 1524000"/>
                <a:gd name="connsiteX11" fmla="*/ 2895600 w 7467600"/>
                <a:gd name="connsiteY11" fmla="*/ 638175 h 1524000"/>
                <a:gd name="connsiteX12" fmla="*/ 2305050 w 7467600"/>
                <a:gd name="connsiteY12" fmla="*/ 0 h 1524000"/>
                <a:gd name="connsiteX13" fmla="*/ 1676400 w 7467600"/>
                <a:gd name="connsiteY13" fmla="*/ 657225 h 1524000"/>
                <a:gd name="connsiteX14" fmla="*/ 1333500 w 7467600"/>
                <a:gd name="connsiteY14" fmla="*/ 733425 h 1524000"/>
                <a:gd name="connsiteX15" fmla="*/ 962025 w 7467600"/>
                <a:gd name="connsiteY15" fmla="*/ 733425 h 1524000"/>
                <a:gd name="connsiteX16" fmla="*/ 590550 w 7467600"/>
                <a:gd name="connsiteY16" fmla="*/ 657225 h 1524000"/>
                <a:gd name="connsiteX17" fmla="*/ 0 w 7467600"/>
                <a:gd name="connsiteY17" fmla="*/ 9525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467600" h="1524000">
                  <a:moveTo>
                    <a:pt x="7467600" y="1524000"/>
                  </a:moveTo>
                  <a:lnTo>
                    <a:pt x="7467600" y="638175"/>
                  </a:lnTo>
                  <a:lnTo>
                    <a:pt x="6886575" y="9525"/>
                  </a:lnTo>
                  <a:lnTo>
                    <a:pt x="6276975" y="647700"/>
                  </a:lnTo>
                  <a:lnTo>
                    <a:pt x="5943600" y="723900"/>
                  </a:lnTo>
                  <a:lnTo>
                    <a:pt x="5572125" y="723900"/>
                  </a:lnTo>
                  <a:lnTo>
                    <a:pt x="5200650" y="647700"/>
                  </a:lnTo>
                  <a:lnTo>
                    <a:pt x="4581525" y="0"/>
                  </a:lnTo>
                  <a:lnTo>
                    <a:pt x="3971925" y="657225"/>
                  </a:lnTo>
                  <a:lnTo>
                    <a:pt x="3629025" y="723900"/>
                  </a:lnTo>
                  <a:lnTo>
                    <a:pt x="3248025" y="723900"/>
                  </a:lnTo>
                  <a:lnTo>
                    <a:pt x="2895600" y="638175"/>
                  </a:lnTo>
                  <a:lnTo>
                    <a:pt x="2305050" y="0"/>
                  </a:lnTo>
                  <a:lnTo>
                    <a:pt x="1676400" y="657225"/>
                  </a:lnTo>
                  <a:lnTo>
                    <a:pt x="1333500" y="733425"/>
                  </a:lnTo>
                  <a:lnTo>
                    <a:pt x="962025" y="733425"/>
                  </a:lnTo>
                  <a:lnTo>
                    <a:pt x="590550" y="657225"/>
                  </a:lnTo>
                  <a:lnTo>
                    <a:pt x="0" y="9525"/>
                  </a:lnTo>
                </a:path>
              </a:pathLst>
            </a:custGeom>
            <a:noFill/>
            <a:ln w="28575">
              <a:solidFill>
                <a:srgbClr val="FF00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sp>
          <p:nvSpPr>
            <p:cNvPr id="14" name="Freeform 13"/>
            <p:cNvSpPr/>
            <p:nvPr/>
          </p:nvSpPr>
          <p:spPr>
            <a:xfrm>
              <a:off x="723900" y="4600575"/>
              <a:ext cx="2676525" cy="742950"/>
            </a:xfrm>
            <a:custGeom>
              <a:avLst/>
              <a:gdLst>
                <a:gd name="connsiteX0" fmla="*/ 0 w 2676525"/>
                <a:gd name="connsiteY0" fmla="*/ 409575 h 742950"/>
                <a:gd name="connsiteX1" fmla="*/ 381000 w 2676525"/>
                <a:gd name="connsiteY1" fmla="*/ 0 h 742950"/>
                <a:gd name="connsiteX2" fmla="*/ 971550 w 2676525"/>
                <a:gd name="connsiteY2" fmla="*/ 657225 h 742950"/>
                <a:gd name="connsiteX3" fmla="*/ 1343025 w 2676525"/>
                <a:gd name="connsiteY3" fmla="*/ 742950 h 742950"/>
                <a:gd name="connsiteX4" fmla="*/ 1724025 w 2676525"/>
                <a:gd name="connsiteY4" fmla="*/ 733425 h 742950"/>
                <a:gd name="connsiteX5" fmla="*/ 2076450 w 2676525"/>
                <a:gd name="connsiteY5" fmla="*/ 666750 h 742950"/>
                <a:gd name="connsiteX6" fmla="*/ 2676525 w 2676525"/>
                <a:gd name="connsiteY6" fmla="*/ 19050 h 74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6525" h="742950">
                  <a:moveTo>
                    <a:pt x="0" y="409575"/>
                  </a:moveTo>
                  <a:lnTo>
                    <a:pt x="381000" y="0"/>
                  </a:lnTo>
                  <a:lnTo>
                    <a:pt x="971550" y="657225"/>
                  </a:lnTo>
                  <a:lnTo>
                    <a:pt x="1343025" y="742950"/>
                  </a:lnTo>
                  <a:lnTo>
                    <a:pt x="1724025" y="733425"/>
                  </a:lnTo>
                  <a:lnTo>
                    <a:pt x="2076450" y="666750"/>
                  </a:lnTo>
                  <a:lnTo>
                    <a:pt x="2676525" y="19050"/>
                  </a:lnTo>
                </a:path>
              </a:pathLst>
            </a:custGeom>
            <a:noFill/>
            <a:ln w="28575">
              <a:solidFill>
                <a:srgbClr val="FF0000">
                  <a:alpha val="49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grpSp>
      <p:grpSp>
        <p:nvGrpSpPr>
          <p:cNvPr id="18" name="Group 17"/>
          <p:cNvGrpSpPr/>
          <p:nvPr/>
        </p:nvGrpSpPr>
        <p:grpSpPr>
          <a:xfrm>
            <a:off x="714375" y="5172075"/>
            <a:ext cx="10172700" cy="238125"/>
            <a:chOff x="714375" y="5172075"/>
            <a:chExt cx="10172700" cy="238125"/>
          </a:xfrm>
        </p:grpSpPr>
        <p:sp>
          <p:nvSpPr>
            <p:cNvPr id="16" name="Freeform 15"/>
            <p:cNvSpPr/>
            <p:nvPr/>
          </p:nvSpPr>
          <p:spPr>
            <a:xfrm>
              <a:off x="714375" y="5172075"/>
              <a:ext cx="7277100" cy="228600"/>
            </a:xfrm>
            <a:custGeom>
              <a:avLst/>
              <a:gdLst>
                <a:gd name="connsiteX0" fmla="*/ 0 w 7277100"/>
                <a:gd name="connsiteY0" fmla="*/ 123825 h 228600"/>
                <a:gd name="connsiteX1" fmla="*/ 361950 w 7277100"/>
                <a:gd name="connsiteY1" fmla="*/ 219075 h 228600"/>
                <a:gd name="connsiteX2" fmla="*/ 1362075 w 7277100"/>
                <a:gd name="connsiteY2" fmla="*/ 0 h 228600"/>
                <a:gd name="connsiteX3" fmla="*/ 1743075 w 7277100"/>
                <a:gd name="connsiteY3" fmla="*/ 0 h 228600"/>
                <a:gd name="connsiteX4" fmla="*/ 2686050 w 7277100"/>
                <a:gd name="connsiteY4" fmla="*/ 200025 h 228600"/>
                <a:gd name="connsiteX5" fmla="*/ 3657600 w 7277100"/>
                <a:gd name="connsiteY5" fmla="*/ 9525 h 228600"/>
                <a:gd name="connsiteX6" fmla="*/ 4029075 w 7277100"/>
                <a:gd name="connsiteY6" fmla="*/ 9525 h 228600"/>
                <a:gd name="connsiteX7" fmla="*/ 4991100 w 7277100"/>
                <a:gd name="connsiteY7" fmla="*/ 228600 h 228600"/>
                <a:gd name="connsiteX8" fmla="*/ 5953125 w 7277100"/>
                <a:gd name="connsiteY8" fmla="*/ 19050 h 228600"/>
                <a:gd name="connsiteX9" fmla="*/ 6334125 w 7277100"/>
                <a:gd name="connsiteY9" fmla="*/ 19050 h 228600"/>
                <a:gd name="connsiteX10" fmla="*/ 7277100 w 7277100"/>
                <a:gd name="connsiteY10" fmla="*/ 219075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77100" h="228600">
                  <a:moveTo>
                    <a:pt x="0" y="123825"/>
                  </a:moveTo>
                  <a:lnTo>
                    <a:pt x="361950" y="219075"/>
                  </a:lnTo>
                  <a:lnTo>
                    <a:pt x="1362075" y="0"/>
                  </a:lnTo>
                  <a:lnTo>
                    <a:pt x="1743075" y="0"/>
                  </a:lnTo>
                  <a:lnTo>
                    <a:pt x="2686050" y="200025"/>
                  </a:lnTo>
                  <a:lnTo>
                    <a:pt x="3657600" y="9525"/>
                  </a:lnTo>
                  <a:lnTo>
                    <a:pt x="4029075" y="9525"/>
                  </a:lnTo>
                  <a:lnTo>
                    <a:pt x="4991100" y="228600"/>
                  </a:lnTo>
                  <a:lnTo>
                    <a:pt x="5953125" y="19050"/>
                  </a:lnTo>
                  <a:lnTo>
                    <a:pt x="6334125" y="19050"/>
                  </a:lnTo>
                  <a:lnTo>
                    <a:pt x="7277100" y="219075"/>
                  </a:lnTo>
                </a:path>
              </a:pathLst>
            </a:custGeom>
            <a:ln w="76200">
              <a:solidFill>
                <a:schemeClr val="accent4">
                  <a:alpha val="59000"/>
                </a:schemeClr>
              </a:solidFill>
            </a:ln>
          </p:spPr>
          <p:style>
            <a:lnRef idx="1">
              <a:schemeClr val="accent4"/>
            </a:lnRef>
            <a:fillRef idx="0">
              <a:schemeClr val="accent4"/>
            </a:fillRef>
            <a:effectRef idx="0">
              <a:schemeClr val="accent4"/>
            </a:effectRef>
            <a:fontRef idx="minor">
              <a:schemeClr val="tx1"/>
            </a:fontRef>
          </p:style>
          <p:txBody>
            <a:bodyPr rtlCol="0" anchor="ctr"/>
            <a:lstStyle/>
            <a:p>
              <a:pPr algn="ctr" defTabSz="457200" rtl="0"/>
              <a:endParaRPr lang="en-US">
                <a:solidFill>
                  <a:prstClr val="black"/>
                </a:solidFill>
              </a:endParaRPr>
            </a:p>
          </p:txBody>
        </p:sp>
        <p:sp>
          <p:nvSpPr>
            <p:cNvPr id="17" name="Freeform 16"/>
            <p:cNvSpPr/>
            <p:nvPr/>
          </p:nvSpPr>
          <p:spPr>
            <a:xfrm>
              <a:off x="8010525" y="5172075"/>
              <a:ext cx="2876550" cy="238125"/>
            </a:xfrm>
            <a:custGeom>
              <a:avLst/>
              <a:gdLst>
                <a:gd name="connsiteX0" fmla="*/ 2876550 w 2876550"/>
                <a:gd name="connsiteY0" fmla="*/ 76200 h 238125"/>
                <a:gd name="connsiteX1" fmla="*/ 2286000 w 2876550"/>
                <a:gd name="connsiteY1" fmla="*/ 238125 h 238125"/>
                <a:gd name="connsiteX2" fmla="*/ 1323975 w 2876550"/>
                <a:gd name="connsiteY2" fmla="*/ 0 h 238125"/>
                <a:gd name="connsiteX3" fmla="*/ 962025 w 2876550"/>
                <a:gd name="connsiteY3" fmla="*/ 0 h 238125"/>
                <a:gd name="connsiteX4" fmla="*/ 0 w 2876550"/>
                <a:gd name="connsiteY4" fmla="*/ 228600 h 238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6550" h="238125">
                  <a:moveTo>
                    <a:pt x="2876550" y="76200"/>
                  </a:moveTo>
                  <a:lnTo>
                    <a:pt x="2286000" y="238125"/>
                  </a:lnTo>
                  <a:lnTo>
                    <a:pt x="1323975" y="0"/>
                  </a:lnTo>
                  <a:lnTo>
                    <a:pt x="962025" y="0"/>
                  </a:lnTo>
                  <a:lnTo>
                    <a:pt x="0" y="228600"/>
                  </a:lnTo>
                </a:path>
              </a:pathLst>
            </a:custGeom>
            <a:ln w="76200">
              <a:solidFill>
                <a:schemeClr val="accent4">
                  <a:alpha val="59000"/>
                </a:schemeClr>
              </a:solidFill>
            </a:ln>
          </p:spPr>
          <p:style>
            <a:lnRef idx="1">
              <a:schemeClr val="accent4"/>
            </a:lnRef>
            <a:fillRef idx="0">
              <a:schemeClr val="accent4"/>
            </a:fillRef>
            <a:effectRef idx="0">
              <a:schemeClr val="accent4"/>
            </a:effectRef>
            <a:fontRef idx="minor">
              <a:schemeClr val="tx1"/>
            </a:fontRef>
          </p:style>
          <p:txBody>
            <a:bodyPr rtlCol="0" anchor="ctr"/>
            <a:lstStyle/>
            <a:p>
              <a:pPr algn="ctr" defTabSz="457200" rtl="0"/>
              <a:endParaRPr lang="en-US">
                <a:solidFill>
                  <a:prstClr val="black"/>
                </a:solidFill>
              </a:endParaRPr>
            </a:p>
          </p:txBody>
        </p:sp>
      </p:grpSp>
      <p:cxnSp>
        <p:nvCxnSpPr>
          <p:cNvPr id="20" name="Straight Connector 19"/>
          <p:cNvCxnSpPr/>
          <p:nvPr/>
        </p:nvCxnSpPr>
        <p:spPr>
          <a:xfrm>
            <a:off x="3390331" y="4600575"/>
            <a:ext cx="569" cy="1543050"/>
          </a:xfrm>
          <a:prstGeom prst="line">
            <a:avLst/>
          </a:prstGeom>
          <a:ln w="101600">
            <a:solidFill>
              <a:schemeClr val="accent4">
                <a:alpha val="50000"/>
              </a:schemeClr>
            </a:solidFill>
          </a:ln>
        </p:spPr>
        <p:style>
          <a:lnRef idx="1">
            <a:schemeClr val="accent4"/>
          </a:lnRef>
          <a:fillRef idx="0">
            <a:schemeClr val="accent4"/>
          </a:fillRef>
          <a:effectRef idx="0">
            <a:schemeClr val="accent4"/>
          </a:effectRef>
          <a:fontRef idx="minor">
            <a:schemeClr val="tx1"/>
          </a:fontRef>
        </p:style>
      </p:cxnSp>
      <p:cxnSp>
        <p:nvCxnSpPr>
          <p:cNvPr id="21" name="Straight Connector 20"/>
          <p:cNvCxnSpPr/>
          <p:nvPr/>
        </p:nvCxnSpPr>
        <p:spPr>
          <a:xfrm>
            <a:off x="1089190" y="4600575"/>
            <a:ext cx="569" cy="1543050"/>
          </a:xfrm>
          <a:prstGeom prst="line">
            <a:avLst/>
          </a:prstGeom>
          <a:ln w="101600">
            <a:solidFill>
              <a:schemeClr val="accent4">
                <a:alpha val="50000"/>
              </a:schemeClr>
            </a:solidFill>
          </a:ln>
        </p:spPr>
        <p:style>
          <a:lnRef idx="1">
            <a:schemeClr val="accent4"/>
          </a:lnRef>
          <a:fillRef idx="0">
            <a:schemeClr val="accent4"/>
          </a:fillRef>
          <a:effectRef idx="0">
            <a:schemeClr val="accent4"/>
          </a:effectRef>
          <a:fontRef idx="minor">
            <a:schemeClr val="tx1"/>
          </a:fontRef>
        </p:style>
      </p:cxnSp>
      <p:cxnSp>
        <p:nvCxnSpPr>
          <p:cNvPr id="22" name="Straight Connector 21"/>
          <p:cNvCxnSpPr/>
          <p:nvPr/>
        </p:nvCxnSpPr>
        <p:spPr>
          <a:xfrm>
            <a:off x="5688627" y="4600575"/>
            <a:ext cx="569" cy="1543050"/>
          </a:xfrm>
          <a:prstGeom prst="line">
            <a:avLst/>
          </a:prstGeom>
          <a:ln w="101600">
            <a:solidFill>
              <a:schemeClr val="accent4">
                <a:alpha val="50000"/>
              </a:schemeClr>
            </a:solidFill>
          </a:ln>
        </p:spPr>
        <p:style>
          <a:lnRef idx="1">
            <a:schemeClr val="accent4"/>
          </a:lnRef>
          <a:fillRef idx="0">
            <a:schemeClr val="accent4"/>
          </a:fillRef>
          <a:effectRef idx="0">
            <a:schemeClr val="accent4"/>
          </a:effectRef>
          <a:fontRef idx="minor">
            <a:schemeClr val="tx1"/>
          </a:fontRef>
        </p:style>
      </p:cxnSp>
      <p:cxnSp>
        <p:nvCxnSpPr>
          <p:cNvPr id="23" name="Straight Connector 22"/>
          <p:cNvCxnSpPr/>
          <p:nvPr/>
        </p:nvCxnSpPr>
        <p:spPr>
          <a:xfrm>
            <a:off x="7992824" y="4600575"/>
            <a:ext cx="569" cy="1543050"/>
          </a:xfrm>
          <a:prstGeom prst="line">
            <a:avLst/>
          </a:prstGeom>
          <a:ln w="101600">
            <a:solidFill>
              <a:schemeClr val="accent4">
                <a:alpha val="50000"/>
              </a:schemeClr>
            </a:solidFill>
          </a:ln>
        </p:spPr>
        <p:style>
          <a:lnRef idx="1">
            <a:schemeClr val="accent4"/>
          </a:lnRef>
          <a:fillRef idx="0">
            <a:schemeClr val="accent4"/>
          </a:fillRef>
          <a:effectRef idx="0">
            <a:schemeClr val="accent4"/>
          </a:effectRef>
          <a:fontRef idx="minor">
            <a:schemeClr val="tx1"/>
          </a:fontRef>
        </p:style>
      </p:cxnSp>
      <p:cxnSp>
        <p:nvCxnSpPr>
          <p:cNvPr id="24" name="Straight Connector 23"/>
          <p:cNvCxnSpPr/>
          <p:nvPr/>
        </p:nvCxnSpPr>
        <p:spPr>
          <a:xfrm>
            <a:off x="10296451" y="4600575"/>
            <a:ext cx="569" cy="1543050"/>
          </a:xfrm>
          <a:prstGeom prst="line">
            <a:avLst/>
          </a:prstGeom>
          <a:ln w="101600">
            <a:solidFill>
              <a:schemeClr val="accent4">
                <a:alpha val="50000"/>
              </a:schemeClr>
            </a:solidFill>
          </a:ln>
        </p:spPr>
        <p:style>
          <a:lnRef idx="1">
            <a:schemeClr val="accent4"/>
          </a:lnRef>
          <a:fillRef idx="0">
            <a:schemeClr val="accent4"/>
          </a:fillRef>
          <a:effectRef idx="0">
            <a:schemeClr val="accent4"/>
          </a:effectRef>
          <a:fontRef idx="minor">
            <a:schemeClr val="tx1"/>
          </a:fontRef>
        </p:style>
      </p:cxnSp>
      <p:sp>
        <p:nvSpPr>
          <p:cNvPr id="25" name="Title 1"/>
          <p:cNvSpPr txBox="1">
            <a:spLocks/>
          </p:cNvSpPr>
          <p:nvPr/>
        </p:nvSpPr>
        <p:spPr>
          <a:xfrm>
            <a:off x="7143750" y="1232145"/>
            <a:ext cx="4287813" cy="29744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r>
              <a:rPr lang="fa-IR" sz="2400" dirty="0" smtClean="0">
                <a:solidFill>
                  <a:srgbClr val="A53010"/>
                </a:solidFill>
                <a:cs typeface="B Homa" panose="00000400000000000000" pitchFamily="2" charset="-78"/>
              </a:rPr>
              <a:t>تنش ها در این سازه فقط از نوع تنش های </a:t>
            </a:r>
            <a:r>
              <a:rPr lang="fa-IR" sz="2400" dirty="0" smtClean="0">
                <a:solidFill>
                  <a:srgbClr val="FF0000"/>
                </a:solidFill>
                <a:cs typeface="B Homa" panose="00000400000000000000" pitchFamily="2" charset="-78"/>
              </a:rPr>
              <a:t>کششی</a:t>
            </a:r>
            <a:r>
              <a:rPr lang="fa-IR" sz="2400" dirty="0" smtClean="0">
                <a:solidFill>
                  <a:srgbClr val="A53010"/>
                </a:solidFill>
                <a:cs typeface="B Homa" panose="00000400000000000000" pitchFamily="2" charset="-78"/>
              </a:rPr>
              <a:t> و </a:t>
            </a:r>
            <a:r>
              <a:rPr lang="fa-IR" sz="2400" dirty="0" smtClean="0">
                <a:solidFill>
                  <a:srgbClr val="728653"/>
                </a:solidFill>
                <a:cs typeface="B Homa" panose="00000400000000000000" pitchFamily="2" charset="-78"/>
              </a:rPr>
              <a:t>فشاری</a:t>
            </a:r>
            <a:r>
              <a:rPr lang="fa-IR" sz="2400" dirty="0" smtClean="0">
                <a:solidFill>
                  <a:srgbClr val="A53010"/>
                </a:solidFill>
                <a:cs typeface="B Homa" panose="00000400000000000000" pitchFamily="2" charset="-78"/>
              </a:rPr>
              <a:t> است که ما آن ها را به ترتیب با رنگ های قرمز و آبی در شکل زیر مشخص کرده ایم.</a:t>
            </a:r>
          </a:p>
          <a:p>
            <a:pPr algn="r" rtl="1"/>
            <a:endParaRPr lang="fa-IR" sz="2400" dirty="0" smtClean="0">
              <a:solidFill>
                <a:srgbClr val="A53010"/>
              </a:solidFill>
              <a:cs typeface="B Homa" panose="00000400000000000000" pitchFamily="2" charset="-78"/>
            </a:endParaRPr>
          </a:p>
          <a:p>
            <a:pPr algn="r" rtl="1"/>
            <a:r>
              <a:rPr lang="fa-IR" sz="2400" dirty="0" smtClean="0">
                <a:solidFill>
                  <a:srgbClr val="A53010"/>
                </a:solidFill>
                <a:cs typeface="B Homa" panose="00000400000000000000" pitchFamily="2" charset="-78"/>
              </a:rPr>
              <a:t>همانطور که در شکل پیداست نوع تنش تاثیر خود را در شکل پی گذاشته است.</a:t>
            </a:r>
          </a:p>
          <a:p>
            <a:pPr algn="r" rtl="1"/>
            <a:endParaRPr lang="fa-IR" sz="2000" dirty="0" smtClean="0">
              <a:solidFill>
                <a:srgbClr val="A53010"/>
              </a:solidFill>
              <a:cs typeface="B Homa" panose="00000400000000000000" pitchFamily="2" charset="-78"/>
            </a:endParaRPr>
          </a:p>
        </p:txBody>
      </p:sp>
      <p:sp>
        <p:nvSpPr>
          <p:cNvPr id="26" name="Title 1"/>
          <p:cNvSpPr txBox="1">
            <a:spLocks/>
          </p:cNvSpPr>
          <p:nvPr/>
        </p:nvSpPr>
        <p:spPr>
          <a:xfrm>
            <a:off x="714376" y="851292"/>
            <a:ext cx="5635600" cy="33256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r>
              <a:rPr lang="fa-IR" sz="2400" dirty="0" smtClean="0">
                <a:solidFill>
                  <a:srgbClr val="A53010"/>
                </a:solidFill>
                <a:cs typeface="B Homa" panose="00000400000000000000" pitchFamily="2" charset="-78"/>
              </a:rPr>
              <a:t>نیروی کل مجموعه به صورت </a:t>
            </a:r>
            <a:r>
              <a:rPr lang="fa-IR" sz="2400" dirty="0" err="1" smtClean="0">
                <a:solidFill>
                  <a:srgbClr val="A53010"/>
                </a:solidFill>
                <a:cs typeface="B Homa" panose="00000400000000000000" pitchFamily="2" charset="-78"/>
              </a:rPr>
              <a:t>زنجیروار</a:t>
            </a:r>
            <a:r>
              <a:rPr lang="fa-IR" sz="2400" dirty="0" smtClean="0">
                <a:solidFill>
                  <a:srgbClr val="A53010"/>
                </a:solidFill>
                <a:cs typeface="B Homa" panose="00000400000000000000" pitchFamily="2" charset="-78"/>
              </a:rPr>
              <a:t> توسط کابل ها به دکل ها منتقل می شود و در بیرونی ترین </a:t>
            </a:r>
            <a:r>
              <a:rPr lang="fa-IR" sz="2400" dirty="0" err="1" smtClean="0">
                <a:solidFill>
                  <a:srgbClr val="A53010"/>
                </a:solidFill>
                <a:cs typeface="B Homa" panose="00000400000000000000" pitchFamily="2" charset="-78"/>
              </a:rPr>
              <a:t>مدول</a:t>
            </a:r>
            <a:r>
              <a:rPr lang="fa-IR" sz="2400" dirty="0" smtClean="0">
                <a:solidFill>
                  <a:srgbClr val="A53010"/>
                </a:solidFill>
                <a:cs typeface="B Homa" panose="00000400000000000000" pitchFamily="2" charset="-78"/>
              </a:rPr>
              <a:t> که این زنجیر به انتهای خود می رسد برای متعادل کردن نیروی وارد بر دکل کناری انتهای زنجیر به زمین متصل می گردد. به عبارت دیگر دکل های داخلی به طور متوازن </a:t>
            </a:r>
            <a:r>
              <a:rPr lang="fa-IR" sz="2400" dirty="0" err="1" smtClean="0">
                <a:solidFill>
                  <a:srgbClr val="A53010"/>
                </a:solidFill>
                <a:cs typeface="B Homa" panose="00000400000000000000" pitchFamily="2" charset="-78"/>
              </a:rPr>
              <a:t>بارگذاری</a:t>
            </a:r>
            <a:r>
              <a:rPr lang="fa-IR" sz="2400" dirty="0" smtClean="0">
                <a:solidFill>
                  <a:srgbClr val="A53010"/>
                </a:solidFill>
                <a:cs typeface="B Homa" panose="00000400000000000000" pitchFamily="2" charset="-78"/>
              </a:rPr>
              <a:t> شده </a:t>
            </a:r>
            <a:r>
              <a:rPr lang="fa-IR" sz="2400" dirty="0" err="1" smtClean="0">
                <a:solidFill>
                  <a:srgbClr val="A53010"/>
                </a:solidFill>
                <a:cs typeface="B Homa" panose="00000400000000000000" pitchFamily="2" charset="-78"/>
              </a:rPr>
              <a:t>اند</a:t>
            </a:r>
            <a:r>
              <a:rPr lang="fa-IR" sz="2400" dirty="0">
                <a:solidFill>
                  <a:srgbClr val="A53010"/>
                </a:solidFill>
                <a:cs typeface="B Homa" panose="00000400000000000000" pitchFamily="2" charset="-78"/>
              </a:rPr>
              <a:t> </a:t>
            </a:r>
            <a:r>
              <a:rPr lang="fa-IR" sz="2400" dirty="0" smtClean="0">
                <a:solidFill>
                  <a:srgbClr val="A53010"/>
                </a:solidFill>
                <a:cs typeface="B Homa" panose="00000400000000000000" pitchFamily="2" charset="-78"/>
              </a:rPr>
              <a:t>ولی در کنار </a:t>
            </a:r>
            <a:r>
              <a:rPr lang="fa-IR" sz="2400" dirty="0" err="1" smtClean="0">
                <a:solidFill>
                  <a:srgbClr val="A53010"/>
                </a:solidFill>
                <a:cs typeface="B Homa" panose="00000400000000000000" pitchFamily="2" charset="-78"/>
              </a:rPr>
              <a:t>بارگذاری</a:t>
            </a:r>
            <a:r>
              <a:rPr lang="fa-IR" sz="2400" dirty="0" smtClean="0">
                <a:solidFill>
                  <a:srgbClr val="A53010"/>
                </a:solidFill>
                <a:cs typeface="B Homa" panose="00000400000000000000" pitchFamily="2" charset="-78"/>
              </a:rPr>
              <a:t> در یک طرف صورت گرفته است.</a:t>
            </a:r>
            <a:endParaRPr lang="fa-IR" sz="2000" dirty="0" smtClean="0">
              <a:solidFill>
                <a:srgbClr val="A53010"/>
              </a:solidFill>
              <a:cs typeface="B Homa" panose="00000400000000000000" pitchFamily="2" charset="-78"/>
            </a:endParaRPr>
          </a:p>
        </p:txBody>
      </p:sp>
      <p:sp>
        <p:nvSpPr>
          <p:cNvPr id="27" name="Oval 26"/>
          <p:cNvSpPr/>
          <p:nvPr/>
        </p:nvSpPr>
        <p:spPr>
          <a:xfrm>
            <a:off x="7696626" y="5962650"/>
            <a:ext cx="627797" cy="62779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sp>
        <p:nvSpPr>
          <p:cNvPr id="28" name="Oval 27"/>
          <p:cNvSpPr/>
          <p:nvPr/>
        </p:nvSpPr>
        <p:spPr>
          <a:xfrm>
            <a:off x="10615504" y="6094435"/>
            <a:ext cx="514350" cy="51435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cxnSp>
        <p:nvCxnSpPr>
          <p:cNvPr id="30" name="Straight Connector 29"/>
          <p:cNvCxnSpPr>
            <a:stCxn id="17" idx="3"/>
            <a:endCxn id="13" idx="5"/>
          </p:cNvCxnSpPr>
          <p:nvPr/>
        </p:nvCxnSpPr>
        <p:spPr>
          <a:xfrm>
            <a:off x="8972550" y="5172075"/>
            <a:ext cx="9525" cy="171450"/>
          </a:xfrm>
          <a:prstGeom prst="line">
            <a:avLst/>
          </a:prstGeom>
          <a:ln w="38100">
            <a:solidFill>
              <a:schemeClr val="accent4">
                <a:alpha val="90000"/>
              </a:schemeClr>
            </a:solidFill>
          </a:ln>
        </p:spPr>
        <p:style>
          <a:lnRef idx="1">
            <a:schemeClr val="accent4"/>
          </a:lnRef>
          <a:fillRef idx="0">
            <a:schemeClr val="accent4"/>
          </a:fillRef>
          <a:effectRef idx="0">
            <a:schemeClr val="accent4"/>
          </a:effectRef>
          <a:fontRef idx="minor">
            <a:schemeClr val="tx1"/>
          </a:fontRef>
        </p:style>
      </p:cxnSp>
      <p:cxnSp>
        <p:nvCxnSpPr>
          <p:cNvPr id="31" name="Straight Connector 30"/>
          <p:cNvCxnSpPr/>
          <p:nvPr/>
        </p:nvCxnSpPr>
        <p:spPr>
          <a:xfrm>
            <a:off x="9379704" y="5172075"/>
            <a:ext cx="9525" cy="171450"/>
          </a:xfrm>
          <a:prstGeom prst="line">
            <a:avLst/>
          </a:prstGeom>
          <a:ln w="38100">
            <a:solidFill>
              <a:schemeClr val="accent4">
                <a:alpha val="90000"/>
              </a:schemeClr>
            </a:solidFill>
          </a:ln>
        </p:spPr>
        <p:style>
          <a:lnRef idx="1">
            <a:schemeClr val="accent4"/>
          </a:lnRef>
          <a:fillRef idx="0">
            <a:schemeClr val="accent4"/>
          </a:fillRef>
          <a:effectRef idx="0">
            <a:schemeClr val="accent4"/>
          </a:effectRef>
          <a:fontRef idx="minor">
            <a:schemeClr val="tx1"/>
          </a:fontRef>
        </p:style>
      </p:cxnSp>
      <p:cxnSp>
        <p:nvCxnSpPr>
          <p:cNvPr id="32" name="Straight Connector 31"/>
          <p:cNvCxnSpPr/>
          <p:nvPr/>
        </p:nvCxnSpPr>
        <p:spPr>
          <a:xfrm>
            <a:off x="6636759" y="5172075"/>
            <a:ext cx="9525" cy="171450"/>
          </a:xfrm>
          <a:prstGeom prst="line">
            <a:avLst/>
          </a:prstGeom>
          <a:ln w="38100">
            <a:solidFill>
              <a:schemeClr val="accent4">
                <a:alpha val="90000"/>
              </a:schemeClr>
            </a:solidFill>
          </a:ln>
        </p:spPr>
        <p:style>
          <a:lnRef idx="1">
            <a:schemeClr val="accent4"/>
          </a:lnRef>
          <a:fillRef idx="0">
            <a:schemeClr val="accent4"/>
          </a:fillRef>
          <a:effectRef idx="0">
            <a:schemeClr val="accent4"/>
          </a:effectRef>
          <a:fontRef idx="minor">
            <a:schemeClr val="tx1"/>
          </a:fontRef>
        </p:style>
      </p:cxnSp>
      <p:cxnSp>
        <p:nvCxnSpPr>
          <p:cNvPr id="33" name="Straight Connector 32"/>
          <p:cNvCxnSpPr/>
          <p:nvPr/>
        </p:nvCxnSpPr>
        <p:spPr>
          <a:xfrm>
            <a:off x="7043913" y="5172075"/>
            <a:ext cx="9525" cy="171450"/>
          </a:xfrm>
          <a:prstGeom prst="line">
            <a:avLst/>
          </a:prstGeom>
          <a:ln w="38100">
            <a:solidFill>
              <a:schemeClr val="accent4">
                <a:alpha val="90000"/>
              </a:schemeClr>
            </a:solidFill>
          </a:ln>
        </p:spPr>
        <p:style>
          <a:lnRef idx="1">
            <a:schemeClr val="accent4"/>
          </a:lnRef>
          <a:fillRef idx="0">
            <a:schemeClr val="accent4"/>
          </a:fillRef>
          <a:effectRef idx="0">
            <a:schemeClr val="accent4"/>
          </a:effectRef>
          <a:fontRef idx="minor">
            <a:schemeClr val="tx1"/>
          </a:fontRef>
        </p:style>
      </p:cxnSp>
      <p:cxnSp>
        <p:nvCxnSpPr>
          <p:cNvPr id="34" name="Straight Connector 33"/>
          <p:cNvCxnSpPr/>
          <p:nvPr/>
        </p:nvCxnSpPr>
        <p:spPr>
          <a:xfrm>
            <a:off x="4359893" y="5172075"/>
            <a:ext cx="9525" cy="171450"/>
          </a:xfrm>
          <a:prstGeom prst="line">
            <a:avLst/>
          </a:prstGeom>
          <a:ln w="38100">
            <a:solidFill>
              <a:schemeClr val="accent4">
                <a:alpha val="90000"/>
              </a:schemeClr>
            </a:solidFill>
          </a:ln>
        </p:spPr>
        <p:style>
          <a:lnRef idx="1">
            <a:schemeClr val="accent4"/>
          </a:lnRef>
          <a:fillRef idx="0">
            <a:schemeClr val="accent4"/>
          </a:fillRef>
          <a:effectRef idx="0">
            <a:schemeClr val="accent4"/>
          </a:effectRef>
          <a:fontRef idx="minor">
            <a:schemeClr val="tx1"/>
          </a:fontRef>
        </p:style>
      </p:cxnSp>
      <p:cxnSp>
        <p:nvCxnSpPr>
          <p:cNvPr id="35" name="Straight Connector 34"/>
          <p:cNvCxnSpPr/>
          <p:nvPr/>
        </p:nvCxnSpPr>
        <p:spPr>
          <a:xfrm>
            <a:off x="4726103" y="5172075"/>
            <a:ext cx="9525" cy="171450"/>
          </a:xfrm>
          <a:prstGeom prst="line">
            <a:avLst/>
          </a:prstGeom>
          <a:ln w="38100">
            <a:solidFill>
              <a:schemeClr val="accent4">
                <a:alpha val="90000"/>
              </a:schemeClr>
            </a:solidFill>
          </a:ln>
        </p:spPr>
        <p:style>
          <a:lnRef idx="1">
            <a:schemeClr val="accent4"/>
          </a:lnRef>
          <a:fillRef idx="0">
            <a:schemeClr val="accent4"/>
          </a:fillRef>
          <a:effectRef idx="0">
            <a:schemeClr val="accent4"/>
          </a:effectRef>
          <a:fontRef idx="minor">
            <a:schemeClr val="tx1"/>
          </a:fontRef>
        </p:style>
      </p:cxnSp>
      <p:cxnSp>
        <p:nvCxnSpPr>
          <p:cNvPr id="36" name="Straight Connector 35"/>
          <p:cNvCxnSpPr/>
          <p:nvPr/>
        </p:nvCxnSpPr>
        <p:spPr>
          <a:xfrm>
            <a:off x="2053069" y="5172075"/>
            <a:ext cx="9525" cy="171450"/>
          </a:xfrm>
          <a:prstGeom prst="line">
            <a:avLst/>
          </a:prstGeom>
          <a:ln w="38100">
            <a:solidFill>
              <a:schemeClr val="accent4">
                <a:alpha val="90000"/>
              </a:schemeClr>
            </a:solidFill>
          </a:ln>
        </p:spPr>
        <p:style>
          <a:lnRef idx="1">
            <a:schemeClr val="accent4"/>
          </a:lnRef>
          <a:fillRef idx="0">
            <a:schemeClr val="accent4"/>
          </a:fillRef>
          <a:effectRef idx="0">
            <a:schemeClr val="accent4"/>
          </a:effectRef>
          <a:fontRef idx="minor">
            <a:schemeClr val="tx1"/>
          </a:fontRef>
        </p:style>
      </p:cxnSp>
      <p:cxnSp>
        <p:nvCxnSpPr>
          <p:cNvPr id="37" name="Straight Connector 36"/>
          <p:cNvCxnSpPr/>
          <p:nvPr/>
        </p:nvCxnSpPr>
        <p:spPr>
          <a:xfrm>
            <a:off x="2432927" y="5172075"/>
            <a:ext cx="9525" cy="171450"/>
          </a:xfrm>
          <a:prstGeom prst="line">
            <a:avLst/>
          </a:prstGeom>
          <a:ln w="38100">
            <a:solidFill>
              <a:schemeClr val="accent4">
                <a:alpha val="90000"/>
              </a:schemeClr>
            </a:solidFill>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3028286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8444268" y="756946"/>
            <a:ext cx="3233369" cy="125175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r>
              <a:rPr lang="fa-IR" sz="2400" dirty="0" smtClean="0">
                <a:solidFill>
                  <a:srgbClr val="A53010"/>
                </a:solidFill>
                <a:cs typeface="B Homa" panose="00000400000000000000" pitchFamily="2" charset="-78"/>
              </a:rPr>
              <a:t>از این حیث می توانیم دکل ها را در سه تیپ دسته بندی کنیم:</a:t>
            </a:r>
          </a:p>
          <a:p>
            <a:pPr algn="r" rtl="1"/>
            <a:endParaRPr lang="fa-IR" sz="1800" dirty="0" smtClean="0">
              <a:solidFill>
                <a:srgbClr val="A53010"/>
              </a:solidFill>
              <a:cs typeface="B Homa" panose="00000400000000000000" pitchFamily="2" charset="-78"/>
            </a:endParaRP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13186" r="7967"/>
          <a:stretch/>
        </p:blipFill>
        <p:spPr>
          <a:xfrm>
            <a:off x="609353" y="600282"/>
            <a:ext cx="4119759" cy="3265663"/>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6441" y="3526365"/>
            <a:ext cx="4533126" cy="300666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29543" y="642646"/>
            <a:ext cx="2538348" cy="3223299"/>
          </a:xfrm>
          <a:prstGeom prst="rect">
            <a:avLst/>
          </a:prstGeom>
        </p:spPr>
      </p:pic>
      <p:sp>
        <p:nvSpPr>
          <p:cNvPr id="9" name="Title 1"/>
          <p:cNvSpPr txBox="1">
            <a:spLocks/>
          </p:cNvSpPr>
          <p:nvPr/>
        </p:nvSpPr>
        <p:spPr>
          <a:xfrm>
            <a:off x="8229600" y="2624343"/>
            <a:ext cx="2750073" cy="11856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r>
              <a:rPr lang="fa-IR" sz="2400" dirty="0" smtClean="0">
                <a:solidFill>
                  <a:srgbClr val="A53010"/>
                </a:solidFill>
                <a:cs typeface="B Homa" panose="00000400000000000000" pitchFamily="2" charset="-78"/>
              </a:rPr>
              <a:t>1. دکل متعادل بدون نیاز به کابل اتصال به زمین</a:t>
            </a:r>
            <a:endParaRPr lang="fa-IR" sz="1800" dirty="0" smtClean="0">
              <a:solidFill>
                <a:srgbClr val="A53010"/>
              </a:solidFill>
              <a:cs typeface="B Homa" panose="00000400000000000000" pitchFamily="2" charset="-78"/>
            </a:endParaRPr>
          </a:p>
        </p:txBody>
      </p:sp>
      <p:sp>
        <p:nvSpPr>
          <p:cNvPr id="10" name="Title 1"/>
          <p:cNvSpPr txBox="1">
            <a:spLocks/>
          </p:cNvSpPr>
          <p:nvPr/>
        </p:nvSpPr>
        <p:spPr>
          <a:xfrm>
            <a:off x="5349950" y="4510204"/>
            <a:ext cx="1897535" cy="11856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r>
              <a:rPr lang="fa-IR" sz="2400" dirty="0" smtClean="0">
                <a:solidFill>
                  <a:srgbClr val="A53010"/>
                </a:solidFill>
                <a:cs typeface="B Homa" panose="00000400000000000000" pitchFamily="2" charset="-78"/>
              </a:rPr>
              <a:t>2. دکل جانبی با یک کابل اتصال به زمین</a:t>
            </a:r>
            <a:endParaRPr lang="fa-IR" sz="1800" dirty="0" smtClean="0">
              <a:solidFill>
                <a:srgbClr val="A53010"/>
              </a:solidFill>
              <a:cs typeface="B Homa" panose="00000400000000000000" pitchFamily="2" charset="-78"/>
            </a:endParaRPr>
          </a:p>
        </p:txBody>
      </p:sp>
      <p:sp>
        <p:nvSpPr>
          <p:cNvPr id="11" name="Title 1"/>
          <p:cNvSpPr txBox="1">
            <a:spLocks/>
          </p:cNvSpPr>
          <p:nvPr/>
        </p:nvSpPr>
        <p:spPr>
          <a:xfrm>
            <a:off x="1720464" y="4510204"/>
            <a:ext cx="1897535" cy="118565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r>
              <a:rPr lang="fa-IR" sz="2400" dirty="0" smtClean="0">
                <a:solidFill>
                  <a:srgbClr val="A53010"/>
                </a:solidFill>
                <a:cs typeface="B Homa" panose="00000400000000000000" pitchFamily="2" charset="-78"/>
              </a:rPr>
              <a:t>3. دکل گوشه ای با دو کابل اتصال به زمین</a:t>
            </a:r>
            <a:endParaRPr lang="fa-IR" sz="1800" dirty="0" smtClean="0">
              <a:solidFill>
                <a:srgbClr val="A53010"/>
              </a:solidFill>
              <a:cs typeface="B Homa" panose="00000400000000000000" pitchFamily="2" charset="-78"/>
            </a:endParaRPr>
          </a:p>
        </p:txBody>
      </p:sp>
    </p:spTree>
    <p:extLst>
      <p:ext uri="{BB962C8B-B14F-4D97-AF65-F5344CB8AC3E}">
        <p14:creationId xmlns:p14="http://schemas.microsoft.com/office/powerpoint/2010/main" val="18999898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471409" y="4330855"/>
            <a:ext cx="10866895" cy="216547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r>
              <a:rPr lang="fa-IR" sz="2400" dirty="0" smtClean="0">
                <a:solidFill>
                  <a:srgbClr val="A53010"/>
                </a:solidFill>
                <a:cs typeface="B Homa" panose="00000400000000000000" pitchFamily="2" charset="-78"/>
              </a:rPr>
              <a:t>اعضای سازه ای سقف </a:t>
            </a:r>
            <a:r>
              <a:rPr lang="fa-IR" sz="2400" dirty="0" err="1" smtClean="0">
                <a:solidFill>
                  <a:srgbClr val="A53010"/>
                </a:solidFill>
                <a:cs typeface="B Homa" panose="00000400000000000000" pitchFamily="2" charset="-78"/>
              </a:rPr>
              <a:t>خرپاهای</a:t>
            </a:r>
            <a:r>
              <a:rPr lang="fa-IR" sz="2400" dirty="0" smtClean="0">
                <a:solidFill>
                  <a:srgbClr val="A53010"/>
                </a:solidFill>
                <a:cs typeface="B Homa" panose="00000400000000000000" pitchFamily="2" charset="-78"/>
              </a:rPr>
              <a:t> صفحه ای ساده ای هستند که از </a:t>
            </a:r>
            <a:r>
              <a:rPr lang="fa-IR" sz="2400" dirty="0" err="1" smtClean="0">
                <a:solidFill>
                  <a:srgbClr val="A53010"/>
                </a:solidFill>
                <a:cs typeface="B Homa" panose="00000400000000000000" pitchFamily="2" charset="-78"/>
              </a:rPr>
              <a:t>تیرهایی</a:t>
            </a:r>
            <a:r>
              <a:rPr lang="fa-IR" sz="2400" dirty="0" smtClean="0">
                <a:solidFill>
                  <a:srgbClr val="A53010"/>
                </a:solidFill>
                <a:cs typeface="B Homa" panose="00000400000000000000" pitchFamily="2" charset="-78"/>
              </a:rPr>
              <a:t> با مقاطع </a:t>
            </a:r>
            <a:r>
              <a:rPr lang="en-US" sz="4000" dirty="0" smtClean="0">
                <a:solidFill>
                  <a:srgbClr val="A53010"/>
                </a:solidFill>
                <a:latin typeface="Adobe Arabic" panose="02040503050201020203" pitchFamily="18" charset="-78"/>
                <a:ea typeface="Adobe Gothic Std B" panose="020B0800000000000000" pitchFamily="34" charset="-128"/>
                <a:cs typeface="B Homa" panose="00000400000000000000" pitchFamily="2" charset="-78"/>
              </a:rPr>
              <a:t>I</a:t>
            </a:r>
            <a:r>
              <a:rPr lang="fa-IR" sz="2400" dirty="0" smtClean="0">
                <a:solidFill>
                  <a:srgbClr val="A53010"/>
                </a:solidFill>
                <a:cs typeface="B Homa" panose="00000400000000000000" pitchFamily="2" charset="-78"/>
              </a:rPr>
              <a:t> شکل تشکیل شده </a:t>
            </a:r>
            <a:r>
              <a:rPr lang="fa-IR" sz="2400" dirty="0" err="1" smtClean="0">
                <a:solidFill>
                  <a:srgbClr val="A53010"/>
                </a:solidFill>
                <a:cs typeface="B Homa" panose="00000400000000000000" pitchFamily="2" charset="-78"/>
              </a:rPr>
              <a:t>اند</a:t>
            </a:r>
            <a:r>
              <a:rPr lang="fa-IR" sz="2400" dirty="0" smtClean="0">
                <a:solidFill>
                  <a:srgbClr val="A53010"/>
                </a:solidFill>
                <a:cs typeface="B Homa" panose="00000400000000000000" pitchFamily="2" charset="-78"/>
              </a:rPr>
              <a:t> که به وسیله ی کابل محکم شده </a:t>
            </a:r>
            <a:r>
              <a:rPr lang="fa-IR" sz="2400" dirty="0" err="1" smtClean="0">
                <a:solidFill>
                  <a:srgbClr val="A53010"/>
                </a:solidFill>
                <a:cs typeface="B Homa" panose="00000400000000000000" pitchFamily="2" charset="-78"/>
              </a:rPr>
              <a:t>اند</a:t>
            </a:r>
            <a:r>
              <a:rPr lang="fa-IR" sz="2400" dirty="0" smtClean="0">
                <a:solidFill>
                  <a:srgbClr val="A53010"/>
                </a:solidFill>
                <a:cs typeface="B Homa" panose="00000400000000000000" pitchFamily="2" charset="-78"/>
              </a:rPr>
              <a:t>. </a:t>
            </a:r>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323" y="241457"/>
            <a:ext cx="7716868" cy="5118331"/>
          </a:xfrm>
          <a:prstGeom prst="rect">
            <a:avLst/>
          </a:prstGeom>
        </p:spPr>
      </p:pic>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b="19826"/>
          <a:stretch/>
        </p:blipFill>
        <p:spPr>
          <a:xfrm>
            <a:off x="6788053" y="382137"/>
            <a:ext cx="4714024" cy="4026090"/>
          </a:xfrm>
          <a:prstGeom prst="rect">
            <a:avLst/>
          </a:prstGeom>
        </p:spPr>
      </p:pic>
      <p:grpSp>
        <p:nvGrpSpPr>
          <p:cNvPr id="18" name="Group 17"/>
          <p:cNvGrpSpPr/>
          <p:nvPr/>
        </p:nvGrpSpPr>
        <p:grpSpPr>
          <a:xfrm>
            <a:off x="7506269" y="1132764"/>
            <a:ext cx="1255594" cy="1241946"/>
            <a:chOff x="7506269" y="1132764"/>
            <a:chExt cx="1255594" cy="1241946"/>
          </a:xfrm>
        </p:grpSpPr>
        <p:sp>
          <p:nvSpPr>
            <p:cNvPr id="19" name="Rectangle 18"/>
            <p:cNvSpPr/>
            <p:nvPr/>
          </p:nvSpPr>
          <p:spPr>
            <a:xfrm>
              <a:off x="7547212" y="1132764"/>
              <a:ext cx="1214651" cy="1241946"/>
            </a:xfrm>
            <a:prstGeom prst="rect">
              <a:avLst/>
            </a:prstGeom>
            <a:noFill/>
            <a:ln w="57150">
              <a:solidFill>
                <a:schemeClr val="accent2">
                  <a:alpha val="56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cxnSp>
          <p:nvCxnSpPr>
            <p:cNvPr id="20" name="Straight Connector 19"/>
            <p:cNvCxnSpPr/>
            <p:nvPr/>
          </p:nvCxnSpPr>
          <p:spPr>
            <a:xfrm>
              <a:off x="7506269" y="1132764"/>
              <a:ext cx="1187356" cy="1187356"/>
            </a:xfrm>
            <a:prstGeom prst="line">
              <a:avLst/>
            </a:prstGeom>
            <a:ln w="57150">
              <a:solidFill>
                <a:schemeClr val="accent2">
                  <a:alpha val="56000"/>
                </a:schemeClr>
              </a:solidFill>
            </a:ln>
          </p:spPr>
          <p:style>
            <a:lnRef idx="1">
              <a:schemeClr val="accent2"/>
            </a:lnRef>
            <a:fillRef idx="0">
              <a:schemeClr val="accent2"/>
            </a:fillRef>
            <a:effectRef idx="0">
              <a:schemeClr val="accent2"/>
            </a:effectRef>
            <a:fontRef idx="minor">
              <a:schemeClr val="tx1"/>
            </a:fontRef>
          </p:style>
        </p:cxnSp>
      </p:grpSp>
      <p:grpSp>
        <p:nvGrpSpPr>
          <p:cNvPr id="21" name="Group 20"/>
          <p:cNvGrpSpPr/>
          <p:nvPr/>
        </p:nvGrpSpPr>
        <p:grpSpPr>
          <a:xfrm>
            <a:off x="7339973" y="1132764"/>
            <a:ext cx="3166281" cy="3166281"/>
            <a:chOff x="7339973" y="1132764"/>
            <a:chExt cx="3166281" cy="3166281"/>
          </a:xfrm>
        </p:grpSpPr>
        <p:sp>
          <p:nvSpPr>
            <p:cNvPr id="22" name="Rectangle 21"/>
            <p:cNvSpPr/>
            <p:nvPr/>
          </p:nvSpPr>
          <p:spPr>
            <a:xfrm>
              <a:off x="8761863" y="1132764"/>
              <a:ext cx="491319" cy="3166281"/>
            </a:xfrm>
            <a:prstGeom prst="rect">
              <a:avLst/>
            </a:prstGeom>
            <a:solidFill>
              <a:srgbClr val="DEE8AD">
                <a:alpha val="5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prstClr val="white"/>
                </a:solidFill>
              </a:endParaRPr>
            </a:p>
          </p:txBody>
        </p:sp>
        <p:sp>
          <p:nvSpPr>
            <p:cNvPr id="23" name="Rectangle 22"/>
            <p:cNvSpPr/>
            <p:nvPr/>
          </p:nvSpPr>
          <p:spPr>
            <a:xfrm rot="5400000">
              <a:off x="8677454" y="1014449"/>
              <a:ext cx="491319" cy="3166281"/>
            </a:xfrm>
            <a:prstGeom prst="rect">
              <a:avLst/>
            </a:prstGeom>
            <a:solidFill>
              <a:srgbClr val="DEE8AD">
                <a:alpha val="5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r>
                <a:rPr lang="fa-IR" dirty="0">
                  <a:solidFill>
                    <a:prstClr val="white"/>
                  </a:solidFill>
                </a:rPr>
                <a:t> </a:t>
              </a:r>
              <a:endParaRPr lang="en-US" dirty="0">
                <a:solidFill>
                  <a:prstClr val="white"/>
                </a:solidFill>
              </a:endParaRPr>
            </a:p>
          </p:txBody>
        </p:sp>
      </p:grpSp>
      <p:grpSp>
        <p:nvGrpSpPr>
          <p:cNvPr id="40" name="Group 39"/>
          <p:cNvGrpSpPr/>
          <p:nvPr/>
        </p:nvGrpSpPr>
        <p:grpSpPr>
          <a:xfrm>
            <a:off x="4454842" y="2415654"/>
            <a:ext cx="1744394" cy="1057807"/>
            <a:chOff x="4304714" y="2374710"/>
            <a:chExt cx="1744394" cy="1057807"/>
          </a:xfrm>
        </p:grpSpPr>
        <p:cxnSp>
          <p:nvCxnSpPr>
            <p:cNvPr id="31" name="Straight Connector 30"/>
            <p:cNvCxnSpPr/>
            <p:nvPr/>
          </p:nvCxnSpPr>
          <p:spPr>
            <a:xfrm flipV="1">
              <a:off x="4304714" y="2374710"/>
              <a:ext cx="886264" cy="663912"/>
            </a:xfrm>
            <a:prstGeom prst="line">
              <a:avLst/>
            </a:prstGeom>
            <a:ln w="57150">
              <a:solidFill>
                <a:schemeClr val="accent2">
                  <a:alpha val="35000"/>
                </a:schemeClr>
              </a:solidFill>
            </a:ln>
          </p:spPr>
          <p:style>
            <a:lnRef idx="1">
              <a:schemeClr val="accent2"/>
            </a:lnRef>
            <a:fillRef idx="0">
              <a:schemeClr val="accent2"/>
            </a:fillRef>
            <a:effectRef idx="0">
              <a:schemeClr val="accent2"/>
            </a:effectRef>
            <a:fontRef idx="minor">
              <a:schemeClr val="tx1"/>
            </a:fontRef>
          </p:style>
        </p:cxnSp>
        <p:cxnSp>
          <p:nvCxnSpPr>
            <p:cNvPr id="33" name="Straight Connector 32"/>
            <p:cNvCxnSpPr/>
            <p:nvPr/>
          </p:nvCxnSpPr>
          <p:spPr>
            <a:xfrm>
              <a:off x="5190978" y="2374710"/>
              <a:ext cx="858130" cy="468539"/>
            </a:xfrm>
            <a:prstGeom prst="line">
              <a:avLst/>
            </a:prstGeom>
            <a:ln w="57150">
              <a:solidFill>
                <a:schemeClr val="accent2">
                  <a:alpha val="35000"/>
                </a:schemeClr>
              </a:solidFill>
            </a:ln>
          </p:spPr>
          <p:style>
            <a:lnRef idx="1">
              <a:schemeClr val="accent2"/>
            </a:lnRef>
            <a:fillRef idx="0">
              <a:schemeClr val="accent2"/>
            </a:fillRef>
            <a:effectRef idx="0">
              <a:schemeClr val="accent2"/>
            </a:effectRef>
            <a:fontRef idx="minor">
              <a:schemeClr val="tx1"/>
            </a:fontRef>
          </p:style>
        </p:cxnSp>
        <p:cxnSp>
          <p:nvCxnSpPr>
            <p:cNvPr id="35" name="Straight Connector 34"/>
            <p:cNvCxnSpPr/>
            <p:nvPr/>
          </p:nvCxnSpPr>
          <p:spPr>
            <a:xfrm flipH="1" flipV="1">
              <a:off x="4304714" y="3038622"/>
              <a:ext cx="886264" cy="393895"/>
            </a:xfrm>
            <a:prstGeom prst="line">
              <a:avLst/>
            </a:prstGeom>
            <a:ln w="57150">
              <a:solidFill>
                <a:schemeClr val="accent2">
                  <a:alpha val="35000"/>
                </a:schemeClr>
              </a:solidFill>
            </a:ln>
          </p:spPr>
          <p:style>
            <a:lnRef idx="1">
              <a:schemeClr val="accent2"/>
            </a:lnRef>
            <a:fillRef idx="0">
              <a:schemeClr val="accent2"/>
            </a:fillRef>
            <a:effectRef idx="0">
              <a:schemeClr val="accent2"/>
            </a:effectRef>
            <a:fontRef idx="minor">
              <a:schemeClr val="tx1"/>
            </a:fontRef>
          </p:style>
        </p:cxnSp>
        <p:cxnSp>
          <p:nvCxnSpPr>
            <p:cNvPr id="37" name="Straight Connector 36"/>
            <p:cNvCxnSpPr/>
            <p:nvPr/>
          </p:nvCxnSpPr>
          <p:spPr>
            <a:xfrm flipV="1">
              <a:off x="5190978" y="2843249"/>
              <a:ext cx="858130" cy="589268"/>
            </a:xfrm>
            <a:prstGeom prst="line">
              <a:avLst/>
            </a:prstGeom>
            <a:ln w="57150">
              <a:solidFill>
                <a:schemeClr val="accent2">
                  <a:alpha val="35000"/>
                </a:schemeClr>
              </a:solidFill>
            </a:ln>
          </p:spPr>
          <p:style>
            <a:lnRef idx="1">
              <a:schemeClr val="accent2"/>
            </a:lnRef>
            <a:fillRef idx="0">
              <a:schemeClr val="accent2"/>
            </a:fillRef>
            <a:effectRef idx="0">
              <a:schemeClr val="accent2"/>
            </a:effectRef>
            <a:fontRef idx="minor">
              <a:schemeClr val="tx1"/>
            </a:fontRef>
          </p:style>
        </p:cxnSp>
        <p:cxnSp>
          <p:nvCxnSpPr>
            <p:cNvPr id="39" name="Straight Connector 38"/>
            <p:cNvCxnSpPr/>
            <p:nvPr/>
          </p:nvCxnSpPr>
          <p:spPr>
            <a:xfrm flipV="1">
              <a:off x="4304714" y="2843249"/>
              <a:ext cx="1744394" cy="195373"/>
            </a:xfrm>
            <a:prstGeom prst="line">
              <a:avLst/>
            </a:prstGeom>
            <a:ln w="57150">
              <a:solidFill>
                <a:schemeClr val="accent2">
                  <a:alpha val="35000"/>
                </a:schemeClr>
              </a:solidFill>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32848562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904" y="905255"/>
            <a:ext cx="6693410" cy="5155734"/>
          </a:xfrm>
          <a:prstGeom prst="rect">
            <a:avLst/>
          </a:prstGeom>
        </p:spPr>
      </p:pic>
      <p:sp>
        <p:nvSpPr>
          <p:cNvPr id="5" name="Freeform 4"/>
          <p:cNvSpPr/>
          <p:nvPr/>
        </p:nvSpPr>
        <p:spPr>
          <a:xfrm rot="21221810">
            <a:off x="3084394" y="2538484"/>
            <a:ext cx="668740" cy="423080"/>
          </a:xfrm>
          <a:custGeom>
            <a:avLst/>
            <a:gdLst>
              <a:gd name="connsiteX0" fmla="*/ 0 w 668740"/>
              <a:gd name="connsiteY0" fmla="*/ 191068 h 423080"/>
              <a:gd name="connsiteX1" fmla="*/ 327546 w 668740"/>
              <a:gd name="connsiteY1" fmla="*/ 0 h 423080"/>
              <a:gd name="connsiteX2" fmla="*/ 668740 w 668740"/>
              <a:gd name="connsiteY2" fmla="*/ 245660 h 423080"/>
              <a:gd name="connsiteX3" fmla="*/ 300251 w 668740"/>
              <a:gd name="connsiteY3" fmla="*/ 423080 h 423080"/>
              <a:gd name="connsiteX4" fmla="*/ 0 w 668740"/>
              <a:gd name="connsiteY4" fmla="*/ 191068 h 4230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8740" h="423080">
                <a:moveTo>
                  <a:pt x="0" y="191068"/>
                </a:moveTo>
                <a:lnTo>
                  <a:pt x="327546" y="0"/>
                </a:lnTo>
                <a:lnTo>
                  <a:pt x="668740" y="245660"/>
                </a:lnTo>
                <a:lnTo>
                  <a:pt x="300251" y="423080"/>
                </a:lnTo>
                <a:lnTo>
                  <a:pt x="0" y="191068"/>
                </a:lnTo>
                <a:close/>
              </a:path>
            </a:pathLst>
          </a:custGeom>
          <a:solidFill>
            <a:schemeClr val="accent4">
              <a:alpha val="7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srgbClr val="FFFFFF"/>
              </a:solidFill>
            </a:endParaRPr>
          </a:p>
        </p:txBody>
      </p:sp>
      <p:sp>
        <p:nvSpPr>
          <p:cNvPr id="6" name="Freeform 5"/>
          <p:cNvSpPr/>
          <p:nvPr/>
        </p:nvSpPr>
        <p:spPr>
          <a:xfrm>
            <a:off x="3425588" y="1665027"/>
            <a:ext cx="1050878" cy="559558"/>
          </a:xfrm>
          <a:custGeom>
            <a:avLst/>
            <a:gdLst>
              <a:gd name="connsiteX0" fmla="*/ 368490 w 1050878"/>
              <a:gd name="connsiteY0" fmla="*/ 27295 h 559558"/>
              <a:gd name="connsiteX1" fmla="*/ 1050878 w 1050878"/>
              <a:gd name="connsiteY1" fmla="*/ 0 h 559558"/>
              <a:gd name="connsiteX2" fmla="*/ 0 w 1050878"/>
              <a:gd name="connsiteY2" fmla="*/ 559558 h 559558"/>
              <a:gd name="connsiteX3" fmla="*/ 13648 w 1050878"/>
              <a:gd name="connsiteY3" fmla="*/ 259307 h 559558"/>
              <a:gd name="connsiteX4" fmla="*/ 368490 w 1050878"/>
              <a:gd name="connsiteY4" fmla="*/ 27295 h 559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0878" h="559558">
                <a:moveTo>
                  <a:pt x="368490" y="27295"/>
                </a:moveTo>
                <a:lnTo>
                  <a:pt x="1050878" y="0"/>
                </a:lnTo>
                <a:lnTo>
                  <a:pt x="0" y="559558"/>
                </a:lnTo>
                <a:lnTo>
                  <a:pt x="13648" y="259307"/>
                </a:lnTo>
                <a:lnTo>
                  <a:pt x="368490" y="27295"/>
                </a:lnTo>
                <a:close/>
              </a:path>
            </a:pathLst>
          </a:custGeom>
          <a:solidFill>
            <a:schemeClr val="accent4">
              <a:alpha val="7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rtl="0"/>
            <a:endParaRPr lang="en-US">
              <a:solidFill>
                <a:srgbClr val="FFFFFF"/>
              </a:solidFill>
            </a:endParaRPr>
          </a:p>
        </p:txBody>
      </p:sp>
      <p:sp>
        <p:nvSpPr>
          <p:cNvPr id="7" name="Title 1"/>
          <p:cNvSpPr txBox="1">
            <a:spLocks/>
          </p:cNvSpPr>
          <p:nvPr/>
        </p:nvSpPr>
        <p:spPr>
          <a:xfrm>
            <a:off x="7362150" y="1323832"/>
            <a:ext cx="4109611" cy="462659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r>
              <a:rPr lang="fa-IR" sz="2400" dirty="0" err="1" smtClean="0">
                <a:solidFill>
                  <a:srgbClr val="A6B727"/>
                </a:solidFill>
                <a:cs typeface="B Homa" panose="00000400000000000000" pitchFamily="2" charset="-78"/>
              </a:rPr>
              <a:t>نورگیری</a:t>
            </a:r>
            <a:r>
              <a:rPr lang="fa-IR" sz="2400" dirty="0" smtClean="0">
                <a:solidFill>
                  <a:srgbClr val="A6B727"/>
                </a:solidFill>
                <a:cs typeface="B Homa" panose="00000400000000000000" pitchFamily="2" charset="-78"/>
              </a:rPr>
              <a:t> </a:t>
            </a:r>
            <a:r>
              <a:rPr lang="fa-IR" sz="2400" dirty="0" err="1" smtClean="0">
                <a:solidFill>
                  <a:srgbClr val="A6B727"/>
                </a:solidFill>
                <a:cs typeface="B Homa" panose="00000400000000000000" pitchFamily="2" charset="-78"/>
              </a:rPr>
              <a:t>بازشو</a:t>
            </a:r>
            <a:r>
              <a:rPr lang="fa-IR" sz="2400" dirty="0" smtClean="0">
                <a:solidFill>
                  <a:srgbClr val="A6B727"/>
                </a:solidFill>
                <a:cs typeface="B Homa" panose="00000400000000000000" pitchFamily="2" charset="-78"/>
              </a:rPr>
              <a:t> به ابعاد 4*4 در وسط هر سقف تعبیه شده که فقط با 4 عدد پیچ نگه داشته می شود که از بیرون به وسیله چسب </a:t>
            </a:r>
            <a:r>
              <a:rPr lang="fa-IR" sz="2400" dirty="0" err="1" smtClean="0">
                <a:solidFill>
                  <a:srgbClr val="A6B727"/>
                </a:solidFill>
                <a:cs typeface="B Homa" panose="00000400000000000000" pitchFamily="2" charset="-78"/>
              </a:rPr>
              <a:t>سیلیکونی</a:t>
            </a:r>
            <a:r>
              <a:rPr lang="fa-IR" sz="2400" dirty="0" smtClean="0">
                <a:solidFill>
                  <a:srgbClr val="A6B727"/>
                </a:solidFill>
                <a:cs typeface="B Homa" panose="00000400000000000000" pitchFamily="2" charset="-78"/>
              </a:rPr>
              <a:t> </a:t>
            </a:r>
            <a:r>
              <a:rPr lang="fa-IR" sz="2400" dirty="0" err="1" smtClean="0">
                <a:solidFill>
                  <a:srgbClr val="A6B727"/>
                </a:solidFill>
                <a:cs typeface="B Homa" panose="00000400000000000000" pitchFamily="2" charset="-78"/>
              </a:rPr>
              <a:t>درزگیری</a:t>
            </a:r>
            <a:r>
              <a:rPr lang="fa-IR" sz="2400" dirty="0" smtClean="0">
                <a:solidFill>
                  <a:srgbClr val="A6B727"/>
                </a:solidFill>
                <a:cs typeface="B Homa" panose="00000400000000000000" pitchFamily="2" charset="-78"/>
              </a:rPr>
              <a:t> شده است.</a:t>
            </a:r>
            <a:r>
              <a:rPr lang="fa-IR" sz="2400" dirty="0">
                <a:solidFill>
                  <a:srgbClr val="A6B727"/>
                </a:solidFill>
                <a:cs typeface="B Homa" panose="00000400000000000000" pitchFamily="2" charset="-78"/>
              </a:rPr>
              <a:t> </a:t>
            </a:r>
            <a:r>
              <a:rPr lang="fa-IR" sz="2400" dirty="0" smtClean="0">
                <a:solidFill>
                  <a:srgbClr val="A6B727"/>
                </a:solidFill>
                <a:cs typeface="B Homa" panose="00000400000000000000" pitchFamily="2" charset="-78"/>
              </a:rPr>
              <a:t>این </a:t>
            </a:r>
            <a:r>
              <a:rPr lang="fa-IR" sz="2400" dirty="0" err="1" smtClean="0">
                <a:solidFill>
                  <a:srgbClr val="A6B727"/>
                </a:solidFill>
                <a:cs typeface="B Homa" panose="00000400000000000000" pitchFamily="2" charset="-78"/>
              </a:rPr>
              <a:t>بازشو</a:t>
            </a:r>
            <a:r>
              <a:rPr lang="fa-IR" sz="2400" dirty="0" smtClean="0">
                <a:solidFill>
                  <a:srgbClr val="A6B727"/>
                </a:solidFill>
                <a:cs typeface="B Homa" panose="00000400000000000000" pitchFamily="2" charset="-78"/>
              </a:rPr>
              <a:t> علاوه بر </a:t>
            </a:r>
            <a:r>
              <a:rPr lang="fa-IR" sz="2400" dirty="0" err="1" smtClean="0">
                <a:solidFill>
                  <a:srgbClr val="A6B727"/>
                </a:solidFill>
                <a:cs typeface="B Homa" panose="00000400000000000000" pitchFamily="2" charset="-78"/>
              </a:rPr>
              <a:t>نورگیری</a:t>
            </a:r>
            <a:r>
              <a:rPr lang="fa-IR" sz="2400" dirty="0" smtClean="0">
                <a:solidFill>
                  <a:srgbClr val="A6B727"/>
                </a:solidFill>
                <a:cs typeface="B Homa" panose="00000400000000000000" pitchFamily="2" charset="-78"/>
              </a:rPr>
              <a:t> نقش تهویه هوا را نیز بر عهده دارد.</a:t>
            </a:r>
          </a:p>
          <a:p>
            <a:pPr algn="r" rtl="1"/>
            <a:endParaRPr lang="fa-IR" sz="2400" dirty="0">
              <a:solidFill>
                <a:srgbClr val="A6B727"/>
              </a:solidFill>
              <a:cs typeface="B Homa" panose="00000400000000000000" pitchFamily="2" charset="-78"/>
            </a:endParaRPr>
          </a:p>
          <a:p>
            <a:pPr algn="r" rtl="1"/>
            <a:r>
              <a:rPr lang="fa-IR" sz="2400" dirty="0" err="1" smtClean="0">
                <a:solidFill>
                  <a:srgbClr val="A6B727"/>
                </a:solidFill>
                <a:cs typeface="B Homa" panose="00000400000000000000" pitchFamily="2" charset="-78"/>
              </a:rPr>
              <a:t>نورگیری</a:t>
            </a:r>
            <a:r>
              <a:rPr lang="fa-IR" sz="2400" dirty="0" smtClean="0">
                <a:solidFill>
                  <a:srgbClr val="A6B727"/>
                </a:solidFill>
                <a:cs typeface="B Homa" panose="00000400000000000000" pitchFamily="2" charset="-78"/>
              </a:rPr>
              <a:t> ثابت نیز در دو گوشه هر سقف تعبیه شده که به همراه </a:t>
            </a:r>
            <a:r>
              <a:rPr lang="fa-IR" sz="2400" dirty="0" err="1" smtClean="0">
                <a:solidFill>
                  <a:srgbClr val="A6B727"/>
                </a:solidFill>
                <a:cs typeface="B Homa" panose="00000400000000000000" pitchFamily="2" charset="-78"/>
              </a:rPr>
              <a:t>نورگیر</a:t>
            </a:r>
            <a:r>
              <a:rPr lang="fa-IR" sz="2400" dirty="0" smtClean="0">
                <a:solidFill>
                  <a:srgbClr val="A6B727"/>
                </a:solidFill>
                <a:cs typeface="B Homa" panose="00000400000000000000" pitchFamily="2" charset="-78"/>
              </a:rPr>
              <a:t> سقف کناری، </a:t>
            </a:r>
            <a:r>
              <a:rPr lang="fa-IR" sz="2400" dirty="0" err="1" smtClean="0">
                <a:solidFill>
                  <a:srgbClr val="A6B727"/>
                </a:solidFill>
                <a:cs typeface="B Homa" panose="00000400000000000000" pitchFamily="2" charset="-78"/>
              </a:rPr>
              <a:t>نورگیری</a:t>
            </a:r>
            <a:r>
              <a:rPr lang="fa-IR" sz="2400" dirty="0" smtClean="0">
                <a:solidFill>
                  <a:srgbClr val="A6B727"/>
                </a:solidFill>
                <a:cs typeface="B Homa" panose="00000400000000000000" pitchFamily="2" charset="-78"/>
              </a:rPr>
              <a:t> بزرگتر می سازد.</a:t>
            </a:r>
          </a:p>
        </p:txBody>
      </p:sp>
    </p:spTree>
    <p:extLst>
      <p:ext uri="{BB962C8B-B14F-4D97-AF65-F5344CB8AC3E}">
        <p14:creationId xmlns:p14="http://schemas.microsoft.com/office/powerpoint/2010/main" val="29794974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9769" y="2530171"/>
            <a:ext cx="2703374" cy="382685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6325" y="2536783"/>
            <a:ext cx="2521567" cy="3801748"/>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990" y="2536783"/>
            <a:ext cx="2521567" cy="3801748"/>
          </a:xfrm>
          <a:prstGeom prst="rect">
            <a:avLst/>
          </a:prstGeom>
        </p:spPr>
      </p:pic>
      <p:sp>
        <p:nvSpPr>
          <p:cNvPr id="7" name="Title 1"/>
          <p:cNvSpPr txBox="1">
            <a:spLocks/>
          </p:cNvSpPr>
          <p:nvPr/>
        </p:nvSpPr>
        <p:spPr>
          <a:xfrm>
            <a:off x="805218" y="697593"/>
            <a:ext cx="10041480" cy="192043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r>
              <a:rPr lang="fa-IR" sz="2400" dirty="0" smtClean="0">
                <a:solidFill>
                  <a:srgbClr val="A53010"/>
                </a:solidFill>
                <a:cs typeface="B Homa" panose="00000400000000000000" pitchFamily="2" charset="-78"/>
              </a:rPr>
              <a:t>سقف این بنا متشکل از شبکه ی گسترده ای از تیرهای فلزی است و اتصالات در آن </a:t>
            </a:r>
            <a:r>
              <a:rPr lang="fa-IR" sz="2800" i="1" dirty="0" smtClean="0">
                <a:solidFill>
                  <a:srgbClr val="FF0000"/>
                </a:solidFill>
                <a:cs typeface="B Homa" panose="00000400000000000000" pitchFamily="2" charset="-78"/>
              </a:rPr>
              <a:t>مفصلی</a:t>
            </a:r>
            <a:r>
              <a:rPr lang="fa-IR" sz="2400" dirty="0" smtClean="0">
                <a:solidFill>
                  <a:srgbClr val="A53010"/>
                </a:solidFill>
                <a:cs typeface="B Homa" panose="00000400000000000000" pitchFamily="2" charset="-78"/>
              </a:rPr>
              <a:t> است تا در صورت انبساط یا انقباض در اعضا، </a:t>
            </a:r>
            <a:r>
              <a:rPr lang="fa-IR" sz="2400" dirty="0" err="1" smtClean="0">
                <a:solidFill>
                  <a:srgbClr val="A53010"/>
                </a:solidFill>
                <a:cs typeface="B Homa" panose="00000400000000000000" pitchFamily="2" charset="-78"/>
              </a:rPr>
              <a:t>تنشی</a:t>
            </a:r>
            <a:r>
              <a:rPr lang="fa-IR" sz="2400" dirty="0" smtClean="0">
                <a:solidFill>
                  <a:srgbClr val="A53010"/>
                </a:solidFill>
                <a:cs typeface="B Homa" panose="00000400000000000000" pitchFamily="2" charset="-78"/>
              </a:rPr>
              <a:t> بر سازه تحمیل نشود و سازه از خود نرمش نشان دهد.</a:t>
            </a:r>
            <a:endParaRPr lang="fa-IR" sz="1800" dirty="0" smtClean="0">
              <a:solidFill>
                <a:srgbClr val="A53010"/>
              </a:solidFill>
              <a:cs typeface="B Homa" panose="00000400000000000000" pitchFamily="2" charset="-78"/>
            </a:endParaRPr>
          </a:p>
        </p:txBody>
      </p:sp>
    </p:spTree>
    <p:extLst>
      <p:ext uri="{BB962C8B-B14F-4D97-AF65-F5344CB8AC3E}">
        <p14:creationId xmlns:p14="http://schemas.microsoft.com/office/powerpoint/2010/main" val="21890772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4013" y="832512"/>
            <a:ext cx="5353825" cy="5422907"/>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555" y="4105753"/>
            <a:ext cx="1076325" cy="2305050"/>
          </a:xfrm>
          <a:prstGeom prst="rect">
            <a:avLst/>
          </a:prstGeom>
          <a:ln>
            <a:solidFill>
              <a:schemeClr val="accent1"/>
            </a:solid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6856" y="4648678"/>
            <a:ext cx="1952625" cy="1762125"/>
          </a:xfrm>
          <a:prstGeom prst="rect">
            <a:avLst/>
          </a:prstGeom>
          <a:ln>
            <a:solidFill>
              <a:schemeClr val="accent1"/>
            </a:solidFill>
          </a:ln>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52420" y="971487"/>
            <a:ext cx="2219325" cy="2105025"/>
          </a:xfrm>
          <a:prstGeom prst="rect">
            <a:avLst/>
          </a:prstGeom>
          <a:ln>
            <a:solidFill>
              <a:schemeClr val="accent1"/>
            </a:solidFill>
          </a:ln>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40883" y="3376470"/>
            <a:ext cx="1333500" cy="1590675"/>
          </a:xfrm>
          <a:prstGeom prst="rect">
            <a:avLst/>
          </a:prstGeom>
          <a:ln>
            <a:solidFill>
              <a:schemeClr val="accent1"/>
            </a:solidFill>
          </a:ln>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87797" y="657722"/>
            <a:ext cx="2105025" cy="1809750"/>
          </a:xfrm>
          <a:prstGeom prst="rect">
            <a:avLst/>
          </a:prstGeom>
          <a:ln>
            <a:solidFill>
              <a:schemeClr val="accent1"/>
            </a:solidFill>
          </a:ln>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06468" y="4074046"/>
            <a:ext cx="2622561" cy="1412149"/>
          </a:xfrm>
          <a:prstGeom prst="rect">
            <a:avLst/>
          </a:prstGeom>
          <a:ln>
            <a:solidFill>
              <a:schemeClr val="accent1"/>
            </a:solidFill>
          </a:ln>
        </p:spPr>
      </p:pic>
      <p:pic>
        <p:nvPicPr>
          <p:cNvPr id="12" name="Picture 1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83606" y="2900636"/>
            <a:ext cx="1285875" cy="1162050"/>
          </a:xfrm>
          <a:prstGeom prst="rect">
            <a:avLst/>
          </a:prstGeom>
          <a:ln>
            <a:solidFill>
              <a:schemeClr val="accent1"/>
            </a:solidFill>
          </a:ln>
        </p:spPr>
      </p:pic>
      <p:cxnSp>
        <p:nvCxnSpPr>
          <p:cNvPr id="15" name="Straight Arrow Connector 14"/>
          <p:cNvCxnSpPr/>
          <p:nvPr/>
        </p:nvCxnSpPr>
        <p:spPr>
          <a:xfrm>
            <a:off x="2692822" y="1132764"/>
            <a:ext cx="2288611" cy="25930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3469481" y="3684896"/>
            <a:ext cx="1549516" cy="96378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5761115" y="3376470"/>
            <a:ext cx="1145353" cy="79533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flipV="1">
            <a:off x="6961061" y="3131105"/>
            <a:ext cx="3077184" cy="135900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1434880" y="4365333"/>
            <a:ext cx="2161121" cy="60181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6333791" y="1801504"/>
            <a:ext cx="2818629" cy="66596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9626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5966" r="15073"/>
          <a:stretch/>
        </p:blipFill>
        <p:spPr>
          <a:xfrm>
            <a:off x="6496334" y="2672619"/>
            <a:ext cx="3862316" cy="3714750"/>
          </a:xfrm>
          <a:prstGeom prst="rect">
            <a:avLst/>
          </a:prstGeom>
        </p:spPr>
      </p:pic>
      <p:sp>
        <p:nvSpPr>
          <p:cNvPr id="5" name="Title 1"/>
          <p:cNvSpPr txBox="1">
            <a:spLocks/>
          </p:cNvSpPr>
          <p:nvPr/>
        </p:nvSpPr>
        <p:spPr>
          <a:xfrm>
            <a:off x="6209731" y="588409"/>
            <a:ext cx="5084907" cy="192043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r>
              <a:rPr lang="fa-IR" sz="3200" dirty="0" err="1" smtClean="0">
                <a:solidFill>
                  <a:srgbClr val="A53010"/>
                </a:solidFill>
                <a:cs typeface="B Homa" panose="00000400000000000000" pitchFamily="2" charset="-78"/>
              </a:rPr>
              <a:t>دیتیل</a:t>
            </a:r>
            <a:r>
              <a:rPr lang="fa-IR" sz="3200" dirty="0" smtClean="0">
                <a:solidFill>
                  <a:srgbClr val="A53010"/>
                </a:solidFill>
                <a:cs typeface="B Homa" panose="00000400000000000000" pitchFamily="2" charset="-78"/>
              </a:rPr>
              <a:t> سقف</a:t>
            </a:r>
          </a:p>
          <a:p>
            <a:pPr algn="r" rtl="1"/>
            <a:r>
              <a:rPr lang="fa-IR" sz="2400" dirty="0" smtClean="0">
                <a:solidFill>
                  <a:srgbClr val="A53010"/>
                </a:solidFill>
                <a:cs typeface="B Homa" panose="00000400000000000000" pitchFamily="2" charset="-78"/>
              </a:rPr>
              <a:t>روی تیرهای سقف با عرشه ی فلزی پوشانده می شود و روی عرشه با </a:t>
            </a:r>
            <a:r>
              <a:rPr lang="fa-IR" sz="2400" dirty="0" err="1" smtClean="0">
                <a:solidFill>
                  <a:srgbClr val="A53010"/>
                </a:solidFill>
                <a:cs typeface="B Homa" panose="00000400000000000000" pitchFamily="2" charset="-78"/>
              </a:rPr>
              <a:t>غشایی</a:t>
            </a:r>
            <a:r>
              <a:rPr lang="fa-IR" sz="2400" dirty="0" smtClean="0">
                <a:solidFill>
                  <a:srgbClr val="A53010"/>
                </a:solidFill>
                <a:cs typeface="B Homa" panose="00000400000000000000" pitchFamily="2" charset="-78"/>
              </a:rPr>
              <a:t> از </a:t>
            </a:r>
            <a:r>
              <a:rPr lang="en-US" sz="2400" dirty="0" smtClean="0">
                <a:solidFill>
                  <a:srgbClr val="A53010"/>
                </a:solidFill>
                <a:cs typeface="B Homa" panose="00000400000000000000" pitchFamily="2" charset="-78"/>
              </a:rPr>
              <a:t>PVC</a:t>
            </a:r>
            <a:r>
              <a:rPr lang="fa-IR" sz="2400" dirty="0" smtClean="0">
                <a:solidFill>
                  <a:srgbClr val="A53010"/>
                </a:solidFill>
                <a:cs typeface="B Homa" panose="00000400000000000000" pitchFamily="2" charset="-78"/>
              </a:rPr>
              <a:t>.</a:t>
            </a:r>
          </a:p>
          <a:p>
            <a:pPr algn="r" rtl="1"/>
            <a:endParaRPr lang="fa-IR" sz="2400" dirty="0" smtClean="0">
              <a:solidFill>
                <a:srgbClr val="A53010"/>
              </a:solidFill>
              <a:cs typeface="B Homa" panose="00000400000000000000" pitchFamily="2" charset="-78"/>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5910" y="559558"/>
            <a:ext cx="4481012" cy="5690175"/>
          </a:xfrm>
          <a:prstGeom prst="rect">
            <a:avLst/>
          </a:prstGeom>
        </p:spPr>
      </p:pic>
    </p:spTree>
    <p:extLst>
      <p:ext uri="{BB962C8B-B14F-4D97-AF65-F5344CB8AC3E}">
        <p14:creationId xmlns:p14="http://schemas.microsoft.com/office/powerpoint/2010/main" val="6081327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290358" y="491518"/>
            <a:ext cx="9875520" cy="636104"/>
          </a:xfrm>
        </p:spPr>
        <p:txBody>
          <a:bodyPr>
            <a:normAutofit fontScale="90000"/>
          </a:bodyPr>
          <a:lstStyle/>
          <a:p>
            <a:pPr algn="r"/>
            <a:r>
              <a:rPr lang="fa-IR" sz="3600" dirty="0" smtClean="0">
                <a:cs typeface="B Homa" panose="00000400000000000000" pitchFamily="2" charset="-78"/>
              </a:rPr>
              <a:t>معرفی بنا</a:t>
            </a:r>
            <a:endParaRPr lang="en-US" sz="3600" dirty="0">
              <a:cs typeface="B Homa" panose="00000400000000000000" pitchFamily="2" charset="-78"/>
            </a:endParaRPr>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2305469" y="3326295"/>
            <a:ext cx="8087224" cy="3778250"/>
          </a:xfrm>
        </p:spPr>
      </p:pic>
      <p:sp>
        <p:nvSpPr>
          <p:cNvPr id="7" name="Title 1"/>
          <p:cNvSpPr txBox="1">
            <a:spLocks/>
          </p:cNvSpPr>
          <p:nvPr/>
        </p:nvSpPr>
        <p:spPr>
          <a:xfrm>
            <a:off x="662609" y="1086678"/>
            <a:ext cx="10885999" cy="223961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a:r>
              <a:rPr lang="fa-IR" sz="2400" dirty="0" smtClean="0">
                <a:solidFill>
                  <a:srgbClr val="A53010"/>
                </a:solidFill>
                <a:cs typeface="B Homa" panose="00000400000000000000" pitchFamily="2" charset="-78"/>
              </a:rPr>
              <a:t>مرکز پخش </a:t>
            </a:r>
            <a:r>
              <a:rPr lang="fa-IR" sz="2400" dirty="0" err="1" smtClean="0">
                <a:solidFill>
                  <a:srgbClr val="A53010"/>
                </a:solidFill>
                <a:cs typeface="B Homa" panose="00000400000000000000" pitchFamily="2" charset="-78"/>
              </a:rPr>
              <a:t>رنو</a:t>
            </a:r>
            <a:r>
              <a:rPr lang="fa-IR" sz="2400" dirty="0" smtClean="0">
                <a:solidFill>
                  <a:srgbClr val="A53010"/>
                </a:solidFill>
                <a:cs typeface="B Homa" panose="00000400000000000000" pitchFamily="2" charset="-78"/>
              </a:rPr>
              <a:t> در شهر </a:t>
            </a:r>
            <a:r>
              <a:rPr lang="fa-IR" sz="2400" dirty="0" err="1" smtClean="0">
                <a:solidFill>
                  <a:srgbClr val="A53010"/>
                </a:solidFill>
                <a:cs typeface="B Homa" panose="00000400000000000000" pitchFamily="2" charset="-78"/>
              </a:rPr>
              <a:t>سوئندن</a:t>
            </a:r>
            <a:r>
              <a:rPr lang="fa-IR" sz="2400" dirty="0" smtClean="0">
                <a:solidFill>
                  <a:srgbClr val="A53010"/>
                </a:solidFill>
                <a:cs typeface="B Homa" panose="00000400000000000000" pitchFamily="2" charset="-78"/>
              </a:rPr>
              <a:t> انگلستان واقع شده است.</a:t>
            </a:r>
          </a:p>
          <a:p>
            <a:pPr algn="r"/>
            <a:r>
              <a:rPr lang="fa-IR" sz="2400" dirty="0" smtClean="0">
                <a:solidFill>
                  <a:srgbClr val="A53010"/>
                </a:solidFill>
                <a:cs typeface="B Homa" panose="00000400000000000000" pitchFamily="2" charset="-78"/>
              </a:rPr>
              <a:t>معمار آن نورمن </a:t>
            </a:r>
            <a:r>
              <a:rPr lang="fa-IR" sz="2400" dirty="0" err="1" smtClean="0">
                <a:solidFill>
                  <a:srgbClr val="A53010"/>
                </a:solidFill>
                <a:cs typeface="B Homa" panose="00000400000000000000" pitchFamily="2" charset="-78"/>
              </a:rPr>
              <a:t>فاستر</a:t>
            </a:r>
            <a:r>
              <a:rPr lang="fa-IR" sz="2400" dirty="0" smtClean="0">
                <a:solidFill>
                  <a:srgbClr val="A53010"/>
                </a:solidFill>
                <a:cs typeface="B Homa" panose="00000400000000000000" pitchFamily="2" charset="-78"/>
              </a:rPr>
              <a:t> می باشد.</a:t>
            </a:r>
          </a:p>
          <a:p>
            <a:pPr algn="r"/>
            <a:r>
              <a:rPr lang="fa-IR" sz="2400" dirty="0" smtClean="0">
                <a:solidFill>
                  <a:srgbClr val="A53010"/>
                </a:solidFill>
                <a:cs typeface="B Homa" panose="00000400000000000000" pitchFamily="2" charset="-78"/>
              </a:rPr>
              <a:t>با زیربنایی حدود 24000 متر و در یک طبقه شامل </a:t>
            </a:r>
            <a:r>
              <a:rPr lang="fa-IR" sz="2400" dirty="0" err="1" smtClean="0">
                <a:solidFill>
                  <a:srgbClr val="A53010"/>
                </a:solidFill>
                <a:cs typeface="B Homa" panose="00000400000000000000" pitchFamily="2" charset="-78"/>
              </a:rPr>
              <a:t>فضاهایی</a:t>
            </a:r>
            <a:r>
              <a:rPr lang="fa-IR" sz="2400" dirty="0" smtClean="0">
                <a:solidFill>
                  <a:srgbClr val="A53010"/>
                </a:solidFill>
                <a:cs typeface="B Homa" panose="00000400000000000000" pitchFamily="2" charset="-78"/>
              </a:rPr>
              <a:t> از جمله انبار قطعات، امور اداری، نمایشگاه، آموزش برای خدمات پس از فروش و سالن غذاخوری برای کارکنان می باشد.</a:t>
            </a:r>
          </a:p>
          <a:p>
            <a:pPr algn="r"/>
            <a:r>
              <a:rPr lang="fa-IR" sz="2400" dirty="0" smtClean="0">
                <a:solidFill>
                  <a:srgbClr val="A53010"/>
                </a:solidFill>
                <a:cs typeface="B Homa" panose="00000400000000000000" pitchFamily="2" charset="-78"/>
              </a:rPr>
              <a:t>سازه ی اصلی آن کابلی است.</a:t>
            </a:r>
          </a:p>
          <a:p>
            <a:pPr algn="r"/>
            <a:r>
              <a:rPr lang="fa-IR" sz="2400" dirty="0" smtClean="0">
                <a:solidFill>
                  <a:srgbClr val="A53010"/>
                </a:solidFill>
                <a:cs typeface="B Homa" panose="00000400000000000000" pitchFamily="2" charset="-78"/>
              </a:rPr>
              <a:t>فرآیند ساخت آن از سال 1980 تا 1982 به طول انجامیده است.</a:t>
            </a:r>
          </a:p>
        </p:txBody>
      </p:sp>
    </p:spTree>
    <p:extLst>
      <p:ext uri="{BB962C8B-B14F-4D97-AF65-F5344CB8AC3E}">
        <p14:creationId xmlns:p14="http://schemas.microsoft.com/office/powerpoint/2010/main" val="636669345"/>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t="22160"/>
          <a:stretch/>
        </p:blipFill>
        <p:spPr>
          <a:xfrm>
            <a:off x="477672" y="3061572"/>
            <a:ext cx="6326853" cy="327210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7720" y="522510"/>
            <a:ext cx="5854890" cy="3883345"/>
          </a:xfrm>
          <a:prstGeom prst="rect">
            <a:avLst/>
          </a:prstGeom>
        </p:spPr>
      </p:pic>
    </p:spTree>
    <p:extLst>
      <p:ext uri="{BB962C8B-B14F-4D97-AF65-F5344CB8AC3E}">
        <p14:creationId xmlns:p14="http://schemas.microsoft.com/office/powerpoint/2010/main" val="16672165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955931" y="765832"/>
            <a:ext cx="1347856" cy="118579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r>
              <a:rPr lang="fa-IR" sz="3600" dirty="0" smtClean="0">
                <a:solidFill>
                  <a:srgbClr val="A53010"/>
                </a:solidFill>
                <a:cs typeface="B Homa" panose="00000400000000000000" pitchFamily="2" charset="-78"/>
              </a:rPr>
              <a:t>مآخذ</a:t>
            </a:r>
            <a:endParaRPr lang="fa-IR" sz="2800" dirty="0" smtClean="0">
              <a:solidFill>
                <a:srgbClr val="A53010"/>
              </a:solidFill>
              <a:cs typeface="B Homa" panose="00000400000000000000" pitchFamily="2" charset="-78"/>
            </a:endParaRPr>
          </a:p>
        </p:txBody>
      </p:sp>
      <p:sp>
        <p:nvSpPr>
          <p:cNvPr id="6" name="Title 1"/>
          <p:cNvSpPr txBox="1">
            <a:spLocks/>
          </p:cNvSpPr>
          <p:nvPr/>
        </p:nvSpPr>
        <p:spPr>
          <a:xfrm>
            <a:off x="929390" y="1951630"/>
            <a:ext cx="7451315" cy="2620370"/>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rtl="1"/>
            <a:endParaRPr lang="en-US" sz="3600" dirty="0" smtClean="0">
              <a:solidFill>
                <a:srgbClr val="A53010"/>
              </a:solidFill>
              <a:hlinkClick r:id="rId2"/>
            </a:endParaRPr>
          </a:p>
          <a:p>
            <a:pPr rtl="1"/>
            <a:r>
              <a:rPr lang="en-US" sz="2800" dirty="0" smtClean="0">
                <a:solidFill>
                  <a:srgbClr val="A53010"/>
                </a:solidFill>
                <a:hlinkClick r:id="rId2"/>
              </a:rPr>
              <a:t>www.fosterandpartners.com</a:t>
            </a:r>
            <a:endParaRPr lang="en-US" sz="2800" dirty="0" smtClean="0">
              <a:solidFill>
                <a:srgbClr val="A53010"/>
              </a:solidFill>
            </a:endParaRPr>
          </a:p>
          <a:p>
            <a:pPr rtl="1"/>
            <a:endParaRPr lang="en-US" sz="3600" dirty="0">
              <a:solidFill>
                <a:srgbClr val="A53010"/>
              </a:solidFill>
              <a:cs typeface="B Homa" panose="00000400000000000000" pitchFamily="2" charset="-78"/>
            </a:endParaRPr>
          </a:p>
          <a:p>
            <a:pPr rtl="1"/>
            <a:r>
              <a:rPr lang="en-US" sz="2800" dirty="0" smtClean="0">
                <a:solidFill>
                  <a:srgbClr val="A53010"/>
                </a:solidFill>
                <a:hlinkClick r:id="rId3"/>
              </a:rPr>
              <a:t>architecturalguidance.blogspot.com</a:t>
            </a:r>
            <a:endParaRPr lang="en-US" sz="2800" dirty="0" smtClean="0">
              <a:solidFill>
                <a:srgbClr val="A53010"/>
              </a:solidFill>
            </a:endParaRPr>
          </a:p>
          <a:p>
            <a:pPr rtl="1"/>
            <a:endParaRPr lang="en-US" sz="2800" dirty="0">
              <a:solidFill>
                <a:srgbClr val="A53010"/>
              </a:solidFill>
              <a:cs typeface="B Homa" panose="00000400000000000000" pitchFamily="2" charset="-78"/>
            </a:endParaRPr>
          </a:p>
          <a:p>
            <a:pPr rtl="1"/>
            <a:r>
              <a:rPr lang="en-US" sz="2800" dirty="0" smtClean="0">
                <a:solidFill>
                  <a:srgbClr val="A53010"/>
                </a:solidFill>
                <a:hlinkClick r:id="rId4"/>
              </a:rPr>
              <a:t>www.swindonweb.com</a:t>
            </a:r>
            <a:endParaRPr lang="en-US" sz="2800" dirty="0" smtClean="0">
              <a:solidFill>
                <a:srgbClr val="A53010"/>
              </a:solidFill>
            </a:endParaRPr>
          </a:p>
          <a:p>
            <a:pPr rtl="1"/>
            <a:endParaRPr lang="en-US" sz="2800" dirty="0">
              <a:solidFill>
                <a:srgbClr val="A53010"/>
              </a:solidFill>
              <a:cs typeface="B Homa" panose="00000400000000000000" pitchFamily="2" charset="-78"/>
            </a:endParaRPr>
          </a:p>
          <a:p>
            <a:pPr rtl="1"/>
            <a:r>
              <a:rPr lang="en-US" sz="2800" dirty="0">
                <a:solidFill>
                  <a:srgbClr val="A53010"/>
                </a:solidFill>
                <a:hlinkClick r:id="rId5"/>
              </a:rPr>
              <a:t>http://www.fgg.uni-lj.si</a:t>
            </a:r>
            <a:endParaRPr lang="fa-IR" sz="2800" dirty="0" smtClean="0">
              <a:solidFill>
                <a:srgbClr val="A53010"/>
              </a:solidFill>
              <a:cs typeface="B Homa" panose="00000400000000000000" pitchFamily="2" charset="-78"/>
            </a:endParaRPr>
          </a:p>
        </p:txBody>
      </p:sp>
    </p:spTree>
    <p:extLst>
      <p:ext uri="{BB962C8B-B14F-4D97-AF65-F5344CB8AC3E}">
        <p14:creationId xmlns:p14="http://schemas.microsoft.com/office/powerpoint/2010/main" val="1409419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3880" b="14082"/>
          <a:stretch/>
        </p:blipFill>
        <p:spPr>
          <a:xfrm>
            <a:off x="409433" y="430433"/>
            <a:ext cx="11300346" cy="6024957"/>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73959" t="35685" r="6116" b="35912"/>
          <a:stretch/>
        </p:blipFill>
        <p:spPr>
          <a:xfrm>
            <a:off x="8338782" y="846161"/>
            <a:ext cx="2879678" cy="2893325"/>
          </a:xfrm>
          <a:prstGeom prst="rect">
            <a:avLst/>
          </a:prstGeom>
        </p:spPr>
      </p:pic>
    </p:spTree>
    <p:extLst>
      <p:ext uri="{BB962C8B-B14F-4D97-AF65-F5344CB8AC3E}">
        <p14:creationId xmlns:p14="http://schemas.microsoft.com/office/powerpoint/2010/main" val="19599564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6734" y="682387"/>
            <a:ext cx="4148420" cy="539769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5896" y="941695"/>
            <a:ext cx="5600700" cy="3714750"/>
          </a:xfrm>
          <a:prstGeom prst="rect">
            <a:avLst/>
          </a:prstGeom>
        </p:spPr>
      </p:pic>
    </p:spTree>
    <p:extLst>
      <p:ext uri="{BB962C8B-B14F-4D97-AF65-F5344CB8AC3E}">
        <p14:creationId xmlns:p14="http://schemas.microsoft.com/office/powerpoint/2010/main" val="7320734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086901" y="1202188"/>
            <a:ext cx="5461707" cy="285119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a:r>
              <a:rPr lang="fa-IR" sz="2400" dirty="0" smtClean="0">
                <a:solidFill>
                  <a:srgbClr val="A53010"/>
                </a:solidFill>
                <a:cs typeface="B Homa" panose="00000400000000000000" pitchFamily="2" charset="-78"/>
              </a:rPr>
              <a:t>طراحی چیزی که از </a:t>
            </a:r>
            <a:r>
              <a:rPr lang="fa-IR" sz="2400" dirty="0" err="1" smtClean="0">
                <a:solidFill>
                  <a:srgbClr val="A53010"/>
                </a:solidFill>
                <a:cs typeface="B Homa" panose="00000400000000000000" pitchFamily="2" charset="-78"/>
              </a:rPr>
              <a:t>فاستر</a:t>
            </a:r>
            <a:r>
              <a:rPr lang="fa-IR" sz="2400" dirty="0" smtClean="0">
                <a:solidFill>
                  <a:srgbClr val="A53010"/>
                </a:solidFill>
                <a:cs typeface="B Homa" panose="00000400000000000000" pitchFamily="2" charset="-78"/>
              </a:rPr>
              <a:t> خواسته شده بود کار آسانی به نظر </a:t>
            </a:r>
            <a:r>
              <a:rPr lang="fa-IR" sz="2400" dirty="0" err="1" smtClean="0">
                <a:solidFill>
                  <a:srgbClr val="A53010"/>
                </a:solidFill>
                <a:cs typeface="B Homa" panose="00000400000000000000" pitchFamily="2" charset="-78"/>
              </a:rPr>
              <a:t>نمی</a:t>
            </a:r>
            <a:r>
              <a:rPr lang="fa-IR" sz="2400" dirty="0" smtClean="0">
                <a:solidFill>
                  <a:srgbClr val="A53010"/>
                </a:solidFill>
                <a:cs typeface="B Homa" panose="00000400000000000000" pitchFamily="2" charset="-78"/>
              </a:rPr>
              <a:t> رسید. در ابتدا خواسته ی کارفرما بسیار هزینه بردار بود. به او گفته شده بود که یک « مرکز پخش» برای ماشین های </a:t>
            </a:r>
            <a:r>
              <a:rPr lang="fa-IR" sz="2400" dirty="0" err="1" smtClean="0">
                <a:solidFill>
                  <a:srgbClr val="A53010"/>
                </a:solidFill>
                <a:cs typeface="B Homa" panose="00000400000000000000" pitchFamily="2" charset="-78"/>
              </a:rPr>
              <a:t>رنو</a:t>
            </a:r>
            <a:r>
              <a:rPr lang="fa-IR" sz="2400" dirty="0" smtClean="0">
                <a:solidFill>
                  <a:srgbClr val="A53010"/>
                </a:solidFill>
                <a:cs typeface="B Homa" panose="00000400000000000000" pitchFamily="2" charset="-78"/>
              </a:rPr>
              <a:t> طراحی کند که دارای </a:t>
            </a:r>
            <a:r>
              <a:rPr lang="fa-IR" sz="2400" dirty="0" smtClean="0">
                <a:solidFill>
                  <a:srgbClr val="728653">
                    <a:lumMod val="75000"/>
                  </a:srgbClr>
                </a:solidFill>
                <a:cs typeface="B Homa" panose="00000400000000000000" pitchFamily="2" charset="-78"/>
              </a:rPr>
              <a:t>انعطاف پذیری </a:t>
            </a:r>
            <a:r>
              <a:rPr lang="fa-IR" sz="2400" dirty="0" smtClean="0">
                <a:solidFill>
                  <a:srgbClr val="A53010"/>
                </a:solidFill>
                <a:cs typeface="B Homa" panose="00000400000000000000" pitchFamily="2" charset="-78"/>
              </a:rPr>
              <a:t>در داخل باشد و </a:t>
            </a:r>
            <a:r>
              <a:rPr lang="fa-IR" sz="2400" dirty="0">
                <a:solidFill>
                  <a:srgbClr val="728653">
                    <a:lumMod val="75000"/>
                  </a:srgbClr>
                </a:solidFill>
                <a:cs typeface="B Homa" panose="00000400000000000000" pitchFamily="2" charset="-78"/>
              </a:rPr>
              <a:t>محدودیت های مالی </a:t>
            </a:r>
            <a:r>
              <a:rPr lang="fa-IR" sz="2400" dirty="0" smtClean="0">
                <a:solidFill>
                  <a:srgbClr val="A53010"/>
                </a:solidFill>
                <a:cs typeface="B Homa" panose="00000400000000000000" pitchFamily="2" charset="-78"/>
              </a:rPr>
              <a:t>نیز مورد توجه قرار گیرد. همچنین باید دارای </a:t>
            </a:r>
            <a:r>
              <a:rPr lang="fa-IR" sz="2400" dirty="0" smtClean="0">
                <a:solidFill>
                  <a:srgbClr val="728653">
                    <a:lumMod val="75000"/>
                  </a:srgbClr>
                </a:solidFill>
                <a:cs typeface="B Homa" panose="00000400000000000000" pitchFamily="2" charset="-78"/>
              </a:rPr>
              <a:t>قابلیت گسترش </a:t>
            </a:r>
            <a:r>
              <a:rPr lang="fa-IR" sz="2400" dirty="0" smtClean="0">
                <a:solidFill>
                  <a:srgbClr val="A53010"/>
                </a:solidFill>
                <a:cs typeface="B Homa" panose="00000400000000000000" pitchFamily="2" charset="-78"/>
              </a:rPr>
              <a:t>در آینده باشد.</a:t>
            </a:r>
            <a:endParaRPr lang="en-US" sz="2400" dirty="0" smtClean="0">
              <a:solidFill>
                <a:srgbClr val="A53010"/>
              </a:solidFill>
              <a:cs typeface="B Homa" panose="00000400000000000000" pitchFamily="2" charset="-78"/>
            </a:endParaRPr>
          </a:p>
          <a:p>
            <a:pPr algn="r"/>
            <a:r>
              <a:rPr lang="fa-IR" sz="2400" dirty="0" smtClean="0">
                <a:solidFill>
                  <a:srgbClr val="A53010"/>
                </a:solidFill>
                <a:cs typeface="B Homa" panose="00000400000000000000" pitchFamily="2" charset="-78"/>
              </a:rPr>
              <a:t>طرح می باید </a:t>
            </a:r>
            <a:r>
              <a:rPr lang="fa-IR" sz="2400" dirty="0" smtClean="0">
                <a:solidFill>
                  <a:srgbClr val="728653">
                    <a:lumMod val="75000"/>
                  </a:srgbClr>
                </a:solidFill>
                <a:cs typeface="B Homa" panose="00000400000000000000" pitchFamily="2" charset="-78"/>
              </a:rPr>
              <a:t>تصویری شاخص </a:t>
            </a:r>
            <a:r>
              <a:rPr lang="fa-IR" sz="2400" dirty="0" smtClean="0">
                <a:solidFill>
                  <a:srgbClr val="A53010"/>
                </a:solidFill>
                <a:cs typeface="B Homa" panose="00000400000000000000" pitchFamily="2" charset="-78"/>
              </a:rPr>
              <a:t>و متحد باشد.</a:t>
            </a:r>
          </a:p>
          <a:p>
            <a:pPr algn="r"/>
            <a:endParaRPr lang="fa-IR" sz="2400" dirty="0" smtClean="0">
              <a:solidFill>
                <a:srgbClr val="A53010"/>
              </a:solidFill>
              <a:cs typeface="B Homa" panose="00000400000000000000" pitchFamily="2" charset="-78"/>
            </a:endParaRPr>
          </a:p>
        </p:txBody>
      </p:sp>
      <p:sp>
        <p:nvSpPr>
          <p:cNvPr id="6" name="Title 1"/>
          <p:cNvSpPr>
            <a:spLocks noGrp="1"/>
          </p:cNvSpPr>
          <p:nvPr>
            <p:ph type="title"/>
          </p:nvPr>
        </p:nvSpPr>
        <p:spPr>
          <a:xfrm>
            <a:off x="1673088" y="450574"/>
            <a:ext cx="9875520" cy="636104"/>
          </a:xfrm>
        </p:spPr>
        <p:txBody>
          <a:bodyPr>
            <a:normAutofit fontScale="90000"/>
          </a:bodyPr>
          <a:lstStyle/>
          <a:p>
            <a:pPr algn="r"/>
            <a:r>
              <a:rPr lang="fa-IR" sz="3600" dirty="0" smtClean="0">
                <a:cs typeface="B Homa" panose="00000400000000000000" pitchFamily="2" charset="-78"/>
              </a:rPr>
              <a:t>روند طراحی و ساخت</a:t>
            </a:r>
            <a:endParaRPr lang="en-US" sz="3600" dirty="0">
              <a:cs typeface="B Homa" panose="00000400000000000000" pitchFamily="2" charset="-78"/>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839" r="37046"/>
          <a:stretch/>
        </p:blipFill>
        <p:spPr>
          <a:xfrm>
            <a:off x="545910" y="477869"/>
            <a:ext cx="5431809" cy="5800101"/>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78721" y="3920889"/>
            <a:ext cx="4121624" cy="2576015"/>
          </a:xfrm>
          <a:prstGeom prst="rect">
            <a:avLst/>
          </a:prstGeom>
        </p:spPr>
      </p:pic>
    </p:spTree>
    <p:extLst>
      <p:ext uri="{BB962C8B-B14F-4D97-AF65-F5344CB8AC3E}">
        <p14:creationId xmlns:p14="http://schemas.microsoft.com/office/powerpoint/2010/main" val="3708984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73088" y="450574"/>
            <a:ext cx="9875520" cy="636104"/>
          </a:xfrm>
        </p:spPr>
        <p:txBody>
          <a:bodyPr>
            <a:normAutofit fontScale="90000"/>
          </a:bodyPr>
          <a:lstStyle/>
          <a:p>
            <a:pPr algn="r"/>
            <a:r>
              <a:rPr lang="fa-IR" sz="3600" dirty="0" smtClean="0">
                <a:cs typeface="B Homa" panose="00000400000000000000" pitchFamily="2" charset="-78"/>
              </a:rPr>
              <a:t>روند طراحی و ساخت</a:t>
            </a:r>
            <a:endParaRPr lang="en-US" sz="3600" dirty="0">
              <a:cs typeface="B Homa" panose="00000400000000000000" pitchFamily="2" charset="-78"/>
            </a:endParaRPr>
          </a:p>
        </p:txBody>
      </p:sp>
      <p:sp>
        <p:nvSpPr>
          <p:cNvPr id="5" name="Title 1"/>
          <p:cNvSpPr txBox="1">
            <a:spLocks/>
          </p:cNvSpPr>
          <p:nvPr/>
        </p:nvSpPr>
        <p:spPr>
          <a:xfrm>
            <a:off x="7615450" y="1229484"/>
            <a:ext cx="3933157" cy="500754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a:r>
              <a:rPr lang="fa-IR" sz="3200" dirty="0" smtClean="0">
                <a:solidFill>
                  <a:srgbClr val="A53010"/>
                </a:solidFill>
                <a:cs typeface="B Homa" panose="00000400000000000000" pitchFamily="2" charset="-78"/>
              </a:rPr>
              <a:t>سایت</a:t>
            </a:r>
            <a:endParaRPr lang="fa-IR" sz="2400" dirty="0" smtClean="0">
              <a:solidFill>
                <a:srgbClr val="A53010"/>
              </a:solidFill>
              <a:cs typeface="B Homa" panose="00000400000000000000" pitchFamily="2" charset="-78"/>
            </a:endParaRPr>
          </a:p>
          <a:p>
            <a:pPr algn="r"/>
            <a:r>
              <a:rPr lang="fa-IR" sz="2400" dirty="0" smtClean="0">
                <a:solidFill>
                  <a:srgbClr val="A53010"/>
                </a:solidFill>
                <a:cs typeface="B Homa" panose="00000400000000000000" pitchFamily="2" charset="-78"/>
              </a:rPr>
              <a:t>- شکل غیر طبیعی 6/5 هکتاری سایت</a:t>
            </a:r>
            <a:endParaRPr lang="fa-IR" sz="2400" dirty="0">
              <a:solidFill>
                <a:srgbClr val="A53010"/>
              </a:solidFill>
              <a:cs typeface="B Homa" panose="00000400000000000000" pitchFamily="2" charset="-78"/>
            </a:endParaRPr>
          </a:p>
          <a:p>
            <a:pPr algn="r"/>
            <a:r>
              <a:rPr lang="fa-IR" sz="2400" dirty="0" smtClean="0">
                <a:solidFill>
                  <a:srgbClr val="A53010"/>
                </a:solidFill>
                <a:cs typeface="B Homa" panose="00000400000000000000" pitchFamily="2" charset="-78"/>
              </a:rPr>
              <a:t>- نقطه دسترسی (ورودی) غیرقابل تغییر</a:t>
            </a:r>
          </a:p>
          <a:p>
            <a:pPr algn="r"/>
            <a:r>
              <a:rPr lang="fa-IR" sz="2400" dirty="0" smtClean="0">
                <a:solidFill>
                  <a:srgbClr val="A53010"/>
                </a:solidFill>
                <a:cs typeface="B Homa" panose="00000400000000000000" pitchFamily="2" charset="-78"/>
              </a:rPr>
              <a:t>- مسیرهای جنوبی که در شکل سایت موثرند.</a:t>
            </a:r>
          </a:p>
          <a:p>
            <a:pPr algn="r"/>
            <a:endParaRPr lang="fa-IR" sz="2400" dirty="0" smtClean="0">
              <a:solidFill>
                <a:srgbClr val="A53010"/>
              </a:solidFill>
              <a:cs typeface="B Homa" panose="00000400000000000000" pitchFamily="2" charset="-78"/>
            </a:endParaRPr>
          </a:p>
          <a:p>
            <a:pPr algn="r"/>
            <a:r>
              <a:rPr lang="fa-IR" sz="3200" dirty="0" err="1">
                <a:solidFill>
                  <a:srgbClr val="A53010"/>
                </a:solidFill>
                <a:cs typeface="B Homa" panose="00000400000000000000" pitchFamily="2" charset="-78"/>
              </a:rPr>
              <a:t>کانسپت</a:t>
            </a:r>
            <a:endParaRPr lang="fa-IR" sz="3200" dirty="0">
              <a:solidFill>
                <a:srgbClr val="A53010"/>
              </a:solidFill>
              <a:cs typeface="B Homa" panose="00000400000000000000" pitchFamily="2" charset="-78"/>
            </a:endParaRPr>
          </a:p>
          <a:p>
            <a:pPr algn="r"/>
            <a:r>
              <a:rPr lang="fa-IR" sz="2400" dirty="0" smtClean="0">
                <a:solidFill>
                  <a:srgbClr val="A53010"/>
                </a:solidFill>
                <a:cs typeface="B Homa" panose="00000400000000000000" pitchFamily="2" charset="-78"/>
              </a:rPr>
              <a:t>- </a:t>
            </a:r>
            <a:r>
              <a:rPr lang="fa-IR" sz="2400" dirty="0" err="1" smtClean="0">
                <a:solidFill>
                  <a:srgbClr val="A53010"/>
                </a:solidFill>
                <a:cs typeface="B Homa" panose="00000400000000000000" pitchFamily="2" charset="-78"/>
              </a:rPr>
              <a:t>مدولار</a:t>
            </a:r>
            <a:r>
              <a:rPr lang="fa-IR" sz="2400" dirty="0" smtClean="0">
                <a:solidFill>
                  <a:srgbClr val="A53010"/>
                </a:solidFill>
                <a:cs typeface="B Homa" panose="00000400000000000000" pitchFamily="2" charset="-78"/>
              </a:rPr>
              <a:t> بودن فضا</a:t>
            </a:r>
          </a:p>
          <a:p>
            <a:pPr algn="r"/>
            <a:r>
              <a:rPr lang="fa-IR" sz="2400" dirty="0" smtClean="0">
                <a:solidFill>
                  <a:srgbClr val="A53010"/>
                </a:solidFill>
                <a:cs typeface="B Homa" panose="00000400000000000000" pitchFamily="2" charset="-78"/>
              </a:rPr>
              <a:t>- قابلیت اتصال به هم برای ایجاد فضای بزرگتر</a:t>
            </a:r>
          </a:p>
          <a:p>
            <a:pPr algn="r"/>
            <a:r>
              <a:rPr lang="fa-IR" sz="2400" dirty="0" smtClean="0">
                <a:solidFill>
                  <a:srgbClr val="A53010"/>
                </a:solidFill>
                <a:cs typeface="B Homa" panose="00000400000000000000" pitchFamily="2" charset="-78"/>
              </a:rPr>
              <a:t>- قابلیت گسترش در طول زمان</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917" y="1173708"/>
            <a:ext cx="6996053" cy="4640239"/>
          </a:xfrm>
          <a:prstGeom prst="rect">
            <a:avLst/>
          </a:prstGeom>
        </p:spPr>
      </p:pic>
    </p:spTree>
    <p:extLst>
      <p:ext uri="{BB962C8B-B14F-4D97-AF65-F5344CB8AC3E}">
        <p14:creationId xmlns:p14="http://schemas.microsoft.com/office/powerpoint/2010/main" val="13041603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73088" y="450574"/>
            <a:ext cx="9875520" cy="636104"/>
          </a:xfrm>
        </p:spPr>
        <p:txBody>
          <a:bodyPr>
            <a:normAutofit fontScale="90000"/>
          </a:bodyPr>
          <a:lstStyle/>
          <a:p>
            <a:pPr algn="r"/>
            <a:r>
              <a:rPr lang="fa-IR" sz="3600" dirty="0" smtClean="0">
                <a:cs typeface="B Homa" panose="00000400000000000000" pitchFamily="2" charset="-78"/>
              </a:rPr>
              <a:t>روند طراحی و ساخت</a:t>
            </a:r>
            <a:endParaRPr lang="en-US" sz="3600" dirty="0">
              <a:cs typeface="B Homa" panose="00000400000000000000" pitchFamily="2" charset="-78"/>
            </a:endParaRPr>
          </a:p>
        </p:txBody>
      </p:sp>
      <p:sp>
        <p:nvSpPr>
          <p:cNvPr id="5" name="Title 1"/>
          <p:cNvSpPr txBox="1">
            <a:spLocks/>
          </p:cNvSpPr>
          <p:nvPr/>
        </p:nvSpPr>
        <p:spPr>
          <a:xfrm>
            <a:off x="6864825" y="1420555"/>
            <a:ext cx="4683784" cy="500754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a:lstStyle>
          <a:p>
            <a:pPr algn="r" rtl="1">
              <a:lnSpc>
                <a:spcPct val="150000"/>
              </a:lnSpc>
            </a:pPr>
            <a:r>
              <a:rPr lang="fa-IR" sz="3200" dirty="0" smtClean="0">
                <a:solidFill>
                  <a:srgbClr val="A53010"/>
                </a:solidFill>
                <a:cs typeface="B Homa" panose="00000400000000000000" pitchFamily="2" charset="-78"/>
              </a:rPr>
              <a:t>ساختار های متداول تا آن زمان</a:t>
            </a:r>
          </a:p>
          <a:p>
            <a:pPr algn="r" rtl="1">
              <a:lnSpc>
                <a:spcPct val="100000"/>
              </a:lnSpc>
            </a:pPr>
            <a:r>
              <a:rPr lang="fa-IR" sz="2800" dirty="0" smtClean="0">
                <a:solidFill>
                  <a:srgbClr val="A53010"/>
                </a:solidFill>
                <a:cs typeface="B Homa" panose="00000400000000000000" pitchFamily="2" charset="-78"/>
              </a:rPr>
              <a:t>مزایا: </a:t>
            </a:r>
          </a:p>
          <a:p>
            <a:pPr marL="457200" indent="-457200" algn="r" rtl="1">
              <a:lnSpc>
                <a:spcPct val="100000"/>
              </a:lnSpc>
              <a:buFont typeface="Arial" panose="020B0604020202020204" pitchFamily="34" charset="0"/>
              <a:buChar char="•"/>
            </a:pPr>
            <a:r>
              <a:rPr lang="fa-IR" sz="2800" dirty="0" smtClean="0">
                <a:solidFill>
                  <a:srgbClr val="728653">
                    <a:lumMod val="75000"/>
                  </a:srgbClr>
                </a:solidFill>
                <a:cs typeface="B Homa" panose="00000400000000000000" pitchFamily="2" charset="-78"/>
              </a:rPr>
              <a:t>آشنا و آزموده شده</a:t>
            </a:r>
          </a:p>
          <a:p>
            <a:pPr algn="r" rtl="1">
              <a:lnSpc>
                <a:spcPct val="100000"/>
              </a:lnSpc>
            </a:pPr>
            <a:r>
              <a:rPr lang="fa-IR" sz="2800" dirty="0" smtClean="0">
                <a:solidFill>
                  <a:srgbClr val="92AA4C">
                    <a:lumMod val="75000"/>
                  </a:srgbClr>
                </a:solidFill>
                <a:cs typeface="B Homa" panose="00000400000000000000" pitchFamily="2" charset="-78"/>
              </a:rPr>
              <a:t>معایب:</a:t>
            </a:r>
          </a:p>
          <a:p>
            <a:pPr marL="457200" indent="-457200" algn="r" rtl="1">
              <a:lnSpc>
                <a:spcPct val="100000"/>
              </a:lnSpc>
              <a:buFont typeface="Arial" panose="020B0604020202020204" pitchFamily="34" charset="0"/>
              <a:buChar char="•"/>
            </a:pPr>
            <a:r>
              <a:rPr lang="fa-IR" sz="2800" dirty="0" smtClean="0">
                <a:solidFill>
                  <a:srgbClr val="728653">
                    <a:lumMod val="75000"/>
                  </a:srgbClr>
                </a:solidFill>
                <a:cs typeface="B Homa" panose="00000400000000000000" pitchFamily="2" charset="-78"/>
              </a:rPr>
              <a:t>غیرقابل انعطاف برای تغییر یا گسترش</a:t>
            </a:r>
          </a:p>
          <a:p>
            <a:pPr marL="342900" indent="-342900" algn="r" rtl="1">
              <a:lnSpc>
                <a:spcPct val="100000"/>
              </a:lnSpc>
              <a:buFont typeface="Arial" panose="020B0604020202020204" pitchFamily="34" charset="0"/>
              <a:buChar char="•"/>
            </a:pPr>
            <a:r>
              <a:rPr lang="fa-IR" sz="2800" dirty="0" smtClean="0">
                <a:solidFill>
                  <a:srgbClr val="728653">
                    <a:lumMod val="75000"/>
                  </a:srgbClr>
                </a:solidFill>
                <a:cs typeface="B Homa" panose="00000400000000000000" pitchFamily="2" charset="-78"/>
              </a:rPr>
              <a:t>زشت</a:t>
            </a:r>
          </a:p>
          <a:p>
            <a:pPr marL="342900" indent="-342900" algn="r" rtl="1">
              <a:lnSpc>
                <a:spcPct val="100000"/>
              </a:lnSpc>
              <a:buFont typeface="Arial" panose="020B0604020202020204" pitchFamily="34" charset="0"/>
              <a:buChar char="•"/>
            </a:pPr>
            <a:r>
              <a:rPr lang="fa-IR" sz="2800" dirty="0" smtClean="0">
                <a:solidFill>
                  <a:srgbClr val="728653">
                    <a:lumMod val="75000"/>
                  </a:srgbClr>
                </a:solidFill>
                <a:cs typeface="B Homa" panose="00000400000000000000" pitchFamily="2" charset="-78"/>
              </a:rPr>
              <a:t>ناکارآمد</a:t>
            </a:r>
          </a:p>
          <a:p>
            <a:pPr marL="342900" indent="-342900" algn="r" rtl="1">
              <a:lnSpc>
                <a:spcPct val="100000"/>
              </a:lnSpc>
              <a:buFont typeface="Arial" panose="020B0604020202020204" pitchFamily="34" charset="0"/>
              <a:buChar char="•"/>
            </a:pPr>
            <a:r>
              <a:rPr lang="fa-IR" sz="2800" dirty="0" smtClean="0">
                <a:solidFill>
                  <a:srgbClr val="728653">
                    <a:lumMod val="75000"/>
                  </a:srgbClr>
                </a:solidFill>
                <a:cs typeface="B Homa" panose="00000400000000000000" pitchFamily="2" charset="-78"/>
              </a:rPr>
              <a:t>تصویر نامناسب</a:t>
            </a:r>
          </a:p>
          <a:p>
            <a:pPr marL="342900" indent="-342900" algn="r" rtl="1">
              <a:lnSpc>
                <a:spcPct val="100000"/>
              </a:lnSpc>
              <a:buFont typeface="Arial" panose="020B0604020202020204" pitchFamily="34" charset="0"/>
              <a:buChar char="•"/>
            </a:pPr>
            <a:r>
              <a:rPr lang="fa-IR" sz="2800" dirty="0" smtClean="0">
                <a:solidFill>
                  <a:srgbClr val="728653">
                    <a:lumMod val="75000"/>
                  </a:srgbClr>
                </a:solidFill>
                <a:cs typeface="B Homa" panose="00000400000000000000" pitchFamily="2" charset="-78"/>
              </a:rPr>
              <a:t>پر هزینه در استفاده</a:t>
            </a:r>
            <a:endParaRPr lang="fa-IR" sz="2400" dirty="0" smtClean="0">
              <a:solidFill>
                <a:srgbClr val="728653">
                  <a:lumMod val="75000"/>
                </a:srgbClr>
              </a:solidFill>
              <a:cs typeface="B Homa" panose="00000400000000000000" pitchFamily="2" charset="-78"/>
            </a:endParaRPr>
          </a:p>
          <a:p>
            <a:pPr algn="r">
              <a:lnSpc>
                <a:spcPct val="150000"/>
              </a:lnSpc>
            </a:pPr>
            <a:endParaRPr lang="fa-IR" sz="2400" dirty="0" smtClean="0">
              <a:solidFill>
                <a:srgbClr val="A53010"/>
              </a:solidFill>
              <a:cs typeface="B Homa" panose="00000400000000000000" pitchFamily="2" charset="-78"/>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4545" y="245660"/>
            <a:ext cx="4100596" cy="6182438"/>
          </a:xfrm>
          <a:prstGeom prst="rect">
            <a:avLst/>
          </a:prstGeom>
        </p:spPr>
      </p:pic>
    </p:spTree>
    <p:extLst>
      <p:ext uri="{BB962C8B-B14F-4D97-AF65-F5344CB8AC3E}">
        <p14:creationId xmlns:p14="http://schemas.microsoft.com/office/powerpoint/2010/main" val="16170513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17398" y="629318"/>
            <a:ext cx="3963922" cy="5976375"/>
          </a:xfrm>
          <a:prstGeom prst="rect">
            <a:avLst/>
          </a:prstGeom>
        </p:spPr>
      </p:pic>
      <p:sp>
        <p:nvSpPr>
          <p:cNvPr id="4" name="Title 1"/>
          <p:cNvSpPr>
            <a:spLocks noGrp="1"/>
          </p:cNvSpPr>
          <p:nvPr>
            <p:ph type="title"/>
          </p:nvPr>
        </p:nvSpPr>
        <p:spPr>
          <a:xfrm>
            <a:off x="1673088" y="450574"/>
            <a:ext cx="9875520" cy="636104"/>
          </a:xfrm>
        </p:spPr>
        <p:txBody>
          <a:bodyPr>
            <a:normAutofit fontScale="90000"/>
          </a:bodyPr>
          <a:lstStyle/>
          <a:p>
            <a:pPr algn="r"/>
            <a:r>
              <a:rPr lang="fa-IR" sz="3600" dirty="0" smtClean="0">
                <a:cs typeface="B Homa" panose="00000400000000000000" pitchFamily="2" charset="-78"/>
              </a:rPr>
              <a:t>روند طراحی و ساخت</a:t>
            </a:r>
            <a:endParaRPr lang="en-US" sz="3600" dirty="0">
              <a:cs typeface="B Homa" panose="00000400000000000000" pitchFamily="2" charset="-78"/>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842" y="253046"/>
            <a:ext cx="4213888" cy="635324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93122" y="2233325"/>
            <a:ext cx="3813907" cy="2529632"/>
          </a:xfrm>
          <a:prstGeom prst="rect">
            <a:avLst/>
          </a:prstGeom>
        </p:spPr>
      </p:pic>
    </p:spTree>
    <p:extLst>
      <p:ext uri="{BB962C8B-B14F-4D97-AF65-F5344CB8AC3E}">
        <p14:creationId xmlns:p14="http://schemas.microsoft.com/office/powerpoint/2010/main" val="5742923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453" y="1519107"/>
            <a:ext cx="6121306" cy="4060050"/>
          </a:xfrm>
          <a:prstGeom prst="rect">
            <a:avLst/>
          </a:prstGeom>
        </p:spPr>
      </p:pic>
      <p:sp>
        <p:nvSpPr>
          <p:cNvPr id="4" name="Title 1"/>
          <p:cNvSpPr>
            <a:spLocks noGrp="1"/>
          </p:cNvSpPr>
          <p:nvPr>
            <p:ph type="title"/>
          </p:nvPr>
        </p:nvSpPr>
        <p:spPr>
          <a:xfrm>
            <a:off x="1673088" y="450574"/>
            <a:ext cx="9875520" cy="636104"/>
          </a:xfrm>
        </p:spPr>
        <p:txBody>
          <a:bodyPr>
            <a:normAutofit fontScale="90000"/>
          </a:bodyPr>
          <a:lstStyle/>
          <a:p>
            <a:pPr algn="r"/>
            <a:r>
              <a:rPr lang="fa-IR" sz="3600" dirty="0" smtClean="0">
                <a:cs typeface="B Homa" panose="00000400000000000000" pitchFamily="2" charset="-78"/>
              </a:rPr>
              <a:t>روند طراحی و ساخت</a:t>
            </a:r>
            <a:endParaRPr lang="en-US" sz="3600" dirty="0">
              <a:cs typeface="B Homa" panose="00000400000000000000" pitchFamily="2" charset="-78"/>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1366" y="4004845"/>
            <a:ext cx="3887622" cy="257852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69290" y="1086678"/>
            <a:ext cx="4399698" cy="2918167"/>
          </a:xfrm>
          <a:prstGeom prst="rect">
            <a:avLst/>
          </a:prstGeom>
        </p:spPr>
      </p:pic>
    </p:spTree>
    <p:extLst>
      <p:ext uri="{BB962C8B-B14F-4D97-AF65-F5344CB8AC3E}">
        <p14:creationId xmlns:p14="http://schemas.microsoft.com/office/powerpoint/2010/main" val="4230314747"/>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TotalTime>
  <Words>715</Words>
  <Application>Microsoft Office PowerPoint</Application>
  <PresentationFormat>Widescreen</PresentationFormat>
  <Paragraphs>70</Paragraphs>
  <Slides>21</Slides>
  <Notes>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21</vt:i4>
      </vt:variant>
    </vt:vector>
  </HeadingPairs>
  <TitlesOfParts>
    <vt:vector size="31" baseType="lpstr">
      <vt:lpstr>Adobe Gothic Std B</vt:lpstr>
      <vt:lpstr>Adobe Arabic</vt:lpstr>
      <vt:lpstr>Arial</vt:lpstr>
      <vt:lpstr>B Homa</vt:lpstr>
      <vt:lpstr>B Yekan</vt:lpstr>
      <vt:lpstr>Calibri</vt:lpstr>
      <vt:lpstr>Century Gothic</vt:lpstr>
      <vt:lpstr>Tahoma</vt:lpstr>
      <vt:lpstr>Wingdings 3</vt:lpstr>
      <vt:lpstr>Wisp</vt:lpstr>
      <vt:lpstr>طراحی فنی ساختمان مرکز پخش رنو در سوئندن</vt:lpstr>
      <vt:lpstr>معرفی بنا</vt:lpstr>
      <vt:lpstr>PowerPoint Presentation</vt:lpstr>
      <vt:lpstr>PowerPoint Presentation</vt:lpstr>
      <vt:lpstr>روند طراحی و ساخت</vt:lpstr>
      <vt:lpstr>روند طراحی و ساخت</vt:lpstr>
      <vt:lpstr>روند طراحی و ساخت</vt:lpstr>
      <vt:lpstr>روند طراحی و ساخت</vt:lpstr>
      <vt:lpstr>روند طراحی و ساخت</vt:lpstr>
      <vt:lpstr>روند طراحی و ساخت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طراحی فنی ساختمان مرکز پخش رنو</dc:title>
  <dc:creator>Mohammad</dc:creator>
  <cp:lastModifiedBy>Mohammad</cp:lastModifiedBy>
  <cp:revision>2</cp:revision>
  <dcterms:created xsi:type="dcterms:W3CDTF">2020-06-14T03:21:06Z</dcterms:created>
  <dcterms:modified xsi:type="dcterms:W3CDTF">2020-06-16T20:51:05Z</dcterms:modified>
</cp:coreProperties>
</file>