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8B7F2877-C892-42B6-A8D0-95288B65473A}"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04315DD-2C0D-4290-9E5E-3CFDD0A6BADE}" type="slidenum">
              <a:rPr lang="fa-IR" smtClean="0"/>
              <a:t>‹#›</a:t>
            </a:fld>
            <a:endParaRPr lang="fa-IR"/>
          </a:p>
        </p:txBody>
      </p:sp>
    </p:spTree>
    <p:extLst>
      <p:ext uri="{BB962C8B-B14F-4D97-AF65-F5344CB8AC3E}">
        <p14:creationId xmlns:p14="http://schemas.microsoft.com/office/powerpoint/2010/main" val="497736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B7F2877-C892-42B6-A8D0-95288B65473A}"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04315DD-2C0D-4290-9E5E-3CFDD0A6BADE}" type="slidenum">
              <a:rPr lang="fa-IR" smtClean="0"/>
              <a:t>‹#›</a:t>
            </a:fld>
            <a:endParaRPr lang="fa-IR"/>
          </a:p>
        </p:txBody>
      </p:sp>
    </p:spTree>
    <p:extLst>
      <p:ext uri="{BB962C8B-B14F-4D97-AF65-F5344CB8AC3E}">
        <p14:creationId xmlns:p14="http://schemas.microsoft.com/office/powerpoint/2010/main" val="102796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B7F2877-C892-42B6-A8D0-95288B65473A}"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04315DD-2C0D-4290-9E5E-3CFDD0A6BADE}" type="slidenum">
              <a:rPr lang="fa-IR" smtClean="0"/>
              <a:t>‹#›</a:t>
            </a:fld>
            <a:endParaRPr lang="fa-IR"/>
          </a:p>
        </p:txBody>
      </p:sp>
    </p:spTree>
    <p:extLst>
      <p:ext uri="{BB962C8B-B14F-4D97-AF65-F5344CB8AC3E}">
        <p14:creationId xmlns:p14="http://schemas.microsoft.com/office/powerpoint/2010/main" val="27965906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4"/>
            <a:ext cx="6270922" cy="2098226"/>
          </a:xfrm>
        </p:spPr>
        <p:txBody>
          <a:bodyPr anchor="b">
            <a:noAutofit/>
          </a:bodyPr>
          <a:lstStyle>
            <a:lvl1pPr algn="ctr">
              <a:defRPr sz="60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09930" y="3956280"/>
            <a:ext cx="5123755" cy="1086237"/>
          </a:xfrm>
        </p:spPr>
        <p:txBody>
          <a:bodyPr>
            <a:normAutofit/>
          </a:bodyPr>
          <a:lstStyle>
            <a:lvl1pPr marL="0" indent="0" algn="ctr">
              <a:lnSpc>
                <a:spcPct val="112000"/>
              </a:lnSpc>
              <a:spcBef>
                <a:spcPts val="0"/>
              </a:spcBef>
              <a:spcAft>
                <a:spcPts val="0"/>
              </a:spcAft>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64644" y="6453386"/>
            <a:ext cx="1205958" cy="404614"/>
          </a:xfrm>
        </p:spPr>
        <p:txBody>
          <a:bodyPr/>
          <a:lstStyle>
            <a:lvl1pPr>
              <a:defRPr baseline="0">
                <a:solidFill>
                  <a:schemeClr val="tx2"/>
                </a:solidFill>
              </a:defRPr>
            </a:lvl1pPr>
          </a:lstStyle>
          <a:p>
            <a:pPr>
              <a:defRPr/>
            </a:pPr>
            <a:endParaRPr lang="en-US">
              <a:solidFill>
                <a:srgbClr val="191B0E"/>
              </a:solidFill>
            </a:endParaRPr>
          </a:p>
        </p:txBody>
      </p:sp>
      <p:sp>
        <p:nvSpPr>
          <p:cNvPr id="5" name="Footer Placeholder 4"/>
          <p:cNvSpPr>
            <a:spLocks noGrp="1"/>
          </p:cNvSpPr>
          <p:nvPr>
            <p:ph type="ftr" sz="quarter" idx="11"/>
          </p:nvPr>
        </p:nvSpPr>
        <p:spPr>
          <a:xfrm>
            <a:off x="1938041" y="6453386"/>
            <a:ext cx="5267533" cy="404614"/>
          </a:xfrm>
        </p:spPr>
        <p:txBody>
          <a:bodyPr/>
          <a:lstStyle>
            <a:lvl1pPr algn="ctr">
              <a:defRPr baseline="0">
                <a:solidFill>
                  <a:schemeClr val="tx2"/>
                </a:solidFill>
              </a:defRPr>
            </a:lvl1pPr>
          </a:lstStyle>
          <a:p>
            <a:pPr>
              <a:defRPr/>
            </a:pPr>
            <a:endParaRPr lang="en-US">
              <a:solidFill>
                <a:srgbClr val="191B0E"/>
              </a:solidFill>
            </a:endParaRPr>
          </a:p>
        </p:txBody>
      </p:sp>
      <p:sp>
        <p:nvSpPr>
          <p:cNvPr id="6" name="Slide Number Placeholder 5"/>
          <p:cNvSpPr>
            <a:spLocks noGrp="1"/>
          </p:cNvSpPr>
          <p:nvPr>
            <p:ph type="sldNum" sz="quarter" idx="12"/>
          </p:nvPr>
        </p:nvSpPr>
        <p:spPr>
          <a:xfrm>
            <a:off x="7373012" y="6453386"/>
            <a:ext cx="1197219" cy="404614"/>
          </a:xfrm>
        </p:spPr>
        <p:txBody>
          <a:bodyPr/>
          <a:lstStyle>
            <a:lvl1pPr>
              <a:defRPr baseline="0">
                <a:solidFill>
                  <a:schemeClr val="tx2"/>
                </a:solidFill>
              </a:defRPr>
            </a:lvl1pPr>
          </a:lstStyle>
          <a:p>
            <a:pPr>
              <a:defRPr/>
            </a:pPr>
            <a:fld id="{FC5F986F-2DA5-4441-BB15-0899D1D82000}" type="slidenum">
              <a:rPr lang="ar-SA" smtClean="0">
                <a:solidFill>
                  <a:srgbClr val="191B0E"/>
                </a:solidFill>
              </a:rPr>
              <a:pPr>
                <a:defRPr/>
              </a:pPr>
              <a:t>‹#›</a:t>
            </a:fld>
            <a:endParaRPr lang="en-US">
              <a:solidFill>
                <a:srgbClr val="191B0E"/>
              </a:solidFill>
            </a:endParaRPr>
          </a:p>
        </p:txBody>
      </p:sp>
      <p:grpSp>
        <p:nvGrpSpPr>
          <p:cNvPr id="8" name="Group 7"/>
          <p:cNvGrpSpPr/>
          <p:nvPr/>
        </p:nvGrpSpPr>
        <p:grpSpPr>
          <a:xfrm>
            <a:off x="564643" y="744469"/>
            <a:ext cx="8005589" cy="5349671"/>
            <a:chOff x="564643" y="744469"/>
            <a:chExt cx="8005589" cy="5349671"/>
          </a:xfrm>
        </p:grpSpPr>
        <p:sp>
          <p:nvSpPr>
            <p:cNvPr id="11" name="Freeform 6"/>
            <p:cNvSpPr/>
            <p:nvPr/>
          </p:nvSpPr>
          <p:spPr bwMode="auto">
            <a:xfrm>
              <a:off x="6113972" y="1685652"/>
              <a:ext cx="2456260" cy="4408488"/>
            </a:xfrm>
            <a:custGeom>
              <a:avLst/>
              <a:gdLst/>
              <a:ahLst/>
              <a:cxnLst/>
              <a:rect l="l" t="t" r="r" b="b"/>
              <a:pathLst>
                <a:path w="10000" h="10000">
                  <a:moveTo>
                    <a:pt x="8761" y="0"/>
                  </a:moveTo>
                  <a:lnTo>
                    <a:pt x="10000" y="0"/>
                  </a:lnTo>
                  <a:lnTo>
                    <a:pt x="10000" y="10000"/>
                  </a:lnTo>
                  <a:lnTo>
                    <a:pt x="0" y="10000"/>
                  </a:lnTo>
                  <a:lnTo>
                    <a:pt x="0" y="9357"/>
                  </a:lnTo>
                  <a:lnTo>
                    <a:pt x="8761" y="935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564643" y="744469"/>
              <a:ext cx="2456505" cy="4408488"/>
            </a:xfrm>
            <a:custGeom>
              <a:avLst/>
              <a:gdLst/>
              <a:ahLst/>
              <a:cxnLst/>
              <a:rect l="l" t="t" r="r" b="b"/>
              <a:pathLst>
                <a:path w="10001" h="10000">
                  <a:moveTo>
                    <a:pt x="8762" y="0"/>
                  </a:moveTo>
                  <a:lnTo>
                    <a:pt x="10001" y="0"/>
                  </a:lnTo>
                  <a:lnTo>
                    <a:pt x="10001" y="10000"/>
                  </a:lnTo>
                  <a:lnTo>
                    <a:pt x="1" y="10000"/>
                  </a:lnTo>
                  <a:cubicBezTo>
                    <a:pt x="-2" y="9766"/>
                    <a:pt x="4" y="9586"/>
                    <a:pt x="1" y="9352"/>
                  </a:cubicBezTo>
                  <a:lnTo>
                    <a:pt x="8762" y="9346"/>
                  </a:lnTo>
                  <a:lnTo>
                    <a:pt x="8762"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971196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solidFill>
                <a:srgbClr val="191B0E"/>
              </a:solidFill>
            </a:endParaRPr>
          </a:p>
        </p:txBody>
      </p:sp>
      <p:sp>
        <p:nvSpPr>
          <p:cNvPr id="5" name="Footer Placeholder 4"/>
          <p:cNvSpPr>
            <a:spLocks noGrp="1"/>
          </p:cNvSpPr>
          <p:nvPr>
            <p:ph type="ftr" sz="quarter" idx="11"/>
          </p:nvPr>
        </p:nvSpPr>
        <p:spPr/>
        <p:txBody>
          <a:bodyPr/>
          <a:lstStyle/>
          <a:p>
            <a:pPr>
              <a:defRPr/>
            </a:pPr>
            <a:endParaRPr lang="en-US">
              <a:solidFill>
                <a:srgbClr val="191B0E"/>
              </a:solidFill>
            </a:endParaRPr>
          </a:p>
        </p:txBody>
      </p:sp>
      <p:sp>
        <p:nvSpPr>
          <p:cNvPr id="6" name="Slide Number Placeholder 5"/>
          <p:cNvSpPr>
            <a:spLocks noGrp="1"/>
          </p:cNvSpPr>
          <p:nvPr>
            <p:ph type="sldNum" sz="quarter" idx="12"/>
          </p:nvPr>
        </p:nvSpPr>
        <p:spPr/>
        <p:txBody>
          <a:bodyPr/>
          <a:lstStyle/>
          <a:p>
            <a:pPr>
              <a:defRPr/>
            </a:pPr>
            <a:fld id="{A086F939-7BC3-4F8A-82C9-3DE60C13A84B}" type="slidenum">
              <a:rPr lang="ar-SA" smtClean="0">
                <a:solidFill>
                  <a:srgbClr val="191B0E"/>
                </a:solidFill>
              </a:rPr>
              <a:pPr>
                <a:defRPr/>
              </a:pPr>
              <a:t>‹#›</a:t>
            </a:fld>
            <a:endParaRPr lang="en-US">
              <a:solidFill>
                <a:srgbClr val="191B0E"/>
              </a:solidFill>
            </a:endParaRPr>
          </a:p>
        </p:txBody>
      </p:sp>
    </p:spTree>
    <p:extLst>
      <p:ext uri="{BB962C8B-B14F-4D97-AF65-F5344CB8AC3E}">
        <p14:creationId xmlns:p14="http://schemas.microsoft.com/office/powerpoint/2010/main" val="299251816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73769" y="1301361"/>
            <a:ext cx="7209728" cy="2852737"/>
          </a:xfrm>
        </p:spPr>
        <p:txBody>
          <a:bodyPr anchor="b">
            <a:normAutofit/>
          </a:bodyPr>
          <a:lstStyle>
            <a:lvl1pPr algn="r">
              <a:defRPr sz="60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73769" y="4216328"/>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4181" y="6453386"/>
            <a:ext cx="1216807" cy="404614"/>
          </a:xfrm>
        </p:spPr>
        <p:txBody>
          <a:bodyPr/>
          <a:lstStyle>
            <a:lvl1pPr>
              <a:defRPr>
                <a:solidFill>
                  <a:schemeClr val="tx2"/>
                </a:solidFill>
              </a:defRPr>
            </a:lvl1pPr>
          </a:lstStyle>
          <a:p>
            <a:pPr>
              <a:defRPr/>
            </a:pPr>
            <a:endParaRPr lang="en-US">
              <a:solidFill>
                <a:srgbClr val="EFEDE3"/>
              </a:solidFill>
            </a:endParaRPr>
          </a:p>
        </p:txBody>
      </p:sp>
      <p:sp>
        <p:nvSpPr>
          <p:cNvPr id="5" name="Footer Placeholder 4"/>
          <p:cNvSpPr>
            <a:spLocks noGrp="1"/>
          </p:cNvSpPr>
          <p:nvPr>
            <p:ph type="ftr" sz="quarter" idx="11"/>
          </p:nvPr>
        </p:nvSpPr>
        <p:spPr>
          <a:xfrm>
            <a:off x="1938234" y="6453386"/>
            <a:ext cx="5267533" cy="404614"/>
          </a:xfrm>
        </p:spPr>
        <p:txBody>
          <a:bodyPr/>
          <a:lstStyle>
            <a:lvl1pPr algn="ctr">
              <a:defRPr>
                <a:solidFill>
                  <a:schemeClr val="tx2"/>
                </a:solidFill>
              </a:defRPr>
            </a:lvl1pPr>
          </a:lstStyle>
          <a:p>
            <a:pPr>
              <a:defRPr/>
            </a:pPr>
            <a:endParaRPr lang="en-US">
              <a:solidFill>
                <a:srgbClr val="EFEDE3"/>
              </a:solidFill>
            </a:endParaRPr>
          </a:p>
        </p:txBody>
      </p:sp>
      <p:sp>
        <p:nvSpPr>
          <p:cNvPr id="6" name="Slide Number Placeholder 5"/>
          <p:cNvSpPr>
            <a:spLocks noGrp="1"/>
          </p:cNvSpPr>
          <p:nvPr>
            <p:ph type="sldNum" sz="quarter" idx="12"/>
          </p:nvPr>
        </p:nvSpPr>
        <p:spPr>
          <a:xfrm>
            <a:off x="7373012" y="6453386"/>
            <a:ext cx="1197219" cy="404614"/>
          </a:xfrm>
        </p:spPr>
        <p:txBody>
          <a:bodyPr/>
          <a:lstStyle>
            <a:lvl1pPr>
              <a:defRPr>
                <a:solidFill>
                  <a:schemeClr val="tx2"/>
                </a:solidFill>
              </a:defRPr>
            </a:lvl1pPr>
          </a:lstStyle>
          <a:p>
            <a:pPr>
              <a:defRPr/>
            </a:pPr>
            <a:fld id="{2E2A2529-FE79-4286-982C-923E67DAC62F}" type="slidenum">
              <a:rPr lang="ar-SA" smtClean="0">
                <a:solidFill>
                  <a:srgbClr val="EFEDE3"/>
                </a:solidFill>
              </a:rPr>
              <a:pPr>
                <a:defRPr/>
              </a:pPr>
              <a:t>‹#›</a:t>
            </a:fld>
            <a:endParaRPr lang="en-US">
              <a:solidFill>
                <a:srgbClr val="EFEDE3"/>
              </a:solidFill>
            </a:endParaRPr>
          </a:p>
        </p:txBody>
      </p:sp>
      <p:sp>
        <p:nvSpPr>
          <p:cNvPr id="7" name="Freeform 6"/>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bg2"/>
          </a:solidFill>
          <a:ln w="0">
            <a:noFill/>
            <a:prstDash val="solid"/>
            <a:round/>
            <a:headEnd/>
            <a:tailEnd/>
          </a:ln>
        </p:spPr>
      </p:sp>
      <p:sp>
        <p:nvSpPr>
          <p:cNvPr id="8" name="Freeform 7" title="Crop Mark"/>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58540705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028700" y="2286000"/>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894052" y="2286000"/>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solidFill>
                <a:srgbClr val="191B0E"/>
              </a:solidFill>
            </a:endParaRPr>
          </a:p>
        </p:txBody>
      </p:sp>
      <p:sp>
        <p:nvSpPr>
          <p:cNvPr id="6" name="Footer Placeholder 5"/>
          <p:cNvSpPr>
            <a:spLocks noGrp="1"/>
          </p:cNvSpPr>
          <p:nvPr>
            <p:ph type="ftr" sz="quarter" idx="11"/>
          </p:nvPr>
        </p:nvSpPr>
        <p:spPr/>
        <p:txBody>
          <a:bodyPr/>
          <a:lstStyle/>
          <a:p>
            <a:pPr>
              <a:defRPr/>
            </a:pPr>
            <a:endParaRPr lang="en-US">
              <a:solidFill>
                <a:srgbClr val="191B0E"/>
              </a:solidFill>
            </a:endParaRPr>
          </a:p>
        </p:txBody>
      </p:sp>
      <p:sp>
        <p:nvSpPr>
          <p:cNvPr id="7" name="Slide Number Placeholder 6"/>
          <p:cNvSpPr>
            <a:spLocks noGrp="1"/>
          </p:cNvSpPr>
          <p:nvPr>
            <p:ph type="sldNum" sz="quarter" idx="12"/>
          </p:nvPr>
        </p:nvSpPr>
        <p:spPr/>
        <p:txBody>
          <a:bodyPr/>
          <a:lstStyle/>
          <a:p>
            <a:pPr>
              <a:defRPr/>
            </a:pPr>
            <a:fld id="{1A7C7194-78D6-4A49-A193-5269D6E49DEC}" type="slidenum">
              <a:rPr lang="ar-SA" smtClean="0">
                <a:solidFill>
                  <a:srgbClr val="191B0E"/>
                </a:solidFill>
              </a:rPr>
              <a:pPr>
                <a:defRPr/>
              </a:pPr>
              <a:t>‹#›</a:t>
            </a:fld>
            <a:endParaRPr lang="en-US">
              <a:solidFill>
                <a:srgbClr val="191B0E"/>
              </a:solidFill>
            </a:endParaRPr>
          </a:p>
        </p:txBody>
      </p:sp>
    </p:spTree>
    <p:extLst>
      <p:ext uri="{BB962C8B-B14F-4D97-AF65-F5344CB8AC3E}">
        <p14:creationId xmlns:p14="http://schemas.microsoft.com/office/powerpoint/2010/main" val="183365702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72009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28700" y="2340230"/>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028700" y="3305208"/>
            <a:ext cx="3335839"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93760" y="2349754"/>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893760" y="3305208"/>
            <a:ext cx="3335840"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solidFill>
                <a:srgbClr val="191B0E"/>
              </a:solidFill>
            </a:endParaRPr>
          </a:p>
        </p:txBody>
      </p:sp>
      <p:sp>
        <p:nvSpPr>
          <p:cNvPr id="8" name="Footer Placeholder 7"/>
          <p:cNvSpPr>
            <a:spLocks noGrp="1"/>
          </p:cNvSpPr>
          <p:nvPr>
            <p:ph type="ftr" sz="quarter" idx="11"/>
          </p:nvPr>
        </p:nvSpPr>
        <p:spPr/>
        <p:txBody>
          <a:bodyPr/>
          <a:lstStyle/>
          <a:p>
            <a:pPr>
              <a:defRPr/>
            </a:pPr>
            <a:endParaRPr lang="en-US">
              <a:solidFill>
                <a:srgbClr val="191B0E"/>
              </a:solidFill>
            </a:endParaRPr>
          </a:p>
        </p:txBody>
      </p:sp>
      <p:sp>
        <p:nvSpPr>
          <p:cNvPr id="9" name="Slide Number Placeholder 8"/>
          <p:cNvSpPr>
            <a:spLocks noGrp="1"/>
          </p:cNvSpPr>
          <p:nvPr>
            <p:ph type="sldNum" sz="quarter" idx="12"/>
          </p:nvPr>
        </p:nvSpPr>
        <p:spPr/>
        <p:txBody>
          <a:bodyPr/>
          <a:lstStyle/>
          <a:p>
            <a:pPr>
              <a:defRPr/>
            </a:pPr>
            <a:fld id="{A8E02CB7-8265-4627-BABC-48984EF8B760}" type="slidenum">
              <a:rPr lang="ar-SA" smtClean="0">
                <a:solidFill>
                  <a:srgbClr val="191B0E"/>
                </a:solidFill>
              </a:rPr>
              <a:pPr>
                <a:defRPr/>
              </a:pPr>
              <a:t>‹#›</a:t>
            </a:fld>
            <a:endParaRPr lang="en-US">
              <a:solidFill>
                <a:srgbClr val="191B0E"/>
              </a:solidFill>
            </a:endParaRPr>
          </a:p>
        </p:txBody>
      </p:sp>
    </p:spTree>
    <p:extLst>
      <p:ext uri="{BB962C8B-B14F-4D97-AF65-F5344CB8AC3E}">
        <p14:creationId xmlns:p14="http://schemas.microsoft.com/office/powerpoint/2010/main" val="118006739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solidFill>
                <a:srgbClr val="191B0E"/>
              </a:solidFill>
            </a:endParaRPr>
          </a:p>
        </p:txBody>
      </p:sp>
      <p:sp>
        <p:nvSpPr>
          <p:cNvPr id="4" name="Footer Placeholder 3"/>
          <p:cNvSpPr>
            <a:spLocks noGrp="1"/>
          </p:cNvSpPr>
          <p:nvPr>
            <p:ph type="ftr" sz="quarter" idx="11"/>
          </p:nvPr>
        </p:nvSpPr>
        <p:spPr/>
        <p:txBody>
          <a:bodyPr/>
          <a:lstStyle/>
          <a:p>
            <a:pPr>
              <a:defRPr/>
            </a:pPr>
            <a:endParaRPr lang="en-US">
              <a:solidFill>
                <a:srgbClr val="191B0E"/>
              </a:solidFill>
            </a:endParaRPr>
          </a:p>
        </p:txBody>
      </p:sp>
      <p:sp>
        <p:nvSpPr>
          <p:cNvPr id="5" name="Slide Number Placeholder 4"/>
          <p:cNvSpPr>
            <a:spLocks noGrp="1"/>
          </p:cNvSpPr>
          <p:nvPr>
            <p:ph type="sldNum" sz="quarter" idx="12"/>
          </p:nvPr>
        </p:nvSpPr>
        <p:spPr/>
        <p:txBody>
          <a:bodyPr/>
          <a:lstStyle/>
          <a:p>
            <a:pPr>
              <a:defRPr/>
            </a:pPr>
            <a:fld id="{CCBD4A58-827A-4A5D-8A7F-63B05089974B}" type="slidenum">
              <a:rPr lang="ar-SA" smtClean="0">
                <a:solidFill>
                  <a:srgbClr val="191B0E"/>
                </a:solidFill>
              </a:rPr>
              <a:pPr>
                <a:defRPr/>
              </a:pPr>
              <a:t>‹#›</a:t>
            </a:fld>
            <a:endParaRPr lang="en-US">
              <a:solidFill>
                <a:srgbClr val="191B0E"/>
              </a:solidFill>
            </a:endParaRPr>
          </a:p>
        </p:txBody>
      </p:sp>
    </p:spTree>
    <p:extLst>
      <p:ext uri="{BB962C8B-B14F-4D97-AF65-F5344CB8AC3E}">
        <p14:creationId xmlns:p14="http://schemas.microsoft.com/office/powerpoint/2010/main" val="154100483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solidFill>
                <a:srgbClr val="191B0E"/>
              </a:solidFill>
            </a:endParaRPr>
          </a:p>
        </p:txBody>
      </p:sp>
      <p:sp>
        <p:nvSpPr>
          <p:cNvPr id="3" name="Footer Placeholder 2"/>
          <p:cNvSpPr>
            <a:spLocks noGrp="1"/>
          </p:cNvSpPr>
          <p:nvPr>
            <p:ph type="ftr" sz="quarter" idx="11"/>
          </p:nvPr>
        </p:nvSpPr>
        <p:spPr/>
        <p:txBody>
          <a:bodyPr/>
          <a:lstStyle/>
          <a:p>
            <a:pPr>
              <a:defRPr/>
            </a:pPr>
            <a:endParaRPr lang="en-US">
              <a:solidFill>
                <a:srgbClr val="191B0E"/>
              </a:solidFill>
            </a:endParaRPr>
          </a:p>
        </p:txBody>
      </p:sp>
      <p:sp>
        <p:nvSpPr>
          <p:cNvPr id="4" name="Slide Number Placeholder 3"/>
          <p:cNvSpPr>
            <a:spLocks noGrp="1"/>
          </p:cNvSpPr>
          <p:nvPr>
            <p:ph type="sldNum" sz="quarter" idx="12"/>
          </p:nvPr>
        </p:nvSpPr>
        <p:spPr/>
        <p:txBody>
          <a:bodyPr/>
          <a:lstStyle/>
          <a:p>
            <a:pPr>
              <a:defRPr/>
            </a:pPr>
            <a:fld id="{DDBA8191-7A90-4E89-8203-08C4093D1AA6}" type="slidenum">
              <a:rPr lang="ar-SA" smtClean="0">
                <a:solidFill>
                  <a:srgbClr val="191B0E"/>
                </a:solidFill>
              </a:rPr>
              <a:pPr>
                <a:defRPr/>
              </a:pPr>
              <a:t>‹#›</a:t>
            </a:fld>
            <a:endParaRPr lang="en-US">
              <a:solidFill>
                <a:srgbClr val="191B0E"/>
              </a:solidFill>
            </a:endParaRPr>
          </a:p>
        </p:txBody>
      </p:sp>
    </p:spTree>
    <p:extLst>
      <p:ext uri="{BB962C8B-B14F-4D97-AF65-F5344CB8AC3E}">
        <p14:creationId xmlns:p14="http://schemas.microsoft.com/office/powerpoint/2010/main" val="33156647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Autofit/>
          </a:bodyPr>
          <a:lstStyle>
            <a:lvl1pPr>
              <a:lnSpc>
                <a:spcPct val="84000"/>
              </a:lnSpc>
              <a:defRPr sz="44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92015" y="685801"/>
            <a:ext cx="3909060" cy="5175250"/>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42925" y="2856344"/>
            <a:ext cx="2891790" cy="3011056"/>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pPr>
              <a:defRPr/>
            </a:pPr>
            <a:endParaRPr lang="en-US">
              <a:solidFill>
                <a:srgbClr val="191B0E"/>
              </a:solidFill>
            </a:endParaRPr>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pPr>
              <a:defRPr/>
            </a:pPr>
            <a:endParaRPr lang="en-US">
              <a:solidFill>
                <a:srgbClr val="191B0E"/>
              </a:solidFill>
            </a:endParaRPr>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pPr>
              <a:defRPr/>
            </a:pPr>
            <a:fld id="{2AC16387-E87B-4FF2-B969-F7962A34D6FE}" type="slidenum">
              <a:rPr lang="ar-SA" smtClean="0">
                <a:solidFill>
                  <a:srgbClr val="191B0E"/>
                </a:solidFill>
              </a:rPr>
              <a:pPr>
                <a:defRPr/>
              </a:pPr>
              <a:t>‹#›</a:t>
            </a:fld>
            <a:endParaRPr lang="en-US">
              <a:solidFill>
                <a:srgbClr val="191B0E"/>
              </a:solidFill>
            </a:endParaRPr>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6208234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B7F2877-C892-42B6-A8D0-95288B65473A}"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04315DD-2C0D-4290-9E5E-3CFDD0A6BADE}" type="slidenum">
              <a:rPr lang="fa-IR" smtClean="0"/>
              <a:t>‹#›</a:t>
            </a:fld>
            <a:endParaRPr lang="fa-IR"/>
          </a:p>
        </p:txBody>
      </p:sp>
    </p:spTree>
    <p:extLst>
      <p:ext uri="{BB962C8B-B14F-4D97-AF65-F5344CB8AC3E}">
        <p14:creationId xmlns:p14="http://schemas.microsoft.com/office/powerpoint/2010/main" val="41394604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rmAutofit/>
          </a:bodyPr>
          <a:lstStyle>
            <a:lvl1pPr>
              <a:lnSpc>
                <a:spcPct val="84000"/>
              </a:lnSpc>
              <a:defRPr sz="44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149090" y="1"/>
            <a:ext cx="4994910" cy="68579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542925" y="2855968"/>
            <a:ext cx="2891790" cy="3011432"/>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pPr>
              <a:defRPr/>
            </a:pPr>
            <a:endParaRPr lang="en-US">
              <a:solidFill>
                <a:srgbClr val="191B0E"/>
              </a:solidFill>
            </a:endParaRPr>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pPr>
              <a:defRPr/>
            </a:pPr>
            <a:endParaRPr lang="en-US">
              <a:solidFill>
                <a:srgbClr val="191B0E"/>
              </a:solidFill>
            </a:endParaRPr>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pPr>
              <a:defRPr/>
            </a:pPr>
            <a:fld id="{9019E1DE-4BE6-4A65-AA30-32811383975C}" type="slidenum">
              <a:rPr lang="ar-SA" smtClean="0">
                <a:solidFill>
                  <a:srgbClr val="191B0E"/>
                </a:solidFill>
              </a:rPr>
              <a:pPr>
                <a:defRPr/>
              </a:pPr>
              <a:t>‹#›</a:t>
            </a:fld>
            <a:endParaRPr lang="en-US">
              <a:solidFill>
                <a:srgbClr val="191B0E"/>
              </a:solidFill>
            </a:endParaRPr>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7377588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8700" y="2295526"/>
            <a:ext cx="72009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solidFill>
                <a:srgbClr val="191B0E"/>
              </a:solidFill>
            </a:endParaRPr>
          </a:p>
        </p:txBody>
      </p:sp>
      <p:sp>
        <p:nvSpPr>
          <p:cNvPr id="5" name="Footer Placeholder 4"/>
          <p:cNvSpPr>
            <a:spLocks noGrp="1"/>
          </p:cNvSpPr>
          <p:nvPr>
            <p:ph type="ftr" sz="quarter" idx="11"/>
          </p:nvPr>
        </p:nvSpPr>
        <p:spPr/>
        <p:txBody>
          <a:bodyPr/>
          <a:lstStyle/>
          <a:p>
            <a:pPr>
              <a:defRPr/>
            </a:pPr>
            <a:endParaRPr lang="en-US">
              <a:solidFill>
                <a:srgbClr val="191B0E"/>
              </a:solidFill>
            </a:endParaRPr>
          </a:p>
        </p:txBody>
      </p:sp>
      <p:sp>
        <p:nvSpPr>
          <p:cNvPr id="6" name="Slide Number Placeholder 5"/>
          <p:cNvSpPr>
            <a:spLocks noGrp="1"/>
          </p:cNvSpPr>
          <p:nvPr>
            <p:ph type="sldNum" sz="quarter" idx="12"/>
          </p:nvPr>
        </p:nvSpPr>
        <p:spPr/>
        <p:txBody>
          <a:bodyPr/>
          <a:lstStyle/>
          <a:p>
            <a:pPr>
              <a:defRPr/>
            </a:pPr>
            <a:fld id="{F1F0980B-F769-44AA-B32D-06E150C93635}" type="slidenum">
              <a:rPr lang="ar-SA" smtClean="0">
                <a:solidFill>
                  <a:srgbClr val="191B0E"/>
                </a:solidFill>
              </a:rPr>
              <a:pPr>
                <a:defRPr/>
              </a:pPr>
              <a:t>‹#›</a:t>
            </a:fld>
            <a:endParaRPr lang="en-US">
              <a:solidFill>
                <a:srgbClr val="191B0E"/>
              </a:solidFill>
            </a:endParaRPr>
          </a:p>
        </p:txBody>
      </p:sp>
    </p:spTree>
    <p:extLst>
      <p:ext uri="{BB962C8B-B14F-4D97-AF65-F5344CB8AC3E}">
        <p14:creationId xmlns:p14="http://schemas.microsoft.com/office/powerpoint/2010/main" val="354706169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0797" y="624156"/>
            <a:ext cx="1490950"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8700" y="624156"/>
            <a:ext cx="5724525"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solidFill>
                <a:srgbClr val="191B0E"/>
              </a:solidFill>
            </a:endParaRPr>
          </a:p>
        </p:txBody>
      </p:sp>
      <p:sp>
        <p:nvSpPr>
          <p:cNvPr id="5" name="Footer Placeholder 4"/>
          <p:cNvSpPr>
            <a:spLocks noGrp="1"/>
          </p:cNvSpPr>
          <p:nvPr>
            <p:ph type="ftr" sz="quarter" idx="11"/>
          </p:nvPr>
        </p:nvSpPr>
        <p:spPr/>
        <p:txBody>
          <a:bodyPr/>
          <a:lstStyle/>
          <a:p>
            <a:pPr>
              <a:defRPr/>
            </a:pPr>
            <a:endParaRPr lang="en-US">
              <a:solidFill>
                <a:srgbClr val="191B0E"/>
              </a:solidFill>
            </a:endParaRPr>
          </a:p>
        </p:txBody>
      </p:sp>
      <p:sp>
        <p:nvSpPr>
          <p:cNvPr id="6" name="Slide Number Placeholder 5"/>
          <p:cNvSpPr>
            <a:spLocks noGrp="1"/>
          </p:cNvSpPr>
          <p:nvPr>
            <p:ph type="sldNum" sz="quarter" idx="12"/>
          </p:nvPr>
        </p:nvSpPr>
        <p:spPr/>
        <p:txBody>
          <a:bodyPr/>
          <a:lstStyle/>
          <a:p>
            <a:pPr>
              <a:defRPr/>
            </a:pPr>
            <a:fld id="{2F0D6756-0262-49BB-9360-870CD89E1FFF}" type="slidenum">
              <a:rPr lang="ar-SA" smtClean="0">
                <a:solidFill>
                  <a:srgbClr val="191B0E"/>
                </a:solidFill>
              </a:rPr>
              <a:pPr>
                <a:defRPr/>
              </a:pPr>
              <a:t>‹#›</a:t>
            </a:fld>
            <a:endParaRPr lang="en-US">
              <a:solidFill>
                <a:srgbClr val="191B0E"/>
              </a:solidFill>
            </a:endParaRPr>
          </a:p>
        </p:txBody>
      </p:sp>
    </p:spTree>
    <p:extLst>
      <p:ext uri="{BB962C8B-B14F-4D97-AF65-F5344CB8AC3E}">
        <p14:creationId xmlns:p14="http://schemas.microsoft.com/office/powerpoint/2010/main" val="196441290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0013" y="1827213"/>
            <a:ext cx="3579812"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5102225" y="1827213"/>
            <a:ext cx="3581400" cy="4114800"/>
          </a:xfrm>
        </p:spPr>
        <p:txBody>
          <a:bodyPr/>
          <a:lstStyle/>
          <a:p>
            <a:pPr lvl="0"/>
            <a:endParaRPr lang="en-US" noProof="0" smtClean="0"/>
          </a:p>
        </p:txBody>
      </p:sp>
      <p:sp>
        <p:nvSpPr>
          <p:cNvPr id="5" name="Rectangle 8"/>
          <p:cNvSpPr>
            <a:spLocks noGrp="1" noChangeArrowheads="1"/>
          </p:cNvSpPr>
          <p:nvPr>
            <p:ph type="dt" sz="half" idx="10"/>
          </p:nvPr>
        </p:nvSpPr>
        <p:spPr>
          <a:ln/>
        </p:spPr>
        <p:txBody>
          <a:bodyPr/>
          <a:lstStyle>
            <a:lvl1pPr>
              <a:defRPr/>
            </a:lvl1pPr>
          </a:lstStyle>
          <a:p>
            <a:pPr>
              <a:defRPr/>
            </a:pPr>
            <a:endParaRPr lang="en-US">
              <a:solidFill>
                <a:srgbClr val="191B0E"/>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endParaRPr lang="en-US">
              <a:solidFill>
                <a:srgbClr val="191B0E"/>
              </a:solidFill>
            </a:endParaRPr>
          </a:p>
        </p:txBody>
      </p:sp>
      <p:sp>
        <p:nvSpPr>
          <p:cNvPr id="7" name="Rectangle 10"/>
          <p:cNvSpPr>
            <a:spLocks noGrp="1" noChangeArrowheads="1"/>
          </p:cNvSpPr>
          <p:nvPr>
            <p:ph type="sldNum" sz="quarter" idx="12"/>
          </p:nvPr>
        </p:nvSpPr>
        <p:spPr>
          <a:ln/>
        </p:spPr>
        <p:txBody>
          <a:bodyPr/>
          <a:lstStyle>
            <a:lvl1pPr>
              <a:defRPr/>
            </a:lvl1pPr>
          </a:lstStyle>
          <a:p>
            <a:pPr>
              <a:defRPr/>
            </a:pPr>
            <a:fld id="{CF848315-2679-449E-8DBA-0120AF371422}" type="slidenum">
              <a:rPr lang="ar-SA">
                <a:solidFill>
                  <a:srgbClr val="191B0E"/>
                </a:solidFill>
              </a:rPr>
              <a:pPr>
                <a:defRPr/>
              </a:pPr>
              <a:t>‹#›</a:t>
            </a:fld>
            <a:endParaRPr lang="en-US">
              <a:solidFill>
                <a:srgbClr val="191B0E"/>
              </a:solidFill>
            </a:endParaRPr>
          </a:p>
        </p:txBody>
      </p:sp>
    </p:spTree>
    <p:extLst>
      <p:ext uri="{BB962C8B-B14F-4D97-AF65-F5344CB8AC3E}">
        <p14:creationId xmlns:p14="http://schemas.microsoft.com/office/powerpoint/2010/main" val="4093979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7F2877-C892-42B6-A8D0-95288B65473A}" type="datetimeFigureOut">
              <a:rPr lang="fa-IR" smtClean="0"/>
              <a:t>25/03/1442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F04315DD-2C0D-4290-9E5E-3CFDD0A6BADE}" type="slidenum">
              <a:rPr lang="fa-IR" smtClean="0"/>
              <a:t>‹#›</a:t>
            </a:fld>
            <a:endParaRPr lang="fa-IR"/>
          </a:p>
        </p:txBody>
      </p:sp>
    </p:spTree>
    <p:extLst>
      <p:ext uri="{BB962C8B-B14F-4D97-AF65-F5344CB8AC3E}">
        <p14:creationId xmlns:p14="http://schemas.microsoft.com/office/powerpoint/2010/main" val="2028389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8B7F2877-C892-42B6-A8D0-95288B65473A}"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04315DD-2C0D-4290-9E5E-3CFDD0A6BADE}" type="slidenum">
              <a:rPr lang="fa-IR" smtClean="0"/>
              <a:t>‹#›</a:t>
            </a:fld>
            <a:endParaRPr lang="fa-IR"/>
          </a:p>
        </p:txBody>
      </p:sp>
    </p:spTree>
    <p:extLst>
      <p:ext uri="{BB962C8B-B14F-4D97-AF65-F5344CB8AC3E}">
        <p14:creationId xmlns:p14="http://schemas.microsoft.com/office/powerpoint/2010/main" val="1980925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8B7F2877-C892-42B6-A8D0-95288B65473A}" type="datetimeFigureOut">
              <a:rPr lang="fa-IR" smtClean="0"/>
              <a:t>25/03/1442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F04315DD-2C0D-4290-9E5E-3CFDD0A6BADE}" type="slidenum">
              <a:rPr lang="fa-IR" smtClean="0"/>
              <a:t>‹#›</a:t>
            </a:fld>
            <a:endParaRPr lang="fa-IR"/>
          </a:p>
        </p:txBody>
      </p:sp>
    </p:spTree>
    <p:extLst>
      <p:ext uri="{BB962C8B-B14F-4D97-AF65-F5344CB8AC3E}">
        <p14:creationId xmlns:p14="http://schemas.microsoft.com/office/powerpoint/2010/main" val="1371433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8B7F2877-C892-42B6-A8D0-95288B65473A}" type="datetimeFigureOut">
              <a:rPr lang="fa-IR" smtClean="0"/>
              <a:t>25/03/1442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F04315DD-2C0D-4290-9E5E-3CFDD0A6BADE}" type="slidenum">
              <a:rPr lang="fa-IR" smtClean="0"/>
              <a:t>‹#›</a:t>
            </a:fld>
            <a:endParaRPr lang="fa-IR"/>
          </a:p>
        </p:txBody>
      </p:sp>
    </p:spTree>
    <p:extLst>
      <p:ext uri="{BB962C8B-B14F-4D97-AF65-F5344CB8AC3E}">
        <p14:creationId xmlns:p14="http://schemas.microsoft.com/office/powerpoint/2010/main" val="302772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7F2877-C892-42B6-A8D0-95288B65473A}" type="datetimeFigureOut">
              <a:rPr lang="fa-IR" smtClean="0"/>
              <a:t>25/03/1442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F04315DD-2C0D-4290-9E5E-3CFDD0A6BADE}" type="slidenum">
              <a:rPr lang="fa-IR" smtClean="0"/>
              <a:t>‹#›</a:t>
            </a:fld>
            <a:endParaRPr lang="fa-IR"/>
          </a:p>
        </p:txBody>
      </p:sp>
    </p:spTree>
    <p:extLst>
      <p:ext uri="{BB962C8B-B14F-4D97-AF65-F5344CB8AC3E}">
        <p14:creationId xmlns:p14="http://schemas.microsoft.com/office/powerpoint/2010/main" val="3756556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7F2877-C892-42B6-A8D0-95288B65473A}"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04315DD-2C0D-4290-9E5E-3CFDD0A6BADE}" type="slidenum">
              <a:rPr lang="fa-IR" smtClean="0"/>
              <a:t>‹#›</a:t>
            </a:fld>
            <a:endParaRPr lang="fa-IR"/>
          </a:p>
        </p:txBody>
      </p:sp>
    </p:spTree>
    <p:extLst>
      <p:ext uri="{BB962C8B-B14F-4D97-AF65-F5344CB8AC3E}">
        <p14:creationId xmlns:p14="http://schemas.microsoft.com/office/powerpoint/2010/main" val="2103474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7F2877-C892-42B6-A8D0-95288B65473A}" type="datetimeFigureOut">
              <a:rPr lang="fa-IR" smtClean="0"/>
              <a:t>25/03/1442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F04315DD-2C0D-4290-9E5E-3CFDD0A6BADE}" type="slidenum">
              <a:rPr lang="fa-IR" smtClean="0"/>
              <a:t>‹#›</a:t>
            </a:fld>
            <a:endParaRPr lang="fa-IR"/>
          </a:p>
        </p:txBody>
      </p:sp>
    </p:spTree>
    <p:extLst>
      <p:ext uri="{BB962C8B-B14F-4D97-AF65-F5344CB8AC3E}">
        <p14:creationId xmlns:p14="http://schemas.microsoft.com/office/powerpoint/2010/main" val="3100879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8B7F2877-C892-42B6-A8D0-95288B65473A}" type="datetimeFigureOut">
              <a:rPr lang="fa-IR" smtClean="0"/>
              <a:t>25/03/1442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F04315DD-2C0D-4290-9E5E-3CFDD0A6BADE}" type="slidenum">
              <a:rPr lang="fa-IR" smtClean="0"/>
              <a:t>‹#›</a:t>
            </a:fld>
            <a:endParaRPr lang="fa-IR"/>
          </a:p>
        </p:txBody>
      </p:sp>
    </p:spTree>
    <p:extLst>
      <p:ext uri="{BB962C8B-B14F-4D97-AF65-F5344CB8AC3E}">
        <p14:creationId xmlns:p14="http://schemas.microsoft.com/office/powerpoint/2010/main" val="1734893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a-IR"/>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85800"/>
            <a:ext cx="72009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42987" y="6453386"/>
            <a:ext cx="903429" cy="404614"/>
          </a:xfrm>
          <a:prstGeom prst="rect">
            <a:avLst/>
          </a:prstGeom>
        </p:spPr>
        <p:txBody>
          <a:bodyPr vert="horz" lIns="91440" tIns="45720" rIns="91440" bIns="45720" rtlCol="0" anchor="ctr"/>
          <a:lstStyle>
            <a:lvl1pPr algn="l">
              <a:defRPr sz="1000" baseline="0">
                <a:solidFill>
                  <a:schemeClr val="tx2"/>
                </a:solidFill>
              </a:defRPr>
            </a:lvl1pPr>
          </a:lstStyle>
          <a:p>
            <a:pPr rtl="0" fontAlgn="base">
              <a:spcBef>
                <a:spcPct val="0"/>
              </a:spcBef>
              <a:spcAft>
                <a:spcPct val="0"/>
              </a:spcAft>
              <a:defRPr/>
            </a:pPr>
            <a:endParaRPr lang="en-US">
              <a:solidFill>
                <a:srgbClr val="191B0E"/>
              </a:solidFill>
              <a:latin typeface="Verdana" pitchFamily="34" charset="0"/>
              <a:cs typeface="Arial" pitchFamily="34" charset="0"/>
            </a:endParaRPr>
          </a:p>
        </p:txBody>
      </p:sp>
      <p:sp>
        <p:nvSpPr>
          <p:cNvPr id="5" name="Footer Placeholder 4"/>
          <p:cNvSpPr>
            <a:spLocks noGrp="1"/>
          </p:cNvSpPr>
          <p:nvPr>
            <p:ph type="ftr" sz="quarter" idx="3"/>
          </p:nvPr>
        </p:nvSpPr>
        <p:spPr>
          <a:xfrm>
            <a:off x="2170173" y="6453386"/>
            <a:ext cx="4710623" cy="404614"/>
          </a:xfrm>
          <a:prstGeom prst="rect">
            <a:avLst/>
          </a:prstGeom>
        </p:spPr>
        <p:txBody>
          <a:bodyPr vert="horz" lIns="91440" tIns="45720" rIns="91440" bIns="45720" rtlCol="0" anchor="ctr"/>
          <a:lstStyle>
            <a:lvl1pPr algn="l">
              <a:defRPr sz="1000" baseline="0">
                <a:solidFill>
                  <a:schemeClr val="tx2"/>
                </a:solidFill>
              </a:defRPr>
            </a:lvl1pPr>
          </a:lstStyle>
          <a:p>
            <a:pPr rtl="0" fontAlgn="base">
              <a:spcBef>
                <a:spcPct val="0"/>
              </a:spcBef>
              <a:spcAft>
                <a:spcPct val="0"/>
              </a:spcAft>
              <a:defRPr/>
            </a:pPr>
            <a:endParaRPr lang="en-US">
              <a:solidFill>
                <a:srgbClr val="191B0E"/>
              </a:solidFill>
              <a:latin typeface="Verdana" pitchFamily="34" charset="0"/>
              <a:cs typeface="Arial" pitchFamily="34" charset="0"/>
            </a:endParaRPr>
          </a:p>
        </p:txBody>
      </p:sp>
      <p:sp>
        <p:nvSpPr>
          <p:cNvPr id="6" name="Slide Number Placeholder 5"/>
          <p:cNvSpPr>
            <a:spLocks noGrp="1"/>
          </p:cNvSpPr>
          <p:nvPr>
            <p:ph type="sldNum" sz="quarter" idx="4"/>
          </p:nvPr>
        </p:nvSpPr>
        <p:spPr>
          <a:xfrm>
            <a:off x="7104552" y="6453386"/>
            <a:ext cx="1197219" cy="404614"/>
          </a:xfrm>
          <a:prstGeom prst="rect">
            <a:avLst/>
          </a:prstGeom>
        </p:spPr>
        <p:txBody>
          <a:bodyPr vert="horz" lIns="91440" tIns="45720" rIns="91440" bIns="45720" rtlCol="0" anchor="ctr"/>
          <a:lstStyle>
            <a:lvl1pPr algn="r">
              <a:defRPr sz="1000" baseline="0">
                <a:solidFill>
                  <a:schemeClr val="tx2"/>
                </a:solidFill>
              </a:defRPr>
            </a:lvl1pPr>
          </a:lstStyle>
          <a:p>
            <a:pPr rtl="0" fontAlgn="base">
              <a:spcBef>
                <a:spcPct val="0"/>
              </a:spcBef>
              <a:spcAft>
                <a:spcPct val="0"/>
              </a:spcAft>
              <a:defRPr/>
            </a:pPr>
            <a:fld id="{1DBC2F9B-7E1A-4499-91F1-65ABF7E74FEA}" type="slidenum">
              <a:rPr lang="ar-SA" smtClean="0">
                <a:solidFill>
                  <a:srgbClr val="191B0E"/>
                </a:solidFill>
                <a:latin typeface="Verdana" pitchFamily="34" charset="0"/>
                <a:cs typeface="Arial" pitchFamily="34" charset="0"/>
              </a:rPr>
              <a:pPr rtl="0" fontAlgn="base">
                <a:spcBef>
                  <a:spcPct val="0"/>
                </a:spcBef>
                <a:spcAft>
                  <a:spcPct val="0"/>
                </a:spcAft>
                <a:defRPr/>
              </a:pPr>
              <a:t>‹#›</a:t>
            </a:fld>
            <a:endParaRPr lang="en-US">
              <a:solidFill>
                <a:srgbClr val="191B0E"/>
              </a:solidFill>
              <a:latin typeface="Verdana" pitchFamily="34" charset="0"/>
              <a:cs typeface="Arial" pitchFamily="34" charset="0"/>
            </a:endParaRPr>
          </a:p>
        </p:txBody>
      </p:sp>
      <p:sp>
        <p:nvSpPr>
          <p:cNvPr id="9" name="Rectangle 8"/>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title="Side bar"/>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968619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txStyles>
    <p:titleStyle>
      <a:lvl1pPr algn="l" defTabSz="685800" rtl="1"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r" defTabSz="685800" rtl="1"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r" defTabSz="685800" rtl="1"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pos="6912">
          <p15:clr>
            <a:srgbClr val="F26B43"/>
          </p15:clr>
        </p15:guide>
        <p15:guide id="4294967295" pos="936">
          <p15:clr>
            <a:srgbClr val="F26B43"/>
          </p15:clr>
        </p15:guide>
        <p15:guide id="4294967295" pos="864">
          <p15:clr>
            <a:srgbClr val="F26B43"/>
          </p15:clr>
        </p15:guide>
        <p15:guide id="4294967295" orient="horz" pos="1368">
          <p15:clr>
            <a:srgbClr val="F26B43"/>
          </p15:clr>
        </p15:guide>
        <p15:guide id="4294967295" orient="horz" pos="1440">
          <p15:clr>
            <a:srgbClr val="F26B43"/>
          </p15:clr>
        </p15:guide>
        <p15:guide id="4294967295" orient="horz" pos="3696">
          <p15:clr>
            <a:srgbClr val="F26B43"/>
          </p15:clr>
        </p15:guide>
        <p15:guide id="4294967295" orient="horz" pos="432">
          <p15:clr>
            <a:srgbClr val="F26B43"/>
          </p15:clr>
        </p15:guide>
        <p15:guide id="4294967295" orient="horz" pos="1512">
          <p15:clr>
            <a:srgbClr val="F26B43"/>
          </p15:clr>
        </p15:guide>
        <p15:guide id="4294967295" pos="5184">
          <p15:clr>
            <a:srgbClr val="F26B43"/>
          </p15:clr>
        </p15:guide>
        <p15:guide id="4294967295" pos="702">
          <p15:clr>
            <a:srgbClr val="F26B43"/>
          </p15:clr>
        </p15:guide>
        <p15:guide id="4294967295" pos="64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3.xml"/><Relationship Id="rId1" Type="http://schemas.openxmlformats.org/officeDocument/2006/relationships/video" Target="file:///D:\classes\CCE%20553\HCM%20Movies\23-3-v1.avi"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3.xml"/><Relationship Id="rId1" Type="http://schemas.openxmlformats.org/officeDocument/2006/relationships/video" Target="file:///D:\classes\CCE%20553\HCM%20Movies\23-3-v2.avi"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3.xml"/><Relationship Id="rId1" Type="http://schemas.openxmlformats.org/officeDocument/2006/relationships/video" Target="file:///D:\classes\CCE%20553\HCM%20Movies\23-3-v3.avi"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3.xml"/><Relationship Id="rId1" Type="http://schemas.openxmlformats.org/officeDocument/2006/relationships/video" Target="file:///D:\classes\CCE%20553\HCM%20Movies\23-3-v4.avi"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3.xml"/><Relationship Id="rId1" Type="http://schemas.openxmlformats.org/officeDocument/2006/relationships/video" Target="file:///D:\classes\CCE%20553\HCM%20Movies\23-3-v5.avi"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3.xml"/><Relationship Id="rId1" Type="http://schemas.openxmlformats.org/officeDocument/2006/relationships/video" Target="file:///D:\classes\CCE%20553\HCM%20Movies\23-3-v6.avi"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oleObject" Target="../embeddings/oleObject5.bin"/><Relationship Id="rId4" Type="http://schemas.openxmlformats.org/officeDocument/2006/relationships/image" Target="../media/image4.wmf"/></Relationships>
</file>

<file path=ppt/slides/_rels/slide30.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7.png"/><Relationship Id="rId5" Type="http://schemas.openxmlformats.org/officeDocument/2006/relationships/oleObject" Target="../embeddings/oleObject7.bin"/><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539552" y="2708920"/>
            <a:ext cx="7772400" cy="791170"/>
          </a:xfrm>
        </p:spPr>
        <p:txBody>
          <a:bodyPr/>
          <a:lstStyle/>
          <a:p>
            <a:pPr algn="ctr" eaLnBrk="1" hangingPunct="1"/>
            <a:r>
              <a:rPr lang="fa-IR" sz="3600" b="1" dirty="0" smtClean="0">
                <a:cs typeface="B Nazanin" pitchFamily="2" charset="-78"/>
              </a:rPr>
              <a:t>ظرفیت اجزای شبکه معابر شهری</a:t>
            </a:r>
            <a:endParaRPr lang="en-US" sz="3600" dirty="0" smtClean="0">
              <a:cs typeface="B Nazanin" pitchFamily="2" charset="-78"/>
            </a:endParaRPr>
          </a:p>
        </p:txBody>
      </p:sp>
    </p:spTree>
    <p:extLst>
      <p:ext uri="{BB962C8B-B14F-4D97-AF65-F5344CB8AC3E}">
        <p14:creationId xmlns:p14="http://schemas.microsoft.com/office/powerpoint/2010/main" val="32068428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r" rtl="1" eaLnBrk="1" hangingPunct="1"/>
            <a:r>
              <a:rPr lang="fa-IR" sz="3500" smtClean="0">
                <a:cs typeface="B Nazanin" pitchFamily="2" charset="-78"/>
              </a:rPr>
              <a:t>تعریف ظرفیت یک راه</a:t>
            </a:r>
            <a:endParaRPr lang="en-US" sz="3500" smtClean="0">
              <a:cs typeface="B Nazanin" pitchFamily="2" charset="-78"/>
            </a:endParaRPr>
          </a:p>
        </p:txBody>
      </p:sp>
      <p:sp>
        <p:nvSpPr>
          <p:cNvPr id="12291" name="Rectangle 3"/>
          <p:cNvSpPr>
            <a:spLocks noGrp="1" noChangeArrowheads="1"/>
          </p:cNvSpPr>
          <p:nvPr>
            <p:ph idx="1"/>
          </p:nvPr>
        </p:nvSpPr>
        <p:spPr>
          <a:xfrm>
            <a:off x="1042988" y="1628775"/>
            <a:ext cx="7640637" cy="4895850"/>
          </a:xfrm>
        </p:spPr>
        <p:txBody>
          <a:bodyPr/>
          <a:lstStyle/>
          <a:p>
            <a:pPr algn="r" rtl="1" eaLnBrk="1" hangingPunct="1">
              <a:lnSpc>
                <a:spcPct val="80000"/>
              </a:lnSpc>
              <a:spcBef>
                <a:spcPct val="50000"/>
              </a:spcBef>
              <a:buClr>
                <a:srgbClr val="A50021"/>
              </a:buClr>
              <a:buSzPct val="75000"/>
            </a:pPr>
            <a:r>
              <a:rPr lang="fa-IR" sz="2400" smtClean="0">
                <a:latin typeface="Arial" pitchFamily="34" charset="0"/>
                <a:cs typeface="B Nazanin" pitchFamily="2" charset="-78"/>
              </a:rPr>
              <a:t>بهترین مرجع برای تعییین ظرفیت انواع عناصر شبکه حمل ونقل موتوری و غیر موتوری کتاب راهنمای ظرفیت راهها                              (</a:t>
            </a:r>
            <a:r>
              <a:rPr lang="en-US" sz="2400" smtClean="0">
                <a:latin typeface="Arial" pitchFamily="34" charset="0"/>
                <a:cs typeface="B Nazanin" pitchFamily="2" charset="-78"/>
              </a:rPr>
              <a:t>Highway Capacity Manual or HCM</a:t>
            </a:r>
            <a:r>
              <a:rPr lang="fa-IR" sz="2400" smtClean="0">
                <a:latin typeface="Arial" pitchFamily="34" charset="0"/>
                <a:cs typeface="B Nazanin" pitchFamily="2" charset="-78"/>
              </a:rPr>
              <a:t>) می باشد..</a:t>
            </a:r>
          </a:p>
          <a:p>
            <a:pPr algn="r" rtl="1" eaLnBrk="1" hangingPunct="1">
              <a:lnSpc>
                <a:spcPct val="80000"/>
              </a:lnSpc>
              <a:spcBef>
                <a:spcPct val="50000"/>
              </a:spcBef>
              <a:buClr>
                <a:srgbClr val="A50021"/>
              </a:buClr>
              <a:buSzPct val="75000"/>
            </a:pPr>
            <a:r>
              <a:rPr lang="fa-IR" sz="2400" smtClean="0">
                <a:latin typeface="Arial" pitchFamily="34" charset="0"/>
                <a:cs typeface="B Nazanin" pitchFamily="2" charset="-78"/>
              </a:rPr>
              <a:t>در این رابطه، در کنار ظرفیت حداکثر، کتاب راهنمای ظرفیت راهها  شاخص دیگری بنام نرخ تردد سرویس حداکثر(</a:t>
            </a:r>
            <a:r>
              <a:rPr lang="en-US" sz="2400" smtClean="0">
                <a:latin typeface="Arial" pitchFamily="34" charset="0"/>
                <a:cs typeface="B Nazanin" pitchFamily="2" charset="-78"/>
              </a:rPr>
              <a:t>Maximum service flow rate</a:t>
            </a:r>
            <a:r>
              <a:rPr lang="fa-IR" sz="2400" smtClean="0">
                <a:latin typeface="Arial" pitchFamily="34" charset="0"/>
                <a:cs typeface="B Nazanin" pitchFamily="2" charset="-78"/>
              </a:rPr>
              <a:t>) یا حجم سرویس حداکثر را تعریف نموده که مینای طراحی قرار گرفته و مقدار آن تابعی از وضعیت کیفی  ترافیک قابل قبول در راه مورد نظر می باشد.</a:t>
            </a:r>
          </a:p>
          <a:p>
            <a:pPr algn="r" rtl="1" eaLnBrk="1" hangingPunct="1">
              <a:lnSpc>
                <a:spcPct val="80000"/>
              </a:lnSpc>
              <a:spcBef>
                <a:spcPct val="50000"/>
              </a:spcBef>
              <a:buClr>
                <a:srgbClr val="A50021"/>
              </a:buClr>
              <a:buSzPct val="75000"/>
            </a:pPr>
            <a:r>
              <a:rPr lang="fa-IR" sz="2400" smtClean="0">
                <a:latin typeface="Arial" pitchFamily="34" charset="0"/>
                <a:cs typeface="B Nazanin" pitchFamily="2" charset="-78"/>
              </a:rPr>
              <a:t>برای تعیین وضعیت کیفی ترافیک </a:t>
            </a:r>
            <a:r>
              <a:rPr lang="en-US" sz="2400" smtClean="0">
                <a:latin typeface="Arial" pitchFamily="34" charset="0"/>
                <a:cs typeface="B Nazanin" pitchFamily="2" charset="-78"/>
              </a:rPr>
              <a:t>HCM</a:t>
            </a:r>
            <a:r>
              <a:rPr lang="fa-IR" sz="2400" smtClean="0">
                <a:latin typeface="Arial" pitchFamily="34" charset="0"/>
                <a:cs typeface="B Nazanin" pitchFamily="2" charset="-78"/>
              </a:rPr>
              <a:t> از شاخصی بنام سطح سرویس </a:t>
            </a:r>
            <a:r>
              <a:rPr lang="en-US" sz="2400" smtClean="0">
                <a:latin typeface="Arial" pitchFamily="34" charset="0"/>
                <a:cs typeface="B Nazanin" pitchFamily="2" charset="-78"/>
              </a:rPr>
              <a:t> (Level of Service or LOS)</a:t>
            </a:r>
            <a:r>
              <a:rPr lang="fa-IR" sz="2400" smtClean="0">
                <a:latin typeface="Arial" pitchFamily="34" charset="0"/>
                <a:cs typeface="B Nazanin" pitchFamily="2" charset="-78"/>
              </a:rPr>
              <a:t>استفاده می نماید که تحت عنوان سطوح</a:t>
            </a:r>
            <a:r>
              <a:rPr lang="en-US" sz="2400" smtClean="0">
                <a:latin typeface="Arial" pitchFamily="34" charset="0"/>
                <a:cs typeface="B Nazanin" pitchFamily="2" charset="-78"/>
              </a:rPr>
              <a:t> </a:t>
            </a:r>
            <a:r>
              <a:rPr lang="fa-IR" sz="2400" smtClean="0">
                <a:latin typeface="Arial" pitchFamily="34" charset="0"/>
                <a:cs typeface="B Nazanin" pitchFamily="2" charset="-78"/>
              </a:rPr>
              <a:t> </a:t>
            </a:r>
            <a:r>
              <a:rPr lang="en-US" sz="2400" smtClean="0">
                <a:latin typeface="Arial" pitchFamily="34" charset="0"/>
                <a:cs typeface="B Nazanin" pitchFamily="2" charset="-78"/>
              </a:rPr>
              <a:t>F , E , D, C , B , A</a:t>
            </a:r>
            <a:r>
              <a:rPr lang="fa-IR" sz="2400" smtClean="0">
                <a:latin typeface="Arial" pitchFamily="34" charset="0"/>
                <a:cs typeface="B Nazanin" pitchFamily="2" charset="-78"/>
              </a:rPr>
              <a:t>  تعریف شده اند.</a:t>
            </a:r>
          </a:p>
          <a:p>
            <a:pPr algn="r" rtl="1" eaLnBrk="1" hangingPunct="1">
              <a:lnSpc>
                <a:spcPct val="80000"/>
              </a:lnSpc>
              <a:spcBef>
                <a:spcPct val="50000"/>
              </a:spcBef>
              <a:buClr>
                <a:srgbClr val="A50021"/>
              </a:buClr>
              <a:buSzPct val="75000"/>
            </a:pPr>
            <a:r>
              <a:rPr lang="fa-IR" sz="2400" smtClean="0">
                <a:latin typeface="Arial" pitchFamily="34" charset="0"/>
                <a:cs typeface="B Nazanin" pitchFamily="2" charset="-78"/>
              </a:rPr>
              <a:t>بعنوان نمونه توصیف کیفیت ترافیک در هر یک از سطوح سرویس برای آزاد راهها و بزرگراهها در زیر باختصار تشریح شده اند.</a:t>
            </a:r>
          </a:p>
        </p:txBody>
      </p:sp>
    </p:spTree>
    <p:extLst>
      <p:ext uri="{BB962C8B-B14F-4D97-AF65-F5344CB8AC3E}">
        <p14:creationId xmlns:p14="http://schemas.microsoft.com/office/powerpoint/2010/main" val="17321937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r" rtl="1" eaLnBrk="1" hangingPunct="1"/>
            <a:r>
              <a:rPr lang="fa-IR" sz="3500" smtClean="0">
                <a:cs typeface="B Nazanin" pitchFamily="2" charset="-78"/>
              </a:rPr>
              <a:t>تشریح وضعیت کیفی ترافیک در سطوح سرویس مختلف در یک آزادراه</a:t>
            </a:r>
            <a:endParaRPr lang="en-US" sz="3500" smtClean="0">
              <a:cs typeface="B Nazanin" pitchFamily="2" charset="-78"/>
            </a:endParaRPr>
          </a:p>
        </p:txBody>
      </p:sp>
      <p:sp>
        <p:nvSpPr>
          <p:cNvPr id="13315" name="Rectangle 3"/>
          <p:cNvSpPr>
            <a:spLocks noGrp="1" noChangeArrowheads="1"/>
          </p:cNvSpPr>
          <p:nvPr>
            <p:ph type="body" sz="half" idx="1"/>
          </p:nvPr>
        </p:nvSpPr>
        <p:spPr>
          <a:xfrm>
            <a:off x="4500563" y="1773238"/>
            <a:ext cx="4083050" cy="4114800"/>
          </a:xfrm>
        </p:spPr>
        <p:txBody>
          <a:bodyPr/>
          <a:lstStyle/>
          <a:p>
            <a:pPr algn="r" rtl="1" eaLnBrk="1" hangingPunct="1">
              <a:spcBef>
                <a:spcPct val="50000"/>
              </a:spcBef>
              <a:buClr>
                <a:srgbClr val="A50021"/>
              </a:buClr>
              <a:buSzPct val="75000"/>
            </a:pPr>
            <a:r>
              <a:rPr lang="fa-IR" sz="2800" smtClean="0">
                <a:latin typeface="Arial" pitchFamily="34" charset="0"/>
                <a:cs typeface="B Nazanin" pitchFamily="2" charset="-78"/>
              </a:rPr>
              <a:t>سطح سرویس </a:t>
            </a:r>
            <a:r>
              <a:rPr lang="en-US" sz="2800" smtClean="0">
                <a:latin typeface="Arial" pitchFamily="34" charset="0"/>
                <a:cs typeface="B Nazanin" pitchFamily="2" charset="-78"/>
              </a:rPr>
              <a:t>A</a:t>
            </a:r>
            <a:r>
              <a:rPr lang="fa-IR" sz="2800" smtClean="0">
                <a:latin typeface="Arial" pitchFamily="34" charset="0"/>
                <a:cs typeface="B Nazanin" pitchFamily="2" charset="-78"/>
              </a:rPr>
              <a:t> یا الف (عالیترین کیفیت):</a:t>
            </a:r>
          </a:p>
          <a:p>
            <a:pPr lvl="1" algn="r" rtl="1" eaLnBrk="1" hangingPunct="1">
              <a:spcBef>
                <a:spcPct val="50000"/>
              </a:spcBef>
              <a:buClr>
                <a:srgbClr val="A50021"/>
              </a:buClr>
              <a:buSzPct val="75000"/>
            </a:pPr>
            <a:r>
              <a:rPr lang="fa-IR" sz="2400" smtClean="0">
                <a:latin typeface="Arial" pitchFamily="34" charset="0"/>
                <a:cs typeface="B Nazanin" pitchFamily="2" charset="-78"/>
              </a:rPr>
              <a:t>عمدتا ترافیک دارای جریان آزاد می باشد، متوسط سرعت سفر در یک آزادراه با سرعت طرح </a:t>
            </a:r>
            <a:r>
              <a:rPr lang="en-US" sz="2400" smtClean="0">
                <a:latin typeface="Arial" pitchFamily="34" charset="0"/>
                <a:cs typeface="B Nazanin" pitchFamily="2" charset="-78"/>
              </a:rPr>
              <a:t>70mph</a:t>
            </a:r>
            <a:r>
              <a:rPr lang="fa-IR" sz="2400" smtClean="0">
                <a:latin typeface="Arial" pitchFamily="34" charset="0"/>
                <a:cs typeface="B Nazanin" pitchFamily="2" charset="-78"/>
              </a:rPr>
              <a:t> برابر با یا بیش از </a:t>
            </a:r>
            <a:r>
              <a:rPr lang="en-US" sz="2400" smtClean="0">
                <a:latin typeface="Arial" pitchFamily="34" charset="0"/>
                <a:cs typeface="B Nazanin" pitchFamily="2" charset="-78"/>
              </a:rPr>
              <a:t>60mph</a:t>
            </a:r>
            <a:r>
              <a:rPr lang="fa-IR" sz="2400" smtClean="0">
                <a:latin typeface="Arial" pitchFamily="34" charset="0"/>
                <a:cs typeface="B Nazanin" pitchFamily="2" charset="-78"/>
              </a:rPr>
              <a:t> می باشد.  آزادی مانور برای وسایل نقلیه وجود دارد</a:t>
            </a:r>
          </a:p>
        </p:txBody>
      </p:sp>
      <p:pic>
        <p:nvPicPr>
          <p:cNvPr id="286724" name="23-3-v1.avi">
            <a:hlinkClick r:id="" action="ppaction://media"/>
          </p:cNvPr>
          <p:cNvPicPr>
            <a:picLocks noGrp="1" noRot="1" noChangeAspect="1" noChangeArrowheads="1"/>
          </p:cNvPicPr>
          <p:nvPr>
            <p:ph type="media" sz="half" idx="2"/>
            <a:videoFile r:link="rId1"/>
          </p:nvPr>
        </p:nvPicPr>
        <p:blipFill>
          <a:blip r:embed="rId3"/>
          <a:srcRect/>
          <a:stretch>
            <a:fillRect/>
          </a:stretch>
        </p:blipFill>
        <p:spPr>
          <a:xfrm>
            <a:off x="1116013" y="1844675"/>
            <a:ext cx="3048000" cy="2286000"/>
          </a:xfrm>
        </p:spPr>
      </p:pic>
    </p:spTree>
    <p:extLst>
      <p:ext uri="{BB962C8B-B14F-4D97-AF65-F5344CB8AC3E}">
        <p14:creationId xmlns:p14="http://schemas.microsoft.com/office/powerpoint/2010/main" val="474718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6600" fill="hold"/>
                                        <p:tgtEl>
                                          <p:spTgt spid="28672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8672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86724"/>
                                        </p:tgtEl>
                                      </p:cBhvr>
                                    </p:cmd>
                                  </p:childTnLst>
                                </p:cTn>
                              </p:par>
                            </p:childTnLst>
                          </p:cTn>
                        </p:par>
                      </p:childTnLst>
                    </p:cTn>
                  </p:par>
                </p:childTnLst>
              </p:cTn>
              <p:nextCondLst>
                <p:cond evt="onClick" delay="0">
                  <p:tgtEl>
                    <p:spTgt spid="286724"/>
                  </p:tgtEl>
                </p:cond>
              </p:nextCondLst>
            </p:seq>
            <p:video>
              <p:cMediaNode>
                <p:cTn id="12" fill="hold" display="0">
                  <p:stCondLst>
                    <p:cond delay="indefinite"/>
                  </p:stCondLst>
                  <p:endCondLst>
                    <p:cond evt="onNext" delay="0">
                      <p:tgtEl>
                        <p:sldTgt/>
                      </p:tgtEl>
                    </p:cond>
                    <p:cond evt="onPrev" delay="0">
                      <p:tgtEl>
                        <p:sldTgt/>
                      </p:tgtEl>
                    </p:cond>
                  </p:endCondLst>
                </p:cTn>
                <p:tgtEl>
                  <p:spTgt spid="286724"/>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r" rtl="1" eaLnBrk="1" hangingPunct="1"/>
            <a:r>
              <a:rPr lang="fa-IR" sz="3500" smtClean="0">
                <a:cs typeface="B Nazanin" pitchFamily="2" charset="-78"/>
              </a:rPr>
              <a:t>تشریح وضعیت کیفی ترافیک در سطوح سرویس مختلف در یک آزادراه</a:t>
            </a:r>
            <a:endParaRPr lang="en-US" sz="3500" smtClean="0">
              <a:cs typeface="B Nazanin" pitchFamily="2" charset="-78"/>
            </a:endParaRPr>
          </a:p>
        </p:txBody>
      </p:sp>
      <p:sp>
        <p:nvSpPr>
          <p:cNvPr id="14339" name="Rectangle 3"/>
          <p:cNvSpPr>
            <a:spLocks noGrp="1" noChangeArrowheads="1"/>
          </p:cNvSpPr>
          <p:nvPr>
            <p:ph type="body" sz="half" idx="1"/>
          </p:nvPr>
        </p:nvSpPr>
        <p:spPr>
          <a:xfrm>
            <a:off x="4284663" y="1773238"/>
            <a:ext cx="4298950" cy="4114800"/>
          </a:xfrm>
        </p:spPr>
        <p:txBody>
          <a:bodyPr/>
          <a:lstStyle/>
          <a:p>
            <a:pPr algn="r" rtl="1" eaLnBrk="1" hangingPunct="1">
              <a:spcBef>
                <a:spcPct val="50000"/>
              </a:spcBef>
              <a:buClr>
                <a:srgbClr val="A50021"/>
              </a:buClr>
              <a:buSzPct val="75000"/>
            </a:pPr>
            <a:r>
              <a:rPr lang="fa-IR" sz="2800" smtClean="0">
                <a:latin typeface="Arial" pitchFamily="34" charset="0"/>
                <a:cs typeface="B Nazanin" pitchFamily="2" charset="-78"/>
              </a:rPr>
              <a:t>سطح سرویس  </a:t>
            </a:r>
            <a:r>
              <a:rPr lang="en-US" sz="2800" smtClean="0">
                <a:latin typeface="Arial" pitchFamily="34" charset="0"/>
                <a:cs typeface="B Nazanin" pitchFamily="2" charset="-78"/>
              </a:rPr>
              <a:t>B</a:t>
            </a:r>
            <a:r>
              <a:rPr lang="fa-IR" sz="2800" smtClean="0">
                <a:latin typeface="Arial" pitchFamily="34" charset="0"/>
                <a:cs typeface="B Nazanin" pitchFamily="2" charset="-78"/>
              </a:rPr>
              <a:t> یا ب (کیفیت عالی):</a:t>
            </a:r>
          </a:p>
          <a:p>
            <a:pPr lvl="1" algn="r" rtl="1" eaLnBrk="1" hangingPunct="1">
              <a:spcBef>
                <a:spcPct val="50000"/>
              </a:spcBef>
              <a:buClr>
                <a:srgbClr val="A50021"/>
              </a:buClr>
              <a:buSzPct val="75000"/>
            </a:pPr>
            <a:r>
              <a:rPr lang="fa-IR" sz="2400" smtClean="0">
                <a:latin typeface="Arial" pitchFamily="34" charset="0"/>
                <a:cs typeface="B Nazanin" pitchFamily="2" charset="-78"/>
              </a:rPr>
              <a:t>تا حدودی شرایط تردد آزاد برقرار است، متوسط سرعت سفر در یک آزادراه با سرعت طرح </a:t>
            </a:r>
            <a:r>
              <a:rPr lang="en-US" sz="2400" smtClean="0">
                <a:latin typeface="Arial" pitchFamily="34" charset="0"/>
                <a:cs typeface="B Nazanin" pitchFamily="2" charset="-78"/>
              </a:rPr>
              <a:t>70mph</a:t>
            </a:r>
            <a:r>
              <a:rPr lang="fa-IR" sz="2400" smtClean="0">
                <a:latin typeface="Arial" pitchFamily="34" charset="0"/>
                <a:cs typeface="B Nazanin" pitchFamily="2" charset="-78"/>
              </a:rPr>
              <a:t> برابر با یا بیش از </a:t>
            </a:r>
            <a:r>
              <a:rPr lang="en-US" sz="2400" smtClean="0">
                <a:latin typeface="Arial" pitchFamily="34" charset="0"/>
                <a:cs typeface="B Nazanin" pitchFamily="2" charset="-78"/>
              </a:rPr>
              <a:t>57mph</a:t>
            </a:r>
            <a:r>
              <a:rPr lang="fa-IR" sz="2400" smtClean="0">
                <a:latin typeface="Arial" pitchFamily="34" charset="0"/>
                <a:cs typeface="B Nazanin" pitchFamily="2" charset="-78"/>
              </a:rPr>
              <a:t> می باشد، آزادی مانور برای وسایل نقلیه کمی محدود شده است</a:t>
            </a:r>
          </a:p>
        </p:txBody>
      </p:sp>
      <p:pic>
        <p:nvPicPr>
          <p:cNvPr id="322564" name="23-3-v2.avi">
            <a:hlinkClick r:id="" action="ppaction://media"/>
          </p:cNvPr>
          <p:cNvPicPr>
            <a:picLocks noGrp="1" noRot="1" noChangeAspect="1" noChangeArrowheads="1"/>
          </p:cNvPicPr>
          <p:nvPr>
            <p:ph type="media" sz="half" idx="2"/>
            <a:videoFile r:link="rId1"/>
          </p:nvPr>
        </p:nvPicPr>
        <p:blipFill>
          <a:blip r:embed="rId3"/>
          <a:srcRect/>
          <a:stretch>
            <a:fillRect/>
          </a:stretch>
        </p:blipFill>
        <p:spPr>
          <a:xfrm>
            <a:off x="900113" y="1773238"/>
            <a:ext cx="3048000" cy="2286000"/>
          </a:xfrm>
        </p:spPr>
      </p:pic>
    </p:spTree>
    <p:extLst>
      <p:ext uri="{BB962C8B-B14F-4D97-AF65-F5344CB8AC3E}">
        <p14:creationId xmlns:p14="http://schemas.microsoft.com/office/powerpoint/2010/main" val="1005536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000" fill="hold"/>
                                        <p:tgtEl>
                                          <p:spTgt spid="32256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2256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22564"/>
                                        </p:tgtEl>
                                      </p:cBhvr>
                                    </p:cmd>
                                  </p:childTnLst>
                                </p:cTn>
                              </p:par>
                            </p:childTnLst>
                          </p:cTn>
                        </p:par>
                      </p:childTnLst>
                    </p:cTn>
                  </p:par>
                </p:childTnLst>
              </p:cTn>
              <p:nextCondLst>
                <p:cond evt="onClick" delay="0">
                  <p:tgtEl>
                    <p:spTgt spid="322564"/>
                  </p:tgtEl>
                </p:cond>
              </p:nextCondLst>
            </p:seq>
            <p:video>
              <p:cMediaNode>
                <p:cTn id="12" fill="hold" display="0">
                  <p:stCondLst>
                    <p:cond delay="indefinite"/>
                  </p:stCondLst>
                  <p:endCondLst>
                    <p:cond evt="onNext" delay="0">
                      <p:tgtEl>
                        <p:sldTgt/>
                      </p:tgtEl>
                    </p:cond>
                    <p:cond evt="onPrev" delay="0">
                      <p:tgtEl>
                        <p:sldTgt/>
                      </p:tgtEl>
                    </p:cond>
                  </p:endCondLst>
                </p:cTn>
                <p:tgtEl>
                  <p:spTgt spid="322564"/>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r" rtl="1" eaLnBrk="1" hangingPunct="1"/>
            <a:r>
              <a:rPr lang="fa-IR" sz="3500" smtClean="0">
                <a:cs typeface="B Nazanin" pitchFamily="2" charset="-78"/>
              </a:rPr>
              <a:t>تشریح وضعیت کیفی ترافیک در سطوح سرویس مختلف در یک آزادراه</a:t>
            </a:r>
            <a:endParaRPr lang="en-US" sz="3500" smtClean="0">
              <a:cs typeface="B Nazanin" pitchFamily="2" charset="-78"/>
            </a:endParaRPr>
          </a:p>
        </p:txBody>
      </p:sp>
      <p:sp>
        <p:nvSpPr>
          <p:cNvPr id="15363" name="Rectangle 3"/>
          <p:cNvSpPr>
            <a:spLocks noGrp="1" noChangeArrowheads="1"/>
          </p:cNvSpPr>
          <p:nvPr>
            <p:ph type="body" sz="half" idx="1"/>
          </p:nvPr>
        </p:nvSpPr>
        <p:spPr>
          <a:xfrm>
            <a:off x="4284663" y="1773238"/>
            <a:ext cx="4587875" cy="4114800"/>
          </a:xfrm>
        </p:spPr>
        <p:txBody>
          <a:bodyPr>
            <a:normAutofit lnSpcReduction="10000"/>
          </a:bodyPr>
          <a:lstStyle/>
          <a:p>
            <a:pPr algn="r" rtl="1" eaLnBrk="1" hangingPunct="1">
              <a:spcBef>
                <a:spcPct val="50000"/>
              </a:spcBef>
              <a:buClr>
                <a:srgbClr val="A50021"/>
              </a:buClr>
              <a:buSzPct val="75000"/>
            </a:pPr>
            <a:r>
              <a:rPr lang="fa-IR" sz="2800" smtClean="0">
                <a:latin typeface="Arial" pitchFamily="34" charset="0"/>
                <a:cs typeface="B Nazanin" pitchFamily="2" charset="-78"/>
              </a:rPr>
              <a:t>سطح سرویس </a:t>
            </a:r>
            <a:r>
              <a:rPr lang="en-US" sz="2800" smtClean="0">
                <a:latin typeface="Arial" pitchFamily="34" charset="0"/>
                <a:cs typeface="B Nazanin" pitchFamily="2" charset="-78"/>
              </a:rPr>
              <a:t>C</a:t>
            </a:r>
            <a:r>
              <a:rPr lang="fa-IR" sz="2800" smtClean="0">
                <a:latin typeface="Arial" pitchFamily="34" charset="0"/>
                <a:cs typeface="B Nazanin" pitchFamily="2" charset="-78"/>
              </a:rPr>
              <a:t> یا ج (کیفیت خوب):</a:t>
            </a:r>
          </a:p>
          <a:p>
            <a:pPr lvl="1" algn="r" rtl="1" eaLnBrk="1" hangingPunct="1">
              <a:spcBef>
                <a:spcPct val="50000"/>
              </a:spcBef>
              <a:buClr>
                <a:srgbClr val="A50021"/>
              </a:buClr>
              <a:buSzPct val="75000"/>
            </a:pPr>
            <a:r>
              <a:rPr lang="fa-IR" sz="2400" smtClean="0">
                <a:latin typeface="Arial" pitchFamily="34" charset="0"/>
                <a:cs typeface="B Nazanin" pitchFamily="2" charset="-78"/>
              </a:rPr>
              <a:t>ترافیک هنوز وضعیت با ثباتی دارد ولی افزایش ناچیز در میزان تردد باعث کاهش قابل ملاحظه سرعت می شود، آزادی مانور برای وسایل نقلیه تا حد زیادی محدود شده است، متوسط سرعت سفر در یک آزادراه با سرعت طرح </a:t>
            </a:r>
            <a:r>
              <a:rPr lang="en-US" sz="2400" smtClean="0">
                <a:latin typeface="Arial" pitchFamily="34" charset="0"/>
                <a:cs typeface="B Nazanin" pitchFamily="2" charset="-78"/>
              </a:rPr>
              <a:t>70mph</a:t>
            </a:r>
            <a:r>
              <a:rPr lang="fa-IR" sz="2400" smtClean="0">
                <a:latin typeface="Arial" pitchFamily="34" charset="0"/>
                <a:cs typeface="B Nazanin" pitchFamily="2" charset="-78"/>
              </a:rPr>
              <a:t> برابر با یا بیش از </a:t>
            </a:r>
            <a:r>
              <a:rPr lang="en-US" sz="2400" smtClean="0">
                <a:latin typeface="Arial" pitchFamily="34" charset="0"/>
                <a:cs typeface="B Nazanin" pitchFamily="2" charset="-78"/>
              </a:rPr>
              <a:t>54mph</a:t>
            </a:r>
            <a:r>
              <a:rPr lang="fa-IR" sz="2400" smtClean="0">
                <a:latin typeface="Arial" pitchFamily="34" charset="0"/>
                <a:cs typeface="B Nazanin" pitchFamily="2" charset="-78"/>
              </a:rPr>
              <a:t> می باشد، تغییر خط بایستی با احتیاط صورت گیرد</a:t>
            </a:r>
          </a:p>
        </p:txBody>
      </p:sp>
      <p:pic>
        <p:nvPicPr>
          <p:cNvPr id="323588" name="23-3-v3.avi">
            <a:hlinkClick r:id="" action="ppaction://media"/>
          </p:cNvPr>
          <p:cNvPicPr>
            <a:picLocks noGrp="1" noRot="1" noChangeAspect="1" noChangeArrowheads="1"/>
          </p:cNvPicPr>
          <p:nvPr>
            <p:ph type="media" sz="half" idx="2"/>
            <a:videoFile r:link="rId1"/>
          </p:nvPr>
        </p:nvPicPr>
        <p:blipFill>
          <a:blip r:embed="rId3"/>
          <a:srcRect/>
          <a:stretch>
            <a:fillRect/>
          </a:stretch>
        </p:blipFill>
        <p:spPr>
          <a:xfrm>
            <a:off x="900113" y="1700213"/>
            <a:ext cx="3048000" cy="2286000"/>
          </a:xfrm>
        </p:spPr>
      </p:pic>
    </p:spTree>
    <p:extLst>
      <p:ext uri="{BB962C8B-B14F-4D97-AF65-F5344CB8AC3E}">
        <p14:creationId xmlns:p14="http://schemas.microsoft.com/office/powerpoint/2010/main" val="1527369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500" fill="hold"/>
                                        <p:tgtEl>
                                          <p:spTgt spid="32358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2358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23588"/>
                                        </p:tgtEl>
                                      </p:cBhvr>
                                    </p:cmd>
                                  </p:childTnLst>
                                </p:cTn>
                              </p:par>
                            </p:childTnLst>
                          </p:cTn>
                        </p:par>
                      </p:childTnLst>
                    </p:cTn>
                  </p:par>
                </p:childTnLst>
              </p:cTn>
              <p:nextCondLst>
                <p:cond evt="onClick" delay="0">
                  <p:tgtEl>
                    <p:spTgt spid="323588"/>
                  </p:tgtEl>
                </p:cond>
              </p:nextCondLst>
            </p:seq>
            <p:video>
              <p:cMediaNode>
                <p:cTn id="12" fill="hold" display="0">
                  <p:stCondLst>
                    <p:cond delay="indefinite"/>
                  </p:stCondLst>
                  <p:endCondLst>
                    <p:cond evt="onNext" delay="0">
                      <p:tgtEl>
                        <p:sldTgt/>
                      </p:tgtEl>
                    </p:cond>
                    <p:cond evt="onPrev" delay="0">
                      <p:tgtEl>
                        <p:sldTgt/>
                      </p:tgtEl>
                    </p:cond>
                  </p:endCondLst>
                </p:cTn>
                <p:tgtEl>
                  <p:spTgt spid="323588"/>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r" rtl="1" eaLnBrk="1" hangingPunct="1"/>
            <a:r>
              <a:rPr lang="fa-IR" sz="3500" smtClean="0">
                <a:cs typeface="B Nazanin" pitchFamily="2" charset="-78"/>
              </a:rPr>
              <a:t>تشریح وضعیت کیفی ترافیک در سطوح سرویس مختلف در یک آزادراه</a:t>
            </a:r>
            <a:endParaRPr lang="en-US" sz="3500" smtClean="0">
              <a:cs typeface="B Nazanin" pitchFamily="2" charset="-78"/>
            </a:endParaRPr>
          </a:p>
        </p:txBody>
      </p:sp>
      <p:sp>
        <p:nvSpPr>
          <p:cNvPr id="16387" name="Rectangle 3"/>
          <p:cNvSpPr>
            <a:spLocks noGrp="1" noChangeArrowheads="1"/>
          </p:cNvSpPr>
          <p:nvPr>
            <p:ph type="body" sz="half" idx="1"/>
          </p:nvPr>
        </p:nvSpPr>
        <p:spPr>
          <a:xfrm>
            <a:off x="4356100" y="1700213"/>
            <a:ext cx="4227513" cy="4114800"/>
          </a:xfrm>
        </p:spPr>
        <p:txBody>
          <a:bodyPr>
            <a:normAutofit lnSpcReduction="10000"/>
          </a:bodyPr>
          <a:lstStyle/>
          <a:p>
            <a:pPr algn="r" rtl="1" eaLnBrk="1" hangingPunct="1">
              <a:spcBef>
                <a:spcPct val="50000"/>
              </a:spcBef>
              <a:buClr>
                <a:srgbClr val="A50021"/>
              </a:buClr>
              <a:buSzPct val="75000"/>
            </a:pPr>
            <a:r>
              <a:rPr lang="fa-IR" sz="2800" smtClean="0">
                <a:latin typeface="Arial" pitchFamily="34" charset="0"/>
                <a:cs typeface="B Nazanin" pitchFamily="2" charset="-78"/>
              </a:rPr>
              <a:t>سطح سرویس </a:t>
            </a:r>
            <a:r>
              <a:rPr lang="en-US" sz="2800" smtClean="0">
                <a:latin typeface="Arial" pitchFamily="34" charset="0"/>
                <a:cs typeface="B Nazanin" pitchFamily="2" charset="-78"/>
              </a:rPr>
              <a:t>D</a:t>
            </a:r>
            <a:r>
              <a:rPr lang="fa-IR" sz="2800" smtClean="0">
                <a:latin typeface="Arial" pitchFamily="34" charset="0"/>
                <a:cs typeface="B Nazanin" pitchFamily="2" charset="-78"/>
              </a:rPr>
              <a:t> یا د (حداقل کیفیت قابل قبول):</a:t>
            </a:r>
          </a:p>
          <a:p>
            <a:pPr lvl="1" algn="r" rtl="1" eaLnBrk="1" hangingPunct="1">
              <a:spcBef>
                <a:spcPct val="50000"/>
              </a:spcBef>
              <a:buClr>
                <a:srgbClr val="A50021"/>
              </a:buClr>
              <a:buSzPct val="75000"/>
            </a:pPr>
            <a:r>
              <a:rPr lang="fa-IR" sz="2400" smtClean="0">
                <a:latin typeface="Arial" pitchFamily="34" charset="0"/>
                <a:cs typeface="B Nazanin" pitchFamily="2" charset="-78"/>
              </a:rPr>
              <a:t>دارای مرز مشترک با ناحیه تردد ناپایدار می باشد، افزایش ناچیز در میزان تردد باعث افت قابل ملاحظه </a:t>
            </a:r>
            <a:r>
              <a:rPr lang="en-US" sz="2400" smtClean="0">
                <a:latin typeface="Arial" pitchFamily="34" charset="0"/>
                <a:cs typeface="B Nazanin" pitchFamily="2" charset="-78"/>
              </a:rPr>
              <a:t>LOS</a:t>
            </a:r>
            <a:r>
              <a:rPr lang="fa-IR" sz="2400" smtClean="0">
                <a:latin typeface="Arial" pitchFamily="34" charset="0"/>
                <a:cs typeface="B Nazanin" pitchFamily="2" charset="-78"/>
              </a:rPr>
              <a:t> می شود، متوسط سرعت سفر در یک آزادراه با سرعت طرح </a:t>
            </a:r>
            <a:r>
              <a:rPr lang="en-US" sz="2400" smtClean="0">
                <a:latin typeface="Arial" pitchFamily="34" charset="0"/>
                <a:cs typeface="B Nazanin" pitchFamily="2" charset="-78"/>
              </a:rPr>
              <a:t>70mph</a:t>
            </a:r>
            <a:r>
              <a:rPr lang="fa-IR" sz="2400" smtClean="0">
                <a:latin typeface="Arial" pitchFamily="34" charset="0"/>
                <a:cs typeface="B Nazanin" pitchFamily="2" charset="-78"/>
              </a:rPr>
              <a:t> برابر با</a:t>
            </a:r>
            <a:r>
              <a:rPr lang="en-US" sz="2400" smtClean="0">
                <a:latin typeface="Arial" pitchFamily="34" charset="0"/>
                <a:cs typeface="B Nazanin" pitchFamily="2" charset="-78"/>
              </a:rPr>
              <a:t> </a:t>
            </a:r>
            <a:r>
              <a:rPr lang="fa-IR" sz="2400" smtClean="0">
                <a:latin typeface="Arial" pitchFamily="34" charset="0"/>
                <a:cs typeface="B Nazanin" pitchFamily="2" charset="-78"/>
              </a:rPr>
              <a:t> یا بیش از </a:t>
            </a:r>
            <a:r>
              <a:rPr lang="en-US" sz="2400" smtClean="0">
                <a:latin typeface="Arial" pitchFamily="34" charset="0"/>
                <a:cs typeface="B Nazanin" pitchFamily="2" charset="-78"/>
              </a:rPr>
              <a:t>46mph</a:t>
            </a:r>
            <a:r>
              <a:rPr lang="fa-IR" sz="2400" smtClean="0">
                <a:latin typeface="Arial" pitchFamily="34" charset="0"/>
                <a:cs typeface="B Nazanin" pitchFamily="2" charset="-78"/>
              </a:rPr>
              <a:t> می باشد، قابلیت مانور خیلی محدود شده است.</a:t>
            </a:r>
          </a:p>
        </p:txBody>
      </p:sp>
      <p:pic>
        <p:nvPicPr>
          <p:cNvPr id="324612" name="23-3-v4.avi">
            <a:hlinkClick r:id="" action="ppaction://media"/>
          </p:cNvPr>
          <p:cNvPicPr>
            <a:picLocks noGrp="1" noRot="1" noChangeAspect="1" noChangeArrowheads="1"/>
          </p:cNvPicPr>
          <p:nvPr>
            <p:ph type="media" sz="half" idx="2"/>
            <a:videoFile r:link="rId1"/>
          </p:nvPr>
        </p:nvPicPr>
        <p:blipFill>
          <a:blip r:embed="rId3"/>
          <a:srcRect/>
          <a:stretch>
            <a:fillRect/>
          </a:stretch>
        </p:blipFill>
        <p:spPr>
          <a:xfrm>
            <a:off x="900113" y="1773238"/>
            <a:ext cx="3048000" cy="2286000"/>
          </a:xfrm>
        </p:spPr>
      </p:pic>
    </p:spTree>
    <p:extLst>
      <p:ext uri="{BB962C8B-B14F-4D97-AF65-F5344CB8AC3E}">
        <p14:creationId xmlns:p14="http://schemas.microsoft.com/office/powerpoint/2010/main" val="774990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600" fill="hold"/>
                                        <p:tgtEl>
                                          <p:spTgt spid="32461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2461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24612"/>
                                        </p:tgtEl>
                                      </p:cBhvr>
                                    </p:cmd>
                                  </p:childTnLst>
                                </p:cTn>
                              </p:par>
                            </p:childTnLst>
                          </p:cTn>
                        </p:par>
                      </p:childTnLst>
                    </p:cTn>
                  </p:par>
                </p:childTnLst>
              </p:cTn>
              <p:nextCondLst>
                <p:cond evt="onClick" delay="0">
                  <p:tgtEl>
                    <p:spTgt spid="324612"/>
                  </p:tgtEl>
                </p:cond>
              </p:nextCondLst>
            </p:seq>
            <p:video>
              <p:cMediaNode>
                <p:cTn id="12" fill="hold" display="0">
                  <p:stCondLst>
                    <p:cond delay="indefinite"/>
                  </p:stCondLst>
                  <p:endCondLst>
                    <p:cond evt="onNext" delay="0">
                      <p:tgtEl>
                        <p:sldTgt/>
                      </p:tgtEl>
                    </p:cond>
                    <p:cond evt="onPrev" delay="0">
                      <p:tgtEl>
                        <p:sldTgt/>
                      </p:tgtEl>
                    </p:cond>
                  </p:endCondLst>
                </p:cTn>
                <p:tgtEl>
                  <p:spTgt spid="324612"/>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r" rtl="1" eaLnBrk="1" hangingPunct="1"/>
            <a:r>
              <a:rPr lang="fa-IR" sz="3500" smtClean="0">
                <a:cs typeface="B Nazanin" pitchFamily="2" charset="-78"/>
              </a:rPr>
              <a:t>تشریح وضعیت کیفی ترافیک در سطوح سرویس مختلف در یک آزادراه</a:t>
            </a:r>
            <a:endParaRPr lang="en-US" sz="3500" smtClean="0">
              <a:cs typeface="B Nazanin" pitchFamily="2" charset="-78"/>
            </a:endParaRPr>
          </a:p>
        </p:txBody>
      </p:sp>
      <p:sp>
        <p:nvSpPr>
          <p:cNvPr id="17411" name="Rectangle 3"/>
          <p:cNvSpPr>
            <a:spLocks noGrp="1" noChangeArrowheads="1"/>
          </p:cNvSpPr>
          <p:nvPr>
            <p:ph type="body" sz="half" idx="1"/>
          </p:nvPr>
        </p:nvSpPr>
        <p:spPr>
          <a:xfrm>
            <a:off x="4284663" y="1700213"/>
            <a:ext cx="4298950" cy="4114800"/>
          </a:xfrm>
        </p:spPr>
        <p:txBody>
          <a:bodyPr>
            <a:normAutofit fontScale="92500"/>
          </a:bodyPr>
          <a:lstStyle/>
          <a:p>
            <a:pPr algn="r" rtl="1" eaLnBrk="1" hangingPunct="1">
              <a:spcBef>
                <a:spcPct val="50000"/>
              </a:spcBef>
              <a:buClr>
                <a:srgbClr val="A50021"/>
              </a:buClr>
              <a:buSzPct val="75000"/>
            </a:pPr>
            <a:r>
              <a:rPr lang="fa-IR" sz="2800" smtClean="0">
                <a:latin typeface="Arial" pitchFamily="34" charset="0"/>
                <a:cs typeface="B Nazanin" pitchFamily="2" charset="-78"/>
              </a:rPr>
              <a:t>سطح سرویس  </a:t>
            </a:r>
            <a:r>
              <a:rPr lang="en-US" sz="2800" smtClean="0">
                <a:latin typeface="Arial" pitchFamily="34" charset="0"/>
                <a:cs typeface="B Nazanin" pitchFamily="2" charset="-78"/>
              </a:rPr>
              <a:t>E</a:t>
            </a:r>
            <a:r>
              <a:rPr lang="fa-IR" sz="2800" smtClean="0">
                <a:latin typeface="Arial" pitchFamily="34" charset="0"/>
                <a:cs typeface="B Nazanin" pitchFamily="2" charset="-78"/>
              </a:rPr>
              <a:t> یا "ه" (کیفیت در وضعیت استفاده از ظرفیت حداکثر):</a:t>
            </a:r>
          </a:p>
          <a:p>
            <a:pPr lvl="1" algn="r" rtl="1" eaLnBrk="1" hangingPunct="1">
              <a:spcBef>
                <a:spcPct val="50000"/>
              </a:spcBef>
              <a:buClr>
                <a:srgbClr val="A50021"/>
              </a:buClr>
              <a:buSzPct val="75000"/>
            </a:pPr>
            <a:r>
              <a:rPr lang="fa-IR" sz="2400" smtClean="0">
                <a:latin typeface="Arial" pitchFamily="34" charset="0"/>
                <a:cs typeface="B Nazanin" pitchFamily="2" charset="-78"/>
              </a:rPr>
              <a:t>مرز بین </a:t>
            </a:r>
            <a:r>
              <a:rPr lang="en-US" sz="2400" smtClean="0">
                <a:latin typeface="Arial" pitchFamily="34" charset="0"/>
                <a:cs typeface="B Nazanin" pitchFamily="2" charset="-78"/>
              </a:rPr>
              <a:t>LOS D</a:t>
            </a:r>
            <a:r>
              <a:rPr lang="fa-IR" sz="2400" smtClean="0">
                <a:latin typeface="Arial" pitchFamily="34" charset="0"/>
                <a:cs typeface="B Nazanin" pitchFamily="2" charset="-78"/>
              </a:rPr>
              <a:t> و </a:t>
            </a:r>
            <a:r>
              <a:rPr lang="en-US" sz="2400" smtClean="0">
                <a:latin typeface="Arial" pitchFamily="34" charset="0"/>
                <a:cs typeface="B Nazanin" pitchFamily="2" charset="-78"/>
              </a:rPr>
              <a:t> LOS E</a:t>
            </a:r>
            <a:r>
              <a:rPr lang="fa-IR" sz="2400" smtClean="0">
                <a:latin typeface="Arial" pitchFamily="34" charset="0"/>
                <a:cs typeface="B Nazanin" pitchFamily="2" charset="-78"/>
              </a:rPr>
              <a:t>در واقع شرایط کارکرد با میزان ترددی برابر با ظرفیت می باشد، متوسط سرعت سفر در یک آزادراه با سرعت طرح </a:t>
            </a:r>
            <a:r>
              <a:rPr lang="en-US" sz="2400" smtClean="0">
                <a:latin typeface="Arial" pitchFamily="34" charset="0"/>
                <a:cs typeface="B Nazanin" pitchFamily="2" charset="-78"/>
              </a:rPr>
              <a:t>70mph</a:t>
            </a:r>
            <a:r>
              <a:rPr lang="fa-IR" sz="2400" smtClean="0">
                <a:latin typeface="Arial" pitchFamily="34" charset="0"/>
                <a:cs typeface="B Nazanin" pitchFamily="2" charset="-78"/>
              </a:rPr>
              <a:t> برابر با یا بیش از </a:t>
            </a:r>
            <a:r>
              <a:rPr lang="en-US" sz="2400" smtClean="0">
                <a:latin typeface="Arial" pitchFamily="34" charset="0"/>
                <a:cs typeface="B Nazanin" pitchFamily="2" charset="-78"/>
              </a:rPr>
              <a:t>30mph</a:t>
            </a:r>
            <a:r>
              <a:rPr lang="fa-IR" sz="2400" smtClean="0">
                <a:latin typeface="Arial" pitchFamily="34" charset="0"/>
                <a:cs typeface="B Nazanin" pitchFamily="2" charset="-78"/>
              </a:rPr>
              <a:t> می باشد، جریان ترافیک خیلی ناپایدار بوده و فاصله عبور بین وسایل نقلیه یکنواخت می باشد.</a:t>
            </a:r>
          </a:p>
        </p:txBody>
      </p:sp>
      <p:pic>
        <p:nvPicPr>
          <p:cNvPr id="287748" name="23-3-v5.avi">
            <a:hlinkClick r:id="" action="ppaction://media"/>
          </p:cNvPr>
          <p:cNvPicPr>
            <a:picLocks noGrp="1" noRot="1" noChangeAspect="1" noChangeArrowheads="1"/>
          </p:cNvPicPr>
          <p:nvPr>
            <p:ph type="media" sz="half" idx="2"/>
            <a:videoFile r:link="rId1"/>
          </p:nvPr>
        </p:nvPicPr>
        <p:blipFill>
          <a:blip r:embed="rId3"/>
          <a:srcRect/>
          <a:stretch>
            <a:fillRect/>
          </a:stretch>
        </p:blipFill>
        <p:spPr>
          <a:xfrm>
            <a:off x="971550" y="1773238"/>
            <a:ext cx="3048000" cy="2286000"/>
          </a:xfrm>
        </p:spPr>
      </p:pic>
    </p:spTree>
    <p:extLst>
      <p:ext uri="{BB962C8B-B14F-4D97-AF65-F5344CB8AC3E}">
        <p14:creationId xmlns:p14="http://schemas.microsoft.com/office/powerpoint/2010/main" val="1343179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200" fill="hold"/>
                                        <p:tgtEl>
                                          <p:spTgt spid="28774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8774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87748"/>
                                        </p:tgtEl>
                                      </p:cBhvr>
                                    </p:cmd>
                                  </p:childTnLst>
                                </p:cTn>
                              </p:par>
                            </p:childTnLst>
                          </p:cTn>
                        </p:par>
                      </p:childTnLst>
                    </p:cTn>
                  </p:par>
                </p:childTnLst>
              </p:cTn>
              <p:nextCondLst>
                <p:cond evt="onClick" delay="0">
                  <p:tgtEl>
                    <p:spTgt spid="287748"/>
                  </p:tgtEl>
                </p:cond>
              </p:nextCondLst>
            </p:seq>
            <p:video>
              <p:cMediaNode>
                <p:cTn id="12" fill="hold" display="0">
                  <p:stCondLst>
                    <p:cond delay="indefinite"/>
                  </p:stCondLst>
                  <p:endCondLst>
                    <p:cond evt="onNext" delay="0">
                      <p:tgtEl>
                        <p:sldTgt/>
                      </p:tgtEl>
                    </p:cond>
                    <p:cond evt="onPrev" delay="0">
                      <p:tgtEl>
                        <p:sldTgt/>
                      </p:tgtEl>
                    </p:cond>
                  </p:endCondLst>
                </p:cTn>
                <p:tgtEl>
                  <p:spTgt spid="287748"/>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r" rtl="1" eaLnBrk="1" hangingPunct="1"/>
            <a:r>
              <a:rPr lang="fa-IR" sz="3500" smtClean="0">
                <a:cs typeface="B Nazanin" pitchFamily="2" charset="-78"/>
              </a:rPr>
              <a:t>تشریح وضعیت کیفی ترافیک در سطوح سرویس مختلف در یک آزادراه</a:t>
            </a:r>
            <a:endParaRPr lang="en-US" sz="3500" smtClean="0">
              <a:cs typeface="B Nazanin" pitchFamily="2" charset="-78"/>
            </a:endParaRPr>
          </a:p>
        </p:txBody>
      </p:sp>
      <p:sp>
        <p:nvSpPr>
          <p:cNvPr id="18435" name="Rectangle 3"/>
          <p:cNvSpPr>
            <a:spLocks noGrp="1" noChangeArrowheads="1"/>
          </p:cNvSpPr>
          <p:nvPr>
            <p:ph type="body" sz="half" idx="1"/>
          </p:nvPr>
        </p:nvSpPr>
        <p:spPr>
          <a:xfrm>
            <a:off x="4284663" y="1773238"/>
            <a:ext cx="4298950" cy="4114800"/>
          </a:xfrm>
        </p:spPr>
        <p:txBody>
          <a:bodyPr/>
          <a:lstStyle/>
          <a:p>
            <a:pPr algn="r" rtl="1" eaLnBrk="1" hangingPunct="1">
              <a:spcBef>
                <a:spcPct val="50000"/>
              </a:spcBef>
              <a:buClr>
                <a:srgbClr val="A50021"/>
              </a:buClr>
              <a:buSzPct val="75000"/>
            </a:pPr>
            <a:r>
              <a:rPr lang="fa-IR" sz="2800" smtClean="0">
                <a:latin typeface="Arial" pitchFamily="34" charset="0"/>
                <a:cs typeface="B Nazanin" pitchFamily="2" charset="-78"/>
              </a:rPr>
              <a:t>سطح سرویس </a:t>
            </a:r>
            <a:r>
              <a:rPr lang="en-US" sz="2800" smtClean="0">
                <a:latin typeface="Arial" pitchFamily="34" charset="0"/>
                <a:cs typeface="B Nazanin" pitchFamily="2" charset="-78"/>
              </a:rPr>
              <a:t>F</a:t>
            </a:r>
            <a:r>
              <a:rPr lang="fa-IR" sz="2800" smtClean="0">
                <a:latin typeface="Arial" pitchFamily="34" charset="0"/>
                <a:cs typeface="B Nazanin" pitchFamily="2" charset="-78"/>
              </a:rPr>
              <a:t>  یا "و" (کیفیت در حالت ناپایدار و راهبندان):</a:t>
            </a:r>
          </a:p>
          <a:p>
            <a:pPr lvl="1" algn="r" rtl="1" eaLnBrk="1" hangingPunct="1">
              <a:spcBef>
                <a:spcPct val="50000"/>
              </a:spcBef>
              <a:buClr>
                <a:srgbClr val="A50021"/>
              </a:buClr>
              <a:buSzPct val="75000"/>
            </a:pPr>
            <a:r>
              <a:rPr lang="fa-IR" sz="2400" smtClean="0">
                <a:latin typeface="Arial" pitchFamily="34" charset="0"/>
                <a:cs typeface="B Nazanin" pitchFamily="2" charset="-78"/>
              </a:rPr>
              <a:t>در این حالت با توجه به اینکه میزان تقاضا بیش از ظرفیت می باشد،  جریان ترافیک مرتبا تحت فشار قرار (</a:t>
            </a:r>
            <a:r>
              <a:rPr lang="en-US" sz="2400" smtClean="0">
                <a:latin typeface="Arial" pitchFamily="34" charset="0"/>
                <a:cs typeface="B Nazanin" pitchFamily="2" charset="-78"/>
              </a:rPr>
              <a:t>forced flow</a:t>
            </a:r>
            <a:r>
              <a:rPr lang="fa-IR" sz="2400" smtClean="0">
                <a:latin typeface="Arial" pitchFamily="34" charset="0"/>
                <a:cs typeface="B Nazanin" pitchFamily="2" charset="-78"/>
              </a:rPr>
              <a:t>) گرفته و عملا گسیخته (</a:t>
            </a:r>
            <a:r>
              <a:rPr lang="en-US" sz="2400" smtClean="0">
                <a:latin typeface="Arial" pitchFamily="34" charset="0"/>
                <a:cs typeface="B Nazanin" pitchFamily="2" charset="-78"/>
              </a:rPr>
              <a:t>flow breakdown</a:t>
            </a:r>
            <a:r>
              <a:rPr lang="fa-IR" sz="2400" smtClean="0">
                <a:latin typeface="Arial" pitchFamily="34" charset="0"/>
                <a:cs typeface="B Nazanin" pitchFamily="2" charset="-78"/>
              </a:rPr>
              <a:t>) می شود.</a:t>
            </a:r>
          </a:p>
        </p:txBody>
      </p:sp>
      <p:pic>
        <p:nvPicPr>
          <p:cNvPr id="325636" name="23-3-v6.avi">
            <a:hlinkClick r:id="" action="ppaction://media"/>
          </p:cNvPr>
          <p:cNvPicPr>
            <a:picLocks noGrp="1" noRot="1" noChangeAspect="1" noChangeArrowheads="1"/>
          </p:cNvPicPr>
          <p:nvPr>
            <p:ph type="media" sz="half" idx="2"/>
            <a:videoFile r:link="rId1"/>
          </p:nvPr>
        </p:nvPicPr>
        <p:blipFill>
          <a:blip r:embed="rId3"/>
          <a:srcRect/>
          <a:stretch>
            <a:fillRect/>
          </a:stretch>
        </p:blipFill>
        <p:spPr>
          <a:xfrm>
            <a:off x="900113" y="1844675"/>
            <a:ext cx="3048000" cy="2286000"/>
          </a:xfrm>
        </p:spPr>
      </p:pic>
    </p:spTree>
    <p:extLst>
      <p:ext uri="{BB962C8B-B14F-4D97-AF65-F5344CB8AC3E}">
        <p14:creationId xmlns:p14="http://schemas.microsoft.com/office/powerpoint/2010/main" val="1876881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8600" fill="hold"/>
                                        <p:tgtEl>
                                          <p:spTgt spid="32563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2563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25636"/>
                                        </p:tgtEl>
                                      </p:cBhvr>
                                    </p:cmd>
                                  </p:childTnLst>
                                </p:cTn>
                              </p:par>
                            </p:childTnLst>
                          </p:cTn>
                        </p:par>
                      </p:childTnLst>
                    </p:cTn>
                  </p:par>
                </p:childTnLst>
              </p:cTn>
              <p:nextCondLst>
                <p:cond evt="onClick" delay="0">
                  <p:tgtEl>
                    <p:spTgt spid="325636"/>
                  </p:tgtEl>
                </p:cond>
              </p:nextCondLst>
            </p:seq>
            <p:video>
              <p:cMediaNode>
                <p:cTn id="12" fill="hold" display="0">
                  <p:stCondLst>
                    <p:cond delay="indefinite"/>
                  </p:stCondLst>
                  <p:endCondLst>
                    <p:cond evt="onNext" delay="0">
                      <p:tgtEl>
                        <p:sldTgt/>
                      </p:tgtEl>
                    </p:cond>
                    <p:cond evt="onPrev" delay="0">
                      <p:tgtEl>
                        <p:sldTgt/>
                      </p:tgtEl>
                    </p:cond>
                  </p:endCondLst>
                </p:cTn>
                <p:tgtEl>
                  <p:spTgt spid="325636"/>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r" rtl="1" eaLnBrk="1" hangingPunct="1"/>
            <a:r>
              <a:rPr lang="fa-IR" sz="3500" smtClean="0">
                <a:cs typeface="B Nazanin" pitchFamily="2" charset="-78"/>
              </a:rPr>
              <a:t>تشریح وضعیت کیفی ترافیک در سطوح سرویس مختلف در معابر شهری</a:t>
            </a:r>
            <a:endParaRPr lang="en-US" sz="3500" smtClean="0">
              <a:cs typeface="B Nazanin" pitchFamily="2" charset="-78"/>
            </a:endParaRPr>
          </a:p>
        </p:txBody>
      </p:sp>
      <p:pic>
        <p:nvPicPr>
          <p:cNvPr id="19459" name="Picture 5"/>
          <p:cNvPicPr>
            <a:picLocks noChangeAspect="1" noChangeArrowheads="1"/>
          </p:cNvPicPr>
          <p:nvPr/>
        </p:nvPicPr>
        <p:blipFill>
          <a:blip r:embed="rId2"/>
          <a:srcRect/>
          <a:stretch>
            <a:fillRect/>
          </a:stretch>
        </p:blipFill>
        <p:spPr bwMode="auto">
          <a:xfrm>
            <a:off x="971550" y="1700213"/>
            <a:ext cx="7488238" cy="4948237"/>
          </a:xfrm>
          <a:prstGeom prst="rect">
            <a:avLst/>
          </a:prstGeom>
          <a:noFill/>
          <a:ln w="9525">
            <a:noFill/>
            <a:miter lim="800000"/>
            <a:headEnd/>
            <a:tailEnd/>
          </a:ln>
        </p:spPr>
      </p:pic>
    </p:spTree>
    <p:extLst>
      <p:ext uri="{BB962C8B-B14F-4D97-AF65-F5344CB8AC3E}">
        <p14:creationId xmlns:p14="http://schemas.microsoft.com/office/powerpoint/2010/main" val="42128230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r" rtl="1" eaLnBrk="1" hangingPunct="1"/>
            <a:r>
              <a:rPr lang="fa-IR" sz="3500" smtClean="0">
                <a:cs typeface="B Nazanin" pitchFamily="2" charset="-78"/>
              </a:rPr>
              <a:t>تعریف ظرفیت یک راه</a:t>
            </a:r>
            <a:endParaRPr lang="en-US" sz="3500" smtClean="0">
              <a:cs typeface="B Nazanin" pitchFamily="2" charset="-78"/>
            </a:endParaRPr>
          </a:p>
        </p:txBody>
      </p:sp>
      <p:sp>
        <p:nvSpPr>
          <p:cNvPr id="20483" name="Rectangle 3"/>
          <p:cNvSpPr>
            <a:spLocks noGrp="1" noChangeArrowheads="1"/>
          </p:cNvSpPr>
          <p:nvPr>
            <p:ph idx="1"/>
          </p:nvPr>
        </p:nvSpPr>
        <p:spPr>
          <a:xfrm>
            <a:off x="1042988" y="1628775"/>
            <a:ext cx="7640637" cy="1079500"/>
          </a:xfrm>
        </p:spPr>
        <p:txBody>
          <a:bodyPr/>
          <a:lstStyle/>
          <a:p>
            <a:pPr algn="r" rtl="1" eaLnBrk="1" hangingPunct="1">
              <a:spcBef>
                <a:spcPct val="50000"/>
              </a:spcBef>
              <a:buClr>
                <a:srgbClr val="A50021"/>
              </a:buClr>
              <a:buSzPct val="75000"/>
            </a:pPr>
            <a:r>
              <a:rPr lang="fa-IR" sz="2800" smtClean="0">
                <a:latin typeface="Arial" pitchFamily="34" charset="0"/>
                <a:cs typeface="B Nazanin" pitchFamily="2" charset="-78"/>
              </a:rPr>
              <a:t>در شکل زیر وضعیت سرعت و تردد در سطوح سرویس مختلف برای خیابانهای شریانی درجه 1 نشان می دهد:</a:t>
            </a:r>
          </a:p>
        </p:txBody>
      </p:sp>
      <p:pic>
        <p:nvPicPr>
          <p:cNvPr id="20484" name="Picture 4"/>
          <p:cNvPicPr>
            <a:picLocks noChangeAspect="1" noChangeArrowheads="1"/>
          </p:cNvPicPr>
          <p:nvPr/>
        </p:nvPicPr>
        <p:blipFill>
          <a:blip r:embed="rId2"/>
          <a:srcRect/>
          <a:stretch>
            <a:fillRect/>
          </a:stretch>
        </p:blipFill>
        <p:spPr bwMode="auto">
          <a:xfrm>
            <a:off x="1619250" y="2636838"/>
            <a:ext cx="5040313" cy="3695700"/>
          </a:xfrm>
          <a:prstGeom prst="rect">
            <a:avLst/>
          </a:prstGeom>
          <a:noFill/>
          <a:ln w="9525">
            <a:noFill/>
            <a:miter lim="800000"/>
            <a:headEnd/>
            <a:tailEnd/>
          </a:ln>
        </p:spPr>
      </p:pic>
    </p:spTree>
    <p:extLst>
      <p:ext uri="{BB962C8B-B14F-4D97-AF65-F5344CB8AC3E}">
        <p14:creationId xmlns:p14="http://schemas.microsoft.com/office/powerpoint/2010/main" val="38535386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11188" y="301625"/>
            <a:ext cx="8072437" cy="1143000"/>
          </a:xfrm>
        </p:spPr>
        <p:txBody>
          <a:bodyPr/>
          <a:lstStyle/>
          <a:p>
            <a:pPr algn="r" rtl="1" eaLnBrk="1" hangingPunct="1"/>
            <a:r>
              <a:rPr lang="fa-IR" sz="3200" smtClean="0">
                <a:cs typeface="B Nazanin" pitchFamily="2" charset="-78"/>
              </a:rPr>
              <a:t>نرخهای تردد سرویس حداکثر در سطوح سرویس مختلف برای آزاد راههای با سرعت طرح مختلف</a:t>
            </a:r>
            <a:endParaRPr lang="en-US" sz="3200" smtClean="0">
              <a:cs typeface="B Nazanin" pitchFamily="2" charset="-78"/>
            </a:endParaRPr>
          </a:p>
        </p:txBody>
      </p:sp>
      <p:pic>
        <p:nvPicPr>
          <p:cNvPr id="21507" name="Picture 5"/>
          <p:cNvPicPr>
            <a:picLocks noChangeAspect="1" noChangeArrowheads="1"/>
          </p:cNvPicPr>
          <p:nvPr/>
        </p:nvPicPr>
        <p:blipFill>
          <a:blip r:embed="rId2"/>
          <a:srcRect/>
          <a:stretch>
            <a:fillRect/>
          </a:stretch>
        </p:blipFill>
        <p:spPr bwMode="auto">
          <a:xfrm rot="60000">
            <a:off x="1112838" y="1614488"/>
            <a:ext cx="7629525" cy="5035550"/>
          </a:xfrm>
          <a:prstGeom prst="rect">
            <a:avLst/>
          </a:prstGeom>
          <a:noFill/>
          <a:ln w="9525">
            <a:noFill/>
            <a:miter lim="800000"/>
            <a:headEnd/>
            <a:tailEnd/>
          </a:ln>
        </p:spPr>
      </p:pic>
    </p:spTree>
    <p:extLst>
      <p:ext uri="{BB962C8B-B14F-4D97-AF65-F5344CB8AC3E}">
        <p14:creationId xmlns:p14="http://schemas.microsoft.com/office/powerpoint/2010/main" val="29944245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p:txBody>
          <a:bodyPr/>
          <a:lstStyle/>
          <a:p>
            <a:pPr algn="r" rtl="1" eaLnBrk="1" hangingPunct="1"/>
            <a:r>
              <a:rPr lang="fa-IR" sz="3500" smtClean="0">
                <a:cs typeface="B Nazanin" pitchFamily="2" charset="-78"/>
              </a:rPr>
              <a:t>تعریف ظرفیت یک راه - مقدمه</a:t>
            </a:r>
            <a:endParaRPr lang="en-US" sz="3500" smtClean="0">
              <a:cs typeface="B Nazanin" pitchFamily="2" charset="-78"/>
            </a:endParaRPr>
          </a:p>
        </p:txBody>
      </p:sp>
      <p:sp>
        <p:nvSpPr>
          <p:cNvPr id="1030" name="Rectangle 3"/>
          <p:cNvSpPr>
            <a:spLocks noGrp="1" noChangeArrowheads="1"/>
          </p:cNvSpPr>
          <p:nvPr>
            <p:ph idx="1"/>
          </p:nvPr>
        </p:nvSpPr>
        <p:spPr>
          <a:xfrm>
            <a:off x="1042988" y="1628775"/>
            <a:ext cx="7640637" cy="4895850"/>
          </a:xfrm>
        </p:spPr>
        <p:txBody>
          <a:bodyPr/>
          <a:lstStyle/>
          <a:p>
            <a:pPr algn="r" rtl="1" eaLnBrk="1" hangingPunct="1">
              <a:lnSpc>
                <a:spcPct val="90000"/>
              </a:lnSpc>
              <a:spcBef>
                <a:spcPct val="50000"/>
              </a:spcBef>
              <a:buClr>
                <a:srgbClr val="A50021"/>
              </a:buClr>
              <a:buSzPct val="75000"/>
            </a:pPr>
            <a:r>
              <a:rPr lang="fa-IR" sz="2400" smtClean="0">
                <a:latin typeface="Arial" pitchFamily="34" charset="0"/>
                <a:cs typeface="B Nazanin" pitchFamily="2" charset="-78"/>
              </a:rPr>
              <a:t>رابطه اساسی بین 3 متغیر اساسی ترافیک (سرعت-تردد-دانسیته) در یک جریان ترافیکی پیوسته:</a:t>
            </a:r>
          </a:p>
          <a:p>
            <a:pPr algn="r" rtl="1" eaLnBrk="1" hangingPunct="1">
              <a:lnSpc>
                <a:spcPct val="90000"/>
              </a:lnSpc>
              <a:spcBef>
                <a:spcPct val="50000"/>
              </a:spcBef>
              <a:buClr>
                <a:srgbClr val="A50021"/>
              </a:buClr>
              <a:buSzPct val="75000"/>
            </a:pPr>
            <a:r>
              <a:rPr lang="fa-IR" sz="2400" smtClean="0">
                <a:latin typeface="Arial" pitchFamily="34" charset="0"/>
                <a:cs typeface="B Nazanin" pitchFamily="2" charset="-78"/>
              </a:rPr>
              <a:t>که در رابطه فوق </a:t>
            </a:r>
            <a:r>
              <a:rPr lang="en-US" sz="2400" smtClean="0">
                <a:latin typeface="Arial" pitchFamily="34" charset="0"/>
                <a:cs typeface="B Nazanin" pitchFamily="2" charset="-78"/>
              </a:rPr>
              <a:t>q</a:t>
            </a:r>
            <a:r>
              <a:rPr lang="fa-IR" sz="2400" smtClean="0">
                <a:latin typeface="Arial" pitchFamily="34" charset="0"/>
                <a:cs typeface="B Nazanin" pitchFamily="2" charset="-78"/>
              </a:rPr>
              <a:t> برابر با تردد  بر حسب </a:t>
            </a:r>
            <a:r>
              <a:rPr lang="en-US" sz="2400" smtClean="0">
                <a:latin typeface="Arial" pitchFamily="34" charset="0"/>
                <a:cs typeface="B Nazanin" pitchFamily="2" charset="-78"/>
              </a:rPr>
              <a:t>veh/hour</a:t>
            </a:r>
            <a:r>
              <a:rPr lang="fa-IR" sz="2400" smtClean="0">
                <a:latin typeface="Arial" pitchFamily="34" charset="0"/>
                <a:cs typeface="B Nazanin" pitchFamily="2" charset="-78"/>
              </a:rPr>
              <a:t>، </a:t>
            </a:r>
            <a:r>
              <a:rPr lang="en-US" sz="2400" smtClean="0">
                <a:latin typeface="Arial" pitchFamily="34" charset="0"/>
                <a:cs typeface="B Nazanin" pitchFamily="2" charset="-78"/>
              </a:rPr>
              <a:t>V</a:t>
            </a:r>
            <a:r>
              <a:rPr lang="en-US" sz="2400" baseline="-25000" smtClean="0">
                <a:latin typeface="Arial" pitchFamily="34" charset="0"/>
                <a:cs typeface="B Nazanin" pitchFamily="2" charset="-78"/>
              </a:rPr>
              <a:t>s</a:t>
            </a:r>
            <a:r>
              <a:rPr lang="fa-IR" sz="2400" smtClean="0">
                <a:latin typeface="Arial" pitchFamily="34" charset="0"/>
                <a:cs typeface="B Nazanin" pitchFamily="2" charset="-78"/>
              </a:rPr>
              <a:t> متوسط سرعت مکانی بر حسب </a:t>
            </a:r>
            <a:r>
              <a:rPr lang="en-US" sz="2400" smtClean="0">
                <a:latin typeface="Arial" pitchFamily="34" charset="0"/>
                <a:cs typeface="B Nazanin" pitchFamily="2" charset="-78"/>
              </a:rPr>
              <a:t>km/hr</a:t>
            </a:r>
            <a:r>
              <a:rPr lang="fa-IR" sz="2400" smtClean="0">
                <a:latin typeface="Arial" pitchFamily="34" charset="0"/>
                <a:cs typeface="B Nazanin" pitchFamily="2" charset="-78"/>
              </a:rPr>
              <a:t>، و </a:t>
            </a:r>
            <a:r>
              <a:rPr lang="en-US" sz="2400" smtClean="0">
                <a:latin typeface="Arial" pitchFamily="34" charset="0"/>
                <a:cs typeface="B Nazanin" pitchFamily="2" charset="-78"/>
              </a:rPr>
              <a:t>K </a:t>
            </a:r>
            <a:r>
              <a:rPr lang="fa-IR" sz="2400" smtClean="0">
                <a:latin typeface="Arial" pitchFamily="34" charset="0"/>
                <a:cs typeface="B Nazanin" pitchFamily="2" charset="-78"/>
              </a:rPr>
              <a:t> دانسیته جریان ترافیکی برحسب </a:t>
            </a:r>
            <a:r>
              <a:rPr lang="en-US" sz="2400" smtClean="0">
                <a:latin typeface="Arial" pitchFamily="34" charset="0"/>
                <a:cs typeface="B Nazanin" pitchFamily="2" charset="-78"/>
              </a:rPr>
              <a:t>veh/km</a:t>
            </a:r>
            <a:r>
              <a:rPr lang="fa-IR" sz="2400" smtClean="0">
                <a:latin typeface="Arial" pitchFamily="34" charset="0"/>
                <a:cs typeface="B Nazanin" pitchFamily="2" charset="-78"/>
              </a:rPr>
              <a:t> می باشد</a:t>
            </a:r>
          </a:p>
          <a:p>
            <a:pPr algn="r" rtl="1" eaLnBrk="1" hangingPunct="1">
              <a:lnSpc>
                <a:spcPct val="90000"/>
              </a:lnSpc>
              <a:spcBef>
                <a:spcPct val="50000"/>
              </a:spcBef>
              <a:buClr>
                <a:srgbClr val="A50021"/>
              </a:buClr>
              <a:buSzPct val="75000"/>
            </a:pPr>
            <a:r>
              <a:rPr lang="fa-IR" sz="2400" smtClean="0">
                <a:latin typeface="Arial" pitchFamily="34" charset="0"/>
                <a:cs typeface="B Nazanin" pitchFamily="2" charset="-78"/>
              </a:rPr>
              <a:t>همانگونه که مشاهده می شود رابطه فوق یک رابطه 3 بعدی است .</a:t>
            </a:r>
          </a:p>
          <a:p>
            <a:pPr algn="r" rtl="1" eaLnBrk="1" hangingPunct="1">
              <a:lnSpc>
                <a:spcPct val="90000"/>
              </a:lnSpc>
              <a:spcBef>
                <a:spcPct val="50000"/>
              </a:spcBef>
              <a:buClr>
                <a:srgbClr val="A50021"/>
              </a:buClr>
              <a:buSzPct val="75000"/>
            </a:pPr>
            <a:r>
              <a:rPr lang="fa-IR" sz="2400" smtClean="0">
                <a:latin typeface="Arial" pitchFamily="34" charset="0"/>
                <a:cs typeface="B Nazanin" pitchFamily="2" charset="-78"/>
              </a:rPr>
              <a:t>با فرض یک رابطه خطی بین تغییرات سرعت و دانسیته داریم:</a:t>
            </a:r>
          </a:p>
          <a:p>
            <a:pPr lvl="1" algn="r" rtl="1" eaLnBrk="1" hangingPunct="1">
              <a:lnSpc>
                <a:spcPct val="90000"/>
              </a:lnSpc>
              <a:spcBef>
                <a:spcPct val="50000"/>
              </a:spcBef>
              <a:buClr>
                <a:srgbClr val="A50021"/>
              </a:buClr>
              <a:buSzPct val="75000"/>
            </a:pPr>
            <a:endParaRPr lang="fa-IR" sz="2000" smtClean="0">
              <a:latin typeface="Arial" pitchFamily="34" charset="0"/>
              <a:cs typeface="B Nazanin" pitchFamily="2" charset="-78"/>
            </a:endParaRPr>
          </a:p>
          <a:p>
            <a:pPr lvl="1" algn="r" rtl="1" eaLnBrk="1" hangingPunct="1">
              <a:lnSpc>
                <a:spcPct val="90000"/>
              </a:lnSpc>
              <a:spcBef>
                <a:spcPct val="50000"/>
              </a:spcBef>
              <a:buClr>
                <a:srgbClr val="A50021"/>
              </a:buClr>
              <a:buSzPct val="75000"/>
            </a:pPr>
            <a:endParaRPr lang="fa-IR" sz="2000" smtClean="0">
              <a:latin typeface="Arial" pitchFamily="34" charset="0"/>
              <a:cs typeface="B Nazanin" pitchFamily="2" charset="-78"/>
            </a:endParaRPr>
          </a:p>
        </p:txBody>
      </p:sp>
      <p:graphicFrame>
        <p:nvGraphicFramePr>
          <p:cNvPr id="1026" name="Object 2"/>
          <p:cNvGraphicFramePr>
            <a:graphicFrameLocks noChangeAspect="1"/>
          </p:cNvGraphicFramePr>
          <p:nvPr/>
        </p:nvGraphicFramePr>
        <p:xfrm>
          <a:off x="1928813" y="2071688"/>
          <a:ext cx="1054100" cy="479425"/>
        </p:xfrm>
        <a:graphic>
          <a:graphicData uri="http://schemas.openxmlformats.org/presentationml/2006/ole">
            <mc:AlternateContent xmlns:mc="http://schemas.openxmlformats.org/markup-compatibility/2006">
              <mc:Choice xmlns:v="urn:schemas-microsoft-com:vml" Requires="v">
                <p:oleObj spid="_x0000_s1026" name="Equation" r:id="rId3" imgW="749160" imgH="342720" progId="Equation.3">
                  <p:embed/>
                </p:oleObj>
              </mc:Choice>
              <mc:Fallback>
                <p:oleObj name="Equation" r:id="rId3" imgW="749160" imgH="3427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8813" y="2071688"/>
                        <a:ext cx="1054100" cy="479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3"/>
          <p:cNvGraphicFramePr>
            <a:graphicFrameLocks noChangeAspect="1"/>
          </p:cNvGraphicFramePr>
          <p:nvPr/>
        </p:nvGraphicFramePr>
        <p:xfrm>
          <a:off x="714375" y="5143500"/>
          <a:ext cx="2087563" cy="850900"/>
        </p:xfrm>
        <a:graphic>
          <a:graphicData uri="http://schemas.openxmlformats.org/presentationml/2006/ole">
            <mc:AlternateContent xmlns:mc="http://schemas.openxmlformats.org/markup-compatibility/2006">
              <mc:Choice xmlns:v="urn:schemas-microsoft-com:vml" Requires="v">
                <p:oleObj spid="_x0000_s1027" name="Equation" r:id="rId5" imgW="1498600" imgH="609600" progId="Equation.3">
                  <p:embed/>
                </p:oleObj>
              </mc:Choice>
              <mc:Fallback>
                <p:oleObj name="Equation" r:id="rId5" imgW="1498600" imgH="609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75" y="5143500"/>
                        <a:ext cx="2087563" cy="85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31" name="Group 25"/>
          <p:cNvGrpSpPr>
            <a:grpSpLocks/>
          </p:cNvGrpSpPr>
          <p:nvPr/>
        </p:nvGrpSpPr>
        <p:grpSpPr bwMode="auto">
          <a:xfrm>
            <a:off x="3635375" y="4572000"/>
            <a:ext cx="4799013" cy="2124075"/>
            <a:chOff x="2290" y="2880"/>
            <a:chExt cx="3023" cy="1338"/>
          </a:xfrm>
        </p:grpSpPr>
        <p:graphicFrame>
          <p:nvGraphicFramePr>
            <p:cNvPr id="1028" name="Object 5"/>
            <p:cNvGraphicFramePr>
              <a:graphicFrameLocks noChangeAspect="1"/>
            </p:cNvGraphicFramePr>
            <p:nvPr/>
          </p:nvGraphicFramePr>
          <p:xfrm>
            <a:off x="2520" y="2880"/>
            <a:ext cx="2664" cy="1338"/>
          </p:xfrm>
          <a:graphic>
            <a:graphicData uri="http://schemas.openxmlformats.org/presentationml/2006/ole">
              <mc:AlternateContent xmlns:mc="http://schemas.openxmlformats.org/markup-compatibility/2006">
                <mc:Choice xmlns:v="urn:schemas-microsoft-com:vml" Requires="v">
                  <p:oleObj spid="_x0000_s1028" name="Microsoft Drawing" r:id="rId7" imgW="4227513" imgH="2120900" progId="MSDraw">
                    <p:embed/>
                  </p:oleObj>
                </mc:Choice>
                <mc:Fallback>
                  <p:oleObj name="Microsoft Drawing" r:id="rId7" imgW="4227513" imgH="2120900" progId="MSDraw">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20" y="2880"/>
                          <a:ext cx="2664" cy="1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Text Box 21"/>
            <p:cNvSpPr txBox="1">
              <a:spLocks noChangeArrowheads="1"/>
            </p:cNvSpPr>
            <p:nvPr/>
          </p:nvSpPr>
          <p:spPr bwMode="auto">
            <a:xfrm>
              <a:off x="2290" y="3838"/>
              <a:ext cx="136" cy="154"/>
            </a:xfrm>
            <a:prstGeom prst="rect">
              <a:avLst/>
            </a:prstGeom>
            <a:solidFill>
              <a:schemeClr val="bg1"/>
            </a:solidFill>
            <a:ln w="9525">
              <a:noFill/>
              <a:miter lim="800000"/>
              <a:headEnd/>
              <a:tailEnd/>
            </a:ln>
          </p:spPr>
          <p:txBody>
            <a:bodyPr>
              <a:spAutoFit/>
            </a:bodyPr>
            <a:lstStyle/>
            <a:p>
              <a:pPr algn="l" rtl="0" fontAlgn="base">
                <a:spcBef>
                  <a:spcPct val="50000"/>
                </a:spcBef>
                <a:spcAft>
                  <a:spcPct val="0"/>
                </a:spcAft>
              </a:pPr>
              <a:endParaRPr lang="en-GB" sz="1000">
                <a:solidFill>
                  <a:prstClr val="black"/>
                </a:solidFill>
                <a:latin typeface="Verdana" pitchFamily="34" charset="0"/>
                <a:cs typeface="Arial" pitchFamily="34" charset="0"/>
              </a:endParaRPr>
            </a:p>
          </p:txBody>
        </p:sp>
        <p:sp>
          <p:nvSpPr>
            <p:cNvPr id="1033" name="Text Box 24"/>
            <p:cNvSpPr txBox="1">
              <a:spLocks noChangeArrowheads="1"/>
            </p:cNvSpPr>
            <p:nvPr/>
          </p:nvSpPr>
          <p:spPr bwMode="auto">
            <a:xfrm>
              <a:off x="4995" y="3960"/>
              <a:ext cx="318" cy="173"/>
            </a:xfrm>
            <a:prstGeom prst="rect">
              <a:avLst/>
            </a:prstGeom>
            <a:solidFill>
              <a:schemeClr val="bg1"/>
            </a:solidFill>
            <a:ln w="9525">
              <a:noFill/>
              <a:miter lim="800000"/>
              <a:headEnd/>
              <a:tailEnd/>
            </a:ln>
          </p:spPr>
          <p:txBody>
            <a:bodyPr>
              <a:spAutoFit/>
            </a:bodyPr>
            <a:lstStyle/>
            <a:p>
              <a:pPr algn="l" rtl="0" fontAlgn="base">
                <a:spcBef>
                  <a:spcPct val="50000"/>
                </a:spcBef>
                <a:spcAft>
                  <a:spcPct val="0"/>
                </a:spcAft>
              </a:pPr>
              <a:r>
                <a:rPr lang="en-US" sz="1200">
                  <a:solidFill>
                    <a:prstClr val="black"/>
                  </a:solidFill>
                  <a:latin typeface="Arial" pitchFamily="34" charset="0"/>
                  <a:cs typeface="Arial" pitchFamily="34" charset="0"/>
                </a:rPr>
                <a:t>K</a:t>
              </a:r>
              <a:endParaRPr lang="en-GB" sz="1200">
                <a:solidFill>
                  <a:prstClr val="black"/>
                </a:solidFill>
                <a:latin typeface="Arial" pitchFamily="34" charset="0"/>
                <a:cs typeface="Arial" pitchFamily="34" charset="0"/>
              </a:endParaRPr>
            </a:p>
          </p:txBody>
        </p:sp>
        <p:sp>
          <p:nvSpPr>
            <p:cNvPr id="1034" name="Text Box 22"/>
            <p:cNvSpPr txBox="1">
              <a:spLocks noChangeArrowheads="1"/>
            </p:cNvSpPr>
            <p:nvPr/>
          </p:nvSpPr>
          <p:spPr bwMode="auto">
            <a:xfrm>
              <a:off x="3645" y="3960"/>
              <a:ext cx="227" cy="173"/>
            </a:xfrm>
            <a:prstGeom prst="rect">
              <a:avLst/>
            </a:prstGeom>
            <a:solidFill>
              <a:schemeClr val="bg1"/>
            </a:solidFill>
            <a:ln w="9525">
              <a:noFill/>
              <a:miter lim="800000"/>
              <a:headEnd/>
              <a:tailEnd/>
            </a:ln>
          </p:spPr>
          <p:txBody>
            <a:bodyPr>
              <a:spAutoFit/>
            </a:bodyPr>
            <a:lstStyle/>
            <a:p>
              <a:pPr algn="l" rtl="0" fontAlgn="base">
                <a:spcBef>
                  <a:spcPct val="50000"/>
                </a:spcBef>
                <a:spcAft>
                  <a:spcPct val="0"/>
                </a:spcAft>
              </a:pPr>
              <a:r>
                <a:rPr lang="en-US" sz="1200">
                  <a:solidFill>
                    <a:prstClr val="black"/>
                  </a:solidFill>
                  <a:latin typeface="Verdana" pitchFamily="34" charset="0"/>
                  <a:cs typeface="Arial" pitchFamily="34" charset="0"/>
                </a:rPr>
                <a:t>Kj</a:t>
              </a:r>
              <a:endParaRPr lang="en-GB" sz="1200">
                <a:solidFill>
                  <a:prstClr val="black"/>
                </a:solidFill>
                <a:latin typeface="Verdana" pitchFamily="34" charset="0"/>
                <a:cs typeface="Arial" pitchFamily="34" charset="0"/>
              </a:endParaRPr>
            </a:p>
          </p:txBody>
        </p:sp>
      </p:grpSp>
    </p:spTree>
    <p:extLst>
      <p:ext uri="{BB962C8B-B14F-4D97-AF65-F5344CB8AC3E}">
        <p14:creationId xmlns:p14="http://schemas.microsoft.com/office/powerpoint/2010/main" val="31720510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471613" y="301625"/>
            <a:ext cx="7105650" cy="1074738"/>
          </a:xfrm>
        </p:spPr>
        <p:txBody>
          <a:bodyPr/>
          <a:lstStyle/>
          <a:p>
            <a:pPr algn="r" eaLnBrk="1" hangingPunct="1"/>
            <a:r>
              <a:rPr lang="fa-IR" smtClean="0">
                <a:cs typeface="B Nazanin" pitchFamily="2" charset="-78"/>
              </a:rPr>
              <a:t>کیفیت ترافیک مبنای طراحی</a:t>
            </a:r>
            <a:endParaRPr lang="en-US" smtClean="0">
              <a:cs typeface="B Nazanin" pitchFamily="2" charset="-78"/>
            </a:endParaRPr>
          </a:p>
        </p:txBody>
      </p:sp>
      <p:pic>
        <p:nvPicPr>
          <p:cNvPr id="22531" name="Picture 3"/>
          <p:cNvPicPr>
            <a:picLocks noChangeAspect="1" noChangeArrowheads="1"/>
          </p:cNvPicPr>
          <p:nvPr/>
        </p:nvPicPr>
        <p:blipFill>
          <a:blip r:embed="rId2"/>
          <a:srcRect/>
          <a:stretch>
            <a:fillRect/>
          </a:stretch>
        </p:blipFill>
        <p:spPr bwMode="auto">
          <a:xfrm>
            <a:off x="971550" y="1809750"/>
            <a:ext cx="7777163" cy="2189163"/>
          </a:xfrm>
          <a:prstGeom prst="rect">
            <a:avLst/>
          </a:prstGeom>
          <a:noFill/>
          <a:ln w="9525">
            <a:noFill/>
            <a:miter lim="800000"/>
            <a:headEnd/>
            <a:tailEnd/>
          </a:ln>
        </p:spPr>
      </p:pic>
    </p:spTree>
    <p:extLst>
      <p:ext uri="{BB962C8B-B14F-4D97-AF65-F5344CB8AC3E}">
        <p14:creationId xmlns:p14="http://schemas.microsoft.com/office/powerpoint/2010/main" val="6830474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471613" y="301625"/>
            <a:ext cx="7105650" cy="1074738"/>
          </a:xfrm>
        </p:spPr>
        <p:txBody>
          <a:bodyPr>
            <a:normAutofit fontScale="90000"/>
          </a:bodyPr>
          <a:lstStyle/>
          <a:p>
            <a:pPr algn="r" eaLnBrk="1" hangingPunct="1"/>
            <a:r>
              <a:rPr lang="fa-IR" smtClean="0">
                <a:cs typeface="B Nazanin" pitchFamily="2" charset="-78"/>
              </a:rPr>
              <a:t>ظرفیت طراحی آزادراهها و بزرگراهها بر مبنای آئین نامه طراحی راههای شهری ایران</a:t>
            </a:r>
            <a:endParaRPr lang="en-US" smtClean="0">
              <a:cs typeface="B Nazanin" pitchFamily="2" charset="-78"/>
            </a:endParaRPr>
          </a:p>
        </p:txBody>
      </p:sp>
      <p:pic>
        <p:nvPicPr>
          <p:cNvPr id="23555" name="Picture 2"/>
          <p:cNvPicPr>
            <a:picLocks noChangeAspect="1" noChangeArrowheads="1"/>
          </p:cNvPicPr>
          <p:nvPr/>
        </p:nvPicPr>
        <p:blipFill>
          <a:blip r:embed="rId2"/>
          <a:srcRect/>
          <a:stretch>
            <a:fillRect/>
          </a:stretch>
        </p:blipFill>
        <p:spPr bwMode="auto">
          <a:xfrm>
            <a:off x="884238" y="1714500"/>
            <a:ext cx="7954962" cy="3429000"/>
          </a:xfrm>
          <a:prstGeom prst="rect">
            <a:avLst/>
          </a:prstGeom>
          <a:noFill/>
          <a:ln w="9525">
            <a:noFill/>
            <a:miter lim="800000"/>
            <a:headEnd/>
            <a:tailEnd/>
          </a:ln>
        </p:spPr>
      </p:pic>
    </p:spTree>
    <p:extLst>
      <p:ext uri="{BB962C8B-B14F-4D97-AF65-F5344CB8AC3E}">
        <p14:creationId xmlns:p14="http://schemas.microsoft.com/office/powerpoint/2010/main" val="13028405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r" rtl="1" eaLnBrk="1" hangingPunct="1"/>
            <a:r>
              <a:rPr lang="fa-IR" sz="3500" smtClean="0">
                <a:cs typeface="B Nazanin" pitchFamily="2" charset="-78"/>
              </a:rPr>
              <a:t>تعدیل </a:t>
            </a:r>
            <a:r>
              <a:rPr lang="fa-IR" sz="3100" smtClean="0">
                <a:cs typeface="B Nazanin" pitchFamily="2" charset="-78"/>
              </a:rPr>
              <a:t>ظرفیت طرح داده شده برای  شرایط ایده آل با استفاده از فاکتورهای تعدیل</a:t>
            </a:r>
            <a:r>
              <a:rPr lang="fa-IR" sz="3500" smtClean="0">
                <a:cs typeface="B Nazanin" pitchFamily="2" charset="-78"/>
              </a:rPr>
              <a:t> </a:t>
            </a:r>
            <a:endParaRPr lang="en-US" sz="3500" smtClean="0">
              <a:cs typeface="B Nazanin" pitchFamily="2" charset="-78"/>
            </a:endParaRPr>
          </a:p>
        </p:txBody>
      </p:sp>
      <p:sp>
        <p:nvSpPr>
          <p:cNvPr id="24579" name="Rectangle 3"/>
          <p:cNvSpPr>
            <a:spLocks noGrp="1" noChangeArrowheads="1"/>
          </p:cNvSpPr>
          <p:nvPr>
            <p:ph idx="1"/>
          </p:nvPr>
        </p:nvSpPr>
        <p:spPr>
          <a:xfrm>
            <a:off x="395288" y="1628775"/>
            <a:ext cx="8288337" cy="4968875"/>
          </a:xfrm>
        </p:spPr>
        <p:txBody>
          <a:bodyPr>
            <a:normAutofit fontScale="92500"/>
          </a:bodyPr>
          <a:lstStyle/>
          <a:p>
            <a:pPr algn="r" rtl="1" eaLnBrk="1" hangingPunct="1">
              <a:lnSpc>
                <a:spcPct val="80000"/>
              </a:lnSpc>
              <a:spcBef>
                <a:spcPct val="50000"/>
              </a:spcBef>
              <a:buClr>
                <a:srgbClr val="A50021"/>
              </a:buClr>
              <a:buSzPct val="75000"/>
            </a:pPr>
            <a:r>
              <a:rPr lang="fa-IR" sz="2400" smtClean="0">
                <a:latin typeface="Arial" pitchFamily="34" charset="0"/>
                <a:cs typeface="B Nazanin" pitchFamily="2" charset="-78"/>
              </a:rPr>
              <a:t>ظرفیت یک راه تابعی از عوامل زیر می باشد:</a:t>
            </a:r>
          </a:p>
          <a:p>
            <a:pPr lvl="1" algn="r" rtl="1" eaLnBrk="1" hangingPunct="1">
              <a:lnSpc>
                <a:spcPct val="80000"/>
              </a:lnSpc>
              <a:spcBef>
                <a:spcPct val="50000"/>
              </a:spcBef>
              <a:buClr>
                <a:srgbClr val="A50021"/>
              </a:buClr>
              <a:buSzPct val="75000"/>
            </a:pPr>
            <a:r>
              <a:rPr lang="fa-IR" sz="2400" smtClean="0">
                <a:latin typeface="Arial" pitchFamily="34" charset="0"/>
                <a:cs typeface="B Nazanin" pitchFamily="2" charset="-78"/>
              </a:rPr>
              <a:t>مشخصات فیزیکی راه (مثلا عرض هر خط، شیب طولی)</a:t>
            </a:r>
          </a:p>
          <a:p>
            <a:pPr lvl="1" algn="r" rtl="1" eaLnBrk="1" hangingPunct="1">
              <a:lnSpc>
                <a:spcPct val="80000"/>
              </a:lnSpc>
              <a:spcBef>
                <a:spcPct val="50000"/>
              </a:spcBef>
              <a:buClr>
                <a:srgbClr val="A50021"/>
              </a:buClr>
              <a:buSzPct val="75000"/>
            </a:pPr>
            <a:r>
              <a:rPr lang="fa-IR" sz="2400" smtClean="0">
                <a:latin typeface="Arial" pitchFamily="34" charset="0"/>
                <a:cs typeface="B Nazanin" pitchFamily="2" charset="-78"/>
              </a:rPr>
              <a:t>مشخصات ترافیکی که از راه استفاده می نماید (مثلا ترکیب ترافیک)</a:t>
            </a:r>
          </a:p>
          <a:p>
            <a:pPr lvl="1" algn="r" rtl="1" eaLnBrk="1" hangingPunct="1">
              <a:lnSpc>
                <a:spcPct val="80000"/>
              </a:lnSpc>
              <a:spcBef>
                <a:spcPct val="50000"/>
              </a:spcBef>
              <a:buClr>
                <a:srgbClr val="A50021"/>
              </a:buClr>
              <a:buSzPct val="75000"/>
            </a:pPr>
            <a:r>
              <a:rPr lang="fa-IR" sz="2400" smtClean="0">
                <a:latin typeface="Arial" pitchFamily="34" charset="0"/>
                <a:cs typeface="B Nazanin" pitchFamily="2" charset="-78"/>
              </a:rPr>
              <a:t>شرایط جوی (مانند قابلیت دید، وضعیت سطح جاده، درجه حرارت، سرعت باد وغیره)</a:t>
            </a:r>
          </a:p>
          <a:p>
            <a:pPr algn="r" rtl="1" eaLnBrk="1" hangingPunct="1">
              <a:spcBef>
                <a:spcPct val="50000"/>
              </a:spcBef>
              <a:buClr>
                <a:srgbClr val="A50021"/>
              </a:buClr>
              <a:buSzPct val="75000"/>
            </a:pPr>
            <a:r>
              <a:rPr lang="fa-IR" sz="2400" smtClean="0">
                <a:latin typeface="Arial" pitchFamily="34" charset="0"/>
                <a:cs typeface="B Nazanin" pitchFamily="2" charset="-78"/>
              </a:rPr>
              <a:t>مقادیر داده شده در جدول فوق برای آزادراهها  و یا بزرگراهها با فرض این است که شرایط زیر حکمفرماست:</a:t>
            </a:r>
          </a:p>
          <a:p>
            <a:pPr lvl="1" algn="r" rtl="1" eaLnBrk="1" hangingPunct="1">
              <a:spcBef>
                <a:spcPct val="50000"/>
              </a:spcBef>
              <a:buClr>
                <a:srgbClr val="A50021"/>
              </a:buClr>
              <a:buSzPct val="75000"/>
            </a:pPr>
            <a:r>
              <a:rPr lang="fa-IR" sz="2400" smtClean="0">
                <a:latin typeface="Arial" pitchFamily="34" charset="0"/>
                <a:cs typeface="B Nazanin" pitchFamily="2" charset="-78"/>
              </a:rPr>
              <a:t>عرض هر خط برابر با عرض استاندارد 12 فوت یا 3.65 متر می باشد</a:t>
            </a:r>
          </a:p>
          <a:p>
            <a:pPr lvl="1" algn="r" rtl="1" eaLnBrk="1" hangingPunct="1">
              <a:spcBef>
                <a:spcPct val="50000"/>
              </a:spcBef>
              <a:buClr>
                <a:srgbClr val="A50021"/>
              </a:buClr>
              <a:buSzPct val="75000"/>
            </a:pPr>
            <a:r>
              <a:rPr lang="fa-IR" sz="2400" smtClean="0">
                <a:latin typeface="Arial" pitchFamily="34" charset="0"/>
                <a:cs typeface="B Nazanin" pitchFamily="2" charset="-78"/>
              </a:rPr>
              <a:t>فواصل موانع کناری و میانی از باند سواره رو بیش از 6 فوت یا 1.8 متر می باشد</a:t>
            </a:r>
          </a:p>
          <a:p>
            <a:pPr lvl="1" algn="r" rtl="1" eaLnBrk="1" hangingPunct="1">
              <a:spcBef>
                <a:spcPct val="50000"/>
              </a:spcBef>
              <a:buClr>
                <a:srgbClr val="A50021"/>
              </a:buClr>
              <a:buSzPct val="75000"/>
            </a:pPr>
            <a:r>
              <a:rPr lang="fa-IR" sz="2400" smtClean="0">
                <a:latin typeface="Arial" pitchFamily="34" charset="0"/>
                <a:cs typeface="B Nazanin" pitchFamily="2" charset="-78"/>
              </a:rPr>
              <a:t>آزادراه فاقد شیب طولی قابل ملاحظه می باشد (</a:t>
            </a:r>
            <a:r>
              <a:rPr lang="en-US" sz="2400" smtClean="0">
                <a:latin typeface="Arial" pitchFamily="34" charset="0"/>
                <a:cs typeface="B Nazanin" pitchFamily="2" charset="-78"/>
              </a:rPr>
              <a:t>&lt;2%</a:t>
            </a:r>
            <a:r>
              <a:rPr lang="fa-IR" sz="2400" smtClean="0">
                <a:latin typeface="Arial" pitchFamily="34" charset="0"/>
                <a:cs typeface="B Nazanin" pitchFamily="2" charset="-78"/>
              </a:rPr>
              <a:t>)</a:t>
            </a:r>
          </a:p>
          <a:p>
            <a:pPr lvl="1" algn="r" rtl="1" eaLnBrk="1" hangingPunct="1">
              <a:spcBef>
                <a:spcPct val="50000"/>
              </a:spcBef>
              <a:buClr>
                <a:srgbClr val="A50021"/>
              </a:buClr>
              <a:buSzPct val="75000"/>
            </a:pPr>
            <a:r>
              <a:rPr lang="fa-IR" sz="2400" smtClean="0">
                <a:latin typeface="Arial" pitchFamily="34" charset="0"/>
                <a:cs typeface="B Nazanin" pitchFamily="2" charset="-78"/>
              </a:rPr>
              <a:t>تمام وسایل نقلیه از نوع سواری می باشند</a:t>
            </a:r>
          </a:p>
        </p:txBody>
      </p:sp>
    </p:spTree>
    <p:extLst>
      <p:ext uri="{BB962C8B-B14F-4D97-AF65-F5344CB8AC3E}">
        <p14:creationId xmlns:p14="http://schemas.microsoft.com/office/powerpoint/2010/main" val="9636422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lgn="r" rtl="1" eaLnBrk="1" hangingPunct="1"/>
            <a:r>
              <a:rPr lang="fa-IR" sz="3500" smtClean="0">
                <a:cs typeface="B Nazanin" pitchFamily="2" charset="-78"/>
              </a:rPr>
              <a:t>تعدیل </a:t>
            </a:r>
            <a:r>
              <a:rPr lang="fa-IR" sz="3100" smtClean="0">
                <a:cs typeface="B Nazanin" pitchFamily="2" charset="-78"/>
              </a:rPr>
              <a:t>ظرفیت طرح داده شده برای شرایط ایده آل با استفاده از فاکتورهای تعدیل</a:t>
            </a:r>
            <a:r>
              <a:rPr lang="fa-IR" sz="3500" smtClean="0">
                <a:cs typeface="B Nazanin" pitchFamily="2" charset="-78"/>
              </a:rPr>
              <a:t> </a:t>
            </a:r>
            <a:endParaRPr lang="en-US" sz="3500" smtClean="0">
              <a:cs typeface="B Nazanin" pitchFamily="2" charset="-78"/>
            </a:endParaRPr>
          </a:p>
        </p:txBody>
      </p:sp>
      <p:sp>
        <p:nvSpPr>
          <p:cNvPr id="25603" name="Rectangle 3"/>
          <p:cNvSpPr>
            <a:spLocks noGrp="1" noChangeArrowheads="1"/>
          </p:cNvSpPr>
          <p:nvPr>
            <p:ph idx="1"/>
          </p:nvPr>
        </p:nvSpPr>
        <p:spPr>
          <a:xfrm>
            <a:off x="395288" y="1628775"/>
            <a:ext cx="8288337" cy="4968875"/>
          </a:xfrm>
        </p:spPr>
        <p:txBody>
          <a:bodyPr/>
          <a:lstStyle/>
          <a:p>
            <a:pPr algn="r" rtl="1" eaLnBrk="1" hangingPunct="1">
              <a:lnSpc>
                <a:spcPct val="80000"/>
              </a:lnSpc>
              <a:spcBef>
                <a:spcPct val="50000"/>
              </a:spcBef>
              <a:buClr>
                <a:srgbClr val="A50021"/>
              </a:buClr>
              <a:buSzPct val="75000"/>
            </a:pPr>
            <a:r>
              <a:rPr lang="fa-IR" sz="2400" smtClean="0">
                <a:latin typeface="Arial" pitchFamily="34" charset="0"/>
                <a:cs typeface="B Nazanin" pitchFamily="2" charset="-78"/>
              </a:rPr>
              <a:t>چون در عمل شرایط فوق همیشه حکمفرما نیست، فاکتورهای تعدیل  زیر به نرخ تردد سرویس حداکثر در شرایط ایده آل اعمال می شوند.  </a:t>
            </a:r>
          </a:p>
          <a:p>
            <a:pPr rtl="1" eaLnBrk="1" hangingPunct="1">
              <a:lnSpc>
                <a:spcPct val="80000"/>
              </a:lnSpc>
              <a:spcBef>
                <a:spcPct val="50000"/>
              </a:spcBef>
              <a:buClr>
                <a:srgbClr val="A50021"/>
              </a:buClr>
              <a:buSzPct val="75000"/>
              <a:buFont typeface="Wingdings" pitchFamily="2" charset="2"/>
              <a:buNone/>
            </a:pPr>
            <a:r>
              <a:rPr lang="en-US" sz="2400" smtClean="0">
                <a:latin typeface="Arial" pitchFamily="34" charset="0"/>
                <a:cs typeface="B Nazanin" pitchFamily="2" charset="-78"/>
              </a:rPr>
              <a:t>     F=F</a:t>
            </a:r>
            <a:r>
              <a:rPr lang="en-US" sz="2400" baseline="-25000" smtClean="0">
                <a:latin typeface="Arial" pitchFamily="34" charset="0"/>
                <a:cs typeface="B Nazanin" pitchFamily="2" charset="-78"/>
              </a:rPr>
              <a:t>1</a:t>
            </a:r>
            <a:r>
              <a:rPr lang="en-US" sz="2400" smtClean="0">
                <a:latin typeface="Arial" pitchFamily="34" charset="0"/>
                <a:cs typeface="B Nazanin" pitchFamily="2" charset="-78"/>
              </a:rPr>
              <a:t>×F</a:t>
            </a:r>
            <a:r>
              <a:rPr lang="en-US" sz="2400" baseline="-25000" smtClean="0">
                <a:latin typeface="Arial" pitchFamily="34" charset="0"/>
                <a:cs typeface="B Nazanin" pitchFamily="2" charset="-78"/>
              </a:rPr>
              <a:t>2</a:t>
            </a:r>
            <a:r>
              <a:rPr lang="en-US" sz="2400" smtClean="0">
                <a:latin typeface="Arial" pitchFamily="34" charset="0"/>
                <a:cs typeface="B Nazanin" pitchFamily="2" charset="-78"/>
              </a:rPr>
              <a:t> ×F</a:t>
            </a:r>
            <a:r>
              <a:rPr lang="en-US" sz="2400" baseline="-25000" smtClean="0">
                <a:latin typeface="Arial" pitchFamily="34" charset="0"/>
                <a:cs typeface="B Nazanin" pitchFamily="2" charset="-78"/>
              </a:rPr>
              <a:t>3</a:t>
            </a:r>
            <a:endParaRPr lang="fa-IR" sz="2400" baseline="-25000" smtClean="0">
              <a:latin typeface="Arial" pitchFamily="34" charset="0"/>
              <a:cs typeface="B Nazanin" pitchFamily="2" charset="-78"/>
            </a:endParaRPr>
          </a:p>
        </p:txBody>
      </p:sp>
      <p:pic>
        <p:nvPicPr>
          <p:cNvPr id="25604" name="Picture 4"/>
          <p:cNvPicPr>
            <a:picLocks noChangeAspect="1" noChangeArrowheads="1"/>
          </p:cNvPicPr>
          <p:nvPr/>
        </p:nvPicPr>
        <p:blipFill>
          <a:blip r:embed="rId2"/>
          <a:srcRect/>
          <a:stretch>
            <a:fillRect/>
          </a:stretch>
        </p:blipFill>
        <p:spPr bwMode="auto">
          <a:xfrm rot="60000">
            <a:off x="3571875" y="2357438"/>
            <a:ext cx="5214938" cy="4483100"/>
          </a:xfrm>
          <a:prstGeom prst="rect">
            <a:avLst/>
          </a:prstGeom>
          <a:noFill/>
          <a:ln w="9525">
            <a:noFill/>
            <a:miter lim="800000"/>
            <a:headEnd/>
            <a:tailEnd/>
          </a:ln>
        </p:spPr>
      </p:pic>
    </p:spTree>
    <p:extLst>
      <p:ext uri="{BB962C8B-B14F-4D97-AF65-F5344CB8AC3E}">
        <p14:creationId xmlns:p14="http://schemas.microsoft.com/office/powerpoint/2010/main" val="32549965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684213" y="301625"/>
            <a:ext cx="7999412" cy="1143000"/>
          </a:xfrm>
        </p:spPr>
        <p:txBody>
          <a:bodyPr/>
          <a:lstStyle/>
          <a:p>
            <a:pPr algn="r" rtl="1" eaLnBrk="1" hangingPunct="1"/>
            <a:r>
              <a:rPr lang="fa-IR" sz="3200" smtClean="0">
                <a:cs typeface="B Nazanin" pitchFamily="2" charset="-78"/>
              </a:rPr>
              <a:t>ضرائب تعدیل عرض هر خط و فاصله جسم تا لبه سواره رو (</a:t>
            </a:r>
            <a:r>
              <a:rPr lang="en-US" sz="3200" smtClean="0">
                <a:cs typeface="B Nazanin" pitchFamily="2" charset="-78"/>
              </a:rPr>
              <a:t>F</a:t>
            </a:r>
            <a:r>
              <a:rPr lang="en-US" sz="3200" baseline="-25000" smtClean="0">
                <a:cs typeface="B Nazanin" pitchFamily="2" charset="-78"/>
              </a:rPr>
              <a:t>1</a:t>
            </a:r>
            <a:r>
              <a:rPr lang="fa-IR" sz="3200" smtClean="0">
                <a:cs typeface="B Nazanin" pitchFamily="2" charset="-78"/>
              </a:rPr>
              <a:t>)</a:t>
            </a:r>
            <a:endParaRPr lang="en-US" sz="3200" smtClean="0">
              <a:cs typeface="B Nazanin" pitchFamily="2" charset="-78"/>
            </a:endParaRPr>
          </a:p>
        </p:txBody>
      </p:sp>
      <p:pic>
        <p:nvPicPr>
          <p:cNvPr id="26627" name="Picture 4"/>
          <p:cNvPicPr>
            <a:picLocks noChangeAspect="1" noChangeArrowheads="1"/>
          </p:cNvPicPr>
          <p:nvPr/>
        </p:nvPicPr>
        <p:blipFill>
          <a:blip r:embed="rId2"/>
          <a:srcRect/>
          <a:stretch>
            <a:fillRect/>
          </a:stretch>
        </p:blipFill>
        <p:spPr bwMode="auto">
          <a:xfrm>
            <a:off x="1500188" y="1571625"/>
            <a:ext cx="6272212" cy="4857750"/>
          </a:xfrm>
          <a:prstGeom prst="rect">
            <a:avLst/>
          </a:prstGeom>
          <a:noFill/>
          <a:ln w="9525">
            <a:noFill/>
            <a:miter lim="800000"/>
            <a:headEnd/>
            <a:tailEnd/>
          </a:ln>
        </p:spPr>
      </p:pic>
    </p:spTree>
    <p:extLst>
      <p:ext uri="{BB962C8B-B14F-4D97-AF65-F5344CB8AC3E}">
        <p14:creationId xmlns:p14="http://schemas.microsoft.com/office/powerpoint/2010/main" val="5522740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4213" y="301625"/>
            <a:ext cx="7999412" cy="1143000"/>
          </a:xfrm>
        </p:spPr>
        <p:txBody>
          <a:bodyPr/>
          <a:lstStyle/>
          <a:p>
            <a:pPr algn="r" rtl="1" eaLnBrk="1" hangingPunct="1"/>
            <a:r>
              <a:rPr lang="fa-IR" sz="3200" smtClean="0">
                <a:cs typeface="B Nazanin" pitchFamily="2" charset="-78"/>
              </a:rPr>
              <a:t>ضرائب تعدیل معادل سواری و کامیون (</a:t>
            </a:r>
            <a:r>
              <a:rPr lang="en-US" sz="3200" smtClean="0">
                <a:cs typeface="B Nazanin" pitchFamily="2" charset="-78"/>
              </a:rPr>
              <a:t>E</a:t>
            </a:r>
            <a:r>
              <a:rPr lang="en-US" sz="3200" baseline="-25000" smtClean="0">
                <a:cs typeface="B Nazanin" pitchFamily="2" charset="-78"/>
              </a:rPr>
              <a:t>T</a:t>
            </a:r>
            <a:r>
              <a:rPr lang="fa-IR" sz="3200" smtClean="0">
                <a:cs typeface="B Nazanin" pitchFamily="2" charset="-78"/>
              </a:rPr>
              <a:t>ٍٍٍٍٍٍٍٍٍٍٍ)</a:t>
            </a:r>
            <a:endParaRPr lang="en-US" sz="3200" smtClean="0">
              <a:cs typeface="B Nazanin" pitchFamily="2" charset="-78"/>
            </a:endParaRPr>
          </a:p>
        </p:txBody>
      </p:sp>
      <p:pic>
        <p:nvPicPr>
          <p:cNvPr id="27651" name="Picture 2"/>
          <p:cNvPicPr>
            <a:picLocks noChangeAspect="1" noChangeArrowheads="1"/>
          </p:cNvPicPr>
          <p:nvPr/>
        </p:nvPicPr>
        <p:blipFill>
          <a:blip r:embed="rId2"/>
          <a:srcRect/>
          <a:stretch>
            <a:fillRect/>
          </a:stretch>
        </p:blipFill>
        <p:spPr bwMode="auto">
          <a:xfrm>
            <a:off x="2805113" y="1571625"/>
            <a:ext cx="3505200" cy="5286375"/>
          </a:xfrm>
          <a:prstGeom prst="rect">
            <a:avLst/>
          </a:prstGeom>
          <a:noFill/>
          <a:ln w="9525">
            <a:noFill/>
            <a:miter lim="800000"/>
            <a:headEnd/>
            <a:tailEnd/>
          </a:ln>
        </p:spPr>
      </p:pic>
    </p:spTree>
    <p:extLst>
      <p:ext uri="{BB962C8B-B14F-4D97-AF65-F5344CB8AC3E}">
        <p14:creationId xmlns:p14="http://schemas.microsoft.com/office/powerpoint/2010/main" val="21604175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4213" y="301625"/>
            <a:ext cx="7999412" cy="1143000"/>
          </a:xfrm>
        </p:spPr>
        <p:txBody>
          <a:bodyPr/>
          <a:lstStyle/>
          <a:p>
            <a:pPr algn="r" rtl="1" eaLnBrk="1" hangingPunct="1"/>
            <a:r>
              <a:rPr lang="fa-IR" sz="3200" smtClean="0">
                <a:cs typeface="B Nazanin" pitchFamily="2" charset="-78"/>
              </a:rPr>
              <a:t>ضرائب تعدیل معادل سواری اتوبوس (</a:t>
            </a:r>
            <a:r>
              <a:rPr lang="en-US" sz="3200" smtClean="0">
                <a:cs typeface="B Nazanin" pitchFamily="2" charset="-78"/>
              </a:rPr>
              <a:t>E</a:t>
            </a:r>
            <a:r>
              <a:rPr lang="en-US" sz="3200" baseline="-25000" smtClean="0">
                <a:cs typeface="B Nazanin" pitchFamily="2" charset="-78"/>
              </a:rPr>
              <a:t>B</a:t>
            </a:r>
            <a:r>
              <a:rPr lang="fa-IR" sz="3200" smtClean="0">
                <a:cs typeface="B Nazanin" pitchFamily="2" charset="-78"/>
              </a:rPr>
              <a:t>ٍٍٍٍٍٍٍٍٍٍٍ) و محیط شهری</a:t>
            </a:r>
            <a:r>
              <a:rPr lang="en-US" sz="3200" smtClean="0">
                <a:cs typeface="B Nazanin" pitchFamily="2" charset="-78"/>
              </a:rPr>
              <a:t>(F</a:t>
            </a:r>
            <a:r>
              <a:rPr lang="en-US" sz="3200" baseline="-25000" smtClean="0">
                <a:cs typeface="B Nazanin" pitchFamily="2" charset="-78"/>
              </a:rPr>
              <a:t>3</a:t>
            </a:r>
            <a:r>
              <a:rPr lang="en-US" sz="3200" smtClean="0">
                <a:cs typeface="B Nazanin" pitchFamily="2" charset="-78"/>
              </a:rPr>
              <a:t>)</a:t>
            </a:r>
            <a:r>
              <a:rPr lang="fa-IR" sz="3200" smtClean="0">
                <a:cs typeface="B Nazanin" pitchFamily="2" charset="-78"/>
              </a:rPr>
              <a:t> </a:t>
            </a:r>
            <a:endParaRPr lang="en-US" sz="3200" smtClean="0">
              <a:cs typeface="B Nazanin" pitchFamily="2" charset="-78"/>
            </a:endParaRPr>
          </a:p>
        </p:txBody>
      </p:sp>
      <p:pic>
        <p:nvPicPr>
          <p:cNvPr id="28675" name="Picture 2"/>
          <p:cNvPicPr>
            <a:picLocks noChangeAspect="1" noChangeArrowheads="1"/>
          </p:cNvPicPr>
          <p:nvPr/>
        </p:nvPicPr>
        <p:blipFill>
          <a:blip r:embed="rId2"/>
          <a:srcRect/>
          <a:stretch>
            <a:fillRect/>
          </a:stretch>
        </p:blipFill>
        <p:spPr bwMode="auto">
          <a:xfrm>
            <a:off x="974725" y="1714500"/>
            <a:ext cx="7537450" cy="4429125"/>
          </a:xfrm>
          <a:prstGeom prst="rect">
            <a:avLst/>
          </a:prstGeom>
          <a:noFill/>
          <a:ln w="9525">
            <a:noFill/>
            <a:miter lim="800000"/>
            <a:headEnd/>
            <a:tailEnd/>
          </a:ln>
        </p:spPr>
      </p:pic>
    </p:spTree>
    <p:extLst>
      <p:ext uri="{BB962C8B-B14F-4D97-AF65-F5344CB8AC3E}">
        <p14:creationId xmlns:p14="http://schemas.microsoft.com/office/powerpoint/2010/main" val="9547702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r" rtl="1" eaLnBrk="1" hangingPunct="1"/>
            <a:r>
              <a:rPr lang="fa-IR" sz="3500" smtClean="0">
                <a:cs typeface="B Nazanin" pitchFamily="2" charset="-78"/>
              </a:rPr>
              <a:t>محاسبه تعداد خطوط لازم برای آزادراه و بزرگراه </a:t>
            </a:r>
            <a:endParaRPr lang="en-US" sz="3500" smtClean="0">
              <a:cs typeface="B Nazanin" pitchFamily="2" charset="-78"/>
            </a:endParaRPr>
          </a:p>
        </p:txBody>
      </p:sp>
      <p:sp>
        <p:nvSpPr>
          <p:cNvPr id="29699" name="Rectangle 3"/>
          <p:cNvSpPr>
            <a:spLocks noGrp="1" noChangeArrowheads="1"/>
          </p:cNvSpPr>
          <p:nvPr>
            <p:ph idx="1"/>
          </p:nvPr>
        </p:nvSpPr>
        <p:spPr>
          <a:xfrm>
            <a:off x="395288" y="1628775"/>
            <a:ext cx="8288337" cy="4968875"/>
          </a:xfrm>
        </p:spPr>
        <p:txBody>
          <a:bodyPr/>
          <a:lstStyle/>
          <a:p>
            <a:pPr rtl="1" eaLnBrk="1" hangingPunct="1">
              <a:lnSpc>
                <a:spcPct val="80000"/>
              </a:lnSpc>
              <a:spcBef>
                <a:spcPct val="50000"/>
              </a:spcBef>
              <a:buClr>
                <a:srgbClr val="A50021"/>
              </a:buClr>
              <a:buSzPct val="75000"/>
              <a:buFont typeface="Wingdings" pitchFamily="2" charset="2"/>
              <a:buNone/>
            </a:pPr>
            <a:r>
              <a:rPr lang="en-US" sz="2400" smtClean="0">
                <a:latin typeface="Arial" pitchFamily="34" charset="0"/>
                <a:cs typeface="B Nazanin" pitchFamily="2" charset="-78"/>
              </a:rPr>
              <a:t>      F=F</a:t>
            </a:r>
            <a:r>
              <a:rPr lang="en-US" sz="2400" baseline="-25000" smtClean="0">
                <a:latin typeface="Arial" pitchFamily="34" charset="0"/>
                <a:cs typeface="B Nazanin" pitchFamily="2" charset="-78"/>
              </a:rPr>
              <a:t>1</a:t>
            </a:r>
            <a:r>
              <a:rPr lang="en-US" sz="2400" smtClean="0">
                <a:latin typeface="Arial" pitchFamily="34" charset="0"/>
                <a:cs typeface="B Nazanin" pitchFamily="2" charset="-78"/>
              </a:rPr>
              <a:t>×F</a:t>
            </a:r>
            <a:r>
              <a:rPr lang="en-US" sz="2400" baseline="-25000" smtClean="0">
                <a:latin typeface="Arial" pitchFamily="34" charset="0"/>
                <a:cs typeface="B Nazanin" pitchFamily="2" charset="-78"/>
              </a:rPr>
              <a:t>2</a:t>
            </a:r>
            <a:r>
              <a:rPr lang="en-US" sz="2400" smtClean="0">
                <a:latin typeface="Arial" pitchFamily="34" charset="0"/>
                <a:cs typeface="B Nazanin" pitchFamily="2" charset="-78"/>
              </a:rPr>
              <a:t> ×F</a:t>
            </a:r>
            <a:r>
              <a:rPr lang="en-US" sz="2400" baseline="-25000" smtClean="0">
                <a:latin typeface="Arial" pitchFamily="34" charset="0"/>
                <a:cs typeface="B Nazanin" pitchFamily="2" charset="-78"/>
              </a:rPr>
              <a:t>3</a:t>
            </a:r>
            <a:endParaRPr lang="fa-IR" sz="2400" baseline="-25000" smtClean="0">
              <a:latin typeface="Arial" pitchFamily="34" charset="0"/>
              <a:cs typeface="B Nazanin" pitchFamily="2" charset="-78"/>
            </a:endParaRPr>
          </a:p>
          <a:p>
            <a:pPr rtl="1" eaLnBrk="1" hangingPunct="1">
              <a:lnSpc>
                <a:spcPct val="80000"/>
              </a:lnSpc>
              <a:spcBef>
                <a:spcPct val="50000"/>
              </a:spcBef>
              <a:buClr>
                <a:srgbClr val="A50021"/>
              </a:buClr>
              <a:buSzPct val="75000"/>
              <a:buFont typeface="Wingdings" pitchFamily="2" charset="2"/>
              <a:buNone/>
            </a:pPr>
            <a:r>
              <a:rPr lang="fa-IR" sz="2400" smtClean="0">
                <a:latin typeface="Arial" pitchFamily="34" charset="0"/>
                <a:cs typeface="B Nazanin" pitchFamily="2" charset="-78"/>
              </a:rPr>
              <a:t>ظرفیت طرح در شرایط ایده آل</a:t>
            </a:r>
            <a:r>
              <a:rPr lang="en-US" sz="2400" smtClean="0">
                <a:latin typeface="Arial" pitchFamily="34" charset="0"/>
                <a:cs typeface="B Nazanin" pitchFamily="2" charset="-78"/>
              </a:rPr>
              <a:t>×</a:t>
            </a:r>
            <a:r>
              <a:rPr lang="fa-IR" sz="2400" smtClean="0">
                <a:latin typeface="Arial" pitchFamily="34" charset="0"/>
                <a:cs typeface="B Nazanin" pitchFamily="2" charset="-78"/>
              </a:rPr>
              <a:t> </a:t>
            </a:r>
            <a:r>
              <a:rPr lang="en-US" sz="2400" smtClean="0">
                <a:latin typeface="Arial" pitchFamily="34" charset="0"/>
                <a:cs typeface="B Nazanin" pitchFamily="2" charset="-78"/>
              </a:rPr>
              <a:t>= F</a:t>
            </a:r>
            <a:r>
              <a:rPr lang="fa-IR" sz="2400" smtClean="0">
                <a:latin typeface="Arial" pitchFamily="34" charset="0"/>
                <a:cs typeface="B Nazanin" pitchFamily="2" charset="-78"/>
              </a:rPr>
              <a:t>ظرفیت طرح تعدیل شده</a:t>
            </a:r>
            <a:r>
              <a:rPr lang="en-US" sz="2400" smtClean="0">
                <a:latin typeface="Arial" pitchFamily="34" charset="0"/>
                <a:cs typeface="B Nazanin" pitchFamily="2" charset="-78"/>
              </a:rPr>
              <a:t>      </a:t>
            </a:r>
            <a:endParaRPr lang="fa-IR" sz="2400" smtClean="0">
              <a:latin typeface="Arial" pitchFamily="34" charset="0"/>
              <a:cs typeface="B Nazanin" pitchFamily="2" charset="-78"/>
            </a:endParaRPr>
          </a:p>
          <a:p>
            <a:pPr rtl="1" eaLnBrk="1" hangingPunct="1">
              <a:lnSpc>
                <a:spcPct val="80000"/>
              </a:lnSpc>
              <a:spcBef>
                <a:spcPct val="50000"/>
              </a:spcBef>
              <a:buClr>
                <a:srgbClr val="A50021"/>
              </a:buClr>
              <a:buSzPct val="75000"/>
              <a:buFont typeface="Wingdings" pitchFamily="2" charset="2"/>
              <a:buNone/>
            </a:pPr>
            <a:r>
              <a:rPr lang="en-US" sz="2400" smtClean="0">
                <a:latin typeface="Arial" pitchFamily="34" charset="0"/>
                <a:cs typeface="B Nazanin" pitchFamily="2" charset="-78"/>
              </a:rPr>
              <a:t>PHF) ×  D</a:t>
            </a:r>
            <a:r>
              <a:rPr lang="en-US" sz="2400" baseline="-25000" smtClean="0">
                <a:latin typeface="Arial" pitchFamily="34" charset="0"/>
                <a:cs typeface="B Nazanin" pitchFamily="2" charset="-78"/>
              </a:rPr>
              <a:t>F</a:t>
            </a:r>
            <a:r>
              <a:rPr lang="fa-IR" sz="2400" smtClean="0">
                <a:latin typeface="Arial" pitchFamily="34" charset="0"/>
                <a:cs typeface="B Nazanin" pitchFamily="2" charset="-78"/>
              </a:rPr>
              <a:t>  </a:t>
            </a:r>
            <a:r>
              <a:rPr lang="en-US" sz="2400" smtClean="0">
                <a:latin typeface="Arial" pitchFamily="34" charset="0"/>
                <a:cs typeface="B Nazanin" pitchFamily="2" charset="-78"/>
              </a:rPr>
              <a:t> (VPH /</a:t>
            </a:r>
            <a:r>
              <a:rPr lang="fa-IR" sz="2400" smtClean="0">
                <a:latin typeface="Arial" pitchFamily="34" charset="0"/>
                <a:cs typeface="B Nazanin" pitchFamily="2" charset="-78"/>
              </a:rPr>
              <a:t> = تردد  ترافیک در ساعت طرح در جهت غالب</a:t>
            </a:r>
            <a:r>
              <a:rPr lang="en-US" sz="2400" smtClean="0">
                <a:latin typeface="Arial" pitchFamily="34" charset="0"/>
                <a:cs typeface="B Nazanin" pitchFamily="2" charset="-78"/>
              </a:rPr>
              <a:t>      </a:t>
            </a:r>
            <a:r>
              <a:rPr lang="fa-IR" sz="2400" smtClean="0">
                <a:latin typeface="Arial" pitchFamily="34" charset="0"/>
                <a:cs typeface="B Nazanin" pitchFamily="2" charset="-78"/>
              </a:rPr>
              <a:t>   </a:t>
            </a:r>
          </a:p>
          <a:p>
            <a:pPr rtl="1" eaLnBrk="1" hangingPunct="1">
              <a:lnSpc>
                <a:spcPct val="80000"/>
              </a:lnSpc>
              <a:spcBef>
                <a:spcPct val="50000"/>
              </a:spcBef>
              <a:buClr>
                <a:srgbClr val="A50021"/>
              </a:buClr>
              <a:buSzPct val="75000"/>
              <a:buFont typeface="Wingdings" pitchFamily="2" charset="2"/>
              <a:buNone/>
            </a:pPr>
            <a:r>
              <a:rPr lang="fa-IR" sz="2400" smtClean="0">
                <a:latin typeface="Arial" pitchFamily="34" charset="0"/>
                <a:cs typeface="B Nazanin" pitchFamily="2" charset="-78"/>
              </a:rPr>
              <a:t> ضریب توزیع جهتی ترافیک در جهت غالب </a:t>
            </a:r>
            <a:r>
              <a:rPr lang="en-US" sz="2400" smtClean="0">
                <a:latin typeface="Arial" pitchFamily="34" charset="0"/>
                <a:cs typeface="B Nazanin" pitchFamily="2" charset="-78"/>
              </a:rPr>
              <a:t>      D</a:t>
            </a:r>
            <a:r>
              <a:rPr lang="en-US" sz="2400" baseline="-25000" smtClean="0">
                <a:latin typeface="Arial" pitchFamily="34" charset="0"/>
                <a:cs typeface="B Nazanin" pitchFamily="2" charset="-78"/>
              </a:rPr>
              <a:t>F</a:t>
            </a:r>
            <a:r>
              <a:rPr lang="en-US" sz="2400" smtClean="0">
                <a:latin typeface="Arial" pitchFamily="34" charset="0"/>
                <a:cs typeface="B Nazanin" pitchFamily="2" charset="-78"/>
              </a:rPr>
              <a:t>= </a:t>
            </a:r>
          </a:p>
          <a:p>
            <a:pPr rtl="1" eaLnBrk="1" hangingPunct="1">
              <a:lnSpc>
                <a:spcPct val="80000"/>
              </a:lnSpc>
              <a:spcBef>
                <a:spcPct val="50000"/>
              </a:spcBef>
              <a:buClr>
                <a:srgbClr val="A50021"/>
              </a:buClr>
              <a:buSzPct val="75000"/>
              <a:buFont typeface="Wingdings" pitchFamily="2" charset="2"/>
              <a:buNone/>
            </a:pPr>
            <a:r>
              <a:rPr lang="fa-IR" sz="2400" smtClean="0">
                <a:latin typeface="Arial" pitchFamily="34" charset="0"/>
                <a:cs typeface="B Nazanin" pitchFamily="2" charset="-78"/>
              </a:rPr>
              <a:t>ظرفیت طرح تعدیل شده</a:t>
            </a:r>
            <a:r>
              <a:rPr lang="en-US" sz="2400" smtClean="0">
                <a:latin typeface="Arial" pitchFamily="34" charset="0"/>
                <a:cs typeface="B Nazanin" pitchFamily="2" charset="-78"/>
              </a:rPr>
              <a:t> /</a:t>
            </a:r>
            <a:r>
              <a:rPr lang="fa-IR" sz="2400" smtClean="0">
                <a:latin typeface="Arial" pitchFamily="34" charset="0"/>
                <a:cs typeface="B Nazanin" pitchFamily="2" charset="-78"/>
              </a:rPr>
              <a:t>تردد  ترافیک در ساعت طرح در جهت غالب</a:t>
            </a:r>
            <a:r>
              <a:rPr lang="en-US" sz="2400" smtClean="0">
                <a:latin typeface="Arial" pitchFamily="34" charset="0"/>
                <a:cs typeface="B Nazanin" pitchFamily="2" charset="-78"/>
              </a:rPr>
              <a:t>       N=</a:t>
            </a:r>
            <a:endParaRPr lang="fa-IR" sz="2400" smtClean="0">
              <a:latin typeface="Arial" pitchFamily="34" charset="0"/>
              <a:cs typeface="B Nazanin" pitchFamily="2" charset="-78"/>
            </a:endParaRPr>
          </a:p>
          <a:p>
            <a:pPr rtl="1" eaLnBrk="1" hangingPunct="1">
              <a:lnSpc>
                <a:spcPct val="80000"/>
              </a:lnSpc>
              <a:spcBef>
                <a:spcPct val="50000"/>
              </a:spcBef>
              <a:buClr>
                <a:srgbClr val="A50021"/>
              </a:buClr>
              <a:buSzPct val="75000"/>
              <a:buFont typeface="Wingdings" pitchFamily="2" charset="2"/>
              <a:buNone/>
            </a:pPr>
            <a:r>
              <a:rPr lang="fa-IR" sz="2400" smtClean="0">
                <a:latin typeface="Arial" pitchFamily="34" charset="0"/>
                <a:cs typeface="B Nazanin" pitchFamily="2" charset="-78"/>
              </a:rPr>
              <a:t>تعداد خطوط لازم برای آزادراه یا بزرگراه در هر جهت </a:t>
            </a:r>
            <a:r>
              <a:rPr lang="en-US" sz="2400" smtClean="0">
                <a:latin typeface="Arial" pitchFamily="34" charset="0"/>
                <a:cs typeface="B Nazanin" pitchFamily="2" charset="-78"/>
              </a:rPr>
              <a:t>       N= </a:t>
            </a:r>
            <a:endParaRPr lang="fa-IR" sz="2400" smtClean="0">
              <a:latin typeface="Arial" pitchFamily="34" charset="0"/>
              <a:cs typeface="B Nazanin" pitchFamily="2" charset="-78"/>
            </a:endParaRPr>
          </a:p>
        </p:txBody>
      </p:sp>
    </p:spTree>
    <p:extLst>
      <p:ext uri="{BB962C8B-B14F-4D97-AF65-F5344CB8AC3E}">
        <p14:creationId xmlns:p14="http://schemas.microsoft.com/office/powerpoint/2010/main" val="22645679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84213" y="301625"/>
            <a:ext cx="7999412" cy="1143000"/>
          </a:xfrm>
        </p:spPr>
        <p:txBody>
          <a:bodyPr>
            <a:normAutofit fontScale="90000"/>
          </a:bodyPr>
          <a:lstStyle/>
          <a:p>
            <a:pPr algn="r" rtl="1" eaLnBrk="1" hangingPunct="1"/>
            <a:r>
              <a:rPr lang="fa-IR" sz="3200" smtClean="0"/>
              <a:t>مقادیر ظرفیت عملی (حجم ترافیک حداکثر در ساعت اوج) پیشنهاد شده برای خیابانهای دو طرفه شهری </a:t>
            </a:r>
            <a:endParaRPr lang="en-US" sz="3200" smtClean="0"/>
          </a:p>
        </p:txBody>
      </p:sp>
      <p:pic>
        <p:nvPicPr>
          <p:cNvPr id="30723" name="Picture 4"/>
          <p:cNvPicPr>
            <a:picLocks noChangeAspect="1" noChangeArrowheads="1"/>
          </p:cNvPicPr>
          <p:nvPr/>
        </p:nvPicPr>
        <p:blipFill>
          <a:blip r:embed="rId2"/>
          <a:srcRect/>
          <a:stretch>
            <a:fillRect/>
          </a:stretch>
        </p:blipFill>
        <p:spPr bwMode="auto">
          <a:xfrm rot="-60000">
            <a:off x="2339975" y="1627188"/>
            <a:ext cx="5110163" cy="5083175"/>
          </a:xfrm>
          <a:prstGeom prst="rect">
            <a:avLst/>
          </a:prstGeom>
          <a:noFill/>
          <a:ln w="9525">
            <a:noFill/>
            <a:miter lim="800000"/>
            <a:headEnd/>
            <a:tailEnd/>
          </a:ln>
        </p:spPr>
      </p:pic>
    </p:spTree>
    <p:extLst>
      <p:ext uri="{BB962C8B-B14F-4D97-AF65-F5344CB8AC3E}">
        <p14:creationId xmlns:p14="http://schemas.microsoft.com/office/powerpoint/2010/main" val="22681814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4213" y="301625"/>
            <a:ext cx="7999412" cy="1143000"/>
          </a:xfrm>
        </p:spPr>
        <p:txBody>
          <a:bodyPr/>
          <a:lstStyle/>
          <a:p>
            <a:pPr algn="r" rtl="1" eaLnBrk="1" hangingPunct="1"/>
            <a:r>
              <a:rPr lang="fa-IR" sz="3200" smtClean="0">
                <a:cs typeface="B Nazanin" pitchFamily="2" charset="-78"/>
              </a:rPr>
              <a:t>مقادیر ظرفیت عملی (حجم ترافیک حداکثر در ساعت اوج) پیشنهاد شده برای خیابانهای یکطرفه شهری</a:t>
            </a:r>
            <a:endParaRPr lang="en-US" sz="3200" smtClean="0">
              <a:cs typeface="B Nazanin" pitchFamily="2" charset="-78"/>
            </a:endParaRPr>
          </a:p>
        </p:txBody>
      </p:sp>
      <p:pic>
        <p:nvPicPr>
          <p:cNvPr id="31747" name="Picture 4"/>
          <p:cNvPicPr>
            <a:picLocks noChangeAspect="1" noChangeArrowheads="1"/>
          </p:cNvPicPr>
          <p:nvPr/>
        </p:nvPicPr>
        <p:blipFill>
          <a:blip r:embed="rId2"/>
          <a:srcRect/>
          <a:stretch>
            <a:fillRect/>
          </a:stretch>
        </p:blipFill>
        <p:spPr bwMode="auto">
          <a:xfrm rot="120000">
            <a:off x="892175" y="1774825"/>
            <a:ext cx="7694613" cy="4071938"/>
          </a:xfrm>
          <a:prstGeom prst="rect">
            <a:avLst/>
          </a:prstGeom>
          <a:noFill/>
          <a:ln w="9525">
            <a:noFill/>
            <a:miter lim="800000"/>
            <a:headEnd/>
            <a:tailEnd/>
          </a:ln>
        </p:spPr>
      </p:pic>
    </p:spTree>
    <p:extLst>
      <p:ext uri="{BB962C8B-B14F-4D97-AF65-F5344CB8AC3E}">
        <p14:creationId xmlns:p14="http://schemas.microsoft.com/office/powerpoint/2010/main" val="29742185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p:txBody>
          <a:bodyPr/>
          <a:lstStyle/>
          <a:p>
            <a:pPr algn="r" rtl="1" eaLnBrk="1" hangingPunct="1"/>
            <a:r>
              <a:rPr lang="fa-IR" sz="3500" smtClean="0">
                <a:cs typeface="B Nazanin" pitchFamily="2" charset="-78"/>
              </a:rPr>
              <a:t>تعریف ظرفیت یک راه - مقدمه</a:t>
            </a:r>
            <a:endParaRPr lang="en-US" sz="3500" smtClean="0">
              <a:cs typeface="B Nazanin" pitchFamily="2" charset="-78"/>
            </a:endParaRPr>
          </a:p>
        </p:txBody>
      </p:sp>
      <p:sp>
        <p:nvSpPr>
          <p:cNvPr id="2053" name="Rectangle 3"/>
          <p:cNvSpPr>
            <a:spLocks noGrp="1" noChangeArrowheads="1"/>
          </p:cNvSpPr>
          <p:nvPr>
            <p:ph idx="1"/>
          </p:nvPr>
        </p:nvSpPr>
        <p:spPr>
          <a:xfrm>
            <a:off x="1042988" y="1628775"/>
            <a:ext cx="7640637" cy="4895850"/>
          </a:xfrm>
        </p:spPr>
        <p:txBody>
          <a:bodyPr/>
          <a:lstStyle/>
          <a:p>
            <a:pPr algn="r" rtl="1" eaLnBrk="1" hangingPunct="1">
              <a:lnSpc>
                <a:spcPct val="90000"/>
              </a:lnSpc>
              <a:spcBef>
                <a:spcPct val="50000"/>
              </a:spcBef>
              <a:buClr>
                <a:srgbClr val="A50021"/>
              </a:buClr>
              <a:buSzPct val="75000"/>
            </a:pPr>
            <a:r>
              <a:rPr lang="fa-IR" sz="2400" smtClean="0">
                <a:latin typeface="Arial" pitchFamily="34" charset="0"/>
                <a:cs typeface="B Nazanin" pitchFamily="2" charset="-78"/>
              </a:rPr>
              <a:t>با فرض رابطه فوق، رابطه بین تردد و دانسیته برابر خواهد بود با:</a:t>
            </a:r>
          </a:p>
          <a:p>
            <a:pPr algn="r" rtl="1" eaLnBrk="1" hangingPunct="1">
              <a:lnSpc>
                <a:spcPct val="90000"/>
              </a:lnSpc>
              <a:spcBef>
                <a:spcPct val="50000"/>
              </a:spcBef>
              <a:buClr>
                <a:srgbClr val="A50021"/>
              </a:buClr>
              <a:buSzPct val="75000"/>
            </a:pPr>
            <a:endParaRPr lang="fa-IR" sz="2400" smtClean="0">
              <a:latin typeface="Arial" pitchFamily="34" charset="0"/>
              <a:cs typeface="B Nazanin" pitchFamily="2" charset="-78"/>
            </a:endParaRPr>
          </a:p>
          <a:p>
            <a:pPr algn="r" rtl="1" eaLnBrk="1" hangingPunct="1">
              <a:lnSpc>
                <a:spcPct val="90000"/>
              </a:lnSpc>
              <a:spcBef>
                <a:spcPct val="50000"/>
              </a:spcBef>
              <a:buClr>
                <a:srgbClr val="A50021"/>
              </a:buClr>
              <a:buSzPct val="75000"/>
            </a:pPr>
            <a:endParaRPr lang="fa-IR" sz="2400" smtClean="0">
              <a:latin typeface="Arial" pitchFamily="34" charset="0"/>
              <a:cs typeface="B Nazanin" pitchFamily="2" charset="-78"/>
            </a:endParaRPr>
          </a:p>
          <a:p>
            <a:pPr algn="r" rtl="1" eaLnBrk="1" hangingPunct="1">
              <a:lnSpc>
                <a:spcPct val="90000"/>
              </a:lnSpc>
              <a:spcBef>
                <a:spcPct val="50000"/>
              </a:spcBef>
              <a:buClr>
                <a:srgbClr val="A50021"/>
              </a:buClr>
              <a:buSzPct val="75000"/>
            </a:pPr>
            <a:r>
              <a:rPr lang="fa-IR" sz="2400" smtClean="0">
                <a:latin typeface="Arial" pitchFamily="34" charset="0"/>
              </a:rPr>
              <a:t>که یک رابطه سهموی بین تردد و دانسیته می باشد:</a:t>
            </a:r>
          </a:p>
          <a:p>
            <a:pPr algn="r" rtl="1" eaLnBrk="1" hangingPunct="1">
              <a:lnSpc>
                <a:spcPct val="90000"/>
              </a:lnSpc>
              <a:spcBef>
                <a:spcPct val="50000"/>
              </a:spcBef>
              <a:buClr>
                <a:srgbClr val="A50021"/>
              </a:buClr>
              <a:buSzPct val="75000"/>
            </a:pPr>
            <a:endParaRPr lang="fa-IR" sz="2400" smtClean="0">
              <a:latin typeface="Arial" pitchFamily="34" charset="0"/>
              <a:cs typeface="B Nazanin" pitchFamily="2" charset="-78"/>
            </a:endParaRPr>
          </a:p>
        </p:txBody>
      </p:sp>
      <p:graphicFrame>
        <p:nvGraphicFramePr>
          <p:cNvPr id="2050" name="Object 2"/>
          <p:cNvGraphicFramePr>
            <a:graphicFrameLocks noChangeAspect="1"/>
          </p:cNvGraphicFramePr>
          <p:nvPr/>
        </p:nvGraphicFramePr>
        <p:xfrm>
          <a:off x="1500188" y="2143125"/>
          <a:ext cx="2316162" cy="835025"/>
        </p:xfrm>
        <a:graphic>
          <a:graphicData uri="http://schemas.openxmlformats.org/presentationml/2006/ole">
            <mc:AlternateContent xmlns:mc="http://schemas.openxmlformats.org/markup-compatibility/2006">
              <mc:Choice xmlns:v="urn:schemas-microsoft-com:vml" Requires="v">
                <p:oleObj spid="_x0000_s2050" name="Equation" r:id="rId3" imgW="1562040" imgH="558720" progId="Equation.3">
                  <p:embed/>
                </p:oleObj>
              </mc:Choice>
              <mc:Fallback>
                <p:oleObj name="Equation" r:id="rId3" imgW="1562040" imgH="5587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0188" y="2143125"/>
                        <a:ext cx="2316162" cy="835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054" name="Group 34"/>
          <p:cNvGrpSpPr>
            <a:grpSpLocks/>
          </p:cNvGrpSpPr>
          <p:nvPr/>
        </p:nvGrpSpPr>
        <p:grpSpPr bwMode="auto">
          <a:xfrm>
            <a:off x="2286000" y="3500438"/>
            <a:ext cx="4992688" cy="3357562"/>
            <a:chOff x="703" y="1026"/>
            <a:chExt cx="3882" cy="3043"/>
          </a:xfrm>
        </p:grpSpPr>
        <p:sp>
          <p:nvSpPr>
            <p:cNvPr id="2055" name="Text Box 9"/>
            <p:cNvSpPr txBox="1">
              <a:spLocks noChangeArrowheads="1"/>
            </p:cNvSpPr>
            <p:nvPr/>
          </p:nvSpPr>
          <p:spPr bwMode="auto">
            <a:xfrm>
              <a:off x="2290" y="3838"/>
              <a:ext cx="136" cy="154"/>
            </a:xfrm>
            <a:prstGeom prst="rect">
              <a:avLst/>
            </a:prstGeom>
            <a:solidFill>
              <a:schemeClr val="bg1"/>
            </a:solidFill>
            <a:ln w="9525">
              <a:noFill/>
              <a:miter lim="800000"/>
              <a:headEnd/>
              <a:tailEnd/>
            </a:ln>
          </p:spPr>
          <p:txBody>
            <a:bodyPr>
              <a:spAutoFit/>
            </a:bodyPr>
            <a:lstStyle/>
            <a:p>
              <a:pPr algn="l" rtl="0" fontAlgn="base">
                <a:spcBef>
                  <a:spcPct val="50000"/>
                </a:spcBef>
                <a:spcAft>
                  <a:spcPct val="0"/>
                </a:spcAft>
              </a:pPr>
              <a:endParaRPr lang="en-GB" sz="1000">
                <a:solidFill>
                  <a:prstClr val="black"/>
                </a:solidFill>
                <a:latin typeface="Verdana" pitchFamily="34" charset="0"/>
                <a:cs typeface="Arial" pitchFamily="34" charset="0"/>
              </a:endParaRPr>
            </a:p>
          </p:txBody>
        </p:sp>
        <p:sp>
          <p:nvSpPr>
            <p:cNvPr id="2056" name="Text Box 10"/>
            <p:cNvSpPr txBox="1">
              <a:spLocks noChangeArrowheads="1"/>
            </p:cNvSpPr>
            <p:nvPr/>
          </p:nvSpPr>
          <p:spPr bwMode="auto">
            <a:xfrm>
              <a:off x="3606" y="3838"/>
              <a:ext cx="136" cy="231"/>
            </a:xfrm>
            <a:prstGeom prst="rect">
              <a:avLst/>
            </a:prstGeom>
            <a:solidFill>
              <a:schemeClr val="bg1"/>
            </a:solidFill>
            <a:ln w="9525">
              <a:noFill/>
              <a:miter lim="800000"/>
              <a:headEnd/>
              <a:tailEnd/>
            </a:ln>
          </p:spPr>
          <p:txBody>
            <a:bodyPr>
              <a:spAutoFit/>
            </a:bodyPr>
            <a:lstStyle/>
            <a:p>
              <a:pPr algn="l" rtl="0" fontAlgn="base">
                <a:spcBef>
                  <a:spcPct val="50000"/>
                </a:spcBef>
                <a:spcAft>
                  <a:spcPct val="0"/>
                </a:spcAft>
              </a:pPr>
              <a:endParaRPr lang="en-GB">
                <a:solidFill>
                  <a:prstClr val="black"/>
                </a:solidFill>
                <a:latin typeface="Verdana" pitchFamily="34" charset="0"/>
                <a:cs typeface="Arial" pitchFamily="34" charset="0"/>
              </a:endParaRPr>
            </a:p>
          </p:txBody>
        </p:sp>
        <p:graphicFrame>
          <p:nvGraphicFramePr>
            <p:cNvPr id="2051" name="Object 3"/>
            <p:cNvGraphicFramePr>
              <a:graphicFrameLocks noChangeAspect="1"/>
            </p:cNvGraphicFramePr>
            <p:nvPr/>
          </p:nvGraphicFramePr>
          <p:xfrm>
            <a:off x="703" y="1026"/>
            <a:ext cx="3882" cy="2694"/>
          </p:xfrm>
          <a:graphic>
            <a:graphicData uri="http://schemas.openxmlformats.org/presentationml/2006/ole">
              <mc:AlternateContent xmlns:mc="http://schemas.openxmlformats.org/markup-compatibility/2006">
                <mc:Choice xmlns:v="urn:schemas-microsoft-com:vml" Requires="v">
                  <p:oleObj spid="_x0000_s2051" name="Bitmap Image" r:id="rId5" imgW="6095238" imgH="4210638" progId="Paint.Picture">
                    <p:embed/>
                  </p:oleObj>
                </mc:Choice>
                <mc:Fallback>
                  <p:oleObj name="Bitmap Image" r:id="rId5" imgW="6095238" imgH="4210638"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3" y="1026"/>
                          <a:ext cx="3882" cy="26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7" name="Text Box 23"/>
            <p:cNvSpPr txBox="1">
              <a:spLocks noChangeArrowheads="1"/>
            </p:cNvSpPr>
            <p:nvPr/>
          </p:nvSpPr>
          <p:spPr bwMode="auto">
            <a:xfrm>
              <a:off x="3787" y="3158"/>
              <a:ext cx="116" cy="231"/>
            </a:xfrm>
            <a:prstGeom prst="rect">
              <a:avLst/>
            </a:prstGeom>
            <a:solidFill>
              <a:schemeClr val="bg1"/>
            </a:solidFill>
            <a:ln w="9525">
              <a:noFill/>
              <a:miter lim="800000"/>
              <a:headEnd/>
              <a:tailEnd/>
            </a:ln>
          </p:spPr>
          <p:txBody>
            <a:bodyPr>
              <a:spAutoFit/>
            </a:bodyPr>
            <a:lstStyle/>
            <a:p>
              <a:pPr algn="l" rtl="0" fontAlgn="base">
                <a:spcBef>
                  <a:spcPct val="50000"/>
                </a:spcBef>
                <a:spcAft>
                  <a:spcPct val="0"/>
                </a:spcAft>
              </a:pPr>
              <a:endParaRPr lang="en-GB">
                <a:solidFill>
                  <a:prstClr val="black"/>
                </a:solidFill>
                <a:latin typeface="Verdana" pitchFamily="34" charset="0"/>
                <a:cs typeface="Arial" pitchFamily="34" charset="0"/>
              </a:endParaRPr>
            </a:p>
          </p:txBody>
        </p:sp>
        <p:sp>
          <p:nvSpPr>
            <p:cNvPr id="2058" name="Text Box 25"/>
            <p:cNvSpPr txBox="1">
              <a:spLocks noChangeArrowheads="1"/>
            </p:cNvSpPr>
            <p:nvPr/>
          </p:nvSpPr>
          <p:spPr bwMode="auto">
            <a:xfrm>
              <a:off x="1020" y="1752"/>
              <a:ext cx="227" cy="231"/>
            </a:xfrm>
            <a:prstGeom prst="rect">
              <a:avLst/>
            </a:prstGeom>
            <a:solidFill>
              <a:schemeClr val="bg1"/>
            </a:solidFill>
            <a:ln w="9525">
              <a:noFill/>
              <a:miter lim="800000"/>
              <a:headEnd/>
              <a:tailEnd/>
            </a:ln>
          </p:spPr>
          <p:txBody>
            <a:bodyPr>
              <a:spAutoFit/>
            </a:bodyPr>
            <a:lstStyle/>
            <a:p>
              <a:pPr algn="l" rtl="0" fontAlgn="base">
                <a:spcBef>
                  <a:spcPct val="50000"/>
                </a:spcBef>
                <a:spcAft>
                  <a:spcPct val="0"/>
                </a:spcAft>
              </a:pPr>
              <a:endParaRPr lang="en-GB">
                <a:solidFill>
                  <a:prstClr val="black"/>
                </a:solidFill>
                <a:latin typeface="Verdana" pitchFamily="34" charset="0"/>
                <a:cs typeface="Arial" pitchFamily="34" charset="0"/>
              </a:endParaRPr>
            </a:p>
          </p:txBody>
        </p:sp>
        <p:sp>
          <p:nvSpPr>
            <p:cNvPr id="2059" name="Text Box 26"/>
            <p:cNvSpPr txBox="1">
              <a:spLocks noChangeArrowheads="1"/>
            </p:cNvSpPr>
            <p:nvPr/>
          </p:nvSpPr>
          <p:spPr bwMode="auto">
            <a:xfrm>
              <a:off x="1092" y="1350"/>
              <a:ext cx="272" cy="231"/>
            </a:xfrm>
            <a:prstGeom prst="rect">
              <a:avLst/>
            </a:prstGeom>
            <a:noFill/>
            <a:ln w="9525">
              <a:noFill/>
              <a:miter lim="800000"/>
              <a:headEnd/>
              <a:tailEnd/>
            </a:ln>
          </p:spPr>
          <p:txBody>
            <a:bodyPr>
              <a:spAutoFit/>
            </a:bodyPr>
            <a:lstStyle/>
            <a:p>
              <a:pPr algn="l" rtl="0" fontAlgn="base">
                <a:spcBef>
                  <a:spcPct val="50000"/>
                </a:spcBef>
                <a:spcAft>
                  <a:spcPct val="0"/>
                </a:spcAft>
              </a:pPr>
              <a:r>
                <a:rPr lang="en-US">
                  <a:solidFill>
                    <a:prstClr val="black"/>
                  </a:solidFill>
                  <a:latin typeface="Verdana" pitchFamily="34" charset="0"/>
                  <a:cs typeface="Arial" pitchFamily="34" charset="0"/>
                </a:rPr>
                <a:t>q</a:t>
              </a:r>
              <a:endParaRPr lang="en-GB">
                <a:solidFill>
                  <a:prstClr val="black"/>
                </a:solidFill>
                <a:latin typeface="Verdana" pitchFamily="34" charset="0"/>
                <a:cs typeface="Arial" pitchFamily="34" charset="0"/>
              </a:endParaRPr>
            </a:p>
          </p:txBody>
        </p:sp>
        <p:sp>
          <p:nvSpPr>
            <p:cNvPr id="2060" name="Text Box 27"/>
            <p:cNvSpPr txBox="1">
              <a:spLocks noChangeArrowheads="1"/>
            </p:cNvSpPr>
            <p:nvPr/>
          </p:nvSpPr>
          <p:spPr bwMode="auto">
            <a:xfrm>
              <a:off x="1111" y="2432"/>
              <a:ext cx="181" cy="231"/>
            </a:xfrm>
            <a:prstGeom prst="rect">
              <a:avLst/>
            </a:prstGeom>
            <a:solidFill>
              <a:schemeClr val="bg1"/>
            </a:solidFill>
            <a:ln w="9525">
              <a:noFill/>
              <a:miter lim="800000"/>
              <a:headEnd/>
              <a:tailEnd/>
            </a:ln>
          </p:spPr>
          <p:txBody>
            <a:bodyPr>
              <a:spAutoFit/>
            </a:bodyPr>
            <a:lstStyle/>
            <a:p>
              <a:pPr algn="l" rtl="0" fontAlgn="base">
                <a:spcBef>
                  <a:spcPct val="50000"/>
                </a:spcBef>
                <a:spcAft>
                  <a:spcPct val="0"/>
                </a:spcAft>
              </a:pPr>
              <a:endParaRPr lang="en-GB">
                <a:solidFill>
                  <a:prstClr val="black"/>
                </a:solidFill>
                <a:latin typeface="Verdana" pitchFamily="34" charset="0"/>
                <a:cs typeface="Arial" pitchFamily="34" charset="0"/>
              </a:endParaRPr>
            </a:p>
          </p:txBody>
        </p:sp>
        <p:sp>
          <p:nvSpPr>
            <p:cNvPr id="2061" name="Text Box 28"/>
            <p:cNvSpPr txBox="1">
              <a:spLocks noChangeArrowheads="1"/>
            </p:cNvSpPr>
            <p:nvPr/>
          </p:nvSpPr>
          <p:spPr bwMode="auto">
            <a:xfrm>
              <a:off x="1156" y="2432"/>
              <a:ext cx="136" cy="231"/>
            </a:xfrm>
            <a:prstGeom prst="rect">
              <a:avLst/>
            </a:prstGeom>
            <a:noFill/>
            <a:ln w="9525">
              <a:noFill/>
              <a:miter lim="800000"/>
              <a:headEnd/>
              <a:tailEnd/>
            </a:ln>
          </p:spPr>
          <p:txBody>
            <a:bodyPr>
              <a:spAutoFit/>
            </a:bodyPr>
            <a:lstStyle/>
            <a:p>
              <a:pPr algn="l" rtl="0" fontAlgn="base">
                <a:spcBef>
                  <a:spcPct val="50000"/>
                </a:spcBef>
                <a:spcAft>
                  <a:spcPct val="0"/>
                </a:spcAft>
              </a:pPr>
              <a:r>
                <a:rPr lang="en-US">
                  <a:solidFill>
                    <a:prstClr val="black"/>
                  </a:solidFill>
                  <a:latin typeface="Verdana" pitchFamily="34" charset="0"/>
                  <a:cs typeface="Arial" pitchFamily="34" charset="0"/>
                </a:rPr>
                <a:t>q</a:t>
              </a:r>
              <a:endParaRPr lang="en-GB">
                <a:solidFill>
                  <a:prstClr val="black"/>
                </a:solidFill>
                <a:latin typeface="Verdana" pitchFamily="34" charset="0"/>
                <a:cs typeface="Arial" pitchFamily="34" charset="0"/>
              </a:endParaRPr>
            </a:p>
          </p:txBody>
        </p:sp>
        <p:sp>
          <p:nvSpPr>
            <p:cNvPr id="2062" name="Text Box 29"/>
            <p:cNvSpPr txBox="1">
              <a:spLocks noChangeArrowheads="1"/>
            </p:cNvSpPr>
            <p:nvPr/>
          </p:nvSpPr>
          <p:spPr bwMode="auto">
            <a:xfrm>
              <a:off x="1791" y="3113"/>
              <a:ext cx="136" cy="231"/>
            </a:xfrm>
            <a:prstGeom prst="rect">
              <a:avLst/>
            </a:prstGeom>
            <a:solidFill>
              <a:schemeClr val="bg1"/>
            </a:solidFill>
            <a:ln w="9525">
              <a:noFill/>
              <a:miter lim="800000"/>
              <a:headEnd/>
              <a:tailEnd/>
            </a:ln>
          </p:spPr>
          <p:txBody>
            <a:bodyPr>
              <a:spAutoFit/>
            </a:bodyPr>
            <a:lstStyle/>
            <a:p>
              <a:pPr algn="l" rtl="0" fontAlgn="base">
                <a:spcBef>
                  <a:spcPct val="50000"/>
                </a:spcBef>
                <a:spcAft>
                  <a:spcPct val="0"/>
                </a:spcAft>
              </a:pPr>
              <a:endParaRPr lang="en-GB">
                <a:solidFill>
                  <a:prstClr val="black"/>
                </a:solidFill>
                <a:latin typeface="Verdana" pitchFamily="34" charset="0"/>
                <a:cs typeface="Arial" pitchFamily="34" charset="0"/>
              </a:endParaRPr>
            </a:p>
          </p:txBody>
        </p:sp>
        <p:sp>
          <p:nvSpPr>
            <p:cNvPr id="2063" name="Text Box 30"/>
            <p:cNvSpPr txBox="1">
              <a:spLocks noChangeArrowheads="1"/>
            </p:cNvSpPr>
            <p:nvPr/>
          </p:nvSpPr>
          <p:spPr bwMode="auto">
            <a:xfrm>
              <a:off x="2971" y="3113"/>
              <a:ext cx="181" cy="231"/>
            </a:xfrm>
            <a:prstGeom prst="rect">
              <a:avLst/>
            </a:prstGeom>
            <a:solidFill>
              <a:schemeClr val="bg1"/>
            </a:solidFill>
            <a:ln w="9525">
              <a:noFill/>
              <a:miter lim="800000"/>
              <a:headEnd/>
              <a:tailEnd/>
            </a:ln>
          </p:spPr>
          <p:txBody>
            <a:bodyPr>
              <a:spAutoFit/>
            </a:bodyPr>
            <a:lstStyle/>
            <a:p>
              <a:pPr algn="l" rtl="0" fontAlgn="base">
                <a:spcBef>
                  <a:spcPct val="50000"/>
                </a:spcBef>
                <a:spcAft>
                  <a:spcPct val="0"/>
                </a:spcAft>
              </a:pPr>
              <a:endParaRPr lang="en-GB">
                <a:solidFill>
                  <a:prstClr val="black"/>
                </a:solidFill>
                <a:latin typeface="Verdana" pitchFamily="34" charset="0"/>
                <a:cs typeface="Arial" pitchFamily="34" charset="0"/>
              </a:endParaRPr>
            </a:p>
          </p:txBody>
        </p:sp>
        <p:sp>
          <p:nvSpPr>
            <p:cNvPr id="2064" name="Text Box 31"/>
            <p:cNvSpPr txBox="1">
              <a:spLocks noChangeArrowheads="1"/>
            </p:cNvSpPr>
            <p:nvPr/>
          </p:nvSpPr>
          <p:spPr bwMode="auto">
            <a:xfrm>
              <a:off x="3742" y="3022"/>
              <a:ext cx="226" cy="231"/>
            </a:xfrm>
            <a:prstGeom prst="rect">
              <a:avLst/>
            </a:prstGeom>
            <a:noFill/>
            <a:ln w="9525">
              <a:noFill/>
              <a:miter lim="800000"/>
              <a:headEnd/>
              <a:tailEnd/>
            </a:ln>
          </p:spPr>
          <p:txBody>
            <a:bodyPr>
              <a:spAutoFit/>
            </a:bodyPr>
            <a:lstStyle/>
            <a:p>
              <a:pPr algn="l" rtl="0" fontAlgn="base">
                <a:spcBef>
                  <a:spcPct val="50000"/>
                </a:spcBef>
                <a:spcAft>
                  <a:spcPct val="0"/>
                </a:spcAft>
              </a:pPr>
              <a:r>
                <a:rPr lang="en-US">
                  <a:solidFill>
                    <a:prstClr val="black"/>
                  </a:solidFill>
                  <a:latin typeface="Verdana" pitchFamily="34" charset="0"/>
                  <a:cs typeface="Arial" pitchFamily="34" charset="0"/>
                </a:rPr>
                <a:t>K</a:t>
              </a:r>
              <a:endParaRPr lang="en-GB">
                <a:solidFill>
                  <a:prstClr val="black"/>
                </a:solidFill>
                <a:latin typeface="Verdana" pitchFamily="34" charset="0"/>
                <a:cs typeface="Arial" pitchFamily="34" charset="0"/>
              </a:endParaRPr>
            </a:p>
          </p:txBody>
        </p:sp>
        <p:sp>
          <p:nvSpPr>
            <p:cNvPr id="2065" name="Text Box 32"/>
            <p:cNvSpPr txBox="1">
              <a:spLocks noChangeArrowheads="1"/>
            </p:cNvSpPr>
            <p:nvPr/>
          </p:nvSpPr>
          <p:spPr bwMode="auto">
            <a:xfrm>
              <a:off x="2980" y="3033"/>
              <a:ext cx="181" cy="231"/>
            </a:xfrm>
            <a:prstGeom prst="rect">
              <a:avLst/>
            </a:prstGeom>
            <a:noFill/>
            <a:ln w="9525">
              <a:noFill/>
              <a:miter lim="800000"/>
              <a:headEnd/>
              <a:tailEnd/>
            </a:ln>
          </p:spPr>
          <p:txBody>
            <a:bodyPr>
              <a:spAutoFit/>
            </a:bodyPr>
            <a:lstStyle/>
            <a:p>
              <a:pPr algn="l" rtl="0" fontAlgn="base">
                <a:spcBef>
                  <a:spcPct val="50000"/>
                </a:spcBef>
                <a:spcAft>
                  <a:spcPct val="0"/>
                </a:spcAft>
              </a:pPr>
              <a:r>
                <a:rPr lang="en-US">
                  <a:solidFill>
                    <a:prstClr val="black"/>
                  </a:solidFill>
                  <a:latin typeface="Verdana" pitchFamily="34" charset="0"/>
                  <a:cs typeface="Arial" pitchFamily="34" charset="0"/>
                </a:rPr>
                <a:t>K</a:t>
              </a:r>
              <a:endParaRPr lang="en-GB">
                <a:solidFill>
                  <a:prstClr val="black"/>
                </a:solidFill>
                <a:latin typeface="Verdana" pitchFamily="34" charset="0"/>
                <a:cs typeface="Arial" pitchFamily="34" charset="0"/>
              </a:endParaRPr>
            </a:p>
          </p:txBody>
        </p:sp>
        <p:sp>
          <p:nvSpPr>
            <p:cNvPr id="2066" name="Text Box 33"/>
            <p:cNvSpPr txBox="1">
              <a:spLocks noChangeArrowheads="1"/>
            </p:cNvSpPr>
            <p:nvPr/>
          </p:nvSpPr>
          <p:spPr bwMode="auto">
            <a:xfrm>
              <a:off x="1758" y="3033"/>
              <a:ext cx="136" cy="231"/>
            </a:xfrm>
            <a:prstGeom prst="rect">
              <a:avLst/>
            </a:prstGeom>
            <a:noFill/>
            <a:ln w="9525">
              <a:noFill/>
              <a:miter lim="800000"/>
              <a:headEnd/>
              <a:tailEnd/>
            </a:ln>
          </p:spPr>
          <p:txBody>
            <a:bodyPr>
              <a:spAutoFit/>
            </a:bodyPr>
            <a:lstStyle/>
            <a:p>
              <a:pPr algn="l" rtl="0" fontAlgn="base">
                <a:spcBef>
                  <a:spcPct val="50000"/>
                </a:spcBef>
                <a:spcAft>
                  <a:spcPct val="0"/>
                </a:spcAft>
              </a:pPr>
              <a:r>
                <a:rPr lang="en-US">
                  <a:solidFill>
                    <a:prstClr val="black"/>
                  </a:solidFill>
                  <a:latin typeface="Verdana" pitchFamily="34" charset="0"/>
                  <a:cs typeface="Arial" pitchFamily="34" charset="0"/>
                </a:rPr>
                <a:t>K</a:t>
              </a:r>
              <a:endParaRPr lang="en-GB">
                <a:solidFill>
                  <a:prstClr val="black"/>
                </a:solidFill>
                <a:latin typeface="Verdana" pitchFamily="34" charset="0"/>
                <a:cs typeface="Arial" pitchFamily="34" charset="0"/>
              </a:endParaRPr>
            </a:p>
          </p:txBody>
        </p:sp>
      </p:grpSp>
    </p:spTree>
    <p:extLst>
      <p:ext uri="{BB962C8B-B14F-4D97-AF65-F5344CB8AC3E}">
        <p14:creationId xmlns:p14="http://schemas.microsoft.com/office/powerpoint/2010/main" val="38822531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4213" y="301625"/>
            <a:ext cx="7999412" cy="1143000"/>
          </a:xfrm>
        </p:spPr>
        <p:txBody>
          <a:bodyPr/>
          <a:lstStyle/>
          <a:p>
            <a:pPr algn="r" rtl="1" eaLnBrk="1" hangingPunct="1"/>
            <a:r>
              <a:rPr lang="fa-IR" sz="3200" smtClean="0">
                <a:cs typeface="B Nazanin" pitchFamily="2" charset="-78"/>
              </a:rPr>
              <a:t>مقادیر ظرفیت عملی (حجم ترافیک حداکثر در ساعت اوج) پیشنهاد شده برای خیابانهای یکطرفه شهری</a:t>
            </a:r>
            <a:endParaRPr lang="en-US" sz="3200" smtClean="0">
              <a:cs typeface="B Nazanin" pitchFamily="2" charset="-78"/>
            </a:endParaRPr>
          </a:p>
        </p:txBody>
      </p:sp>
      <p:grpSp>
        <p:nvGrpSpPr>
          <p:cNvPr id="32771" name="Group 6"/>
          <p:cNvGrpSpPr>
            <a:grpSpLocks/>
          </p:cNvGrpSpPr>
          <p:nvPr/>
        </p:nvGrpSpPr>
        <p:grpSpPr bwMode="auto">
          <a:xfrm>
            <a:off x="827088" y="1557338"/>
            <a:ext cx="8066087" cy="4130675"/>
            <a:chOff x="521" y="981"/>
            <a:chExt cx="5081" cy="2602"/>
          </a:xfrm>
        </p:grpSpPr>
        <p:pic>
          <p:nvPicPr>
            <p:cNvPr id="32772" name="Picture 4"/>
            <p:cNvPicPr>
              <a:picLocks noChangeAspect="1" noChangeArrowheads="1"/>
            </p:cNvPicPr>
            <p:nvPr/>
          </p:nvPicPr>
          <p:blipFill>
            <a:blip r:embed="rId2"/>
            <a:srcRect/>
            <a:stretch>
              <a:fillRect/>
            </a:stretch>
          </p:blipFill>
          <p:spPr bwMode="auto">
            <a:xfrm rot="-60000">
              <a:off x="521" y="1071"/>
              <a:ext cx="5081" cy="2512"/>
            </a:xfrm>
            <a:prstGeom prst="rect">
              <a:avLst/>
            </a:prstGeom>
            <a:noFill/>
            <a:ln w="9525">
              <a:noFill/>
              <a:miter lim="800000"/>
              <a:headEnd/>
              <a:tailEnd/>
            </a:ln>
          </p:spPr>
        </p:pic>
        <p:sp>
          <p:nvSpPr>
            <p:cNvPr id="32773" name="Text Box 5"/>
            <p:cNvSpPr txBox="1">
              <a:spLocks noChangeArrowheads="1"/>
            </p:cNvSpPr>
            <p:nvPr/>
          </p:nvSpPr>
          <p:spPr bwMode="auto">
            <a:xfrm>
              <a:off x="5103" y="981"/>
              <a:ext cx="408" cy="212"/>
            </a:xfrm>
            <a:prstGeom prst="rect">
              <a:avLst/>
            </a:prstGeom>
            <a:solidFill>
              <a:schemeClr val="bg1"/>
            </a:solidFill>
            <a:ln w="9525">
              <a:noFill/>
              <a:miter lim="800000"/>
              <a:headEnd/>
              <a:tailEnd/>
            </a:ln>
          </p:spPr>
          <p:txBody>
            <a:bodyPr>
              <a:spAutoFit/>
            </a:bodyPr>
            <a:lstStyle/>
            <a:p>
              <a:pPr algn="l" rtl="0" fontAlgn="base">
                <a:spcBef>
                  <a:spcPct val="50000"/>
                </a:spcBef>
                <a:spcAft>
                  <a:spcPct val="0"/>
                </a:spcAft>
              </a:pPr>
              <a:endParaRPr lang="en-GB" sz="1600">
                <a:solidFill>
                  <a:prstClr val="black"/>
                </a:solidFill>
                <a:latin typeface="Verdana" pitchFamily="34" charset="0"/>
                <a:cs typeface="Arial" pitchFamily="34" charset="0"/>
              </a:endParaRPr>
            </a:p>
          </p:txBody>
        </p:sp>
      </p:grpSp>
    </p:spTree>
    <p:extLst>
      <p:ext uri="{BB962C8B-B14F-4D97-AF65-F5344CB8AC3E}">
        <p14:creationId xmlns:p14="http://schemas.microsoft.com/office/powerpoint/2010/main" val="4144601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84213" y="301625"/>
            <a:ext cx="7999412" cy="1143000"/>
          </a:xfrm>
        </p:spPr>
        <p:txBody>
          <a:bodyPr/>
          <a:lstStyle/>
          <a:p>
            <a:pPr algn="r" rtl="1" eaLnBrk="1" hangingPunct="1"/>
            <a:r>
              <a:rPr lang="fa-IR" sz="3200" smtClean="0">
                <a:cs typeface="B Nazanin" pitchFamily="2" charset="-78"/>
              </a:rPr>
              <a:t>مقادیر ظرفیت عملی (حجم ترافیک حداکثر در ساعت اوج) پیشنهاد شده برای خیابانهای دو طرفه شهری</a:t>
            </a:r>
            <a:endParaRPr lang="en-US" sz="3200" smtClean="0">
              <a:cs typeface="B Nazanin" pitchFamily="2" charset="-78"/>
            </a:endParaRPr>
          </a:p>
        </p:txBody>
      </p:sp>
      <p:grpSp>
        <p:nvGrpSpPr>
          <p:cNvPr id="33795" name="Group 8"/>
          <p:cNvGrpSpPr>
            <a:grpSpLocks/>
          </p:cNvGrpSpPr>
          <p:nvPr/>
        </p:nvGrpSpPr>
        <p:grpSpPr bwMode="auto">
          <a:xfrm>
            <a:off x="1258888" y="1628775"/>
            <a:ext cx="7489825" cy="5011738"/>
            <a:chOff x="793" y="1026"/>
            <a:chExt cx="4718" cy="3157"/>
          </a:xfrm>
        </p:grpSpPr>
        <p:pic>
          <p:nvPicPr>
            <p:cNvPr id="33796" name="Picture 6"/>
            <p:cNvPicPr>
              <a:picLocks noChangeAspect="1" noChangeArrowheads="1"/>
            </p:cNvPicPr>
            <p:nvPr/>
          </p:nvPicPr>
          <p:blipFill>
            <a:blip r:embed="rId2"/>
            <a:srcRect/>
            <a:stretch>
              <a:fillRect/>
            </a:stretch>
          </p:blipFill>
          <p:spPr bwMode="auto">
            <a:xfrm>
              <a:off x="793" y="1071"/>
              <a:ext cx="4718" cy="3112"/>
            </a:xfrm>
            <a:prstGeom prst="rect">
              <a:avLst/>
            </a:prstGeom>
            <a:noFill/>
            <a:ln w="9525">
              <a:noFill/>
              <a:miter lim="800000"/>
              <a:headEnd/>
              <a:tailEnd/>
            </a:ln>
          </p:spPr>
        </p:pic>
        <p:sp>
          <p:nvSpPr>
            <p:cNvPr id="33797" name="Text Box 7"/>
            <p:cNvSpPr txBox="1">
              <a:spLocks noChangeArrowheads="1"/>
            </p:cNvSpPr>
            <p:nvPr/>
          </p:nvSpPr>
          <p:spPr bwMode="auto">
            <a:xfrm>
              <a:off x="4830" y="1026"/>
              <a:ext cx="454" cy="192"/>
            </a:xfrm>
            <a:prstGeom prst="rect">
              <a:avLst/>
            </a:prstGeom>
            <a:solidFill>
              <a:schemeClr val="bg1"/>
            </a:solidFill>
            <a:ln w="9525">
              <a:noFill/>
              <a:miter lim="800000"/>
              <a:headEnd/>
              <a:tailEnd/>
            </a:ln>
          </p:spPr>
          <p:txBody>
            <a:bodyPr>
              <a:spAutoFit/>
            </a:bodyPr>
            <a:lstStyle/>
            <a:p>
              <a:pPr algn="l" rtl="0" fontAlgn="base">
                <a:spcBef>
                  <a:spcPct val="50000"/>
                </a:spcBef>
                <a:spcAft>
                  <a:spcPct val="0"/>
                </a:spcAft>
              </a:pPr>
              <a:endParaRPr lang="en-GB" sz="1400">
                <a:solidFill>
                  <a:prstClr val="black"/>
                </a:solidFill>
                <a:latin typeface="Verdana" pitchFamily="34" charset="0"/>
                <a:cs typeface="Arial" pitchFamily="34" charset="0"/>
              </a:endParaRPr>
            </a:p>
          </p:txBody>
        </p:sp>
      </p:grpSp>
    </p:spTree>
    <p:extLst>
      <p:ext uri="{BB962C8B-B14F-4D97-AF65-F5344CB8AC3E}">
        <p14:creationId xmlns:p14="http://schemas.microsoft.com/office/powerpoint/2010/main" val="3251220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p:txBody>
          <a:bodyPr/>
          <a:lstStyle/>
          <a:p>
            <a:pPr algn="r" rtl="1" eaLnBrk="1" hangingPunct="1"/>
            <a:r>
              <a:rPr lang="fa-IR" sz="3500" smtClean="0">
                <a:cs typeface="B Nazanin" pitchFamily="2" charset="-78"/>
              </a:rPr>
              <a:t>تعریف ظرفیت یک راه - مقدمه</a:t>
            </a:r>
            <a:endParaRPr lang="en-US" sz="3500" smtClean="0">
              <a:cs typeface="B Nazanin" pitchFamily="2" charset="-78"/>
            </a:endParaRPr>
          </a:p>
        </p:txBody>
      </p:sp>
      <p:sp>
        <p:nvSpPr>
          <p:cNvPr id="3077" name="Rectangle 3"/>
          <p:cNvSpPr>
            <a:spLocks noGrp="1" noChangeArrowheads="1"/>
          </p:cNvSpPr>
          <p:nvPr>
            <p:ph idx="1"/>
          </p:nvPr>
        </p:nvSpPr>
        <p:spPr>
          <a:xfrm>
            <a:off x="1042988" y="1628775"/>
            <a:ext cx="7640637" cy="4895850"/>
          </a:xfrm>
        </p:spPr>
        <p:txBody>
          <a:bodyPr/>
          <a:lstStyle/>
          <a:p>
            <a:pPr algn="r" rtl="1" eaLnBrk="1" hangingPunct="1">
              <a:lnSpc>
                <a:spcPct val="90000"/>
              </a:lnSpc>
              <a:spcBef>
                <a:spcPct val="50000"/>
              </a:spcBef>
              <a:buClr>
                <a:srgbClr val="A50021"/>
              </a:buClr>
              <a:buSzPct val="75000"/>
            </a:pPr>
            <a:r>
              <a:rPr lang="fa-IR" sz="2400" smtClean="0">
                <a:latin typeface="Arial" pitchFamily="34" charset="0"/>
                <a:cs typeface="B Nazanin" pitchFamily="2" charset="-78"/>
              </a:rPr>
              <a:t>و رابطه بین تردد و سرعت برابر خواهد بود با:</a:t>
            </a:r>
          </a:p>
          <a:p>
            <a:pPr algn="r" rtl="1" eaLnBrk="1" hangingPunct="1">
              <a:lnSpc>
                <a:spcPct val="90000"/>
              </a:lnSpc>
              <a:spcBef>
                <a:spcPct val="50000"/>
              </a:spcBef>
              <a:buClr>
                <a:srgbClr val="A50021"/>
              </a:buClr>
              <a:buSzPct val="75000"/>
            </a:pPr>
            <a:endParaRPr lang="fa-IR" sz="2400" smtClean="0">
              <a:latin typeface="Arial" pitchFamily="34" charset="0"/>
              <a:cs typeface="B Nazanin" pitchFamily="2" charset="-78"/>
            </a:endParaRPr>
          </a:p>
          <a:p>
            <a:pPr algn="r" rtl="1" eaLnBrk="1" hangingPunct="1">
              <a:lnSpc>
                <a:spcPct val="90000"/>
              </a:lnSpc>
              <a:spcBef>
                <a:spcPct val="50000"/>
              </a:spcBef>
              <a:buClr>
                <a:srgbClr val="A50021"/>
              </a:buClr>
              <a:buSzPct val="75000"/>
            </a:pPr>
            <a:endParaRPr lang="fa-IR" sz="2400" smtClean="0">
              <a:latin typeface="Arial" pitchFamily="34" charset="0"/>
              <a:cs typeface="B Nazanin" pitchFamily="2" charset="-78"/>
            </a:endParaRPr>
          </a:p>
          <a:p>
            <a:pPr algn="r" rtl="1" eaLnBrk="1" hangingPunct="1">
              <a:lnSpc>
                <a:spcPct val="90000"/>
              </a:lnSpc>
              <a:spcBef>
                <a:spcPct val="50000"/>
              </a:spcBef>
              <a:buClr>
                <a:srgbClr val="A50021"/>
              </a:buClr>
              <a:buSzPct val="75000"/>
            </a:pPr>
            <a:r>
              <a:rPr lang="fa-IR" sz="2400" smtClean="0">
                <a:latin typeface="Arial" pitchFamily="34" charset="0"/>
              </a:rPr>
              <a:t>که یک رابطه سهموی بین تردد و سرعت می باشد:</a:t>
            </a:r>
          </a:p>
          <a:p>
            <a:pPr algn="r" rtl="1" eaLnBrk="1" hangingPunct="1">
              <a:lnSpc>
                <a:spcPct val="90000"/>
              </a:lnSpc>
              <a:spcBef>
                <a:spcPct val="50000"/>
              </a:spcBef>
              <a:buClr>
                <a:srgbClr val="A50021"/>
              </a:buClr>
              <a:buSzPct val="75000"/>
            </a:pPr>
            <a:endParaRPr lang="fa-IR" sz="2400" smtClean="0">
              <a:latin typeface="Arial" pitchFamily="34" charset="0"/>
              <a:cs typeface="B Nazanin" pitchFamily="2" charset="-78"/>
            </a:endParaRPr>
          </a:p>
        </p:txBody>
      </p:sp>
      <p:graphicFrame>
        <p:nvGraphicFramePr>
          <p:cNvPr id="3074" name="Object 4"/>
          <p:cNvGraphicFramePr>
            <a:graphicFrameLocks noChangeAspect="1"/>
          </p:cNvGraphicFramePr>
          <p:nvPr/>
        </p:nvGraphicFramePr>
        <p:xfrm>
          <a:off x="1785938" y="2143125"/>
          <a:ext cx="2087562" cy="906463"/>
        </p:xfrm>
        <a:graphic>
          <a:graphicData uri="http://schemas.openxmlformats.org/presentationml/2006/ole">
            <mc:AlternateContent xmlns:mc="http://schemas.openxmlformats.org/markup-compatibility/2006">
              <mc:Choice xmlns:v="urn:schemas-microsoft-com:vml" Requires="v">
                <p:oleObj spid="_x0000_s3074" name="Equation" r:id="rId3" imgW="1511300" imgH="660400" progId="Equation.3">
                  <p:embed/>
                </p:oleObj>
              </mc:Choice>
              <mc:Fallback>
                <p:oleObj name="Equation" r:id="rId3" imgW="1511300" imgH="660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938" y="2143125"/>
                        <a:ext cx="2087562" cy="906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5"/>
          <p:cNvGraphicFramePr>
            <a:graphicFrameLocks noChangeAspect="1"/>
          </p:cNvGraphicFramePr>
          <p:nvPr/>
        </p:nvGraphicFramePr>
        <p:xfrm>
          <a:off x="2071688" y="4143375"/>
          <a:ext cx="4105275" cy="2449513"/>
        </p:xfrm>
        <a:graphic>
          <a:graphicData uri="http://schemas.openxmlformats.org/presentationml/2006/ole">
            <mc:AlternateContent xmlns:mc="http://schemas.openxmlformats.org/markup-compatibility/2006">
              <mc:Choice xmlns:v="urn:schemas-microsoft-com:vml" Requires="v">
                <p:oleObj spid="_x0000_s3075" name="Bitmap Image" r:id="rId5" imgW="6095238" imgH="4210638" progId="Paint.Picture">
                  <p:embed/>
                </p:oleObj>
              </mc:Choice>
              <mc:Fallback>
                <p:oleObj name="Bitmap Image" r:id="rId5" imgW="6095238" imgH="4210638"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r="11812" b="17099"/>
                      <a:stretch>
                        <a:fillRect/>
                      </a:stretch>
                    </p:blipFill>
                    <p:spPr bwMode="auto">
                      <a:xfrm>
                        <a:off x="2071688" y="4143375"/>
                        <a:ext cx="4105275" cy="2449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916840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r" rtl="1" eaLnBrk="1" hangingPunct="1"/>
            <a:r>
              <a:rPr lang="fa-IR" sz="3500" smtClean="0">
                <a:cs typeface="B Nazanin" pitchFamily="2" charset="-78"/>
              </a:rPr>
              <a:t>تعریف ظرفیت یک راه - مقدمه</a:t>
            </a:r>
            <a:endParaRPr lang="en-US" sz="3500" smtClean="0">
              <a:cs typeface="B Nazanin" pitchFamily="2" charset="-78"/>
            </a:endParaRPr>
          </a:p>
        </p:txBody>
      </p:sp>
      <p:pic>
        <p:nvPicPr>
          <p:cNvPr id="7171" name="Picture 4"/>
          <p:cNvPicPr>
            <a:picLocks noChangeAspect="1" noChangeArrowheads="1"/>
          </p:cNvPicPr>
          <p:nvPr/>
        </p:nvPicPr>
        <p:blipFill>
          <a:blip r:embed="rId2"/>
          <a:srcRect/>
          <a:stretch>
            <a:fillRect/>
          </a:stretch>
        </p:blipFill>
        <p:spPr bwMode="auto">
          <a:xfrm>
            <a:off x="900113" y="1628775"/>
            <a:ext cx="7993062" cy="3848100"/>
          </a:xfrm>
          <a:prstGeom prst="rect">
            <a:avLst/>
          </a:prstGeom>
          <a:noFill/>
          <a:ln w="9525">
            <a:noFill/>
            <a:miter lim="800000"/>
            <a:headEnd/>
            <a:tailEnd/>
          </a:ln>
        </p:spPr>
      </p:pic>
    </p:spTree>
    <p:extLst>
      <p:ext uri="{BB962C8B-B14F-4D97-AF65-F5344CB8AC3E}">
        <p14:creationId xmlns:p14="http://schemas.microsoft.com/office/powerpoint/2010/main" val="7477322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r" rtl="1" eaLnBrk="1" hangingPunct="1"/>
            <a:r>
              <a:rPr lang="fa-IR" sz="3500" smtClean="0">
                <a:cs typeface="B Nazanin" pitchFamily="2" charset="-78"/>
              </a:rPr>
              <a:t>تعریف ظرفیت یک راه</a:t>
            </a:r>
            <a:endParaRPr lang="en-US" sz="3500" smtClean="0">
              <a:cs typeface="B Nazanin" pitchFamily="2" charset="-78"/>
            </a:endParaRPr>
          </a:p>
        </p:txBody>
      </p:sp>
      <p:sp>
        <p:nvSpPr>
          <p:cNvPr id="8195" name="Rectangle 3"/>
          <p:cNvSpPr>
            <a:spLocks noGrp="1" noChangeArrowheads="1"/>
          </p:cNvSpPr>
          <p:nvPr>
            <p:ph idx="1"/>
          </p:nvPr>
        </p:nvSpPr>
        <p:spPr>
          <a:xfrm>
            <a:off x="1042988" y="1628775"/>
            <a:ext cx="7640637" cy="4895850"/>
          </a:xfrm>
        </p:spPr>
        <p:txBody>
          <a:bodyPr/>
          <a:lstStyle/>
          <a:p>
            <a:pPr algn="r" rtl="1" eaLnBrk="1" hangingPunct="1">
              <a:lnSpc>
                <a:spcPct val="90000"/>
              </a:lnSpc>
              <a:spcBef>
                <a:spcPct val="50000"/>
              </a:spcBef>
              <a:buClr>
                <a:srgbClr val="A50021"/>
              </a:buClr>
              <a:buSzPct val="75000"/>
            </a:pPr>
            <a:r>
              <a:rPr lang="fa-IR" sz="2800" smtClean="0">
                <a:latin typeface="Arial" pitchFamily="34" charset="0"/>
                <a:cs typeface="B Nazanin" pitchFamily="2" charset="-78"/>
              </a:rPr>
              <a:t>تحلیل ظرفیت راهها مبتنی بر روابط تجربی مانند رابطه سرعت-تردد و تردد-دانسیته می باشد که قبلا بحث شدند.</a:t>
            </a:r>
          </a:p>
        </p:txBody>
      </p:sp>
      <p:pic>
        <p:nvPicPr>
          <p:cNvPr id="8196" name="Picture 4"/>
          <p:cNvPicPr>
            <a:picLocks noChangeAspect="1" noChangeArrowheads="1"/>
          </p:cNvPicPr>
          <p:nvPr/>
        </p:nvPicPr>
        <p:blipFill>
          <a:blip r:embed="rId2"/>
          <a:srcRect/>
          <a:stretch>
            <a:fillRect/>
          </a:stretch>
        </p:blipFill>
        <p:spPr bwMode="auto">
          <a:xfrm>
            <a:off x="1214438" y="2571750"/>
            <a:ext cx="4071937" cy="4017963"/>
          </a:xfrm>
          <a:prstGeom prst="rect">
            <a:avLst/>
          </a:prstGeom>
          <a:noFill/>
          <a:ln w="9525">
            <a:noFill/>
            <a:miter lim="800000"/>
            <a:headEnd/>
            <a:tailEnd/>
          </a:ln>
        </p:spPr>
      </p:pic>
    </p:spTree>
    <p:extLst>
      <p:ext uri="{BB962C8B-B14F-4D97-AF65-F5344CB8AC3E}">
        <p14:creationId xmlns:p14="http://schemas.microsoft.com/office/powerpoint/2010/main" val="27775702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r" rtl="1" eaLnBrk="1" hangingPunct="1"/>
            <a:r>
              <a:rPr lang="fa-IR" sz="3500" smtClean="0"/>
              <a:t>تعریف ظرفیت یک راه</a:t>
            </a:r>
            <a:endParaRPr lang="en-US" sz="3500" smtClean="0"/>
          </a:p>
        </p:txBody>
      </p:sp>
      <p:sp>
        <p:nvSpPr>
          <p:cNvPr id="9219" name="Rectangle 3"/>
          <p:cNvSpPr>
            <a:spLocks noChangeArrowheads="1"/>
          </p:cNvSpPr>
          <p:nvPr/>
        </p:nvSpPr>
        <p:spPr bwMode="auto">
          <a:xfrm>
            <a:off x="4143375" y="1785938"/>
            <a:ext cx="4572000" cy="3933825"/>
          </a:xfrm>
          <a:prstGeom prst="rect">
            <a:avLst/>
          </a:prstGeom>
          <a:noFill/>
          <a:ln w="9525">
            <a:noFill/>
            <a:miter lim="800000"/>
            <a:headEnd/>
            <a:tailEnd/>
          </a:ln>
        </p:spPr>
        <p:txBody>
          <a:bodyPr>
            <a:spAutoFit/>
          </a:bodyPr>
          <a:lstStyle/>
          <a:p>
            <a:pPr fontAlgn="base">
              <a:lnSpc>
                <a:spcPct val="90000"/>
              </a:lnSpc>
              <a:spcBef>
                <a:spcPct val="50000"/>
              </a:spcBef>
              <a:spcAft>
                <a:spcPct val="0"/>
              </a:spcAft>
              <a:buClr>
                <a:srgbClr val="A50021"/>
              </a:buClr>
              <a:buSzPct val="75000"/>
            </a:pPr>
            <a:r>
              <a:rPr lang="fa-IR" sz="2800">
                <a:solidFill>
                  <a:prstClr val="black"/>
                </a:solidFill>
                <a:latin typeface="Arial" pitchFamily="34" charset="0"/>
                <a:cs typeface="B Nazanin" pitchFamily="2" charset="-78"/>
              </a:rPr>
              <a:t>شبکه راهها دارای عناصری است که هر یک می تواند ظرفیت  را محدود کند. </a:t>
            </a:r>
          </a:p>
          <a:p>
            <a:pPr lvl="1" fontAlgn="base">
              <a:lnSpc>
                <a:spcPct val="90000"/>
              </a:lnSpc>
              <a:spcBef>
                <a:spcPct val="50000"/>
              </a:spcBef>
              <a:spcAft>
                <a:spcPct val="0"/>
              </a:spcAft>
              <a:buClr>
                <a:srgbClr val="A50021"/>
              </a:buClr>
              <a:buSzPct val="75000"/>
            </a:pPr>
            <a:r>
              <a:rPr lang="fa-IR" sz="2400">
                <a:solidFill>
                  <a:prstClr val="black"/>
                </a:solidFill>
                <a:latin typeface="Arial" pitchFamily="34" charset="0"/>
                <a:cs typeface="B Nazanin" pitchFamily="2" charset="-78"/>
              </a:rPr>
              <a:t>در مورد آزادراهها این عناصر شامل:</a:t>
            </a:r>
          </a:p>
          <a:p>
            <a:pPr lvl="1" fontAlgn="base">
              <a:lnSpc>
                <a:spcPct val="90000"/>
              </a:lnSpc>
              <a:spcBef>
                <a:spcPct val="50000"/>
              </a:spcBef>
              <a:spcAft>
                <a:spcPct val="0"/>
              </a:spcAft>
              <a:buClr>
                <a:srgbClr val="A50021"/>
              </a:buClr>
              <a:buSzPct val="75000"/>
              <a:buFontTx/>
              <a:buChar char="-"/>
            </a:pPr>
            <a:r>
              <a:rPr lang="fa-IR" sz="2400">
                <a:solidFill>
                  <a:prstClr val="black"/>
                </a:solidFill>
                <a:latin typeface="Arial" pitchFamily="34" charset="0"/>
                <a:cs typeface="B Nazanin" pitchFamily="2" charset="-78"/>
              </a:rPr>
              <a:t>قطعه های اصلی آزادراه، </a:t>
            </a:r>
          </a:p>
          <a:p>
            <a:pPr lvl="1" fontAlgn="base">
              <a:lnSpc>
                <a:spcPct val="90000"/>
              </a:lnSpc>
              <a:spcBef>
                <a:spcPct val="50000"/>
              </a:spcBef>
              <a:spcAft>
                <a:spcPct val="0"/>
              </a:spcAft>
              <a:buClr>
                <a:srgbClr val="A50021"/>
              </a:buClr>
              <a:buSzPct val="75000"/>
              <a:buFontTx/>
              <a:buChar char="-"/>
            </a:pPr>
            <a:r>
              <a:rPr lang="fa-IR" sz="2400">
                <a:solidFill>
                  <a:prstClr val="black"/>
                </a:solidFill>
                <a:latin typeface="Arial" pitchFamily="34" charset="0"/>
                <a:cs typeface="B Nazanin" pitchFamily="2" charset="-78"/>
              </a:rPr>
              <a:t>نقاط اتصال رمپهای ورودی و خروجی (</a:t>
            </a:r>
            <a:r>
              <a:rPr lang="en-US" sz="2400">
                <a:solidFill>
                  <a:prstClr val="black"/>
                </a:solidFill>
                <a:latin typeface="Arial" pitchFamily="34" charset="0"/>
                <a:cs typeface="B Nazanin" pitchFamily="2" charset="-78"/>
              </a:rPr>
              <a:t>Merging and Diverging Sections</a:t>
            </a:r>
            <a:r>
              <a:rPr lang="fa-IR" sz="2400">
                <a:solidFill>
                  <a:prstClr val="black"/>
                </a:solidFill>
                <a:latin typeface="Arial" pitchFamily="34" charset="0"/>
                <a:cs typeface="B Nazanin" pitchFamily="2" charset="-78"/>
              </a:rPr>
              <a:t>) و</a:t>
            </a:r>
          </a:p>
          <a:p>
            <a:pPr lvl="1" fontAlgn="base">
              <a:lnSpc>
                <a:spcPct val="90000"/>
              </a:lnSpc>
              <a:spcBef>
                <a:spcPct val="50000"/>
              </a:spcBef>
              <a:spcAft>
                <a:spcPct val="0"/>
              </a:spcAft>
              <a:buClr>
                <a:srgbClr val="A50021"/>
              </a:buClr>
              <a:buSzPct val="75000"/>
              <a:buFontTx/>
              <a:buChar char="-"/>
            </a:pPr>
            <a:r>
              <a:rPr lang="fa-IR" sz="2400">
                <a:solidFill>
                  <a:prstClr val="black"/>
                </a:solidFill>
                <a:latin typeface="Arial" pitchFamily="34" charset="0"/>
                <a:cs typeface="B Nazanin" pitchFamily="2" charset="-78"/>
              </a:rPr>
              <a:t> قطعه های تغییر خط یا تداخلی (</a:t>
            </a:r>
            <a:r>
              <a:rPr lang="en-US" sz="2400">
                <a:solidFill>
                  <a:prstClr val="black"/>
                </a:solidFill>
                <a:latin typeface="Arial" pitchFamily="34" charset="0"/>
                <a:cs typeface="B Nazanin" pitchFamily="2" charset="-78"/>
              </a:rPr>
              <a:t>Weaving Sections</a:t>
            </a:r>
            <a:r>
              <a:rPr lang="fa-IR" sz="2400">
                <a:solidFill>
                  <a:prstClr val="black"/>
                </a:solidFill>
                <a:latin typeface="Arial" pitchFamily="34" charset="0"/>
                <a:cs typeface="B Nazanin" pitchFamily="2" charset="-78"/>
              </a:rPr>
              <a:t>) می باشند.</a:t>
            </a:r>
          </a:p>
        </p:txBody>
      </p:sp>
      <p:pic>
        <p:nvPicPr>
          <p:cNvPr id="9220" name="Picture 4"/>
          <p:cNvPicPr>
            <a:picLocks noChangeAspect="1" noChangeArrowheads="1"/>
          </p:cNvPicPr>
          <p:nvPr/>
        </p:nvPicPr>
        <p:blipFill>
          <a:blip r:embed="rId2"/>
          <a:srcRect/>
          <a:stretch>
            <a:fillRect/>
          </a:stretch>
        </p:blipFill>
        <p:spPr bwMode="auto">
          <a:xfrm>
            <a:off x="142875" y="173038"/>
            <a:ext cx="4084638" cy="6399212"/>
          </a:xfrm>
          <a:prstGeom prst="rect">
            <a:avLst/>
          </a:prstGeom>
          <a:noFill/>
          <a:ln w="9525">
            <a:noFill/>
            <a:miter lim="800000"/>
            <a:headEnd/>
            <a:tailEnd/>
          </a:ln>
        </p:spPr>
      </p:pic>
    </p:spTree>
    <p:extLst>
      <p:ext uri="{BB962C8B-B14F-4D97-AF65-F5344CB8AC3E}">
        <p14:creationId xmlns:p14="http://schemas.microsoft.com/office/powerpoint/2010/main" val="25807916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r" rtl="1" eaLnBrk="1" hangingPunct="1"/>
            <a:r>
              <a:rPr lang="fa-IR" sz="3500" smtClean="0"/>
              <a:t>تعریف ظرفیت یک راه</a:t>
            </a:r>
            <a:endParaRPr lang="en-US" sz="3500" smtClean="0"/>
          </a:p>
        </p:txBody>
      </p:sp>
      <p:sp>
        <p:nvSpPr>
          <p:cNvPr id="10243" name="Rectangle 3"/>
          <p:cNvSpPr>
            <a:spLocks noGrp="1" noChangeArrowheads="1"/>
          </p:cNvSpPr>
          <p:nvPr>
            <p:ph idx="1"/>
          </p:nvPr>
        </p:nvSpPr>
        <p:spPr>
          <a:xfrm>
            <a:off x="1042988" y="1628775"/>
            <a:ext cx="7640637" cy="4895850"/>
          </a:xfrm>
        </p:spPr>
        <p:txBody>
          <a:bodyPr/>
          <a:lstStyle/>
          <a:p>
            <a:pPr lvl="1" algn="r" rtl="1" eaLnBrk="1" hangingPunct="1">
              <a:spcBef>
                <a:spcPct val="50000"/>
              </a:spcBef>
              <a:buClr>
                <a:srgbClr val="A50021"/>
              </a:buClr>
              <a:buSzPct val="75000"/>
            </a:pPr>
            <a:r>
              <a:rPr lang="fa-IR" sz="2400" smtClean="0">
                <a:latin typeface="Arial" pitchFamily="34" charset="0"/>
                <a:cs typeface="B Nazanin" pitchFamily="2" charset="-78"/>
              </a:rPr>
              <a:t>در مورد سایر راهها مانند راههای دوخطه، راههای چند خطه دو بانده و یک بانده، بسته به مورد قطعه اصلی راه یا تقاطع عامل بحرانی ظرفیت می باشند.</a:t>
            </a:r>
          </a:p>
          <a:p>
            <a:pPr lvl="1" algn="r" rtl="1" eaLnBrk="1" hangingPunct="1">
              <a:spcBef>
                <a:spcPct val="50000"/>
              </a:spcBef>
              <a:buClr>
                <a:srgbClr val="A50021"/>
              </a:buClr>
              <a:buSzPct val="75000"/>
            </a:pPr>
            <a:r>
              <a:rPr lang="fa-IR" sz="2400" smtClean="0">
                <a:latin typeface="Arial" pitchFamily="34" charset="0"/>
                <a:cs typeface="B Nazanin" pitchFamily="2" charset="-78"/>
              </a:rPr>
              <a:t>یک تقاطع موقعی عامل بحرانی بشمار می رود و بعبارت دیگر ظرفیت یک قطعه یا پیوند موقعی بوسیله تقاطعات دو انتهای آن تعیین می شود که تقاطع پیوستگی جریان ترافیکی را مختل نموده و جریان در طول پیوند به یک جریان ناپیوسته </a:t>
            </a:r>
            <a:r>
              <a:rPr lang="en-US" sz="2400" smtClean="0">
                <a:latin typeface="Arial" pitchFamily="34" charset="0"/>
                <a:cs typeface="B Nazanin" pitchFamily="2" charset="-78"/>
              </a:rPr>
              <a:t>  (Interrupted Flow) </a:t>
            </a:r>
            <a:r>
              <a:rPr lang="fa-IR" sz="2400" smtClean="0">
                <a:latin typeface="Arial" pitchFamily="34" charset="0"/>
                <a:cs typeface="B Nazanin" pitchFamily="2" charset="-78"/>
              </a:rPr>
              <a:t>تبدیل شود. در اینصورت ظرفیت پیوند توسط ظرفیت تقاطعات دو انتهای آن تعیین می شود (مانند بسیاری از خیابانهای واقع بین تقاطعات کنترل شده و کنترل نشده شهری)</a:t>
            </a:r>
            <a:endParaRPr lang="en-US" sz="2400" smtClean="0">
              <a:latin typeface="Arial" pitchFamily="34" charset="0"/>
              <a:cs typeface="B Nazanin" pitchFamily="2" charset="-78"/>
            </a:endParaRPr>
          </a:p>
        </p:txBody>
      </p:sp>
    </p:spTree>
    <p:extLst>
      <p:ext uri="{BB962C8B-B14F-4D97-AF65-F5344CB8AC3E}">
        <p14:creationId xmlns:p14="http://schemas.microsoft.com/office/powerpoint/2010/main" val="2522405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r" rtl="1" eaLnBrk="1" hangingPunct="1"/>
            <a:r>
              <a:rPr lang="fa-IR" sz="3500" smtClean="0">
                <a:cs typeface="B Nazanin" pitchFamily="2" charset="-78"/>
              </a:rPr>
              <a:t>تعریف ظرفیت یک راه در یک جریان پیوسته</a:t>
            </a:r>
            <a:endParaRPr lang="en-US" sz="3500" smtClean="0">
              <a:cs typeface="B Nazanin" pitchFamily="2" charset="-78"/>
            </a:endParaRPr>
          </a:p>
        </p:txBody>
      </p:sp>
      <p:sp>
        <p:nvSpPr>
          <p:cNvPr id="11267" name="Rectangle 3"/>
          <p:cNvSpPr>
            <a:spLocks noGrp="1" noChangeArrowheads="1"/>
          </p:cNvSpPr>
          <p:nvPr>
            <p:ph idx="1"/>
          </p:nvPr>
        </p:nvSpPr>
        <p:spPr>
          <a:xfrm>
            <a:off x="642938" y="1628775"/>
            <a:ext cx="8040687" cy="4729163"/>
          </a:xfrm>
        </p:spPr>
        <p:txBody>
          <a:bodyPr>
            <a:normAutofit lnSpcReduction="10000"/>
          </a:bodyPr>
          <a:lstStyle/>
          <a:p>
            <a:pPr algn="r" rtl="1" eaLnBrk="1" hangingPunct="1">
              <a:lnSpc>
                <a:spcPct val="80000"/>
              </a:lnSpc>
              <a:spcBef>
                <a:spcPct val="50000"/>
              </a:spcBef>
              <a:buClr>
                <a:srgbClr val="A50021"/>
              </a:buClr>
              <a:buSzPct val="75000"/>
            </a:pPr>
            <a:r>
              <a:rPr lang="fa-IR" sz="2400" smtClean="0">
                <a:latin typeface="Arial" pitchFamily="34" charset="0"/>
                <a:cs typeface="B Nazanin" pitchFamily="2" charset="-78"/>
              </a:rPr>
              <a:t>تعاریف مختلفی برای ظرفیت از سوی افراد و نهادهای مختلف ارائه شده است. </a:t>
            </a:r>
          </a:p>
          <a:p>
            <a:pPr algn="r" rtl="1" eaLnBrk="1" hangingPunct="1">
              <a:lnSpc>
                <a:spcPct val="80000"/>
              </a:lnSpc>
              <a:spcBef>
                <a:spcPct val="50000"/>
              </a:spcBef>
              <a:buClr>
                <a:srgbClr val="A50021"/>
              </a:buClr>
              <a:buSzPct val="75000"/>
            </a:pPr>
            <a:r>
              <a:rPr lang="fa-IR" sz="2400" b="1" smtClean="0">
                <a:latin typeface="Arial" pitchFamily="34" charset="0"/>
                <a:cs typeface="B Nazanin" pitchFamily="2" charset="-78"/>
              </a:rPr>
              <a:t>ظرفیت-</a:t>
            </a:r>
            <a:r>
              <a:rPr lang="fa-IR" sz="2400" smtClean="0">
                <a:latin typeface="Arial" pitchFamily="34" charset="0"/>
                <a:cs typeface="B Nazanin" pitchFamily="2" charset="-78"/>
              </a:rPr>
              <a:t> بیشترین تعداد وسایل نقلیه ای که عبور آنها ظرف مدت یک ساعت، با کیفیت معین ترافیک، از یک مقطع یا طول یکنواختی از راه امکان پذیر می باشد.</a:t>
            </a:r>
          </a:p>
          <a:p>
            <a:pPr algn="r" rtl="1" eaLnBrk="1" hangingPunct="1">
              <a:lnSpc>
                <a:spcPct val="80000"/>
              </a:lnSpc>
              <a:spcBef>
                <a:spcPct val="50000"/>
              </a:spcBef>
              <a:buClr>
                <a:srgbClr val="A50021"/>
              </a:buClr>
              <a:buSzPct val="75000"/>
            </a:pPr>
            <a:r>
              <a:rPr lang="fa-IR" sz="2400" b="1" smtClean="0">
                <a:latin typeface="Arial" pitchFamily="34" charset="0"/>
                <a:cs typeface="B Nazanin" pitchFamily="2" charset="-78"/>
              </a:rPr>
              <a:t>ظرفیت حداکثر یا مطلق- </a:t>
            </a:r>
            <a:r>
              <a:rPr lang="fa-IR" sz="2400" smtClean="0">
                <a:latin typeface="Arial" pitchFamily="34" charset="0"/>
                <a:cs typeface="B Nazanin" pitchFamily="2" charset="-78"/>
              </a:rPr>
              <a:t>بیشترین تعداد وسایل نقلیه ای که عبور آنها ظرف مدت یک ساعت بدون ایجاد راهبندان ولی در بدترین کیفیت ترافیک، از یک مقطع یا طول یکنواختی از راه امکان پذیر می باشد.</a:t>
            </a:r>
          </a:p>
          <a:p>
            <a:pPr algn="r" rtl="1" eaLnBrk="1" hangingPunct="1">
              <a:lnSpc>
                <a:spcPct val="80000"/>
              </a:lnSpc>
              <a:spcBef>
                <a:spcPct val="50000"/>
              </a:spcBef>
              <a:buClr>
                <a:srgbClr val="A50021"/>
              </a:buClr>
              <a:buSzPct val="75000"/>
            </a:pPr>
            <a:r>
              <a:rPr lang="fa-IR" sz="2400" b="1" smtClean="0">
                <a:latin typeface="Arial" pitchFamily="34" charset="0"/>
                <a:cs typeface="B Nazanin" pitchFamily="2" charset="-78"/>
              </a:rPr>
              <a:t>ظرفیت طراحی- </a:t>
            </a:r>
            <a:r>
              <a:rPr lang="fa-IR" sz="2400" smtClean="0">
                <a:latin typeface="Arial" pitchFamily="34" charset="0"/>
                <a:cs typeface="B Nazanin" pitchFamily="2" charset="-78"/>
              </a:rPr>
              <a:t>ظرفیتی است که همیشه برای طراحی انتخاب می شود. راهها را بر اساس ظرفیت حداکثر آنها طرح نمی کنند زیرا کیفیت ترافیک در این وضعیت معمولا پذیرفته نیست چون رانندگی در این شرایط دشوار و توام با خستگی و استرس خواهد بود. بنابر این ظرفیت همیشه از ظرفیت حداکثر کمتر است.</a:t>
            </a:r>
          </a:p>
          <a:p>
            <a:pPr algn="r" rtl="1" eaLnBrk="1" hangingPunct="1">
              <a:lnSpc>
                <a:spcPct val="80000"/>
              </a:lnSpc>
              <a:spcBef>
                <a:spcPct val="50000"/>
              </a:spcBef>
              <a:buClr>
                <a:srgbClr val="A50021"/>
              </a:buClr>
              <a:buSzPct val="75000"/>
            </a:pPr>
            <a:r>
              <a:rPr lang="fa-IR" sz="2400" b="1" smtClean="0">
                <a:latin typeface="Arial" pitchFamily="34" charset="0"/>
                <a:cs typeface="B Nazanin" pitchFamily="2" charset="-78"/>
              </a:rPr>
              <a:t>ظرفیت زیست محیطی- </a:t>
            </a:r>
            <a:r>
              <a:rPr lang="fa-IR" sz="2400" smtClean="0">
                <a:latin typeface="Arial" pitchFamily="34" charset="0"/>
                <a:cs typeface="B Nazanin" pitchFamily="2" charset="-78"/>
              </a:rPr>
              <a:t>که نه بر اساس تون راه در عبور ترافیک موتوری، بلکه با توجه به رعایت شرایط حداقل زیست محیطی اطراف راه تعیین می شود. (مثلا طراحی خیابانهای محلی بر مبنای ظرفیت زیست محیطی آنها انجام می شود.</a:t>
            </a:r>
          </a:p>
        </p:txBody>
      </p:sp>
    </p:spTree>
    <p:extLst>
      <p:ext uri="{BB962C8B-B14F-4D97-AF65-F5344CB8AC3E}">
        <p14:creationId xmlns:p14="http://schemas.microsoft.com/office/powerpoint/2010/main" val="32705970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otalTime>0</TotalTime>
  <Words>1526</Words>
  <Application>Microsoft Office PowerPoint</Application>
  <PresentationFormat>On-screen Show (4:3)</PresentationFormat>
  <Paragraphs>97</Paragraphs>
  <Slides>31</Slides>
  <Notes>0</Notes>
  <HiddenSlides>0</HiddenSlides>
  <MMClips>6</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3</vt:i4>
      </vt:variant>
      <vt:variant>
        <vt:lpstr>Slide Titles</vt:lpstr>
      </vt:variant>
      <vt:variant>
        <vt:i4>31</vt:i4>
      </vt:variant>
    </vt:vector>
  </HeadingPairs>
  <TitlesOfParts>
    <vt:vector size="45" baseType="lpstr">
      <vt:lpstr>Arial</vt:lpstr>
      <vt:lpstr>B Nazanin</vt:lpstr>
      <vt:lpstr>Calibri</vt:lpstr>
      <vt:lpstr>Calibri Light</vt:lpstr>
      <vt:lpstr>Franklin Gothic Book</vt:lpstr>
      <vt:lpstr>Tahoma</vt:lpstr>
      <vt:lpstr>Times New Roman</vt:lpstr>
      <vt:lpstr>Verdana</vt:lpstr>
      <vt:lpstr>Wingdings</vt:lpstr>
      <vt:lpstr>Office Theme</vt:lpstr>
      <vt:lpstr>Crop</vt:lpstr>
      <vt:lpstr>Equation</vt:lpstr>
      <vt:lpstr>Microsoft Drawing</vt:lpstr>
      <vt:lpstr>Bitmap Image</vt:lpstr>
      <vt:lpstr>ظرفیت اجزای شبکه معابر شهری</vt:lpstr>
      <vt:lpstr>تعریف ظرفیت یک راه - مقدمه</vt:lpstr>
      <vt:lpstr>تعریف ظرفیت یک راه - مقدمه</vt:lpstr>
      <vt:lpstr>تعریف ظرفیت یک راه - مقدمه</vt:lpstr>
      <vt:lpstr>تعریف ظرفیت یک راه - مقدمه</vt:lpstr>
      <vt:lpstr>تعریف ظرفیت یک راه</vt:lpstr>
      <vt:lpstr>تعریف ظرفیت یک راه</vt:lpstr>
      <vt:lpstr>تعریف ظرفیت یک راه</vt:lpstr>
      <vt:lpstr>تعریف ظرفیت یک راه در یک جریان پیوسته</vt:lpstr>
      <vt:lpstr>تعریف ظرفیت یک راه</vt:lpstr>
      <vt:lpstr>تشریح وضعیت کیفی ترافیک در سطوح سرویس مختلف در یک آزادراه</vt:lpstr>
      <vt:lpstr>تشریح وضعیت کیفی ترافیک در سطوح سرویس مختلف در یک آزادراه</vt:lpstr>
      <vt:lpstr>تشریح وضعیت کیفی ترافیک در سطوح سرویس مختلف در یک آزادراه</vt:lpstr>
      <vt:lpstr>تشریح وضعیت کیفی ترافیک در سطوح سرویس مختلف در یک آزادراه</vt:lpstr>
      <vt:lpstr>تشریح وضعیت کیفی ترافیک در سطوح سرویس مختلف در یک آزادراه</vt:lpstr>
      <vt:lpstr>تشریح وضعیت کیفی ترافیک در سطوح سرویس مختلف در یک آزادراه</vt:lpstr>
      <vt:lpstr>تشریح وضعیت کیفی ترافیک در سطوح سرویس مختلف در معابر شهری</vt:lpstr>
      <vt:lpstr>تعریف ظرفیت یک راه</vt:lpstr>
      <vt:lpstr>نرخهای تردد سرویس حداکثر در سطوح سرویس مختلف برای آزاد راههای با سرعت طرح مختلف</vt:lpstr>
      <vt:lpstr>کیفیت ترافیک مبنای طراحی</vt:lpstr>
      <vt:lpstr>ظرفیت طراحی آزادراهها و بزرگراهها بر مبنای آئین نامه طراحی راههای شهری ایران</vt:lpstr>
      <vt:lpstr>تعدیل ظرفیت طرح داده شده برای  شرایط ایده آل با استفاده از فاکتورهای تعدیل </vt:lpstr>
      <vt:lpstr>تعدیل ظرفیت طرح داده شده برای شرایط ایده آل با استفاده از فاکتورهای تعدیل </vt:lpstr>
      <vt:lpstr>ضرائب تعدیل عرض هر خط و فاصله جسم تا لبه سواره رو (F1)</vt:lpstr>
      <vt:lpstr>ضرائب تعدیل معادل سواری و کامیون (ETٍٍٍٍٍٍٍٍٍٍٍ)</vt:lpstr>
      <vt:lpstr>ضرائب تعدیل معادل سواری اتوبوس (EBٍٍٍٍٍٍٍٍٍٍٍ) و محیط شهری(F3) </vt:lpstr>
      <vt:lpstr>محاسبه تعداد خطوط لازم برای آزادراه و بزرگراه </vt:lpstr>
      <vt:lpstr>مقادیر ظرفیت عملی (حجم ترافیک حداکثر در ساعت اوج) پیشنهاد شده برای خیابانهای دو طرفه شهری </vt:lpstr>
      <vt:lpstr>مقادیر ظرفیت عملی (حجم ترافیک حداکثر در ساعت اوج) پیشنهاد شده برای خیابانهای یکطرفه شهری</vt:lpstr>
      <vt:lpstr>مقادیر ظرفیت عملی (حجم ترافیک حداکثر در ساعت اوج) پیشنهاد شده برای خیابانهای یکطرفه شهری</vt:lpstr>
      <vt:lpstr>مقادیر ظرفیت عملی (حجم ترافیک حداکثر در ساعت اوج) پیشنهاد شده برای خیابانهای دو طرفه شهری</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ظرفیت اجزای شبکه معابر شهری</dc:title>
  <dc:creator>Mohammad</dc:creator>
  <cp:lastModifiedBy>Mohammad</cp:lastModifiedBy>
  <cp:revision>1</cp:revision>
  <dcterms:created xsi:type="dcterms:W3CDTF">2020-11-10T00:23:33Z</dcterms:created>
  <dcterms:modified xsi:type="dcterms:W3CDTF">2020-11-10T00:23:53Z</dcterms:modified>
</cp:coreProperties>
</file>